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00" r:id="rId2"/>
    <p:sldId id="437" r:id="rId3"/>
    <p:sldId id="302" r:id="rId4"/>
    <p:sldId id="292" r:id="rId5"/>
    <p:sldId id="438" r:id="rId6"/>
    <p:sldId id="439" r:id="rId7"/>
    <p:sldId id="469" r:id="rId8"/>
    <p:sldId id="470" r:id="rId9"/>
    <p:sldId id="440" r:id="rId10"/>
    <p:sldId id="441" r:id="rId11"/>
    <p:sldId id="442" r:id="rId12"/>
    <p:sldId id="443" r:id="rId13"/>
    <p:sldId id="468" r:id="rId14"/>
    <p:sldId id="448" r:id="rId15"/>
    <p:sldId id="450" r:id="rId16"/>
    <p:sldId id="471" r:id="rId17"/>
    <p:sldId id="472" r:id="rId18"/>
    <p:sldId id="474" r:id="rId19"/>
    <p:sldId id="486" r:id="rId20"/>
    <p:sldId id="454" r:id="rId21"/>
    <p:sldId id="475" r:id="rId22"/>
    <p:sldId id="476" r:id="rId23"/>
    <p:sldId id="477" r:id="rId24"/>
    <p:sldId id="480" r:id="rId25"/>
    <p:sldId id="481" r:id="rId26"/>
    <p:sldId id="467" r:id="rId27"/>
    <p:sldId id="463" r:id="rId28"/>
    <p:sldId id="482" r:id="rId29"/>
    <p:sldId id="485" r:id="rId30"/>
    <p:sldId id="409" r:id="rId31"/>
    <p:sldId id="315" r:id="rId32"/>
    <p:sldId id="380" r:id="rId33"/>
    <p:sldId id="331" r:id="rId34"/>
    <p:sldId id="295" r:id="rId35"/>
    <p:sldId id="329" r:id="rId36"/>
    <p:sldId id="343" r:id="rId37"/>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eu Phan Van" initials="" lastIdx="29" clrIdx="0"/>
  <p:cmAuthor id="1" name="Rieu Phan Van" initials="RPV" lastIdx="21"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CC"/>
    <a:srgbClr val="FF0066"/>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67" autoAdjust="0"/>
    <p:restoredTop sz="94657"/>
  </p:normalViewPr>
  <p:slideViewPr>
    <p:cSldViewPr snapToGrid="0">
      <p:cViewPr varScale="1">
        <p:scale>
          <a:sx n="60" d="100"/>
          <a:sy n="60" d="100"/>
        </p:scale>
        <p:origin x="1068" y="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C4440AAB-4098-414D-A2E7-DDAE3E143503}" type="datetimeFigureOut">
              <a:rPr lang="en-US"/>
              <a:pPr>
                <a:defRPr/>
              </a:pPr>
              <a:t>12/19/2022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31AD9E24-36D6-4386-A3EE-40B3FD9110F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2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DE7B2E-FA4A-45F8-9E4A-EFE047C3FFD9}" type="slidenum">
              <a:rPr lang="en-US">
                <a:cs typeface="Arial" charset="0"/>
              </a:rPr>
              <a:pPr fontAlgn="base">
                <a:spcBef>
                  <a:spcPct val="0"/>
                </a:spcBef>
                <a:spcAft>
                  <a:spcPct val="0"/>
                </a:spcAft>
                <a:defRPr/>
              </a:pPr>
              <a:t>36</a:t>
            </a:fld>
            <a:endParaRPr 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cSld>
  <p:clrMapOvr>
    <a:masterClrMapping/>
  </p:clrMapOvr>
  <p:transition spd="med">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0"/>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1"/>
          <p:cNvPicPr>
            <a:picLocks noChangeAspect="1"/>
          </p:cNvPicPr>
          <p:nvPr userDrawn="1"/>
        </p:nvPicPr>
        <p:blipFill>
          <a:blip r:embed="rId6"/>
          <a:srcRect/>
          <a:stretch>
            <a:fillRect/>
          </a:stretch>
        </p:blipFill>
        <p:spPr bwMode="auto">
          <a:xfrm>
            <a:off x="-22225" y="0"/>
            <a:ext cx="12214225" cy="6850063"/>
          </a:xfrm>
          <a:prstGeom prst="rect">
            <a:avLst/>
          </a:prstGeom>
          <a:noFill/>
          <a:ln w="9525">
            <a:noFill/>
            <a:miter lim="800000"/>
            <a:headEnd/>
            <a:tailEnd/>
          </a:ln>
        </p:spPr>
      </p:pic>
      <p:pic>
        <p:nvPicPr>
          <p:cNvPr id="8" name="Picture 7">
            <a:hlinkClick r:id="" action="ppaction://hlinkshowjump?jump=firstslide"/>
          </p:cNvPr>
          <p:cNvPicPr>
            <a:picLocks noChangeAspect="1"/>
          </p:cNvPicPr>
          <p:nvPr userDrawn="1"/>
        </p:nvPicPr>
        <p:blipFill>
          <a:blip r:embed="rId7"/>
          <a:srcRect/>
          <a:stretch/>
        </p:blipFill>
        <p:spPr>
          <a:xfrm>
            <a:off x="5830888" y="6337300"/>
            <a:ext cx="530225" cy="528638"/>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p:cNvPr>
          <p:cNvPicPr>
            <a:picLocks noChangeAspect="1"/>
          </p:cNvPicPr>
          <p:nvPr userDrawn="1"/>
        </p:nvPicPr>
        <p:blipFill>
          <a:blip r:embed="rId8"/>
          <a:stretch>
            <a:fillRect/>
          </a:stretch>
        </p:blipFill>
        <p:spPr>
          <a:xfrm>
            <a:off x="6372225" y="6597650"/>
            <a:ext cx="127000" cy="192088"/>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p:cNvPr>
          <p:cNvPicPr>
            <a:picLocks noChangeAspect="1"/>
          </p:cNvPicPr>
          <p:nvPr userDrawn="1"/>
        </p:nvPicPr>
        <p:blipFill>
          <a:blip r:embed="rId9"/>
          <a:srcRect/>
          <a:stretch>
            <a:fillRect/>
          </a:stretch>
        </p:blipFill>
        <p:spPr bwMode="auto">
          <a:xfrm>
            <a:off x="5692775" y="6597650"/>
            <a:ext cx="127000" cy="192088"/>
          </a:xfrm>
          <a:prstGeom prst="rect">
            <a:avLst/>
          </a:prstGeom>
          <a:noFill/>
          <a:ln w="9525">
            <a:noFill/>
            <a:miter lim="800000"/>
            <a:headEnd/>
            <a:tailEnd/>
          </a:ln>
          <a:effectLst>
            <a:outerShdw dist="38100" dir="8100000" algn="tr" rotWithShape="0">
              <a:srgbClr val="000000">
                <a:alpha val="39999"/>
              </a:srgbClr>
            </a:outerShdw>
          </a:effectLst>
        </p:spPr>
      </p:pic>
      <p:sp>
        <p:nvSpPr>
          <p:cNvPr id="14" name="TextBox 13"/>
          <p:cNvSpPr txBox="1"/>
          <p:nvPr userDrawn="1"/>
        </p:nvSpPr>
        <p:spPr>
          <a:xfrm>
            <a:off x="39688" y="6503988"/>
            <a:ext cx="1817687" cy="307975"/>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err="1">
                <a:solidFill>
                  <a:schemeClr val="bg1"/>
                </a:solidFill>
                <a:latin typeface="+mn-lt"/>
                <a:cs typeface="+mn-cs"/>
              </a:rPr>
              <a:t>Tiếng</a:t>
            </a:r>
            <a:r>
              <a:rPr lang="en-US" sz="1400" dirty="0">
                <a:solidFill>
                  <a:schemeClr val="bg1"/>
                </a:solidFill>
                <a:latin typeface="+mn-lt"/>
                <a:cs typeface="+mn-cs"/>
              </a:rPr>
              <a:t> Anh 7 Right On! </a:t>
            </a:r>
          </a:p>
        </p:txBody>
      </p:sp>
      <p:pic>
        <p:nvPicPr>
          <p:cNvPr id="15" name="Picture 14"/>
          <p:cNvPicPr>
            <a:picLocks noChangeAspect="1"/>
          </p:cNvPicPr>
          <p:nvPr userDrawn="1"/>
        </p:nvPicPr>
        <p:blipFill>
          <a:blip r:embed="rId10"/>
          <a:stretch>
            <a:fillRect/>
          </a:stretch>
        </p:blipFill>
        <p:spPr>
          <a:xfrm>
            <a:off x="11377613" y="6473825"/>
            <a:ext cx="663575" cy="338138"/>
          </a:xfrm>
          <a:prstGeom prst="rect">
            <a:avLst/>
          </a:prstGeom>
          <a:effectLst>
            <a:outerShdw blurRad="50800" dist="38100" dir="2700000" algn="tl" rotWithShape="0">
              <a:prstClr val="black">
                <a:alpha val="40000"/>
              </a:prstClr>
            </a:outerShdw>
          </a:effectLst>
        </p:spPr>
      </p:pic>
      <p:sp>
        <p:nvSpPr>
          <p:cNvPr id="3" name="Rectangle 2"/>
          <p:cNvSpPr/>
          <p:nvPr userDrawn="1"/>
        </p:nvSpPr>
        <p:spPr>
          <a:xfrm>
            <a:off x="-22225" y="0"/>
            <a:ext cx="12214225" cy="387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TextBox 15"/>
          <p:cNvSpPr txBox="1"/>
          <p:nvPr userDrawn="1"/>
        </p:nvSpPr>
        <p:spPr>
          <a:xfrm>
            <a:off x="165100" y="44450"/>
            <a:ext cx="716863" cy="307777"/>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b="1">
                <a:solidFill>
                  <a:schemeClr val="bg1"/>
                </a:solidFill>
                <a:latin typeface="+mn-lt"/>
                <a:cs typeface="+mn-cs"/>
              </a:rPr>
              <a:t>Unit 4 </a:t>
            </a:r>
            <a:r>
              <a:rPr lang="en-US" sz="1400">
                <a:solidFill>
                  <a:schemeClr val="bg1"/>
                </a:solidFill>
                <a:latin typeface="+mn-lt"/>
                <a:cs typeface="+mn-cs"/>
              </a:rPr>
              <a:t> </a:t>
            </a:r>
            <a:endParaRPr lang="en-US" sz="1400" dirty="0">
              <a:solidFill>
                <a:schemeClr val="bg1"/>
              </a:solidFill>
              <a:latin typeface="+mn-lt"/>
              <a:cs typeface="+mn-cs"/>
            </a:endParaRPr>
          </a:p>
        </p:txBody>
      </p:sp>
      <p:sp>
        <p:nvSpPr>
          <p:cNvPr id="17" name="TextBox 16"/>
          <p:cNvSpPr txBox="1"/>
          <p:nvPr userDrawn="1"/>
        </p:nvSpPr>
        <p:spPr>
          <a:xfrm>
            <a:off x="10860088" y="12700"/>
            <a:ext cx="225425" cy="306388"/>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a:solidFill>
                  <a:schemeClr val="bg1"/>
                </a:solidFill>
                <a:latin typeface="+mn-lt"/>
                <a:cs typeface="+mn-cs"/>
              </a:rPr>
              <a:t> </a:t>
            </a:r>
          </a:p>
        </p:txBody>
      </p:sp>
      <p:sp>
        <p:nvSpPr>
          <p:cNvPr id="18" name="TextBox 17"/>
          <p:cNvSpPr txBox="1"/>
          <p:nvPr userDrawn="1"/>
        </p:nvSpPr>
        <p:spPr>
          <a:xfrm>
            <a:off x="10762765" y="32578"/>
            <a:ext cx="1386918" cy="307777"/>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b="1" dirty="0">
                <a:solidFill>
                  <a:schemeClr val="bg1"/>
                </a:solidFill>
                <a:latin typeface="+mn-lt"/>
                <a:cs typeface="+mn-cs"/>
              </a:rPr>
              <a:t>Lesson 4f - Skills</a:t>
            </a:r>
            <a:endParaRPr lang="en-US" sz="1400" dirty="0">
              <a:solidFill>
                <a:schemeClr val="bg1"/>
              </a:solidFill>
              <a:latin typeface="+mn-lt"/>
              <a:cs typeface="+mn-cs"/>
            </a:endParaRPr>
          </a:p>
        </p:txBody>
      </p:sp>
    </p:spTree>
  </p:cSld>
  <p:clrMap bg1="lt1" tx1="dk1" bg2="lt2" tx2="dk2" accent1="accent1" accent2="accent2" accent3="accent3" accent4="accent4" accent5="accent5" accent6="accent6" hlink="hlink" folHlink="folHlink"/>
  <p:sldLayoutIdLst>
    <p:sldLayoutId id="2147483650" r:id="rId1"/>
    <p:sldLayoutId id="2147483653" r:id="rId2"/>
    <p:sldLayoutId id="2147483651" r:id="rId3"/>
    <p:sldLayoutId id="2147483652" r:id="rId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
          <p:cNvPicPr>
            <a:picLocks noChangeAspect="1"/>
          </p:cNvPicPr>
          <p:nvPr/>
        </p:nvPicPr>
        <p:blipFill>
          <a:blip r:embed="rId2"/>
          <a:srcRect/>
          <a:stretch>
            <a:fillRect/>
          </a:stretch>
        </p:blipFill>
        <p:spPr bwMode="auto">
          <a:xfrm>
            <a:off x="0" y="0"/>
            <a:ext cx="12188825" cy="6859588"/>
          </a:xfrm>
          <a:prstGeom prst="rect">
            <a:avLst/>
          </a:prstGeom>
          <a:noFill/>
          <a:ln w="9525">
            <a:noFill/>
            <a:miter lim="800000"/>
            <a:headEnd/>
            <a:tailEnd/>
          </a:ln>
        </p:spPr>
      </p:pic>
      <p:sp>
        <p:nvSpPr>
          <p:cNvPr id="7170" name="TextBox 4"/>
          <p:cNvSpPr txBox="1">
            <a:spLocks noChangeArrowheads="1"/>
          </p:cNvSpPr>
          <p:nvPr/>
        </p:nvSpPr>
        <p:spPr bwMode="auto">
          <a:xfrm>
            <a:off x="4650985" y="2321004"/>
            <a:ext cx="7420882" cy="2215991"/>
          </a:xfrm>
          <a:prstGeom prst="rect">
            <a:avLst/>
          </a:prstGeom>
          <a:noFill/>
          <a:ln w="9525">
            <a:noFill/>
            <a:miter lim="800000"/>
            <a:headEnd/>
            <a:tailEnd/>
          </a:ln>
        </p:spPr>
        <p:txBody>
          <a:bodyPr wrap="square">
            <a:spAutoFit/>
          </a:bodyPr>
          <a:lstStyle/>
          <a:p>
            <a:pPr algn="ctr"/>
            <a:r>
              <a:rPr lang="en-US" sz="4600" b="1" dirty="0">
                <a:solidFill>
                  <a:srgbClr val="FF0000"/>
                </a:solidFill>
                <a:latin typeface="Calibri" pitchFamily="34" charset="0"/>
              </a:rPr>
              <a:t>Unit 4: All things high-tech</a:t>
            </a:r>
          </a:p>
          <a:p>
            <a:pPr algn="ctr"/>
            <a:r>
              <a:rPr lang="en-US" sz="4600" b="1" dirty="0">
                <a:solidFill>
                  <a:srgbClr val="00B050"/>
                </a:solidFill>
                <a:latin typeface="Calibri" pitchFamily="34" charset="0"/>
              </a:rPr>
              <a:t>Lesson 4f: Skills</a:t>
            </a:r>
          </a:p>
          <a:p>
            <a:pPr algn="ctr"/>
            <a:r>
              <a:rPr lang="en-US" sz="4600" b="1" dirty="0">
                <a:solidFill>
                  <a:srgbClr val="0070C0"/>
                </a:solidFill>
                <a:latin typeface="Calibri" pitchFamily="34" charset="0"/>
              </a:rPr>
              <a:t>Page 72</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3975"/>
            <a:ext cx="9125339" cy="6944702"/>
          </a:xfrm>
          <a:prstGeom prst="rect">
            <a:avLst/>
          </a:prstGeom>
        </p:spPr>
      </p:pic>
      <p:sp>
        <p:nvSpPr>
          <p:cNvPr id="3" name="TextBox 2"/>
          <p:cNvSpPr txBox="1"/>
          <p:nvPr/>
        </p:nvSpPr>
        <p:spPr>
          <a:xfrm>
            <a:off x="3054926" y="3807013"/>
            <a:ext cx="3015484" cy="923330"/>
          </a:xfrm>
          <a:prstGeom prst="rect">
            <a:avLst/>
          </a:prstGeom>
          <a:noFill/>
        </p:spPr>
        <p:txBody>
          <a:bodyPr wrap="square" rtlCol="0">
            <a:spAutoFit/>
          </a:bodyPr>
          <a:lstStyle/>
          <a:p>
            <a:r>
              <a:rPr lang="en-US" sz="5400" dirty="0">
                <a:solidFill>
                  <a:schemeClr val="bg1"/>
                </a:solidFill>
                <a:latin typeface="+mj-lt"/>
              </a:rPr>
              <a:t>Reading</a:t>
            </a:r>
            <a:endParaRPr lang="en-US" sz="2400" dirty="0">
              <a:solidFill>
                <a:schemeClr val="bg1"/>
              </a:solidFill>
              <a:latin typeface="+mj-lt"/>
            </a:endParaRPr>
          </a:p>
        </p:txBody>
      </p:sp>
    </p:spTree>
    <p:extLst>
      <p:ext uri="{BB962C8B-B14F-4D97-AF65-F5344CB8AC3E}">
        <p14:creationId xmlns:p14="http://schemas.microsoft.com/office/powerpoint/2010/main" val="448740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944792"/>
            <a:ext cx="8267944" cy="5443308"/>
          </a:xfrm>
          <a:prstGeom prst="rect">
            <a:avLst/>
          </a:prstGeom>
        </p:spPr>
      </p:pic>
      <p:sp>
        <p:nvSpPr>
          <p:cNvPr id="13314" name="Text Box 5"/>
          <p:cNvSpPr txBox="1">
            <a:spLocks noChangeArrowheads="1"/>
          </p:cNvSpPr>
          <p:nvPr/>
        </p:nvSpPr>
        <p:spPr bwMode="auto">
          <a:xfrm>
            <a:off x="2438400" y="399653"/>
            <a:ext cx="12025312" cy="523220"/>
          </a:xfrm>
          <a:prstGeom prst="rect">
            <a:avLst/>
          </a:prstGeom>
          <a:noFill/>
          <a:ln w="9525">
            <a:noFill/>
            <a:miter lim="800000"/>
            <a:headEnd/>
            <a:tailEnd/>
          </a:ln>
        </p:spPr>
        <p:txBody>
          <a:bodyPr wrap="square">
            <a:spAutoFit/>
          </a:bodyPr>
          <a:lstStyle/>
          <a:p>
            <a:pPr>
              <a:spcBef>
                <a:spcPct val="50000"/>
              </a:spcBef>
            </a:pPr>
            <a:r>
              <a:rPr lang="en-US" sz="2800" dirty="0">
                <a:solidFill>
                  <a:schemeClr val="hlink"/>
                </a:solidFill>
                <a:latin typeface="Calibri" pitchFamily="34" charset="0"/>
              </a:rPr>
              <a:t>Find these words in the text, try to guess what their meanings are.</a:t>
            </a:r>
          </a:p>
        </p:txBody>
      </p:sp>
      <p:sp>
        <p:nvSpPr>
          <p:cNvPr id="13315" name="Text Box 7"/>
          <p:cNvSpPr txBox="1">
            <a:spLocks noChangeArrowheads="1"/>
          </p:cNvSpPr>
          <p:nvPr/>
        </p:nvSpPr>
        <p:spPr bwMode="auto">
          <a:xfrm>
            <a:off x="0" y="374213"/>
            <a:ext cx="2438400" cy="579438"/>
          </a:xfrm>
          <a:prstGeom prst="rect">
            <a:avLst/>
          </a:prstGeom>
          <a:solidFill>
            <a:srgbClr val="00CC00"/>
          </a:solidFill>
          <a:ln w="9525">
            <a:noFill/>
            <a:miter lim="800000"/>
            <a:headEnd/>
            <a:tailEnd/>
          </a:ln>
        </p:spPr>
        <p:txBody>
          <a:bodyPr>
            <a:spAutoFit/>
          </a:bodyPr>
          <a:lstStyle/>
          <a:p>
            <a:pPr>
              <a:spcBef>
                <a:spcPct val="50000"/>
              </a:spcBef>
            </a:pPr>
            <a:r>
              <a:rPr lang="en-US" sz="3200">
                <a:latin typeface="Calibri" pitchFamily="34" charset="0"/>
              </a:rPr>
              <a:t>Pre-reading</a:t>
            </a:r>
          </a:p>
        </p:txBody>
      </p:sp>
      <p:sp>
        <p:nvSpPr>
          <p:cNvPr id="58379" name="Line 11"/>
          <p:cNvSpPr>
            <a:spLocks noChangeShapeType="1"/>
          </p:cNvSpPr>
          <p:nvPr/>
        </p:nvSpPr>
        <p:spPr bwMode="auto">
          <a:xfrm>
            <a:off x="3826827" y="2700020"/>
            <a:ext cx="166053" cy="0"/>
          </a:xfrm>
          <a:prstGeom prst="line">
            <a:avLst/>
          </a:prstGeom>
          <a:noFill/>
          <a:ln w="38100">
            <a:solidFill>
              <a:srgbClr val="FF0000"/>
            </a:solidFill>
            <a:round/>
            <a:headEnd/>
            <a:tailEnd/>
          </a:ln>
        </p:spPr>
        <p:txBody>
          <a:bodyPr/>
          <a:lstStyle/>
          <a:p>
            <a:endParaRPr lang="en-US"/>
          </a:p>
        </p:txBody>
      </p:sp>
      <p:sp>
        <p:nvSpPr>
          <p:cNvPr id="58382" name="Line 14"/>
          <p:cNvSpPr>
            <a:spLocks noChangeShapeType="1"/>
          </p:cNvSpPr>
          <p:nvPr/>
        </p:nvSpPr>
        <p:spPr bwMode="auto">
          <a:xfrm>
            <a:off x="5510212" y="6388100"/>
            <a:ext cx="539750" cy="0"/>
          </a:xfrm>
          <a:prstGeom prst="line">
            <a:avLst/>
          </a:prstGeom>
          <a:noFill/>
          <a:ln w="38100">
            <a:solidFill>
              <a:srgbClr val="FF0000"/>
            </a:solidFill>
            <a:round/>
            <a:headEnd/>
            <a:tailEnd/>
          </a:ln>
        </p:spPr>
        <p:txBody>
          <a:bodyPr/>
          <a:lstStyle/>
          <a:p>
            <a:endParaRPr lang="en-US"/>
          </a:p>
        </p:txBody>
      </p:sp>
      <p:pic>
        <p:nvPicPr>
          <p:cNvPr id="9" name="Picture 8"/>
          <p:cNvPicPr>
            <a:picLocks noChangeAspect="1"/>
          </p:cNvPicPr>
          <p:nvPr/>
        </p:nvPicPr>
        <p:blipFill>
          <a:blip r:embed="rId3"/>
          <a:stretch>
            <a:fillRect/>
          </a:stretch>
        </p:blipFill>
        <p:spPr>
          <a:xfrm>
            <a:off x="7839076" y="3473449"/>
            <a:ext cx="4067175" cy="2562225"/>
          </a:xfrm>
          <a:prstGeom prst="rect">
            <a:avLst/>
          </a:prstGeom>
        </p:spPr>
      </p:pic>
      <p:sp>
        <p:nvSpPr>
          <p:cNvPr id="17" name="Line 11"/>
          <p:cNvSpPr>
            <a:spLocks noChangeShapeType="1"/>
          </p:cNvSpPr>
          <p:nvPr/>
        </p:nvSpPr>
        <p:spPr bwMode="auto">
          <a:xfrm>
            <a:off x="4122102" y="2917190"/>
            <a:ext cx="379413" cy="0"/>
          </a:xfrm>
          <a:prstGeom prst="line">
            <a:avLst/>
          </a:prstGeom>
          <a:noFill/>
          <a:ln w="38100">
            <a:solidFill>
              <a:srgbClr val="FF0000"/>
            </a:solidFill>
            <a:round/>
            <a:headEnd/>
            <a:tailEnd/>
          </a:ln>
        </p:spPr>
        <p:txBody>
          <a:bodyPr/>
          <a:lstStyle/>
          <a:p>
            <a:endParaRPr lang="en-US"/>
          </a:p>
        </p:txBody>
      </p:sp>
      <p:sp>
        <p:nvSpPr>
          <p:cNvPr id="19" name="Line 11"/>
          <p:cNvSpPr>
            <a:spLocks noChangeShapeType="1"/>
          </p:cNvSpPr>
          <p:nvPr/>
        </p:nvSpPr>
        <p:spPr bwMode="auto">
          <a:xfrm>
            <a:off x="4630101" y="5152390"/>
            <a:ext cx="665798" cy="0"/>
          </a:xfrm>
          <a:prstGeom prst="line">
            <a:avLst/>
          </a:prstGeom>
          <a:noFill/>
          <a:ln w="38100">
            <a:solidFill>
              <a:srgbClr val="FF0000"/>
            </a:solidFill>
            <a:round/>
            <a:headEnd/>
            <a:tailEnd/>
          </a:ln>
        </p:spPr>
        <p:txBody>
          <a:bodyPr/>
          <a:lstStyle/>
          <a:p>
            <a:endParaRPr lang="en-US"/>
          </a:p>
        </p:txBody>
      </p:sp>
      <p:sp>
        <p:nvSpPr>
          <p:cNvPr id="20" name="Line 11"/>
          <p:cNvSpPr>
            <a:spLocks noChangeShapeType="1"/>
          </p:cNvSpPr>
          <p:nvPr/>
        </p:nvSpPr>
        <p:spPr bwMode="auto">
          <a:xfrm>
            <a:off x="6789102" y="5380990"/>
            <a:ext cx="379413" cy="0"/>
          </a:xfrm>
          <a:prstGeom prst="line">
            <a:avLst/>
          </a:prstGeom>
          <a:noFill/>
          <a:ln w="38100">
            <a:solidFill>
              <a:srgbClr val="FF0000"/>
            </a:solidFill>
            <a:round/>
            <a:headEnd/>
            <a:tailEnd/>
          </a:ln>
        </p:spPr>
        <p:txBody>
          <a:bodyPr/>
          <a:lstStyle/>
          <a:p>
            <a:endParaRPr lang="en-US"/>
          </a:p>
        </p:txBody>
      </p:sp>
    </p:spTree>
    <p:extLst>
      <p:ext uri="{BB962C8B-B14F-4D97-AF65-F5344CB8AC3E}">
        <p14:creationId xmlns:p14="http://schemas.microsoft.com/office/powerpoint/2010/main" val="12596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8379"/>
                                        </p:tgtEl>
                                        <p:attrNameLst>
                                          <p:attrName>style.visibility</p:attrName>
                                        </p:attrNameLst>
                                      </p:cBhvr>
                                      <p:to>
                                        <p:strVal val="visible"/>
                                      </p:to>
                                    </p:set>
                                    <p:animEffect transition="in" filter="blinds(horizontal)">
                                      <p:cBhvr>
                                        <p:cTn id="7" dur="500"/>
                                        <p:tgtEl>
                                          <p:spTgt spid="5837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8382"/>
                                        </p:tgtEl>
                                        <p:attrNameLst>
                                          <p:attrName>style.visibility</p:attrName>
                                        </p:attrNameLst>
                                      </p:cBhvr>
                                      <p:to>
                                        <p:strVal val="visible"/>
                                      </p:to>
                                    </p:set>
                                    <p:animEffect transition="in" filter="blinds(horizontal)">
                                      <p:cBhvr>
                                        <p:cTn id="12" dur="500"/>
                                        <p:tgtEl>
                                          <p:spTgt spid="5838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linds(horizont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linds(horizont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9" grpId="0" animBg="1"/>
      <p:bldP spid="58382" grpId="0" animBg="1"/>
      <p:bldP spid="17"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40496" y="381261"/>
            <a:ext cx="2716212" cy="608013"/>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Vocabulary</a:t>
            </a:r>
            <a:endParaRPr lang="en-US" b="1" dirty="0"/>
          </a:p>
        </p:txBody>
      </p:sp>
      <p:sp>
        <p:nvSpPr>
          <p:cNvPr id="3" name="TextBox 13"/>
          <p:cNvSpPr txBox="1"/>
          <p:nvPr/>
        </p:nvSpPr>
        <p:spPr>
          <a:xfrm>
            <a:off x="255584" y="1496869"/>
            <a:ext cx="11363329" cy="646331"/>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a:defRPr/>
            </a:pPr>
            <a:r>
              <a:rPr lang="en-US" sz="3600" i="1" dirty="0">
                <a:solidFill>
                  <a:srgbClr val="0070C0"/>
                </a:solidFill>
                <a:latin typeface="+mn-lt"/>
              </a:rPr>
              <a:t>elf </a:t>
            </a:r>
            <a:r>
              <a:rPr lang="en-US" sz="3600" dirty="0">
                <a:solidFill>
                  <a:srgbClr val="FF0000"/>
                </a:solidFill>
                <a:latin typeface="+mn-lt"/>
              </a:rPr>
              <a:t>/elf/ </a:t>
            </a:r>
            <a:r>
              <a:rPr lang="en-US" sz="3600" dirty="0">
                <a:solidFill>
                  <a:srgbClr val="0070C0"/>
                </a:solidFill>
                <a:latin typeface="+mn-lt"/>
              </a:rPr>
              <a:t>(n)</a:t>
            </a:r>
            <a:r>
              <a:rPr lang="en-US" sz="3600" dirty="0">
                <a:latin typeface="+mn-lt"/>
              </a:rPr>
              <a:t> </a:t>
            </a:r>
            <a:r>
              <a:rPr lang="en-US" sz="3600" dirty="0" err="1">
                <a:latin typeface="+mn-lt"/>
              </a:rPr>
              <a:t>yêu</a:t>
            </a:r>
            <a:r>
              <a:rPr lang="en-US" sz="3600" dirty="0">
                <a:latin typeface="+mn-lt"/>
              </a:rPr>
              <a:t> </a:t>
            </a:r>
            <a:r>
              <a:rPr lang="en-US" sz="3600" dirty="0" err="1">
                <a:latin typeface="+mn-lt"/>
              </a:rPr>
              <a:t>tinh</a:t>
            </a:r>
            <a:r>
              <a:rPr lang="en-US" sz="3600" dirty="0">
                <a:latin typeface="+mn-lt"/>
              </a:rPr>
              <a:t>, </a:t>
            </a:r>
            <a:r>
              <a:rPr lang="en-US" sz="3600" dirty="0" err="1">
                <a:latin typeface="+mn-lt"/>
              </a:rPr>
              <a:t>người</a:t>
            </a:r>
            <a:r>
              <a:rPr lang="en-US" sz="3600" dirty="0">
                <a:latin typeface="+mn-lt"/>
              </a:rPr>
              <a:t> </a:t>
            </a:r>
            <a:r>
              <a:rPr lang="en-US" sz="3600" dirty="0" err="1">
                <a:latin typeface="+mn-lt"/>
              </a:rPr>
              <a:t>lùn</a:t>
            </a:r>
            <a:endParaRPr lang="en-US" sz="3600" dirty="0">
              <a:latin typeface="+mn-lt"/>
            </a:endParaRPr>
          </a:p>
        </p:txBody>
      </p:sp>
      <p:sp>
        <p:nvSpPr>
          <p:cNvPr id="4" name="TextBox 13"/>
          <p:cNvSpPr txBox="1"/>
          <p:nvPr/>
        </p:nvSpPr>
        <p:spPr>
          <a:xfrm>
            <a:off x="255583" y="2563838"/>
            <a:ext cx="11363325" cy="646331"/>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600" i="1" dirty="0">
                <a:solidFill>
                  <a:srgbClr val="0070C0"/>
                </a:solidFill>
                <a:latin typeface="+mn-lt"/>
              </a:rPr>
              <a:t>rescue </a:t>
            </a:r>
            <a:r>
              <a:rPr lang="en-US" sz="3600" dirty="0">
                <a:solidFill>
                  <a:srgbClr val="FF0000"/>
                </a:solidFill>
                <a:latin typeface="+mn-lt"/>
              </a:rPr>
              <a:t>/ˈ</a:t>
            </a:r>
            <a:r>
              <a:rPr lang="en-US" sz="3600" dirty="0" err="1">
                <a:solidFill>
                  <a:srgbClr val="FF0000"/>
                </a:solidFill>
                <a:latin typeface="+mn-lt"/>
              </a:rPr>
              <a:t>reskju</a:t>
            </a:r>
            <a:r>
              <a:rPr lang="en-US" sz="3600" dirty="0">
                <a:solidFill>
                  <a:srgbClr val="FF0000"/>
                </a:solidFill>
                <a:latin typeface="+mn-lt"/>
              </a:rPr>
              <a:t>ː/ </a:t>
            </a:r>
            <a:r>
              <a:rPr lang="en-US" sz="3600" dirty="0">
                <a:solidFill>
                  <a:srgbClr val="0070C0"/>
                </a:solidFill>
                <a:latin typeface="+mn-lt"/>
              </a:rPr>
              <a:t>(v)</a:t>
            </a:r>
            <a:r>
              <a:rPr lang="en-US" sz="3600" dirty="0">
                <a:latin typeface="+mn-lt"/>
              </a:rPr>
              <a:t> </a:t>
            </a:r>
            <a:r>
              <a:rPr lang="en-US" sz="3600" dirty="0" err="1">
                <a:latin typeface="+mn-lt"/>
              </a:rPr>
              <a:t>giải</a:t>
            </a:r>
            <a:r>
              <a:rPr lang="en-US" sz="3600" dirty="0">
                <a:latin typeface="+mn-lt"/>
              </a:rPr>
              <a:t> </a:t>
            </a:r>
            <a:r>
              <a:rPr lang="en-US" sz="3600" dirty="0" err="1">
                <a:latin typeface="+mn-lt"/>
              </a:rPr>
              <a:t>cứu</a:t>
            </a:r>
            <a:endParaRPr lang="en-US" sz="3600" dirty="0">
              <a:latin typeface="+mn-lt"/>
            </a:endParaRPr>
          </a:p>
        </p:txBody>
      </p:sp>
      <p:sp>
        <p:nvSpPr>
          <p:cNvPr id="6" name="TextBox 13"/>
          <p:cNvSpPr txBox="1"/>
          <p:nvPr/>
        </p:nvSpPr>
        <p:spPr>
          <a:xfrm>
            <a:off x="255583" y="3696498"/>
            <a:ext cx="11363325" cy="646331"/>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600" i="1" dirty="0">
                <a:solidFill>
                  <a:srgbClr val="0070C0"/>
                </a:solidFill>
                <a:latin typeface="+mn-lt"/>
              </a:rPr>
              <a:t>hedgehog </a:t>
            </a:r>
            <a:r>
              <a:rPr lang="en-US" sz="3600" dirty="0">
                <a:solidFill>
                  <a:srgbClr val="FF0000"/>
                </a:solidFill>
                <a:latin typeface="+mn-lt"/>
              </a:rPr>
              <a:t>/ˈ</a:t>
            </a:r>
            <a:r>
              <a:rPr lang="en-US" sz="3600" dirty="0" err="1">
                <a:solidFill>
                  <a:srgbClr val="FF0000"/>
                </a:solidFill>
                <a:latin typeface="+mn-lt"/>
              </a:rPr>
              <a:t>hedʒhɒɡ</a:t>
            </a:r>
            <a:r>
              <a:rPr lang="en-US" sz="3600" dirty="0">
                <a:solidFill>
                  <a:srgbClr val="FF0000"/>
                </a:solidFill>
                <a:latin typeface="+mn-lt"/>
              </a:rPr>
              <a:t>/</a:t>
            </a:r>
            <a:r>
              <a:rPr lang="en-US" sz="3600" dirty="0">
                <a:latin typeface="+mn-lt"/>
              </a:rPr>
              <a:t> </a:t>
            </a:r>
            <a:r>
              <a:rPr lang="en-US" sz="3600" dirty="0">
                <a:solidFill>
                  <a:srgbClr val="0070C0"/>
                </a:solidFill>
                <a:latin typeface="+mn-lt"/>
              </a:rPr>
              <a:t>(n)</a:t>
            </a:r>
            <a:r>
              <a:rPr lang="en-US" sz="3600" dirty="0">
                <a:latin typeface="+mn-lt"/>
              </a:rPr>
              <a:t> con </a:t>
            </a:r>
            <a:r>
              <a:rPr lang="en-US" sz="3600" dirty="0" err="1">
                <a:latin typeface="+mn-lt"/>
              </a:rPr>
              <a:t>nhím</a:t>
            </a:r>
            <a:r>
              <a:rPr lang="en-US" sz="3600" dirty="0">
                <a:latin typeface="+mn-lt"/>
              </a:rPr>
              <a:t> </a:t>
            </a:r>
            <a:r>
              <a:rPr lang="en-US" sz="3600" dirty="0" err="1">
                <a:latin typeface="+mn-lt"/>
              </a:rPr>
              <a:t>châu</a:t>
            </a:r>
            <a:r>
              <a:rPr lang="en-US" sz="3600" dirty="0">
                <a:latin typeface="+mn-lt"/>
              </a:rPr>
              <a:t> </a:t>
            </a:r>
            <a:r>
              <a:rPr lang="en-US" sz="3600" dirty="0" err="1">
                <a:latin typeface="+mn-lt"/>
              </a:rPr>
              <a:t>Âu</a:t>
            </a:r>
            <a:endParaRPr lang="en-US" sz="3600" dirty="0">
              <a:latin typeface="+mn-lt"/>
            </a:endParaRPr>
          </a:p>
        </p:txBody>
      </p:sp>
      <p:sp>
        <p:nvSpPr>
          <p:cNvPr id="10" name="TextBox 13"/>
          <p:cNvSpPr txBox="1"/>
          <p:nvPr/>
        </p:nvSpPr>
        <p:spPr>
          <a:xfrm>
            <a:off x="255582" y="4784733"/>
            <a:ext cx="11363325" cy="646331"/>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600" i="1" dirty="0">
                <a:solidFill>
                  <a:srgbClr val="0070C0"/>
                </a:solidFill>
                <a:latin typeface="+mn-lt"/>
              </a:rPr>
              <a:t>trap </a:t>
            </a:r>
            <a:r>
              <a:rPr lang="en-US" sz="3600" dirty="0">
                <a:solidFill>
                  <a:srgbClr val="FF0000"/>
                </a:solidFill>
                <a:latin typeface="+mn-lt"/>
              </a:rPr>
              <a:t>/</a:t>
            </a:r>
            <a:r>
              <a:rPr lang="en-US" sz="3600" dirty="0" err="1">
                <a:solidFill>
                  <a:srgbClr val="FF0000"/>
                </a:solidFill>
                <a:latin typeface="+mn-lt"/>
              </a:rPr>
              <a:t>træp</a:t>
            </a:r>
            <a:r>
              <a:rPr lang="en-US" sz="3600" dirty="0">
                <a:solidFill>
                  <a:srgbClr val="FF0000"/>
                </a:solidFill>
                <a:latin typeface="+mn-lt"/>
              </a:rPr>
              <a:t>/</a:t>
            </a:r>
            <a:r>
              <a:rPr lang="en-US" sz="3600" dirty="0">
                <a:latin typeface="+mn-lt"/>
              </a:rPr>
              <a:t> </a:t>
            </a:r>
            <a:r>
              <a:rPr lang="en-US" sz="3600" dirty="0">
                <a:solidFill>
                  <a:srgbClr val="0070C0"/>
                </a:solidFill>
                <a:latin typeface="+mn-lt"/>
              </a:rPr>
              <a:t>(n)</a:t>
            </a:r>
            <a:r>
              <a:rPr lang="en-US" sz="3600" dirty="0">
                <a:latin typeface="+mn-lt"/>
              </a:rPr>
              <a:t> </a:t>
            </a:r>
            <a:r>
              <a:rPr lang="vi-VN" sz="3600" dirty="0">
                <a:latin typeface="Calibri" panose="020F0502020204030204" pitchFamily="34" charset="0"/>
                <a:cs typeface="Calibri" panose="020F0502020204030204" pitchFamily="34" charset="0"/>
              </a:rPr>
              <a:t>bẫy, chướng ngại vật</a:t>
            </a:r>
            <a:endParaRPr lang="en-US" sz="3600" dirty="0">
              <a:latin typeface="Calibri" panose="020F0502020204030204" pitchFamily="34" charset="0"/>
              <a:cs typeface="Calibri" panose="020F0502020204030204" pitchFamily="34" charset="0"/>
            </a:endParaRPr>
          </a:p>
        </p:txBody>
      </p:sp>
      <p:pic>
        <p:nvPicPr>
          <p:cNvPr id="2" name="el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22054" y="381261"/>
            <a:ext cx="609600" cy="609600"/>
          </a:xfrm>
          <a:prstGeom prst="rect">
            <a:avLst/>
          </a:prstGeom>
        </p:spPr>
      </p:pic>
      <p:pic>
        <p:nvPicPr>
          <p:cNvPr id="5" name="rescu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339499" y="381261"/>
            <a:ext cx="609600" cy="609600"/>
          </a:xfrm>
          <a:prstGeom prst="rect">
            <a:avLst/>
          </a:prstGeom>
        </p:spPr>
      </p:pic>
      <p:pic>
        <p:nvPicPr>
          <p:cNvPr id="7" name="hedgehog">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1364904" y="415975"/>
            <a:ext cx="609600" cy="609600"/>
          </a:xfrm>
          <a:prstGeom prst="rect">
            <a:avLst/>
          </a:prstGeom>
        </p:spPr>
      </p:pic>
      <p:pic>
        <p:nvPicPr>
          <p:cNvPr id="9" name="trap">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11390309" y="372150"/>
            <a:ext cx="609600" cy="609600"/>
          </a:xfrm>
          <a:prstGeom prst="rect">
            <a:avLst/>
          </a:prstGeom>
        </p:spPr>
      </p:pic>
      <p:sp>
        <p:nvSpPr>
          <p:cNvPr id="12" name="Rectangle 11"/>
          <p:cNvSpPr/>
          <p:nvPr/>
        </p:nvSpPr>
        <p:spPr>
          <a:xfrm>
            <a:off x="3240091" y="415975"/>
            <a:ext cx="8951909" cy="55399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000" b="1" i="1" dirty="0">
                <a:solidFill>
                  <a:srgbClr val="00B0F0"/>
                </a:solidFill>
                <a:latin typeface="+mj-lt"/>
              </a:rPr>
              <a:t>Listen and repeat. Click each phrase to hear the sound.</a:t>
            </a:r>
          </a:p>
        </p:txBody>
      </p:sp>
    </p:spTree>
    <p:extLst>
      <p:ext uri="{BB962C8B-B14F-4D97-AF65-F5344CB8AC3E}">
        <p14:creationId xmlns:p14="http://schemas.microsoft.com/office/powerpoint/2010/main" val="382945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5"/>
                </p:tgtEl>
              </p:cMediaNode>
            </p:audio>
            <p:audio>
              <p:cMediaNode vol="80000">
                <p:cTn id="25" fill="hold" display="0">
                  <p:stCondLst>
                    <p:cond delay="indefinite"/>
                  </p:stCondLst>
                  <p:endCondLst>
                    <p:cond evt="onStopAudio" delay="0">
                      <p:tgtEl>
                        <p:sldTgt/>
                      </p:tgtEl>
                    </p:cond>
                  </p:endCondLst>
                </p:cTn>
                <p:tgtEl>
                  <p:spTgt spid="7"/>
                </p:tgtEl>
              </p:cMediaNode>
            </p:audio>
            <p:audio>
              <p:cMediaNode vol="80000">
                <p:cTn id="26" fill="hold" display="0">
                  <p:stCondLst>
                    <p:cond delay="indefinite"/>
                  </p:stCondLst>
                  <p:endCondLst>
                    <p:cond evt="onStopAudio" delay="0">
                      <p:tgtEl>
                        <p:sldTgt/>
                      </p:tgtEl>
                    </p:cond>
                  </p:endCondLst>
                </p:cTn>
                <p:tgtEl>
                  <p:spTgt spid="9"/>
                </p:tgtEl>
              </p:cMediaNode>
            </p:audio>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705" fill="hold"/>
                                        <p:tgtEl>
                                          <p:spTgt spid="2"/>
                                        </p:tgtEl>
                                      </p:cBhvr>
                                    </p:cmd>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72" fill="hold"/>
                                        <p:tgtEl>
                                          <p:spTgt spid="5"/>
                                        </p:tgtEl>
                                      </p:cBhvr>
                                    </p:cmd>
                                  </p:childTnLst>
                                </p:cTn>
                              </p:par>
                            </p:childTnLst>
                          </p:cTn>
                        </p:par>
                      </p:childTnLst>
                    </p:cTn>
                  </p:par>
                </p:childTnLst>
              </p:cTn>
              <p:nextCondLst>
                <p:cond evt="onClick" delay="0">
                  <p:tgtEl>
                    <p:spTgt spid="4"/>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783" fill="hold"/>
                                        <p:tgtEl>
                                          <p:spTgt spid="9"/>
                                        </p:tgtEl>
                                      </p:cBhvr>
                                    </p:cmd>
                                  </p:child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6"/>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992" fill="hold"/>
                                        <p:tgtEl>
                                          <p:spTgt spid="7"/>
                                        </p:tgtEl>
                                      </p:cBhvr>
                                    </p:cmd>
                                  </p:childTnLst>
                                </p:cTn>
                              </p:par>
                            </p:childTnLst>
                          </p:cTn>
                        </p:par>
                      </p:childTnLst>
                    </p:cTn>
                  </p:par>
                </p:childTnLst>
              </p:cTn>
              <p:nextCondLst>
                <p:cond evt="onClick" delay="0">
                  <p:tgtEl>
                    <p:spTgt spid="6"/>
                  </p:tgtEl>
                </p:cond>
              </p:nextCondLst>
            </p:seq>
          </p:childTnLst>
        </p:cTn>
      </p:par>
    </p:tnLst>
    <p:bldLst>
      <p:bldP spid="3" grpId="0" animBg="1"/>
      <p:bldP spid="4" grpId="0" animBg="1"/>
      <p:bldP spid="6"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3"/>
          <p:cNvSpPr txBox="1"/>
          <p:nvPr/>
        </p:nvSpPr>
        <p:spPr>
          <a:xfrm>
            <a:off x="255584" y="1496869"/>
            <a:ext cx="11363329" cy="646331"/>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a:defRPr/>
            </a:pPr>
            <a:r>
              <a:rPr lang="en-US" sz="3600" dirty="0">
                <a:solidFill>
                  <a:srgbClr val="FF0000"/>
                </a:solidFill>
                <a:latin typeface="+mn-lt"/>
              </a:rPr>
              <a:t>/elf/ </a:t>
            </a:r>
            <a:r>
              <a:rPr lang="en-US" sz="3600" dirty="0">
                <a:solidFill>
                  <a:srgbClr val="0070C0"/>
                </a:solidFill>
                <a:latin typeface="+mn-lt"/>
              </a:rPr>
              <a:t>(n)</a:t>
            </a:r>
            <a:r>
              <a:rPr lang="en-US" sz="3600" dirty="0">
                <a:latin typeface="+mn-lt"/>
              </a:rPr>
              <a:t> </a:t>
            </a:r>
            <a:r>
              <a:rPr lang="en-US" sz="3600" dirty="0" err="1">
                <a:latin typeface="+mn-lt"/>
              </a:rPr>
              <a:t>yêu</a:t>
            </a:r>
            <a:r>
              <a:rPr lang="en-US" sz="3600" dirty="0">
                <a:latin typeface="+mn-lt"/>
              </a:rPr>
              <a:t> </a:t>
            </a:r>
            <a:r>
              <a:rPr lang="en-US" sz="3600" dirty="0" err="1">
                <a:latin typeface="+mn-lt"/>
              </a:rPr>
              <a:t>tinh</a:t>
            </a:r>
            <a:r>
              <a:rPr lang="en-US" sz="3600" dirty="0">
                <a:latin typeface="+mn-lt"/>
              </a:rPr>
              <a:t>, </a:t>
            </a:r>
            <a:r>
              <a:rPr lang="en-US" sz="3600" dirty="0" err="1">
                <a:latin typeface="+mn-lt"/>
              </a:rPr>
              <a:t>người</a:t>
            </a:r>
            <a:r>
              <a:rPr lang="en-US" sz="3600" dirty="0">
                <a:latin typeface="+mn-lt"/>
              </a:rPr>
              <a:t> </a:t>
            </a:r>
            <a:r>
              <a:rPr lang="en-US" sz="3600" dirty="0" err="1">
                <a:latin typeface="+mn-lt"/>
              </a:rPr>
              <a:t>lùn</a:t>
            </a:r>
            <a:endParaRPr lang="en-US" sz="3600" dirty="0">
              <a:latin typeface="+mn-lt"/>
            </a:endParaRPr>
          </a:p>
        </p:txBody>
      </p:sp>
      <p:sp>
        <p:nvSpPr>
          <p:cNvPr id="4" name="TextBox 13"/>
          <p:cNvSpPr txBox="1"/>
          <p:nvPr/>
        </p:nvSpPr>
        <p:spPr>
          <a:xfrm>
            <a:off x="255583" y="2563838"/>
            <a:ext cx="11363325" cy="646331"/>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600" dirty="0">
                <a:solidFill>
                  <a:srgbClr val="FF0000"/>
                </a:solidFill>
                <a:latin typeface="+mn-lt"/>
              </a:rPr>
              <a:t>/ˈ</a:t>
            </a:r>
            <a:r>
              <a:rPr lang="en-US" sz="3600" dirty="0" err="1">
                <a:solidFill>
                  <a:srgbClr val="FF0000"/>
                </a:solidFill>
                <a:latin typeface="+mn-lt"/>
              </a:rPr>
              <a:t>reskju</a:t>
            </a:r>
            <a:r>
              <a:rPr lang="en-US" sz="3600" dirty="0">
                <a:solidFill>
                  <a:srgbClr val="FF0000"/>
                </a:solidFill>
                <a:latin typeface="+mn-lt"/>
              </a:rPr>
              <a:t>ː/ </a:t>
            </a:r>
            <a:r>
              <a:rPr lang="en-US" sz="3600" dirty="0">
                <a:solidFill>
                  <a:srgbClr val="0070C0"/>
                </a:solidFill>
                <a:latin typeface="+mn-lt"/>
              </a:rPr>
              <a:t>(v)</a:t>
            </a:r>
            <a:r>
              <a:rPr lang="en-US" sz="3600" dirty="0">
                <a:latin typeface="+mn-lt"/>
              </a:rPr>
              <a:t> </a:t>
            </a:r>
            <a:r>
              <a:rPr lang="en-US" sz="3600" dirty="0" err="1">
                <a:latin typeface="+mn-lt"/>
              </a:rPr>
              <a:t>giải</a:t>
            </a:r>
            <a:r>
              <a:rPr lang="en-US" sz="3600" dirty="0">
                <a:latin typeface="+mn-lt"/>
              </a:rPr>
              <a:t> </a:t>
            </a:r>
            <a:r>
              <a:rPr lang="en-US" sz="3600" dirty="0" err="1">
                <a:latin typeface="+mn-lt"/>
              </a:rPr>
              <a:t>cứu</a:t>
            </a:r>
            <a:endParaRPr lang="en-US" sz="3600" dirty="0">
              <a:latin typeface="+mn-lt"/>
            </a:endParaRPr>
          </a:p>
        </p:txBody>
      </p:sp>
      <p:sp>
        <p:nvSpPr>
          <p:cNvPr id="6" name="TextBox 13"/>
          <p:cNvSpPr txBox="1"/>
          <p:nvPr/>
        </p:nvSpPr>
        <p:spPr>
          <a:xfrm>
            <a:off x="255582" y="3647832"/>
            <a:ext cx="11363325" cy="646331"/>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600">
                <a:solidFill>
                  <a:srgbClr val="FF0000"/>
                </a:solidFill>
                <a:latin typeface="+mn-lt"/>
              </a:rPr>
              <a:t>/ˈhedʒhɒɡ/</a:t>
            </a:r>
            <a:r>
              <a:rPr lang="en-US" sz="3600">
                <a:latin typeface="+mn-lt"/>
              </a:rPr>
              <a:t> </a:t>
            </a:r>
            <a:r>
              <a:rPr lang="en-US" sz="3600">
                <a:solidFill>
                  <a:srgbClr val="0070C0"/>
                </a:solidFill>
                <a:latin typeface="+mn-lt"/>
              </a:rPr>
              <a:t>(n)</a:t>
            </a:r>
            <a:r>
              <a:rPr lang="en-US" sz="3600">
                <a:latin typeface="+mn-lt"/>
              </a:rPr>
              <a:t> con nhím châu Âu</a:t>
            </a:r>
          </a:p>
        </p:txBody>
      </p:sp>
      <p:sp>
        <p:nvSpPr>
          <p:cNvPr id="10" name="TextBox 13"/>
          <p:cNvSpPr txBox="1"/>
          <p:nvPr/>
        </p:nvSpPr>
        <p:spPr>
          <a:xfrm>
            <a:off x="255581" y="4731826"/>
            <a:ext cx="11363325" cy="646331"/>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a:defRPr/>
            </a:pPr>
            <a:r>
              <a:rPr lang="en-US" sz="3600" dirty="0">
                <a:solidFill>
                  <a:srgbClr val="FF0000"/>
                </a:solidFill>
                <a:latin typeface="+mn-lt"/>
              </a:rPr>
              <a:t>/</a:t>
            </a:r>
            <a:r>
              <a:rPr lang="en-US" sz="3600" dirty="0" err="1">
                <a:solidFill>
                  <a:srgbClr val="FF0000"/>
                </a:solidFill>
                <a:latin typeface="+mn-lt"/>
              </a:rPr>
              <a:t>træp</a:t>
            </a:r>
            <a:r>
              <a:rPr lang="en-US" sz="3600" dirty="0">
                <a:solidFill>
                  <a:srgbClr val="FF0000"/>
                </a:solidFill>
                <a:latin typeface="+mn-lt"/>
              </a:rPr>
              <a:t>/</a:t>
            </a:r>
            <a:r>
              <a:rPr lang="en-US" sz="3600" dirty="0">
                <a:latin typeface="+mn-lt"/>
              </a:rPr>
              <a:t> </a:t>
            </a:r>
            <a:r>
              <a:rPr lang="en-US" sz="3600" dirty="0">
                <a:solidFill>
                  <a:srgbClr val="0070C0"/>
                </a:solidFill>
                <a:latin typeface="+mn-lt"/>
              </a:rPr>
              <a:t>(n)</a:t>
            </a:r>
            <a:r>
              <a:rPr lang="en-US" sz="3600" dirty="0">
                <a:latin typeface="+mn-lt"/>
              </a:rPr>
              <a:t> </a:t>
            </a:r>
            <a:r>
              <a:rPr lang="vi-VN" sz="3600" dirty="0">
                <a:latin typeface="Calibri" panose="020F0502020204030204" pitchFamily="34" charset="0"/>
                <a:cs typeface="Calibri" panose="020F0502020204030204" pitchFamily="34" charset="0"/>
              </a:rPr>
              <a:t>bẫy, chướng ngại vật</a:t>
            </a:r>
            <a:endParaRPr lang="en-US" sz="3600" dirty="0">
              <a:latin typeface="Calibri" panose="020F0502020204030204" pitchFamily="34" charset="0"/>
              <a:cs typeface="Calibri" panose="020F0502020204030204" pitchFamily="34" charset="0"/>
            </a:endParaRPr>
          </a:p>
        </p:txBody>
      </p:sp>
      <p:pic>
        <p:nvPicPr>
          <p:cNvPr id="2" name="el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22054" y="381261"/>
            <a:ext cx="609600" cy="609600"/>
          </a:xfrm>
          <a:prstGeom prst="rect">
            <a:avLst/>
          </a:prstGeom>
        </p:spPr>
      </p:pic>
      <p:pic>
        <p:nvPicPr>
          <p:cNvPr id="5" name="rescu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339499" y="381261"/>
            <a:ext cx="609600" cy="609600"/>
          </a:xfrm>
          <a:prstGeom prst="rect">
            <a:avLst/>
          </a:prstGeom>
        </p:spPr>
      </p:pic>
      <p:pic>
        <p:nvPicPr>
          <p:cNvPr id="7" name="hedgehog">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1364904" y="415975"/>
            <a:ext cx="609600" cy="609600"/>
          </a:xfrm>
          <a:prstGeom prst="rect">
            <a:avLst/>
          </a:prstGeom>
        </p:spPr>
      </p:pic>
      <p:pic>
        <p:nvPicPr>
          <p:cNvPr id="9" name="trap">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11390309" y="372150"/>
            <a:ext cx="609600" cy="609600"/>
          </a:xfrm>
          <a:prstGeom prst="rect">
            <a:avLst/>
          </a:prstGeom>
        </p:spPr>
      </p:pic>
      <p:sp>
        <p:nvSpPr>
          <p:cNvPr id="13" name="Rectangle 12"/>
          <p:cNvSpPr/>
          <p:nvPr/>
        </p:nvSpPr>
        <p:spPr>
          <a:xfrm>
            <a:off x="0" y="443653"/>
            <a:ext cx="12134849"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b="1" i="1" dirty="0">
                <a:solidFill>
                  <a:srgbClr val="00B0F0"/>
                </a:solidFill>
                <a:latin typeface="+mj-lt"/>
              </a:rPr>
              <a:t>Look at the IPA and the meaning of each word to read out the word.</a:t>
            </a:r>
          </a:p>
        </p:txBody>
      </p:sp>
    </p:spTree>
    <p:extLst>
      <p:ext uri="{BB962C8B-B14F-4D97-AF65-F5344CB8AC3E}">
        <p14:creationId xmlns:p14="http://schemas.microsoft.com/office/powerpoint/2010/main" val="78356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5"/>
                </p:tgtEl>
              </p:cMediaNode>
            </p:audio>
            <p:audio>
              <p:cMediaNode vol="80000">
                <p:cTn id="25" fill="hold" display="0">
                  <p:stCondLst>
                    <p:cond delay="indefinite"/>
                  </p:stCondLst>
                  <p:endCondLst>
                    <p:cond evt="onStopAudio" delay="0">
                      <p:tgtEl>
                        <p:sldTgt/>
                      </p:tgtEl>
                    </p:cond>
                  </p:endCondLst>
                </p:cTn>
                <p:tgtEl>
                  <p:spTgt spid="7"/>
                </p:tgtEl>
              </p:cMediaNode>
            </p:audio>
            <p:audio>
              <p:cMediaNode vol="80000">
                <p:cTn id="26" fill="hold" display="0">
                  <p:stCondLst>
                    <p:cond delay="indefinite"/>
                  </p:stCondLst>
                  <p:endCondLst>
                    <p:cond evt="onStopAudio" delay="0">
                      <p:tgtEl>
                        <p:sldTgt/>
                      </p:tgtEl>
                    </p:cond>
                  </p:endCondLst>
                </p:cTn>
                <p:tgtEl>
                  <p:spTgt spid="9"/>
                </p:tgtEl>
              </p:cMediaNode>
            </p:audio>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705" fill="hold"/>
                                        <p:tgtEl>
                                          <p:spTgt spid="2"/>
                                        </p:tgtEl>
                                      </p:cBhvr>
                                    </p:cmd>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72" fill="hold"/>
                                        <p:tgtEl>
                                          <p:spTgt spid="5"/>
                                        </p:tgtEl>
                                      </p:cBhvr>
                                    </p:cmd>
                                  </p:childTnLst>
                                </p:cTn>
                              </p:par>
                            </p:childTnLst>
                          </p:cTn>
                        </p:par>
                      </p:childTnLst>
                    </p:cTn>
                  </p:par>
                </p:childTnLst>
              </p:cTn>
              <p:nextCondLst>
                <p:cond evt="onClick" delay="0">
                  <p:tgtEl>
                    <p:spTgt spid="4"/>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783" fill="hold"/>
                                        <p:tgtEl>
                                          <p:spTgt spid="9"/>
                                        </p:tgtEl>
                                      </p:cBhvr>
                                    </p:cmd>
                                  </p:child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6"/>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992" fill="hold"/>
                                        <p:tgtEl>
                                          <p:spTgt spid="7"/>
                                        </p:tgtEl>
                                      </p:cBhvr>
                                    </p:cmd>
                                  </p:childTnLst>
                                </p:cTn>
                              </p:par>
                            </p:childTnLst>
                          </p:cTn>
                        </p:par>
                      </p:childTnLst>
                    </p:cTn>
                  </p:par>
                </p:childTnLst>
              </p:cTn>
              <p:nextCondLst>
                <p:cond evt="onClick" delay="0">
                  <p:tgtEl>
                    <p:spTgt spid="6"/>
                  </p:tgtEl>
                </p:cond>
              </p:nextCondLst>
            </p:seq>
          </p:childTnLst>
        </p:cTn>
      </p:par>
    </p:tnLst>
    <p:bldLst>
      <p:bldP spid="3" grpId="0" animBg="1"/>
      <p:bldP spid="4" grpId="0" animBg="1"/>
      <p:bldP spid="6"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86050" y="459893"/>
            <a:ext cx="9381903" cy="1077218"/>
          </a:xfrm>
          <a:prstGeom prst="rect">
            <a:avLst/>
          </a:prstGeom>
        </p:spPr>
        <p:txBody>
          <a:bodyPr wrap="square">
            <a:spAutoFit/>
          </a:bodyPr>
          <a:lstStyle/>
          <a:p>
            <a:r>
              <a:rPr lang="en-US" sz="3200" b="1" dirty="0">
                <a:solidFill>
                  <a:srgbClr val="0070C0"/>
                </a:solidFill>
                <a:latin typeface="+mn-lt"/>
              </a:rPr>
              <a:t>2 Look at the pictures. What special characteristics does each one have? Listen and read to find out.</a:t>
            </a:r>
            <a:endParaRPr lang="en-US" sz="3200" dirty="0">
              <a:solidFill>
                <a:srgbClr val="0070C0"/>
              </a:solidFill>
              <a:latin typeface="+mn-lt"/>
            </a:endParaRPr>
          </a:p>
        </p:txBody>
      </p:sp>
      <p:sp>
        <p:nvSpPr>
          <p:cNvPr id="6" name="Text Box 18"/>
          <p:cNvSpPr txBox="1">
            <a:spLocks noChangeArrowheads="1"/>
          </p:cNvSpPr>
          <p:nvPr/>
        </p:nvSpPr>
        <p:spPr bwMode="auto">
          <a:xfrm>
            <a:off x="0" y="376360"/>
            <a:ext cx="2686050" cy="579437"/>
          </a:xfrm>
          <a:prstGeom prst="rect">
            <a:avLst/>
          </a:prstGeom>
          <a:solidFill>
            <a:srgbClr val="00CC00"/>
          </a:solidFill>
          <a:ln w="9525">
            <a:noFill/>
            <a:miter lim="800000"/>
            <a:headEnd/>
            <a:tailEnd/>
          </a:ln>
        </p:spPr>
        <p:txBody>
          <a:bodyPr>
            <a:spAutoFit/>
          </a:bodyPr>
          <a:lstStyle/>
          <a:p>
            <a:pPr>
              <a:spcBef>
                <a:spcPct val="50000"/>
              </a:spcBef>
            </a:pPr>
            <a:r>
              <a:rPr lang="en-US" sz="3200" dirty="0">
                <a:latin typeface="Calibri" pitchFamily="34" charset="0"/>
              </a:rPr>
              <a:t>Pre-reading</a:t>
            </a:r>
          </a:p>
        </p:txBody>
      </p:sp>
      <p:sp>
        <p:nvSpPr>
          <p:cNvPr id="8" name="Rectangle 7"/>
          <p:cNvSpPr/>
          <p:nvPr/>
        </p:nvSpPr>
        <p:spPr>
          <a:xfrm>
            <a:off x="5669892" y="1835352"/>
            <a:ext cx="6278806" cy="1200329"/>
          </a:xfrm>
          <a:prstGeom prst="rect">
            <a:avLst/>
          </a:prstGeom>
        </p:spPr>
        <p:txBody>
          <a:bodyPr wrap="square">
            <a:spAutoFit/>
          </a:bodyPr>
          <a:lstStyle/>
          <a:p>
            <a:r>
              <a:rPr lang="en-US" sz="3600" dirty="0">
                <a:latin typeface="+mn-lt"/>
              </a:rPr>
              <a:t>1. Do you know who these characters are?</a:t>
            </a:r>
          </a:p>
        </p:txBody>
      </p:sp>
      <p:sp>
        <p:nvSpPr>
          <p:cNvPr id="9" name="Rectangle 8"/>
          <p:cNvSpPr/>
          <p:nvPr/>
        </p:nvSpPr>
        <p:spPr>
          <a:xfrm>
            <a:off x="5670536" y="2981621"/>
            <a:ext cx="5557446" cy="646331"/>
          </a:xfrm>
          <a:prstGeom prst="rect">
            <a:avLst/>
          </a:prstGeom>
        </p:spPr>
        <p:txBody>
          <a:bodyPr wrap="square">
            <a:spAutoFit/>
          </a:bodyPr>
          <a:lstStyle/>
          <a:p>
            <a:r>
              <a:rPr lang="en-US" sz="3600" dirty="0">
                <a:solidFill>
                  <a:srgbClr val="FF0000"/>
                </a:solidFill>
                <a:latin typeface="+mn-lt"/>
              </a:rPr>
              <a:t>Link and Sonic.</a:t>
            </a:r>
          </a:p>
        </p:txBody>
      </p:sp>
      <p:sp>
        <p:nvSpPr>
          <p:cNvPr id="10" name="Rectangle 9"/>
          <p:cNvSpPr/>
          <p:nvPr/>
        </p:nvSpPr>
        <p:spPr>
          <a:xfrm>
            <a:off x="5669891" y="3679036"/>
            <a:ext cx="5557446" cy="646331"/>
          </a:xfrm>
          <a:prstGeom prst="rect">
            <a:avLst/>
          </a:prstGeom>
        </p:spPr>
        <p:txBody>
          <a:bodyPr wrap="square">
            <a:spAutoFit/>
          </a:bodyPr>
          <a:lstStyle/>
          <a:p>
            <a:r>
              <a:rPr lang="en-US" sz="3600" dirty="0">
                <a:latin typeface="+mn-lt"/>
              </a:rPr>
              <a:t>2. What are you going to do?</a:t>
            </a:r>
          </a:p>
        </p:txBody>
      </p:sp>
      <p:sp>
        <p:nvSpPr>
          <p:cNvPr id="11" name="Rectangle 10"/>
          <p:cNvSpPr/>
          <p:nvPr/>
        </p:nvSpPr>
        <p:spPr>
          <a:xfrm>
            <a:off x="5669890" y="4283444"/>
            <a:ext cx="5888442" cy="1754326"/>
          </a:xfrm>
          <a:prstGeom prst="rect">
            <a:avLst/>
          </a:prstGeom>
        </p:spPr>
        <p:txBody>
          <a:bodyPr wrap="square">
            <a:spAutoFit/>
          </a:bodyPr>
          <a:lstStyle/>
          <a:p>
            <a:r>
              <a:rPr lang="en-US" sz="3600" dirty="0">
                <a:solidFill>
                  <a:srgbClr val="FF0000"/>
                </a:solidFill>
                <a:latin typeface="+mn-lt"/>
              </a:rPr>
              <a:t>Listen and read to find out what characteristics Link and Sonic have.</a:t>
            </a:r>
          </a:p>
        </p:txBody>
      </p:sp>
      <p:pic>
        <p:nvPicPr>
          <p:cNvPr id="14" name="Picture 13"/>
          <p:cNvPicPr>
            <a:picLocks noChangeAspect="1"/>
          </p:cNvPicPr>
          <p:nvPr/>
        </p:nvPicPr>
        <p:blipFill>
          <a:blip r:embed="rId2"/>
          <a:stretch>
            <a:fillRect/>
          </a:stretch>
        </p:blipFill>
        <p:spPr>
          <a:xfrm>
            <a:off x="243303" y="1835352"/>
            <a:ext cx="5426587" cy="4213812"/>
          </a:xfrm>
          <a:prstGeom prst="rect">
            <a:avLst/>
          </a:prstGeom>
        </p:spPr>
      </p:pic>
    </p:spTree>
    <p:extLst>
      <p:ext uri="{BB962C8B-B14F-4D97-AF65-F5344CB8AC3E}">
        <p14:creationId xmlns:p14="http://schemas.microsoft.com/office/powerpoint/2010/main" val="79743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6129" y="1208553"/>
            <a:ext cx="11600121" cy="4933466"/>
          </a:xfrm>
          <a:prstGeom prst="rect">
            <a:avLst/>
          </a:prstGeom>
        </p:spPr>
        <p:txBody>
          <a:bodyPr wrap="square">
            <a:spAutoFit/>
          </a:bodyPr>
          <a:lstStyle/>
          <a:p>
            <a:pPr algn="just">
              <a:lnSpc>
                <a:spcPct val="110000"/>
              </a:lnSpc>
            </a:pPr>
            <a:r>
              <a:rPr lang="en-US" sz="3600" dirty="0">
                <a:solidFill>
                  <a:srgbClr val="242021"/>
                </a:solidFill>
                <a:latin typeface="LDFComicSansLight"/>
              </a:rPr>
              <a:t>Hey, everyone! It’s my birthday today and my parents bought me the latest role-playing game. My </a:t>
            </a:r>
            <a:r>
              <a:rPr lang="en-US" sz="3600" dirty="0" err="1">
                <a:solidFill>
                  <a:srgbClr val="242021"/>
                </a:solidFill>
                <a:latin typeface="LDFComicSansLight"/>
              </a:rPr>
              <a:t>favourite</a:t>
            </a:r>
            <a:r>
              <a:rPr lang="en-US" sz="3600" dirty="0">
                <a:solidFill>
                  <a:srgbClr val="242021"/>
                </a:solidFill>
                <a:latin typeface="LDFComicSansLight"/>
              </a:rPr>
              <a:t> video game character, Link, looks like an elf. In the game, a princess is in danger, so Link has to rescue her. Along the way, he fights with monsters and collects magic items. Link doesn’t talk a lot or have special powers, but he’s clever and brave. Tell me about your </a:t>
            </a:r>
            <a:r>
              <a:rPr lang="en-US" sz="3600" dirty="0" err="1">
                <a:solidFill>
                  <a:srgbClr val="242021"/>
                </a:solidFill>
                <a:latin typeface="LDFComicSansLight"/>
              </a:rPr>
              <a:t>favourite</a:t>
            </a:r>
            <a:r>
              <a:rPr lang="en-US" sz="3600" dirty="0">
                <a:solidFill>
                  <a:srgbClr val="242021"/>
                </a:solidFill>
                <a:latin typeface="LDFComicSansLight"/>
              </a:rPr>
              <a:t> video game character.</a:t>
            </a:r>
          </a:p>
          <a:p>
            <a:pPr algn="just">
              <a:lnSpc>
                <a:spcPct val="110000"/>
              </a:lnSpc>
            </a:pPr>
            <a:r>
              <a:rPr lang="en-US" sz="3600" dirty="0">
                <a:solidFill>
                  <a:srgbClr val="242021"/>
                </a:solidFill>
                <a:latin typeface="LDFComicSansLight"/>
              </a:rPr>
              <a:t>                                         Posted by: Finlay_17, 3/7, 12:12	</a:t>
            </a:r>
            <a:endParaRPr lang="en-US" dirty="0"/>
          </a:p>
        </p:txBody>
      </p:sp>
      <p:sp>
        <p:nvSpPr>
          <p:cNvPr id="5" name="Rectangle 4"/>
          <p:cNvSpPr/>
          <p:nvPr/>
        </p:nvSpPr>
        <p:spPr>
          <a:xfrm>
            <a:off x="2606221" y="469291"/>
            <a:ext cx="9738179" cy="646331"/>
          </a:xfrm>
          <a:prstGeom prst="rect">
            <a:avLst/>
          </a:prstGeom>
        </p:spPr>
        <p:txBody>
          <a:bodyPr wrap="square">
            <a:spAutoFit/>
          </a:bodyPr>
          <a:lstStyle/>
          <a:p>
            <a:r>
              <a:rPr lang="en-US" sz="3600" b="1" dirty="0">
                <a:solidFill>
                  <a:srgbClr val="0070C0"/>
                </a:solidFill>
                <a:latin typeface="+mn-lt"/>
              </a:rPr>
              <a:t>Listen and skim the text, underline the key words.</a:t>
            </a:r>
            <a:endParaRPr lang="en-US" sz="3600" dirty="0">
              <a:solidFill>
                <a:srgbClr val="0070C0"/>
              </a:solidFill>
              <a:latin typeface="+mn-lt"/>
            </a:endParaRPr>
          </a:p>
        </p:txBody>
      </p:sp>
      <p:cxnSp>
        <p:nvCxnSpPr>
          <p:cNvPr id="15" name="Straight Connector 14"/>
          <p:cNvCxnSpPr>
            <a:cxnSpLocks/>
          </p:cNvCxnSpPr>
          <p:nvPr/>
        </p:nvCxnSpPr>
        <p:spPr>
          <a:xfrm>
            <a:off x="6305993" y="4800802"/>
            <a:ext cx="39331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2.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15896" y="4969019"/>
            <a:ext cx="609600" cy="609600"/>
          </a:xfrm>
          <a:prstGeom prst="rect">
            <a:avLst/>
          </a:prstGeom>
        </p:spPr>
      </p:pic>
      <p:sp>
        <p:nvSpPr>
          <p:cNvPr id="7" name="Text Box 18"/>
          <p:cNvSpPr txBox="1">
            <a:spLocks noChangeArrowheads="1"/>
          </p:cNvSpPr>
          <p:nvPr/>
        </p:nvSpPr>
        <p:spPr bwMode="auto">
          <a:xfrm>
            <a:off x="0" y="376360"/>
            <a:ext cx="2606221" cy="579437"/>
          </a:xfrm>
          <a:prstGeom prst="rect">
            <a:avLst/>
          </a:prstGeom>
          <a:solidFill>
            <a:srgbClr val="00CC00"/>
          </a:solidFill>
          <a:ln w="9525">
            <a:noFill/>
            <a:miter lim="800000"/>
            <a:headEnd/>
            <a:tailEnd/>
          </a:ln>
        </p:spPr>
        <p:txBody>
          <a:bodyPr wrap="square">
            <a:spAutoFit/>
          </a:bodyPr>
          <a:lstStyle/>
          <a:p>
            <a:pPr>
              <a:spcBef>
                <a:spcPct val="50000"/>
              </a:spcBef>
            </a:pPr>
            <a:r>
              <a:rPr lang="en-US" sz="3200" dirty="0">
                <a:latin typeface="Calibri" pitchFamily="34" charset="0"/>
              </a:rPr>
              <a:t>While-reading</a:t>
            </a:r>
          </a:p>
        </p:txBody>
      </p:sp>
    </p:spTree>
    <p:extLst>
      <p:ext uri="{BB962C8B-B14F-4D97-AF65-F5344CB8AC3E}">
        <p14:creationId xmlns:p14="http://schemas.microsoft.com/office/powerpoint/2010/main" val="423275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98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3395" y="1084469"/>
            <a:ext cx="10845209" cy="5909310"/>
          </a:xfrm>
          <a:prstGeom prst="rect">
            <a:avLst/>
          </a:prstGeom>
        </p:spPr>
        <p:txBody>
          <a:bodyPr wrap="square">
            <a:spAutoFit/>
          </a:bodyPr>
          <a:lstStyle/>
          <a:p>
            <a:pPr algn="just">
              <a:lnSpc>
                <a:spcPct val="150000"/>
              </a:lnSpc>
            </a:pPr>
            <a:r>
              <a:rPr lang="en-US" sz="3600" dirty="0">
                <a:solidFill>
                  <a:srgbClr val="242021"/>
                </a:solidFill>
                <a:latin typeface="LDFComicSansLight"/>
              </a:rPr>
              <a:t>Happy birthday, Finlay! I’m crazy about Sonic, a character in a platform game. He is a blue hedgehog and can run really fast! In the game, he has to collect gold rings. There are lots of traps in his way, so he has to jump over them. I like him because he never gives up.</a:t>
            </a:r>
          </a:p>
          <a:p>
            <a:pPr algn="just">
              <a:lnSpc>
                <a:spcPct val="150000"/>
              </a:lnSpc>
            </a:pPr>
            <a:r>
              <a:rPr lang="en-US" sz="3600" dirty="0">
                <a:solidFill>
                  <a:srgbClr val="242021"/>
                </a:solidFill>
                <a:latin typeface="LDFComicSansLight"/>
              </a:rPr>
              <a:t>					Posted by: SallyB_16, 3/7, 17:53				</a:t>
            </a:r>
            <a:endParaRPr lang="en-US" dirty="0"/>
          </a:p>
        </p:txBody>
      </p:sp>
      <p:sp>
        <p:nvSpPr>
          <p:cNvPr id="5" name="Rectangle 4"/>
          <p:cNvSpPr/>
          <p:nvPr/>
        </p:nvSpPr>
        <p:spPr>
          <a:xfrm>
            <a:off x="986971" y="383566"/>
            <a:ext cx="13282241" cy="646331"/>
          </a:xfrm>
          <a:prstGeom prst="rect">
            <a:avLst/>
          </a:prstGeom>
        </p:spPr>
        <p:txBody>
          <a:bodyPr wrap="square">
            <a:spAutoFit/>
          </a:bodyPr>
          <a:lstStyle/>
          <a:p>
            <a:r>
              <a:rPr lang="en-US" sz="3600" b="1">
                <a:solidFill>
                  <a:srgbClr val="0070C0"/>
                </a:solidFill>
                <a:latin typeface="+mn-lt"/>
              </a:rPr>
              <a:t>Listen and skim the text, underline the key words.</a:t>
            </a:r>
            <a:endParaRPr lang="en-US" sz="3600">
              <a:solidFill>
                <a:srgbClr val="0070C0"/>
              </a:solidFill>
              <a:latin typeface="+mn-lt"/>
            </a:endParaRPr>
          </a:p>
        </p:txBody>
      </p:sp>
      <p:cxnSp>
        <p:nvCxnSpPr>
          <p:cNvPr id="11" name="Straight Connector 10"/>
          <p:cNvCxnSpPr>
            <a:cxnSpLocks/>
          </p:cNvCxnSpPr>
          <p:nvPr/>
        </p:nvCxnSpPr>
        <p:spPr>
          <a:xfrm>
            <a:off x="5377416" y="5153891"/>
            <a:ext cx="31498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2.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96650" y="474869"/>
            <a:ext cx="609600" cy="609600"/>
          </a:xfrm>
          <a:prstGeom prst="rect">
            <a:avLst/>
          </a:prstGeom>
        </p:spPr>
      </p:pic>
    </p:spTree>
    <p:extLst>
      <p:ext uri="{BB962C8B-B14F-4D97-AF65-F5344CB8AC3E}">
        <p14:creationId xmlns:p14="http://schemas.microsoft.com/office/powerpoint/2010/main" val="277107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98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2166"/>
            <a:ext cx="10972800" cy="1143000"/>
          </a:xfrm>
        </p:spPr>
        <p:txBody>
          <a:bodyPr/>
          <a:lstStyle/>
          <a:p>
            <a:r>
              <a:rPr lang="en-US" b="1" dirty="0">
                <a:solidFill>
                  <a:srgbClr val="7030A0"/>
                </a:solidFill>
              </a:rPr>
              <a:t>Answer</a:t>
            </a:r>
          </a:p>
        </p:txBody>
      </p:sp>
      <p:sp>
        <p:nvSpPr>
          <p:cNvPr id="4" name="Rectangle 3"/>
          <p:cNvSpPr/>
          <p:nvPr/>
        </p:nvSpPr>
        <p:spPr>
          <a:xfrm>
            <a:off x="876300" y="1675166"/>
            <a:ext cx="11068050" cy="1200329"/>
          </a:xfrm>
          <a:prstGeom prst="rect">
            <a:avLst/>
          </a:prstGeom>
        </p:spPr>
        <p:txBody>
          <a:bodyPr wrap="square">
            <a:spAutoFit/>
          </a:bodyPr>
          <a:lstStyle/>
          <a:p>
            <a:r>
              <a:rPr lang="en-US" sz="3600" dirty="0">
                <a:solidFill>
                  <a:srgbClr val="FF0000"/>
                </a:solidFill>
                <a:latin typeface="+mn-lt"/>
              </a:rPr>
              <a:t>These characters are Link and Sonic. Link is clever and brave. Sonic never gives up.</a:t>
            </a:r>
          </a:p>
        </p:txBody>
      </p:sp>
    </p:spTree>
    <p:extLst>
      <p:ext uri="{BB962C8B-B14F-4D97-AF65-F5344CB8AC3E}">
        <p14:creationId xmlns:p14="http://schemas.microsoft.com/office/powerpoint/2010/main" val="63140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86049" y="384845"/>
            <a:ext cx="9439505" cy="1015663"/>
          </a:xfrm>
          <a:prstGeom prst="rect">
            <a:avLst/>
          </a:prstGeom>
        </p:spPr>
        <p:txBody>
          <a:bodyPr wrap="square">
            <a:spAutoFit/>
          </a:bodyPr>
          <a:lstStyle/>
          <a:p>
            <a:r>
              <a:rPr lang="en-US" sz="3000" b="1" dirty="0">
                <a:solidFill>
                  <a:srgbClr val="0070C0"/>
                </a:solidFill>
                <a:latin typeface="+mn-lt"/>
              </a:rPr>
              <a:t>3 Read the text again and decide whether each sentence (1-6) is about Link or Sonic. Write L (Link) or S (Sonic).</a:t>
            </a:r>
            <a:endParaRPr lang="en-US" sz="3000" dirty="0">
              <a:solidFill>
                <a:srgbClr val="0070C0"/>
              </a:solidFill>
              <a:latin typeface="+mn-lt"/>
            </a:endParaRPr>
          </a:p>
        </p:txBody>
      </p:sp>
      <p:sp>
        <p:nvSpPr>
          <p:cNvPr id="6" name="Text Box 18"/>
          <p:cNvSpPr txBox="1">
            <a:spLocks noChangeArrowheads="1"/>
          </p:cNvSpPr>
          <p:nvPr/>
        </p:nvSpPr>
        <p:spPr bwMode="auto">
          <a:xfrm>
            <a:off x="0" y="376360"/>
            <a:ext cx="2686050" cy="579437"/>
          </a:xfrm>
          <a:prstGeom prst="rect">
            <a:avLst/>
          </a:prstGeom>
          <a:solidFill>
            <a:srgbClr val="00CC00"/>
          </a:solidFill>
          <a:ln w="9525">
            <a:noFill/>
            <a:miter lim="800000"/>
            <a:headEnd/>
            <a:tailEnd/>
          </a:ln>
        </p:spPr>
        <p:txBody>
          <a:bodyPr>
            <a:spAutoFit/>
          </a:bodyPr>
          <a:lstStyle/>
          <a:p>
            <a:pPr>
              <a:spcBef>
                <a:spcPct val="50000"/>
              </a:spcBef>
            </a:pPr>
            <a:r>
              <a:rPr lang="en-US" sz="3200" dirty="0">
                <a:latin typeface="Calibri" pitchFamily="34" charset="0"/>
              </a:rPr>
              <a:t>Pre-reading</a:t>
            </a:r>
          </a:p>
        </p:txBody>
      </p:sp>
      <p:sp>
        <p:nvSpPr>
          <p:cNvPr id="10" name="Rectangle 9"/>
          <p:cNvSpPr/>
          <p:nvPr/>
        </p:nvSpPr>
        <p:spPr>
          <a:xfrm>
            <a:off x="4766868" y="2640800"/>
            <a:ext cx="7358687" cy="646331"/>
          </a:xfrm>
          <a:prstGeom prst="rect">
            <a:avLst/>
          </a:prstGeom>
        </p:spPr>
        <p:txBody>
          <a:bodyPr wrap="square">
            <a:spAutoFit/>
          </a:bodyPr>
          <a:lstStyle/>
          <a:p>
            <a:r>
              <a:rPr lang="en-US" sz="3600" dirty="0">
                <a:latin typeface="+mn-lt"/>
              </a:rPr>
              <a:t>2. What are you going to do?</a:t>
            </a:r>
          </a:p>
        </p:txBody>
      </p:sp>
      <p:sp>
        <p:nvSpPr>
          <p:cNvPr id="11" name="Rectangle 10"/>
          <p:cNvSpPr/>
          <p:nvPr/>
        </p:nvSpPr>
        <p:spPr>
          <a:xfrm>
            <a:off x="4833312" y="3224140"/>
            <a:ext cx="6517595" cy="1754326"/>
          </a:xfrm>
          <a:prstGeom prst="rect">
            <a:avLst/>
          </a:prstGeom>
        </p:spPr>
        <p:txBody>
          <a:bodyPr wrap="square">
            <a:spAutoFit/>
          </a:bodyPr>
          <a:lstStyle/>
          <a:p>
            <a:pPr algn="just"/>
            <a:r>
              <a:rPr lang="en-US" sz="3600" dirty="0">
                <a:solidFill>
                  <a:srgbClr val="FF0000"/>
                </a:solidFill>
                <a:latin typeface="+mn-lt"/>
              </a:rPr>
              <a:t>Read the text to find out whether each sentence is about Link or Sonic.</a:t>
            </a:r>
          </a:p>
        </p:txBody>
      </p:sp>
      <p:pic>
        <p:nvPicPr>
          <p:cNvPr id="14" name="Picture 13"/>
          <p:cNvPicPr>
            <a:picLocks noChangeAspect="1"/>
          </p:cNvPicPr>
          <p:nvPr/>
        </p:nvPicPr>
        <p:blipFill>
          <a:blip r:embed="rId2"/>
          <a:stretch>
            <a:fillRect/>
          </a:stretch>
        </p:blipFill>
        <p:spPr>
          <a:xfrm>
            <a:off x="664576" y="1650609"/>
            <a:ext cx="4042947" cy="3139398"/>
          </a:xfrm>
          <a:prstGeom prst="rect">
            <a:avLst/>
          </a:prstGeom>
        </p:spPr>
      </p:pic>
      <p:pic>
        <p:nvPicPr>
          <p:cNvPr id="2" name="Picture 1"/>
          <p:cNvPicPr>
            <a:picLocks noChangeAspect="1"/>
          </p:cNvPicPr>
          <p:nvPr/>
        </p:nvPicPr>
        <p:blipFill>
          <a:blip r:embed="rId3"/>
          <a:stretch>
            <a:fillRect/>
          </a:stretch>
        </p:blipFill>
        <p:spPr>
          <a:xfrm>
            <a:off x="134297" y="5088248"/>
            <a:ext cx="6517596" cy="888432"/>
          </a:xfrm>
          <a:prstGeom prst="rect">
            <a:avLst/>
          </a:prstGeom>
        </p:spPr>
      </p:pic>
      <p:sp>
        <p:nvSpPr>
          <p:cNvPr id="12" name="Rectangle 11"/>
          <p:cNvSpPr/>
          <p:nvPr/>
        </p:nvSpPr>
        <p:spPr>
          <a:xfrm>
            <a:off x="4766868" y="1537111"/>
            <a:ext cx="7358687" cy="646331"/>
          </a:xfrm>
          <a:prstGeom prst="rect">
            <a:avLst/>
          </a:prstGeom>
        </p:spPr>
        <p:txBody>
          <a:bodyPr wrap="square">
            <a:spAutoFit/>
          </a:bodyPr>
          <a:lstStyle/>
          <a:p>
            <a:r>
              <a:rPr lang="en-US" sz="3600" dirty="0">
                <a:latin typeface="+mn-lt"/>
              </a:rPr>
              <a:t>1. How many sentences are there?</a:t>
            </a:r>
          </a:p>
        </p:txBody>
      </p:sp>
      <p:sp>
        <p:nvSpPr>
          <p:cNvPr id="13" name="Rectangle 12"/>
          <p:cNvSpPr/>
          <p:nvPr/>
        </p:nvSpPr>
        <p:spPr>
          <a:xfrm>
            <a:off x="4833312" y="2071849"/>
            <a:ext cx="5888442" cy="646331"/>
          </a:xfrm>
          <a:prstGeom prst="rect">
            <a:avLst/>
          </a:prstGeom>
        </p:spPr>
        <p:txBody>
          <a:bodyPr wrap="square">
            <a:spAutoFit/>
          </a:bodyPr>
          <a:lstStyle/>
          <a:p>
            <a:pPr algn="just"/>
            <a:r>
              <a:rPr lang="en-US" sz="3600" dirty="0">
                <a:solidFill>
                  <a:srgbClr val="FF0000"/>
                </a:solidFill>
                <a:latin typeface="+mn-lt"/>
              </a:rPr>
              <a:t>There are six.</a:t>
            </a:r>
          </a:p>
        </p:txBody>
      </p:sp>
    </p:spTree>
    <p:extLst>
      <p:ext uri="{BB962C8B-B14F-4D97-AF65-F5344CB8AC3E}">
        <p14:creationId xmlns:p14="http://schemas.microsoft.com/office/powerpoint/2010/main" val="310305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05787" y="1301869"/>
            <a:ext cx="9207794" cy="5493812"/>
          </a:xfrm>
          <a:prstGeom prst="rect">
            <a:avLst/>
          </a:prstGeom>
        </p:spPr>
        <p:txBody>
          <a:bodyPr wrap="square">
            <a:spAutoFit/>
          </a:bodyPr>
          <a:lstStyle/>
          <a:p>
            <a:pPr>
              <a:lnSpc>
                <a:spcPct val="150000"/>
              </a:lnSpc>
            </a:pPr>
            <a:r>
              <a:rPr lang="en-US" sz="3600" dirty="0">
                <a:solidFill>
                  <a:srgbClr val="242021"/>
                </a:solidFill>
                <a:latin typeface="+mj-lt"/>
              </a:rPr>
              <a:t>1. He jumps over things a lot. </a:t>
            </a:r>
          </a:p>
          <a:p>
            <a:pPr>
              <a:lnSpc>
                <a:spcPct val="150000"/>
              </a:lnSpc>
            </a:pPr>
            <a:r>
              <a:rPr lang="en-US" sz="3600" dirty="0">
                <a:solidFill>
                  <a:srgbClr val="242021"/>
                </a:solidFill>
                <a:latin typeface="+mj-lt"/>
              </a:rPr>
              <a:t>2. He isn’t afraid. </a:t>
            </a:r>
          </a:p>
          <a:p>
            <a:pPr>
              <a:lnSpc>
                <a:spcPct val="150000"/>
              </a:lnSpc>
            </a:pPr>
            <a:r>
              <a:rPr lang="en-US" sz="3600" dirty="0">
                <a:solidFill>
                  <a:srgbClr val="242021"/>
                </a:solidFill>
                <a:latin typeface="+mj-lt"/>
              </a:rPr>
              <a:t>3. He moves very fast. </a:t>
            </a:r>
          </a:p>
          <a:p>
            <a:pPr>
              <a:lnSpc>
                <a:spcPct val="150000"/>
              </a:lnSpc>
            </a:pPr>
            <a:r>
              <a:rPr lang="en-US" sz="3600" dirty="0">
                <a:solidFill>
                  <a:srgbClr val="242021"/>
                </a:solidFill>
                <a:latin typeface="+mj-lt"/>
              </a:rPr>
              <a:t>4. He is a hedgehog. </a:t>
            </a:r>
          </a:p>
          <a:p>
            <a:pPr>
              <a:lnSpc>
                <a:spcPct val="150000"/>
              </a:lnSpc>
            </a:pPr>
            <a:r>
              <a:rPr lang="en-US" sz="3600" dirty="0">
                <a:solidFill>
                  <a:srgbClr val="242021"/>
                </a:solidFill>
                <a:latin typeface="+mj-lt"/>
              </a:rPr>
              <a:t>5. He is clever. </a:t>
            </a:r>
          </a:p>
          <a:p>
            <a:pPr>
              <a:lnSpc>
                <a:spcPct val="150000"/>
              </a:lnSpc>
            </a:pPr>
            <a:r>
              <a:rPr lang="en-US" sz="3600" dirty="0">
                <a:solidFill>
                  <a:srgbClr val="242021"/>
                </a:solidFill>
                <a:latin typeface="+mj-lt"/>
              </a:rPr>
              <a:t>6. He collects rings. 		</a:t>
            </a:r>
            <a:r>
              <a:rPr lang="en-US" sz="3600" dirty="0">
                <a:latin typeface="+mj-lt"/>
              </a:rPr>
              <a:t> </a:t>
            </a:r>
            <a:br>
              <a:rPr lang="en-US" dirty="0">
                <a:latin typeface="+mj-lt"/>
              </a:rPr>
            </a:br>
            <a:endParaRPr lang="en-US" dirty="0">
              <a:latin typeface="+mj-lt"/>
            </a:endParaRPr>
          </a:p>
        </p:txBody>
      </p:sp>
      <p:sp>
        <p:nvSpPr>
          <p:cNvPr id="2" name="Rectangle 1"/>
          <p:cNvSpPr/>
          <p:nvPr/>
        </p:nvSpPr>
        <p:spPr>
          <a:xfrm>
            <a:off x="8739415" y="1521301"/>
            <a:ext cx="819150" cy="536099"/>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FF0000"/>
              </a:solidFill>
            </a:endParaRPr>
          </a:p>
        </p:txBody>
      </p:sp>
      <p:sp>
        <p:nvSpPr>
          <p:cNvPr id="17" name="Rectangle 16"/>
          <p:cNvSpPr/>
          <p:nvPr/>
        </p:nvSpPr>
        <p:spPr>
          <a:xfrm>
            <a:off x="8739415" y="2273449"/>
            <a:ext cx="819150" cy="536099"/>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FF0000"/>
              </a:solidFill>
            </a:endParaRPr>
          </a:p>
        </p:txBody>
      </p:sp>
      <p:sp>
        <p:nvSpPr>
          <p:cNvPr id="21" name="Rectangle 20"/>
          <p:cNvSpPr/>
          <p:nvPr/>
        </p:nvSpPr>
        <p:spPr>
          <a:xfrm>
            <a:off x="8747771" y="3148920"/>
            <a:ext cx="819150" cy="536099"/>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FF0000"/>
              </a:solidFill>
            </a:endParaRPr>
          </a:p>
        </p:txBody>
      </p:sp>
      <p:sp>
        <p:nvSpPr>
          <p:cNvPr id="27" name="Rectangle 26"/>
          <p:cNvSpPr/>
          <p:nvPr/>
        </p:nvSpPr>
        <p:spPr>
          <a:xfrm>
            <a:off x="8720749" y="4048775"/>
            <a:ext cx="819150" cy="536099"/>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FF0000"/>
              </a:solidFill>
            </a:endParaRPr>
          </a:p>
        </p:txBody>
      </p:sp>
      <p:sp>
        <p:nvSpPr>
          <p:cNvPr id="29" name="Rectangle 28"/>
          <p:cNvSpPr/>
          <p:nvPr/>
        </p:nvSpPr>
        <p:spPr>
          <a:xfrm>
            <a:off x="8720749" y="4924246"/>
            <a:ext cx="819150" cy="536099"/>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FF0000"/>
              </a:solidFill>
            </a:endParaRPr>
          </a:p>
        </p:txBody>
      </p:sp>
      <p:sp>
        <p:nvSpPr>
          <p:cNvPr id="31" name="Rectangle 30"/>
          <p:cNvSpPr/>
          <p:nvPr/>
        </p:nvSpPr>
        <p:spPr>
          <a:xfrm>
            <a:off x="8720749" y="5731510"/>
            <a:ext cx="819150" cy="536099"/>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FF0000"/>
              </a:solidFill>
            </a:endParaRPr>
          </a:p>
        </p:txBody>
      </p:sp>
      <p:sp>
        <p:nvSpPr>
          <p:cNvPr id="3" name="Rectangle 2">
            <a:extLst>
              <a:ext uri="{FF2B5EF4-FFF2-40B4-BE49-F238E27FC236}">
                <a16:creationId xmlns:a16="http://schemas.microsoft.com/office/drawing/2014/main" id="{F5345E8D-F416-AFB7-C2F2-D35437B41294}"/>
              </a:ext>
            </a:extLst>
          </p:cNvPr>
          <p:cNvSpPr/>
          <p:nvPr/>
        </p:nvSpPr>
        <p:spPr>
          <a:xfrm>
            <a:off x="1505835" y="418626"/>
            <a:ext cx="9439505" cy="1015663"/>
          </a:xfrm>
          <a:prstGeom prst="rect">
            <a:avLst/>
          </a:prstGeom>
        </p:spPr>
        <p:txBody>
          <a:bodyPr wrap="square">
            <a:spAutoFit/>
          </a:bodyPr>
          <a:lstStyle/>
          <a:p>
            <a:r>
              <a:rPr lang="en-US" sz="3000" b="1" dirty="0">
                <a:solidFill>
                  <a:srgbClr val="0070C0"/>
                </a:solidFill>
                <a:latin typeface="+mn-lt"/>
              </a:rPr>
              <a:t>3 Read the text again and decide whether each sentence (1-6) is about Link or Sonic. Write L (Link) or S (Sonic).</a:t>
            </a:r>
            <a:endParaRPr lang="en-US" sz="3000" dirty="0">
              <a:solidFill>
                <a:srgbClr val="0070C0"/>
              </a:solidFill>
              <a:latin typeface="+mn-lt"/>
            </a:endParaRPr>
          </a:p>
        </p:txBody>
      </p:sp>
    </p:spTree>
    <p:extLst>
      <p:ext uri="{BB962C8B-B14F-4D97-AF65-F5344CB8AC3E}">
        <p14:creationId xmlns:p14="http://schemas.microsoft.com/office/powerpoint/2010/main" val="1906300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8297" y="1614196"/>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8" name="Rounded Rectangle 7"/>
          <p:cNvSpPr/>
          <p:nvPr/>
        </p:nvSpPr>
        <p:spPr>
          <a:xfrm>
            <a:off x="1281405" y="2979579"/>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9" name="Rounded Rectangle 8"/>
          <p:cNvSpPr/>
          <p:nvPr/>
        </p:nvSpPr>
        <p:spPr>
          <a:xfrm>
            <a:off x="1284514" y="4288977"/>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0" name="Rounded Rectangle 9"/>
          <p:cNvSpPr/>
          <p:nvPr/>
        </p:nvSpPr>
        <p:spPr>
          <a:xfrm>
            <a:off x="1296957" y="559837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3" name="Rounded Rectangle 12"/>
          <p:cNvSpPr/>
          <p:nvPr/>
        </p:nvSpPr>
        <p:spPr>
          <a:xfrm>
            <a:off x="1300067"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pic>
        <p:nvPicPr>
          <p:cNvPr id="3" name="Picture 2"/>
          <p:cNvPicPr>
            <a:picLocks noChangeAspect="1"/>
          </p:cNvPicPr>
          <p:nvPr/>
        </p:nvPicPr>
        <p:blipFill>
          <a:blip r:embed="rId2"/>
          <a:stretch>
            <a:fillRect/>
          </a:stretch>
        </p:blipFill>
        <p:spPr>
          <a:xfrm>
            <a:off x="6958580" y="466152"/>
            <a:ext cx="4227771" cy="5869710"/>
          </a:xfrm>
          <a:prstGeom prst="rect">
            <a:avLst/>
          </a:prstGeom>
        </p:spPr>
      </p:pic>
    </p:spTree>
    <p:extLst>
      <p:ext uri="{BB962C8B-B14F-4D97-AF65-F5344CB8AC3E}">
        <p14:creationId xmlns:p14="http://schemas.microsoft.com/office/powerpoint/2010/main" val="4250522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0525" y="870742"/>
            <a:ext cx="11310937" cy="7042184"/>
          </a:xfrm>
          <a:prstGeom prst="rect">
            <a:avLst/>
          </a:prstGeom>
        </p:spPr>
        <p:txBody>
          <a:bodyPr wrap="square">
            <a:spAutoFit/>
          </a:bodyPr>
          <a:lstStyle/>
          <a:p>
            <a:pPr algn="just">
              <a:lnSpc>
                <a:spcPct val="120000"/>
              </a:lnSpc>
            </a:pPr>
            <a:r>
              <a:rPr lang="en-US" sz="3600" dirty="0">
                <a:solidFill>
                  <a:srgbClr val="242021"/>
                </a:solidFill>
                <a:latin typeface="LDFComicSansLight"/>
              </a:rPr>
              <a:t>Hey, everyone! It’s my birthday today and my parents bought me the latest role-playing game. My </a:t>
            </a:r>
            <a:r>
              <a:rPr lang="en-US" sz="3600" dirty="0" err="1">
                <a:solidFill>
                  <a:srgbClr val="242021"/>
                </a:solidFill>
                <a:latin typeface="LDFComicSansLight"/>
              </a:rPr>
              <a:t>favourite</a:t>
            </a:r>
            <a:r>
              <a:rPr lang="en-US" sz="3600" dirty="0">
                <a:solidFill>
                  <a:srgbClr val="242021"/>
                </a:solidFill>
                <a:latin typeface="LDFComicSansLight"/>
              </a:rPr>
              <a:t> video game character, Link, looks like an elf. In the game, a princess is in danger, so Link has to rescue her. Along the way, he fights with monsters and collects magic items. Link doesn’t talk a lot or have special powers, but he’s clever and brave. Tell me about your </a:t>
            </a:r>
            <a:r>
              <a:rPr lang="en-US" sz="3600" dirty="0" err="1">
                <a:solidFill>
                  <a:srgbClr val="242021"/>
                </a:solidFill>
                <a:latin typeface="LDFComicSansLight"/>
              </a:rPr>
              <a:t>favourite</a:t>
            </a:r>
            <a:r>
              <a:rPr lang="en-US" sz="3600" dirty="0">
                <a:solidFill>
                  <a:srgbClr val="242021"/>
                </a:solidFill>
                <a:latin typeface="LDFComicSansLight"/>
              </a:rPr>
              <a:t> video game character.</a:t>
            </a:r>
          </a:p>
          <a:p>
            <a:pPr algn="just">
              <a:lnSpc>
                <a:spcPct val="120000"/>
              </a:lnSpc>
            </a:pPr>
            <a:r>
              <a:rPr lang="en-US" sz="3600" dirty="0">
                <a:solidFill>
                  <a:srgbClr val="242021"/>
                </a:solidFill>
                <a:latin typeface="LDFComicSansLight"/>
              </a:rPr>
              <a:t>					      Posted by: Finlay_17, 3/7, 12:12														</a:t>
            </a:r>
            <a:r>
              <a:rPr lang="en-US" sz="3600" dirty="0"/>
              <a:t> </a:t>
            </a:r>
            <a:br>
              <a:rPr lang="en-US" dirty="0"/>
            </a:br>
            <a:endParaRPr lang="en-US" dirty="0"/>
          </a:p>
        </p:txBody>
      </p:sp>
      <p:sp>
        <p:nvSpPr>
          <p:cNvPr id="5" name="Rectangle 4"/>
          <p:cNvSpPr/>
          <p:nvPr/>
        </p:nvSpPr>
        <p:spPr>
          <a:xfrm>
            <a:off x="1700101" y="338481"/>
            <a:ext cx="8596424" cy="646331"/>
          </a:xfrm>
          <a:prstGeom prst="rect">
            <a:avLst/>
          </a:prstGeom>
        </p:spPr>
        <p:txBody>
          <a:bodyPr wrap="square">
            <a:spAutoFit/>
          </a:bodyPr>
          <a:lstStyle/>
          <a:p>
            <a:r>
              <a:rPr lang="en-US" sz="3600" b="1" dirty="0">
                <a:solidFill>
                  <a:srgbClr val="0070C0"/>
                </a:solidFill>
                <a:latin typeface="+mn-lt"/>
              </a:rPr>
              <a:t>Scan the text and underline the key words.</a:t>
            </a:r>
          </a:p>
        </p:txBody>
      </p:sp>
      <p:cxnSp>
        <p:nvCxnSpPr>
          <p:cNvPr id="15" name="Straight Connector 14"/>
          <p:cNvCxnSpPr>
            <a:cxnSpLocks/>
          </p:cNvCxnSpPr>
          <p:nvPr/>
        </p:nvCxnSpPr>
        <p:spPr>
          <a:xfrm>
            <a:off x="515680" y="5453817"/>
            <a:ext cx="10047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27543" y="5453817"/>
            <a:ext cx="781050" cy="646331"/>
          </a:xfrm>
          <a:prstGeom prst="rect">
            <a:avLst/>
          </a:prstGeom>
        </p:spPr>
        <p:txBody>
          <a:bodyPr wrap="square">
            <a:spAutoFit/>
          </a:bodyPr>
          <a:lstStyle/>
          <a:p>
            <a:r>
              <a:rPr lang="en-US" sz="3600" dirty="0">
                <a:solidFill>
                  <a:srgbClr val="FF0000"/>
                </a:solidFill>
                <a:latin typeface="+mn-lt"/>
              </a:rPr>
              <a:t>(2)</a:t>
            </a:r>
          </a:p>
        </p:txBody>
      </p:sp>
      <p:cxnSp>
        <p:nvCxnSpPr>
          <p:cNvPr id="20" name="Straight Connector 19"/>
          <p:cNvCxnSpPr>
            <a:cxnSpLocks/>
          </p:cNvCxnSpPr>
          <p:nvPr/>
        </p:nvCxnSpPr>
        <p:spPr>
          <a:xfrm>
            <a:off x="9729677" y="4788840"/>
            <a:ext cx="9773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0428435" y="3960297"/>
            <a:ext cx="781050" cy="646331"/>
          </a:xfrm>
          <a:prstGeom prst="rect">
            <a:avLst/>
          </a:prstGeom>
        </p:spPr>
        <p:txBody>
          <a:bodyPr wrap="square">
            <a:spAutoFit/>
          </a:bodyPr>
          <a:lstStyle/>
          <a:p>
            <a:r>
              <a:rPr lang="en-US" sz="3600">
                <a:solidFill>
                  <a:srgbClr val="FF0000"/>
                </a:solidFill>
                <a:latin typeface="+mn-lt"/>
              </a:rPr>
              <a:t>(5)</a:t>
            </a:r>
          </a:p>
        </p:txBody>
      </p:sp>
    </p:spTree>
    <p:extLst>
      <p:ext uri="{BB962C8B-B14F-4D97-AF65-F5344CB8AC3E}">
        <p14:creationId xmlns:p14="http://schemas.microsoft.com/office/powerpoint/2010/main" val="363630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fade">
                                      <p:cBhvr>
                                        <p:cTn id="18"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153" y="1002361"/>
            <a:ext cx="11525693" cy="6324808"/>
          </a:xfrm>
          <a:prstGeom prst="rect">
            <a:avLst/>
          </a:prstGeom>
        </p:spPr>
        <p:txBody>
          <a:bodyPr wrap="square">
            <a:spAutoFit/>
          </a:bodyPr>
          <a:lstStyle/>
          <a:p>
            <a:pPr algn="just">
              <a:lnSpc>
                <a:spcPct val="150000"/>
              </a:lnSpc>
            </a:pPr>
            <a:r>
              <a:rPr lang="en-US" sz="3600" dirty="0">
                <a:solidFill>
                  <a:srgbClr val="242021"/>
                </a:solidFill>
                <a:latin typeface="LDFComicSansLight"/>
              </a:rPr>
              <a:t>Happy birthday, Finlay! I’m crazy about Sonic, a character in a platform game. He is a blue hedgehog and can run really fast! In the game, he has to collect gold rings. There are lots of traps in his way, so he has to jump over them. I like him because he never gives up.</a:t>
            </a:r>
          </a:p>
          <a:p>
            <a:pPr algn="just">
              <a:lnSpc>
                <a:spcPct val="150000"/>
              </a:lnSpc>
            </a:pPr>
            <a:r>
              <a:rPr lang="en-US" sz="3600" dirty="0">
                <a:solidFill>
                  <a:srgbClr val="242021"/>
                </a:solidFill>
                <a:latin typeface="LDFComicSansLight"/>
              </a:rPr>
              <a:t>					      Posted by: SallyB_16, 3/7, 17:53			</a:t>
            </a:r>
            <a:r>
              <a:rPr lang="en-US" sz="3600" dirty="0"/>
              <a:t> </a:t>
            </a:r>
            <a:br>
              <a:rPr lang="en-US" dirty="0"/>
            </a:br>
            <a:endParaRPr lang="en-US" dirty="0"/>
          </a:p>
        </p:txBody>
      </p:sp>
      <p:sp>
        <p:nvSpPr>
          <p:cNvPr id="5" name="Rectangle 4"/>
          <p:cNvSpPr/>
          <p:nvPr/>
        </p:nvSpPr>
        <p:spPr>
          <a:xfrm>
            <a:off x="1756228" y="356030"/>
            <a:ext cx="13282241" cy="646331"/>
          </a:xfrm>
          <a:prstGeom prst="rect">
            <a:avLst/>
          </a:prstGeom>
        </p:spPr>
        <p:txBody>
          <a:bodyPr wrap="square">
            <a:spAutoFit/>
          </a:bodyPr>
          <a:lstStyle/>
          <a:p>
            <a:r>
              <a:rPr lang="en-US" sz="3600" b="1" dirty="0">
                <a:solidFill>
                  <a:srgbClr val="0070C0"/>
                </a:solidFill>
                <a:latin typeface="+mn-lt"/>
              </a:rPr>
              <a:t>Scan the text and underline the key words.</a:t>
            </a:r>
          </a:p>
        </p:txBody>
      </p:sp>
      <p:cxnSp>
        <p:nvCxnSpPr>
          <p:cNvPr id="8" name="Straight Connector 7"/>
          <p:cNvCxnSpPr>
            <a:cxnSpLocks/>
          </p:cNvCxnSpPr>
          <p:nvPr/>
        </p:nvCxnSpPr>
        <p:spPr>
          <a:xfrm>
            <a:off x="4738377" y="4207148"/>
            <a:ext cx="49485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9590169" y="4221778"/>
            <a:ext cx="781050" cy="646331"/>
          </a:xfrm>
          <a:prstGeom prst="rect">
            <a:avLst/>
          </a:prstGeom>
        </p:spPr>
        <p:txBody>
          <a:bodyPr wrap="square">
            <a:spAutoFit/>
          </a:bodyPr>
          <a:lstStyle/>
          <a:p>
            <a:r>
              <a:rPr lang="en-US" sz="3600" dirty="0">
                <a:solidFill>
                  <a:srgbClr val="FF0000"/>
                </a:solidFill>
                <a:latin typeface="+mn-lt"/>
              </a:rPr>
              <a:t>(1)</a:t>
            </a:r>
          </a:p>
        </p:txBody>
      </p:sp>
      <p:cxnSp>
        <p:nvCxnSpPr>
          <p:cNvPr id="17" name="Straight Connector 16"/>
          <p:cNvCxnSpPr/>
          <p:nvPr/>
        </p:nvCxnSpPr>
        <p:spPr>
          <a:xfrm>
            <a:off x="9907861" y="2607799"/>
            <a:ext cx="18207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1549173" y="1837280"/>
            <a:ext cx="781050" cy="646331"/>
          </a:xfrm>
          <a:prstGeom prst="rect">
            <a:avLst/>
          </a:prstGeom>
        </p:spPr>
        <p:txBody>
          <a:bodyPr wrap="square">
            <a:spAutoFit/>
          </a:bodyPr>
          <a:lstStyle/>
          <a:p>
            <a:r>
              <a:rPr lang="en-US" sz="3600" dirty="0">
                <a:solidFill>
                  <a:srgbClr val="FF0000"/>
                </a:solidFill>
                <a:latin typeface="+mn-lt"/>
              </a:rPr>
              <a:t>(3)</a:t>
            </a:r>
          </a:p>
        </p:txBody>
      </p:sp>
      <p:cxnSp>
        <p:nvCxnSpPr>
          <p:cNvPr id="21" name="Straight Connector 20"/>
          <p:cNvCxnSpPr>
            <a:cxnSpLocks/>
          </p:cNvCxnSpPr>
          <p:nvPr/>
        </p:nvCxnSpPr>
        <p:spPr>
          <a:xfrm>
            <a:off x="425303" y="3429000"/>
            <a:ext cx="8187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a:off x="4698328" y="2607799"/>
            <a:ext cx="33079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7693764" y="1671080"/>
            <a:ext cx="781050" cy="646331"/>
          </a:xfrm>
          <a:prstGeom prst="rect">
            <a:avLst/>
          </a:prstGeom>
        </p:spPr>
        <p:txBody>
          <a:bodyPr wrap="square">
            <a:spAutoFit/>
          </a:bodyPr>
          <a:lstStyle/>
          <a:p>
            <a:r>
              <a:rPr lang="en-US" sz="3600" dirty="0">
                <a:solidFill>
                  <a:srgbClr val="FF0000"/>
                </a:solidFill>
                <a:latin typeface="+mn-lt"/>
              </a:rPr>
              <a:t>(4)</a:t>
            </a:r>
          </a:p>
        </p:txBody>
      </p:sp>
      <p:cxnSp>
        <p:nvCxnSpPr>
          <p:cNvPr id="29" name="Straight Connector 28"/>
          <p:cNvCxnSpPr>
            <a:cxnSpLocks/>
          </p:cNvCxnSpPr>
          <p:nvPr/>
        </p:nvCxnSpPr>
        <p:spPr>
          <a:xfrm>
            <a:off x="3933847" y="3426786"/>
            <a:ext cx="49549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8555532" y="2548933"/>
            <a:ext cx="781050" cy="646331"/>
          </a:xfrm>
          <a:prstGeom prst="rect">
            <a:avLst/>
          </a:prstGeom>
        </p:spPr>
        <p:txBody>
          <a:bodyPr wrap="square">
            <a:spAutoFit/>
          </a:bodyPr>
          <a:lstStyle/>
          <a:p>
            <a:r>
              <a:rPr lang="en-US" sz="3600" dirty="0">
                <a:solidFill>
                  <a:srgbClr val="FF0000"/>
                </a:solidFill>
                <a:latin typeface="+mn-lt"/>
              </a:rPr>
              <a:t>(6)</a:t>
            </a:r>
          </a:p>
        </p:txBody>
      </p:sp>
    </p:spTree>
    <p:extLst>
      <p:ext uri="{BB962C8B-B14F-4D97-AF65-F5344CB8AC3E}">
        <p14:creationId xmlns:p14="http://schemas.microsoft.com/office/powerpoint/2010/main" val="259934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7">
                                            <p:txEl>
                                              <p:pRg st="0" end="0"/>
                                            </p:txEl>
                                          </p:spTgt>
                                        </p:tgtEl>
                                        <p:attrNameLst>
                                          <p:attrName>style.visibility</p:attrName>
                                        </p:attrNameLst>
                                      </p:cBhvr>
                                      <p:to>
                                        <p:strVal val="visible"/>
                                      </p:to>
                                    </p:set>
                                    <p:animEffect transition="in" filter="fade">
                                      <p:cBhvr>
                                        <p:cTn id="10" dur="500"/>
                                        <p:tgtEl>
                                          <p:spTgt spid="2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Effect transition="in" filter="fade">
                                      <p:cBhvr>
                                        <p:cTn id="21" dur="500"/>
                                        <p:tgtEl>
                                          <p:spTgt spid="2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down)">
                                      <p:cBhvr>
                                        <p:cTn id="26" dur="500"/>
                                        <p:tgtEl>
                                          <p:spTgt spid="29"/>
                                        </p:tgtEl>
                                      </p:cBhvr>
                                    </p:animEffect>
                                  </p:childTnLst>
                                </p:cTn>
                              </p:par>
                              <p:par>
                                <p:cTn id="27" presetID="10" presetClass="entr" presetSubtype="0" fill="hold" nodeType="withEffect">
                                  <p:stCondLst>
                                    <p:cond delay="0"/>
                                  </p:stCondLst>
                                  <p:childTnLst>
                                    <p:set>
                                      <p:cBhvr>
                                        <p:cTn id="28" dur="1" fill="hold">
                                          <p:stCondLst>
                                            <p:cond delay="0"/>
                                          </p:stCondLst>
                                        </p:cTn>
                                        <p:tgtEl>
                                          <p:spTgt spid="30">
                                            <p:txEl>
                                              <p:pRg st="0" end="0"/>
                                            </p:txEl>
                                          </p:spTgt>
                                        </p:tgtEl>
                                        <p:attrNameLst>
                                          <p:attrName>style.visibility</p:attrName>
                                        </p:attrNameLst>
                                      </p:cBhvr>
                                      <p:to>
                                        <p:strVal val="visible"/>
                                      </p:to>
                                    </p:set>
                                    <p:animEffect transition="in" filter="fade">
                                      <p:cBhvr>
                                        <p:cTn id="29" dur="500"/>
                                        <p:tgtEl>
                                          <p:spTgt spid="3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fade">
                                      <p:cBhvr>
                                        <p:cTn id="3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1334743"/>
            <a:ext cx="12192000" cy="5493812"/>
          </a:xfrm>
          <a:prstGeom prst="rect">
            <a:avLst/>
          </a:prstGeom>
        </p:spPr>
        <p:txBody>
          <a:bodyPr wrap="square">
            <a:spAutoFit/>
          </a:bodyPr>
          <a:lstStyle/>
          <a:p>
            <a:pPr>
              <a:lnSpc>
                <a:spcPct val="150000"/>
              </a:lnSpc>
            </a:pPr>
            <a:r>
              <a:rPr lang="en-US" sz="3600" dirty="0">
                <a:solidFill>
                  <a:srgbClr val="242021"/>
                </a:solidFill>
                <a:latin typeface="+mj-lt"/>
              </a:rPr>
              <a:t>1. He jumps over things a lot. </a:t>
            </a:r>
          </a:p>
          <a:p>
            <a:pPr>
              <a:lnSpc>
                <a:spcPct val="150000"/>
              </a:lnSpc>
            </a:pPr>
            <a:r>
              <a:rPr lang="en-US" sz="3600" dirty="0">
                <a:solidFill>
                  <a:srgbClr val="242021"/>
                </a:solidFill>
                <a:latin typeface="+mj-lt"/>
              </a:rPr>
              <a:t>2. He isn’t afraid. </a:t>
            </a:r>
          </a:p>
          <a:p>
            <a:pPr>
              <a:lnSpc>
                <a:spcPct val="150000"/>
              </a:lnSpc>
            </a:pPr>
            <a:r>
              <a:rPr lang="en-US" sz="3600" dirty="0">
                <a:solidFill>
                  <a:srgbClr val="242021"/>
                </a:solidFill>
                <a:latin typeface="+mj-lt"/>
              </a:rPr>
              <a:t>3. He moves very fast. </a:t>
            </a:r>
          </a:p>
          <a:p>
            <a:pPr>
              <a:lnSpc>
                <a:spcPct val="150000"/>
              </a:lnSpc>
            </a:pPr>
            <a:r>
              <a:rPr lang="en-US" sz="3600" dirty="0">
                <a:solidFill>
                  <a:srgbClr val="242021"/>
                </a:solidFill>
                <a:latin typeface="+mj-lt"/>
              </a:rPr>
              <a:t>4. He is a hedgehog. </a:t>
            </a:r>
          </a:p>
          <a:p>
            <a:pPr>
              <a:lnSpc>
                <a:spcPct val="150000"/>
              </a:lnSpc>
            </a:pPr>
            <a:r>
              <a:rPr lang="en-US" sz="3600" dirty="0">
                <a:solidFill>
                  <a:srgbClr val="242021"/>
                </a:solidFill>
                <a:latin typeface="+mj-lt"/>
              </a:rPr>
              <a:t>5. He is clever. </a:t>
            </a:r>
          </a:p>
          <a:p>
            <a:pPr>
              <a:lnSpc>
                <a:spcPct val="150000"/>
              </a:lnSpc>
            </a:pPr>
            <a:r>
              <a:rPr lang="en-US" sz="3600" dirty="0">
                <a:solidFill>
                  <a:srgbClr val="242021"/>
                </a:solidFill>
                <a:latin typeface="+mj-lt"/>
              </a:rPr>
              <a:t>6. He collects rings. 		</a:t>
            </a:r>
            <a:r>
              <a:rPr lang="en-US" sz="3600" dirty="0">
                <a:latin typeface="+mj-lt"/>
              </a:rPr>
              <a:t> </a:t>
            </a:r>
            <a:br>
              <a:rPr lang="en-US" dirty="0">
                <a:latin typeface="+mj-lt"/>
              </a:rPr>
            </a:br>
            <a:endParaRPr lang="en-US" dirty="0">
              <a:latin typeface="+mj-lt"/>
            </a:endParaRPr>
          </a:p>
        </p:txBody>
      </p:sp>
      <p:sp>
        <p:nvSpPr>
          <p:cNvPr id="2" name="Rectangle 1"/>
          <p:cNvSpPr/>
          <p:nvPr/>
        </p:nvSpPr>
        <p:spPr>
          <a:xfrm>
            <a:off x="8739415" y="1521301"/>
            <a:ext cx="819150" cy="536099"/>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FF0000"/>
              </a:solidFill>
            </a:endParaRPr>
          </a:p>
        </p:txBody>
      </p:sp>
      <p:sp>
        <p:nvSpPr>
          <p:cNvPr id="15" name="Rectangle 14"/>
          <p:cNvSpPr/>
          <p:nvPr/>
        </p:nvSpPr>
        <p:spPr>
          <a:xfrm>
            <a:off x="8932110" y="1466185"/>
            <a:ext cx="781050" cy="646331"/>
          </a:xfrm>
          <a:prstGeom prst="rect">
            <a:avLst/>
          </a:prstGeom>
        </p:spPr>
        <p:txBody>
          <a:bodyPr wrap="square">
            <a:spAutoFit/>
          </a:bodyPr>
          <a:lstStyle/>
          <a:p>
            <a:r>
              <a:rPr lang="en-US" sz="3600" b="1" dirty="0">
                <a:solidFill>
                  <a:srgbClr val="FF0000"/>
                </a:solidFill>
                <a:latin typeface="+mn-lt"/>
              </a:rPr>
              <a:t>S</a:t>
            </a:r>
          </a:p>
        </p:txBody>
      </p:sp>
      <p:sp>
        <p:nvSpPr>
          <p:cNvPr id="17" name="Rectangle 16"/>
          <p:cNvSpPr/>
          <p:nvPr/>
        </p:nvSpPr>
        <p:spPr>
          <a:xfrm>
            <a:off x="8739415" y="2273449"/>
            <a:ext cx="819150" cy="536099"/>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FF0000"/>
              </a:solidFill>
            </a:endParaRPr>
          </a:p>
        </p:txBody>
      </p:sp>
      <p:sp>
        <p:nvSpPr>
          <p:cNvPr id="20" name="Rectangle 19"/>
          <p:cNvSpPr/>
          <p:nvPr/>
        </p:nvSpPr>
        <p:spPr>
          <a:xfrm>
            <a:off x="8932110" y="2218333"/>
            <a:ext cx="781050" cy="646331"/>
          </a:xfrm>
          <a:prstGeom prst="rect">
            <a:avLst/>
          </a:prstGeom>
        </p:spPr>
        <p:txBody>
          <a:bodyPr wrap="square">
            <a:spAutoFit/>
          </a:bodyPr>
          <a:lstStyle/>
          <a:p>
            <a:r>
              <a:rPr lang="en-US" sz="3600" b="1" dirty="0">
                <a:solidFill>
                  <a:srgbClr val="FF0000"/>
                </a:solidFill>
                <a:latin typeface="+mn-lt"/>
              </a:rPr>
              <a:t>L</a:t>
            </a:r>
          </a:p>
        </p:txBody>
      </p:sp>
      <p:sp>
        <p:nvSpPr>
          <p:cNvPr id="21" name="Rectangle 20"/>
          <p:cNvSpPr/>
          <p:nvPr/>
        </p:nvSpPr>
        <p:spPr>
          <a:xfrm>
            <a:off x="8747771" y="3148920"/>
            <a:ext cx="819150" cy="536099"/>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FF0000"/>
              </a:solidFill>
            </a:endParaRPr>
          </a:p>
        </p:txBody>
      </p:sp>
      <p:sp>
        <p:nvSpPr>
          <p:cNvPr id="22" name="Rectangle 21"/>
          <p:cNvSpPr/>
          <p:nvPr/>
        </p:nvSpPr>
        <p:spPr>
          <a:xfrm>
            <a:off x="8940466" y="3093804"/>
            <a:ext cx="781050" cy="646331"/>
          </a:xfrm>
          <a:prstGeom prst="rect">
            <a:avLst/>
          </a:prstGeom>
        </p:spPr>
        <p:txBody>
          <a:bodyPr wrap="square">
            <a:spAutoFit/>
          </a:bodyPr>
          <a:lstStyle/>
          <a:p>
            <a:r>
              <a:rPr lang="en-US" sz="3600" b="1" dirty="0">
                <a:solidFill>
                  <a:srgbClr val="FF0000"/>
                </a:solidFill>
                <a:latin typeface="+mn-lt"/>
              </a:rPr>
              <a:t>S</a:t>
            </a:r>
          </a:p>
        </p:txBody>
      </p:sp>
      <p:sp>
        <p:nvSpPr>
          <p:cNvPr id="27" name="Rectangle 26"/>
          <p:cNvSpPr/>
          <p:nvPr/>
        </p:nvSpPr>
        <p:spPr>
          <a:xfrm>
            <a:off x="8720749" y="4048775"/>
            <a:ext cx="819150" cy="536099"/>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FF0000"/>
              </a:solidFill>
            </a:endParaRPr>
          </a:p>
        </p:txBody>
      </p:sp>
      <p:sp>
        <p:nvSpPr>
          <p:cNvPr id="28" name="Rectangle 27"/>
          <p:cNvSpPr/>
          <p:nvPr/>
        </p:nvSpPr>
        <p:spPr>
          <a:xfrm>
            <a:off x="8925952" y="4011395"/>
            <a:ext cx="781050" cy="646331"/>
          </a:xfrm>
          <a:prstGeom prst="rect">
            <a:avLst/>
          </a:prstGeom>
        </p:spPr>
        <p:txBody>
          <a:bodyPr wrap="square">
            <a:spAutoFit/>
          </a:bodyPr>
          <a:lstStyle/>
          <a:p>
            <a:r>
              <a:rPr lang="en-US" sz="3600" b="1" dirty="0">
                <a:solidFill>
                  <a:srgbClr val="FF0000"/>
                </a:solidFill>
                <a:latin typeface="+mn-lt"/>
              </a:rPr>
              <a:t>S</a:t>
            </a:r>
          </a:p>
        </p:txBody>
      </p:sp>
      <p:sp>
        <p:nvSpPr>
          <p:cNvPr id="29" name="Rectangle 28"/>
          <p:cNvSpPr/>
          <p:nvPr/>
        </p:nvSpPr>
        <p:spPr>
          <a:xfrm>
            <a:off x="8720749" y="4924246"/>
            <a:ext cx="819150" cy="536099"/>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FF0000"/>
              </a:solidFill>
            </a:endParaRPr>
          </a:p>
        </p:txBody>
      </p:sp>
      <p:sp>
        <p:nvSpPr>
          <p:cNvPr id="30" name="Rectangle 29"/>
          <p:cNvSpPr/>
          <p:nvPr/>
        </p:nvSpPr>
        <p:spPr>
          <a:xfrm>
            <a:off x="8913444" y="4869130"/>
            <a:ext cx="781050" cy="646331"/>
          </a:xfrm>
          <a:prstGeom prst="rect">
            <a:avLst/>
          </a:prstGeom>
        </p:spPr>
        <p:txBody>
          <a:bodyPr wrap="square">
            <a:spAutoFit/>
          </a:bodyPr>
          <a:lstStyle/>
          <a:p>
            <a:r>
              <a:rPr lang="en-US" sz="3600" b="1" dirty="0">
                <a:solidFill>
                  <a:srgbClr val="FF0000"/>
                </a:solidFill>
                <a:latin typeface="+mn-lt"/>
              </a:rPr>
              <a:t>L</a:t>
            </a:r>
          </a:p>
        </p:txBody>
      </p:sp>
      <p:sp>
        <p:nvSpPr>
          <p:cNvPr id="31" name="Rectangle 30"/>
          <p:cNvSpPr/>
          <p:nvPr/>
        </p:nvSpPr>
        <p:spPr>
          <a:xfrm>
            <a:off x="8720749" y="5731510"/>
            <a:ext cx="819150" cy="536099"/>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FF0000"/>
              </a:solidFill>
            </a:endParaRPr>
          </a:p>
        </p:txBody>
      </p:sp>
      <p:sp>
        <p:nvSpPr>
          <p:cNvPr id="32" name="Rectangle 31"/>
          <p:cNvSpPr/>
          <p:nvPr/>
        </p:nvSpPr>
        <p:spPr>
          <a:xfrm>
            <a:off x="8913444" y="5676394"/>
            <a:ext cx="781050" cy="646331"/>
          </a:xfrm>
          <a:prstGeom prst="rect">
            <a:avLst/>
          </a:prstGeom>
        </p:spPr>
        <p:txBody>
          <a:bodyPr wrap="square">
            <a:spAutoFit/>
          </a:bodyPr>
          <a:lstStyle/>
          <a:p>
            <a:r>
              <a:rPr lang="en-US" sz="3600" b="1" dirty="0">
                <a:solidFill>
                  <a:srgbClr val="FF0000"/>
                </a:solidFill>
                <a:latin typeface="+mn-lt"/>
              </a:rPr>
              <a:t>S</a:t>
            </a:r>
          </a:p>
        </p:txBody>
      </p:sp>
      <p:sp>
        <p:nvSpPr>
          <p:cNvPr id="3" name="Rectangle 2">
            <a:extLst>
              <a:ext uri="{FF2B5EF4-FFF2-40B4-BE49-F238E27FC236}">
                <a16:creationId xmlns:a16="http://schemas.microsoft.com/office/drawing/2014/main" id="{9545B595-965B-58A9-75B9-A37A9205C021}"/>
              </a:ext>
            </a:extLst>
          </p:cNvPr>
          <p:cNvSpPr/>
          <p:nvPr/>
        </p:nvSpPr>
        <p:spPr>
          <a:xfrm>
            <a:off x="1505835" y="418626"/>
            <a:ext cx="9439505" cy="1015663"/>
          </a:xfrm>
          <a:prstGeom prst="rect">
            <a:avLst/>
          </a:prstGeom>
        </p:spPr>
        <p:txBody>
          <a:bodyPr wrap="square">
            <a:spAutoFit/>
          </a:bodyPr>
          <a:lstStyle/>
          <a:p>
            <a:r>
              <a:rPr lang="en-US" sz="3000" b="1" dirty="0">
                <a:solidFill>
                  <a:srgbClr val="0070C0"/>
                </a:solidFill>
                <a:latin typeface="+mn-lt"/>
              </a:rPr>
              <a:t>3 Read the text again and decide whether each sentence (1-6) is about Link or Sonic. Write L (Link) or S (Sonic).</a:t>
            </a:r>
            <a:endParaRPr lang="en-US" sz="3000" dirty="0">
              <a:solidFill>
                <a:srgbClr val="0070C0"/>
              </a:solidFill>
              <a:latin typeface="+mn-lt"/>
            </a:endParaRPr>
          </a:p>
        </p:txBody>
      </p:sp>
    </p:spTree>
    <p:extLst>
      <p:ext uri="{BB962C8B-B14F-4D97-AF65-F5344CB8AC3E}">
        <p14:creationId xmlns:p14="http://schemas.microsoft.com/office/powerpoint/2010/main" val="224173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xEl>
                                              <p:pRg st="0" end="0"/>
                                            </p:txEl>
                                          </p:spTgt>
                                        </p:tgtEl>
                                        <p:attrNameLst>
                                          <p:attrName>style.visibility</p:attrName>
                                        </p:attrNameLst>
                                      </p:cBhvr>
                                      <p:to>
                                        <p:strVal val="visible"/>
                                      </p:to>
                                    </p:set>
                                    <p:animEffect transition="in" filter="fade">
                                      <p:cBhvr>
                                        <p:cTn id="22" dur="500"/>
                                        <p:tgtEl>
                                          <p:spTgt spid="2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xEl>
                                              <p:pRg st="0" end="0"/>
                                            </p:txEl>
                                          </p:spTgt>
                                        </p:tgtEl>
                                        <p:attrNameLst>
                                          <p:attrName>style.visibility</p:attrName>
                                        </p:attrNameLst>
                                      </p:cBhvr>
                                      <p:to>
                                        <p:strVal val="visible"/>
                                      </p:to>
                                    </p:set>
                                    <p:animEffect transition="in" filter="fade">
                                      <p:cBhvr>
                                        <p:cTn id="27" dur="500"/>
                                        <p:tgtEl>
                                          <p:spTgt spid="3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
                                            <p:txEl>
                                              <p:pRg st="0" end="0"/>
                                            </p:txEl>
                                          </p:spTgt>
                                        </p:tgtEl>
                                        <p:attrNameLst>
                                          <p:attrName>style.visibility</p:attrName>
                                        </p:attrNameLst>
                                      </p:cBhvr>
                                      <p:to>
                                        <p:strVal val="visible"/>
                                      </p:to>
                                    </p:set>
                                    <p:animEffect transition="in" filter="fade">
                                      <p:cBhvr>
                                        <p:cTn id="32"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00" y="407988"/>
            <a:ext cx="1539875" cy="366712"/>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a:solidFill>
                  <a:schemeClr val="bg1"/>
                </a:solidFill>
                <a:latin typeface="Calibri" pitchFamily="34" charset="0"/>
              </a:rPr>
              <a:t>Extra Practice</a:t>
            </a:r>
          </a:p>
        </p:txBody>
      </p:sp>
      <p:sp>
        <p:nvSpPr>
          <p:cNvPr id="5" name="Text Box 5"/>
          <p:cNvSpPr txBox="1">
            <a:spLocks noChangeArrowheads="1"/>
          </p:cNvSpPr>
          <p:nvPr/>
        </p:nvSpPr>
        <p:spPr bwMode="auto">
          <a:xfrm>
            <a:off x="1619250" y="328613"/>
            <a:ext cx="10172700" cy="1077218"/>
          </a:xfrm>
          <a:prstGeom prst="rect">
            <a:avLst/>
          </a:prstGeom>
          <a:noFill/>
          <a:ln w="9525">
            <a:noFill/>
            <a:miter lim="800000"/>
            <a:headEnd/>
            <a:tailEnd/>
          </a:ln>
        </p:spPr>
        <p:txBody>
          <a:bodyPr wrap="square">
            <a:spAutoFit/>
          </a:bodyPr>
          <a:lstStyle/>
          <a:p>
            <a:pPr>
              <a:spcBef>
                <a:spcPct val="50000"/>
              </a:spcBef>
            </a:pPr>
            <a:r>
              <a:rPr lang="en-US" sz="3200" b="1">
                <a:solidFill>
                  <a:srgbClr val="0070C0"/>
                </a:solidFill>
                <a:latin typeface="Calibri" pitchFamily="34" charset="0"/>
              </a:rPr>
              <a:t>Read the text again and find the words in the text having the closest meanings to the following words or phrases.</a:t>
            </a:r>
          </a:p>
        </p:txBody>
      </p:sp>
      <p:sp>
        <p:nvSpPr>
          <p:cNvPr id="6" name="Text Box 5"/>
          <p:cNvSpPr txBox="1">
            <a:spLocks noChangeArrowheads="1"/>
          </p:cNvSpPr>
          <p:nvPr/>
        </p:nvSpPr>
        <p:spPr bwMode="auto">
          <a:xfrm>
            <a:off x="148936" y="1225721"/>
            <a:ext cx="11830050" cy="4777013"/>
          </a:xfrm>
          <a:prstGeom prst="rect">
            <a:avLst/>
          </a:prstGeom>
          <a:noFill/>
          <a:ln w="9525">
            <a:noFill/>
            <a:miter lim="800000"/>
            <a:headEnd/>
            <a:tailEnd/>
          </a:ln>
        </p:spPr>
        <p:txBody>
          <a:bodyPr wrap="square">
            <a:spAutoFit/>
          </a:bodyPr>
          <a:lstStyle/>
          <a:p>
            <a:pPr marL="514350" indent="-514350">
              <a:lnSpc>
                <a:spcPct val="150000"/>
              </a:lnSpc>
              <a:spcBef>
                <a:spcPts val="1200"/>
              </a:spcBef>
              <a:buAutoNum type="arabicPeriod"/>
            </a:pPr>
            <a:r>
              <a:rPr lang="en-US" sz="3600" dirty="0">
                <a:latin typeface="Calibri" pitchFamily="34" charset="0"/>
              </a:rPr>
              <a:t>the newest</a:t>
            </a:r>
          </a:p>
          <a:p>
            <a:pPr marL="514350" indent="-514350">
              <a:lnSpc>
                <a:spcPct val="150000"/>
              </a:lnSpc>
              <a:spcBef>
                <a:spcPts val="1200"/>
              </a:spcBef>
              <a:buAutoNum type="arabicPeriod"/>
            </a:pPr>
            <a:r>
              <a:rPr lang="en-US" sz="3600" dirty="0">
                <a:latin typeface="Calibri" pitchFamily="34" charset="0"/>
              </a:rPr>
              <a:t>to help someone out of danger</a:t>
            </a:r>
          </a:p>
          <a:p>
            <a:pPr marL="514350" indent="-514350">
              <a:lnSpc>
                <a:spcPct val="150000"/>
              </a:lnSpc>
              <a:spcBef>
                <a:spcPts val="1200"/>
              </a:spcBef>
              <a:buAutoNum type="arabicPeriod"/>
            </a:pPr>
            <a:r>
              <a:rPr lang="en-US" sz="3600" dirty="0">
                <a:latin typeface="Calibri" pitchFamily="34" charset="0"/>
              </a:rPr>
              <a:t>be able to learn and understand things quickly and easily</a:t>
            </a:r>
          </a:p>
          <a:p>
            <a:pPr>
              <a:lnSpc>
                <a:spcPct val="150000"/>
              </a:lnSpc>
              <a:spcBef>
                <a:spcPts val="1200"/>
              </a:spcBef>
            </a:pPr>
            <a:r>
              <a:rPr lang="en-US" sz="3600" dirty="0">
                <a:latin typeface="Calibri" pitchFamily="34" charset="0"/>
              </a:rPr>
              <a:t>4. quickly</a:t>
            </a:r>
          </a:p>
          <a:p>
            <a:pPr>
              <a:lnSpc>
                <a:spcPct val="150000"/>
              </a:lnSpc>
              <a:spcBef>
                <a:spcPts val="1200"/>
              </a:spcBef>
            </a:pPr>
            <a:r>
              <a:rPr lang="en-US" sz="3600" dirty="0">
                <a:latin typeface="Calibri" pitchFamily="34" charset="0"/>
              </a:rPr>
              <a:t>5. dangerous situations</a:t>
            </a:r>
          </a:p>
        </p:txBody>
      </p:sp>
    </p:spTree>
    <p:extLst>
      <p:ext uri="{BB962C8B-B14F-4D97-AF65-F5344CB8AC3E}">
        <p14:creationId xmlns:p14="http://schemas.microsoft.com/office/powerpoint/2010/main" val="3927667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00" y="407988"/>
            <a:ext cx="1539875" cy="366712"/>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a:solidFill>
                  <a:schemeClr val="bg1"/>
                </a:solidFill>
                <a:latin typeface="Calibri" pitchFamily="34" charset="0"/>
              </a:rPr>
              <a:t>Extra Practice</a:t>
            </a:r>
          </a:p>
        </p:txBody>
      </p:sp>
      <p:sp>
        <p:nvSpPr>
          <p:cNvPr id="5" name="Text Box 5"/>
          <p:cNvSpPr txBox="1">
            <a:spLocks noChangeArrowheads="1"/>
          </p:cNvSpPr>
          <p:nvPr/>
        </p:nvSpPr>
        <p:spPr bwMode="auto">
          <a:xfrm>
            <a:off x="983455" y="332691"/>
            <a:ext cx="10172700" cy="584775"/>
          </a:xfrm>
          <a:prstGeom prst="rect">
            <a:avLst/>
          </a:prstGeom>
          <a:noFill/>
          <a:ln w="9525">
            <a:noFill/>
            <a:miter lim="800000"/>
            <a:headEnd/>
            <a:tailEnd/>
          </a:ln>
        </p:spPr>
        <p:txBody>
          <a:bodyPr wrap="square">
            <a:spAutoFit/>
          </a:bodyPr>
          <a:lstStyle/>
          <a:p>
            <a:pPr algn="ctr">
              <a:spcBef>
                <a:spcPct val="50000"/>
              </a:spcBef>
            </a:pPr>
            <a:r>
              <a:rPr lang="en-US" sz="3200" b="1" dirty="0">
                <a:solidFill>
                  <a:srgbClr val="0070C0"/>
                </a:solidFill>
                <a:latin typeface="Calibri" pitchFamily="34" charset="0"/>
              </a:rPr>
              <a:t>Answers</a:t>
            </a:r>
          </a:p>
        </p:txBody>
      </p:sp>
      <p:sp>
        <p:nvSpPr>
          <p:cNvPr id="6" name="Text Box 5"/>
          <p:cNvSpPr txBox="1">
            <a:spLocks noChangeArrowheads="1"/>
          </p:cNvSpPr>
          <p:nvPr/>
        </p:nvSpPr>
        <p:spPr bwMode="auto">
          <a:xfrm>
            <a:off x="25400" y="1180088"/>
            <a:ext cx="11830050" cy="4801314"/>
          </a:xfrm>
          <a:prstGeom prst="rect">
            <a:avLst/>
          </a:prstGeom>
          <a:noFill/>
          <a:ln w="9525">
            <a:noFill/>
            <a:miter lim="800000"/>
            <a:headEnd/>
            <a:tailEnd/>
          </a:ln>
        </p:spPr>
        <p:txBody>
          <a:bodyPr wrap="square">
            <a:spAutoFit/>
          </a:bodyPr>
          <a:lstStyle/>
          <a:p>
            <a:pPr marL="514350" indent="-514350">
              <a:spcBef>
                <a:spcPct val="50000"/>
              </a:spcBef>
              <a:buAutoNum type="arabicPeriod"/>
            </a:pPr>
            <a:r>
              <a:rPr lang="en-US" sz="3600" dirty="0">
                <a:latin typeface="Calibri" pitchFamily="34" charset="0"/>
              </a:rPr>
              <a:t>the newest</a:t>
            </a:r>
          </a:p>
          <a:p>
            <a:pPr marL="514350" indent="-514350">
              <a:spcBef>
                <a:spcPct val="50000"/>
              </a:spcBef>
              <a:buAutoNum type="arabicPeriod"/>
            </a:pPr>
            <a:endParaRPr lang="en-US" sz="3600" dirty="0">
              <a:latin typeface="Calibri" pitchFamily="34" charset="0"/>
            </a:endParaRPr>
          </a:p>
          <a:p>
            <a:pPr marL="514350" indent="-514350">
              <a:spcBef>
                <a:spcPct val="50000"/>
              </a:spcBef>
              <a:buAutoNum type="arabicPeriod"/>
            </a:pPr>
            <a:r>
              <a:rPr lang="en-US" sz="3600" dirty="0">
                <a:latin typeface="Calibri" pitchFamily="34" charset="0"/>
              </a:rPr>
              <a:t>to help someone out of danger</a:t>
            </a:r>
          </a:p>
          <a:p>
            <a:pPr marL="514350" indent="-514350">
              <a:spcBef>
                <a:spcPct val="50000"/>
              </a:spcBef>
              <a:buAutoNum type="arabicPeriod"/>
            </a:pPr>
            <a:endParaRPr lang="en-US" sz="3600" dirty="0">
              <a:latin typeface="Calibri" pitchFamily="34" charset="0"/>
            </a:endParaRPr>
          </a:p>
          <a:p>
            <a:pPr marL="514350" indent="-514350">
              <a:spcBef>
                <a:spcPct val="50000"/>
              </a:spcBef>
              <a:buAutoNum type="arabicPeriod"/>
            </a:pPr>
            <a:r>
              <a:rPr lang="en-US" sz="3600" dirty="0">
                <a:latin typeface="Calibri" pitchFamily="34" charset="0"/>
              </a:rPr>
              <a:t>be able to learn things quickly and easily</a:t>
            </a:r>
          </a:p>
          <a:p>
            <a:pPr marL="514350" indent="-514350">
              <a:spcBef>
                <a:spcPct val="50000"/>
              </a:spcBef>
              <a:buAutoNum type="arabicPeriod"/>
            </a:pPr>
            <a:endParaRPr lang="en-US" sz="3600" dirty="0">
              <a:latin typeface="Calibri" pitchFamily="34" charset="0"/>
            </a:endParaRPr>
          </a:p>
        </p:txBody>
      </p:sp>
      <p:sp>
        <p:nvSpPr>
          <p:cNvPr id="7" name="Rectangle 6"/>
          <p:cNvSpPr/>
          <p:nvPr/>
        </p:nvSpPr>
        <p:spPr>
          <a:xfrm>
            <a:off x="9711329" y="1133296"/>
            <a:ext cx="2275883" cy="646331"/>
          </a:xfrm>
          <a:prstGeom prst="rect">
            <a:avLst/>
          </a:prstGeom>
        </p:spPr>
        <p:txBody>
          <a:bodyPr wrap="square">
            <a:spAutoFit/>
          </a:bodyPr>
          <a:lstStyle/>
          <a:p>
            <a:pPr algn="just"/>
            <a:r>
              <a:rPr lang="en-US" sz="3600" b="1" dirty="0">
                <a:solidFill>
                  <a:srgbClr val="FF0000"/>
                </a:solidFill>
                <a:latin typeface="+mn-lt"/>
              </a:rPr>
              <a:t>the latest</a:t>
            </a:r>
          </a:p>
        </p:txBody>
      </p:sp>
      <p:sp>
        <p:nvSpPr>
          <p:cNvPr id="2" name="Rectangle 1"/>
          <p:cNvSpPr/>
          <p:nvPr/>
        </p:nvSpPr>
        <p:spPr>
          <a:xfrm>
            <a:off x="152400" y="1825407"/>
            <a:ext cx="11703050" cy="76539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rPr>
              <a:t>My parents bought me </a:t>
            </a:r>
            <a:r>
              <a:rPr lang="en-US" sz="3600">
                <a:solidFill>
                  <a:srgbClr val="FF0000"/>
                </a:solidFill>
              </a:rPr>
              <a:t>the latest </a:t>
            </a:r>
            <a:r>
              <a:rPr lang="en-US" sz="3600">
                <a:solidFill>
                  <a:schemeClr val="tx1"/>
                </a:solidFill>
              </a:rPr>
              <a:t>role-playing game.</a:t>
            </a:r>
          </a:p>
        </p:txBody>
      </p:sp>
      <p:sp>
        <p:nvSpPr>
          <p:cNvPr id="9" name="Rectangle 8"/>
          <p:cNvSpPr/>
          <p:nvPr/>
        </p:nvSpPr>
        <p:spPr>
          <a:xfrm>
            <a:off x="152399" y="3580745"/>
            <a:ext cx="11834813" cy="76539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rPr>
              <a:t>In the game, a princess is in danger, so Link has to </a:t>
            </a:r>
            <a:r>
              <a:rPr lang="en-US" sz="3600">
                <a:solidFill>
                  <a:srgbClr val="FF0000"/>
                </a:solidFill>
              </a:rPr>
              <a:t>rescue</a:t>
            </a:r>
            <a:r>
              <a:rPr lang="en-US" sz="3600">
                <a:solidFill>
                  <a:schemeClr val="tx1"/>
                </a:solidFill>
              </a:rPr>
              <a:t> her. </a:t>
            </a:r>
          </a:p>
        </p:txBody>
      </p:sp>
      <p:sp>
        <p:nvSpPr>
          <p:cNvPr id="10" name="Rectangle 9"/>
          <p:cNvSpPr/>
          <p:nvPr/>
        </p:nvSpPr>
        <p:spPr>
          <a:xfrm>
            <a:off x="152400" y="5385613"/>
            <a:ext cx="11703050" cy="76539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rPr>
              <a:t>Link doesn’t talk a lot or have special powers, but he’s </a:t>
            </a:r>
            <a:r>
              <a:rPr lang="en-US" sz="3600">
                <a:solidFill>
                  <a:srgbClr val="FF0000"/>
                </a:solidFill>
              </a:rPr>
              <a:t>clever.</a:t>
            </a:r>
          </a:p>
        </p:txBody>
      </p:sp>
      <p:sp>
        <p:nvSpPr>
          <p:cNvPr id="11" name="Rectangle 10"/>
          <p:cNvSpPr/>
          <p:nvPr/>
        </p:nvSpPr>
        <p:spPr>
          <a:xfrm>
            <a:off x="9711329" y="2820411"/>
            <a:ext cx="1676141" cy="646331"/>
          </a:xfrm>
          <a:prstGeom prst="rect">
            <a:avLst/>
          </a:prstGeom>
        </p:spPr>
        <p:txBody>
          <a:bodyPr wrap="square">
            <a:spAutoFit/>
          </a:bodyPr>
          <a:lstStyle/>
          <a:p>
            <a:pPr algn="just"/>
            <a:r>
              <a:rPr lang="en-US" sz="3600" b="1" dirty="0">
                <a:solidFill>
                  <a:srgbClr val="FF0000"/>
                </a:solidFill>
                <a:latin typeface="+mn-lt"/>
              </a:rPr>
              <a:t>rescue</a:t>
            </a:r>
          </a:p>
        </p:txBody>
      </p:sp>
      <p:sp>
        <p:nvSpPr>
          <p:cNvPr id="12" name="Rectangle 11"/>
          <p:cNvSpPr/>
          <p:nvPr/>
        </p:nvSpPr>
        <p:spPr>
          <a:xfrm>
            <a:off x="9711329" y="4456687"/>
            <a:ext cx="1444826" cy="646331"/>
          </a:xfrm>
          <a:prstGeom prst="rect">
            <a:avLst/>
          </a:prstGeom>
        </p:spPr>
        <p:txBody>
          <a:bodyPr wrap="square">
            <a:spAutoFit/>
          </a:bodyPr>
          <a:lstStyle/>
          <a:p>
            <a:pPr algn="just"/>
            <a:r>
              <a:rPr lang="en-US" sz="3600" b="1" dirty="0">
                <a:solidFill>
                  <a:srgbClr val="FF0000"/>
                </a:solidFill>
                <a:latin typeface="+mn-lt"/>
              </a:rPr>
              <a:t>clever</a:t>
            </a:r>
          </a:p>
        </p:txBody>
      </p:sp>
    </p:spTree>
    <p:extLst>
      <p:ext uri="{BB962C8B-B14F-4D97-AF65-F5344CB8AC3E}">
        <p14:creationId xmlns:p14="http://schemas.microsoft.com/office/powerpoint/2010/main" val="102610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5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00" y="407988"/>
            <a:ext cx="1539875" cy="366712"/>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a:solidFill>
                  <a:schemeClr val="bg1"/>
                </a:solidFill>
                <a:latin typeface="Calibri" pitchFamily="34" charset="0"/>
              </a:rPr>
              <a:t>Extra Practice</a:t>
            </a:r>
          </a:p>
        </p:txBody>
      </p:sp>
      <p:sp>
        <p:nvSpPr>
          <p:cNvPr id="5" name="Text Box 5"/>
          <p:cNvSpPr txBox="1">
            <a:spLocks noChangeArrowheads="1"/>
          </p:cNvSpPr>
          <p:nvPr/>
        </p:nvSpPr>
        <p:spPr bwMode="auto">
          <a:xfrm>
            <a:off x="1619250" y="328613"/>
            <a:ext cx="10172700" cy="584775"/>
          </a:xfrm>
          <a:prstGeom prst="rect">
            <a:avLst/>
          </a:prstGeom>
          <a:noFill/>
          <a:ln w="9525">
            <a:noFill/>
            <a:miter lim="800000"/>
            <a:headEnd/>
            <a:tailEnd/>
          </a:ln>
        </p:spPr>
        <p:txBody>
          <a:bodyPr wrap="square">
            <a:spAutoFit/>
          </a:bodyPr>
          <a:lstStyle/>
          <a:p>
            <a:pPr algn="ctr">
              <a:spcBef>
                <a:spcPct val="50000"/>
              </a:spcBef>
            </a:pPr>
            <a:r>
              <a:rPr lang="en-US" sz="3200" b="1" dirty="0">
                <a:solidFill>
                  <a:srgbClr val="0070C0"/>
                </a:solidFill>
                <a:latin typeface="Calibri" pitchFamily="34" charset="0"/>
              </a:rPr>
              <a:t>Answers</a:t>
            </a:r>
          </a:p>
        </p:txBody>
      </p:sp>
      <p:sp>
        <p:nvSpPr>
          <p:cNvPr id="6" name="Text Box 5"/>
          <p:cNvSpPr txBox="1">
            <a:spLocks noChangeArrowheads="1"/>
          </p:cNvSpPr>
          <p:nvPr/>
        </p:nvSpPr>
        <p:spPr bwMode="auto">
          <a:xfrm>
            <a:off x="25400" y="1180088"/>
            <a:ext cx="11830050" cy="3139321"/>
          </a:xfrm>
          <a:prstGeom prst="rect">
            <a:avLst/>
          </a:prstGeom>
          <a:noFill/>
          <a:ln w="9525">
            <a:noFill/>
            <a:miter lim="800000"/>
            <a:headEnd/>
            <a:tailEnd/>
          </a:ln>
        </p:spPr>
        <p:txBody>
          <a:bodyPr wrap="square">
            <a:spAutoFit/>
          </a:bodyPr>
          <a:lstStyle/>
          <a:p>
            <a:pPr>
              <a:spcBef>
                <a:spcPct val="50000"/>
              </a:spcBef>
            </a:pPr>
            <a:r>
              <a:rPr lang="en-US" sz="3600" dirty="0">
                <a:latin typeface="Calibri" pitchFamily="34" charset="0"/>
              </a:rPr>
              <a:t>4. quickly</a:t>
            </a:r>
          </a:p>
          <a:p>
            <a:pPr marL="514350" indent="-514350">
              <a:spcBef>
                <a:spcPct val="50000"/>
              </a:spcBef>
              <a:buAutoNum type="arabicPeriod"/>
            </a:pPr>
            <a:endParaRPr lang="en-US" sz="3600" dirty="0">
              <a:latin typeface="Calibri" pitchFamily="34" charset="0"/>
            </a:endParaRPr>
          </a:p>
          <a:p>
            <a:pPr>
              <a:spcBef>
                <a:spcPct val="50000"/>
              </a:spcBef>
            </a:pPr>
            <a:r>
              <a:rPr lang="en-US" sz="3600" dirty="0">
                <a:latin typeface="Calibri" pitchFamily="34" charset="0"/>
              </a:rPr>
              <a:t>5. dangerous situations</a:t>
            </a:r>
          </a:p>
          <a:p>
            <a:pPr>
              <a:spcBef>
                <a:spcPct val="50000"/>
              </a:spcBef>
            </a:pPr>
            <a:endParaRPr lang="en-US" sz="3600" dirty="0">
              <a:latin typeface="Calibri" pitchFamily="34" charset="0"/>
            </a:endParaRPr>
          </a:p>
        </p:txBody>
      </p:sp>
      <p:sp>
        <p:nvSpPr>
          <p:cNvPr id="7" name="Rectangle 6"/>
          <p:cNvSpPr/>
          <p:nvPr/>
        </p:nvSpPr>
        <p:spPr>
          <a:xfrm>
            <a:off x="9721468" y="1049218"/>
            <a:ext cx="1081211" cy="646331"/>
          </a:xfrm>
          <a:prstGeom prst="rect">
            <a:avLst/>
          </a:prstGeom>
        </p:spPr>
        <p:txBody>
          <a:bodyPr wrap="square">
            <a:spAutoFit/>
          </a:bodyPr>
          <a:lstStyle/>
          <a:p>
            <a:pPr algn="just"/>
            <a:r>
              <a:rPr lang="en-US" sz="3600" b="1" dirty="0">
                <a:solidFill>
                  <a:srgbClr val="FF0000"/>
                </a:solidFill>
                <a:latin typeface="+mn-lt"/>
              </a:rPr>
              <a:t>fast</a:t>
            </a:r>
          </a:p>
        </p:txBody>
      </p:sp>
      <p:sp>
        <p:nvSpPr>
          <p:cNvPr id="2" name="Rectangle 1"/>
          <p:cNvSpPr/>
          <p:nvPr/>
        </p:nvSpPr>
        <p:spPr>
          <a:xfrm>
            <a:off x="112711" y="1930539"/>
            <a:ext cx="11703050" cy="76539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rPr>
              <a:t>He is a blue hedgehog and can run really </a:t>
            </a:r>
            <a:r>
              <a:rPr lang="en-US" sz="3600">
                <a:solidFill>
                  <a:srgbClr val="FF0000"/>
                </a:solidFill>
              </a:rPr>
              <a:t>fast</a:t>
            </a:r>
            <a:r>
              <a:rPr lang="en-US" sz="3600">
                <a:solidFill>
                  <a:schemeClr val="tx1"/>
                </a:solidFill>
              </a:rPr>
              <a:t>!</a:t>
            </a:r>
          </a:p>
        </p:txBody>
      </p:sp>
      <p:sp>
        <p:nvSpPr>
          <p:cNvPr id="9" name="Rectangle 8"/>
          <p:cNvSpPr/>
          <p:nvPr/>
        </p:nvSpPr>
        <p:spPr>
          <a:xfrm>
            <a:off x="112711" y="3586818"/>
            <a:ext cx="11834813" cy="76539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rPr>
              <a:t>There are lots of </a:t>
            </a:r>
            <a:r>
              <a:rPr lang="en-US" sz="3600">
                <a:solidFill>
                  <a:srgbClr val="FF0000"/>
                </a:solidFill>
              </a:rPr>
              <a:t>traps</a:t>
            </a:r>
            <a:r>
              <a:rPr lang="en-US" sz="3600">
                <a:solidFill>
                  <a:schemeClr val="tx1"/>
                </a:solidFill>
              </a:rPr>
              <a:t> in his way, so he has to jump over them.</a:t>
            </a:r>
          </a:p>
        </p:txBody>
      </p:sp>
      <p:sp>
        <p:nvSpPr>
          <p:cNvPr id="11" name="Rectangle 10"/>
          <p:cNvSpPr/>
          <p:nvPr/>
        </p:nvSpPr>
        <p:spPr>
          <a:xfrm>
            <a:off x="9721468" y="2842081"/>
            <a:ext cx="1198169" cy="646331"/>
          </a:xfrm>
          <a:prstGeom prst="rect">
            <a:avLst/>
          </a:prstGeom>
        </p:spPr>
        <p:txBody>
          <a:bodyPr wrap="square">
            <a:spAutoFit/>
          </a:bodyPr>
          <a:lstStyle/>
          <a:p>
            <a:pPr algn="just"/>
            <a:r>
              <a:rPr lang="en-US" sz="3600" b="1" dirty="0">
                <a:solidFill>
                  <a:srgbClr val="FF0000"/>
                </a:solidFill>
                <a:latin typeface="+mn-lt"/>
              </a:rPr>
              <a:t>traps</a:t>
            </a:r>
          </a:p>
        </p:txBody>
      </p:sp>
    </p:spTree>
    <p:extLst>
      <p:ext uri="{BB962C8B-B14F-4D97-AF65-F5344CB8AC3E}">
        <p14:creationId xmlns:p14="http://schemas.microsoft.com/office/powerpoint/2010/main" val="336001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00" y="407988"/>
            <a:ext cx="1539875" cy="646331"/>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b="1" dirty="0">
                <a:solidFill>
                  <a:schemeClr val="bg1"/>
                </a:solidFill>
                <a:latin typeface="Calibri" pitchFamily="34" charset="0"/>
              </a:rPr>
              <a:t>Extra Practice</a:t>
            </a:r>
          </a:p>
          <a:p>
            <a:pPr>
              <a:defRPr/>
            </a:pPr>
            <a:r>
              <a:rPr lang="en-US" b="1" dirty="0">
                <a:solidFill>
                  <a:schemeClr val="bg1"/>
                </a:solidFill>
                <a:latin typeface="Calibri" pitchFamily="34" charset="0"/>
              </a:rPr>
              <a:t>WB page 37</a:t>
            </a:r>
          </a:p>
        </p:txBody>
      </p:sp>
      <p:pic>
        <p:nvPicPr>
          <p:cNvPr id="2" name="Picture 1"/>
          <p:cNvPicPr>
            <a:picLocks noChangeAspect="1"/>
          </p:cNvPicPr>
          <p:nvPr/>
        </p:nvPicPr>
        <p:blipFill rotWithShape="1">
          <a:blip r:embed="rId2"/>
          <a:srcRect t="6746"/>
          <a:stretch/>
        </p:blipFill>
        <p:spPr>
          <a:xfrm>
            <a:off x="1804987" y="407988"/>
            <a:ext cx="9267825" cy="3917132"/>
          </a:xfrm>
          <a:prstGeom prst="rect">
            <a:avLst/>
          </a:prstGeom>
        </p:spPr>
      </p:pic>
      <p:pic>
        <p:nvPicPr>
          <p:cNvPr id="8" name="Picture 7"/>
          <p:cNvPicPr>
            <a:picLocks noChangeAspect="1"/>
          </p:cNvPicPr>
          <p:nvPr/>
        </p:nvPicPr>
        <p:blipFill>
          <a:blip r:embed="rId3"/>
          <a:stretch>
            <a:fillRect/>
          </a:stretch>
        </p:blipFill>
        <p:spPr>
          <a:xfrm>
            <a:off x="1429315" y="4038600"/>
            <a:ext cx="9810185" cy="2250650"/>
          </a:xfrm>
          <a:prstGeom prst="rect">
            <a:avLst/>
          </a:prstGeom>
        </p:spPr>
      </p:pic>
    </p:spTree>
    <p:extLst>
      <p:ext uri="{BB962C8B-B14F-4D97-AF65-F5344CB8AC3E}">
        <p14:creationId xmlns:p14="http://schemas.microsoft.com/office/powerpoint/2010/main" val="4285553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662" y="836352"/>
            <a:ext cx="11496675" cy="5078313"/>
          </a:xfrm>
          <a:prstGeom prst="rect">
            <a:avLst/>
          </a:prstGeom>
        </p:spPr>
        <p:txBody>
          <a:bodyPr wrap="square">
            <a:spAutoFit/>
          </a:bodyPr>
          <a:lstStyle/>
          <a:p>
            <a:pPr algn="ctr"/>
            <a:r>
              <a:rPr lang="en-US" sz="3600" b="1" dirty="0">
                <a:solidFill>
                  <a:srgbClr val="242021"/>
                </a:solidFill>
                <a:latin typeface="+mj-lt"/>
              </a:rPr>
              <a:t>The London Games Character Parade</a:t>
            </a:r>
          </a:p>
          <a:p>
            <a:pPr algn="r"/>
            <a:r>
              <a:rPr lang="en-US" sz="3600" dirty="0">
                <a:solidFill>
                  <a:srgbClr val="242021"/>
                </a:solidFill>
                <a:latin typeface="+mj-lt"/>
              </a:rPr>
              <a:t>by Kelly Carson</a:t>
            </a:r>
          </a:p>
          <a:p>
            <a:pPr algn="just"/>
            <a:r>
              <a:rPr lang="en-US" sz="3600" dirty="0">
                <a:solidFill>
                  <a:srgbClr val="242021"/>
                </a:solidFill>
                <a:latin typeface="+mj-lt"/>
              </a:rPr>
              <a:t>When I left my house that Saturday morning, I noticed people looking at me with open mouths. One of them took a selfie with me. I wasn’t surprised, though, because I dressed up as my </a:t>
            </a:r>
            <a:r>
              <a:rPr lang="en-US" sz="3600" dirty="0" err="1">
                <a:solidFill>
                  <a:srgbClr val="242021"/>
                </a:solidFill>
                <a:latin typeface="+mj-lt"/>
              </a:rPr>
              <a:t>favourite</a:t>
            </a:r>
            <a:r>
              <a:rPr lang="en-US" sz="3600" dirty="0">
                <a:solidFill>
                  <a:srgbClr val="242021"/>
                </a:solidFill>
                <a:latin typeface="+mj-lt"/>
              </a:rPr>
              <a:t> video game character Sonic the Hedgehog! I was on my way to the London Games Character Parade. It first took place in 2016. They hold it every year now.</a:t>
            </a:r>
            <a:endParaRPr lang="en-US" dirty="0"/>
          </a:p>
        </p:txBody>
      </p:sp>
      <p:sp>
        <p:nvSpPr>
          <p:cNvPr id="5" name="Rectangle 4"/>
          <p:cNvSpPr/>
          <p:nvPr/>
        </p:nvSpPr>
        <p:spPr>
          <a:xfrm>
            <a:off x="2572204" y="285967"/>
            <a:ext cx="7406640" cy="584775"/>
          </a:xfrm>
          <a:prstGeom prst="rect">
            <a:avLst/>
          </a:prstGeom>
        </p:spPr>
        <p:txBody>
          <a:bodyPr wrap="square">
            <a:spAutoFit/>
          </a:bodyPr>
          <a:lstStyle/>
          <a:p>
            <a:r>
              <a:rPr lang="en-US" sz="3200" dirty="0">
                <a:solidFill>
                  <a:srgbClr val="0070C0"/>
                </a:solidFill>
                <a:latin typeface="+mn-lt"/>
              </a:rPr>
              <a:t>Scan the text and underline the key words.</a:t>
            </a:r>
          </a:p>
        </p:txBody>
      </p:sp>
      <p:sp>
        <p:nvSpPr>
          <p:cNvPr id="15" name="TextBox 14"/>
          <p:cNvSpPr txBox="1"/>
          <p:nvPr/>
        </p:nvSpPr>
        <p:spPr>
          <a:xfrm>
            <a:off x="25400" y="407988"/>
            <a:ext cx="1539875" cy="646331"/>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b="1" dirty="0">
                <a:solidFill>
                  <a:schemeClr val="bg1"/>
                </a:solidFill>
                <a:latin typeface="Calibri" pitchFamily="34" charset="0"/>
              </a:rPr>
              <a:t>Extra Practice</a:t>
            </a:r>
          </a:p>
          <a:p>
            <a:pPr>
              <a:defRPr/>
            </a:pPr>
            <a:r>
              <a:rPr lang="en-US" b="1" dirty="0">
                <a:solidFill>
                  <a:schemeClr val="bg1"/>
                </a:solidFill>
                <a:latin typeface="Calibri" pitchFamily="34" charset="0"/>
              </a:rPr>
              <a:t>WB page 37</a:t>
            </a:r>
          </a:p>
        </p:txBody>
      </p:sp>
      <p:cxnSp>
        <p:nvCxnSpPr>
          <p:cNvPr id="12" name="Straight Connector 11"/>
          <p:cNvCxnSpPr>
            <a:cxnSpLocks/>
          </p:cNvCxnSpPr>
          <p:nvPr/>
        </p:nvCxnSpPr>
        <p:spPr>
          <a:xfrm>
            <a:off x="1969249" y="5234984"/>
            <a:ext cx="50163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526803" y="5212935"/>
            <a:ext cx="781050" cy="646331"/>
          </a:xfrm>
          <a:prstGeom prst="rect">
            <a:avLst/>
          </a:prstGeom>
        </p:spPr>
        <p:txBody>
          <a:bodyPr wrap="square">
            <a:spAutoFit/>
          </a:bodyPr>
          <a:lstStyle/>
          <a:p>
            <a:r>
              <a:rPr lang="en-US" sz="3600" dirty="0">
                <a:solidFill>
                  <a:srgbClr val="FF0000"/>
                </a:solidFill>
                <a:latin typeface="+mn-lt"/>
              </a:rPr>
              <a:t>(1)</a:t>
            </a:r>
          </a:p>
        </p:txBody>
      </p:sp>
    </p:spTree>
    <p:extLst>
      <p:ext uri="{BB962C8B-B14F-4D97-AF65-F5344CB8AC3E}">
        <p14:creationId xmlns:p14="http://schemas.microsoft.com/office/powerpoint/2010/main" val="380002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0970" y="1208595"/>
            <a:ext cx="11302409" cy="4524315"/>
          </a:xfrm>
          <a:prstGeom prst="rect">
            <a:avLst/>
          </a:prstGeom>
        </p:spPr>
        <p:txBody>
          <a:bodyPr wrap="square">
            <a:spAutoFit/>
          </a:bodyPr>
          <a:lstStyle/>
          <a:p>
            <a:pPr algn="just"/>
            <a:r>
              <a:rPr lang="en-US" sz="3600" dirty="0">
                <a:solidFill>
                  <a:srgbClr val="242021"/>
                </a:solidFill>
                <a:latin typeface="+mj-lt"/>
              </a:rPr>
              <a:t>Gamers dress up as their </a:t>
            </a:r>
            <a:r>
              <a:rPr lang="en-US" sz="3600" dirty="0" err="1">
                <a:solidFill>
                  <a:srgbClr val="242021"/>
                </a:solidFill>
                <a:latin typeface="+mj-lt"/>
              </a:rPr>
              <a:t>favourite</a:t>
            </a:r>
            <a:r>
              <a:rPr lang="en-US" sz="3600" dirty="0">
                <a:solidFill>
                  <a:srgbClr val="242021"/>
                </a:solidFill>
                <a:latin typeface="+mj-lt"/>
              </a:rPr>
              <a:t> video game characters or comic book heroes and walk through the streets of London. It’s great fun. There were plenty of </a:t>
            </a:r>
            <a:r>
              <a:rPr lang="en-US" sz="3600" dirty="0" err="1">
                <a:solidFill>
                  <a:srgbClr val="242021"/>
                </a:solidFill>
                <a:latin typeface="+mj-lt"/>
              </a:rPr>
              <a:t>Marios</a:t>
            </a:r>
            <a:r>
              <a:rPr lang="en-US" sz="3600" dirty="0">
                <a:solidFill>
                  <a:srgbClr val="242021"/>
                </a:solidFill>
                <a:latin typeface="+mj-lt"/>
              </a:rPr>
              <a:t>, </a:t>
            </a:r>
            <a:r>
              <a:rPr lang="en-US" sz="3600" dirty="0" err="1">
                <a:solidFill>
                  <a:srgbClr val="242021"/>
                </a:solidFill>
                <a:latin typeface="+mj-lt"/>
              </a:rPr>
              <a:t>Luigis</a:t>
            </a:r>
            <a:r>
              <a:rPr lang="en-US" sz="3600" dirty="0">
                <a:solidFill>
                  <a:srgbClr val="242021"/>
                </a:solidFill>
                <a:latin typeface="+mj-lt"/>
              </a:rPr>
              <a:t> and other characters. Pac-Man was there and the ghosts were after him. They couldn’t go fast because they had heavy costumes. It wasn’t easy being Sonic either. I felt very hot in the costume. I made lots of new friends and I can’t wait to go back next year.</a:t>
            </a:r>
            <a:endParaRPr lang="en-US" dirty="0"/>
          </a:p>
        </p:txBody>
      </p:sp>
      <p:sp>
        <p:nvSpPr>
          <p:cNvPr id="5" name="Rectangle 4"/>
          <p:cNvSpPr/>
          <p:nvPr/>
        </p:nvSpPr>
        <p:spPr>
          <a:xfrm>
            <a:off x="2572204" y="285967"/>
            <a:ext cx="7863840" cy="584775"/>
          </a:xfrm>
          <a:prstGeom prst="rect">
            <a:avLst/>
          </a:prstGeom>
        </p:spPr>
        <p:txBody>
          <a:bodyPr wrap="square">
            <a:spAutoFit/>
          </a:bodyPr>
          <a:lstStyle/>
          <a:p>
            <a:r>
              <a:rPr lang="en-US" sz="3200" dirty="0">
                <a:solidFill>
                  <a:srgbClr val="0070C0"/>
                </a:solidFill>
                <a:latin typeface="+mn-lt"/>
              </a:rPr>
              <a:t>Scan the text and underline the key words.</a:t>
            </a:r>
          </a:p>
        </p:txBody>
      </p:sp>
      <p:sp>
        <p:nvSpPr>
          <p:cNvPr id="15" name="TextBox 14"/>
          <p:cNvSpPr txBox="1"/>
          <p:nvPr/>
        </p:nvSpPr>
        <p:spPr>
          <a:xfrm>
            <a:off x="25400" y="407988"/>
            <a:ext cx="1539875" cy="646331"/>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b="1" dirty="0">
                <a:solidFill>
                  <a:schemeClr val="bg1"/>
                </a:solidFill>
                <a:latin typeface="Calibri" pitchFamily="34" charset="0"/>
              </a:rPr>
              <a:t>Extra Practice</a:t>
            </a:r>
          </a:p>
          <a:p>
            <a:pPr>
              <a:defRPr/>
            </a:pPr>
            <a:r>
              <a:rPr lang="en-US" b="1" dirty="0">
                <a:solidFill>
                  <a:schemeClr val="bg1"/>
                </a:solidFill>
                <a:latin typeface="Calibri" pitchFamily="34" charset="0"/>
              </a:rPr>
              <a:t>WB page 37</a:t>
            </a:r>
          </a:p>
        </p:txBody>
      </p:sp>
      <p:cxnSp>
        <p:nvCxnSpPr>
          <p:cNvPr id="8" name="Straight Connector 7"/>
          <p:cNvCxnSpPr>
            <a:cxnSpLocks/>
          </p:cNvCxnSpPr>
          <p:nvPr/>
        </p:nvCxnSpPr>
        <p:spPr>
          <a:xfrm>
            <a:off x="457200" y="1785959"/>
            <a:ext cx="10953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1410950" y="762895"/>
            <a:ext cx="781050" cy="646331"/>
          </a:xfrm>
          <a:prstGeom prst="rect">
            <a:avLst/>
          </a:prstGeom>
        </p:spPr>
        <p:txBody>
          <a:bodyPr wrap="square">
            <a:spAutoFit/>
          </a:bodyPr>
          <a:lstStyle/>
          <a:p>
            <a:r>
              <a:rPr lang="en-US" sz="3600">
                <a:solidFill>
                  <a:srgbClr val="FF0000"/>
                </a:solidFill>
                <a:latin typeface="+mn-lt"/>
              </a:rPr>
              <a:t>(2)</a:t>
            </a:r>
          </a:p>
        </p:txBody>
      </p:sp>
      <p:cxnSp>
        <p:nvCxnSpPr>
          <p:cNvPr id="12" name="Straight Connector 11"/>
          <p:cNvCxnSpPr>
            <a:cxnSpLocks/>
          </p:cNvCxnSpPr>
          <p:nvPr/>
        </p:nvCxnSpPr>
        <p:spPr>
          <a:xfrm>
            <a:off x="457200" y="2324675"/>
            <a:ext cx="34236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cxnSpLocks/>
          </p:cNvCxnSpPr>
          <p:nvPr/>
        </p:nvCxnSpPr>
        <p:spPr>
          <a:xfrm>
            <a:off x="2434856" y="4513824"/>
            <a:ext cx="90908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1410950" y="4649708"/>
            <a:ext cx="781050" cy="646331"/>
          </a:xfrm>
          <a:prstGeom prst="rect">
            <a:avLst/>
          </a:prstGeom>
        </p:spPr>
        <p:txBody>
          <a:bodyPr wrap="square">
            <a:spAutoFit/>
          </a:bodyPr>
          <a:lstStyle/>
          <a:p>
            <a:r>
              <a:rPr lang="en-US" sz="3600">
                <a:solidFill>
                  <a:srgbClr val="FF0000"/>
                </a:solidFill>
                <a:latin typeface="+mn-lt"/>
              </a:rPr>
              <a:t>(3)</a:t>
            </a:r>
          </a:p>
        </p:txBody>
      </p:sp>
      <p:cxnSp>
        <p:nvCxnSpPr>
          <p:cNvPr id="7" name="Straight Connector 6">
            <a:extLst>
              <a:ext uri="{FF2B5EF4-FFF2-40B4-BE49-F238E27FC236}">
                <a16:creationId xmlns:a16="http://schemas.microsoft.com/office/drawing/2014/main" id="{99D626D1-56B2-6998-A58F-E4DA12BA9033}"/>
              </a:ext>
            </a:extLst>
          </p:cNvPr>
          <p:cNvCxnSpPr>
            <a:cxnSpLocks/>
          </p:cNvCxnSpPr>
          <p:nvPr/>
        </p:nvCxnSpPr>
        <p:spPr>
          <a:xfrm>
            <a:off x="457200" y="5080894"/>
            <a:ext cx="23497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806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fade">
                                      <p:cBhvr>
                                        <p:cTn id="2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Answer key</a:t>
            </a:r>
          </a:p>
        </p:txBody>
      </p:sp>
      <p:sp>
        <p:nvSpPr>
          <p:cNvPr id="4" name="Text Box 5"/>
          <p:cNvSpPr txBox="1">
            <a:spLocks noChangeArrowheads="1"/>
          </p:cNvSpPr>
          <p:nvPr/>
        </p:nvSpPr>
        <p:spPr bwMode="auto">
          <a:xfrm>
            <a:off x="269949" y="1417638"/>
            <a:ext cx="11830050" cy="646331"/>
          </a:xfrm>
          <a:prstGeom prst="rect">
            <a:avLst/>
          </a:prstGeom>
          <a:noFill/>
          <a:ln w="9525">
            <a:noFill/>
            <a:miter lim="800000"/>
            <a:headEnd/>
            <a:tailEnd/>
          </a:ln>
        </p:spPr>
        <p:txBody>
          <a:bodyPr wrap="square">
            <a:spAutoFit/>
          </a:bodyPr>
          <a:lstStyle/>
          <a:p>
            <a:pPr>
              <a:spcBef>
                <a:spcPct val="50000"/>
              </a:spcBef>
            </a:pPr>
            <a:r>
              <a:rPr lang="en-US" sz="3600">
                <a:latin typeface="Calibri" pitchFamily="34" charset="0"/>
              </a:rPr>
              <a:t>1. The first London Games Character Parade was </a:t>
            </a:r>
            <a:r>
              <a:rPr lang="en-US" sz="3600">
                <a:solidFill>
                  <a:srgbClr val="FF0000"/>
                </a:solidFill>
                <a:latin typeface="Calibri" pitchFamily="34" charset="0"/>
              </a:rPr>
              <a:t>in 2016. </a:t>
            </a:r>
          </a:p>
        </p:txBody>
      </p:sp>
      <p:sp>
        <p:nvSpPr>
          <p:cNvPr id="5" name="Text Box 5"/>
          <p:cNvSpPr txBox="1">
            <a:spLocks noChangeArrowheads="1"/>
          </p:cNvSpPr>
          <p:nvPr/>
        </p:nvSpPr>
        <p:spPr bwMode="auto">
          <a:xfrm>
            <a:off x="244549" y="4087336"/>
            <a:ext cx="11830050" cy="1200329"/>
          </a:xfrm>
          <a:prstGeom prst="rect">
            <a:avLst/>
          </a:prstGeom>
          <a:noFill/>
          <a:ln w="9525">
            <a:noFill/>
            <a:miter lim="800000"/>
            <a:headEnd/>
            <a:tailEnd/>
          </a:ln>
        </p:spPr>
        <p:txBody>
          <a:bodyPr wrap="square">
            <a:spAutoFit/>
          </a:bodyPr>
          <a:lstStyle/>
          <a:p>
            <a:pPr>
              <a:spcBef>
                <a:spcPct val="50000"/>
              </a:spcBef>
            </a:pPr>
            <a:r>
              <a:rPr lang="en-US" sz="3600" dirty="0">
                <a:latin typeface="Calibri" pitchFamily="34" charset="0"/>
              </a:rPr>
              <a:t>3. Being Sonic was difficult because </a:t>
            </a:r>
            <a:r>
              <a:rPr lang="en-US" sz="3600" dirty="0">
                <a:solidFill>
                  <a:srgbClr val="FF0000"/>
                </a:solidFill>
                <a:latin typeface="Calibri" pitchFamily="34" charset="0"/>
              </a:rPr>
              <a:t>she felt very hot in the costume.</a:t>
            </a:r>
          </a:p>
        </p:txBody>
      </p:sp>
      <p:sp>
        <p:nvSpPr>
          <p:cNvPr id="6" name="Text Box 5"/>
          <p:cNvSpPr txBox="1">
            <a:spLocks noChangeArrowheads="1"/>
          </p:cNvSpPr>
          <p:nvPr/>
        </p:nvSpPr>
        <p:spPr bwMode="auto">
          <a:xfrm>
            <a:off x="269949" y="2606919"/>
            <a:ext cx="11830050" cy="1200329"/>
          </a:xfrm>
          <a:prstGeom prst="rect">
            <a:avLst/>
          </a:prstGeom>
          <a:noFill/>
          <a:ln w="9525">
            <a:noFill/>
            <a:miter lim="800000"/>
            <a:headEnd/>
            <a:tailEnd/>
          </a:ln>
        </p:spPr>
        <p:txBody>
          <a:bodyPr wrap="square">
            <a:spAutoFit/>
          </a:bodyPr>
          <a:lstStyle/>
          <a:p>
            <a:pPr>
              <a:spcBef>
                <a:spcPct val="50000"/>
              </a:spcBef>
            </a:pPr>
            <a:r>
              <a:rPr lang="en-US" sz="3600">
                <a:latin typeface="Calibri" pitchFamily="34" charset="0"/>
              </a:rPr>
              <a:t>2. Gamers in the parade dress up as </a:t>
            </a:r>
            <a:r>
              <a:rPr lang="en-US" sz="3600">
                <a:solidFill>
                  <a:srgbClr val="FF0000"/>
                </a:solidFill>
                <a:latin typeface="Calibri" pitchFamily="34" charset="0"/>
              </a:rPr>
              <a:t>video games charaters or comic book heroes. </a:t>
            </a:r>
          </a:p>
        </p:txBody>
      </p:sp>
    </p:spTree>
    <p:extLst>
      <p:ext uri="{BB962C8B-B14F-4D97-AF65-F5344CB8AC3E}">
        <p14:creationId xmlns:p14="http://schemas.microsoft.com/office/powerpoint/2010/main" val="279058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250" y="411163"/>
            <a:ext cx="3181350" cy="661987"/>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dirty="0"/>
              <a:t>Objectives</a:t>
            </a:r>
            <a:endParaRPr lang="en-US" dirty="0"/>
          </a:p>
        </p:txBody>
      </p:sp>
      <p:sp>
        <p:nvSpPr>
          <p:cNvPr id="9218" name="TextBox 2"/>
          <p:cNvSpPr txBox="1">
            <a:spLocks noChangeArrowheads="1"/>
          </p:cNvSpPr>
          <p:nvPr/>
        </p:nvSpPr>
        <p:spPr bwMode="auto">
          <a:xfrm>
            <a:off x="914400" y="1381125"/>
            <a:ext cx="10833100" cy="1754326"/>
          </a:xfrm>
          <a:prstGeom prst="rect">
            <a:avLst/>
          </a:prstGeom>
          <a:noFill/>
          <a:ln w="9525">
            <a:noFill/>
            <a:miter lim="800000"/>
            <a:headEnd/>
            <a:tailEnd/>
          </a:ln>
        </p:spPr>
        <p:txBody>
          <a:bodyPr>
            <a:spAutoFit/>
          </a:bodyPr>
          <a:lstStyle/>
          <a:p>
            <a:r>
              <a:rPr lang="en-US" sz="3600" dirty="0">
                <a:solidFill>
                  <a:srgbClr val="FF0000"/>
                </a:solidFill>
                <a:latin typeface="Calibri" pitchFamily="34" charset="0"/>
                <a:cs typeface="Times New Roman" pitchFamily="18" charset="0"/>
              </a:rPr>
              <a:t>By the end of this lesson, students will be able to…</a:t>
            </a:r>
          </a:p>
          <a:p>
            <a:endParaRPr lang="en-US" sz="3600" dirty="0">
              <a:solidFill>
                <a:srgbClr val="0070C0"/>
              </a:solidFill>
              <a:latin typeface="Calibri" pitchFamily="34" charset="0"/>
            </a:endParaRPr>
          </a:p>
          <a:p>
            <a:r>
              <a:rPr lang="en-US" sz="3600" i="1" dirty="0">
                <a:solidFill>
                  <a:srgbClr val="0000CC"/>
                </a:solidFill>
                <a:latin typeface="Calibri" pitchFamily="34" charset="0"/>
              </a:rPr>
              <a:t>- listen and read for gist, specific information, and details.</a:t>
            </a:r>
          </a:p>
        </p:txBody>
      </p:sp>
    </p:spTree>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33656" y="387953"/>
            <a:ext cx="9544050" cy="954107"/>
          </a:xfrm>
          <a:prstGeom prst="rect">
            <a:avLst/>
          </a:prstGeom>
        </p:spPr>
        <p:txBody>
          <a:bodyPr wrap="square">
            <a:spAutoFit/>
          </a:bodyPr>
          <a:lstStyle/>
          <a:p>
            <a:r>
              <a:rPr lang="en-US" sz="2800" b="1" dirty="0">
                <a:solidFill>
                  <a:srgbClr val="0070C0"/>
                </a:solidFill>
                <a:latin typeface="+mj-lt"/>
              </a:rPr>
              <a:t>4 Compare the two characters in the text in Exercise 2. Which character seems more fun to you? Why? Tell your partner.</a:t>
            </a:r>
            <a:endParaRPr lang="en-US" sz="2800" b="1" dirty="0">
              <a:latin typeface="+mj-lt"/>
            </a:endParaRPr>
          </a:p>
        </p:txBody>
      </p:sp>
      <p:sp>
        <p:nvSpPr>
          <p:cNvPr id="4" name="Speech Bubble: Rectangle with Corners Rounded 9">
            <a:extLst>
              <a:ext uri="{FF2B5EF4-FFF2-40B4-BE49-F238E27FC236}">
                <a16:creationId xmlns:a16="http://schemas.microsoft.com/office/drawing/2014/main" id="{3237C1C3-5F6B-4655-8FA5-8620FC379B26}"/>
              </a:ext>
            </a:extLst>
          </p:cNvPr>
          <p:cNvSpPr/>
          <p:nvPr/>
        </p:nvSpPr>
        <p:spPr>
          <a:xfrm>
            <a:off x="358826" y="1388979"/>
            <a:ext cx="5533898" cy="1324694"/>
          </a:xfrm>
          <a:prstGeom prst="wedgeRoundRectCallout">
            <a:avLst>
              <a:gd name="adj1" fmla="val -42820"/>
              <a:gd name="adj2" fmla="val 8615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3200">
                <a:solidFill>
                  <a:schemeClr val="bg1"/>
                </a:solidFill>
              </a:rPr>
              <a:t>Hi, B. Which character seems more fun to you? </a:t>
            </a:r>
            <a:endParaRPr lang="en-US" sz="3200" dirty="0">
              <a:solidFill>
                <a:schemeClr val="bg1"/>
              </a:solidFill>
            </a:endParaRPr>
          </a:p>
        </p:txBody>
      </p:sp>
      <p:sp>
        <p:nvSpPr>
          <p:cNvPr id="5" name="Speech Bubble: Rectangle with Corners Rounded 10">
            <a:extLst>
              <a:ext uri="{FF2B5EF4-FFF2-40B4-BE49-F238E27FC236}">
                <a16:creationId xmlns:a16="http://schemas.microsoft.com/office/drawing/2014/main" id="{5B13F7E0-FA70-485F-B476-87CB56A802F6}"/>
              </a:ext>
            </a:extLst>
          </p:cNvPr>
          <p:cNvSpPr/>
          <p:nvPr/>
        </p:nvSpPr>
        <p:spPr>
          <a:xfrm>
            <a:off x="6615920" y="1408703"/>
            <a:ext cx="5156980" cy="1421574"/>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3200" dirty="0">
                <a:solidFill>
                  <a:srgbClr val="242021"/>
                </a:solidFill>
              </a:rPr>
              <a:t>I think that Sonic seems more fun. </a:t>
            </a:r>
            <a:endParaRPr lang="en-US" sz="3200" b="1" dirty="0"/>
          </a:p>
        </p:txBody>
      </p:sp>
      <p:sp>
        <p:nvSpPr>
          <p:cNvPr id="6" name="Speech Bubble: Rectangle with Corners Rounded 15">
            <a:extLst>
              <a:ext uri="{FF2B5EF4-FFF2-40B4-BE49-F238E27FC236}">
                <a16:creationId xmlns:a16="http://schemas.microsoft.com/office/drawing/2014/main" id="{F5D26724-3ECF-49E6-8D1C-5E34BE8712EC}"/>
              </a:ext>
            </a:extLst>
          </p:cNvPr>
          <p:cNvSpPr/>
          <p:nvPr/>
        </p:nvSpPr>
        <p:spPr>
          <a:xfrm>
            <a:off x="358826" y="3163796"/>
            <a:ext cx="5533898" cy="1211139"/>
          </a:xfrm>
          <a:prstGeom prst="wedgeRoundRectCallout">
            <a:avLst>
              <a:gd name="adj1" fmla="val -44450"/>
              <a:gd name="adj2" fmla="val 8259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3200" i="0">
                <a:solidFill>
                  <a:schemeClr val="bg1"/>
                </a:solidFill>
                <a:effectLst/>
              </a:rPr>
              <a:t>Why?</a:t>
            </a:r>
            <a:endParaRPr lang="en-US" sz="3200" dirty="0">
              <a:solidFill>
                <a:schemeClr val="bg1"/>
              </a:solidFill>
            </a:endParaRPr>
          </a:p>
        </p:txBody>
      </p:sp>
      <p:sp>
        <p:nvSpPr>
          <p:cNvPr id="7" name="Speech Bubble: Rectangle with Corners Rounded 16">
            <a:extLst>
              <a:ext uri="{FF2B5EF4-FFF2-40B4-BE49-F238E27FC236}">
                <a16:creationId xmlns:a16="http://schemas.microsoft.com/office/drawing/2014/main" id="{A1047FA5-5148-4C98-98A1-072F90B31F21}"/>
              </a:ext>
            </a:extLst>
          </p:cNvPr>
          <p:cNvSpPr/>
          <p:nvPr/>
        </p:nvSpPr>
        <p:spPr>
          <a:xfrm>
            <a:off x="6615920" y="3200620"/>
            <a:ext cx="5309380" cy="1363540"/>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3200">
                <a:solidFill>
                  <a:srgbClr val="242021"/>
                </a:solidFill>
              </a:rPr>
              <a:t>Link seems very serious and he doesn’t say much.</a:t>
            </a:r>
            <a:endParaRPr lang="en-US" sz="3200" b="1">
              <a:solidFill>
                <a:srgbClr val="242021"/>
              </a:solidFill>
            </a:endParaRPr>
          </a:p>
        </p:txBody>
      </p:sp>
      <p:sp>
        <p:nvSpPr>
          <p:cNvPr id="8" name="Speech Bubble: Rectangle with Corners Rounded 18">
            <a:extLst>
              <a:ext uri="{FF2B5EF4-FFF2-40B4-BE49-F238E27FC236}">
                <a16:creationId xmlns:a16="http://schemas.microsoft.com/office/drawing/2014/main" id="{A603A40D-2D53-4049-8513-60D0649A3CE4}"/>
              </a:ext>
            </a:extLst>
          </p:cNvPr>
          <p:cNvSpPr/>
          <p:nvPr/>
        </p:nvSpPr>
        <p:spPr>
          <a:xfrm>
            <a:off x="358826" y="4810296"/>
            <a:ext cx="5533898" cy="1323804"/>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3200" dirty="0">
                <a:solidFill>
                  <a:schemeClr val="bg1"/>
                </a:solidFill>
              </a:rPr>
              <a:t>So, you don’t like Link? And what’s more?</a:t>
            </a:r>
          </a:p>
        </p:txBody>
      </p:sp>
      <p:sp>
        <p:nvSpPr>
          <p:cNvPr id="9" name="Speech Bubble: Rectangle with Corners Rounded 19">
            <a:extLst>
              <a:ext uri="{FF2B5EF4-FFF2-40B4-BE49-F238E27FC236}">
                <a16:creationId xmlns:a16="http://schemas.microsoft.com/office/drawing/2014/main" id="{146C7FFC-31D9-4A54-A788-2B326C6D1ABC}"/>
              </a:ext>
            </a:extLst>
          </p:cNvPr>
          <p:cNvSpPr/>
          <p:nvPr/>
        </p:nvSpPr>
        <p:spPr>
          <a:xfrm>
            <a:off x="6615920" y="4807801"/>
            <a:ext cx="5309380" cy="1492637"/>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3200" dirty="0">
                <a:solidFill>
                  <a:srgbClr val="242021"/>
                </a:solidFill>
              </a:rPr>
              <a:t>Sonic probably has fun jumping over things and spinning around!</a:t>
            </a:r>
            <a:endParaRPr lang="en-US" sz="3200" b="1" dirty="0"/>
          </a:p>
        </p:txBody>
      </p:sp>
      <p:sp>
        <p:nvSpPr>
          <p:cNvPr id="10" name="Arrow: Right 12">
            <a:extLst>
              <a:ext uri="{FF2B5EF4-FFF2-40B4-BE49-F238E27FC236}">
                <a16:creationId xmlns:a16="http://schemas.microsoft.com/office/drawing/2014/main" id="{097E5772-6F80-4039-86EA-A881F72DDDB5}"/>
              </a:ext>
            </a:extLst>
          </p:cNvPr>
          <p:cNvSpPr/>
          <p:nvPr/>
        </p:nvSpPr>
        <p:spPr>
          <a:xfrm rot="1173519">
            <a:off x="6017118" y="1944670"/>
            <a:ext cx="579824" cy="213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2">
            <a:extLst>
              <a:ext uri="{FF2B5EF4-FFF2-40B4-BE49-F238E27FC236}">
                <a16:creationId xmlns:a16="http://schemas.microsoft.com/office/drawing/2014/main" id="{097E5772-6F80-4039-86EA-A881F72DDDB5}"/>
              </a:ext>
            </a:extLst>
          </p:cNvPr>
          <p:cNvSpPr/>
          <p:nvPr/>
        </p:nvSpPr>
        <p:spPr>
          <a:xfrm rot="1173519">
            <a:off x="5964410" y="3590895"/>
            <a:ext cx="579824" cy="213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2">
            <a:extLst>
              <a:ext uri="{FF2B5EF4-FFF2-40B4-BE49-F238E27FC236}">
                <a16:creationId xmlns:a16="http://schemas.microsoft.com/office/drawing/2014/main" id="{097E5772-6F80-4039-86EA-A881F72DDDB5}"/>
              </a:ext>
            </a:extLst>
          </p:cNvPr>
          <p:cNvSpPr/>
          <p:nvPr/>
        </p:nvSpPr>
        <p:spPr>
          <a:xfrm rot="1173519">
            <a:off x="5964410" y="5428661"/>
            <a:ext cx="579824" cy="213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965" y="438537"/>
            <a:ext cx="1744825"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Post-Reading</a:t>
            </a:r>
          </a:p>
        </p:txBody>
      </p:sp>
      <p:pic>
        <p:nvPicPr>
          <p:cNvPr id="14" name="Picture 13"/>
          <p:cNvPicPr>
            <a:picLocks noChangeAspect="1"/>
          </p:cNvPicPr>
          <p:nvPr/>
        </p:nvPicPr>
        <p:blipFill>
          <a:blip r:embed="rId2"/>
          <a:stretch>
            <a:fillRect/>
          </a:stretch>
        </p:blipFill>
        <p:spPr>
          <a:xfrm>
            <a:off x="1930729" y="519014"/>
            <a:ext cx="802928" cy="628650"/>
          </a:xfrm>
          <a:prstGeom prst="rect">
            <a:avLst/>
          </a:prstGeom>
        </p:spPr>
      </p:pic>
    </p:spTree>
    <p:extLst>
      <p:ext uri="{BB962C8B-B14F-4D97-AF65-F5344CB8AC3E}">
        <p14:creationId xmlns:p14="http://schemas.microsoft.com/office/powerpoint/2010/main" val="53944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p:cNvPicPr>
          <p:nvPr/>
        </p:nvPicPr>
        <p:blipFill>
          <a:blip r:embed="rId2"/>
          <a:srcRect/>
          <a:stretch>
            <a:fillRect/>
          </a:stretch>
        </p:blipFill>
        <p:spPr bwMode="auto">
          <a:xfrm>
            <a:off x="0" y="304800"/>
            <a:ext cx="9229725" cy="6153150"/>
          </a:xfrm>
          <a:prstGeom prst="rect">
            <a:avLst/>
          </a:prstGeom>
          <a:noFill/>
          <a:ln w="9525">
            <a:noFill/>
            <a:miter lim="800000"/>
            <a:headEnd/>
            <a:tailEnd/>
          </a:ln>
        </p:spPr>
      </p:pic>
      <p:sp>
        <p:nvSpPr>
          <p:cNvPr id="4" name="Rectangle 3"/>
          <p:cNvSpPr/>
          <p:nvPr/>
        </p:nvSpPr>
        <p:spPr>
          <a:xfrm>
            <a:off x="6989763" y="881063"/>
            <a:ext cx="5154612"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CONSOLIDATION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p:cNvSpPr txBox="1">
            <a:spLocks noChangeArrowheads="1"/>
          </p:cNvSpPr>
          <p:nvPr/>
        </p:nvSpPr>
        <p:spPr bwMode="auto">
          <a:xfrm>
            <a:off x="3562350" y="1769775"/>
            <a:ext cx="4480560" cy="646331"/>
          </a:xfrm>
          <a:prstGeom prst="rect">
            <a:avLst/>
          </a:prstGeom>
          <a:noFill/>
          <a:ln w="9525">
            <a:noFill/>
            <a:miter lim="800000"/>
            <a:headEnd/>
            <a:tailEnd/>
          </a:ln>
        </p:spPr>
        <p:txBody>
          <a:bodyPr wrap="square">
            <a:spAutoFit/>
          </a:bodyPr>
          <a:lstStyle/>
          <a:p>
            <a:pPr>
              <a:spcBef>
                <a:spcPts val="600"/>
              </a:spcBef>
              <a:spcAft>
                <a:spcPts val="600"/>
              </a:spcAft>
            </a:pPr>
            <a:r>
              <a:rPr lang="en-US" sz="3600" b="1" dirty="0">
                <a:solidFill>
                  <a:srgbClr val="0070C0"/>
                </a:solidFill>
                <a:latin typeface="Calibri" pitchFamily="34" charset="0"/>
              </a:rPr>
              <a:t>Suggested answer key</a:t>
            </a:r>
          </a:p>
        </p:txBody>
      </p:sp>
      <p:pic>
        <p:nvPicPr>
          <p:cNvPr id="3" name="Picture 2"/>
          <p:cNvPicPr>
            <a:picLocks noChangeAspect="1"/>
          </p:cNvPicPr>
          <p:nvPr/>
        </p:nvPicPr>
        <p:blipFill>
          <a:blip r:embed="rId2"/>
          <a:stretch>
            <a:fillRect/>
          </a:stretch>
        </p:blipFill>
        <p:spPr>
          <a:xfrm>
            <a:off x="0" y="542549"/>
            <a:ext cx="2133599" cy="1100236"/>
          </a:xfrm>
          <a:prstGeom prst="rect">
            <a:avLst/>
          </a:prstGeom>
        </p:spPr>
      </p:pic>
      <p:sp>
        <p:nvSpPr>
          <p:cNvPr id="4" name="TextBox 1"/>
          <p:cNvSpPr txBox="1">
            <a:spLocks noChangeArrowheads="1"/>
          </p:cNvSpPr>
          <p:nvPr/>
        </p:nvSpPr>
        <p:spPr bwMode="auto">
          <a:xfrm>
            <a:off x="2133600" y="415558"/>
            <a:ext cx="9619786" cy="1354217"/>
          </a:xfrm>
          <a:prstGeom prst="rect">
            <a:avLst/>
          </a:prstGeom>
          <a:noFill/>
          <a:ln w="9525">
            <a:noFill/>
            <a:miter lim="800000"/>
            <a:headEnd/>
            <a:tailEnd/>
          </a:ln>
        </p:spPr>
        <p:txBody>
          <a:bodyPr wrap="square">
            <a:spAutoFit/>
          </a:bodyPr>
          <a:lstStyle/>
          <a:p>
            <a:pPr>
              <a:spcBef>
                <a:spcPts val="600"/>
              </a:spcBef>
              <a:spcAft>
                <a:spcPts val="600"/>
              </a:spcAft>
            </a:pPr>
            <a:r>
              <a:rPr lang="en-US" sz="3600" b="1" dirty="0">
                <a:latin typeface="Calibri" pitchFamily="34" charset="0"/>
              </a:rPr>
              <a:t>Write a paragraph (about 60-80 words) to answer </a:t>
            </a:r>
          </a:p>
          <a:p>
            <a:pPr>
              <a:spcBef>
                <a:spcPts val="600"/>
              </a:spcBef>
              <a:spcAft>
                <a:spcPts val="600"/>
              </a:spcAft>
            </a:pPr>
            <a:r>
              <a:rPr lang="en-US" sz="3600" b="1" dirty="0">
                <a:latin typeface="Calibri" pitchFamily="34" charset="0"/>
              </a:rPr>
              <a:t>the questions: “Are video games good or bad?”</a:t>
            </a:r>
          </a:p>
        </p:txBody>
      </p:sp>
      <p:sp>
        <p:nvSpPr>
          <p:cNvPr id="5" name="TextBox 1"/>
          <p:cNvSpPr txBox="1">
            <a:spLocks noChangeArrowheads="1"/>
          </p:cNvSpPr>
          <p:nvPr/>
        </p:nvSpPr>
        <p:spPr bwMode="auto">
          <a:xfrm>
            <a:off x="747133" y="2345133"/>
            <a:ext cx="10883590" cy="3970318"/>
          </a:xfrm>
          <a:prstGeom prst="rect">
            <a:avLst/>
          </a:prstGeom>
          <a:noFill/>
          <a:ln w="9525">
            <a:noFill/>
            <a:miter lim="800000"/>
            <a:headEnd/>
            <a:tailEnd/>
          </a:ln>
        </p:spPr>
        <p:txBody>
          <a:bodyPr wrap="square">
            <a:spAutoFit/>
          </a:bodyPr>
          <a:lstStyle/>
          <a:p>
            <a:pPr algn="just">
              <a:lnSpc>
                <a:spcPct val="140000"/>
              </a:lnSpc>
              <a:spcBef>
                <a:spcPts val="600"/>
              </a:spcBef>
              <a:spcAft>
                <a:spcPts val="600"/>
              </a:spcAft>
            </a:pPr>
            <a:r>
              <a:rPr lang="en-US" sz="3600" dirty="0">
                <a:solidFill>
                  <a:srgbClr val="FF0000"/>
                </a:solidFill>
                <a:latin typeface="Calibri" pitchFamily="34" charset="0"/>
              </a:rPr>
              <a:t>I think that video games are good overall. They help teens completely concentrate on something. This helps them relax and feel less stressed about exams and other problems. It is important not to play too much because you need time for your homework or friends and family.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p:cNvPicPr>
            <a:picLocks noChangeAspect="1"/>
          </p:cNvPicPr>
          <p:nvPr/>
        </p:nvPicPr>
        <p:blipFill>
          <a:blip r:embed="rId2"/>
          <a:srcRect/>
          <a:stretch>
            <a:fillRect/>
          </a:stretch>
        </p:blipFill>
        <p:spPr bwMode="auto">
          <a:xfrm>
            <a:off x="605306" y="412709"/>
            <a:ext cx="9453093" cy="6052486"/>
          </a:xfrm>
          <a:prstGeom prst="rect">
            <a:avLst/>
          </a:prstGeom>
          <a:noFill/>
          <a:ln w="9525">
            <a:noFill/>
            <a:miter lim="800000"/>
            <a:headEnd/>
            <a:tailEnd/>
          </a:ln>
        </p:spPr>
      </p:pic>
      <p:sp>
        <p:nvSpPr>
          <p:cNvPr id="5" name="Rectangle 4"/>
          <p:cNvSpPr/>
          <p:nvPr/>
        </p:nvSpPr>
        <p:spPr>
          <a:xfrm>
            <a:off x="6989763" y="881063"/>
            <a:ext cx="5154612"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WRAP-UP</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ChangeArrowheads="1"/>
          </p:cNvSpPr>
          <p:nvPr/>
        </p:nvSpPr>
        <p:spPr bwMode="auto">
          <a:xfrm>
            <a:off x="333375" y="693738"/>
            <a:ext cx="4275138" cy="922337"/>
          </a:xfrm>
          <a:prstGeom prst="rect">
            <a:avLst/>
          </a:prstGeom>
          <a:noFill/>
          <a:ln w="9525">
            <a:noFill/>
            <a:miter lim="800000"/>
            <a:headEnd/>
            <a:tailEnd/>
          </a:ln>
        </p:spPr>
        <p:txBody>
          <a:bodyPr wrap="none">
            <a:spAutoFit/>
          </a:bodyPr>
          <a:lstStyle/>
          <a:p>
            <a:r>
              <a:rPr lang="en-US" sz="5400" b="1">
                <a:solidFill>
                  <a:srgbClr val="FF0000"/>
                </a:solidFill>
                <a:latin typeface="Calibri" pitchFamily="34" charset="0"/>
              </a:rPr>
              <a:t>Today’s lesson</a:t>
            </a:r>
          </a:p>
        </p:txBody>
      </p:sp>
      <p:sp>
        <p:nvSpPr>
          <p:cNvPr id="5" name="Rectangle 4"/>
          <p:cNvSpPr/>
          <p:nvPr/>
        </p:nvSpPr>
        <p:spPr>
          <a:xfrm>
            <a:off x="766763" y="1814513"/>
            <a:ext cx="4344987" cy="2862322"/>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i="1">
                <a:solidFill>
                  <a:srgbClr val="FF0000"/>
                </a:solidFill>
                <a:latin typeface="Calibri" pitchFamily="34" charset="0"/>
              </a:rPr>
              <a:t>Vocabularies</a:t>
            </a:r>
          </a:p>
          <a:p>
            <a:pPr marL="571500" indent="-571500">
              <a:buFont typeface="Arial" panose="020B0604020202020204" pitchFamily="34" charset="0"/>
              <a:buChar char="•"/>
              <a:defRPr/>
            </a:pPr>
            <a:r>
              <a:rPr lang="en-US" sz="3600" i="1">
                <a:solidFill>
                  <a:srgbClr val="0070C0"/>
                </a:solidFill>
                <a:latin typeface="Calibri" pitchFamily="34" charset="0"/>
              </a:rPr>
              <a:t>elf</a:t>
            </a:r>
          </a:p>
          <a:p>
            <a:pPr marL="571500" indent="-571500">
              <a:buFont typeface="Arial" panose="020B0604020202020204" pitchFamily="34" charset="0"/>
              <a:buChar char="•"/>
              <a:defRPr/>
            </a:pPr>
            <a:r>
              <a:rPr lang="en-US" sz="3600" i="1">
                <a:solidFill>
                  <a:srgbClr val="0070C0"/>
                </a:solidFill>
                <a:latin typeface="Calibri" pitchFamily="34" charset="0"/>
              </a:rPr>
              <a:t>rescue</a:t>
            </a:r>
          </a:p>
          <a:p>
            <a:pPr marL="571500" indent="-571500">
              <a:buFont typeface="Arial" panose="020B0604020202020204" pitchFamily="34" charset="0"/>
              <a:buChar char="•"/>
              <a:defRPr/>
            </a:pPr>
            <a:r>
              <a:rPr lang="en-US" sz="3600" i="1">
                <a:solidFill>
                  <a:srgbClr val="0070C0"/>
                </a:solidFill>
                <a:latin typeface="Calibri" pitchFamily="34" charset="0"/>
              </a:rPr>
              <a:t>hedgehog</a:t>
            </a:r>
          </a:p>
          <a:p>
            <a:pPr marL="571500" indent="-571500">
              <a:buFont typeface="Arial" panose="020B0604020202020204" pitchFamily="34" charset="0"/>
              <a:buChar char="•"/>
              <a:defRPr/>
            </a:pPr>
            <a:r>
              <a:rPr lang="en-US" sz="3600" i="1">
                <a:solidFill>
                  <a:srgbClr val="0070C0"/>
                </a:solidFill>
                <a:latin typeface="Calibri" pitchFamily="34" charset="0"/>
              </a:rPr>
              <a:t>trap</a:t>
            </a:r>
          </a:p>
        </p:txBody>
      </p:sp>
      <p:sp>
        <p:nvSpPr>
          <p:cNvPr id="6" name="Rectangle 5"/>
          <p:cNvSpPr/>
          <p:nvPr/>
        </p:nvSpPr>
        <p:spPr>
          <a:xfrm>
            <a:off x="5780088" y="1817688"/>
            <a:ext cx="5892800" cy="1754326"/>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a:defRPr/>
            </a:pPr>
            <a:r>
              <a:rPr lang="en-US" sz="3600" i="1" dirty="0">
                <a:solidFill>
                  <a:srgbClr val="FF0000"/>
                </a:solidFill>
                <a:latin typeface="Calibri" pitchFamily="34" charset="0"/>
              </a:rPr>
              <a:t>Listening/ Reading: </a:t>
            </a:r>
            <a:r>
              <a:rPr lang="en-US" sz="3600" i="1" dirty="0">
                <a:solidFill>
                  <a:srgbClr val="0070C0"/>
                </a:solidFill>
                <a:latin typeface="Calibri" pitchFamily="34" charset="0"/>
              </a:rPr>
              <a:t>for gist, specific information, </a:t>
            </a:r>
            <a:r>
              <a:rPr lang="en-US" sz="3600" i="1">
                <a:solidFill>
                  <a:srgbClr val="0070C0"/>
                </a:solidFill>
                <a:latin typeface="Calibri" pitchFamily="34" charset="0"/>
              </a:rPr>
              <a:t>and details.</a:t>
            </a:r>
            <a:endParaRPr lang="en-US" sz="3600" i="1" dirty="0">
              <a:solidFill>
                <a:srgbClr val="0070C0"/>
              </a:solidFill>
              <a:latin typeface="Calibri" pitchFamily="34" charset="0"/>
            </a:endParaRPr>
          </a:p>
        </p:txBody>
      </p:sp>
    </p:spTree>
  </p:cSld>
  <p:clrMapOvr>
    <a:masterClrMapping/>
  </p:clrMapOvr>
  <p:transition spd="med">
    <p:split orient="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333375" y="469900"/>
            <a:ext cx="3362325" cy="922338"/>
          </a:xfrm>
          <a:prstGeom prst="rect">
            <a:avLst/>
          </a:prstGeom>
          <a:noFill/>
          <a:ln w="9525">
            <a:noFill/>
            <a:miter lim="800000"/>
            <a:headEnd/>
            <a:tailEnd/>
          </a:ln>
        </p:spPr>
        <p:txBody>
          <a:bodyPr wrap="none">
            <a:spAutoFit/>
          </a:bodyPr>
          <a:lstStyle/>
          <a:p>
            <a:r>
              <a:rPr lang="en-US" sz="5400" b="1">
                <a:solidFill>
                  <a:srgbClr val="FF0000"/>
                </a:solidFill>
                <a:latin typeface="Calibri" pitchFamily="34" charset="0"/>
              </a:rPr>
              <a:t>Homework</a:t>
            </a:r>
          </a:p>
        </p:txBody>
      </p:sp>
      <p:sp>
        <p:nvSpPr>
          <p:cNvPr id="5" name="Rectangle 4"/>
          <p:cNvSpPr/>
          <p:nvPr/>
        </p:nvSpPr>
        <p:spPr>
          <a:xfrm>
            <a:off x="206375" y="1416050"/>
            <a:ext cx="11871325" cy="2308324"/>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marL="571500" indent="-571500">
              <a:buFontTx/>
              <a:buChar char="-"/>
              <a:defRPr/>
            </a:pPr>
            <a:r>
              <a:rPr lang="en-US" sz="3600" i="1" dirty="0" err="1">
                <a:solidFill>
                  <a:srgbClr val="0000CC"/>
                </a:solidFill>
                <a:latin typeface="Calibri" pitchFamily="34" charset="0"/>
              </a:rPr>
              <a:t>Practise</a:t>
            </a:r>
            <a:r>
              <a:rPr lang="en-US" sz="3600" i="1" dirty="0">
                <a:solidFill>
                  <a:srgbClr val="0000CC"/>
                </a:solidFill>
                <a:latin typeface="Calibri" pitchFamily="34" charset="0"/>
              </a:rPr>
              <a:t> the vocabularies and make sentences using them. </a:t>
            </a:r>
          </a:p>
          <a:p>
            <a:pPr marL="571500" indent="-571500">
              <a:buFontTx/>
              <a:buChar char="-"/>
              <a:defRPr/>
            </a:pPr>
            <a:r>
              <a:rPr lang="en-US" sz="3600" i="1" dirty="0">
                <a:solidFill>
                  <a:srgbClr val="0000CC"/>
                </a:solidFill>
                <a:latin typeface="Calibri" pitchFamily="34" charset="0"/>
              </a:rPr>
              <a:t>Do the exercises in </a:t>
            </a:r>
            <a:r>
              <a:rPr lang="en-US" sz="3600" b="1" i="1" dirty="0">
                <a:solidFill>
                  <a:srgbClr val="0000CC"/>
                </a:solidFill>
                <a:latin typeface="Calibri" pitchFamily="34" charset="0"/>
              </a:rPr>
              <a:t>TA 7 Right on WB </a:t>
            </a:r>
            <a:r>
              <a:rPr lang="en-US" sz="3600" i="1" dirty="0">
                <a:solidFill>
                  <a:srgbClr val="0000CC"/>
                </a:solidFill>
                <a:latin typeface="Calibri" pitchFamily="34" charset="0"/>
              </a:rPr>
              <a:t>(page 37). </a:t>
            </a:r>
          </a:p>
          <a:p>
            <a:pPr marL="571500" indent="-571500">
              <a:buFontTx/>
              <a:buChar char="-"/>
              <a:defRPr/>
            </a:pPr>
            <a:r>
              <a:rPr lang="en-US" sz="3600" i="1" dirty="0">
                <a:solidFill>
                  <a:srgbClr val="0000CC"/>
                </a:solidFill>
                <a:latin typeface="Calibri" pitchFamily="34" charset="0"/>
              </a:rPr>
              <a:t>Prepare the next lesson (page 73 SB).</a:t>
            </a:r>
          </a:p>
          <a:p>
            <a:pPr marL="571500" indent="-571500">
              <a:buFontTx/>
              <a:buChar char="-"/>
              <a:defRPr/>
            </a:pPr>
            <a:r>
              <a:rPr lang="en-US" sz="3600" i="1" dirty="0">
                <a:solidFill>
                  <a:srgbClr val="0000CC"/>
                </a:solidFill>
                <a:latin typeface="Calibri" pitchFamily="34" charset="0"/>
              </a:rPr>
              <a:t>Do the exercise in </a:t>
            </a:r>
            <a:r>
              <a:rPr lang="en-US" sz="3600" b="1" i="1" dirty="0">
                <a:solidFill>
                  <a:srgbClr val="0000CC"/>
                </a:solidFill>
                <a:latin typeface="Calibri" pitchFamily="34" charset="0"/>
              </a:rPr>
              <a:t>TA 7 Right on Notebook</a:t>
            </a:r>
            <a:r>
              <a:rPr lang="en-US" sz="3600" i="1" dirty="0">
                <a:solidFill>
                  <a:srgbClr val="0000CC"/>
                </a:solidFill>
                <a:latin typeface="Calibri" pitchFamily="34" charset="0"/>
              </a:rPr>
              <a:t> (page 33).</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p:cNvPicPr>
            <a:picLocks noChangeAspect="1"/>
          </p:cNvPicPr>
          <p:nvPr/>
        </p:nvPicPr>
        <p:blipFill>
          <a:blip r:embed="rId3"/>
          <a:srcRect t="2" b="15105"/>
          <a:stretch>
            <a:fillRect/>
          </a:stretch>
        </p:blipFill>
        <p:spPr bwMode="auto">
          <a:xfrm>
            <a:off x="0" y="0"/>
            <a:ext cx="12192000" cy="6867525"/>
          </a:xfrm>
          <a:prstGeom prst="rect">
            <a:avLst/>
          </a:prstGeom>
          <a:noFill/>
          <a:ln w="9525">
            <a:noFill/>
            <a:miter lim="800000"/>
            <a:headEnd/>
            <a:tailEnd/>
          </a:ln>
        </p:spPr>
      </p:pic>
      <p:sp>
        <p:nvSpPr>
          <p:cNvPr id="5" name="TextBox 4"/>
          <p:cNvSpPr txBox="1"/>
          <p:nvPr/>
        </p:nvSpPr>
        <p:spPr>
          <a:xfrm>
            <a:off x="4557713" y="6051550"/>
            <a:ext cx="3101975" cy="646113"/>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3600" dirty="0">
                <a:solidFill>
                  <a:srgbClr val="FF0000"/>
                </a:solidFill>
                <a:latin typeface="+mn-lt"/>
                <a:cs typeface="+mn-cs"/>
              </a:rPr>
              <a:t>Enjoy your day!</a:t>
            </a:r>
            <a:endParaRPr lang="en-US" dirty="0">
              <a:solidFill>
                <a:srgbClr val="FF0000"/>
              </a:solidFill>
              <a:latin typeface="+mn-lt"/>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2"/>
          <p:cNvPicPr>
            <a:picLocks noChangeAspect="1"/>
          </p:cNvPicPr>
          <p:nvPr/>
        </p:nvPicPr>
        <p:blipFill>
          <a:blip r:embed="rId2"/>
          <a:srcRect/>
          <a:stretch>
            <a:fillRect/>
          </a:stretch>
        </p:blipFill>
        <p:spPr bwMode="auto">
          <a:xfrm>
            <a:off x="1250654" y="392805"/>
            <a:ext cx="8906171" cy="6072389"/>
          </a:xfrm>
          <a:prstGeom prst="rect">
            <a:avLst/>
          </a:prstGeom>
          <a:noFill/>
          <a:ln w="9525">
            <a:noFill/>
            <a:miter lim="800000"/>
            <a:headEnd/>
            <a:tailEnd/>
          </a:ln>
        </p:spPr>
      </p:pic>
      <p:sp>
        <p:nvSpPr>
          <p:cNvPr id="7" name="Rectangle 6"/>
          <p:cNvSpPr/>
          <p:nvPr/>
        </p:nvSpPr>
        <p:spPr>
          <a:xfrm>
            <a:off x="8143875" y="552450"/>
            <a:ext cx="4025900"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WARM-UP</a:t>
            </a:r>
          </a:p>
        </p:txBody>
      </p:sp>
    </p:spTree>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20049" y="397217"/>
            <a:ext cx="4389120" cy="646331"/>
          </a:xfrm>
          <a:prstGeom prst="rect">
            <a:avLst/>
          </a:prstGeom>
          <a:noFill/>
        </p:spPr>
        <p:txBody>
          <a:bodyPr wrap="square" rtlCol="0">
            <a:spAutoFit/>
          </a:bodyPr>
          <a:lstStyle/>
          <a:p>
            <a:r>
              <a:rPr lang="en-US" sz="3600" b="1" dirty="0">
                <a:solidFill>
                  <a:srgbClr val="0070C0"/>
                </a:solidFill>
                <a:latin typeface="+mj-lt"/>
              </a:rPr>
              <a:t>What character is it?</a:t>
            </a:r>
          </a:p>
        </p:txBody>
      </p:sp>
      <p:sp>
        <p:nvSpPr>
          <p:cNvPr id="3" name="Rectangle 2"/>
          <p:cNvSpPr/>
          <p:nvPr/>
        </p:nvSpPr>
        <p:spPr>
          <a:xfrm>
            <a:off x="0" y="305971"/>
            <a:ext cx="3433889" cy="769441"/>
          </a:xfrm>
          <a:prstGeom prst="rect">
            <a:avLst/>
          </a:prstGeom>
        </p:spPr>
        <p:txBody>
          <a:bodyPr wrap="none">
            <a:spAutoFit/>
          </a:bodyPr>
          <a:lstStyle/>
          <a:p>
            <a:r>
              <a:rPr lang="en-US" sz="4400" b="1" dirty="0">
                <a:solidFill>
                  <a:srgbClr val="FF0000"/>
                </a:solidFill>
                <a:latin typeface="+mj-lt"/>
                <a:ea typeface="Times New Roman" panose="02020603050405020304" pitchFamily="18" charset="0"/>
              </a:rPr>
              <a:t>Work in pairs.</a:t>
            </a:r>
            <a:endParaRPr lang="en-US" sz="4400" b="1" dirty="0">
              <a:solidFill>
                <a:srgbClr val="FF0000"/>
              </a:solidFill>
              <a:latin typeface="+mj-lt"/>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61045" y="448640"/>
            <a:ext cx="759004" cy="4841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08669" y="1324628"/>
            <a:ext cx="7946234" cy="646331"/>
          </a:xfrm>
          <a:prstGeom prst="rect">
            <a:avLst/>
          </a:prstGeom>
        </p:spPr>
        <p:txBody>
          <a:bodyPr wrap="square">
            <a:spAutoFit/>
          </a:bodyPr>
          <a:lstStyle/>
          <a:p>
            <a:r>
              <a:rPr lang="en-US" sz="3600" dirty="0">
                <a:latin typeface="+mj-lt"/>
              </a:rPr>
              <a:t>1. This character is in a platform game.</a:t>
            </a:r>
          </a:p>
        </p:txBody>
      </p:sp>
      <p:sp>
        <p:nvSpPr>
          <p:cNvPr id="6" name="Rectangle 5"/>
          <p:cNvSpPr/>
          <p:nvPr/>
        </p:nvSpPr>
        <p:spPr>
          <a:xfrm>
            <a:off x="708669" y="2362845"/>
            <a:ext cx="7946234" cy="646331"/>
          </a:xfrm>
          <a:prstGeom prst="rect">
            <a:avLst/>
          </a:prstGeom>
        </p:spPr>
        <p:txBody>
          <a:bodyPr wrap="square">
            <a:spAutoFit/>
          </a:bodyPr>
          <a:lstStyle/>
          <a:p>
            <a:r>
              <a:rPr lang="en-US" sz="3600" dirty="0">
                <a:latin typeface="+mj-lt"/>
              </a:rPr>
              <a:t>2. It has blue color.</a:t>
            </a:r>
          </a:p>
        </p:txBody>
      </p:sp>
      <p:sp>
        <p:nvSpPr>
          <p:cNvPr id="7" name="Rectangle 6"/>
          <p:cNvSpPr/>
          <p:nvPr/>
        </p:nvSpPr>
        <p:spPr>
          <a:xfrm>
            <a:off x="708669" y="3401062"/>
            <a:ext cx="7946234" cy="646331"/>
          </a:xfrm>
          <a:prstGeom prst="rect">
            <a:avLst/>
          </a:prstGeom>
        </p:spPr>
        <p:txBody>
          <a:bodyPr wrap="square">
            <a:spAutoFit/>
          </a:bodyPr>
          <a:lstStyle/>
          <a:p>
            <a:r>
              <a:rPr lang="en-US" sz="3600" dirty="0">
                <a:latin typeface="+mj-lt"/>
              </a:rPr>
              <a:t>3. It can run very fast.</a:t>
            </a:r>
          </a:p>
        </p:txBody>
      </p:sp>
    </p:spTree>
    <p:extLst>
      <p:ext uri="{BB962C8B-B14F-4D97-AF65-F5344CB8AC3E}">
        <p14:creationId xmlns:p14="http://schemas.microsoft.com/office/powerpoint/2010/main" val="57078799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20050" y="397217"/>
            <a:ext cx="1795690" cy="584775"/>
          </a:xfrm>
          <a:prstGeom prst="rect">
            <a:avLst/>
          </a:prstGeom>
          <a:noFill/>
        </p:spPr>
        <p:txBody>
          <a:bodyPr wrap="square" rtlCol="0">
            <a:spAutoFit/>
          </a:bodyPr>
          <a:lstStyle/>
          <a:p>
            <a:r>
              <a:rPr lang="en-US" sz="3200" b="1" dirty="0">
                <a:solidFill>
                  <a:srgbClr val="0070C0"/>
                </a:solidFill>
                <a:latin typeface="+mj-lt"/>
              </a:rPr>
              <a:t>Answer</a:t>
            </a:r>
            <a:endParaRPr lang="en-US" sz="3600" b="1" dirty="0">
              <a:solidFill>
                <a:srgbClr val="0070C0"/>
              </a:solidFill>
              <a:latin typeface="+mj-lt"/>
            </a:endParaRPr>
          </a:p>
        </p:txBody>
      </p:sp>
      <p:sp>
        <p:nvSpPr>
          <p:cNvPr id="7" name="Rectangle 6"/>
          <p:cNvSpPr/>
          <p:nvPr/>
        </p:nvSpPr>
        <p:spPr>
          <a:xfrm>
            <a:off x="0" y="5714190"/>
            <a:ext cx="11858172" cy="646331"/>
          </a:xfrm>
          <a:prstGeom prst="rect">
            <a:avLst/>
          </a:prstGeom>
        </p:spPr>
        <p:txBody>
          <a:bodyPr wrap="square">
            <a:spAutoFit/>
          </a:bodyPr>
          <a:lstStyle/>
          <a:p>
            <a:pPr algn="ctr"/>
            <a:r>
              <a:rPr lang="en-US" sz="3600" b="1">
                <a:solidFill>
                  <a:srgbClr val="FF0000"/>
                </a:solidFill>
                <a:latin typeface="+mj-lt"/>
              </a:rPr>
              <a:t>SONIC</a:t>
            </a:r>
          </a:p>
        </p:txBody>
      </p:sp>
      <p:sp>
        <p:nvSpPr>
          <p:cNvPr id="9" name="Rectangle 8"/>
          <p:cNvSpPr/>
          <p:nvPr/>
        </p:nvSpPr>
        <p:spPr>
          <a:xfrm>
            <a:off x="3483429" y="1205425"/>
            <a:ext cx="783771" cy="2437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2349" y="1096482"/>
            <a:ext cx="4467225" cy="4467225"/>
          </a:xfrm>
          <a:prstGeom prst="rect">
            <a:avLst/>
          </a:prstGeom>
        </p:spPr>
      </p:pic>
    </p:spTree>
    <p:extLst>
      <p:ext uri="{BB962C8B-B14F-4D97-AF65-F5344CB8AC3E}">
        <p14:creationId xmlns:p14="http://schemas.microsoft.com/office/powerpoint/2010/main" val="176405675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04911" y="1358477"/>
            <a:ext cx="12025312" cy="4524315"/>
          </a:xfrm>
          <a:prstGeom prst="rect">
            <a:avLst/>
          </a:prstGeom>
          <a:noFill/>
          <a:ln w="9525">
            <a:noFill/>
            <a:miter lim="800000"/>
            <a:headEnd/>
            <a:tailEnd/>
          </a:ln>
        </p:spPr>
        <p:txBody>
          <a:bodyPr wrap="square">
            <a:spAutoFit/>
          </a:bodyPr>
          <a:lstStyle/>
          <a:p>
            <a:pPr>
              <a:spcBef>
                <a:spcPct val="50000"/>
              </a:spcBef>
            </a:pPr>
            <a:r>
              <a:rPr lang="en-US" sz="3600" b="1" dirty="0">
                <a:solidFill>
                  <a:schemeClr val="accent5">
                    <a:lumMod val="50000"/>
                  </a:schemeClr>
                </a:solidFill>
                <a:latin typeface="+mj-lt"/>
              </a:rPr>
              <a:t>1</a:t>
            </a:r>
            <a:r>
              <a:rPr lang="en-US" sz="3600" dirty="0">
                <a:solidFill>
                  <a:schemeClr val="accent5">
                    <a:lumMod val="50000"/>
                  </a:schemeClr>
                </a:solidFill>
                <a:latin typeface="+mj-lt"/>
              </a:rPr>
              <a:t> Do you play video/PC/mobile games? Where do you play them:</a:t>
            </a:r>
          </a:p>
          <a:p>
            <a:pPr marL="571500" indent="-571500">
              <a:spcBef>
                <a:spcPct val="50000"/>
              </a:spcBef>
              <a:buFont typeface="Arial" panose="020B0604020202020204" pitchFamily="34" charset="0"/>
              <a:buChar char="•"/>
            </a:pPr>
            <a:r>
              <a:rPr lang="en-US" sz="3600" dirty="0">
                <a:solidFill>
                  <a:schemeClr val="accent5">
                    <a:lumMod val="50000"/>
                  </a:schemeClr>
                </a:solidFill>
                <a:latin typeface="+mj-lt"/>
              </a:rPr>
              <a:t>on a games console?</a:t>
            </a:r>
          </a:p>
          <a:p>
            <a:pPr marL="571500" indent="-571500">
              <a:spcBef>
                <a:spcPct val="50000"/>
              </a:spcBef>
              <a:buFont typeface="Arial" panose="020B0604020202020204" pitchFamily="34" charset="0"/>
              <a:buChar char="•"/>
            </a:pPr>
            <a:r>
              <a:rPr lang="en-US" sz="3600" dirty="0">
                <a:solidFill>
                  <a:schemeClr val="accent5">
                    <a:lumMod val="50000"/>
                  </a:schemeClr>
                </a:solidFill>
                <a:latin typeface="+mj-lt"/>
              </a:rPr>
              <a:t>on a computer/laptop?</a:t>
            </a:r>
          </a:p>
          <a:p>
            <a:pPr marL="571500" indent="-571500">
              <a:spcBef>
                <a:spcPct val="50000"/>
              </a:spcBef>
              <a:buFont typeface="Arial" panose="020B0604020202020204" pitchFamily="34" charset="0"/>
              <a:buChar char="•"/>
            </a:pPr>
            <a:r>
              <a:rPr lang="en-US" sz="3600" dirty="0">
                <a:solidFill>
                  <a:schemeClr val="accent5">
                    <a:lumMod val="50000"/>
                  </a:schemeClr>
                </a:solidFill>
                <a:latin typeface="+mj-lt"/>
              </a:rPr>
              <a:t>on a smartphone/tablet?</a:t>
            </a:r>
          </a:p>
          <a:p>
            <a:pPr>
              <a:spcBef>
                <a:spcPct val="50000"/>
              </a:spcBef>
            </a:pPr>
            <a:r>
              <a:rPr lang="en-US" sz="3600" dirty="0">
                <a:solidFill>
                  <a:schemeClr val="accent5">
                    <a:lumMod val="50000"/>
                  </a:schemeClr>
                </a:solidFill>
                <a:latin typeface="+mj-lt"/>
              </a:rPr>
              <a:t>Tell your partner.</a:t>
            </a:r>
          </a:p>
        </p:txBody>
      </p:sp>
      <p:sp>
        <p:nvSpPr>
          <p:cNvPr id="3" name="TextBox 2"/>
          <p:cNvSpPr txBox="1"/>
          <p:nvPr/>
        </p:nvSpPr>
        <p:spPr>
          <a:xfrm>
            <a:off x="5435380" y="352515"/>
            <a:ext cx="4132335" cy="923330"/>
          </a:xfrm>
          <a:prstGeom prst="rect">
            <a:avLst/>
          </a:prstGeom>
          <a:noFill/>
        </p:spPr>
        <p:txBody>
          <a:bodyPr wrap="square" rtlCol="0">
            <a:spAutoFit/>
          </a:bodyPr>
          <a:lstStyle/>
          <a:p>
            <a:r>
              <a:rPr lang="en-US" sz="5400" b="1" dirty="0">
                <a:solidFill>
                  <a:srgbClr val="00B050"/>
                </a:solidFill>
                <a:latin typeface="+mj-lt"/>
              </a:rPr>
              <a:t>Chatting</a:t>
            </a:r>
          </a:p>
        </p:txBody>
      </p:sp>
      <p:sp>
        <p:nvSpPr>
          <p:cNvPr id="4" name="Rectangle 3"/>
          <p:cNvSpPr/>
          <p:nvPr/>
        </p:nvSpPr>
        <p:spPr>
          <a:xfrm>
            <a:off x="0" y="305971"/>
            <a:ext cx="3433889" cy="769441"/>
          </a:xfrm>
          <a:prstGeom prst="rect">
            <a:avLst/>
          </a:prstGeom>
        </p:spPr>
        <p:txBody>
          <a:bodyPr wrap="none">
            <a:spAutoFit/>
          </a:bodyPr>
          <a:lstStyle/>
          <a:p>
            <a:r>
              <a:rPr lang="en-US" sz="4400" b="1" dirty="0">
                <a:solidFill>
                  <a:srgbClr val="FF0000"/>
                </a:solidFill>
                <a:latin typeface="+mj-lt"/>
                <a:ea typeface="Times New Roman" panose="02020603050405020304" pitchFamily="18" charset="0"/>
              </a:rPr>
              <a:t>Work </a:t>
            </a:r>
            <a:r>
              <a:rPr lang="en-US" sz="4400" b="1">
                <a:solidFill>
                  <a:srgbClr val="FF0000"/>
                </a:solidFill>
                <a:latin typeface="+mj-lt"/>
                <a:ea typeface="Times New Roman" panose="02020603050405020304" pitchFamily="18" charset="0"/>
              </a:rPr>
              <a:t>in pairs.</a:t>
            </a:r>
            <a:endParaRPr lang="en-US" sz="4400" b="1" dirty="0">
              <a:solidFill>
                <a:srgbClr val="FF0000"/>
              </a:solidFill>
              <a:latin typeface="+mj-lt"/>
            </a:endParaRPr>
          </a:p>
        </p:txBody>
      </p:sp>
      <p:pic>
        <p:nvPicPr>
          <p:cNvPr id="5"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045" y="382889"/>
            <a:ext cx="965179" cy="615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920912"/>
      </p:ext>
    </p:extLst>
  </p:cSld>
  <p:clrMapOvr>
    <a:masterClrMapping/>
  </p:clrMapOvr>
  <p:transition spd="med">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97251" y="2079518"/>
            <a:ext cx="10758321" cy="3330464"/>
          </a:xfrm>
          <a:prstGeom prst="rect">
            <a:avLst/>
          </a:prstGeom>
          <a:noFill/>
          <a:ln w="9525">
            <a:noFill/>
            <a:miter lim="800000"/>
            <a:headEnd/>
            <a:tailEnd/>
          </a:ln>
        </p:spPr>
        <p:txBody>
          <a:bodyPr wrap="square">
            <a:spAutoFit/>
          </a:bodyPr>
          <a:lstStyle/>
          <a:p>
            <a:pPr algn="just">
              <a:lnSpc>
                <a:spcPct val="150000"/>
              </a:lnSpc>
              <a:spcBef>
                <a:spcPct val="50000"/>
              </a:spcBef>
            </a:pPr>
            <a:r>
              <a:rPr lang="en-US" sz="3600" dirty="0">
                <a:solidFill>
                  <a:srgbClr val="FF0000"/>
                </a:solidFill>
                <a:latin typeface="+mj-lt"/>
              </a:rPr>
              <a:t>I sometimes play video games and mobile games. I have a games console, so I play video games on that. I also sometimes play mobile games on my smartphone, especially when I’m waiting for a bus.</a:t>
            </a:r>
          </a:p>
        </p:txBody>
      </p:sp>
      <p:sp>
        <p:nvSpPr>
          <p:cNvPr id="3" name="TextBox 2"/>
          <p:cNvSpPr txBox="1"/>
          <p:nvPr/>
        </p:nvSpPr>
        <p:spPr>
          <a:xfrm>
            <a:off x="3574560" y="1290258"/>
            <a:ext cx="4080882" cy="646331"/>
          </a:xfrm>
          <a:prstGeom prst="rect">
            <a:avLst/>
          </a:prstGeom>
          <a:noFill/>
        </p:spPr>
        <p:txBody>
          <a:bodyPr wrap="square" rtlCol="0">
            <a:spAutoFit/>
          </a:bodyPr>
          <a:lstStyle/>
          <a:p>
            <a:r>
              <a:rPr lang="en-US" sz="3600" b="1" dirty="0">
                <a:solidFill>
                  <a:srgbClr val="0000CC"/>
                </a:solidFill>
                <a:latin typeface="+mj-lt"/>
              </a:rPr>
              <a:t>Suggested answer</a:t>
            </a:r>
          </a:p>
        </p:txBody>
      </p:sp>
      <p:sp>
        <p:nvSpPr>
          <p:cNvPr id="4" name="Rectangle 3"/>
          <p:cNvSpPr/>
          <p:nvPr/>
        </p:nvSpPr>
        <p:spPr>
          <a:xfrm>
            <a:off x="0" y="305971"/>
            <a:ext cx="3433889" cy="769441"/>
          </a:xfrm>
          <a:prstGeom prst="rect">
            <a:avLst/>
          </a:prstGeom>
        </p:spPr>
        <p:txBody>
          <a:bodyPr wrap="none">
            <a:spAutoFit/>
          </a:bodyPr>
          <a:lstStyle/>
          <a:p>
            <a:r>
              <a:rPr lang="en-US" sz="4400" b="1" dirty="0">
                <a:solidFill>
                  <a:srgbClr val="FF0000"/>
                </a:solidFill>
                <a:latin typeface="+mj-lt"/>
                <a:ea typeface="Times New Roman" panose="02020603050405020304" pitchFamily="18" charset="0"/>
              </a:rPr>
              <a:t>Work </a:t>
            </a:r>
            <a:r>
              <a:rPr lang="en-US" sz="4400" b="1">
                <a:solidFill>
                  <a:srgbClr val="FF0000"/>
                </a:solidFill>
                <a:latin typeface="+mj-lt"/>
                <a:ea typeface="Times New Roman" panose="02020603050405020304" pitchFamily="18" charset="0"/>
              </a:rPr>
              <a:t>in pairs.</a:t>
            </a:r>
            <a:endParaRPr lang="en-US" sz="4400" b="1" dirty="0">
              <a:solidFill>
                <a:srgbClr val="FF0000"/>
              </a:solidFill>
              <a:latin typeface="+mj-lt"/>
            </a:endParaRPr>
          </a:p>
        </p:txBody>
      </p:sp>
      <p:pic>
        <p:nvPicPr>
          <p:cNvPr id="5"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045" y="382889"/>
            <a:ext cx="965179" cy="6156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272606" y="223999"/>
            <a:ext cx="3680008" cy="923330"/>
          </a:xfrm>
          <a:prstGeom prst="rect">
            <a:avLst/>
          </a:prstGeom>
          <a:noFill/>
        </p:spPr>
        <p:txBody>
          <a:bodyPr wrap="square" rtlCol="0">
            <a:spAutoFit/>
          </a:bodyPr>
          <a:lstStyle/>
          <a:p>
            <a:r>
              <a:rPr lang="en-US" sz="5400" b="1" dirty="0">
                <a:solidFill>
                  <a:srgbClr val="00B050"/>
                </a:solidFill>
                <a:latin typeface="+mj-lt"/>
              </a:rPr>
              <a:t>Chatting</a:t>
            </a:r>
          </a:p>
        </p:txBody>
      </p:sp>
    </p:spTree>
    <p:extLst>
      <p:ext uri="{BB962C8B-B14F-4D97-AF65-F5344CB8AC3E}">
        <p14:creationId xmlns:p14="http://schemas.microsoft.com/office/powerpoint/2010/main" val="962405416"/>
      </p:ext>
    </p:extLst>
  </p:cSld>
  <p:clrMapOvr>
    <a:masterClrMapping/>
  </p:clrMapOvr>
  <p:transition spd="med">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p:cNvPicPr>
          <p:nvPr/>
        </p:nvPicPr>
        <p:blipFill>
          <a:blip r:embed="rId2"/>
          <a:srcRect b="2901"/>
          <a:stretch>
            <a:fillRect/>
          </a:stretch>
        </p:blipFill>
        <p:spPr bwMode="auto">
          <a:xfrm>
            <a:off x="1560513" y="1265238"/>
            <a:ext cx="8705850" cy="4989512"/>
          </a:xfrm>
          <a:prstGeom prst="rect">
            <a:avLst/>
          </a:prstGeom>
          <a:noFill/>
          <a:ln w="9525">
            <a:noFill/>
            <a:miter lim="800000"/>
            <a:headEnd/>
            <a:tailEnd/>
          </a:ln>
        </p:spPr>
      </p:pic>
      <p:sp>
        <p:nvSpPr>
          <p:cNvPr id="3" name="Speech Bubble: Rectangle with Corners Rounded 8"/>
          <p:cNvSpPr/>
          <p:nvPr/>
        </p:nvSpPr>
        <p:spPr>
          <a:xfrm>
            <a:off x="5303838" y="725488"/>
            <a:ext cx="3756025" cy="739775"/>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solidFill>
                  <a:srgbClr val="00B050"/>
                </a:solidFill>
              </a:rPr>
              <a:t>It’s time to learn …</a:t>
            </a:r>
          </a:p>
        </p:txBody>
      </p:sp>
    </p:spTree>
    <p:extLst>
      <p:ext uri="{BB962C8B-B14F-4D97-AF65-F5344CB8AC3E}">
        <p14:creationId xmlns:p14="http://schemas.microsoft.com/office/powerpoint/2010/main" val="32912011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12495</TotalTime>
  <Words>1691</Words>
  <Application>Microsoft Office PowerPoint</Application>
  <PresentationFormat>Widescreen</PresentationFormat>
  <Paragraphs>175</Paragraphs>
  <Slides>36</Slides>
  <Notes>1</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LDFComicSansLight</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Answer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Answer key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Tra Nguyen Thanh</cp:lastModifiedBy>
  <cp:revision>477</cp:revision>
  <dcterms:created xsi:type="dcterms:W3CDTF">2020-12-08T03:17:05Z</dcterms:created>
  <dcterms:modified xsi:type="dcterms:W3CDTF">2022-12-19T17:23:16Z</dcterms:modified>
</cp:coreProperties>
</file>