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304" r:id="rId3"/>
    <p:sldId id="274" r:id="rId4"/>
    <p:sldId id="257" r:id="rId5"/>
    <p:sldId id="394" r:id="rId6"/>
    <p:sldId id="321" r:id="rId7"/>
    <p:sldId id="437" r:id="rId8"/>
    <p:sldId id="438" r:id="rId9"/>
    <p:sldId id="303" r:id="rId10"/>
    <p:sldId id="439" r:id="rId11"/>
    <p:sldId id="440" r:id="rId12"/>
    <p:sldId id="421" r:id="rId13"/>
    <p:sldId id="395" r:id="rId14"/>
    <p:sldId id="442" r:id="rId15"/>
    <p:sldId id="340" r:id="rId16"/>
    <p:sldId id="341" r:id="rId17"/>
    <p:sldId id="260" r:id="rId18"/>
    <p:sldId id="423" r:id="rId19"/>
    <p:sldId id="444" r:id="rId20"/>
    <p:sldId id="446" r:id="rId21"/>
    <p:sldId id="408" r:id="rId22"/>
    <p:sldId id="448" r:id="rId23"/>
    <p:sldId id="449" r:id="rId24"/>
    <p:sldId id="450" r:id="rId25"/>
    <p:sldId id="404" r:id="rId26"/>
    <p:sldId id="430" r:id="rId27"/>
    <p:sldId id="426" r:id="rId28"/>
    <p:sldId id="428" r:id="rId29"/>
    <p:sldId id="405" r:id="rId30"/>
    <p:sldId id="451" r:id="rId31"/>
    <p:sldId id="416" r:id="rId32"/>
    <p:sldId id="308" r:id="rId33"/>
    <p:sldId id="383" r:id="rId34"/>
    <p:sldId id="452" r:id="rId35"/>
    <p:sldId id="453" r:id="rId36"/>
    <p:sldId id="454" r:id="rId37"/>
    <p:sldId id="314" r:id="rId38"/>
    <p:sldId id="456" r:id="rId39"/>
    <p:sldId id="455" r:id="rId40"/>
    <p:sldId id="457" r:id="rId41"/>
    <p:sldId id="356" r:id="rId42"/>
    <p:sldId id="458" r:id="rId43"/>
    <p:sldId id="459" r:id="rId44"/>
    <p:sldId id="370" r:id="rId45"/>
    <p:sldId id="261" r:id="rId46"/>
    <p:sldId id="265"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mbria Math" panose="02040503050406030204" pitchFamily="18" charset="0"/>
      <p:regular r:id="rId53"/>
    </p:embeddedFont>
    <p:embeddedFont>
      <p:font typeface="Londrina Solid"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437"/>
            <p14:sldId id="438"/>
            <p14:sldId id="303"/>
            <p14:sldId id="439"/>
            <p14:sldId id="440"/>
            <p14:sldId id="421"/>
            <p14:sldId id="395"/>
            <p14:sldId id="442"/>
            <p14:sldId id="340"/>
            <p14:sldId id="341"/>
            <p14:sldId id="260"/>
            <p14:sldId id="423"/>
            <p14:sldId id="444"/>
            <p14:sldId id="446"/>
            <p14:sldId id="408"/>
            <p14:sldId id="448"/>
            <p14:sldId id="449"/>
            <p14:sldId id="450"/>
            <p14:sldId id="404"/>
            <p14:sldId id="430"/>
            <p14:sldId id="426"/>
            <p14:sldId id="428"/>
            <p14:sldId id="405"/>
            <p14:sldId id="451"/>
            <p14:sldId id="416"/>
            <p14:sldId id="308"/>
            <p14:sldId id="383"/>
            <p14:sldId id="452"/>
            <p14:sldId id="453"/>
            <p14:sldId id="454"/>
            <p14:sldId id="314"/>
            <p14:sldId id="456"/>
            <p14:sldId id="455"/>
            <p14:sldId id="457"/>
            <p14:sldId id="356"/>
            <p14:sldId id="458"/>
            <p14:sldId id="459"/>
            <p14:sldId id="370"/>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76" d="100"/>
          <a:sy n="76" d="100"/>
        </p:scale>
        <p:origin x="42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12/22/2023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89177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04904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5025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3911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2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32</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75355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4573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03165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890733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37</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9588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2280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490471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3326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702542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68325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51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BA42A09-C99B-4EC5-BBF0-5B4765541B98}"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0850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17" Type="http://schemas.microsoft.com/office/2007/relationships/hdphoto" Target="../media/hdphoto8.wdp"/><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30.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10"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5.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8.png"/><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12" Type="http://schemas.microsoft.com/office/2007/relationships/hdphoto" Target="../media/hdphoto16.wdp"/><Relationship Id="rId2" Type="http://schemas.openxmlformats.org/officeDocument/2006/relationships/notesSlide" Target="../notesSlides/notesSlide23.xml"/><Relationship Id="rId1" Type="http://schemas.openxmlformats.org/officeDocument/2006/relationships/slideLayout" Target="../slideLayouts/slideLayout7.xml"/><Relationship Id="rId11"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60.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7.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7" Type="http://schemas.openxmlformats.org/officeDocument/2006/relationships/image" Target="../media/image9.png"/><Relationship Id="rId50" Type="http://schemas.openxmlformats.org/officeDocument/2006/relationships/image" Target="../media/image11.png"/><Relationship Id="rId46" Type="http://schemas.openxmlformats.org/officeDocument/2006/relationships/image" Target="../media/image8.png"/><Relationship Id="rId1" Type="http://schemas.openxmlformats.org/officeDocument/2006/relationships/slideLayout" Target="../slideLayouts/slideLayout7.xml"/><Relationship Id="rId49" Type="http://schemas.microsoft.com/office/2007/relationships/hdphoto" Target="../media/hdphoto1.wdp"/><Relationship Id="rId48"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029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7" name="Picture 6"/>
          <p:cNvPicPr>
            <a:picLocks noChangeAspect="1"/>
          </p:cNvPicPr>
          <p:nvPr/>
        </p:nvPicPr>
        <p:blipFill>
          <a:blip r:embed="rId2"/>
          <a:stretch>
            <a:fillRect/>
          </a:stretch>
        </p:blipFill>
        <p:spPr>
          <a:xfrm>
            <a:off x="6536137" y="7353300"/>
            <a:ext cx="5084505" cy="276782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34510" y="5067300"/>
            <a:ext cx="4764908" cy="4870629"/>
          </a:xfrm>
          <a:prstGeom prst="rect">
            <a:avLst/>
          </a:prstGeom>
        </p:spPr>
      </p:pic>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535400" y="377872"/>
            <a:ext cx="1405113" cy="1317293"/>
          </a:xfrm>
          <a:prstGeom prst="rect">
            <a:avLst/>
          </a:prstGeom>
        </p:spPr>
      </p:pic>
      <p:sp>
        <p:nvSpPr>
          <p:cNvPr id="15" name="TextBox 14"/>
          <p:cNvSpPr txBox="1"/>
          <p:nvPr/>
        </p:nvSpPr>
        <p:spPr>
          <a:xfrm>
            <a:off x="493681" y="1823243"/>
            <a:ext cx="16992599" cy="42934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nl-NL" sz="3800" b="1" dirty="0">
                <a:solidFill>
                  <a:srgbClr val="1F497D"/>
                </a:solidFill>
                <a:latin typeface="Arial" panose="020B0604020202020204" pitchFamily="34" charset="0"/>
                <a:cs typeface="Arial" panose="020B0604020202020204" pitchFamily="34" charset="0"/>
              </a:rPr>
              <a:t>HĐ2: </a:t>
            </a:r>
            <a:r>
              <a:rPr lang="vi-VN" sz="3600" dirty="0">
                <a:solidFill>
                  <a:srgbClr val="000000"/>
                </a:solidFill>
                <a:ea typeface="Calibri" panose="020F0502020204030204" pitchFamily="34" charset="0"/>
                <a:cs typeface="Times New Roman" panose="02020603050405020304" pitchFamily="18" charset="0"/>
              </a:rPr>
              <a:t>Hình 78 mô tả bóng nắng của một lan can cầu đường bộ trên mặt đường, tức là hình chiếu của lan can qua phép chiếu song song lên mặt đường. </a:t>
            </a:r>
            <a:r>
              <a:rPr lang="en-US" sz="3600" dirty="0">
                <a:solidFill>
                  <a:srgbClr val="000000"/>
                </a:solidFill>
                <a:ea typeface="Calibri" panose="020F0502020204030204" pitchFamily="34" charset="0"/>
                <a:cs typeface="Times New Roman" panose="02020603050405020304" pitchFamily="18" charset="0"/>
              </a:rPr>
              <a:t>    </a:t>
            </a:r>
            <a:r>
              <a:rPr lang="vi-VN" sz="3600" dirty="0">
                <a:solidFill>
                  <a:srgbClr val="000000"/>
                </a:solidFill>
                <a:ea typeface="Calibri" panose="020F0502020204030204" pitchFamily="34" charset="0"/>
                <a:cs typeface="Times New Roman" panose="02020603050405020304" pitchFamily="18" charset="0"/>
              </a:rPr>
              <a:t>Thanh lan can gợi nên hình ảnh đường thẳng nối các điểm A, B, C, ở đó B nằm giữa A và C. Gọi các điểm A’, B’, C’ lần lượt là bóng nắng của các điểm A, B, C trên mặt đường.</a:t>
            </a:r>
            <a:endParaRPr lang="en-US" sz="3600" dirty="0">
              <a:solidFill>
                <a:srgbClr val="000000"/>
              </a:solidFill>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rot="20977493">
            <a:off x="290679" y="6173355"/>
            <a:ext cx="727178" cy="1082575"/>
          </a:xfrm>
          <a:prstGeom prst="rect">
            <a:avLst/>
          </a:prstGeom>
        </p:spPr>
      </p:pic>
      <p:sp>
        <p:nvSpPr>
          <p:cNvPr id="2" name="Rectangle 1"/>
          <p:cNvSpPr/>
          <p:nvPr/>
        </p:nvSpPr>
        <p:spPr>
          <a:xfrm>
            <a:off x="6516789" y="436008"/>
            <a:ext cx="4946385"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2. Tính chất</a:t>
            </a:r>
            <a:endParaRPr lang="en-US" sz="4500" dirty="0">
              <a:solidFill>
                <a:srgbClr val="FFFF99"/>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51034" y="5960671"/>
            <a:ext cx="11026748" cy="3416320"/>
          </a:xfrm>
          <a:prstGeom prst="rect">
            <a:avLst/>
          </a:prstGeom>
        </p:spPr>
        <p:txBody>
          <a:bodyPr wrap="square">
            <a:spAutoFit/>
          </a:bodyPr>
          <a:lstStyle/>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Quan Hình 78 và cho biết:</a:t>
            </a:r>
          </a:p>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a) Các điểm A’, B’, C’ có thẳng hàng hay không. Nếu có, điểm B’ có nằm giữa hai điểm A’ và C’ hay không;</a:t>
            </a:r>
          </a:p>
          <a:p>
            <a:pPr lvl="0" algn="just">
              <a:lnSpc>
                <a:spcPct val="150000"/>
              </a:lnSpc>
            </a:pPr>
            <a:r>
              <a:rPr lang="vi-VN" sz="3600" dirty="0">
                <a:solidFill>
                  <a:srgbClr val="000000"/>
                </a:solidFill>
                <a:ea typeface="Calibri" panose="020F0502020204030204" pitchFamily="34" charset="0"/>
                <a:cs typeface="Times New Roman" panose="02020603050405020304" pitchFamily="18" charset="0"/>
              </a:rPr>
              <a:t>b) Bóng nắng của thanh lan can là hình gì.</a:t>
            </a:r>
          </a:p>
        </p:txBody>
      </p:sp>
    </p:spTree>
    <p:extLst>
      <p:ext uri="{BB962C8B-B14F-4D97-AF65-F5344CB8AC3E}">
        <p14:creationId xmlns:p14="http://schemas.microsoft.com/office/powerpoint/2010/main" val="17096283"/>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383000" y="8496300"/>
            <a:ext cx="1405113" cy="1317293"/>
          </a:xfrm>
          <a:prstGeom prst="rect">
            <a:avLst/>
          </a:prstGeom>
        </p:spPr>
      </p:pic>
      <p:sp>
        <p:nvSpPr>
          <p:cNvPr id="6" name="Rectangle 5"/>
          <p:cNvSpPr/>
          <p:nvPr/>
        </p:nvSpPr>
        <p:spPr>
          <a:xfrm>
            <a:off x="7391400" y="2419455"/>
            <a:ext cx="9372600" cy="5056577"/>
          </a:xfrm>
          <a:prstGeom prst="rect">
            <a:avLst/>
          </a:prstGeom>
        </p:spPr>
        <p:txBody>
          <a:bodyPr wrap="square">
            <a:spAutoFit/>
          </a:bodyPr>
          <a:lstStyle/>
          <a:p>
            <a:pPr algn="just">
              <a:lnSpc>
                <a:spcPct val="150000"/>
              </a:lnSpc>
              <a:spcBef>
                <a:spcPts val="1800"/>
              </a:spcBef>
              <a:spcAft>
                <a:spcPts val="18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a) Quan sát Hình 78, ta thấy các điểm A’, B’, C’ thẳng hàng và điểm B’ nằm giữa hai điểm A’, C’.</a:t>
            </a:r>
          </a:p>
          <a:p>
            <a:pPr algn="just">
              <a:lnSpc>
                <a:spcPct val="150000"/>
              </a:lnSpc>
              <a:spcBef>
                <a:spcPts val="1800"/>
              </a:spcBef>
              <a:spcAft>
                <a:spcPts val="18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b) Bóng nắng của thanh lan can là đường thẳng.</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42848" y="2258711"/>
            <a:ext cx="5791200" cy="6008989"/>
          </a:xfrm>
          <a:prstGeom prst="rect">
            <a:avLst/>
          </a:prstGeom>
        </p:spPr>
      </p:pic>
      <p:sp>
        <p:nvSpPr>
          <p:cNvPr id="4" name="Rectangle 3"/>
          <p:cNvSpPr/>
          <p:nvPr/>
        </p:nvSpPr>
        <p:spPr>
          <a:xfrm>
            <a:off x="1524000" y="876300"/>
            <a:ext cx="1917833" cy="707886"/>
          </a:xfrm>
          <a:prstGeom prst="rect">
            <a:avLst/>
          </a:prstGeom>
        </p:spPr>
        <p:txBody>
          <a:bodyPr wrap="none">
            <a:spAutoFit/>
          </a:bodyPr>
          <a:lstStyle/>
          <a:p>
            <a:pPr lvl="0" algn="ctr"/>
            <a:r>
              <a:rPr lang="en-US" sz="4000" b="1" i="1" u="sng" dirty="0">
                <a:solidFill>
                  <a:schemeClr val="tx2"/>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159555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1943101"/>
            <a:ext cx="15011400" cy="754379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563596" y="8461705"/>
            <a:ext cx="1726799" cy="1293062"/>
          </a:xfrm>
          <a:prstGeom prst="rect">
            <a:avLst/>
          </a:prstGeom>
        </p:spPr>
      </p:pic>
      <p:sp>
        <p:nvSpPr>
          <p:cNvPr id="11" name="Rectangle 10"/>
          <p:cNvSpPr/>
          <p:nvPr/>
        </p:nvSpPr>
        <p:spPr>
          <a:xfrm>
            <a:off x="5566111" y="258182"/>
            <a:ext cx="7073978"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noProof="0" dirty="0">
                <a:solidFill>
                  <a:schemeClr val="tx2"/>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2"/>
          <p:cNvSpPr>
            <a:spLocks noChangeArrowheads="1"/>
          </p:cNvSpPr>
          <p:nvPr/>
        </p:nvSpPr>
        <p:spPr bwMode="auto">
          <a:xfrm>
            <a:off x="2438400" y="63056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987436" y="2321763"/>
            <a:ext cx="14231329" cy="6786473"/>
          </a:xfrm>
          <a:prstGeom prst="rect">
            <a:avLst/>
          </a:prstGeom>
        </p:spPr>
        <p:txBody>
          <a:bodyPr wrap="square">
            <a:spAutoFit/>
          </a:bodyPr>
          <a:lstStyle/>
          <a:p>
            <a:pPr marL="685800" indent="-685800" algn="just">
              <a:lnSpc>
                <a:spcPct val="150000"/>
              </a:lnSpc>
              <a:spcBef>
                <a:spcPts val="1800"/>
              </a:spcBef>
              <a:spcAft>
                <a:spcPts val="1800"/>
              </a:spcAft>
              <a:buFont typeface="Wingdings" panose="05000000000000000000" pitchFamily="2" charset="2"/>
              <a:buChar char="§"/>
            </a:pPr>
            <a:r>
              <a:rPr lang="nl-NL" sz="4500" dirty="0">
                <a:latin typeface="Arial" panose="020B0604020202020204" pitchFamily="34" charset="0"/>
                <a:ea typeface="Times New Roman" panose="02020603050405020304" pitchFamily="18" charset="0"/>
                <a:cs typeface="Arial" panose="020B0604020202020204" pitchFamily="34" charset="0"/>
              </a:rPr>
              <a:t>Phép chiếu song song biến ba điểm thẳng hàng thành ba điểm thẳng hàng và không làm thay đổi thứ tự ba điểm đó.</a:t>
            </a:r>
            <a:endParaRPr lang="en-US" sz="4500" dirty="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ct val="150000"/>
              </a:lnSpc>
              <a:spcBef>
                <a:spcPts val="1800"/>
              </a:spcBef>
              <a:spcAft>
                <a:spcPts val="1800"/>
              </a:spcAft>
              <a:buFont typeface="Wingdings" panose="05000000000000000000" pitchFamily="2" charset="2"/>
              <a:buChar char="§"/>
            </a:pPr>
            <a:r>
              <a:rPr lang="nl-NL" sz="4500" dirty="0">
                <a:latin typeface="Arial" panose="020B0604020202020204" pitchFamily="34" charset="0"/>
                <a:ea typeface="Times New Roman" panose="02020603050405020304" pitchFamily="18" charset="0"/>
                <a:cs typeface="Arial" panose="020B0604020202020204" pitchFamily="34" charset="0"/>
              </a:rPr>
              <a:t>Phép chiếu song song biến đường thẳng thành đường thẳng; biến tia thành tia; biến đoạn thẳng thành đoạn thẳng.</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0578928"/>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762517" y="1866900"/>
            <a:ext cx="16922270" cy="1651671"/>
          </a:xfrm>
          <a:prstGeom prst="rect">
            <a:avLst/>
          </a:prstGeom>
        </p:spPr>
        <p:txBody>
          <a:bodyPr wrap="square">
            <a:spAutoFit/>
          </a:bodyPr>
          <a:lstStyle/>
          <a:p>
            <a:pPr lvl="0" algn="just">
              <a:lnSpc>
                <a:spcPct val="150000"/>
              </a:lnSpc>
              <a:defRPr/>
            </a:pPr>
            <a:r>
              <a:rPr lang="vi-VN" sz="3600" dirty="0">
                <a:solidFill>
                  <a:prstClr val="black"/>
                </a:solidFill>
                <a:ea typeface="Calibri" panose="020F0502020204030204" pitchFamily="34" charset="0"/>
                <a:cs typeface="Times New Roman" panose="02020603050405020304" pitchFamily="18" charset="0"/>
              </a:rPr>
              <a:t>Cho hình hộp ABCD.A’B’C’D’ có A’C’ cắt B’D’ tại O’. Xác định ảnh của O’ qua phép chiếu song song lên mặt phẳng (ABCD) theo phương A’A.</a:t>
            </a:r>
          </a:p>
        </p:txBody>
      </p:sp>
      <p:sp>
        <p:nvSpPr>
          <p:cNvPr id="5" name="Rectangle 4"/>
          <p:cNvSpPr/>
          <p:nvPr/>
        </p:nvSpPr>
        <p:spPr>
          <a:xfrm>
            <a:off x="5960151" y="4779845"/>
            <a:ext cx="11698360" cy="5078313"/>
          </a:xfrm>
          <a:prstGeom prst="rect">
            <a:avLst/>
          </a:prstGeom>
        </p:spPr>
        <p:txBody>
          <a:bodyPr wrap="square">
            <a:spAutoFit/>
          </a:bodyPr>
          <a:lstStyle/>
          <a:p>
            <a:pPr algn="just">
              <a:lnSpc>
                <a:spcPct val="150000"/>
              </a:lnSpc>
            </a:pPr>
            <a:r>
              <a:rPr lang="vi-VN" sz="3600" dirty="0">
                <a:ea typeface="Times New Roman" panose="02020603050405020304" pitchFamily="18" charset="0"/>
                <a:cs typeface="Arial" panose="020B0604020202020204" pitchFamily="34" charset="0"/>
              </a:rPr>
              <a:t>Do ABCD.A’B’C’D’ là hình hộp nên AA’ // CC’ nên ACC’A’ là hình thang.</a:t>
            </a:r>
          </a:p>
          <a:p>
            <a:pPr algn="just">
              <a:lnSpc>
                <a:spcPct val="150000"/>
              </a:lnSpc>
            </a:pPr>
            <a:r>
              <a:rPr lang="vi-VN" sz="3600" dirty="0">
                <a:ea typeface="Times New Roman" panose="02020603050405020304" pitchFamily="18" charset="0"/>
                <a:cs typeface="Arial" panose="020B0604020202020204" pitchFamily="34" charset="0"/>
              </a:rPr>
              <a:t>Do O’ là giao điểm của A’C’ và B’D’ nên O’ là trung điểm của A’C’.</a:t>
            </a:r>
          </a:p>
          <a:p>
            <a:pPr algn="just">
              <a:lnSpc>
                <a:spcPct val="150000"/>
              </a:lnSpc>
            </a:pPr>
            <a:r>
              <a:rPr lang="vi-VN" sz="3600" dirty="0">
                <a:ea typeface="Times New Roman" panose="02020603050405020304" pitchFamily="18" charset="0"/>
                <a:cs typeface="Arial" panose="020B0604020202020204" pitchFamily="34" charset="0"/>
              </a:rPr>
              <a:t>Gọi O là giao điểm của AC và BD, khi đó O là trung điểm của AC.</a:t>
            </a:r>
          </a:p>
        </p:txBody>
      </p:sp>
      <p:pic>
        <p:nvPicPr>
          <p:cNvPr id="7" name="Picture 6"/>
          <p:cNvPicPr>
            <a:picLocks noChangeAspect="1"/>
          </p:cNvPicPr>
          <p:nvPr/>
        </p:nvPicPr>
        <p:blipFill>
          <a:blip r:embed="rId3"/>
          <a:stretch>
            <a:fillRect/>
          </a:stretch>
        </p:blipFill>
        <p:spPr>
          <a:xfrm>
            <a:off x="-381642" y="421079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951" y="5033001"/>
            <a:ext cx="5791200" cy="4572000"/>
          </a:xfrm>
          <a:prstGeom prst="rect">
            <a:avLst/>
          </a:prstGeom>
        </p:spPr>
      </p:pic>
      <p:sp>
        <p:nvSpPr>
          <p:cNvPr id="14" name="Rectangle 13"/>
          <p:cNvSpPr/>
          <p:nvPr/>
        </p:nvSpPr>
        <p:spPr>
          <a:xfrm>
            <a:off x="8631983" y="3848100"/>
            <a:ext cx="1183337" cy="646331"/>
          </a:xfrm>
          <a:prstGeom prst="rect">
            <a:avLst/>
          </a:prstGeom>
        </p:spPr>
        <p:txBody>
          <a:bodyPr wrap="none">
            <a:spAutoFit/>
          </a:bodyPr>
          <a:lstStyle/>
          <a:p>
            <a:pPr lvl="0" algn="ctr">
              <a:defRPr/>
            </a:pPr>
            <a:r>
              <a:rPr lang="vi-VN" sz="3600" b="1" i="1" u="sng" dirty="0">
                <a:solidFill>
                  <a:schemeClr val="tx2"/>
                </a:solidFill>
              </a:rPr>
              <a:t>Giải</a:t>
            </a:r>
            <a:r>
              <a:rPr lang="en-US" sz="3600" b="1" i="1" u="sng" dirty="0">
                <a:solidFill>
                  <a:schemeClr val="tx2"/>
                </a:solidFill>
              </a:rPr>
              <a:t>:</a:t>
            </a:r>
          </a:p>
        </p:txBody>
      </p:sp>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left)">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500" b="1" dirty="0">
                <a:solidFill>
                  <a:prstClr val="black"/>
                </a:solidFill>
                <a:latin typeface="Arial" panose="020B0604020202020204" pitchFamily="34" charset="0"/>
                <a:cs typeface="Arial" panose="020B0604020202020204" pitchFamily="34" charset="0"/>
              </a:rPr>
              <a:t>LUYỆN TẬP 1</a:t>
            </a:r>
            <a:endParaRPr lang="en-US" sz="45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762517" y="1866900"/>
            <a:ext cx="16922270" cy="1651671"/>
          </a:xfrm>
          <a:prstGeom prst="rect">
            <a:avLst/>
          </a:prstGeom>
        </p:spPr>
        <p:txBody>
          <a:bodyPr wrap="square">
            <a:spAutoFit/>
          </a:bodyPr>
          <a:lstStyle/>
          <a:p>
            <a:pPr algn="just">
              <a:lnSpc>
                <a:spcPct val="150000"/>
              </a:lnSpc>
              <a:defRPr/>
            </a:pPr>
            <a:r>
              <a:rPr lang="vi-VN" sz="3600" dirty="0">
                <a:solidFill>
                  <a:prstClr val="black"/>
                </a:solidFill>
                <a:ea typeface="Calibri" panose="020F0502020204030204" pitchFamily="34" charset="0"/>
                <a:cs typeface="Times New Roman" panose="02020603050405020304" pitchFamily="18" charset="0"/>
              </a:rPr>
              <a:t>Cho hình hộp ABCD.A’B’C’D’ có A’C’ cắt B’D’ tại O’. Xác định ảnh của O’ qua phép chiếu song song lên mặt phẳng (ABCD) theo phương A’A.</a:t>
            </a:r>
          </a:p>
        </p:txBody>
      </p:sp>
      <p:sp>
        <p:nvSpPr>
          <p:cNvPr id="5" name="Rectangle 4"/>
          <p:cNvSpPr/>
          <p:nvPr/>
        </p:nvSpPr>
        <p:spPr>
          <a:xfrm>
            <a:off x="6248400" y="5033001"/>
            <a:ext cx="11337249" cy="3570208"/>
          </a:xfrm>
          <a:prstGeom prst="rect">
            <a:avLst/>
          </a:prstGeom>
        </p:spPr>
        <p:txBody>
          <a:bodyPr wrap="square">
            <a:spAutoFit/>
          </a:bodyPr>
          <a:lstStyle/>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Do đó OO’ là đường trung bình của hình thang ACC’A’.</a:t>
            </a:r>
            <a:endParaRPr lang="en-US" sz="3600" dirty="0">
              <a:solidFill>
                <a:prstClr val="black"/>
              </a:solidFill>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Suy ra OO’ // AA’.</a:t>
            </a:r>
            <a:endParaRPr lang="en-US" sz="3600" dirty="0">
              <a:solidFill>
                <a:prstClr val="black"/>
              </a:solidFill>
              <a:ea typeface="Times New Roman" panose="02020603050405020304" pitchFamily="18" charset="0"/>
              <a:cs typeface="Arial" panose="020B0604020202020204" pitchFamily="34" charset="0"/>
            </a:endParaRPr>
          </a:p>
          <a:p>
            <a:pPr algn="just">
              <a:lnSpc>
                <a:spcPct val="150000"/>
              </a:lnSpc>
              <a:spcBef>
                <a:spcPts val="300"/>
              </a:spcBef>
              <a:spcAft>
                <a:spcPts val="300"/>
              </a:spcAft>
            </a:pPr>
            <a:r>
              <a:rPr lang="vi-VN" sz="3600" dirty="0">
                <a:solidFill>
                  <a:prstClr val="black"/>
                </a:solidFill>
                <a:ea typeface="Times New Roman" panose="02020603050405020304" pitchFamily="18" charset="0"/>
                <a:cs typeface="Arial" panose="020B0604020202020204" pitchFamily="34" charset="0"/>
              </a:rPr>
              <a:t>Vậy điểm O là ảnh của O’ qua phép chiếu song song lên mp(ABCD) theo phương AA’.</a:t>
            </a:r>
          </a:p>
        </p:txBody>
      </p:sp>
      <p:pic>
        <p:nvPicPr>
          <p:cNvPr id="7" name="Picture 6"/>
          <p:cNvPicPr>
            <a:picLocks noChangeAspect="1"/>
          </p:cNvPicPr>
          <p:nvPr/>
        </p:nvPicPr>
        <p:blipFill>
          <a:blip r:embed="rId3"/>
          <a:stretch>
            <a:fillRect/>
          </a:stretch>
        </p:blipFill>
        <p:spPr>
          <a:xfrm>
            <a:off x="-381642" y="4210792"/>
            <a:ext cx="1493752" cy="1143178"/>
          </a:xfrm>
          <a:prstGeom prst="rect">
            <a:avLst/>
          </a:prstGeom>
        </p:spPr>
      </p:pic>
      <p:pic>
        <p:nvPicPr>
          <p:cNvPr id="8" name="Picture 7"/>
          <p:cNvPicPr>
            <a:picLocks noChangeAspect="1"/>
          </p:cNvPicPr>
          <p:nvPr/>
        </p:nvPicPr>
        <p:blipFill>
          <a:blip r:embed="rId4"/>
          <a:stretch>
            <a:fillRect/>
          </a:stretch>
        </p:blipFill>
        <p:spPr>
          <a:xfrm>
            <a:off x="16611600" y="371872"/>
            <a:ext cx="1253517" cy="99077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951" y="5033001"/>
            <a:ext cx="5791200" cy="4572000"/>
          </a:xfrm>
          <a:prstGeom prst="rect">
            <a:avLst/>
          </a:prstGeom>
        </p:spPr>
      </p:pic>
      <p:sp>
        <p:nvSpPr>
          <p:cNvPr id="14" name="Rectangle 13"/>
          <p:cNvSpPr/>
          <p:nvPr/>
        </p:nvSpPr>
        <p:spPr>
          <a:xfrm>
            <a:off x="8631983" y="3848100"/>
            <a:ext cx="1183337" cy="646331"/>
          </a:xfrm>
          <a:prstGeom prst="rect">
            <a:avLst/>
          </a:prstGeom>
        </p:spPr>
        <p:txBody>
          <a:bodyPr wrap="none">
            <a:spAutoFit/>
          </a:bodyPr>
          <a:lstStyle/>
          <a:p>
            <a:pPr algn="ctr">
              <a:defRPr/>
            </a:pPr>
            <a:r>
              <a:rPr lang="vi-VN" sz="3600" b="1" i="1" u="sng" dirty="0">
                <a:solidFill>
                  <a:srgbClr val="1F497D"/>
                </a:solidFill>
              </a:rPr>
              <a:t>Giải</a:t>
            </a:r>
            <a:r>
              <a:rPr lang="en-US" sz="3600" b="1" i="1" u="sng" dirty="0">
                <a:solidFill>
                  <a:srgbClr val="1F497D"/>
                </a:solidFill>
              </a:rPr>
              <a:t>:</a:t>
            </a:r>
          </a:p>
        </p:txBody>
      </p:sp>
    </p:spTree>
    <p:extLst>
      <p:ext uri="{BB962C8B-B14F-4D97-AF65-F5344CB8AC3E}">
        <p14:creationId xmlns:p14="http://schemas.microsoft.com/office/powerpoint/2010/main" val="292464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157" y="374274"/>
            <a:ext cx="17612174" cy="4236994"/>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C00000"/>
                </a:solidFill>
                <a:latin typeface="Arial" panose="020B0604020202020204" pitchFamily="34" charset="0"/>
                <a:ea typeface="Calibri" panose="020F0502020204030204" pitchFamily="34" charset="0"/>
                <a:cs typeface="Arial" panose="020B0604020202020204" pitchFamily="34" charset="0"/>
              </a:rPr>
              <a:t>HĐ3:</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rPr>
              <a:t>Hình 79 mô tả bóng nắng của chiếc thang gỗ trên bức tường, tức là hình chiếu của chiếc thang đó qua phép chiếu song song lên bức tường. Các thanh gỗ ngang gợi nên hình ảnh các đường thẳng song song với nhau. Quan sát Hình 79 và cho biết bóng của các đường thẳng song song đó có là các đường thẳng song song hay không.</a:t>
            </a:r>
          </a:p>
        </p:txBody>
      </p:sp>
      <p:pic>
        <p:nvPicPr>
          <p:cNvPr id="11" name="Picture 10"/>
          <p:cNvPicPr>
            <a:picLocks noChangeAspect="1"/>
          </p:cNvPicPr>
          <p:nvPr/>
        </p:nvPicPr>
        <p:blipFill>
          <a:blip r:embed="rId2"/>
          <a:stretch>
            <a:fillRect/>
          </a:stretch>
        </p:blipFill>
        <p:spPr>
          <a:xfrm>
            <a:off x="533400" y="8724900"/>
            <a:ext cx="1275763" cy="1145668"/>
          </a:xfrm>
          <a:prstGeom prst="rect">
            <a:avLst/>
          </a:prstGeom>
        </p:spPr>
      </p:pic>
      <p:pic>
        <p:nvPicPr>
          <p:cNvPr id="5" name="Picture 4"/>
          <p:cNvPicPr>
            <a:picLocks noChangeAspect="1"/>
          </p:cNvPicPr>
          <p:nvPr/>
        </p:nvPicPr>
        <p:blipFill>
          <a:blip r:embed="rId3"/>
          <a:stretch>
            <a:fillRect/>
          </a:stretch>
        </p:blipFill>
        <p:spPr>
          <a:xfrm>
            <a:off x="12801600" y="4052117"/>
            <a:ext cx="5023945" cy="6196783"/>
          </a:xfrm>
          <a:prstGeom prst="rect">
            <a:avLst/>
          </a:prstGeom>
        </p:spPr>
      </p:pic>
      <p:sp>
        <p:nvSpPr>
          <p:cNvPr id="9" name="Rectangle 8"/>
          <p:cNvSpPr/>
          <p:nvPr/>
        </p:nvSpPr>
        <p:spPr>
          <a:xfrm>
            <a:off x="2367595" y="5225177"/>
            <a:ext cx="9392237" cy="2585323"/>
          </a:xfrm>
          <a:prstGeom prst="rect">
            <a:avLst/>
          </a:prstGeom>
        </p:spPr>
        <p:txBody>
          <a:bodyPr wrap="square">
            <a:spAutoFit/>
          </a:bodyPr>
          <a:lstStyle/>
          <a:p>
            <a:pPr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79, ta thấy bóng của các đường thẳng song song là các đường thẳng song song.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rot="21079120">
            <a:off x="12750729" y="3972777"/>
            <a:ext cx="884059" cy="1412402"/>
          </a:xfrm>
          <a:prstGeom prst="rect">
            <a:avLst/>
          </a:prstGeom>
        </p:spPr>
      </p:pic>
      <p:sp>
        <p:nvSpPr>
          <p:cNvPr id="12" name="Right Arrow 11"/>
          <p:cNvSpPr/>
          <p:nvPr/>
        </p:nvSpPr>
        <p:spPr>
          <a:xfrm>
            <a:off x="1676400" y="5520008"/>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285695"/>
            <a:ext cx="16916400" cy="8659303"/>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405786" y="9166691"/>
            <a:ext cx="1447960" cy="929809"/>
          </a:xfrm>
          <a:prstGeom prst="rect">
            <a:avLst/>
          </a:prstGeom>
        </p:spPr>
      </p:pic>
      <p:sp>
        <p:nvSpPr>
          <p:cNvPr id="11" name="Rectangle 10"/>
          <p:cNvSpPr/>
          <p:nvPr/>
        </p:nvSpPr>
        <p:spPr>
          <a:xfrm>
            <a:off x="7293397" y="142695"/>
            <a:ext cx="3637571" cy="1002710"/>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4500" b="1" dirty="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066134" y="1285695"/>
            <a:ext cx="16092099" cy="4785926"/>
          </a:xfrm>
          <a:prstGeom prst="rect">
            <a:avLst/>
          </a:prstGeom>
        </p:spPr>
        <p:txBody>
          <a:bodyPr wrap="square">
            <a:spAutoFit/>
          </a:bodyPr>
          <a:lstStyle/>
          <a:p>
            <a:pPr marL="571500" lvl="0" indent="-571500" algn="just">
              <a:lnSpc>
                <a:spcPct val="150000"/>
              </a:lnSpc>
              <a:spcBef>
                <a:spcPts val="1200"/>
              </a:spcBef>
              <a:spcAft>
                <a:spcPts val="1200"/>
              </a:spcAft>
              <a:buFont typeface="Wingdings" panose="05000000000000000000" pitchFamily="2" charset="2"/>
              <a:buChar char="§"/>
              <a:defRPr/>
            </a:pPr>
            <a:r>
              <a:rPr lang="vi-VN" sz="3800" dirty="0">
                <a:ea typeface="Times New Roman" panose="02020603050405020304" pitchFamily="18" charset="0"/>
                <a:cs typeface="Arial" panose="020B0604020202020204" pitchFamily="34" charset="0"/>
              </a:rPr>
              <a:t>Phép chiếu song song biến hai đường thẳng song song thành hai đường thẳng song song hoặc trùng nhau.</a:t>
            </a:r>
            <a:endParaRPr lang="en-US" sz="3800" dirty="0">
              <a:ea typeface="Times New Roman" panose="02020603050405020304" pitchFamily="18" charset="0"/>
              <a:cs typeface="Arial" panose="020B0604020202020204" pitchFamily="34" charset="0"/>
            </a:endParaRPr>
          </a:p>
          <a:p>
            <a:pPr marL="571500" lvl="0" indent="-571500" algn="just">
              <a:lnSpc>
                <a:spcPct val="150000"/>
              </a:lnSpc>
              <a:spcBef>
                <a:spcPts val="1200"/>
              </a:spcBef>
              <a:spcAft>
                <a:spcPts val="1200"/>
              </a:spcAft>
              <a:buFont typeface="Wingdings" panose="05000000000000000000" pitchFamily="2" charset="2"/>
              <a:buChar char="§"/>
              <a:defRPr/>
            </a:pPr>
            <a:r>
              <a:rPr lang="vi-VN" sz="3800" dirty="0">
                <a:ea typeface="Times New Roman" panose="02020603050405020304" pitchFamily="18" charset="0"/>
                <a:cs typeface="Arial" panose="020B0604020202020204" pitchFamily="34" charset="0"/>
              </a:rPr>
              <a:t>Phép chiếu song song không làm thay đổi tỉ số độ dài của hai đoạn thẳng nằm trên hai đường thẳng song song hoặc cùng nằm trên một đường thẳng.</a:t>
            </a:r>
          </a:p>
        </p:txBody>
      </p:sp>
      <p:sp>
        <p:nvSpPr>
          <p:cNvPr id="6" name="Rectangle 2"/>
          <p:cNvSpPr>
            <a:spLocks noChangeArrowheads="1"/>
          </p:cNvSpPr>
          <p:nvPr/>
        </p:nvSpPr>
        <p:spPr bwMode="auto">
          <a:xfrm>
            <a:off x="2438400" y="675906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94377" y="9307677"/>
            <a:ext cx="788823" cy="788823"/>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3715198" y="5968981"/>
            <a:ext cx="10857603" cy="3941804"/>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 y="4489139"/>
            <a:ext cx="1242133" cy="127553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21043" y="1485900"/>
                <a:ext cx="16992397" cy="2656433"/>
              </a:xfrm>
              <a:prstGeom prst="rect">
                <a:avLst/>
              </a:prstGeom>
            </p:spPr>
            <p:txBody>
              <a:bodyPr wrap="square">
                <a:spAutoFit/>
              </a:bodyPr>
              <a:lstStyle/>
              <a:p>
                <a:pPr algn="just">
                  <a:lnSpc>
                    <a:spcPct val="150000"/>
                  </a:lnSpc>
                </a:pPr>
                <a:r>
                  <a:rPr lang="vi-VN" sz="3600" dirty="0">
                    <a:ea typeface="Calibri" panose="020F0502020204030204" pitchFamily="34" charset="0"/>
                    <a:cs typeface="Times New Roman" panose="02020603050405020304" pitchFamily="18" charset="0"/>
                  </a:rPr>
                  <a:t>Cho mặt phẳng (P), đoạn thẳng AB và đường thẳng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 cắt mặt phẳng (P). Giả sử đường thẳng AB không song song hoặc trùng với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 Nêu cách xác định hình chiếu song song của đoạn thẳng AB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ea typeface="Calibri" panose="020F0502020204030204" pitchFamily="34" charset="0"/>
                    <a:cs typeface="Times New Roman" panose="02020603050405020304" pitchFamily="18"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621043" y="1485900"/>
                <a:ext cx="16992397" cy="2656433"/>
              </a:xfrm>
              <a:prstGeom prst="rect">
                <a:avLst/>
              </a:prstGeom>
              <a:blipFill rotWithShape="0">
                <a:blip r:embed="rId14"/>
                <a:stretch>
                  <a:fillRect l="-1112" r="-1076" b="-1147"/>
                </a:stretch>
              </a:blipFill>
            </p:spPr>
            <p:txBody>
              <a:bodyPr/>
              <a:lstStyle/>
              <a:p>
                <a:r>
                  <a:rPr lang="en-US">
                    <a:noFill/>
                  </a:rPr>
                  <a:t> </a:t>
                </a:r>
              </a:p>
            </p:txBody>
          </p:sp>
        </mc:Fallback>
      </mc:AlternateContent>
      <p:sp>
        <p:nvSpPr>
          <p:cNvPr id="23" name="Oval Callout 22"/>
          <p:cNvSpPr/>
          <p:nvPr/>
        </p:nvSpPr>
        <p:spPr>
          <a:xfrm>
            <a:off x="8305900" y="4263709"/>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grpSp>
        <p:nvGrpSpPr>
          <p:cNvPr id="40" name="Group 2"/>
          <p:cNvGrpSpPr/>
          <p:nvPr/>
        </p:nvGrpSpPr>
        <p:grpSpPr>
          <a:xfrm>
            <a:off x="-1446338" y="9867900"/>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mc:AlternateContent xmlns:mc="http://schemas.openxmlformats.org/markup-compatibility/2006" xmlns:a14="http://schemas.microsoft.com/office/drawing/2010/main">
        <mc:Choice Requires="a14">
          <p:sp>
            <p:nvSpPr>
              <p:cNvPr id="4" name="Rectangle 3"/>
              <p:cNvSpPr/>
              <p:nvPr/>
            </p:nvSpPr>
            <p:spPr>
              <a:xfrm>
                <a:off x="7320038" y="5417695"/>
                <a:ext cx="10293402" cy="4221605"/>
              </a:xfrm>
              <a:prstGeom prst="rect">
                <a:avLst/>
              </a:prstGeom>
            </p:spPr>
            <p:txBody>
              <a:bodyPr wrap="square">
                <a:spAutoFit/>
              </a:bodyPr>
              <a:lstStyle/>
              <a:p>
                <a:pPr algn="just">
                  <a:lnSpc>
                    <a:spcPct val="150000"/>
                  </a:lnSpc>
                  <a:spcBef>
                    <a:spcPts val="300"/>
                  </a:spcBef>
                  <a:spcAft>
                    <a:spcPts val="300"/>
                  </a:spcAft>
                </a:pPr>
                <a:r>
                  <a:rPr lang="vi-VN" sz="3600" dirty="0"/>
                  <a:t>Gọi A’, B’ lần lượt là hình chiếu song song của A, 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t>.</a:t>
                </a:r>
              </a:p>
              <a:p>
                <a:pPr algn="just">
                  <a:lnSpc>
                    <a:spcPct val="150000"/>
                  </a:lnSpc>
                  <a:spcBef>
                    <a:spcPts val="300"/>
                  </a:spcBef>
                  <a:spcAft>
                    <a:spcPts val="300"/>
                  </a:spcAft>
                </a:pPr>
                <a:r>
                  <a:rPr lang="vi-VN" sz="3600" dirty="0"/>
                  <a:t>Khi đó, hình chiếu song song của đoạn thẳng AB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600" dirty="0"/>
                  <a:t> là đoạn thẳng A’B’ (Hình 82).</a:t>
                </a:r>
              </a:p>
            </p:txBody>
          </p:sp>
        </mc:Choice>
        <mc:Fallback xmlns="">
          <p:sp>
            <p:nvSpPr>
              <p:cNvPr id="4" name="Rectangle 3"/>
              <p:cNvSpPr>
                <a:spLocks noRot="1" noChangeAspect="1" noMove="1" noResize="1" noEditPoints="1" noAdjustHandles="1" noChangeArrowheads="1" noChangeShapeType="1" noTextEdit="1"/>
              </p:cNvSpPr>
              <p:nvPr/>
            </p:nvSpPr>
            <p:spPr>
              <a:xfrm>
                <a:off x="7320038" y="5417695"/>
                <a:ext cx="10293402" cy="4221605"/>
              </a:xfrm>
              <a:prstGeom prst="rect">
                <a:avLst/>
              </a:prstGeom>
              <a:blipFill rotWithShape="0">
                <a:blip r:embed="rId15"/>
                <a:stretch>
                  <a:fillRect l="-1836" r="-1777" b="-4624"/>
                </a:stretch>
              </a:blipFill>
            </p:spPr>
            <p:txBody>
              <a:bodyPr/>
              <a:lstStyle/>
              <a:p>
                <a:r>
                  <a:rPr lang="en-US">
                    <a:noFill/>
                  </a:rPr>
                  <a:t> </a:t>
                </a:r>
              </a:p>
            </p:txBody>
          </p:sp>
        </mc:Fallback>
      </mc:AlternateContent>
      <p:grpSp>
        <p:nvGrpSpPr>
          <p:cNvPr id="14" name="Group 13"/>
          <p:cNvGrpSpPr/>
          <p:nvPr/>
        </p:nvGrpSpPr>
        <p:grpSpPr>
          <a:xfrm>
            <a:off x="7766982" y="450124"/>
            <a:ext cx="2678037" cy="914400"/>
            <a:chOff x="1554480" y="876300"/>
            <a:chExt cx="6096000" cy="1143000"/>
          </a:xfrm>
          <a:solidFill>
            <a:schemeClr val="accent5">
              <a:lumMod val="75000"/>
            </a:schemeClr>
          </a:solidFill>
        </p:grpSpPr>
        <p:sp>
          <p:nvSpPr>
            <p:cNvPr id="15" name="Flowchart: Terminator 14"/>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80274" y="1005371"/>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2</a:t>
              </a:r>
            </a:p>
          </p:txBody>
        </p:sp>
      </p:grpSp>
      <p:pic>
        <p:nvPicPr>
          <p:cNvPr id="5" name="Picture 4"/>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200000"/>
                    </a14:imgEffect>
                    <a14:imgEffect>
                      <a14:brightnessContrast contrast="-20000"/>
                    </a14:imgEffect>
                  </a14:imgLayer>
                </a14:imgProps>
              </a:ext>
            </a:extLst>
          </a:blip>
          <a:stretch>
            <a:fillRect/>
          </a:stretch>
        </p:blipFill>
        <p:spPr>
          <a:xfrm>
            <a:off x="636809" y="5638800"/>
            <a:ext cx="6151988" cy="346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783741">
            <a:off x="-243244" y="909049"/>
            <a:ext cx="1158449" cy="170360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815153" y="2061941"/>
                <a:ext cx="16637266" cy="6282361"/>
              </a:xfrm>
              <a:prstGeom prst="rect">
                <a:avLst/>
              </a:prstGeom>
            </p:spPr>
            <p:txBody>
              <a:bodyPr wrap="square">
                <a:spAutoFit/>
              </a:bodyPr>
              <a:lstStyle/>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Cho mặt phẳng (P), tam giác ABC và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prstClr val="black"/>
                    </a:solidFill>
                    <a:ea typeface="Calibri" panose="020F0502020204030204" pitchFamily="34" charset="0"/>
                    <a:cs typeface="Arial" panose="020B0604020202020204" pitchFamily="34" charset="0"/>
                  </a:rPr>
                  <a:t> cắt mặt phẳng (P) sao cho các đường thẳng AB, BC, CA đều không song song hoặc trùng với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en-US" sz="3800" dirty="0">
                    <a:solidFill>
                      <a:prstClr val="black"/>
                    </a:solidFill>
                    <a:ea typeface="Calibri" panose="020F0502020204030204" pitchFamily="34" charset="0"/>
                    <a:cs typeface="Arial" panose="020B0604020202020204" pitchFamily="34" charset="0"/>
                  </a:rPr>
                  <a:t>.</a:t>
                </a:r>
                <a:r>
                  <a:rPr lang="vi-VN" sz="3800" dirty="0">
                    <a:solidFill>
                      <a:prstClr val="black"/>
                    </a:solidFill>
                    <a:ea typeface="Calibri" panose="020F0502020204030204" pitchFamily="34" charset="0"/>
                    <a:cs typeface="Arial" panose="020B0604020202020204" pitchFamily="34" charset="0"/>
                  </a:rPr>
                  <a:t> </a:t>
                </a:r>
                <a:endParaRPr lang="en-US" sz="3800" dirty="0">
                  <a:solidFill>
                    <a:prstClr val="black"/>
                  </a:solidFill>
                  <a:ea typeface="Calibri" panose="020F0502020204030204" pitchFamily="34" charset="0"/>
                  <a:cs typeface="Arial" panose="020B0604020202020204" pitchFamily="34" charset="0"/>
                </a:endParaRPr>
              </a:p>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Xác định hình chiếu song song của tam giác ABC trên mặt phẳng (P) theo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prstClr val="black"/>
                    </a:solidFill>
                    <a:ea typeface="Calibri" panose="020F0502020204030204" pitchFamily="34" charset="0"/>
                    <a:cs typeface="Arial" panose="020B0604020202020204" pitchFamily="34" charset="0"/>
                  </a:rPr>
                  <a:t> trong mỗi trường hợp sau:</a:t>
                </a:r>
              </a:p>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a) Mặt phẳng (ABC) không song song với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800" dirty="0">
                  <a:solidFill>
                    <a:prstClr val="black"/>
                  </a:solidFill>
                  <a:ea typeface="Calibri" panose="020F0502020204030204" pitchFamily="34" charset="0"/>
                  <a:cs typeface="Arial" panose="020B0604020202020204" pitchFamily="34" charset="0"/>
                </a:endParaRPr>
              </a:p>
              <a:p>
                <a:pPr lvl="0" algn="just">
                  <a:lnSpc>
                    <a:spcPct val="150000"/>
                  </a:lnSpc>
                  <a:defRPr/>
                </a:pPr>
                <a:r>
                  <a:rPr lang="vi-VN" sz="3800" dirty="0">
                    <a:solidFill>
                      <a:prstClr val="black"/>
                    </a:solidFill>
                    <a:ea typeface="Calibri" panose="020F0502020204030204" pitchFamily="34" charset="0"/>
                    <a:cs typeface="Arial" panose="020B0604020202020204" pitchFamily="34" charset="0"/>
                  </a:rPr>
                  <a:t>b) Mặt phẳng (ABC) song song hoặc chứa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prstClr val="black"/>
                    </a:solidFill>
                    <a:ea typeface="Calibri" panose="020F0502020204030204" pitchFamily="34"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815153" y="2061941"/>
                <a:ext cx="16637266" cy="6282361"/>
              </a:xfrm>
              <a:prstGeom prst="rect">
                <a:avLst/>
              </a:prstGeom>
              <a:blipFill rotWithShape="0">
                <a:blip r:embed="rId10"/>
                <a:stretch>
                  <a:fillRect l="-1209" r="-1209" b="-2716"/>
                </a:stretch>
              </a:blipFill>
            </p:spPr>
            <p:txBody>
              <a:bodyPr/>
              <a:lstStyle/>
              <a:p>
                <a:r>
                  <a:rPr lang="en-US">
                    <a:noFill/>
                  </a:rPr>
                  <a:t> </a:t>
                </a:r>
              </a:p>
            </p:txBody>
          </p:sp>
        </mc:Fallback>
      </mc:AlternateContent>
      <p:grpSp>
        <p:nvGrpSpPr>
          <p:cNvPr id="19" name="Group 2"/>
          <p:cNvGrpSpPr/>
          <p:nvPr/>
        </p:nvGrpSpPr>
        <p:grpSpPr>
          <a:xfrm>
            <a:off x="-1447800" y="9182100"/>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6" name="Group 15"/>
          <p:cNvGrpSpPr/>
          <p:nvPr/>
        </p:nvGrpSpPr>
        <p:grpSpPr>
          <a:xfrm>
            <a:off x="7630302" y="846449"/>
            <a:ext cx="2678037"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43528" y="1027063"/>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3</a:t>
              </a:r>
            </a:p>
          </p:txBody>
        </p:sp>
      </p:grpSp>
      <p:pic>
        <p:nvPicPr>
          <p:cNvPr id="24"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968949" y="7928317"/>
            <a:ext cx="1447800" cy="1528388"/>
          </a:xfrm>
          <a:prstGeom prst="rect">
            <a:avLst/>
          </a:prstGeom>
        </p:spPr>
      </p:pic>
    </p:spTree>
    <p:extLst>
      <p:ext uri="{BB962C8B-B14F-4D97-AF65-F5344CB8AC3E}">
        <p14:creationId xmlns:p14="http://schemas.microsoft.com/office/powerpoint/2010/main" val="2414959175"/>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542871">
            <a:off x="17147056" y="546430"/>
            <a:ext cx="1158449" cy="1703601"/>
          </a:xfrm>
          <a:prstGeom prst="rect">
            <a:avLst/>
          </a:prstGeom>
        </p:spPr>
      </p:pic>
      <p:sp>
        <p:nvSpPr>
          <p:cNvPr id="10" name="Oval Callout 9"/>
          <p:cNvSpPr/>
          <p:nvPr/>
        </p:nvSpPr>
        <p:spPr>
          <a:xfrm>
            <a:off x="609600" y="51531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4192533" y="411065"/>
            <a:ext cx="9553575" cy="452437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5527000"/>
                <a:ext cx="16916400" cy="2893100"/>
              </a:xfrm>
              <a:prstGeom prst="rect">
                <a:avLst/>
              </a:prstGeom>
            </p:spPr>
            <p:txBody>
              <a:bodyPr wrap="square">
                <a:spAutoFit/>
              </a:bodyPr>
              <a:lstStyle/>
              <a:p>
                <a:pPr>
                  <a:lnSpc>
                    <a:spcPct val="150000"/>
                  </a:lnSpc>
                  <a:spcBef>
                    <a:spcPts val="1200"/>
                  </a:spcBef>
                  <a:spcAft>
                    <a:spcPts val="1200"/>
                  </a:spcAft>
                </a:pPr>
                <a:r>
                  <a:rPr lang="vi-VN" sz="3600" dirty="0"/>
                  <a:t>Gọi A’, B’, C’ lần lượt là hình chiếu song song của ba điểm A, B, C trên mặt phẳng (P) theo phương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en-US" sz="3600" dirty="0"/>
                  <a:t>.</a:t>
                </a:r>
                <a:endParaRPr lang="vi-VN" sz="3600" dirty="0"/>
              </a:p>
              <a:p>
                <a:pPr>
                  <a:lnSpc>
                    <a:spcPct val="150000"/>
                  </a:lnSpc>
                  <a:spcBef>
                    <a:spcPts val="1200"/>
                  </a:spcBef>
                  <a:spcAft>
                    <a:spcPts val="1200"/>
                  </a:spcAft>
                </a:pPr>
                <a:r>
                  <a:rPr lang="vi-VN" sz="3600" dirty="0"/>
                  <a:t>a) Hình chiếu của tam giác ABC trên mặt phẳng (P) là tam giác A’B’C’ (Hình 83a). </a:t>
                </a:r>
                <a:endParaRPr lang="en-US" sz="3600" dirty="0"/>
              </a:p>
            </p:txBody>
          </p:sp>
        </mc:Choice>
        <mc:Fallback xmlns="">
          <p:sp>
            <p:nvSpPr>
              <p:cNvPr id="3" name="Rectangle 2"/>
              <p:cNvSpPr>
                <a:spLocks noRot="1" noChangeAspect="1" noMove="1" noResize="1" noEditPoints="1" noAdjustHandles="1" noChangeArrowheads="1" noChangeShapeType="1" noTextEdit="1"/>
              </p:cNvSpPr>
              <p:nvPr/>
            </p:nvSpPr>
            <p:spPr>
              <a:xfrm>
                <a:off x="762000" y="5527000"/>
                <a:ext cx="16916400" cy="2893100"/>
              </a:xfrm>
              <a:prstGeom prst="rect">
                <a:avLst/>
              </a:prstGeom>
              <a:blipFill rotWithShape="0">
                <a:blip r:embed="rId12"/>
                <a:stretch>
                  <a:fillRect l="-1081" r="-649" b="-3586"/>
                </a:stretch>
              </a:blipFill>
            </p:spPr>
            <p:txBody>
              <a:bodyPr/>
              <a:lstStyle/>
              <a:p>
                <a:r>
                  <a:rPr lang="en-US">
                    <a:noFill/>
                  </a:rPr>
                  <a:t> </a:t>
                </a:r>
              </a:p>
            </p:txBody>
          </p:sp>
        </mc:Fallback>
      </mc:AlternateContent>
      <p:grpSp>
        <p:nvGrpSpPr>
          <p:cNvPr id="14" name="Group 2"/>
          <p:cNvGrpSpPr/>
          <p:nvPr/>
        </p:nvGrpSpPr>
        <p:grpSpPr>
          <a:xfrm>
            <a:off x="-1447800" y="9182100"/>
            <a:ext cx="20834242" cy="1818911"/>
            <a:chOff x="0" y="0"/>
            <a:chExt cx="3762534" cy="328484"/>
          </a:xfrm>
        </p:grpSpPr>
        <p:sp>
          <p:nvSpPr>
            <p:cNvPr id="15"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Tree>
    <p:extLst>
      <p:ext uri="{BB962C8B-B14F-4D97-AF65-F5344CB8AC3E}">
        <p14:creationId xmlns:p14="http://schemas.microsoft.com/office/powerpoint/2010/main" val="31268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7" name="Rectangle 6"/>
          <p:cNvSpPr/>
          <p:nvPr/>
        </p:nvSpPr>
        <p:spPr>
          <a:xfrm>
            <a:off x="487180" y="2019300"/>
            <a:ext cx="17267420" cy="1938992"/>
          </a:xfrm>
          <a:prstGeom prst="rect">
            <a:avLst/>
          </a:prstGeom>
        </p:spPr>
        <p:txBody>
          <a:bodyPr wrap="square">
            <a:spAutoFit/>
          </a:bodyPr>
          <a:lstStyle/>
          <a:p>
            <a:pPr algn="just">
              <a:lnSpc>
                <a:spcPct val="150000"/>
              </a:lnSpc>
              <a:spcBef>
                <a:spcPts val="600"/>
              </a:spcBef>
              <a:spcAft>
                <a:spcPts val="800"/>
              </a:spcAft>
            </a:pPr>
            <a:r>
              <a:rPr lang="vi-VN" sz="4000" dirty="0">
                <a:ea typeface="Calibri" panose="020F0502020204030204" pitchFamily="34" charset="0"/>
                <a:cs typeface="Times New Roman" panose="02020603050405020304" pitchFamily="18" charset="0"/>
              </a:rPr>
              <a:t>Trong cuộc sống, chúng ta thường gặp bóng nắng của các vật trên mặt đất khi trời nắng. Chẳng hạn, bóng nắng của chiếc máy bay trên đường băng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91600" y="8801100"/>
            <a:ext cx="1219200" cy="1070083"/>
          </a:xfrm>
          <a:prstGeom prst="rect">
            <a:avLst/>
          </a:prstGeom>
        </p:spPr>
      </p:pic>
      <p:sp>
        <p:nvSpPr>
          <p:cNvPr id="9" name="Rectangle 8"/>
          <p:cNvSpPr/>
          <p:nvPr/>
        </p:nvSpPr>
        <p:spPr>
          <a:xfrm>
            <a:off x="487180" y="7387292"/>
            <a:ext cx="11130454" cy="1938992"/>
          </a:xfrm>
          <a:prstGeom prst="rect">
            <a:avLst/>
          </a:prstGeom>
        </p:spPr>
        <p:txBody>
          <a:bodyPr wrap="square">
            <a:spAutoFit/>
          </a:bodyPr>
          <a:lstStyle/>
          <a:p>
            <a:pPr lvl="0" algn="just">
              <a:lnSpc>
                <a:spcPct val="150000"/>
              </a:lnSpc>
              <a:spcBef>
                <a:spcPts val="600"/>
              </a:spcBef>
              <a:spcAft>
                <a:spcPts val="800"/>
              </a:spcAft>
            </a:pPr>
            <a:r>
              <a:rPr lang="vi-VN" sz="4000" dirty="0">
                <a:solidFill>
                  <a:prstClr val="black"/>
                </a:solidFill>
                <a:ea typeface="Calibri" panose="020F0502020204030204" pitchFamily="34" charset="0"/>
                <a:cs typeface="Times New Roman" panose="02020603050405020304" pitchFamily="18" charset="0"/>
              </a:rPr>
              <a:t>Thế nào là phép chiếu song song? Phép chiếu song song có tính chất gì?</a:t>
            </a:r>
          </a:p>
        </p:txBody>
      </p:sp>
      <p:pic>
        <p:nvPicPr>
          <p:cNvPr id="10" name="Picture 9"/>
          <p:cNvPicPr>
            <a:picLocks noChangeAspect="1"/>
          </p:cNvPicPr>
          <p:nvPr/>
        </p:nvPicPr>
        <p:blipFill>
          <a:blip r:embed="rId4"/>
          <a:stretch>
            <a:fillRect/>
          </a:stretch>
        </p:blipFill>
        <p:spPr>
          <a:xfrm>
            <a:off x="11740055" y="3992564"/>
            <a:ext cx="5892125" cy="5799136"/>
          </a:xfrm>
          <a:prstGeom prst="rect">
            <a:avLst/>
          </a:prstGeom>
        </p:spPr>
      </p:pic>
      <p:sp>
        <p:nvSpPr>
          <p:cNvPr id="11" name="Rectangle 10"/>
          <p:cNvSpPr/>
          <p:nvPr/>
        </p:nvSpPr>
        <p:spPr>
          <a:xfrm>
            <a:off x="502945" y="3802351"/>
            <a:ext cx="11114689" cy="3785652"/>
          </a:xfrm>
          <a:prstGeom prst="rect">
            <a:avLst/>
          </a:prstGeom>
        </p:spPr>
        <p:txBody>
          <a:bodyPr wrap="square">
            <a:spAutoFit/>
          </a:bodyPr>
          <a:lstStyle/>
          <a:p>
            <a:pPr lvl="0" algn="just">
              <a:lnSpc>
                <a:spcPct val="150000"/>
              </a:lnSpc>
              <a:spcBef>
                <a:spcPts val="600"/>
              </a:spcBef>
              <a:spcAft>
                <a:spcPts val="800"/>
              </a:spcAft>
            </a:pPr>
            <a:r>
              <a:rPr lang="vi-VN" sz="4000" dirty="0">
                <a:solidFill>
                  <a:prstClr val="black"/>
                </a:solidFill>
                <a:ea typeface="Calibri" panose="020F0502020204030204" pitchFamily="34" charset="0"/>
                <a:cs typeface="Times New Roman" panose="02020603050405020304" pitchFamily="18" charset="0"/>
              </a:rPr>
              <a:t>(Hình 75). Vì các tia nắng được coi là song song với nhau nên bóng nắng của một vật gợi nên hình ảnh của vật đó qua phép chiếu song song trên mặt đất.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542871">
            <a:off x="17147056" y="546430"/>
            <a:ext cx="1158449" cy="1703601"/>
          </a:xfrm>
          <a:prstGeom prst="rect">
            <a:avLst/>
          </a:prstGeom>
        </p:spPr>
      </p:pic>
      <p:sp>
        <p:nvSpPr>
          <p:cNvPr id="10" name="Oval Callout 9"/>
          <p:cNvSpPr/>
          <p:nvPr/>
        </p:nvSpPr>
        <p:spPr>
          <a:xfrm>
            <a:off x="609600" y="51531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p:sp>
        <p:nvSpPr>
          <p:cNvPr id="3" name="Rectangle 2"/>
          <p:cNvSpPr/>
          <p:nvPr/>
        </p:nvSpPr>
        <p:spPr>
          <a:xfrm>
            <a:off x="609600" y="5448300"/>
            <a:ext cx="16916400" cy="3313664"/>
          </a:xfrm>
          <a:prstGeom prst="rect">
            <a:avLst/>
          </a:prstGeom>
        </p:spPr>
        <p:txBody>
          <a:bodyPr wrap="square">
            <a:spAutoFit/>
          </a:bodyPr>
          <a:lstStyle/>
          <a:p>
            <a:pPr algn="just">
              <a:lnSpc>
                <a:spcPct val="150000"/>
              </a:lnSpc>
              <a:spcBef>
                <a:spcPts val="1200"/>
              </a:spcBef>
              <a:spcAft>
                <a:spcPts val="1200"/>
              </a:spcAft>
            </a:pPr>
            <a:r>
              <a:rPr lang="vi-VN" sz="3600" dirty="0">
                <a:solidFill>
                  <a:prstClr val="black"/>
                </a:solidFill>
              </a:rPr>
              <a:t>b) Ba điểm A’, B’, C’ thuộc giao tuyến của hai mặt phẳng (ABC) và (P) nên ba điểm A’, B’, C’ thẳng hàng và có một điểm nằm giữa hai điểm còn lại. Giả sử điểm B’ nằm giữa hai điểm A’ và C’. Khi đó, hình chiếu song song của tam giác ABC trên mặt phẳng (P) là đoạn thẳng A’C’ (Hình 83b).</a:t>
            </a:r>
          </a:p>
        </p:txBody>
      </p:sp>
      <p:grpSp>
        <p:nvGrpSpPr>
          <p:cNvPr id="14" name="Group 2"/>
          <p:cNvGrpSpPr/>
          <p:nvPr/>
        </p:nvGrpSpPr>
        <p:grpSpPr>
          <a:xfrm>
            <a:off x="-1447800" y="9182100"/>
            <a:ext cx="20834242" cy="1818911"/>
            <a:chOff x="0" y="0"/>
            <a:chExt cx="3762534" cy="328484"/>
          </a:xfrm>
        </p:grpSpPr>
        <p:sp>
          <p:nvSpPr>
            <p:cNvPr id="15"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4192533" y="411065"/>
            <a:ext cx="9553575" cy="4524375"/>
          </a:xfrm>
          <a:prstGeom prst="rect">
            <a:avLst/>
          </a:prstGeom>
        </p:spPr>
      </p:pic>
    </p:spTree>
    <p:extLst>
      <p:ext uri="{BB962C8B-B14F-4D97-AF65-F5344CB8AC3E}">
        <p14:creationId xmlns:p14="http://schemas.microsoft.com/office/powerpoint/2010/main" val="16323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74057" y="1751180"/>
                <a:ext cx="16878926" cy="2585323"/>
              </a:xfrm>
              <a:prstGeom prst="rect">
                <a:avLst/>
              </a:prstGeom>
            </p:spPr>
            <p:txBody>
              <a:bodyPr wrap="square">
                <a:spAutoFit/>
              </a:bodyPr>
              <a:lstStyle/>
              <a:p>
                <a:pPr lvl="0" algn="just">
                  <a:lnSpc>
                    <a:spcPct val="150000"/>
                  </a:lnSpc>
                </a:pPr>
                <a:r>
                  <a:rPr lang="vi-VN" sz="3600" dirty="0">
                    <a:solidFill>
                      <a:prstClr val="black"/>
                    </a:solidFill>
                    <a:ea typeface="Calibri" panose="020F0502020204030204" pitchFamily="34" charset="0"/>
                    <a:cs typeface="Times New Roman" panose="02020603050405020304" pitchFamily="18" charset="0"/>
                  </a:rPr>
                  <a:t>Cho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prstClr val="black"/>
                    </a:solidFill>
                    <a:ea typeface="Calibri" panose="020F0502020204030204" pitchFamily="34" charset="0"/>
                    <a:cs typeface="Times New Roman" panose="02020603050405020304" pitchFamily="18" charset="0"/>
                  </a:rPr>
                  <a:t> </a:t>
                </a:r>
                <a:r>
                  <a:rPr lang="vi-VN" sz="3600" dirty="0">
                    <a:solidFill>
                      <a:prstClr val="black"/>
                    </a:solidFill>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và đường thẳng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cắt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Xác định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theo phương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biết rằng mặt phẳng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không song song với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74057" y="1751180"/>
                <a:ext cx="16878926" cy="2585323"/>
              </a:xfrm>
              <a:prstGeom prst="rect">
                <a:avLst/>
              </a:prstGeom>
              <a:blipFill rotWithShape="0">
                <a:blip r:embed="rId3"/>
                <a:stretch>
                  <a:fillRect l="-1120" r="-1120" b="-4009"/>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1195145">
            <a:off x="258945" y="364099"/>
            <a:ext cx="1493752" cy="1143178"/>
          </a:xfrm>
          <a:prstGeom prst="rect">
            <a:avLst/>
          </a:prstGeom>
        </p:spPr>
      </p:pic>
      <p:pic>
        <p:nvPicPr>
          <p:cNvPr id="8" name="Picture 7"/>
          <p:cNvPicPr>
            <a:picLocks noChangeAspect="1"/>
          </p:cNvPicPr>
          <p:nvPr/>
        </p:nvPicPr>
        <p:blipFill>
          <a:blip r:embed="rId5"/>
          <a:stretch>
            <a:fillRect/>
          </a:stretch>
        </p:blipFill>
        <p:spPr>
          <a:xfrm>
            <a:off x="17131862" y="4166224"/>
            <a:ext cx="1253517" cy="990778"/>
          </a:xfrm>
          <a:prstGeom prst="rect">
            <a:avLst/>
          </a:prstGeom>
        </p:spPr>
      </p:pic>
      <p:sp>
        <p:nvSpPr>
          <p:cNvPr id="13" name="Oval Callout 12"/>
          <p:cNvSpPr/>
          <p:nvPr/>
        </p:nvSpPr>
        <p:spPr>
          <a:xfrm>
            <a:off x="8313420" y="4496611"/>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6428238" y="5700673"/>
                <a:ext cx="11124745" cy="4272965"/>
              </a:xfrm>
              <a:prstGeom prst="rect">
                <a:avLst/>
              </a:prstGeom>
            </p:spPr>
            <p:txBody>
              <a:bodyPr wrap="squar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D</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là hình chiếu song song của bốn điểm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C</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D</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theo phương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𝓁</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chiếu của hình bình hành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ABCD</m:t>
                    </m:r>
                    <m:r>
                      <a:rPr lang="en-US" sz="3600" i="0">
                        <a:solidFill>
                          <a:srgbClr val="000000"/>
                        </a:solidFill>
                        <a:effectLst/>
                        <a:latin typeface="Cambria Math" panose="02040503050406030204" pitchFamily="18" charset="0"/>
                        <a:ea typeface="Calibri" panose="020F0502020204030204" pitchFamily="34" charset="0"/>
                      </a:rPr>
                      <m:t> </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mặt phẳng </a:t>
                </a:r>
                <a14:m>
                  <m:oMath xmlns:m="http://schemas.openxmlformats.org/officeDocument/2006/math">
                    <m: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600" i="0"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C</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m:t>
                    </m:r>
                  </m:oMath>
                </a14:m>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sao cho</a:t>
                </a:r>
              </a:p>
              <a:p>
                <a:pPr marL="30480" marR="30480" algn="ctr">
                  <a:lnSpc>
                    <a:spcPct val="150000"/>
                  </a:lnSpc>
                  <a:spcBef>
                    <a:spcPts val="100"/>
                  </a:spcBef>
                  <a:spcAft>
                    <a:spcPts val="100"/>
                  </a:spcAft>
                </a:pP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𝓁</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DD</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28238" y="5700673"/>
                <a:ext cx="11124745" cy="4272965"/>
              </a:xfrm>
              <a:prstGeom prst="rect">
                <a:avLst/>
              </a:prstGeom>
              <a:blipFill rotWithShape="0">
                <a:blip r:embed="rId6"/>
                <a:stretch>
                  <a:fillRect l="-1425" r="-1425"/>
                </a:stretch>
              </a:blipFill>
            </p:spPr>
            <p:txBody>
              <a:bodyPr/>
              <a:lstStyle/>
              <a:p>
                <a:r>
                  <a:rPr lang="en-US">
                    <a:noFill/>
                  </a:rPr>
                  <a:t> </a:t>
                </a:r>
              </a:p>
            </p:txBody>
          </p:sp>
        </mc:Fallback>
      </mc:AlternateContent>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075738"/>
            <a:ext cx="5926702" cy="4868362"/>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anim calcmode="lin" valueType="num">
                                      <p:cBhvr>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anim calcmode="lin" valueType="num">
                                      <p:cBhvr>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0"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500" b="1">
                <a:solidFill>
                  <a:prstClr val="black"/>
                </a:solidFill>
                <a:latin typeface="Arial" panose="020B0604020202020204" pitchFamily="34" charset="0"/>
                <a:cs typeface="Arial" panose="020B0604020202020204" pitchFamily="34" charset="0"/>
              </a:rPr>
              <a:t>LUYỆN TẬP 2</a:t>
            </a:r>
            <a:endParaRPr lang="en-US" sz="4500" dirty="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74057" y="1751180"/>
                <a:ext cx="16878926" cy="2482667"/>
              </a:xfrm>
              <a:prstGeom prst="rect">
                <a:avLst/>
              </a:prstGeom>
            </p:spPr>
            <p:txBody>
              <a:bodyPr wrap="square">
                <a:spAutoFit/>
              </a:bodyPr>
              <a:lstStyle/>
              <a:p>
                <a:pPr algn="just">
                  <a:lnSpc>
                    <a:spcPct val="150000"/>
                  </a:lnSpc>
                </a:pPr>
                <a:r>
                  <a:rPr lang="vi-VN" sz="3600" dirty="0">
                    <a:solidFill>
                      <a:prstClr val="black"/>
                    </a:solidFill>
                    <a:ea typeface="Calibri" panose="020F0502020204030204" pitchFamily="34" charset="0"/>
                    <a:cs typeface="Times New Roman" panose="02020603050405020304" pitchFamily="18" charset="0"/>
                  </a:rPr>
                  <a:t>Cho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r>
                      <a:rPr lang="en-US" sz="3600" b="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3600" dirty="0">
                    <a:solidFill>
                      <a:prstClr val="black"/>
                    </a:solidFill>
                    <a:ea typeface="Calibri" panose="020F0502020204030204" pitchFamily="34" charset="0"/>
                    <a:cs typeface="Times New Roman" panose="02020603050405020304" pitchFamily="18" charset="0"/>
                  </a:rPr>
                  <a:t> </a:t>
                </a:r>
                <a:r>
                  <a:rPr lang="vi-VN" sz="3600" dirty="0">
                    <a:solidFill>
                      <a:prstClr val="black"/>
                    </a:solidFill>
                    <a:ea typeface="Calibri" panose="020F0502020204030204" pitchFamily="34" charset="0"/>
                    <a:cs typeface="Times New Roman" panose="02020603050405020304" pitchFamily="18" charset="0"/>
                  </a:rPr>
                  <a:t>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và đường thẳng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cắt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Xác định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trên mặt phẳng </a:t>
                </a:r>
                <a14:m>
                  <m:oMath xmlns:m="http://schemas.openxmlformats.org/officeDocument/2006/math">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600" dirty="0">
                    <a:solidFill>
                      <a:prstClr val="black"/>
                    </a:solidFill>
                    <a:ea typeface="Calibri" panose="020F0502020204030204" pitchFamily="34" charset="0"/>
                    <a:cs typeface="Times New Roman" panose="02020603050405020304" pitchFamily="18" charset="0"/>
                  </a:rPr>
                  <a:t> theo phương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 biết rằng mặt phẳng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prstClr val="black"/>
                    </a:solidFill>
                    <a:ea typeface="Calibri" panose="020F0502020204030204" pitchFamily="34" charset="0"/>
                    <a:cs typeface="Times New Roman" panose="02020603050405020304" pitchFamily="18" charset="0"/>
                  </a:rPr>
                  <a:t>) không song song với </a:t>
                </a:r>
                <a14:m>
                  <m:oMath xmlns:m="http://schemas.openxmlformats.org/officeDocument/2006/math">
                    <m:r>
                      <a:rPr lang="vi-VN" sz="3600" i="1" dirty="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prstClr val="black"/>
                    </a:solidFill>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674057" y="1751180"/>
                <a:ext cx="16878926" cy="2482667"/>
              </a:xfrm>
              <a:prstGeom prst="rect">
                <a:avLst/>
              </a:prstGeom>
              <a:blipFill rotWithShape="0">
                <a:blip r:embed="rId3"/>
                <a:stretch>
                  <a:fillRect l="-1120" r="-1120" b="-8088"/>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rot="21195145">
            <a:off x="258945" y="364099"/>
            <a:ext cx="1493752" cy="1143178"/>
          </a:xfrm>
          <a:prstGeom prst="rect">
            <a:avLst/>
          </a:prstGeom>
        </p:spPr>
      </p:pic>
      <p:pic>
        <p:nvPicPr>
          <p:cNvPr id="8" name="Picture 7"/>
          <p:cNvPicPr>
            <a:picLocks noChangeAspect="1"/>
          </p:cNvPicPr>
          <p:nvPr/>
        </p:nvPicPr>
        <p:blipFill>
          <a:blip r:embed="rId5"/>
          <a:stretch>
            <a:fillRect/>
          </a:stretch>
        </p:blipFill>
        <p:spPr>
          <a:xfrm>
            <a:off x="17131862" y="4166224"/>
            <a:ext cx="1253517" cy="990778"/>
          </a:xfrm>
          <a:prstGeom prst="rect">
            <a:avLst/>
          </a:prstGeom>
        </p:spPr>
      </p:pic>
      <p:sp>
        <p:nvSpPr>
          <p:cNvPr id="13" name="Oval Callout 12"/>
          <p:cNvSpPr/>
          <p:nvPr/>
        </p:nvSpPr>
        <p:spPr>
          <a:xfrm>
            <a:off x="8313420" y="4496611"/>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6428238" y="5700673"/>
                <a:ext cx="11124745" cy="4298613"/>
              </a:xfrm>
              <a:prstGeom prst="rect">
                <a:avLst/>
              </a:prstGeom>
            </p:spPr>
            <p:txBody>
              <a:bodyPr wrap="square">
                <a:spAutoFit/>
              </a:bodyPr>
              <a:lstStyle/>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Do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rPr>
                      <m:t>ABCD</m:t>
                    </m:r>
                  </m:oMath>
                </a14:m>
                <a:r>
                  <a:rPr lang="vi-VN" sz="3600" dirty="0">
                    <a:solidFill>
                      <a:srgbClr val="000000"/>
                    </a:solidFill>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dirty="0">
                    <a:solidFill>
                      <a:srgbClr val="000000"/>
                    </a:solidFill>
                    <a:ea typeface="Calibri" panose="020F0502020204030204" pitchFamily="34" charset="0"/>
                    <a:cs typeface="Arial" panose="020B0604020202020204" pitchFamily="34" charset="0"/>
                  </a:rPr>
                  <a:t>và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BC</m:t>
                    </m:r>
                  </m:oMath>
                </a14:m>
                <a:r>
                  <a:rPr lang="vi-VN" sz="3600" dirty="0">
                    <a:solidFill>
                      <a:srgbClr val="000000"/>
                    </a:solidFill>
                    <a:ea typeface="Calibri" panose="020F0502020204030204" pitchFamily="34" charset="0"/>
                    <a:cs typeface="Arial" panose="020B0604020202020204" pitchFamily="34" charset="0"/>
                  </a:rPr>
                  <a:t>.</a:t>
                </a:r>
              </a:p>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Qua phép chiếu song song lên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ea typeface="Calibri" panose="020F0502020204030204" pitchFamily="34" charset="0"/>
                    <a:cs typeface="Arial" panose="020B0604020202020204" pitchFamily="34" charset="0"/>
                  </a:rPr>
                  <a:t> theo phương </a:t>
                </a:r>
                <a:r>
                  <a:rPr lang="vi-VN" sz="36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 </m:t>
                    </m:r>
                  </m:oMath>
                </a14:m>
                <a:r>
                  <a:rPr lang="vi-VN" sz="3600" dirty="0">
                    <a:solidFill>
                      <a:srgbClr val="000000"/>
                    </a:solidFill>
                    <a:ea typeface="Calibri" panose="020F0502020204030204" pitchFamily="34" charset="0"/>
                    <a:cs typeface="Arial" panose="020B0604020202020204" pitchFamily="34" charset="0"/>
                  </a:rPr>
                  <a:t> thì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600" dirty="0">
                    <a:solidFill>
                      <a:srgbClr val="000000"/>
                    </a:solidFill>
                    <a:ea typeface="Calibri" panose="020F0502020204030204" pitchFamily="34" charset="0"/>
                    <a:cs typeface="Arial" panose="020B0604020202020204" pitchFamily="34" charset="0"/>
                  </a:rPr>
                  <a:t>và </a:t>
                </a:r>
                <a14:m>
                  <m:oMath xmlns:m="http://schemas.openxmlformats.org/officeDocument/2006/math">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D</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 // </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C</m:t>
                    </m:r>
                    <m:r>
                      <a:rPr lang="vi-VN" sz="3600" i="0"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600" dirty="0">
                  <a:solidFill>
                    <a:srgbClr val="000000"/>
                  </a:solidFill>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vi-VN" sz="3600" dirty="0">
                    <a:solidFill>
                      <a:srgbClr val="000000"/>
                    </a:solidFill>
                    <a:ea typeface="Calibri" panose="020F0502020204030204" pitchFamily="34" charset="0"/>
                    <a:cs typeface="Arial" panose="020B0604020202020204" pitchFamily="34" charset="0"/>
                  </a:rPr>
                  <a:t>Vậy hình chiếu song song của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ABCD</m:t>
                    </m:r>
                  </m:oMath>
                </a14:m>
                <a:r>
                  <a:rPr lang="vi-VN" sz="3600" dirty="0">
                    <a:solidFill>
                      <a:srgbClr val="000000"/>
                    </a:solidFill>
                    <a:ea typeface="Calibri" panose="020F0502020204030204" pitchFamily="34" charset="0"/>
                    <a:cs typeface="Arial" panose="020B0604020202020204" pitchFamily="34" charset="0"/>
                  </a:rPr>
                  <a:t> trên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ea typeface="Calibri" panose="020F0502020204030204" pitchFamily="34" charset="0"/>
                    <a:cs typeface="Arial" panose="020B0604020202020204" pitchFamily="34" charset="0"/>
                  </a:rPr>
                  <a:t> là hình bình hành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b="0" i="0" smtClean="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D</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dirty="0">
                    <a:solidFill>
                      <a:srgbClr val="000000"/>
                    </a:solidFill>
                    <a:ea typeface="Calibri" panose="020F050202020403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6428238" y="5700673"/>
                <a:ext cx="11124745" cy="4298613"/>
              </a:xfrm>
              <a:prstGeom prst="rect">
                <a:avLst/>
              </a:prstGeom>
              <a:blipFill rotWithShape="0">
                <a:blip r:embed="rId6"/>
                <a:stretch>
                  <a:fillRect l="-1425" r="-1425" b="-2128"/>
                </a:stretch>
              </a:blipFill>
            </p:spPr>
            <p:txBody>
              <a:bodyPr/>
              <a:lstStyle/>
              <a:p>
                <a:r>
                  <a:rPr lang="en-US">
                    <a:noFill/>
                  </a:rPr>
                  <a:t> </a:t>
                </a:r>
              </a:p>
            </p:txBody>
          </p:sp>
        </mc:Fallback>
      </mc:AlternateContent>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075738"/>
            <a:ext cx="5926702" cy="4868362"/>
          </a:xfrm>
          <a:prstGeom prst="rect">
            <a:avLst/>
          </a:prstGeom>
        </p:spPr>
      </p:pic>
    </p:spTree>
    <p:extLst>
      <p:ext uri="{BB962C8B-B14F-4D97-AF65-F5344CB8AC3E}">
        <p14:creationId xmlns:p14="http://schemas.microsoft.com/office/powerpoint/2010/main" val="335324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2705100"/>
            <a:ext cx="16992600" cy="5575022"/>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7287114" y="925442"/>
            <a:ext cx="3637571"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defRPr/>
            </a:pPr>
            <a:r>
              <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rPr>
              <a:t>Chú ý</a:t>
            </a:r>
          </a:p>
        </p:txBody>
      </p:sp>
      <mc:AlternateContent xmlns:mc="http://schemas.openxmlformats.org/markup-compatibility/2006" xmlns:a14="http://schemas.microsoft.com/office/drawing/2010/main">
        <mc:Choice Requires="a14">
          <p:sp>
            <p:nvSpPr>
              <p:cNvPr id="13" name="Rectangle 12"/>
              <p:cNvSpPr/>
              <p:nvPr/>
            </p:nvSpPr>
            <p:spPr>
              <a:xfrm>
                <a:off x="976576" y="2982842"/>
                <a:ext cx="16162418" cy="4824398"/>
              </a:xfrm>
              <a:prstGeom prst="rect">
                <a:avLst/>
              </a:prstGeom>
            </p:spPr>
            <p:txBody>
              <a:bodyPr wrap="square">
                <a:spAutoFit/>
              </a:bodyPr>
              <a:lstStyle/>
              <a:p>
                <a:pPr algn="just">
                  <a:lnSpc>
                    <a:spcPct val="150000"/>
                  </a:lnSpc>
                  <a:defRPr/>
                </a:pPr>
                <a:r>
                  <a:rPr lang="vi-VN" sz="4100" dirty="0">
                    <a:solidFill>
                      <a:prstClr val="black"/>
                    </a:solidFill>
                    <a:ea typeface="Times New Roman" panose="02020603050405020304" pitchFamily="18" charset="0"/>
                    <a:cs typeface="Arial" panose="020B0604020202020204" pitchFamily="34" charset="0"/>
                  </a:rPr>
                  <a:t>Đối với hình chiếu song song của đường tròn, người ta chứng minh</a:t>
                </a:r>
                <a:r>
                  <a:rPr lang="en-US" sz="4100" dirty="0">
                    <a:solidFill>
                      <a:prstClr val="black"/>
                    </a:solidFill>
                    <a:ea typeface="Times New Roman" panose="02020603050405020304" pitchFamily="18" charset="0"/>
                    <a:cs typeface="Arial" panose="020B0604020202020204" pitchFamily="34" charset="0"/>
                  </a:rPr>
                  <a:t> </a:t>
                </a:r>
                <a:r>
                  <a:rPr lang="en-US" sz="4100" dirty="0">
                    <a:solidFill>
                      <a:prstClr val="black"/>
                    </a:solidFill>
                    <a:latin typeface="Arial" panose="020B0604020202020204" pitchFamily="34" charset="0"/>
                    <a:ea typeface="Times New Roman" panose="02020603050405020304" pitchFamily="18" charset="0"/>
                    <a:cs typeface="Arial" panose="020B0604020202020204" pitchFamily="34" charset="0"/>
                  </a:rPr>
                  <a:t>được rằng</a:t>
                </a:r>
                <a:r>
                  <a:rPr lang="vi-VN" sz="4100" dirty="0">
                    <a:solidFill>
                      <a:prstClr val="black"/>
                    </a:solidFill>
                    <a:ea typeface="Times New Roman" panose="02020603050405020304" pitchFamily="18" charset="0"/>
                    <a:cs typeface="Arial" panose="020B0604020202020204" pitchFamily="34" charset="0"/>
                  </a:rPr>
                  <a:t>:</a:t>
                </a:r>
              </a:p>
              <a:p>
                <a:pPr algn="just">
                  <a:lnSpc>
                    <a:spcPct val="150000"/>
                  </a:lnSpc>
                  <a:defRPr/>
                </a:pPr>
                <a:r>
                  <a:rPr lang="vi-VN" sz="4100" dirty="0">
                    <a:solidFill>
                      <a:prstClr val="black"/>
                    </a:solidFill>
                    <a:ea typeface="Times New Roman" panose="02020603050405020304" pitchFamily="18" charset="0"/>
                    <a:cs typeface="Arial" panose="020B0604020202020204" pitchFamily="34" charset="0"/>
                  </a:rPr>
                  <a:t>Hình chiếu song song của một đường tròn trên một mặt phẳng theo phương </a:t>
                </a:r>
                <a14:m>
                  <m:oMath xmlns:m="http://schemas.openxmlformats.org/officeDocument/2006/math">
                    <m:r>
                      <a:rPr lang="vi-VN" sz="44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4100" dirty="0">
                    <a:solidFill>
                      <a:prstClr val="black"/>
                    </a:solidFill>
                    <a:ea typeface="Times New Roman" panose="02020603050405020304" pitchFamily="18" charset="0"/>
                    <a:cs typeface="Arial" panose="020B0604020202020204" pitchFamily="34" charset="0"/>
                  </a:rPr>
                  <a:t> cho trước là một đường elip hoặc một đường tròn, hoặc đặc biệt có thể là một đoạn thẳng.</a:t>
                </a:r>
              </a:p>
            </p:txBody>
          </p:sp>
        </mc:Choice>
        <mc:Fallback xmlns="">
          <p:sp>
            <p:nvSpPr>
              <p:cNvPr id="13" name="Rectangle 12"/>
              <p:cNvSpPr>
                <a:spLocks noRot="1" noChangeAspect="1" noMove="1" noResize="1" noEditPoints="1" noAdjustHandles="1" noChangeArrowheads="1" noChangeShapeType="1" noTextEdit="1"/>
              </p:cNvSpPr>
              <p:nvPr/>
            </p:nvSpPr>
            <p:spPr>
              <a:xfrm>
                <a:off x="976576" y="2982842"/>
                <a:ext cx="16162418" cy="4824398"/>
              </a:xfrm>
              <a:prstGeom prst="rect">
                <a:avLst/>
              </a:prstGeom>
              <a:blipFill rotWithShape="0">
                <a:blip r:embed="rId3"/>
                <a:stretch>
                  <a:fillRect l="-1357" r="-1357" b="-3030"/>
                </a:stretch>
              </a:blipFill>
            </p:spPr>
            <p:txBody>
              <a:bodyPr/>
              <a:lstStyle/>
              <a:p>
                <a:r>
                  <a:rPr lang="en-US">
                    <a:noFill/>
                  </a:rPr>
                  <a:t> </a:t>
                </a:r>
              </a:p>
            </p:txBody>
          </p:sp>
        </mc:Fallback>
      </mc:AlternateContent>
      <p:sp>
        <p:nvSpPr>
          <p:cNvPr id="6" name="Rectangle 2"/>
          <p:cNvSpPr>
            <a:spLocks noChangeArrowheads="1"/>
          </p:cNvSpPr>
          <p:nvPr/>
        </p:nvSpPr>
        <p:spPr bwMode="auto">
          <a:xfrm>
            <a:off x="2438400" y="6627412"/>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solidFill>
                <a:prstClr val="black"/>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954864"/>
            <a:ext cx="1225975" cy="1225975"/>
          </a:xfrm>
          <a:prstGeom prst="rect">
            <a:avLst/>
          </a:prstGeom>
        </p:spPr>
      </p:pic>
      <p:pic>
        <p:nvPicPr>
          <p:cNvPr id="1026"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35529" y="7236453"/>
            <a:ext cx="1679817" cy="247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8176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anim calcmode="lin" valueType="num">
                                      <p:cBhvr>
                                        <p:cTn id="23" dur="500" fill="hold"/>
                                        <p:tgtEl>
                                          <p:spTgt spid="1026"/>
                                        </p:tgtEl>
                                        <p:attrNameLst>
                                          <p:attrName>ppt_x</p:attrName>
                                        </p:attrNameLst>
                                      </p:cBhvr>
                                      <p:tavLst>
                                        <p:tav tm="0">
                                          <p:val>
                                            <p:strVal val="#ppt_x"/>
                                          </p:val>
                                        </p:tav>
                                        <p:tav tm="100000">
                                          <p:val>
                                            <p:strVal val="#ppt_x"/>
                                          </p:val>
                                        </p:tav>
                                      </p:tavLst>
                                    </p:anim>
                                    <p:anim calcmode="lin" valueType="num">
                                      <p:cBhvr>
                                        <p:cTn id="2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667000" y="1714500"/>
            <a:ext cx="13487400" cy="3048000"/>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500" b="1" dirty="0">
                <a:solidFill>
                  <a:prstClr val="black"/>
                </a:solidFill>
                <a:latin typeface="Arial" panose="020B0604020202020204" pitchFamily="34" charset="0"/>
                <a:cs typeface="Arial" panose="020B0604020202020204" pitchFamily="34" charset="0"/>
              </a:rPr>
              <a:t>II. HÌNH BIỂU DIỄN CỦA MỘT HÌNH KHÔNG GIAN</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389369" y="7029793"/>
            <a:ext cx="5814060" cy="1657007"/>
          </a:xfrm>
          <a:prstGeom prst="rect">
            <a:avLst/>
          </a:prstGeom>
        </p:spPr>
      </p:pic>
    </p:spTree>
    <p:extLst>
      <p:ext uri="{BB962C8B-B14F-4D97-AF65-F5344CB8AC3E}">
        <p14:creationId xmlns:p14="http://schemas.microsoft.com/office/powerpoint/2010/main" val="28846561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7068800" y="226868"/>
            <a:ext cx="762000" cy="129886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7175" y="1657519"/>
                <a:ext cx="17678400" cy="2677656"/>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1F497D"/>
                    </a:solidFill>
                    <a:latin typeface="Arial" panose="020B0604020202020204" pitchFamily="34" charset="0"/>
                    <a:ea typeface="Calibri" panose="020F0502020204030204" pitchFamily="34" charset="0"/>
                    <a:cs typeface="Arial" panose="020B0604020202020204" pitchFamily="34" charset="0"/>
                  </a:rPr>
                  <a:t>HĐ4:</a:t>
                </a:r>
                <a:r>
                  <a:rPr lang="en-US" sz="4000" dirty="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rPr>
                  <a:t>Cho khối rubik không có điểm chung nào với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rPr>
                  <a:t> và đường thẳng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 </m:t>
                    </m:r>
                  </m:oMath>
                </a14:m>
                <a:r>
                  <a:rPr lang="vi-VN" sz="3600" dirty="0">
                    <a:solidFill>
                      <a:srgbClr val="000000"/>
                    </a:solidFill>
                  </a:rPr>
                  <a:t>cắt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en-US" sz="3600" dirty="0">
                    <a:solidFill>
                      <a:srgbClr val="000000"/>
                    </a:solidFill>
                  </a:rPr>
                  <a:t>. </a:t>
                </a:r>
                <a:r>
                  <a:rPr lang="vi-VN" sz="3600" dirty="0">
                    <a:solidFill>
                      <a:srgbClr val="000000"/>
                    </a:solidFill>
                  </a:rPr>
                  <a:t>Hãy xác định ảnh của khối rubik qua phép chiếu song song lên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vi-VN" sz="3600" dirty="0">
                    <a:solidFill>
                      <a:srgbClr val="000000"/>
                    </a:solidFill>
                  </a:rPr>
                  <a:t> theo phương </a:t>
                </a:r>
                <a14:m>
                  <m:oMath xmlns:m="http://schemas.openxmlformats.org/officeDocument/2006/math">
                    <m:r>
                      <a:rPr lang="vi-VN" sz="3600" i="1" dirty="0">
                        <a:solidFill>
                          <a:prstClr val="black"/>
                        </a:solidFill>
                        <a:latin typeface="Cambria Math" panose="02040503050406030204" pitchFamily="18" charset="0"/>
                        <a:ea typeface="Calibri" panose="020F0502020204030204" pitchFamily="34" charset="0"/>
                        <a:cs typeface="Times New Roman" panose="02020603050405020304" pitchFamily="18" charset="0"/>
                      </a:rPr>
                      <m:t>ℓ</m:t>
                    </m:r>
                  </m:oMath>
                </a14:m>
                <a:r>
                  <a:rPr lang="vi-VN" sz="3600" dirty="0">
                    <a:solidFill>
                      <a:srgbClr val="000000"/>
                    </a:solidFill>
                  </a:rPr>
                  <a:t> (Hình 84).</a:t>
                </a:r>
                <a:endParaRPr lang="en-US" sz="3600" dirty="0"/>
              </a:p>
            </p:txBody>
          </p:sp>
        </mc:Choice>
        <mc:Fallback xmlns="">
          <p:sp>
            <p:nvSpPr>
              <p:cNvPr id="6" name="Rectangle 5"/>
              <p:cNvSpPr>
                <a:spLocks noRot="1" noChangeAspect="1" noMove="1" noResize="1" noEditPoints="1" noAdjustHandles="1" noChangeArrowheads="1" noChangeShapeType="1" noTextEdit="1"/>
              </p:cNvSpPr>
              <p:nvPr/>
            </p:nvSpPr>
            <p:spPr>
              <a:xfrm>
                <a:off x="257175" y="1657519"/>
                <a:ext cx="17678400" cy="2677656"/>
              </a:xfrm>
              <a:prstGeom prst="rect">
                <a:avLst/>
              </a:prstGeom>
              <a:blipFill rotWithShape="0">
                <a:blip r:embed="rId4"/>
                <a:stretch>
                  <a:fillRect l="-1103" r="-1069" b="-3872"/>
                </a:stretch>
              </a:blipFill>
            </p:spPr>
            <p:txBody>
              <a:bodyPr/>
              <a:lstStyle/>
              <a:p>
                <a:r>
                  <a:rPr lang="en-US">
                    <a:noFill/>
                  </a:rPr>
                  <a:t> </a:t>
                </a:r>
              </a:p>
            </p:txBody>
          </p:sp>
        </mc:Fallback>
      </mc:AlternateContent>
      <p:grpSp>
        <p:nvGrpSpPr>
          <p:cNvPr id="11" name="Group 10"/>
          <p:cNvGrpSpPr/>
          <p:nvPr/>
        </p:nvGrpSpPr>
        <p:grpSpPr>
          <a:xfrm>
            <a:off x="6400800" y="4795916"/>
            <a:ext cx="11353799" cy="4272965"/>
            <a:chOff x="3429002" y="7810500"/>
            <a:chExt cx="11353799" cy="4272965"/>
          </a:xfrm>
        </p:grpSpPr>
        <mc:AlternateContent xmlns:mc="http://schemas.openxmlformats.org/markup-compatibility/2006" xmlns:a14="http://schemas.microsoft.com/office/drawing/2010/main">
          <mc:Choice Requires="a14">
            <p:sp>
              <p:nvSpPr>
                <p:cNvPr id="9" name="Rectangle 8"/>
                <p:cNvSpPr/>
                <p:nvPr/>
              </p:nvSpPr>
              <p:spPr>
                <a:xfrm>
                  <a:off x="4114801" y="7810500"/>
                  <a:ext cx="10668000" cy="4272965"/>
                </a:xfrm>
                <a:prstGeom prst="rect">
                  <a:avLst/>
                </a:prstGeom>
              </p:spPr>
              <p:txBody>
                <a:bodyPr wrap="square">
                  <a:spAutoFit/>
                </a:bodyPr>
                <a:lstStyle/>
                <a:p>
                  <a:pPr algn="just">
                    <a:lnSpc>
                      <a:spcPct val="150000"/>
                    </a:lnSpc>
                    <a:spcBef>
                      <a:spcPts val="100"/>
                    </a:spcBef>
                    <a:spcAft>
                      <a:spcPts val="100"/>
                    </a:spcAft>
                  </a:pPr>
                  <a:r>
                    <a:rPr lang="nl-NL" sz="3600" dirty="0">
                      <a:latin typeface="Arial" panose="020B0604020202020204" pitchFamily="34" charset="0"/>
                      <a:ea typeface="Calibri" panose="020F0502020204030204" pitchFamily="34" charset="0"/>
                      <a:cs typeface="Arial" panose="020B0604020202020204" pitchFamily="34" charset="0"/>
                    </a:rPr>
                    <a:t>Ảnh của khối rubik qua phép chiếu song song lên mặt phẳng </a:t>
                  </a:r>
                  <a14:m>
                    <m:oMath xmlns:m="http://schemas.openxmlformats.org/officeDocument/2006/math">
                      <m:d>
                        <m:dPr>
                          <m:ctrlP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m:rPr>
                              <m:sty m:val="p"/>
                            </m:rPr>
                            <a:rPr lang="en-US" sz="3600" dirty="0">
                              <a:solidFill>
                                <a:srgbClr val="000000"/>
                              </a:solidFill>
                              <a:latin typeface="Cambria Math" panose="02040503050406030204" pitchFamily="18" charset="0"/>
                              <a:ea typeface="Calibri" panose="020F0502020204030204" pitchFamily="34" charset="0"/>
                              <a:cs typeface="Arial" panose="020B0604020202020204" pitchFamily="34" charset="0"/>
                            </a:rPr>
                            <m:t>P</m:t>
                          </m:r>
                        </m:e>
                      </m:d>
                    </m:oMath>
                  </a14:m>
                  <a:r>
                    <a:rPr lang="nl-NL" sz="3600" dirty="0">
                      <a:latin typeface="Arial" panose="020B0604020202020204" pitchFamily="34" charset="0"/>
                      <a:ea typeface="Calibri" panose="020F0502020204030204" pitchFamily="34" charset="0"/>
                      <a:cs typeface="Arial" panose="020B0604020202020204" pitchFamily="34" charset="0"/>
                    </a:rPr>
                    <a:t> theo phương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𝓁</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tạo bởi các đỉnh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 cho các điểm </a:t>
                  </a:r>
                  <a14:m>
                    <m:oMath xmlns:m="http://schemas.openxmlformats.org/officeDocument/2006/math">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sSup>
                        <m:sSupPr>
                          <m:ctrlP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6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ảnh của các đỉnh của khối rubik.</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114801" y="7810500"/>
                  <a:ext cx="10668000" cy="4272965"/>
                </a:xfrm>
                <a:prstGeom prst="rect">
                  <a:avLst/>
                </a:prstGeom>
                <a:blipFill rotWithShape="0">
                  <a:blip r:embed="rId5"/>
                  <a:stretch>
                    <a:fillRect l="-1714" r="-1771" b="-1997"/>
                  </a:stretch>
                </a:blipFill>
              </p:spPr>
              <p:txBody>
                <a:bodyPr/>
                <a:lstStyle/>
                <a:p>
                  <a:r>
                    <a:rPr lang="en-US">
                      <a:noFill/>
                    </a:rPr>
                    <a:t> </a:t>
                  </a:r>
                </a:p>
              </p:txBody>
            </p:sp>
          </mc:Fallback>
        </mc:AlternateContent>
        <p:sp>
          <p:nvSpPr>
            <p:cNvPr id="10" name="Right Arrow 9"/>
            <p:cNvSpPr/>
            <p:nvPr/>
          </p:nvSpPr>
          <p:spPr>
            <a:xfrm>
              <a:off x="3429002" y="8071301"/>
              <a:ext cx="533400" cy="43681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6"/>
          <a:stretch>
            <a:fillRect/>
          </a:stretch>
        </p:blipFill>
        <p:spPr>
          <a:xfrm rot="1322036">
            <a:off x="16535287" y="8263594"/>
            <a:ext cx="2591025" cy="2267909"/>
          </a:xfrm>
          <a:prstGeom prst="rect">
            <a:avLst/>
          </a:prstGeom>
        </p:spPr>
      </p:pic>
      <p:sp>
        <p:nvSpPr>
          <p:cNvPr id="14" name="Rectangle 13"/>
          <p:cNvSpPr/>
          <p:nvPr/>
        </p:nvSpPr>
        <p:spPr>
          <a:xfrm>
            <a:off x="7105728" y="254353"/>
            <a:ext cx="4489185"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1. Khái niệm</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595599" y="4533900"/>
            <a:ext cx="5399013" cy="5373181"/>
          </a:xfrm>
          <a:prstGeom prst="rect">
            <a:avLst/>
          </a:prstGeom>
        </p:spPr>
      </p:pic>
    </p:spTree>
    <p:extLst>
      <p:ext uri="{BB962C8B-B14F-4D97-AF65-F5344CB8AC3E}">
        <p14:creationId xmlns:p14="http://schemas.microsoft.com/office/powerpoint/2010/main" val="3805188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9360" y="1790700"/>
            <a:ext cx="16306800" cy="3048000"/>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93974" y="269135"/>
            <a:ext cx="3637571" cy="1103892"/>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LUẬN</a:t>
            </a:r>
            <a:endPar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1295400" y="1847164"/>
                <a:ext cx="15584836" cy="2762936"/>
              </a:xfrm>
              <a:prstGeom prst="rect">
                <a:avLst/>
              </a:prstGeom>
            </p:spPr>
            <p:txBody>
              <a:bodyPr wrap="square">
                <a:spAutoFit/>
              </a:bodyPr>
              <a:lstStyle/>
              <a:p>
                <a:pPr lvl="0" algn="just">
                  <a:lnSpc>
                    <a:spcPct val="150000"/>
                  </a:lnSpc>
                  <a:defRPr/>
                </a:pPr>
                <a:r>
                  <a:rPr lang="vi-VN" sz="4000" dirty="0">
                    <a:ea typeface="Times New Roman" panose="02020603050405020304" pitchFamily="18" charset="0"/>
                    <a:cs typeface="Arial" panose="020B0604020202020204" pitchFamily="34" charset="0"/>
                  </a:rPr>
                  <a:t>Hình biểu diễn của một hình</a:t>
                </a:r>
                <a:r>
                  <a:rPr lang="en-US" sz="4000" dirty="0">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vi-VN" sz="4000" dirty="0">
                    <a:ea typeface="Times New Roman" panose="02020603050405020304" pitchFamily="18" charset="0"/>
                    <a:cs typeface="Arial" panose="020B0604020202020204" pitchFamily="34" charset="0"/>
                  </a:rPr>
                  <a:t> trong không gian là hình chiếu song song của </a:t>
                </a:r>
                <a14:m>
                  <m:oMath xmlns:m="http://schemas.openxmlformats.org/officeDocument/2006/math">
                    <m:r>
                      <a:rPr lang="en-US" sz="4000" i="1">
                        <a:latin typeface="Cambria Math" panose="02040503050406030204" pitchFamily="18" charset="0"/>
                      </a:rPr>
                      <m:t>ℋ</m:t>
                    </m:r>
                  </m:oMath>
                </a14:m>
                <a:r>
                  <a:rPr lang="vi-VN" sz="4000" dirty="0">
                    <a:ea typeface="Times New Roman" panose="02020603050405020304" pitchFamily="18" charset="0"/>
                    <a:cs typeface="Arial" panose="020B0604020202020204" pitchFamily="34" charset="0"/>
                  </a:rPr>
                  <a:t> trên một mặt phẳng theo một phương chiếu nào đó hoặc hình đồng dạng với hình chiếu đó.</a:t>
                </a:r>
                <a:endParaRPr lang="en-US" sz="4000" dirty="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295400" y="1847164"/>
                <a:ext cx="15584836" cy="2762936"/>
              </a:xfrm>
              <a:prstGeom prst="rect">
                <a:avLst/>
              </a:prstGeom>
              <a:blipFill rotWithShape="0">
                <a:blip r:embed="rId3"/>
                <a:stretch>
                  <a:fillRect l="-1408" r="-1408" b="-8168"/>
                </a:stretch>
              </a:blipFill>
            </p:spPr>
            <p:txBody>
              <a:bodyPr/>
              <a:lstStyle/>
              <a:p>
                <a:r>
                  <a:rPr lang="en-US">
                    <a:noFill/>
                  </a:rPr>
                  <a:t> </a:t>
                </a:r>
              </a:p>
            </p:txBody>
          </p:sp>
        </mc:Fallback>
      </mc:AlternateContent>
      <p:sp>
        <p:nvSpPr>
          <p:cNvPr id="6" name="Rectangle 2"/>
          <p:cNvSpPr>
            <a:spLocks noChangeArrowheads="1"/>
          </p:cNvSpPr>
          <p:nvPr/>
        </p:nvSpPr>
        <p:spPr bwMode="auto">
          <a:xfrm>
            <a:off x="2438400" y="650207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26C8D2C3-54BE-421E-5E1F-0555C6AC68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9360" y="502160"/>
            <a:ext cx="798455" cy="798455"/>
          </a:xfrm>
          <a:prstGeom prst="rect">
            <a:avLst/>
          </a:prstGeom>
        </p:spPr>
      </p:pic>
      <p:sp>
        <p:nvSpPr>
          <p:cNvPr id="8" name="Rectangle 7"/>
          <p:cNvSpPr/>
          <p:nvPr/>
        </p:nvSpPr>
        <p:spPr>
          <a:xfrm>
            <a:off x="228600" y="5515910"/>
            <a:ext cx="3637571" cy="962251"/>
          </a:xfrm>
          <a:prstGeom prst="rect">
            <a:avLst/>
          </a:prstGeom>
        </p:spPr>
        <p:txBody>
          <a:bodyPr wrap="square">
            <a:spAutoFit/>
          </a:bodyPr>
          <a:lstStyle/>
          <a:p>
            <a:pPr marL="571500" indent="-5715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4300" b="1" i="1" dirty="0">
                <a:solidFill>
                  <a:schemeClr val="tx2"/>
                </a:solidFill>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964615" y="6667500"/>
            <a:ext cx="16306800" cy="1824923"/>
          </a:xfrm>
          <a:prstGeom prst="rect">
            <a:avLst/>
          </a:prstGeom>
        </p:spPr>
        <p:txBody>
          <a:bodyPr wrap="square">
            <a:spAutoFit/>
          </a:bodyPr>
          <a:lstStyle/>
          <a:p>
            <a:pPr algn="just">
              <a:lnSpc>
                <a:spcPct val="150000"/>
              </a:lnSpc>
              <a:spcBef>
                <a:spcPts val="100"/>
              </a:spcBef>
              <a:spcAft>
                <a:spcPts val="100"/>
              </a:spcAft>
            </a:pPr>
            <a:r>
              <a:rPr lang="nl-NL" sz="4000" i="1" dirty="0">
                <a:latin typeface="Arial" panose="020B0604020202020204" pitchFamily="34" charset="0"/>
                <a:ea typeface="Calibri" panose="020F0502020204030204" pitchFamily="34" charset="0"/>
                <a:cs typeface="Arial" panose="020B0604020202020204" pitchFamily="34" charset="0"/>
              </a:rPr>
              <a:t>Muốn vẽ đúng hình biểu diễn của một hình không gian, ta phải áp dụng các tính chất của phép chiếu song song.</a:t>
            </a:r>
            <a:endParaRPr lang="en-US" sz="40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42489" y="8695159"/>
            <a:ext cx="1023671" cy="151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023737"/>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P spid="8"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090049">
            <a:off x="108943" y="3203420"/>
            <a:ext cx="733542" cy="1078738"/>
          </a:xfrm>
          <a:prstGeom prst="rect">
            <a:avLst/>
          </a:prstGeom>
        </p:spPr>
      </p:pic>
      <p:sp>
        <p:nvSpPr>
          <p:cNvPr id="7" name="Rectangle 6"/>
          <p:cNvSpPr/>
          <p:nvPr/>
        </p:nvSpPr>
        <p:spPr>
          <a:xfrm>
            <a:off x="2603912" y="342900"/>
            <a:ext cx="15849600" cy="923330"/>
          </a:xfrm>
          <a:prstGeom prst="rect">
            <a:avLst/>
          </a:prstGeom>
        </p:spPr>
        <p:txBody>
          <a:bodyPr wrap="square">
            <a:spAutoFit/>
          </a:bodyPr>
          <a:lstStyle/>
          <a:p>
            <a:pPr lvl="0" algn="ctr">
              <a:lnSpc>
                <a:spcPct val="150000"/>
              </a:lnSpc>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Trong các Hình 85a, 85b, 85c, hình nào biểu diễn cho hình lập phương?</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87520" y="5905500"/>
            <a:ext cx="17595680" cy="4247317"/>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3600" dirty="0">
                <a:solidFill>
                  <a:prstClr val="black"/>
                </a:solidFill>
              </a:rPr>
              <a:t>Hình 85a là hình biểu diễn của hình lập phương.</a:t>
            </a:r>
            <a:endParaRPr lang="en-US" sz="3600" dirty="0">
              <a:solidFill>
                <a:prstClr val="black"/>
              </a:solidFill>
            </a:endParaRPr>
          </a:p>
          <a:p>
            <a:pPr marL="571500" lvl="0" indent="-571500" algn="just">
              <a:lnSpc>
                <a:spcPct val="150000"/>
              </a:lnSpc>
              <a:buFont typeface="Wingdings" panose="05000000000000000000" pitchFamily="2" charset="2"/>
              <a:buChar char="§"/>
            </a:pPr>
            <a:r>
              <a:rPr lang="vi-VN" sz="3600" dirty="0">
                <a:solidFill>
                  <a:prstClr val="black"/>
                </a:solidFill>
              </a:rPr>
              <a:t>Hình 85b không là hình biểu diễn của hình lập phương vì trong hình này có hai cạnh đối của đáy trên không song song với nhau.</a:t>
            </a:r>
            <a:endParaRPr lang="en-US" sz="3600" dirty="0">
              <a:solidFill>
                <a:prstClr val="black"/>
              </a:solidFill>
            </a:endParaRPr>
          </a:p>
          <a:p>
            <a:pPr marL="571500" lvl="0" indent="-571500" algn="just">
              <a:lnSpc>
                <a:spcPct val="150000"/>
              </a:lnSpc>
              <a:buFont typeface="Wingdings" panose="05000000000000000000" pitchFamily="2" charset="2"/>
              <a:buChar char="§"/>
            </a:pPr>
            <a:r>
              <a:rPr lang="vi-VN" sz="3600" dirty="0">
                <a:solidFill>
                  <a:prstClr val="black"/>
                </a:solidFill>
              </a:rPr>
              <a:t>Hình 85c cũng có thể là hình biểu diễn của hình lập phương. Tuy nhiên hình</a:t>
            </a:r>
            <a:r>
              <a:rPr lang="en-US" sz="3600" dirty="0">
                <a:solidFill>
                  <a:prstClr val="black"/>
                </a:solidFill>
              </a:rPr>
              <a:t>      </a:t>
            </a:r>
            <a:r>
              <a:rPr lang="vi-VN" sz="3600" dirty="0">
                <a:solidFill>
                  <a:prstClr val="black"/>
                </a:solidFill>
              </a:rPr>
              <a:t> biểu diễn này không tốt vì không giúp ta hình dung được hình trong không gian.</a:t>
            </a:r>
          </a:p>
        </p:txBody>
      </p:sp>
      <p:pic>
        <p:nvPicPr>
          <p:cNvPr id="16" name="Picture 15"/>
          <p:cNvPicPr>
            <a:picLocks noChangeAspect="1"/>
          </p:cNvPicPr>
          <p:nvPr/>
        </p:nvPicPr>
        <p:blipFill>
          <a:blip r:embed="rId2"/>
          <a:stretch>
            <a:fillRect/>
          </a:stretch>
        </p:blipFill>
        <p:spPr>
          <a:xfrm>
            <a:off x="16611600" y="4856267"/>
            <a:ext cx="1463327" cy="1430258"/>
          </a:xfrm>
          <a:prstGeom prst="rect">
            <a:avLst/>
          </a:prstGeom>
        </p:spPr>
      </p:pic>
      <p:grpSp>
        <p:nvGrpSpPr>
          <p:cNvPr id="11" name="Group 10"/>
          <p:cNvGrpSpPr/>
          <p:nvPr/>
        </p:nvGrpSpPr>
        <p:grpSpPr>
          <a:xfrm>
            <a:off x="304800" y="348332"/>
            <a:ext cx="2678037" cy="914400"/>
            <a:chOff x="1554480" y="876300"/>
            <a:chExt cx="6096000" cy="1143000"/>
          </a:xfrm>
          <a:solidFill>
            <a:schemeClr val="accent5">
              <a:lumMod val="75000"/>
            </a:schemeClr>
          </a:solidFill>
        </p:grpSpPr>
        <p:sp>
          <p:nvSpPr>
            <p:cNvPr id="17" name="Flowchart: Terminator 16"/>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43528" y="1027063"/>
              <a:ext cx="4244408"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4</a:t>
              </a: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3127460" y="1562100"/>
            <a:ext cx="12115800" cy="3775213"/>
          </a:xfrm>
          <a:prstGeom prst="rect">
            <a:avLst/>
          </a:prstGeom>
        </p:spPr>
      </p:pic>
      <p:sp>
        <p:nvSpPr>
          <p:cNvPr id="6" name="Rectangle 5"/>
          <p:cNvSpPr/>
          <p:nvPr/>
        </p:nvSpPr>
        <p:spPr>
          <a:xfrm>
            <a:off x="1052149" y="5106769"/>
            <a:ext cx="1183337" cy="646331"/>
          </a:xfrm>
          <a:prstGeom prst="rect">
            <a:avLst/>
          </a:prstGeom>
        </p:spPr>
        <p:txBody>
          <a:bodyPr wrap="none">
            <a:spAutoFit/>
          </a:bodyPr>
          <a:lstStyle/>
          <a:p>
            <a:pPr lvl="0" algn="ctr">
              <a:defRPr/>
            </a:pPr>
            <a:r>
              <a:rPr lang="vi-VN" sz="3600" b="1" i="1" u="sng" dirty="0">
                <a:solidFill>
                  <a:schemeClr val="tx2"/>
                </a:solidFill>
              </a:rPr>
              <a:t>Giải</a:t>
            </a:r>
            <a:r>
              <a:rPr lang="en-US" sz="3600" b="1" i="1" u="sng" dirty="0">
                <a:solidFill>
                  <a:schemeClr val="tx2"/>
                </a:solidFill>
              </a:rPr>
              <a:t>:</a:t>
            </a:r>
          </a:p>
        </p:txBody>
      </p:sp>
    </p:spTree>
    <p:extLst>
      <p:ext uri="{BB962C8B-B14F-4D97-AF65-F5344CB8AC3E}">
        <p14:creationId xmlns:p14="http://schemas.microsoft.com/office/powerpoint/2010/main" val="154535934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533400" y="2286815"/>
            <a:ext cx="1493752" cy="1143178"/>
          </a:xfrm>
          <a:prstGeom prst="rect">
            <a:avLst/>
          </a:prstGeom>
        </p:spPr>
      </p:pic>
      <p:pic>
        <p:nvPicPr>
          <p:cNvPr id="12" name="Picture 11"/>
          <p:cNvPicPr>
            <a:picLocks noChangeAspect="1"/>
          </p:cNvPicPr>
          <p:nvPr/>
        </p:nvPicPr>
        <p:blipFill>
          <a:blip r:embed="rId4"/>
          <a:stretch>
            <a:fillRect/>
          </a:stretch>
        </p:blipFill>
        <p:spPr>
          <a:xfrm>
            <a:off x="17297400" y="8789307"/>
            <a:ext cx="609599" cy="1380184"/>
          </a:xfrm>
          <a:prstGeom prst="rect">
            <a:avLst/>
          </a:prstGeom>
        </p:spPr>
      </p:pic>
      <p:sp>
        <p:nvSpPr>
          <p:cNvPr id="8" name="Rectangle 7"/>
          <p:cNvSpPr/>
          <p:nvPr/>
        </p:nvSpPr>
        <p:spPr>
          <a:xfrm>
            <a:off x="1651792" y="2247900"/>
            <a:ext cx="7111208" cy="10156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nl-NL" sz="4000" b="1" dirty="0">
                <a:solidFill>
                  <a:srgbClr val="1F497D"/>
                </a:solidFill>
                <a:latin typeface="Arial" panose="020B0604020202020204" pitchFamily="34" charset="0"/>
                <a:ea typeface="Calibri" panose="020F0502020204030204" pitchFamily="34" charset="0"/>
                <a:cs typeface="Arial" panose="020B0604020202020204" pitchFamily="34" charset="0"/>
              </a:rPr>
              <a:t>Một số hình biểu diễn:</a:t>
            </a:r>
            <a:endParaRPr lang="en-US" sz="3600" dirty="0"/>
          </a:p>
        </p:txBody>
      </p:sp>
      <p:sp>
        <p:nvSpPr>
          <p:cNvPr id="9" name="Rectangle 8"/>
          <p:cNvSpPr/>
          <p:nvPr/>
        </p:nvSpPr>
        <p:spPr>
          <a:xfrm>
            <a:off x="2057400" y="495300"/>
            <a:ext cx="13944600"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vi-VN" sz="4500" b="1" dirty="0">
                <a:solidFill>
                  <a:srgbClr val="FFFF99"/>
                </a:solidFill>
                <a:ea typeface="Calibri" panose="020F0502020204030204" pitchFamily="34" charset="0"/>
                <a:cs typeface="Arial" panose="020B0604020202020204" pitchFamily="34" charset="0"/>
              </a:rPr>
              <a:t>2. Hình biểu diễn của một số hình khối đơn giản</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651792" y="3784488"/>
            <a:ext cx="14755815" cy="3585663"/>
          </a:xfrm>
          <a:prstGeom prst="rect">
            <a:avLst/>
          </a:prstGeom>
        </p:spPr>
      </p:pic>
      <p:sp>
        <p:nvSpPr>
          <p:cNvPr id="10" name="TextBox 9"/>
          <p:cNvSpPr txBox="1"/>
          <p:nvPr/>
        </p:nvSpPr>
        <p:spPr>
          <a:xfrm>
            <a:off x="1371600" y="7691758"/>
            <a:ext cx="32766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Hình tứ diện</a:t>
            </a:r>
          </a:p>
        </p:txBody>
      </p:sp>
      <p:sp>
        <p:nvSpPr>
          <p:cNvPr id="14" name="TextBox 13"/>
          <p:cNvSpPr txBox="1"/>
          <p:nvPr/>
        </p:nvSpPr>
        <p:spPr>
          <a:xfrm>
            <a:off x="5207396" y="7691758"/>
            <a:ext cx="3276600"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Hình hộp</a:t>
            </a:r>
          </a:p>
        </p:txBody>
      </p:sp>
      <p:sp>
        <p:nvSpPr>
          <p:cNvPr id="17" name="TextBox 16"/>
          <p:cNvSpPr txBox="1"/>
          <p:nvPr/>
        </p:nvSpPr>
        <p:spPr>
          <a:xfrm>
            <a:off x="9220200" y="7540407"/>
            <a:ext cx="3276600" cy="1938992"/>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Hình hộp </a:t>
            </a:r>
          </a:p>
          <a:p>
            <a:pPr algn="ctr">
              <a:lnSpc>
                <a:spcPct val="150000"/>
              </a:lnSpc>
            </a:pPr>
            <a:r>
              <a:rPr lang="en-US" sz="4000" dirty="0">
                <a:latin typeface="Arial" panose="020B0604020202020204" pitchFamily="34" charset="0"/>
                <a:cs typeface="Arial" panose="020B0604020202020204" pitchFamily="34" charset="0"/>
              </a:rPr>
              <a:t>chữ nhật</a:t>
            </a:r>
          </a:p>
        </p:txBody>
      </p:sp>
      <p:sp>
        <p:nvSpPr>
          <p:cNvPr id="18" name="TextBox 17"/>
          <p:cNvSpPr txBox="1"/>
          <p:nvPr/>
        </p:nvSpPr>
        <p:spPr>
          <a:xfrm>
            <a:off x="13258800" y="7557392"/>
            <a:ext cx="3276600" cy="1938992"/>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Hình lăng trụ tam giác</a:t>
            </a:r>
          </a:p>
        </p:txBody>
      </p:sp>
    </p:spTree>
    <p:extLst>
      <p:ext uri="{BB962C8B-B14F-4D97-AF65-F5344CB8AC3E}">
        <p14:creationId xmlns:p14="http://schemas.microsoft.com/office/powerpoint/2010/main" val="5691242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4"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3189753">
            <a:off x="-93810" y="9699808"/>
            <a:ext cx="1276304" cy="1031097"/>
          </a:xfrm>
          <a:prstGeom prst="rect">
            <a:avLst/>
          </a:prstGeom>
        </p:spPr>
      </p:pic>
      <p:sp>
        <p:nvSpPr>
          <p:cNvPr id="11" name="Rectangle 10"/>
          <p:cNvSpPr/>
          <p:nvPr/>
        </p:nvSpPr>
        <p:spPr>
          <a:xfrm>
            <a:off x="-10510" y="266700"/>
            <a:ext cx="3637571" cy="861133"/>
          </a:xfrm>
          <a:prstGeom prst="rect">
            <a:avLst/>
          </a:prstGeom>
        </p:spPr>
        <p:txBody>
          <a:bodyPr wrap="square">
            <a:spAutoFit/>
          </a:bodyPr>
          <a:lstStyle/>
          <a:p>
            <a:pPr marL="685800" indent="-6858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3800" b="1" dirty="0">
                <a:solidFill>
                  <a:srgbClr val="C00000"/>
                </a:solidFill>
                <a:latin typeface="Arial" panose="020B0604020202020204" pitchFamily="34" charset="0"/>
                <a:ea typeface="Calibri" panose="020F0502020204030204" pitchFamily="34" charset="0"/>
                <a:cs typeface="Arial" panose="020B0604020202020204" pitchFamily="34" charset="0"/>
              </a:rPr>
              <a:t>Chú ý</a:t>
            </a:r>
          </a:p>
        </p:txBody>
      </p:sp>
      <p:pic>
        <p:nvPicPr>
          <p:cNvPr id="14"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6101" y="300847"/>
            <a:ext cx="1146417" cy="16918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5570" y="1335353"/>
            <a:ext cx="16830430" cy="3785652"/>
          </a:xfrm>
          <a:prstGeom prst="rect">
            <a:avLst/>
          </a:prstGeom>
        </p:spPr>
        <p:txBody>
          <a:bodyPr wrap="square">
            <a:spAutoFit/>
          </a:bodyPr>
          <a:lstStyle/>
          <a:p>
            <a:pPr algn="just">
              <a:lnSpc>
                <a:spcPct val="150000"/>
              </a:lnSpc>
            </a:pPr>
            <a:r>
              <a:rPr lang="nl-NL" sz="3200" dirty="0">
                <a:latin typeface="Arial" panose="020B0604020202020204" pitchFamily="34" charset="0"/>
                <a:ea typeface="Calibri" panose="020F0502020204030204" pitchFamily="34" charset="0"/>
                <a:cs typeface="Arial" panose="020B0604020202020204" pitchFamily="34" charset="0"/>
              </a:rPr>
              <a:t>1)</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Một tam giác bất kì bao giờ cũng có thể coi là hình biểu diễn của một tam giác có dạng tùy ý cho trước (có thể là tam giác đều, tam giác cân, tam giác vuông,…)</a:t>
            </a:r>
          </a:p>
          <a:p>
            <a:pPr marL="571500" indent="-571500" algn="just">
              <a:lnSpc>
                <a:spcPct val="150000"/>
              </a:lnSpc>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Hình bình hành </a:t>
            </a:r>
            <a:r>
              <a:rPr lang="en-US" sz="3200" dirty="0">
                <a:latin typeface="Arial" panose="020B0604020202020204" pitchFamily="34" charset="0"/>
                <a:ea typeface="Calibri" panose="020F0502020204030204" pitchFamily="34" charset="0"/>
                <a:cs typeface="Arial" panose="020B0604020202020204" pitchFamily="34" charset="0"/>
              </a:rPr>
              <a:t>bất kì bao giờ cũng</a:t>
            </a:r>
            <a:r>
              <a:rPr lang="en-US" sz="3200" dirty="0">
                <a:effectLst/>
                <a:latin typeface="Arial" panose="020B0604020202020204" pitchFamily="34" charset="0"/>
                <a:ea typeface="Calibri" panose="020F0502020204030204" pitchFamily="34" charset="0"/>
                <a:cs typeface="Arial" panose="020B0604020202020204" pitchFamily="34" charset="0"/>
              </a:rPr>
              <a:t> có thể coi là hình biểu diễn của một hình bình hành tùy ý</a:t>
            </a:r>
            <a:r>
              <a:rPr lang="en-US" sz="3200" dirty="0">
                <a:latin typeface="Arial" panose="020B0604020202020204" pitchFamily="34" charset="0"/>
                <a:ea typeface="Calibri" panose="020F0502020204030204" pitchFamily="34" charset="0"/>
                <a:cs typeface="Arial" panose="020B0604020202020204" pitchFamily="34" charset="0"/>
              </a:rPr>
              <a:t> cho trước (có thể là hình bình hành, hình vuông, hình thoi, hình chữ nhật,…)</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13335000" y="5084516"/>
            <a:ext cx="4451526" cy="4607881"/>
          </a:xfrm>
          <a:prstGeom prst="rect">
            <a:avLst/>
          </a:prstGeom>
        </p:spPr>
      </p:pic>
      <p:sp>
        <p:nvSpPr>
          <p:cNvPr id="7" name="Rectangle 6"/>
          <p:cNvSpPr/>
          <p:nvPr/>
        </p:nvSpPr>
        <p:spPr>
          <a:xfrm>
            <a:off x="695570" y="5168082"/>
            <a:ext cx="12363138" cy="4524315"/>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Một hình thang bất kì bao giờ cũng có thể coi là hình biểu diễn cho một hình thang tùy ý cho trước, sao cho tỉ số độ dài hai đáy của hình biểu diễn phải bằng tỉ số độ dài hai đáy của hình thang ban đầu. </a:t>
            </a:r>
          </a:p>
          <a:p>
            <a:pPr marL="571500" lvl="0" indent="-571500" algn="just">
              <a:lnSpc>
                <a:spcPct val="150000"/>
              </a:lnSpc>
              <a:buFont typeface="Arial" panose="020B0604020202020204" pitchFamily="34" charset="0"/>
              <a:buChar char="•"/>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Ta thường dùng đường elip làm hình biểu diễn của đường tròn, tâm của elip biểu diễn cho tâm đường tròn.</a:t>
            </a:r>
          </a:p>
        </p:txBody>
      </p:sp>
    </p:spTree>
    <p:extLst>
      <p:ext uri="{BB962C8B-B14F-4D97-AF65-F5344CB8AC3E}">
        <p14:creationId xmlns:p14="http://schemas.microsoft.com/office/powerpoint/2010/main" val="18627244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1333500"/>
            <a:ext cx="20574000" cy="6781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Rectangle 8"/>
          <p:cNvSpPr/>
          <p:nvPr/>
        </p:nvSpPr>
        <p:spPr>
          <a:xfrm>
            <a:off x="-104183" y="1787358"/>
            <a:ext cx="18320730" cy="2691250"/>
          </a:xfrm>
          <a:prstGeom prst="rect">
            <a:avLst/>
          </a:prstGeom>
        </p:spPr>
        <p:txBody>
          <a:bodyPr wrap="square">
            <a:spAutoFit/>
          </a:bodyPr>
          <a:lstStyle/>
          <a:p>
            <a:pPr lvl="0" algn="ctr">
              <a:lnSpc>
                <a:spcPct val="150000"/>
              </a:lnSpc>
              <a:defRPr/>
            </a:pPr>
            <a:r>
              <a:rPr lang="vi-VN" sz="6000" b="1" kern="0" dirty="0">
                <a:solidFill>
                  <a:srgbClr val="FF0000"/>
                </a:solidFill>
              </a:rPr>
              <a:t>CHƯƠNG IV. ĐƯỜNG THẲNG VÀ MẶT PHẲNG TRONG KHÔNG GIAN. QUAN HỆ SONG SONG.</a:t>
            </a:r>
            <a:endParaRPr lang="en-US" sz="6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10977" y="4821297"/>
            <a:ext cx="18406503" cy="2954655"/>
          </a:xfrm>
          <a:prstGeom prst="rect">
            <a:avLst/>
          </a:prstGeom>
        </p:spPr>
        <p:txBody>
          <a:bodyPr wrap="square">
            <a:spAutoFit/>
          </a:bodyPr>
          <a:lstStyle/>
          <a:p>
            <a:pPr lvl="0" algn="ctr">
              <a:lnSpc>
                <a:spcPct val="150000"/>
              </a:lnSpc>
              <a:defRPr/>
            </a:pPr>
            <a:r>
              <a:rPr lang="fr-FR" sz="6200" b="1" kern="0" dirty="0">
                <a:solidFill>
                  <a:schemeClr val="accent1"/>
                </a:solidFill>
                <a:latin typeface="Arial" panose="020B0604020202020204" pitchFamily="34" charset="0"/>
                <a:ea typeface="Calibri" panose="020F0502020204030204" pitchFamily="34" charset="0"/>
                <a:cs typeface="Arial" panose="020B0604020202020204" pitchFamily="34" charset="0"/>
              </a:rPr>
              <a:t>BÀI 6. PHÉP CHIẾU SONG SONG. </a:t>
            </a:r>
          </a:p>
          <a:p>
            <a:pPr lvl="0" algn="ctr">
              <a:lnSpc>
                <a:spcPct val="150000"/>
              </a:lnSpc>
              <a:defRPr/>
            </a:pPr>
            <a:r>
              <a:rPr lang="fr-FR" sz="6200" b="1" kern="0" dirty="0">
                <a:solidFill>
                  <a:schemeClr val="accent1"/>
                </a:solidFill>
                <a:latin typeface="Arial" panose="020B0604020202020204" pitchFamily="34" charset="0"/>
                <a:ea typeface="Calibri" panose="020F0502020204030204" pitchFamily="34" charset="0"/>
                <a:cs typeface="Arial" panose="020B0604020202020204" pitchFamily="34" charset="0"/>
              </a:rPr>
              <a:t>HÌNH BIỂU DIỄN CỦA MỘT HÌNH KHÔNG GIAN</a:t>
            </a:r>
            <a:endParaRPr kumimoji="0" lang="en-US" sz="6200" b="1"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16306800" y="8789306"/>
            <a:ext cx="1447800" cy="1144339"/>
          </a:xfrm>
          <a:prstGeom prst="rect">
            <a:avLst/>
          </a:prstGeom>
        </p:spPr>
      </p:pic>
    </p:spTree>
    <p:extLst>
      <p:ext uri="{BB962C8B-B14F-4D97-AF65-F5344CB8AC3E}">
        <p14:creationId xmlns:p14="http://schemas.microsoft.com/office/powerpoint/2010/main" val="406418211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13189753">
            <a:off x="-93810" y="9699808"/>
            <a:ext cx="1276304" cy="1031097"/>
          </a:xfrm>
          <a:prstGeom prst="rect">
            <a:avLst/>
          </a:prstGeom>
        </p:spPr>
      </p:pic>
      <p:sp>
        <p:nvSpPr>
          <p:cNvPr id="11" name="Rectangle 10"/>
          <p:cNvSpPr/>
          <p:nvPr/>
        </p:nvSpPr>
        <p:spPr>
          <a:xfrm>
            <a:off x="-10510" y="266700"/>
            <a:ext cx="3637571" cy="861133"/>
          </a:xfrm>
          <a:prstGeom prst="rect">
            <a:avLst/>
          </a:prstGeom>
        </p:spPr>
        <p:txBody>
          <a:bodyPr wrap="square">
            <a:spAutoFit/>
          </a:bodyPr>
          <a:lstStyle/>
          <a:p>
            <a:pPr marL="685800" indent="-685800" algn="ctr">
              <a:lnSpc>
                <a:spcPct val="150000"/>
              </a:lnSpc>
              <a:spcBef>
                <a:spcPts val="600"/>
              </a:spcBef>
              <a:spcAft>
                <a:spcPts val="800"/>
              </a:spcAft>
              <a:buFont typeface="Wingdings" panose="05000000000000000000" pitchFamily="2" charset="2"/>
              <a:buChar char="q"/>
              <a:tabLst>
                <a:tab pos="360045" algn="l"/>
                <a:tab pos="720090" algn="l"/>
              </a:tabLst>
              <a:defRPr/>
            </a:pPr>
            <a:r>
              <a:rPr lang="en-US" sz="3800" b="1" dirty="0">
                <a:solidFill>
                  <a:srgbClr val="C00000"/>
                </a:solidFill>
                <a:latin typeface="Arial" panose="020B0604020202020204" pitchFamily="34" charset="0"/>
                <a:ea typeface="Calibri" panose="020F0502020204030204" pitchFamily="34" charset="0"/>
                <a:cs typeface="Arial" panose="020B0604020202020204" pitchFamily="34" charset="0"/>
              </a:rPr>
              <a:t>Chú ý</a:t>
            </a:r>
          </a:p>
        </p:txBody>
      </p:sp>
      <p:pic>
        <p:nvPicPr>
          <p:cNvPr id="14" name="Picture 2" descr="https://lh4.googleusercontent.com/60FsukEDa4zkG3RsBDu3YN2kqq4ELhwmZnRHr2ZkFQydgQKVEBs0OvcfTbg-nvIKIu_CNVdHdnEjx5YuaFp1XEM3N1_AU1LM14YySJljZJx9VV5MJL_54grU8itzTa_4HVI6bE62cZva1Yh_V0Zz4g=n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6101" y="300847"/>
            <a:ext cx="1146417" cy="16918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866309" y="1485900"/>
                <a:ext cx="16383000" cy="5780044"/>
              </a:xfrm>
              <a:prstGeom prst="rect">
                <a:avLst/>
              </a:prstGeom>
            </p:spPr>
            <p:txBody>
              <a:bodyPr wrap="square">
                <a:spAutoFit/>
              </a:bodyPr>
              <a:lstStyle/>
              <a:p>
                <a:pPr lvl="0" algn="just">
                  <a:lnSpc>
                    <a:spcPct val="165000"/>
                  </a:lnSpc>
                </a:pPr>
                <a:r>
                  <a:rPr lang="nl-NL" sz="3200" dirty="0">
                    <a:solidFill>
                      <a:prstClr val="black"/>
                    </a:solidFill>
                    <a:latin typeface="Arial" panose="020B0604020202020204" pitchFamily="34" charset="0"/>
                    <a:ea typeface="Calibri" panose="020F0502020204030204" pitchFamily="34" charset="0"/>
                    <a:cs typeface="Arial" panose="020B0604020202020204" pitchFamily="34" charset="0"/>
                  </a:rPr>
                  <a:t>2)</a:t>
                </a:r>
                <a:endParaRPr lang="en-US" sz="3200" dirty="0">
                  <a:solidFill>
                    <a:schemeClr val="tx1">
                      <a:lumMod val="95000"/>
                      <a:lumOff val="5000"/>
                    </a:schemeClr>
                  </a:solidFill>
                </a:endParaRPr>
              </a:p>
              <a:p>
                <a:pPr algn="just">
                  <a:lnSpc>
                    <a:spcPct val="165000"/>
                  </a:lnSpc>
                </a:pPr>
                <a:r>
                  <a:rPr lang="vi-VN" sz="3200" dirty="0">
                    <a:solidFill>
                      <a:schemeClr val="tx1">
                        <a:lumMod val="95000"/>
                        <a:lumOff val="5000"/>
                      </a:schemeClr>
                    </a:solidFill>
                  </a:rPr>
                  <a:t>Phép chiếu song song nói chung không giữ nguyên tỉ số của hai đoạn thẳng không nằm trên hai đường thẳng song song (hay không cùng nằm trên một đường thẳng) và không giữ nguyên độ lớn của một góc. Từ đó suy ra nếu trên hình</a:t>
                </a:r>
                <a:r>
                  <a:rPr lang="en-US" sz="3200" dirty="0">
                    <a:solidFill>
                      <a:schemeClr val="tx1">
                        <a:lumMod val="95000"/>
                        <a:lumOff val="5000"/>
                      </a:schemeClr>
                    </a:solidFill>
                  </a:rPr>
                  <a:t> </a:t>
                </a:r>
                <a14:m>
                  <m:oMath xmlns:m="http://schemas.openxmlformats.org/officeDocument/2006/math">
                    <m:r>
                      <a:rPr lang="en-US" sz="3200" i="1" kern="0">
                        <a:latin typeface="Cambria Math" panose="02040503050406030204" pitchFamily="18" charset="0"/>
                        <a:ea typeface="Calibri" panose="020F0502020204030204" pitchFamily="34" charset="0"/>
                        <a:cs typeface="Times New Roman" panose="02020603050405020304" pitchFamily="18" charset="0"/>
                      </a:rPr>
                      <m:t>ℋ</m:t>
                    </m:r>
                  </m:oMath>
                </a14:m>
                <a:r>
                  <a:rPr lang="en-US" sz="3200" dirty="0">
                    <a:solidFill>
                      <a:schemeClr val="tx1">
                        <a:lumMod val="95000"/>
                        <a:lumOff val="5000"/>
                      </a:schemeClr>
                    </a:solidFill>
                  </a:rPr>
                  <a:t> </a:t>
                </a:r>
                <a:r>
                  <a:rPr lang="vi-VN" sz="3200" dirty="0">
                    <a:solidFill>
                      <a:schemeClr val="tx1">
                        <a:lumMod val="95000"/>
                        <a:lumOff val="5000"/>
                      </a:schemeClr>
                    </a:solidFill>
                  </a:rPr>
                  <a:t>có hai đoạn thẳng không nằm trên hai đường thẳng song song thì tỉ số của chúng không nhất thiết phải giữ nguyên trên hình biểu diễn. Cũng như vậy, độ lớn của một góc trên hình </a:t>
                </a:r>
                <a14:m>
                  <m:oMath xmlns:m="http://schemas.openxmlformats.org/officeDocument/2006/math">
                    <m:r>
                      <a:rPr lang="en-US" sz="3200" i="1" kern="0">
                        <a:latin typeface="Cambria Math" panose="02040503050406030204" pitchFamily="18" charset="0"/>
                        <a:ea typeface="Calibri" panose="020F0502020204030204" pitchFamily="34" charset="0"/>
                        <a:cs typeface="Times New Roman" panose="02020603050405020304" pitchFamily="18" charset="0"/>
                      </a:rPr>
                      <m:t>ℋ</m:t>
                    </m:r>
                  </m:oMath>
                </a14:m>
                <a:r>
                  <a:rPr lang="vi-VN" sz="3200" dirty="0">
                    <a:solidFill>
                      <a:schemeClr val="tx1">
                        <a:lumMod val="95000"/>
                        <a:lumOff val="5000"/>
                      </a:schemeClr>
                    </a:solidFill>
                  </a:rPr>
                  <a:t> không nhất thiết được giữ nguyên trên hình biểu diễn.</a:t>
                </a:r>
                <a:endParaRPr lang="en-US" sz="3200" dirty="0">
                  <a:solidFill>
                    <a:schemeClr val="tx1">
                      <a:lumMod val="95000"/>
                      <a:lumOff val="5000"/>
                    </a:schemeClr>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866309" y="1485900"/>
                <a:ext cx="16383000" cy="5780044"/>
              </a:xfrm>
              <a:prstGeom prst="rect">
                <a:avLst/>
              </a:prstGeom>
              <a:blipFill rotWithShape="0">
                <a:blip r:embed="rId4"/>
                <a:stretch>
                  <a:fillRect l="-930" r="-930" b="-633"/>
                </a:stretch>
              </a:blipFill>
            </p:spPr>
            <p:txBody>
              <a:bodyPr/>
              <a:lstStyle/>
              <a:p>
                <a:r>
                  <a:rPr lang="en-US">
                    <a:noFill/>
                  </a:rPr>
                  <a:t> </a:t>
                </a:r>
              </a:p>
            </p:txBody>
          </p:sp>
        </mc:Fallback>
      </mc:AlternateContent>
    </p:spTree>
    <p:extLst>
      <p:ext uri="{BB962C8B-B14F-4D97-AF65-F5344CB8AC3E}">
        <p14:creationId xmlns:p14="http://schemas.microsoft.com/office/powerpoint/2010/main" val="2129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4600573" y="2095500"/>
            <a:ext cx="939165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934200" y="7623627"/>
            <a:ext cx="3942481" cy="1123607"/>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104900" y="2625757"/>
            <a:ext cx="16078200" cy="5632311"/>
          </a:xfrm>
          <a:prstGeom prst="rect">
            <a:avLst/>
          </a:prstGeom>
        </p:spPr>
        <p:txBody>
          <a:bodyPr wrap="square">
            <a:spAutoFit/>
          </a:bodyPr>
          <a:lstStyle/>
          <a:p>
            <a:pPr marR="30480" algn="just">
              <a:lnSpc>
                <a:spcPct val="150000"/>
              </a:lnSpc>
              <a:spcAft>
                <a:spcPts val="0"/>
              </a:spcAft>
            </a:pPr>
            <a:r>
              <a:rPr lang="fr-FR" sz="4000" b="1" dirty="0">
                <a:latin typeface="Arial" panose="020B0604020202020204" pitchFamily="34" charset="0"/>
                <a:ea typeface="Times New Roman" panose="02020603050405020304" pitchFamily="18" charset="0"/>
                <a:cs typeface="Arial" panose="020B0604020202020204" pitchFamily="34" charset="0"/>
              </a:rPr>
              <a:t>Câu 1. </a:t>
            </a:r>
            <a:r>
              <a:rPr lang="fr-FR" sz="4000" dirty="0">
                <a:latin typeface="Arial" panose="020B0604020202020204" pitchFamily="34" charset="0"/>
                <a:ea typeface="Times New Roman" panose="02020603050405020304" pitchFamily="18" charset="0"/>
                <a:cs typeface="Arial" panose="020B0604020202020204" pitchFamily="34" charset="0"/>
              </a:rPr>
              <a:t>Hình chiếu của hình chữ nhật không thể là hình nào trong các hình sau?</a:t>
            </a:r>
          </a:p>
          <a:p>
            <a:pPr marR="30480" lvl="1">
              <a:lnSpc>
                <a:spcPct val="300000"/>
              </a:lnSpc>
            </a:pPr>
            <a:r>
              <a:rPr lang="fr-FR" sz="4000" dirty="0">
                <a:latin typeface="Arial" panose="020B0604020202020204" pitchFamily="34" charset="0"/>
                <a:ea typeface="Times New Roman" panose="02020603050405020304" pitchFamily="18" charset="0"/>
                <a:cs typeface="Arial" panose="020B0604020202020204" pitchFamily="34" charset="0"/>
              </a:rPr>
              <a:t>			A. Hình thang cân				B. Hình bình hành</a:t>
            </a:r>
          </a:p>
          <a:p>
            <a:pPr marR="30480" lvl="1">
              <a:lnSpc>
                <a:spcPct val="300000"/>
              </a:lnSpc>
            </a:pPr>
            <a:r>
              <a:rPr lang="fr-FR" sz="4000" dirty="0">
                <a:latin typeface="Arial" panose="020B0604020202020204" pitchFamily="34" charset="0"/>
                <a:ea typeface="Times New Roman" panose="02020603050405020304" pitchFamily="18" charset="0"/>
                <a:cs typeface="Arial" panose="020B0604020202020204" pitchFamily="34" charset="0"/>
              </a:rPr>
              <a:t>			C. Hình chữ nhật				D. Hình thoi </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8287848"/>
            <a:ext cx="1752600" cy="1283779"/>
          </a:xfrm>
          <a:prstGeom prst="rect">
            <a:avLst/>
          </a:prstGeom>
        </p:spPr>
      </p:pic>
      <p:sp>
        <p:nvSpPr>
          <p:cNvPr id="14" name="Rounded Rectangle 13"/>
          <p:cNvSpPr/>
          <p:nvPr/>
        </p:nvSpPr>
        <p:spPr>
          <a:xfrm>
            <a:off x="3505200" y="5067300"/>
            <a:ext cx="4876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10200" y="722413"/>
            <a:ext cx="7615943" cy="1131079"/>
            <a:chOff x="-4598847" y="161797"/>
            <a:chExt cx="14737595" cy="1131079"/>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860816" y="161797"/>
              <a:ext cx="13261531" cy="1131079"/>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 </a:t>
              </a: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anim calcmode="lin" valueType="num">
                                      <p:cBhvr>
                                        <p:cTn id="1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anim calcmode="lin" valueType="num">
                                      <p:cBhvr>
                                        <p:cTn id="2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70034" y="522906"/>
            <a:ext cx="16861745" cy="8556188"/>
          </a:xfrm>
          <a:prstGeom prst="rect">
            <a:avLst/>
          </a:prstGeom>
        </p:spPr>
        <p:txBody>
          <a:bodyPr wrap="square">
            <a:spAutoFit/>
          </a:bodyPr>
          <a:lstStyle/>
          <a:p>
            <a:pPr algn="just">
              <a:lnSpc>
                <a:spcPct val="150000"/>
              </a:lnSpc>
              <a:spcBef>
                <a:spcPts val="600"/>
              </a:spcBef>
              <a:spcAft>
                <a:spcPts val="600"/>
              </a:spcAft>
            </a:pPr>
            <a:r>
              <a:rPr lang="vi-VN" sz="3400" b="1" dirty="0">
                <a:ea typeface="Calibri" panose="020F0502020204030204" pitchFamily="34" charset="0"/>
                <a:cs typeface="Times New Roman" panose="02020603050405020304" pitchFamily="18" charset="0"/>
              </a:rPr>
              <a:t>Câu 2. </a:t>
            </a:r>
            <a:r>
              <a:rPr lang="vi-VN" sz="3400" dirty="0">
                <a:ea typeface="Calibri" panose="020F0502020204030204" pitchFamily="34" charset="0"/>
                <a:cs typeface="Times New Roman" panose="02020603050405020304" pitchFamily="18" charset="0"/>
              </a:rPr>
              <a:t>Cho các đường thẳng không song song với phương chiếu. Khẳng định nào sau đây là đúng?</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A. Phép chiếu song song biến hai đường thẳng song song thành hai đường thẳng song song</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B. Phép chiếu song song có thể biến hai đường thẳng song song thành hai đường thẳng cắt nhau</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C. Phép chiếu song song có thể biến hai đường thẳng song song thành hai đường thẳng chéo nhau</a:t>
            </a:r>
          </a:p>
          <a:p>
            <a:pPr algn="just">
              <a:lnSpc>
                <a:spcPct val="150000"/>
              </a:lnSpc>
              <a:spcBef>
                <a:spcPts val="600"/>
              </a:spcBef>
              <a:spcAft>
                <a:spcPts val="600"/>
              </a:spcAft>
            </a:pPr>
            <a:r>
              <a:rPr lang="vi-VN" sz="3400" dirty="0">
                <a:ea typeface="Calibri" panose="020F0502020204030204" pitchFamily="34" charset="0"/>
                <a:cs typeface="Times New Roman" panose="02020603050405020304" pitchFamily="18" charset="0"/>
              </a:rPr>
              <a:t>D. Phép chiếu song song biến hai đường thẳng song song thành hai đường thẳng song song hoặc trùng nhau</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342900"/>
            <a:ext cx="1203434" cy="122486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9111" y="8540211"/>
            <a:ext cx="1752600" cy="1283779"/>
          </a:xfrm>
          <a:prstGeom prst="rect">
            <a:avLst/>
          </a:prstGeom>
        </p:spPr>
      </p:pic>
      <p:sp>
        <p:nvSpPr>
          <p:cNvPr id="18" name="Rounded Rectangle 17"/>
          <p:cNvSpPr/>
          <p:nvPr/>
        </p:nvSpPr>
        <p:spPr>
          <a:xfrm>
            <a:off x="457200" y="7397413"/>
            <a:ext cx="17373600" cy="168168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966163" y="1410236"/>
            <a:ext cx="16355673" cy="6247864"/>
          </a:xfrm>
          <a:prstGeom prst="rect">
            <a:avLst/>
          </a:prstGeom>
        </p:spPr>
        <p:txBody>
          <a:bodyPr wrap="square">
            <a:spAutoFit/>
          </a:bodyPr>
          <a:lstStyle/>
          <a:p>
            <a:pPr algn="just">
              <a:lnSpc>
                <a:spcPct val="150000"/>
              </a:lnSpc>
              <a:spcBef>
                <a:spcPts val="600"/>
              </a:spcBef>
              <a:spcAft>
                <a:spcPts val="600"/>
              </a:spcAft>
            </a:pPr>
            <a:r>
              <a:rPr lang="vi-VN" sz="4000" b="1" dirty="0">
                <a:solidFill>
                  <a:prstClr val="black"/>
                </a:solidFill>
                <a:ea typeface="Calibri" panose="020F0502020204030204" pitchFamily="34" charset="0"/>
                <a:cs typeface="Times New Roman" panose="02020603050405020304" pitchFamily="18" charset="0"/>
              </a:rPr>
              <a:t>Câu 3. </a:t>
            </a:r>
            <a:r>
              <a:rPr lang="vi-VN" sz="4000" dirty="0">
                <a:solidFill>
                  <a:prstClr val="black"/>
                </a:solidFill>
                <a:ea typeface="Calibri" panose="020F0502020204030204" pitchFamily="34" charset="0"/>
                <a:cs typeface="Times New Roman" panose="02020603050405020304" pitchFamily="18" charset="0"/>
              </a:rPr>
              <a:t>Cho hình chóp S.ABCD có đáy là hình bình hành. M là </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trung điểm của SC. Hình chiếu song song của điểm M theo phương AB lên mặt phẳng (SAD) là điểm nào sau đây:</a:t>
            </a:r>
          </a:p>
          <a:p>
            <a:pPr algn="just">
              <a:lnSpc>
                <a:spcPct val="25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A. S</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B. Trung điểm của SD</a:t>
            </a:r>
          </a:p>
          <a:p>
            <a:pPr algn="just">
              <a:lnSpc>
                <a:spcPct val="25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C. A</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D. D</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7494646"/>
            <a:ext cx="1752600" cy="1283779"/>
          </a:xfrm>
          <a:prstGeom prst="rect">
            <a:avLst/>
          </a:prstGeom>
        </p:spPr>
      </p:pic>
      <p:sp>
        <p:nvSpPr>
          <p:cNvPr id="18" name="Rounded Rectangle 17"/>
          <p:cNvSpPr/>
          <p:nvPr/>
        </p:nvSpPr>
        <p:spPr>
          <a:xfrm>
            <a:off x="8763000" y="4686300"/>
            <a:ext cx="61722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9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1828800" y="1800777"/>
            <a:ext cx="14859000" cy="5940088"/>
          </a:xfrm>
          <a:prstGeom prst="rect">
            <a:avLst/>
          </a:prstGeom>
        </p:spPr>
        <p:txBody>
          <a:bodyPr wrap="square">
            <a:spAutoFit/>
          </a:bodyPr>
          <a:lstStyle/>
          <a:p>
            <a:pPr algn="just">
              <a:lnSpc>
                <a:spcPct val="150000"/>
              </a:lnSpc>
              <a:spcBef>
                <a:spcPts val="600"/>
              </a:spcBef>
              <a:spcAft>
                <a:spcPts val="600"/>
              </a:spcAft>
            </a:pPr>
            <a:r>
              <a:rPr lang="vi-VN" sz="4000" b="1" dirty="0">
                <a:solidFill>
                  <a:prstClr val="black"/>
                </a:solidFill>
                <a:ea typeface="Calibri" panose="020F0502020204030204" pitchFamily="34" charset="0"/>
                <a:cs typeface="Times New Roman" panose="02020603050405020304" pitchFamily="18" charset="0"/>
              </a:rPr>
              <a:t>Câu 4. </a:t>
            </a:r>
            <a:r>
              <a:rPr lang="vi-VN" sz="4000" dirty="0">
                <a:solidFill>
                  <a:prstClr val="black"/>
                </a:solidFill>
                <a:ea typeface="Calibri" panose="020F0502020204030204" pitchFamily="34" charset="0"/>
                <a:cs typeface="Times New Roman" panose="02020603050405020304" pitchFamily="18" charset="0"/>
              </a:rPr>
              <a:t>Cho hình hộp ABCD.A'B'C'D'. Hình chiếu của A'B qua phép chiếu song song theo phương CB' trên mặt phẳng ABD là:</a:t>
            </a:r>
          </a:p>
          <a:p>
            <a:pPr algn="just">
              <a:lnSpc>
                <a:spcPct val="30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A. AB</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B. AD</a:t>
            </a:r>
          </a:p>
          <a:p>
            <a:pPr algn="just">
              <a:lnSpc>
                <a:spcPct val="300000"/>
              </a:lnSpc>
              <a:spcBef>
                <a:spcPts val="600"/>
              </a:spcBef>
              <a:spcAft>
                <a:spcPts val="600"/>
              </a:spcAft>
            </a:pP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C. BC</a:t>
            </a:r>
            <a:r>
              <a:rPr lang="en-US" sz="4000" dirty="0">
                <a:solidFill>
                  <a:prstClr val="black"/>
                </a:solidFill>
                <a:ea typeface="Calibri" panose="020F0502020204030204" pitchFamily="34" charset="0"/>
                <a:cs typeface="Times New Roman" panose="02020603050405020304" pitchFamily="18" charset="0"/>
              </a:rPr>
              <a:t>					</a:t>
            </a:r>
            <a:r>
              <a:rPr lang="vi-VN" sz="4000" dirty="0">
                <a:solidFill>
                  <a:prstClr val="black"/>
                </a:solidFill>
                <a:ea typeface="Calibri" panose="020F0502020204030204" pitchFamily="34" charset="0"/>
                <a:cs typeface="Times New Roman" panose="02020603050405020304" pitchFamily="18" charset="0"/>
              </a:rPr>
              <a:t>D. BD</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7494646"/>
            <a:ext cx="1752600" cy="1283779"/>
          </a:xfrm>
          <a:prstGeom prst="rect">
            <a:avLst/>
          </a:prstGeom>
        </p:spPr>
      </p:pic>
      <p:sp>
        <p:nvSpPr>
          <p:cNvPr id="18" name="Rounded Rectangle 17"/>
          <p:cNvSpPr/>
          <p:nvPr/>
        </p:nvSpPr>
        <p:spPr>
          <a:xfrm>
            <a:off x="10325100" y="6359967"/>
            <a:ext cx="28194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48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a:solidFill>
                <a:prstClr val="black"/>
              </a:solidFill>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Rectangle 18"/>
          <p:cNvSpPr/>
          <p:nvPr/>
        </p:nvSpPr>
        <p:spPr>
          <a:xfrm>
            <a:off x="1962150" y="1895456"/>
            <a:ext cx="14363700" cy="5570756"/>
          </a:xfrm>
          <a:prstGeom prst="rect">
            <a:avLst/>
          </a:prstGeom>
        </p:spPr>
        <p:txBody>
          <a:bodyPr wrap="square">
            <a:spAutoFit/>
          </a:bodyPr>
          <a:lstStyle/>
          <a:p>
            <a:pPr algn="just">
              <a:lnSpc>
                <a:spcPct val="150000"/>
              </a:lnSpc>
              <a:spcBef>
                <a:spcPts val="600"/>
              </a:spcBef>
              <a:spcAft>
                <a:spcPts val="600"/>
              </a:spcAft>
            </a:pPr>
            <a:r>
              <a:rPr lang="vi-VN" sz="4200" b="1" dirty="0">
                <a:solidFill>
                  <a:prstClr val="black"/>
                </a:solidFill>
                <a:ea typeface="Calibri" panose="020F0502020204030204" pitchFamily="34" charset="0"/>
                <a:cs typeface="Times New Roman" panose="02020603050405020304" pitchFamily="18" charset="0"/>
              </a:rPr>
              <a:t>Câu 5. </a:t>
            </a:r>
            <a:r>
              <a:rPr lang="vi-VN" sz="4200" dirty="0">
                <a:solidFill>
                  <a:prstClr val="black"/>
                </a:solidFill>
                <a:ea typeface="Calibri" panose="020F0502020204030204" pitchFamily="34" charset="0"/>
                <a:cs typeface="Times New Roman" panose="02020603050405020304" pitchFamily="18" charset="0"/>
              </a:rPr>
              <a:t>Hình bình hành có thể là hình biểu diễn của hình nào sau đây?</a:t>
            </a:r>
          </a:p>
          <a:p>
            <a:pPr algn="just">
              <a:lnSpc>
                <a:spcPct val="250000"/>
              </a:lnSpc>
              <a:spcBef>
                <a:spcPts val="600"/>
              </a:spcBef>
              <a:spcAft>
                <a:spcPts val="600"/>
              </a:spcAft>
            </a:pP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A. Hình vuông</a:t>
            </a: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B. Hình tam giác</a:t>
            </a:r>
          </a:p>
          <a:p>
            <a:pPr algn="just">
              <a:lnSpc>
                <a:spcPct val="250000"/>
              </a:lnSpc>
              <a:spcBef>
                <a:spcPts val="600"/>
              </a:spcBef>
              <a:spcAft>
                <a:spcPts val="600"/>
              </a:spcAft>
            </a:pP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C. Hình thang</a:t>
            </a:r>
            <a:r>
              <a:rPr lang="en-US" sz="4200" dirty="0">
                <a:solidFill>
                  <a:prstClr val="black"/>
                </a:solidFill>
                <a:ea typeface="Calibri" panose="020F0502020204030204" pitchFamily="34" charset="0"/>
                <a:cs typeface="Times New Roman" panose="02020603050405020304" pitchFamily="18" charset="0"/>
              </a:rPr>
              <a:t>				</a:t>
            </a:r>
            <a:r>
              <a:rPr lang="vi-VN" sz="4200" dirty="0">
                <a:solidFill>
                  <a:prstClr val="black"/>
                </a:solidFill>
                <a:ea typeface="Calibri" panose="020F0502020204030204" pitchFamily="34" charset="0"/>
                <a:cs typeface="Times New Roman" panose="02020603050405020304" pitchFamily="18" charset="0"/>
              </a:rPr>
              <a:t>D. Hình ngũ giác</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14300"/>
            <a:ext cx="1203434" cy="122486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5800" y="7494646"/>
            <a:ext cx="1752600" cy="1283779"/>
          </a:xfrm>
          <a:prstGeom prst="rect">
            <a:avLst/>
          </a:prstGeom>
        </p:spPr>
      </p:pic>
      <p:sp>
        <p:nvSpPr>
          <p:cNvPr id="18" name="Rounded Rectangle 17"/>
          <p:cNvSpPr/>
          <p:nvPr/>
        </p:nvSpPr>
        <p:spPr>
          <a:xfrm>
            <a:off x="3352800" y="4381500"/>
            <a:ext cx="4343400" cy="12192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9744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38389">
            <a:off x="16869481" y="279605"/>
            <a:ext cx="1169927" cy="1307845"/>
          </a:xfrm>
          <a:prstGeom prst="rect">
            <a:avLst/>
          </a:prstGeom>
        </p:spPr>
      </p:pic>
      <p:grpSp>
        <p:nvGrpSpPr>
          <p:cNvPr id="10" name="Group 9"/>
          <p:cNvGrpSpPr/>
          <p:nvPr/>
        </p:nvGrpSpPr>
        <p:grpSpPr>
          <a:xfrm>
            <a:off x="717332" y="298315"/>
            <a:ext cx="5486400" cy="1111385"/>
            <a:chOff x="-107127" y="282715"/>
            <a:chExt cx="5486400" cy="1111385"/>
          </a:xfrm>
        </p:grpSpPr>
        <p:sp>
          <p:nvSpPr>
            <p:cNvPr id="8" name="Pentagon 7"/>
            <p:cNvSpPr/>
            <p:nvPr/>
          </p:nvSpPr>
          <p:spPr>
            <a:xfrm>
              <a:off x="-107127" y="282715"/>
              <a:ext cx="54864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69955" y="286222"/>
              <a:ext cx="4892237" cy="1015663"/>
            </a:xfrm>
            <a:prstGeom prst="rect">
              <a:avLst/>
            </a:prstGeom>
          </p:spPr>
          <p:txBody>
            <a:bodyPr wrap="none">
              <a:spAutoFit/>
            </a:bodyPr>
            <a:lstStyle/>
            <a:p>
              <a:pPr lvl="0">
                <a:lnSpc>
                  <a:spcPct val="150000"/>
                </a:lnSpc>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1 (SGK – tr.119)</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219200" y="1777879"/>
            <a:ext cx="16689591" cy="820674"/>
          </a:xfrm>
          <a:prstGeom prst="rect">
            <a:avLst/>
          </a:prstGeom>
        </p:spPr>
        <p:txBody>
          <a:bodyPr wrap="square">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 Trong các Hình 88a, 88b, 88c, hình nào là hình biểu diễn cho hình tứ diện?</a:t>
            </a:r>
          </a:p>
        </p:txBody>
      </p:sp>
      <p:sp>
        <p:nvSpPr>
          <p:cNvPr id="20" name="Oval Callout 19"/>
          <p:cNvSpPr/>
          <p:nvPr/>
        </p:nvSpPr>
        <p:spPr>
          <a:xfrm>
            <a:off x="8153398" y="7266374"/>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5">
            <a:duotone>
              <a:prstClr val="black"/>
              <a:schemeClr val="accent5">
                <a:tint val="45000"/>
                <a:satMod val="400000"/>
              </a:schemeClr>
            </a:duotone>
          </a:blip>
          <a:stretch>
            <a:fillRect/>
          </a:stretch>
        </p:blipFill>
        <p:spPr>
          <a:xfrm>
            <a:off x="-609600" y="6701085"/>
            <a:ext cx="2262486" cy="198034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2738422" y="3095525"/>
            <a:ext cx="12353956" cy="3641032"/>
          </a:xfrm>
          <a:prstGeom prst="rect">
            <a:avLst/>
          </a:prstGeom>
        </p:spPr>
      </p:pic>
      <p:sp>
        <p:nvSpPr>
          <p:cNvPr id="12" name="Rectangle 11"/>
          <p:cNvSpPr/>
          <p:nvPr/>
        </p:nvSpPr>
        <p:spPr>
          <a:xfrm>
            <a:off x="2397428" y="8444240"/>
            <a:ext cx="13035941" cy="923330"/>
          </a:xfrm>
          <a:prstGeom prst="rect">
            <a:avLst/>
          </a:prstGeom>
        </p:spPr>
        <p:txBody>
          <a:bodyPr wrap="none">
            <a:spAutoFit/>
          </a:bodyPr>
          <a:lstStyle/>
          <a:p>
            <a:pPr algn="just">
              <a:lnSpc>
                <a:spcPct val="150000"/>
              </a:lnSpc>
              <a:spcBef>
                <a:spcPts val="100"/>
              </a:spcBef>
              <a:spcAft>
                <a:spcPts val="100"/>
              </a:spcAft>
              <a:tabLst>
                <a:tab pos="360045" algn="l"/>
                <a:tab pos="720090" algn="l"/>
              </a:tabLs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Các Hình 88a, 88b, 88c đều là hình biểu diễn cho hình tứ diện.</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8477">
            <a:off x="17373601" y="8252234"/>
            <a:ext cx="1828800" cy="2044390"/>
          </a:xfrm>
          <a:prstGeom prst="rect">
            <a:avLst/>
          </a:prstGeom>
        </p:spPr>
      </p:pic>
      <p:grpSp>
        <p:nvGrpSpPr>
          <p:cNvPr id="14" name="Group 13"/>
          <p:cNvGrpSpPr/>
          <p:nvPr/>
        </p:nvGrpSpPr>
        <p:grpSpPr>
          <a:xfrm>
            <a:off x="1245032" y="622803"/>
            <a:ext cx="5410200" cy="1111385"/>
            <a:chOff x="-62459" y="251100"/>
            <a:chExt cx="5410200" cy="1111385"/>
          </a:xfrm>
        </p:grpSpPr>
        <p:sp>
          <p:nvSpPr>
            <p:cNvPr id="18" name="Pentagon 17"/>
            <p:cNvSpPr/>
            <p:nvPr/>
          </p:nvSpPr>
          <p:spPr>
            <a:xfrm>
              <a:off x="-62459" y="251100"/>
              <a:ext cx="5410200"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a:lnSpc>
                  <a:spcPct val="150000"/>
                </a:lnSpc>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2 (SGK – tr.119)</a:t>
              </a:r>
            </a:p>
          </p:txBody>
        </p:sp>
      </p:grpSp>
      <p:sp>
        <p:nvSpPr>
          <p:cNvPr id="3" name="Rectangle 2"/>
          <p:cNvSpPr/>
          <p:nvPr/>
        </p:nvSpPr>
        <p:spPr>
          <a:xfrm>
            <a:off x="7311258" y="308937"/>
            <a:ext cx="10439400" cy="2585323"/>
          </a:xfrm>
          <a:prstGeom prst="rect">
            <a:avLst/>
          </a:prstGeom>
        </p:spPr>
        <p:txBody>
          <a:bodyPr wrap="square">
            <a:spAutoFit/>
          </a:bodyPr>
          <a:lstStyle/>
          <a:p>
            <a:pPr algn="just">
              <a:lnSpc>
                <a:spcPct val="150000"/>
              </a:lnSpc>
            </a:pPr>
            <a:r>
              <a:rPr lang="vi-VN" sz="3600" dirty="0">
                <a:solidFill>
                  <a:srgbClr val="000000"/>
                </a:solidFill>
                <a:cs typeface="Arial" panose="020B0604020202020204" pitchFamily="34" charset="0"/>
              </a:rPr>
              <a:t>Cho hình hộp ABCD.A’B’C’D’. Xác định ảnh của tam giác A’C’D’ qua phép chiếu song song lên </a:t>
            </a:r>
            <a:r>
              <a:rPr lang="en-US" sz="3600" dirty="0">
                <a:solidFill>
                  <a:srgbClr val="000000"/>
                </a:solidFill>
                <a:cs typeface="Arial" panose="020B0604020202020204" pitchFamily="34" charset="0"/>
              </a:rPr>
              <a:t>  </a:t>
            </a:r>
            <a:r>
              <a:rPr lang="vi-VN" sz="3600" dirty="0">
                <a:solidFill>
                  <a:srgbClr val="000000"/>
                </a:solidFill>
                <a:cs typeface="Arial" panose="020B0604020202020204" pitchFamily="34" charset="0"/>
              </a:rPr>
              <a:t>mặt phẳng (ABCD) theo phương A’B.</a:t>
            </a:r>
          </a:p>
        </p:txBody>
      </p:sp>
      <p:sp>
        <p:nvSpPr>
          <p:cNvPr id="21" name="Oval Callout 20"/>
          <p:cNvSpPr/>
          <p:nvPr/>
        </p:nvSpPr>
        <p:spPr>
          <a:xfrm>
            <a:off x="2426132" y="3147455"/>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7311258" y="3511970"/>
                <a:ext cx="10254452" cy="5986254"/>
              </a:xfrm>
              <a:prstGeom prst="rect">
                <a:avLst/>
              </a:prstGeom>
            </p:spPr>
            <p:txBody>
              <a:bodyPr wrap="squar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Qua phép chiếu song song lên mặt phẳng (ABCD) theo phương A’B thì điểm B là            hình chiếu của điểm A’.</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Ta có </a:t>
                </a: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ABB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CDD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ABB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BCD</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oMath>
                  </m:oMathPara>
                </a14:m>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CDD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BCD</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D</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C</m:t>
                      </m:r>
                      <m:r>
                        <a:rPr lang="en-US" sz="3600">
                          <a:solidFill>
                            <a:srgbClr val="000000"/>
                          </a:solidFill>
                          <a:latin typeface="Cambria Math" panose="02040503050406030204" pitchFamily="18" charset="0"/>
                          <a:ea typeface="Calibri" panose="020F0502020204030204" pitchFamily="34" charset="0"/>
                        </a:rPr>
                        <m:t>.</m:t>
                      </m:r>
                    </m:oMath>
                  </m:oMathPara>
                </a14:m>
                <a:endParaRPr lang="en-US"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Do đó A’B // D’C.</a:t>
                </a:r>
                <a:endParaRPr lang="en-US" sz="3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311258" y="3511970"/>
                <a:ext cx="10254452" cy="5986254"/>
              </a:xfrm>
              <a:prstGeom prst="rect">
                <a:avLst/>
              </a:prstGeom>
              <a:blipFill rotWithShape="0">
                <a:blip r:embed="rId10"/>
                <a:stretch>
                  <a:fillRect l="-1485" r="-1485" b="-1222"/>
                </a:stretch>
              </a:blipFill>
            </p:spPr>
            <p:txBody>
              <a:bodyPr/>
              <a:lstStyle/>
              <a:p>
                <a:r>
                  <a:rPr lang="en-US">
                    <a:noFill/>
                  </a:rPr>
                  <a:t> </a:t>
                </a:r>
              </a:p>
            </p:txBody>
          </p:sp>
        </mc:Fallback>
      </mc:AlternateContent>
      <p:pic>
        <p:nvPicPr>
          <p:cNvPr id="13" name="Hình ảnh 15" descr="Bài 2 trang 119 Toán 11 Tập 1 | Cánh diều Giải Toán 1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1000" y="5098506"/>
            <a:ext cx="6735817" cy="4399718"/>
          </a:xfrm>
          <a:prstGeom prst="rect">
            <a:avLst/>
          </a:prstGeom>
          <a:noFill/>
          <a:ln>
            <a:noFill/>
          </a:ln>
        </p:spPr>
      </p:pic>
    </p:spTree>
    <p:extLst>
      <p:ext uri="{BB962C8B-B14F-4D97-AF65-F5344CB8AC3E}">
        <p14:creationId xmlns:p14="http://schemas.microsoft.com/office/powerpoint/2010/main" val="309574360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88477">
            <a:off x="17373601" y="8252234"/>
            <a:ext cx="1828800" cy="2044390"/>
          </a:xfrm>
          <a:prstGeom prst="rect">
            <a:avLst/>
          </a:prstGeom>
        </p:spPr>
      </p:pic>
      <p:sp>
        <p:nvSpPr>
          <p:cNvPr id="21" name="Oval Callout 20"/>
          <p:cNvSpPr/>
          <p:nvPr/>
        </p:nvSpPr>
        <p:spPr>
          <a:xfrm>
            <a:off x="8572500" y="342900"/>
            <a:ext cx="1524000" cy="76525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a:solidFill>
                  <a:prstClr val="black"/>
                </a:solidFill>
              </a:rPr>
              <a:t>Giải</a:t>
            </a:r>
            <a:endParaRPr lang="en-US" sz="3600" b="1" dirty="0">
              <a:solidFill>
                <a:prstClr val="black"/>
              </a:solidFill>
            </a:endParaRPr>
          </a:p>
        </p:txBody>
      </p:sp>
      <p:sp>
        <p:nvSpPr>
          <p:cNvPr id="4" name="Rectangle 3"/>
          <p:cNvSpPr/>
          <p:nvPr/>
        </p:nvSpPr>
        <p:spPr>
          <a:xfrm>
            <a:off x="6964417" y="1485900"/>
            <a:ext cx="10780691" cy="6370975"/>
          </a:xfrm>
          <a:prstGeom prst="rect">
            <a:avLst/>
          </a:prstGeom>
        </p:spPr>
        <p:txBody>
          <a:bodyPr wrap="square">
            <a:spAutoFit/>
          </a:bodyPr>
          <a:lstStyle/>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Khi đó qua phép chiếu song song lên mặt phẳng (ABCD) theo phương A’B thì điểm C là hình chiếu của điểm D’.</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Trong mp(CDD’C’), qua điểm C’ vẽ đường thẳng song song với D’C, cắt DC tại E.</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Khi đó qua phép chiếu song song lên mặt phẳng (ABCD) theo phương A’B thì điểm E là hình chiếu của điểm C’.</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Hình ảnh 15" descr="Bài 2 trang 119 Toán 11 Tập 1 | Cánh diều Giải Toán 1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383" y="1740299"/>
            <a:ext cx="6735817" cy="4399718"/>
          </a:xfrm>
          <a:prstGeom prst="rect">
            <a:avLst/>
          </a:prstGeom>
          <a:noFill/>
          <a:ln>
            <a:noFill/>
          </a:ln>
        </p:spPr>
      </p:pic>
      <p:sp>
        <p:nvSpPr>
          <p:cNvPr id="2" name="Rectangle 1"/>
          <p:cNvSpPr/>
          <p:nvPr/>
        </p:nvSpPr>
        <p:spPr>
          <a:xfrm>
            <a:off x="762000" y="7748707"/>
            <a:ext cx="16983108" cy="1661993"/>
          </a:xfrm>
          <a:prstGeom prst="rect">
            <a:avLst/>
          </a:prstGeom>
        </p:spPr>
        <p:txBody>
          <a:bodyPr wrap="square">
            <a:spAutoFit/>
          </a:bodyPr>
          <a:lstStyle/>
          <a:p>
            <a:pPr marL="30480" marR="30480" lvl="0" algn="just">
              <a:lnSpc>
                <a:spcPct val="150000"/>
              </a:lnSpc>
            </a:pPr>
            <a:r>
              <a:rPr lang="en-US" sz="3400" dirty="0">
                <a:solidFill>
                  <a:srgbClr val="000000"/>
                </a:solidFill>
                <a:latin typeface="Arial" panose="020B0604020202020204" pitchFamily="34" charset="0"/>
                <a:ea typeface="Calibri" panose="020F0502020204030204" pitchFamily="34" charset="0"/>
                <a:cs typeface="Arial" panose="020B0604020202020204" pitchFamily="34" charset="0"/>
              </a:rPr>
              <a:t>Vậy ảnh của tam giác A’C’D’ qua phép chiếu song song lên mặt phẳng (ABCD) theo phương A’B là tam giác BEC.</a:t>
            </a:r>
            <a:endParaRPr lang="en-US" sz="3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02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anim calcmode="lin" valueType="num">
                                      <p:cBhvr>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455355" y="6477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1356056" y="2628900"/>
            <a:ext cx="5638800" cy="67280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4948" y="5069163"/>
            <a:ext cx="5821015" cy="4804983"/>
          </a:xfrm>
          <a:prstGeom prst="rect">
            <a:avLst/>
          </a:prstGeom>
        </p:spPr>
      </p:pic>
      <p:sp>
        <p:nvSpPr>
          <p:cNvPr id="10" name="Pentagon 9"/>
          <p:cNvSpPr/>
          <p:nvPr/>
        </p:nvSpPr>
        <p:spPr>
          <a:xfrm>
            <a:off x="7467197" y="381508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a:t>
            </a:r>
          </a:p>
        </p:txBody>
      </p:sp>
      <p:sp>
        <p:nvSpPr>
          <p:cNvPr id="7" name="Rectangle 6"/>
          <p:cNvSpPr/>
          <p:nvPr/>
        </p:nvSpPr>
        <p:spPr>
          <a:xfrm>
            <a:off x="9296199" y="3815082"/>
            <a:ext cx="9449001" cy="962251"/>
          </a:xfrm>
          <a:prstGeom prst="rect">
            <a:avLst/>
          </a:prstGeom>
        </p:spPr>
        <p:txBody>
          <a:bodyPr wrap="square">
            <a:spAutoFit/>
          </a:bodyPr>
          <a:lstStyle/>
          <a:p>
            <a:pPr algn="just">
              <a:lnSpc>
                <a:spcPct val="150000"/>
              </a:lnSpc>
            </a:pPr>
            <a:r>
              <a:rPr lang="vi-VN" sz="4300" b="1" dirty="0">
                <a:solidFill>
                  <a:schemeClr val="tx2"/>
                </a:solidFill>
                <a:ea typeface="Times New Roman" panose="02020603050405020304" pitchFamily="18" charset="0"/>
                <a:cs typeface="Arial" panose="020B0604020202020204" pitchFamily="34" charset="0"/>
              </a:rPr>
              <a:t>Phép chiếu song song</a:t>
            </a:r>
            <a:endParaRPr lang="en-US" sz="43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7467197" y="697230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a:t>
            </a:r>
          </a:p>
        </p:txBody>
      </p:sp>
      <p:sp>
        <p:nvSpPr>
          <p:cNvPr id="12" name="Rectangle 11"/>
          <p:cNvSpPr/>
          <p:nvPr/>
        </p:nvSpPr>
        <p:spPr>
          <a:xfrm>
            <a:off x="9293571" y="6502158"/>
            <a:ext cx="7403856" cy="1938992"/>
          </a:xfrm>
          <a:prstGeom prst="rect">
            <a:avLst/>
          </a:prstGeom>
        </p:spPr>
        <p:txBody>
          <a:bodyPr wrap="square">
            <a:spAutoFit/>
          </a:bodyPr>
          <a:lstStyle/>
          <a:p>
            <a:pPr algn="just">
              <a:lnSpc>
                <a:spcPct val="150000"/>
              </a:lnSpc>
            </a:pPr>
            <a:r>
              <a:rPr lang="vi-VN" sz="4300" b="1" dirty="0">
                <a:solidFill>
                  <a:schemeClr val="tx2"/>
                </a:solidFill>
                <a:ea typeface="Times New Roman" panose="02020603050405020304" pitchFamily="18" charset="0"/>
                <a:cs typeface="Arial" panose="020B0604020202020204" pitchFamily="34" charset="0"/>
              </a:rPr>
              <a:t>Hình biểu diễn của một hình không gian</a:t>
            </a:r>
            <a:endParaRPr lang="en-US" sz="43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4600573" y="2095500"/>
            <a:ext cx="9344027"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7500" b="1" dirty="0">
                <a:solidFill>
                  <a:prstClr val="black"/>
                </a:solidFill>
                <a:latin typeface="Arial" panose="020B0604020202020204" pitchFamily="34" charset="0"/>
                <a:cs typeface="Arial" panose="020B0604020202020204" pitchFamily="34" charset="0"/>
              </a:rPr>
              <a:t>VẬN DỤNG</a:t>
            </a:r>
            <a:endParaRPr lang="vi-VN" sz="7500" b="1" dirty="0">
              <a:solidFill>
                <a:prstClr val="black"/>
              </a:solidFill>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4" name="Picture 1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934200" y="7623627"/>
            <a:ext cx="3942481" cy="1123607"/>
          </a:xfrm>
          <a:prstGeom prst="rect">
            <a:avLst/>
          </a:prstGeom>
        </p:spPr>
      </p:pic>
    </p:spTree>
    <p:extLst>
      <p:ext uri="{BB962C8B-B14F-4D97-AF65-F5344CB8AC3E}">
        <p14:creationId xmlns:p14="http://schemas.microsoft.com/office/powerpoint/2010/main" val="145794983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946558">
            <a:off x="-249869" y="8129914"/>
            <a:ext cx="1666387" cy="1862831"/>
          </a:xfrm>
          <a:prstGeom prst="rect">
            <a:avLst/>
          </a:prstGeom>
        </p:spPr>
      </p:pic>
      <p:pic>
        <p:nvPicPr>
          <p:cNvPr id="6" name="Picture 5"/>
          <p:cNvPicPr>
            <a:picLocks noChangeAspect="1"/>
          </p:cNvPicPr>
          <p:nvPr/>
        </p:nvPicPr>
        <p:blipFill>
          <a:blip r:embed="rId5"/>
          <a:stretch>
            <a:fillRect/>
          </a:stretch>
        </p:blipFill>
        <p:spPr>
          <a:xfrm>
            <a:off x="16002000" y="7950778"/>
            <a:ext cx="1865384" cy="1721893"/>
          </a:xfrm>
          <a:prstGeom prst="rect">
            <a:avLst/>
          </a:prstGeom>
        </p:spPr>
      </p:pic>
      <p:grpSp>
        <p:nvGrpSpPr>
          <p:cNvPr id="13" name="Group 12"/>
          <p:cNvGrpSpPr/>
          <p:nvPr/>
        </p:nvGrpSpPr>
        <p:grpSpPr>
          <a:xfrm>
            <a:off x="583324" y="897565"/>
            <a:ext cx="5533021" cy="1116149"/>
            <a:chOff x="-62459" y="246336"/>
            <a:chExt cx="5533021" cy="1116149"/>
          </a:xfrm>
        </p:grpSpPr>
        <p:sp>
          <p:nvSpPr>
            <p:cNvPr id="14" name="Pentagon 13"/>
            <p:cNvSpPr/>
            <p:nvPr/>
          </p:nvSpPr>
          <p:spPr>
            <a:xfrm>
              <a:off x="-62459" y="251100"/>
              <a:ext cx="5533021"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69955" y="246336"/>
              <a:ext cx="4892237" cy="901593"/>
            </a:xfrm>
            <a:prstGeom prst="rect">
              <a:avLst/>
            </a:prstGeom>
          </p:spPr>
          <p:txBody>
            <a:bodyPr wrap="none">
              <a:spAutoFit/>
            </a:bodyPr>
            <a:lstStyle/>
            <a:p>
              <a:pPr lvl="0">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3 (SGK – tr.119)</a:t>
              </a:r>
            </a:p>
          </p:txBody>
        </p:sp>
      </p:grpSp>
      <p:sp>
        <p:nvSpPr>
          <p:cNvPr id="2" name="Rectangle 1"/>
          <p:cNvSpPr>
            <a:spLocks noChangeArrowheads="1"/>
          </p:cNvSpPr>
          <p:nvPr/>
        </p:nvSpPr>
        <p:spPr bwMode="auto">
          <a:xfrm>
            <a:off x="6248759" y="827185"/>
            <a:ext cx="13337703" cy="93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200000"/>
              </a:lnSpc>
            </a:pPr>
            <a:r>
              <a:rPr lang="en-US" altLang="en-US" sz="3600" dirty="0">
                <a:solidFill>
                  <a:srgbClr val="000000"/>
                </a:solidFill>
                <a:ea typeface="OpenSans"/>
              </a:rPr>
              <a:t>Vẽ hình biểu diễn của các vật trong Hình 89 và Hình 90.</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Effect>
                      <a14:brightnessContrast contrast="-40000"/>
                    </a14:imgEffect>
                  </a14:imgLayer>
                </a14:imgProps>
              </a:ext>
            </a:extLst>
          </a:blip>
          <a:stretch>
            <a:fillRect/>
          </a:stretch>
        </p:blipFill>
        <p:spPr>
          <a:xfrm>
            <a:off x="3336294" y="3292520"/>
            <a:ext cx="11996412" cy="5388219"/>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Callout 9"/>
          <p:cNvSpPr/>
          <p:nvPr/>
        </p:nvSpPr>
        <p:spPr>
          <a:xfrm>
            <a:off x="1524000" y="800100"/>
            <a:ext cx="1674581" cy="940311"/>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sp>
        <p:nvSpPr>
          <p:cNvPr id="3" name="Rectangle 2"/>
          <p:cNvSpPr/>
          <p:nvPr/>
        </p:nvSpPr>
        <p:spPr>
          <a:xfrm>
            <a:off x="533400" y="2474948"/>
            <a:ext cx="7889339" cy="820674"/>
          </a:xfrm>
          <a:prstGeom prst="rect">
            <a:avLst/>
          </a:prstGeom>
        </p:spPr>
        <p:txBody>
          <a:bodyPr wrap="non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biểu diễn khối gỗ trong Hình 89:</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28600" y="4000500"/>
            <a:ext cx="7513602" cy="4659598"/>
          </a:xfrm>
          <a:prstGeom prst="rect">
            <a:avLst/>
          </a:prstGeom>
        </p:spPr>
      </p:pic>
      <p:sp>
        <p:nvSpPr>
          <p:cNvPr id="16" name="Rectangle 15"/>
          <p:cNvSpPr/>
          <p:nvPr/>
        </p:nvSpPr>
        <p:spPr>
          <a:xfrm>
            <a:off x="9636661" y="2474948"/>
            <a:ext cx="7889339" cy="923330"/>
          </a:xfrm>
          <a:prstGeom prst="rect">
            <a:avLst/>
          </a:prstGeom>
        </p:spPr>
        <p:txBody>
          <a:bodyPr wrap="none">
            <a:spAutoFit/>
          </a:bodyPr>
          <a:lstStyle/>
          <a:p>
            <a:pPr marL="30480" marR="30480" algn="just">
              <a:lnSpc>
                <a:spcPct val="150000"/>
              </a:lnSpc>
              <a:spcBef>
                <a:spcPts val="100"/>
              </a:spcBef>
              <a:spcAft>
                <a:spcPts val="100"/>
              </a:spcAft>
            </a:pPr>
            <a:r>
              <a:rPr lang="en-US" sz="3600" dirty="0">
                <a:solidFill>
                  <a:srgbClr val="000000"/>
                </a:solidFill>
                <a:latin typeface="Arial" panose="020B0604020202020204" pitchFamily="34" charset="0"/>
                <a:ea typeface="Calibri" panose="020F0502020204030204" pitchFamily="34" charset="0"/>
                <a:cs typeface="Arial" panose="020B0604020202020204" pitchFamily="34" charset="0"/>
              </a:rPr>
              <a:t>Hình biểu diễn khối gỗ trong Hình 90:</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70997">
            <a:off x="16708923" y="65784"/>
            <a:ext cx="1548450" cy="173099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7300" y="5981700"/>
            <a:ext cx="9410700" cy="2476500"/>
          </a:xfrm>
          <a:prstGeom prst="rect">
            <a:avLst/>
          </a:prstGeom>
        </p:spPr>
      </p:pic>
      <p:cxnSp>
        <p:nvCxnSpPr>
          <p:cNvPr id="9" name="Straight Connector 8"/>
          <p:cNvCxnSpPr/>
          <p:nvPr/>
        </p:nvCxnSpPr>
        <p:spPr>
          <a:xfrm>
            <a:off x="8839200" y="1943100"/>
            <a:ext cx="0" cy="7467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45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a:fillRect/>
          </a:stretch>
        </p:blipFill>
        <p:spPr>
          <a:xfrm>
            <a:off x="16840200" y="321345"/>
            <a:ext cx="1295400" cy="1064927"/>
          </a:xfrm>
          <a:prstGeom prst="rect">
            <a:avLst/>
          </a:prstGeom>
        </p:spPr>
      </p:pic>
      <p:sp>
        <p:nvSpPr>
          <p:cNvPr id="2" name="Rectangle 1"/>
          <p:cNvSpPr/>
          <p:nvPr/>
        </p:nvSpPr>
        <p:spPr>
          <a:xfrm>
            <a:off x="6172200" y="342900"/>
            <a:ext cx="10932727" cy="2585323"/>
          </a:xfrm>
          <a:prstGeom prst="rect">
            <a:avLst/>
          </a:prstGeom>
        </p:spPr>
        <p:txBody>
          <a:bodyPr wrap="square">
            <a:spAutoFit/>
          </a:bodyPr>
          <a:lstStyle/>
          <a:p>
            <a:pPr>
              <a:lnSpc>
                <a:spcPct val="150000"/>
              </a:lnSpc>
            </a:pPr>
            <a:r>
              <a:rPr lang="vi-VN" sz="3600" dirty="0">
                <a:solidFill>
                  <a:srgbClr val="000000"/>
                </a:solidFill>
              </a:rPr>
              <a:t>Vẽ hình biểu diễn của:</a:t>
            </a:r>
            <a:endParaRPr lang="en-US" sz="3600" dirty="0">
              <a:solidFill>
                <a:srgbClr val="000000"/>
              </a:solidFill>
            </a:endParaRPr>
          </a:p>
          <a:p>
            <a:pPr>
              <a:lnSpc>
                <a:spcPct val="150000"/>
              </a:lnSpc>
            </a:pPr>
            <a:r>
              <a:rPr lang="vi-VN" sz="3600" dirty="0">
                <a:solidFill>
                  <a:srgbClr val="000000"/>
                </a:solidFill>
              </a:rPr>
              <a:t>a) Một tam giác vuông nội tiếp trong một đường tròn;</a:t>
            </a:r>
          </a:p>
          <a:p>
            <a:pPr>
              <a:lnSpc>
                <a:spcPct val="150000"/>
              </a:lnSpc>
            </a:pPr>
            <a:r>
              <a:rPr lang="vi-VN" sz="3600" dirty="0">
                <a:solidFill>
                  <a:srgbClr val="000000"/>
                </a:solidFill>
              </a:rPr>
              <a:t>b) Một lục giác đều.</a:t>
            </a:r>
          </a:p>
        </p:txBody>
      </p:sp>
      <p:sp>
        <p:nvSpPr>
          <p:cNvPr id="16" name="Oval Callout 15"/>
          <p:cNvSpPr/>
          <p:nvPr/>
        </p:nvSpPr>
        <p:spPr>
          <a:xfrm>
            <a:off x="2394979" y="2928223"/>
            <a:ext cx="1399941" cy="76237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a:solidFill>
                  <a:prstClr val="black"/>
                </a:solidFill>
              </a:rPr>
              <a:t>Giải</a:t>
            </a:r>
            <a:endParaRPr lang="en-US" sz="3200" b="1" dirty="0">
              <a:solidFill>
                <a:prstClr val="black"/>
              </a:solidFill>
            </a:endParaRPr>
          </a:p>
        </p:txBody>
      </p:sp>
      <p:grpSp>
        <p:nvGrpSpPr>
          <p:cNvPr id="17" name="Group 16"/>
          <p:cNvGrpSpPr/>
          <p:nvPr/>
        </p:nvGrpSpPr>
        <p:grpSpPr>
          <a:xfrm>
            <a:off x="516418" y="380940"/>
            <a:ext cx="5481965" cy="1111385"/>
            <a:chOff x="-62459" y="251100"/>
            <a:chExt cx="5481965" cy="1111385"/>
          </a:xfrm>
        </p:grpSpPr>
        <p:sp>
          <p:nvSpPr>
            <p:cNvPr id="18" name="Pentagon 17"/>
            <p:cNvSpPr/>
            <p:nvPr/>
          </p:nvSpPr>
          <p:spPr>
            <a:xfrm>
              <a:off x="-62459" y="251100"/>
              <a:ext cx="5481965"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0" b="1" dirty="0">
                <a:solidFill>
                  <a:prstClr val="black"/>
                </a:solidFill>
                <a:latin typeface="Arial" panose="020B0604020202020204" pitchFamily="34" charset="0"/>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4 (SGK – tr.119)</a:t>
              </a:r>
            </a:p>
          </p:txBody>
        </p:sp>
      </p:grpSp>
      <p:sp>
        <p:nvSpPr>
          <p:cNvPr id="3" name="Rectangle 2"/>
          <p:cNvSpPr/>
          <p:nvPr/>
        </p:nvSpPr>
        <p:spPr>
          <a:xfrm>
            <a:off x="408686" y="4001513"/>
            <a:ext cx="17466782" cy="3046988"/>
          </a:xfrm>
          <a:prstGeom prst="rect">
            <a:avLst/>
          </a:prstGeom>
        </p:spPr>
        <p:txBody>
          <a:bodyPr wrap="square">
            <a:spAutoFit/>
          </a:bodyPr>
          <a:lstStyle/>
          <a:p>
            <a:pPr algn="just">
              <a:lnSpc>
                <a:spcPct val="150000"/>
              </a:lnSpc>
              <a:spcBef>
                <a:spcPts val="100"/>
              </a:spcBef>
              <a:spcAft>
                <a:spcPts val="100"/>
              </a:spcAf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a) Với tam giác vuông nội tiếp trong đường tròn ta nhận thấy: tam giác có một cạnh là đường kính của đường tròn (cạnh đi qua tâm </a:t>
            </a:r>
            <a:r>
              <a:rPr lang="vi-VN" sz="3200" dirty="0">
                <a:solidFill>
                  <a:prstClr val="black"/>
                </a:solidFill>
                <a:ea typeface="Calibri" panose="020F0502020204030204" pitchFamily="34" charset="0"/>
                <a:cs typeface="Arial" panose="020B0604020202020204" pitchFamily="34" charset="0"/>
              </a:rPr>
              <a:t>O</a:t>
            </a:r>
            <a:r>
              <a:rPr lang="en-US" sz="3200" dirty="0">
                <a:solidFill>
                  <a:prstClr val="black"/>
                </a:solidFill>
                <a:ea typeface="Calibri" panose="020F0502020204030204" pitchFamily="34" charset="0"/>
                <a:cs typeface="Arial" panose="020B0604020202020204" pitchFamily="34" charset="0"/>
              </a:rPr>
              <a:t> </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của đường tròn) và đỉnh đối diện với cạnh đó thuộc đường tròn. Từ đó, ta suy ra cách vẽ hình biểu diễn của một tam giác vuông nội tiếp trong đường tròn như sau:</a:t>
            </a:r>
          </a:p>
        </p:txBody>
      </p:sp>
      <p:pic>
        <p:nvPicPr>
          <p:cNvPr id="6" name="Picture 5"/>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Lst>
          </a:blip>
          <a:stretch>
            <a:fillRect/>
          </a:stretch>
        </p:blipFill>
        <p:spPr>
          <a:xfrm>
            <a:off x="13666074" y="6955438"/>
            <a:ext cx="4239981" cy="3046176"/>
          </a:xfrm>
          <a:prstGeom prst="rect">
            <a:avLst/>
          </a:prstGeom>
        </p:spPr>
      </p:pic>
      <p:sp>
        <p:nvSpPr>
          <p:cNvPr id="8" name="Rectangle 7"/>
          <p:cNvSpPr/>
          <p:nvPr/>
        </p:nvSpPr>
        <p:spPr>
          <a:xfrm>
            <a:off x="413940" y="6973312"/>
            <a:ext cx="13270527" cy="3046988"/>
          </a:xfrm>
          <a:prstGeom prst="rect">
            <a:avLst/>
          </a:prstGeom>
        </p:spPr>
        <p:txBody>
          <a:bodyPr wrap="square">
            <a:spAutoFit/>
          </a:bodyPr>
          <a:lstStyle/>
          <a:p>
            <a:pPr algn="just">
              <a:lnSpc>
                <a:spcPct val="150000"/>
              </a:lnSpc>
            </a:pPr>
            <a:r>
              <a:rPr lang="vi-VN" sz="3200" dirty="0">
                <a:solidFill>
                  <a:prstClr val="black"/>
                </a:solidFill>
                <a:ea typeface="Calibri" panose="020F0502020204030204" pitchFamily="34" charset="0"/>
                <a:cs typeface="Arial" panose="020B0604020202020204" pitchFamily="34" charset="0"/>
              </a:rPr>
              <a:t>Vẽ hình elip biểu diễn cho đường tròn và vẽ đường kính AB của hình elip đó. Đường kính này đi qua tâm O của elip. Lấy điểm M trên đường elip, nối M với A,M với B. </a:t>
            </a:r>
          </a:p>
          <a:p>
            <a:pPr algn="just">
              <a:lnSpc>
                <a:spcPct val="150000"/>
              </a:lnSpc>
            </a:pPr>
            <a:r>
              <a:rPr lang="vi-VN" sz="3200" dirty="0">
                <a:solidFill>
                  <a:prstClr val="black"/>
                </a:solidFill>
                <a:ea typeface="Calibri" panose="020F0502020204030204" pitchFamily="34" charset="0"/>
                <a:cs typeface="Arial" panose="020B0604020202020204" pitchFamily="34" charset="0"/>
              </a:rPr>
              <a:t>Như vậy, ta được tam giác vuông AMB nội tiếp trong đường tròn tâm O.</a:t>
            </a:r>
          </a:p>
        </p:txBody>
      </p:sp>
    </p:spTree>
    <p:extLst>
      <p:ext uri="{BB962C8B-B14F-4D97-AF65-F5344CB8AC3E}">
        <p14:creationId xmlns:p14="http://schemas.microsoft.com/office/powerpoint/2010/main" val="90736222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3"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rcRect/>
          <a:stretch>
            <a:fillRect/>
          </a:stretch>
        </p:blipFill>
        <p:spPr>
          <a:xfrm>
            <a:off x="16840200" y="321345"/>
            <a:ext cx="1295400" cy="1064927"/>
          </a:xfrm>
          <a:prstGeom prst="rect">
            <a:avLst/>
          </a:prstGeom>
        </p:spPr>
      </p:pic>
      <p:sp>
        <p:nvSpPr>
          <p:cNvPr id="2" name="Rectangle 1"/>
          <p:cNvSpPr/>
          <p:nvPr/>
        </p:nvSpPr>
        <p:spPr>
          <a:xfrm>
            <a:off x="6172200" y="342900"/>
            <a:ext cx="10932727" cy="2585323"/>
          </a:xfrm>
          <a:prstGeom prst="rect">
            <a:avLst/>
          </a:prstGeom>
        </p:spPr>
        <p:txBody>
          <a:bodyPr wrap="square">
            <a:spAutoFit/>
          </a:bodyPr>
          <a:lstStyle/>
          <a:p>
            <a:pPr>
              <a:lnSpc>
                <a:spcPct val="150000"/>
              </a:lnSpc>
            </a:pPr>
            <a:r>
              <a:rPr lang="vi-VN" sz="3600" dirty="0">
                <a:solidFill>
                  <a:srgbClr val="000000"/>
                </a:solidFill>
              </a:rPr>
              <a:t>Vẽ hình biểu diễn của:</a:t>
            </a:r>
            <a:endParaRPr lang="en-US" sz="3600" dirty="0">
              <a:solidFill>
                <a:srgbClr val="000000"/>
              </a:solidFill>
            </a:endParaRPr>
          </a:p>
          <a:p>
            <a:pPr>
              <a:lnSpc>
                <a:spcPct val="150000"/>
              </a:lnSpc>
            </a:pPr>
            <a:r>
              <a:rPr lang="vi-VN" sz="3600" dirty="0">
                <a:solidFill>
                  <a:srgbClr val="000000"/>
                </a:solidFill>
              </a:rPr>
              <a:t>a) Một tam giác vuông nội tiếp trong một đường tròn;</a:t>
            </a:r>
          </a:p>
          <a:p>
            <a:pPr>
              <a:lnSpc>
                <a:spcPct val="150000"/>
              </a:lnSpc>
            </a:pPr>
            <a:r>
              <a:rPr lang="vi-VN" sz="3600" dirty="0">
                <a:solidFill>
                  <a:srgbClr val="000000"/>
                </a:solidFill>
              </a:rPr>
              <a:t>b) Một lục giác đều.</a:t>
            </a:r>
          </a:p>
        </p:txBody>
      </p:sp>
      <p:sp>
        <p:nvSpPr>
          <p:cNvPr id="16" name="Oval Callout 15"/>
          <p:cNvSpPr/>
          <p:nvPr/>
        </p:nvSpPr>
        <p:spPr>
          <a:xfrm>
            <a:off x="2394979" y="2928223"/>
            <a:ext cx="1399941" cy="76237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b="1" dirty="0">
                <a:solidFill>
                  <a:prstClr val="black"/>
                </a:solidFill>
              </a:rPr>
              <a:t>Giải</a:t>
            </a:r>
            <a:endParaRPr lang="en-US" sz="3200" b="1" dirty="0">
              <a:solidFill>
                <a:prstClr val="black"/>
              </a:solidFill>
            </a:endParaRPr>
          </a:p>
        </p:txBody>
      </p:sp>
      <p:grpSp>
        <p:nvGrpSpPr>
          <p:cNvPr id="17" name="Group 16"/>
          <p:cNvGrpSpPr/>
          <p:nvPr/>
        </p:nvGrpSpPr>
        <p:grpSpPr>
          <a:xfrm>
            <a:off x="516418" y="380940"/>
            <a:ext cx="5481965" cy="1111385"/>
            <a:chOff x="-62459" y="251100"/>
            <a:chExt cx="5481965" cy="1111385"/>
          </a:xfrm>
        </p:grpSpPr>
        <p:sp>
          <p:nvSpPr>
            <p:cNvPr id="18" name="Pentagon 17"/>
            <p:cNvSpPr/>
            <p:nvPr/>
          </p:nvSpPr>
          <p:spPr>
            <a:xfrm>
              <a:off x="-62459" y="251100"/>
              <a:ext cx="5481965" cy="1111385"/>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69955" y="286222"/>
              <a:ext cx="4892237" cy="901593"/>
            </a:xfrm>
            <a:prstGeom prst="rect">
              <a:avLst/>
            </a:prstGeom>
          </p:spPr>
          <p:txBody>
            <a:bodyPr wrap="none">
              <a:spAutoFit/>
            </a:bodyPr>
            <a:lstStyle/>
            <a:p>
              <a:pPr lvl="0">
                <a:lnSpc>
                  <a:spcPct val="150000"/>
                </a:lnSpc>
                <a:defRPr/>
              </a:pP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Bài 4 (SGK – tr.119)</a:t>
              </a:r>
            </a:p>
          </p:txBody>
        </p:sp>
      </p:grpSp>
      <p:sp>
        <p:nvSpPr>
          <p:cNvPr id="3" name="Rectangle 2"/>
          <p:cNvSpPr/>
          <p:nvPr/>
        </p:nvSpPr>
        <p:spPr>
          <a:xfrm>
            <a:off x="516418" y="4015810"/>
            <a:ext cx="17466782" cy="3032690"/>
          </a:xfrm>
          <a:prstGeom prst="rect">
            <a:avLst/>
          </a:prstGeom>
        </p:spPr>
        <p:txBody>
          <a:bodyPr wrap="square">
            <a:spAutoFit/>
          </a:bodyPr>
          <a:lstStyle/>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b) Với lục giác đều ABCDEF ta nhận thấy:</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 Các đường chéo AD,BE,CF cắt nhau tại trung điểm O của mỗi đường;</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 Tứ giác OABC là hình thoi.</a:t>
            </a:r>
          </a:p>
          <a:p>
            <a:pPr algn="just">
              <a:lnSpc>
                <a:spcPct val="150000"/>
              </a:lnSpc>
              <a:spcBef>
                <a:spcPts val="100"/>
              </a:spcBef>
              <a:spcAft>
                <a:spcPts val="100"/>
              </a:spcAft>
            </a:pPr>
            <a:r>
              <a:rPr lang="vi-VN" sz="3200" dirty="0">
                <a:ea typeface="Calibri" panose="020F0502020204030204" pitchFamily="34" charset="0"/>
                <a:cs typeface="Arial" panose="020B0604020202020204" pitchFamily="34" charset="0"/>
              </a:rPr>
              <a:t>Từ đó suy ra cách vẽ hình biểu diễn của lục giác đều ABCDEF như sau:</a:t>
            </a:r>
          </a:p>
        </p:txBody>
      </p:sp>
      <p:pic>
        <p:nvPicPr>
          <p:cNvPr id="20" name="image-c3bcf8111db548f859a7322e19bbb34cdbd4a804.jpeg" descr="Ảnh có chứa hàng, biểu đồ, bản phác thảo, nghệ thuật gấp giấy origami&#10;&#10;Mô tả được tạo tự động"/>
          <p:cNvPicPr/>
          <p:nvPr/>
        </p:nvPicPr>
        <p:blipFill>
          <a:blip r:embed="rId4" cstate="print">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a:stretch>
            <a:fillRect/>
          </a:stretch>
        </p:blipFill>
        <p:spPr>
          <a:xfrm>
            <a:off x="11963400" y="7373709"/>
            <a:ext cx="6011917" cy="2754452"/>
          </a:xfrm>
          <a:prstGeom prst="rect">
            <a:avLst/>
          </a:prstGeom>
        </p:spPr>
      </p:pic>
      <p:sp>
        <p:nvSpPr>
          <p:cNvPr id="9" name="Rectangle 8"/>
          <p:cNvSpPr/>
          <p:nvPr/>
        </p:nvSpPr>
        <p:spPr>
          <a:xfrm>
            <a:off x="546650" y="7059466"/>
            <a:ext cx="11118930" cy="3072636"/>
          </a:xfrm>
          <a:prstGeom prst="rect">
            <a:avLst/>
          </a:prstGeom>
        </p:spPr>
        <p:txBody>
          <a:bodyPr wrap="square">
            <a:spAutoFit/>
          </a:bodyPr>
          <a:lstStyle/>
          <a:p>
            <a:pPr marL="342900" lvl="0" indent="-342900">
              <a:lnSpc>
                <a:spcPct val="150000"/>
              </a:lnSpc>
              <a:spcBef>
                <a:spcPts val="100"/>
              </a:spcBef>
              <a:spcAft>
                <a:spcPts val="100"/>
              </a:spcAft>
              <a:buFont typeface="Symbol" panose="05050102010706020507" pitchFamily="18" charset="2"/>
              <a:buChar char=""/>
              <a:tabLst>
                <a:tab pos="457200" algn="l"/>
              </a:tabLs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Vẽ hình bình hành O’A’B’C’ biểu diễn cho hình thoi </a:t>
            </a:r>
            <a:r>
              <a:rPr lang="vi-VN" sz="3200" dirty="0">
                <a:solidFill>
                  <a:prstClr val="black"/>
                </a:solidFill>
                <a:ea typeface="Calibri" panose="020F0502020204030204" pitchFamily="34" charset="0"/>
                <a:cs typeface="Arial" panose="020B0604020202020204" pitchFamily="34" charset="0"/>
              </a:rPr>
              <a:t>OABC</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50000"/>
              </a:lnSpc>
              <a:spcBef>
                <a:spcPts val="100"/>
              </a:spcBef>
              <a:spcAft>
                <a:spcPts val="100"/>
              </a:spcAft>
              <a:buFont typeface="Symbol" panose="05050102010706020507" pitchFamily="18" charset="2"/>
              <a:buChar char=""/>
              <a:tabLst>
                <a:tab pos="457200" algn="l"/>
              </a:tabLst>
            </a:pP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Lấy D’, E’, F’ lần lượt là các điểm đối xứng của A’, B’, C’ qua tâm O’, ta được hình biểu diễn A’B’C’ D’ E’ F’ của hình lục giác </a:t>
            </a:r>
            <a:r>
              <a:rPr lang="vi-VN" sz="3200" dirty="0">
                <a:solidFill>
                  <a:prstClr val="black"/>
                </a:solidFill>
                <a:ea typeface="Calibri" panose="020F0502020204030204" pitchFamily="34" charset="0"/>
                <a:cs typeface="Arial" panose="020B0604020202020204" pitchFamily="34" charset="0"/>
              </a:rPr>
              <a:t>ABCDEF</a:t>
            </a:r>
            <a:r>
              <a:rPr lang="en-US" sz="3200" dirty="0">
                <a:solidFill>
                  <a:prstClr val="black"/>
                </a:solidFill>
                <a:ea typeface="Calibri" panose="020F0502020204030204" pitchFamily="34" charset="0"/>
                <a:cs typeface="Arial" panose="020B0604020202020204" pitchFamily="34" charset="0"/>
              </a:rPr>
              <a:t>.</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221832" y="4833457"/>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376245" y="4949986"/>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2" name="Group 21"/>
          <p:cNvGrpSpPr/>
          <p:nvPr/>
        </p:nvGrpSpPr>
        <p:grpSpPr>
          <a:xfrm>
            <a:off x="12328878" y="3162300"/>
            <a:ext cx="5422223" cy="50136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95027" y="4456904"/>
              <a:ext cx="5369731" cy="2688847"/>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tập cuối </a:t>
              </a:r>
              <a:endParaRPr lang="en-US" sz="4000" b="1" ker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chương IV</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400300"/>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dirty="0">
                <a:solidFill>
                  <a:prstClr val="black"/>
                </a:solidFill>
                <a:latin typeface="Arial" panose="020B0604020202020204" pitchFamily="34" charset="0"/>
                <a:cs typeface="Arial" panose="020B0604020202020204" pitchFamily="34" charset="0"/>
              </a:rPr>
              <a:t>I. PHÉP CHIẾU SONG SONG</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523492C4-0AF0-F6F3-D863-5AE1E72933EB}"/>
              </a:ext>
            </a:extLst>
          </p:cNvPr>
          <p:cNvSpPr txBox="1"/>
          <p:nvPr/>
        </p:nvSpPr>
        <p:spPr>
          <a:xfrm>
            <a:off x="4343400" y="4521458"/>
            <a:ext cx="10071100"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79645" y="8685135"/>
            <a:ext cx="1405113" cy="1317293"/>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606369" y="1801148"/>
                <a:ext cx="16767231" cy="364715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q"/>
                </a:pPr>
                <a:r>
                  <a:rPr lang="nl-NL" sz="4000" b="1" dirty="0">
                    <a:solidFill>
                      <a:schemeClr val="tx2"/>
                    </a:solidFill>
                    <a:latin typeface="Arial" panose="020B0604020202020204" pitchFamily="34" charset="0"/>
                    <a:cs typeface="Arial" panose="020B0604020202020204" pitchFamily="34" charset="0"/>
                  </a:rPr>
                  <a:t>HĐ1: </a:t>
                </a:r>
                <a:r>
                  <a:rPr lang="vi-VN" sz="3800" dirty="0">
                    <a:solidFill>
                      <a:srgbClr val="000000"/>
                    </a:solidFill>
                    <a:ea typeface="Calibri" panose="020F0502020204030204" pitchFamily="34" charset="0"/>
                    <a:cs typeface="Times New Roman" panose="02020603050405020304" pitchFamily="18" charset="0"/>
                  </a:rPr>
                  <a:t>Cho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và đường thẳng</a:t>
                </a:r>
                <a:r>
                  <a:rPr lang="en-US" sz="40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800" dirty="0">
                    <a:solidFill>
                      <a:srgbClr val="000000"/>
                    </a:solidFill>
                    <a:ea typeface="Calibri" panose="020F0502020204030204" pitchFamily="34" charset="0"/>
                    <a:cs typeface="Times New Roman" panose="02020603050405020304" pitchFamily="18" charset="0"/>
                  </a:rPr>
                  <a:t>cắt mặt phẳng</a:t>
                </a:r>
                <a:r>
                  <a:rPr lang="en-US" sz="3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Qua mỗi điểm M trong không gian, có bao nhiêu đường thẳng song song hoặc trùng với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3800" dirty="0">
                    <a:solidFill>
                      <a:srgbClr val="000000"/>
                    </a:solidFill>
                    <a:ea typeface="Calibri" panose="020F0502020204030204" pitchFamily="34" charset="0"/>
                    <a:cs typeface="Times New Roman" panose="02020603050405020304" pitchFamily="18" charset="0"/>
                  </a:rPr>
                  <a:t>? Đường thẳng đó và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có bao nhiêu điểm chung? (Hình 76)</a:t>
                </a:r>
              </a:p>
            </p:txBody>
          </p:sp>
        </mc:Choice>
        <mc:Fallback xmlns="">
          <p:sp>
            <p:nvSpPr>
              <p:cNvPr id="15" name="TextBox 14"/>
              <p:cNvSpPr txBox="1">
                <a:spLocks noRot="1" noChangeAspect="1" noMove="1" noResize="1" noEditPoints="1" noAdjustHandles="1" noChangeArrowheads="1" noChangeShapeType="1" noTextEdit="1"/>
              </p:cNvSpPr>
              <p:nvPr/>
            </p:nvSpPr>
            <p:spPr>
              <a:xfrm>
                <a:off x="606369" y="1801148"/>
                <a:ext cx="16767231" cy="3647152"/>
              </a:xfrm>
              <a:prstGeom prst="rect">
                <a:avLst/>
              </a:prstGeom>
              <a:blipFill rotWithShape="0">
                <a:blip r:embed="rId46"/>
                <a:stretch>
                  <a:fillRect l="-1163" r="-1163" b="-3506"/>
                </a:stretch>
              </a:blipFill>
            </p:spPr>
            <p:txBody>
              <a:bodyPr/>
              <a:lstStyle/>
              <a:p>
                <a:r>
                  <a:rPr lang="en-US">
                    <a:noFill/>
                  </a:rPr>
                  <a:t> </a:t>
                </a:r>
              </a:p>
            </p:txBody>
          </p:sp>
        </mc:Fallback>
      </mc:AlternateContent>
      <p:pic>
        <p:nvPicPr>
          <p:cNvPr id="14" name="Picture 13"/>
          <p:cNvPicPr>
            <a:picLocks noChangeAspect="1"/>
          </p:cNvPicPr>
          <p:nvPr/>
        </p:nvPicPr>
        <p:blipFill>
          <a:blip r:embed="rId47"/>
          <a:stretch>
            <a:fillRect/>
          </a:stretch>
        </p:blipFill>
        <p:spPr>
          <a:xfrm rot="20977493">
            <a:off x="16737275" y="383475"/>
            <a:ext cx="1012355" cy="1507128"/>
          </a:xfrm>
          <a:prstGeom prst="rect">
            <a:avLst/>
          </a:prstGeom>
        </p:spPr>
      </p:pic>
      <p:sp>
        <p:nvSpPr>
          <p:cNvPr id="2" name="Rectangle 1"/>
          <p:cNvSpPr/>
          <p:nvPr/>
        </p:nvSpPr>
        <p:spPr>
          <a:xfrm>
            <a:off x="6559815" y="507221"/>
            <a:ext cx="5187712" cy="113107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Bef>
                <a:spcPts val="100"/>
              </a:spcBef>
              <a:spcAft>
                <a:spcPts val="100"/>
              </a:spcAft>
              <a:tabLst>
                <a:tab pos="360045" algn="l"/>
                <a:tab pos="720090" algn="l"/>
              </a:tabLst>
            </a:pPr>
            <a:r>
              <a:rPr lang="nl-NL" sz="4500" b="1" dirty="0">
                <a:solidFill>
                  <a:srgbClr val="FFFF99"/>
                </a:solidFill>
                <a:latin typeface="Arial" panose="020B0604020202020204" pitchFamily="34" charset="0"/>
                <a:ea typeface="Calibri" panose="020F0502020204030204" pitchFamily="34" charset="0"/>
                <a:cs typeface="Arial" panose="020B0604020202020204" pitchFamily="34" charset="0"/>
              </a:rPr>
              <a:t>1. Định nghĩa</a:t>
            </a:r>
            <a:endParaRPr lang="en-US" sz="4500" dirty="0">
              <a:solidFill>
                <a:srgbClr val="FFFF99"/>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48">
            <a:extLst>
              <a:ext uri="{BEBA8EAE-BF5A-486C-A8C5-ECC9F3942E4B}">
                <a14:imgProps xmlns:a14="http://schemas.microsoft.com/office/drawing/2010/main">
                  <a14:imgLayer r:embed="rId49">
                    <a14:imgEffect>
                      <a14:saturation sat="200000"/>
                    </a14:imgEffect>
                    <a14:imgEffect>
                      <a14:brightnessContrast contrast="-20000"/>
                    </a14:imgEffect>
                  </a14:imgLayer>
                </a14:imgProps>
              </a:ext>
            </a:extLst>
          </a:blip>
          <a:stretch>
            <a:fillRect/>
          </a:stretch>
        </p:blipFill>
        <p:spPr>
          <a:xfrm>
            <a:off x="11506200" y="5067300"/>
            <a:ext cx="6029325" cy="483699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140363" y="5753100"/>
                <a:ext cx="8443059" cy="4305025"/>
              </a:xfrm>
              <a:prstGeom prst="rect">
                <a:avLst/>
              </a:prstGeom>
            </p:spPr>
            <p:txBody>
              <a:bodyPr wrap="square">
                <a:spAutoFit/>
              </a:bodyPr>
              <a:lstStyle/>
              <a:p>
                <a:pPr algn="just">
                  <a:lnSpc>
                    <a:spcPct val="150000"/>
                  </a:lnSpc>
                  <a:spcBef>
                    <a:spcPts val="100"/>
                  </a:spcBef>
                  <a:spcAft>
                    <a:spcPts val="100"/>
                  </a:spcAft>
                  <a:tabLst>
                    <a:tab pos="360045" algn="l"/>
                    <a:tab pos="720090" algn="l"/>
                  </a:tabLst>
                </a:pPr>
                <a:r>
                  <a:rPr lang="en-US" sz="3650" dirty="0">
                    <a:solidFill>
                      <a:srgbClr val="000000"/>
                    </a:solidFill>
                    <a:latin typeface="Arial" panose="020B0604020202020204" pitchFamily="34" charset="0"/>
                    <a:ea typeface="Calibri" panose="020F0502020204030204" pitchFamily="34" charset="0"/>
                    <a:cs typeface="Arial" panose="020B0604020202020204" pitchFamily="34" charset="0"/>
                  </a:rPr>
                  <a:t>Qua mỗi điểm M trong không gian, có duy nhất một đường thẳng song song hoặc trùng với đường thẳng </a:t>
                </a:r>
                <a14:m>
                  <m:oMath xmlns:m="http://schemas.openxmlformats.org/officeDocument/2006/math">
                    <m:r>
                      <a:rPr lang="en-US" sz="365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𝓁</m:t>
                    </m:r>
                  </m:oMath>
                </a14:m>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100"/>
                  </a:spcBef>
                  <a:spcAft>
                    <a:spcPts val="100"/>
                  </a:spcAft>
                  <a:tabLst>
                    <a:tab pos="360045" algn="l"/>
                    <a:tab pos="720090" algn="l"/>
                  </a:tabLst>
                </a:pPr>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Đường thẳng đó và mặt phẳng </a:t>
                </a:r>
                <a14:m>
                  <m:oMath xmlns:m="http://schemas.openxmlformats.org/officeDocument/2006/math">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en-US" sz="365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1 điểm chung. </a:t>
                </a:r>
                <a:endParaRPr lang="en-US" sz="365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140363" y="5753100"/>
                <a:ext cx="8443059" cy="4305025"/>
              </a:xfrm>
              <a:prstGeom prst="rect">
                <a:avLst/>
              </a:prstGeom>
              <a:blipFill rotWithShape="0">
                <a:blip r:embed="rId50"/>
                <a:stretch>
                  <a:fillRect l="-2238" r="-2238" b="-2550"/>
                </a:stretch>
              </a:blipFill>
            </p:spPr>
            <p:txBody>
              <a:bodyPr/>
              <a:lstStyle/>
              <a:p>
                <a:r>
                  <a:rPr lang="en-US">
                    <a:noFill/>
                  </a:rPr>
                  <a:t> </a:t>
                </a:r>
              </a:p>
            </p:txBody>
          </p:sp>
        </mc:Fallback>
      </mc:AlternateContent>
      <p:sp>
        <p:nvSpPr>
          <p:cNvPr id="7" name="Right Arrow 6"/>
          <p:cNvSpPr/>
          <p:nvPr/>
        </p:nvSpPr>
        <p:spPr>
          <a:xfrm>
            <a:off x="1575066" y="6099493"/>
            <a:ext cx="412897" cy="32364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625960"/>
            <a:ext cx="20834242"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5715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KẾT LUẬN</a:t>
            </a: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762000" y="735315"/>
            <a:ext cx="1073402" cy="1185484"/>
          </a:xfrm>
          <a:prstGeom prst="rect">
            <a:avLst/>
          </a:prstGeom>
        </p:spPr>
      </p:pic>
      <p:pic>
        <p:nvPicPr>
          <p:cNvPr id="7" name="Picture 6"/>
          <p:cNvPicPr>
            <a:picLocks noChangeAspect="1"/>
          </p:cNvPicPr>
          <p:nvPr/>
        </p:nvPicPr>
        <p:blipFill>
          <a:blip r:embed="rId5"/>
          <a:stretch>
            <a:fillRect/>
          </a:stretch>
        </p:blipFill>
        <p:spPr>
          <a:xfrm>
            <a:off x="17221200" y="8648700"/>
            <a:ext cx="838200" cy="142875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628900" y="2705100"/>
                <a:ext cx="13411200" cy="6601807"/>
              </a:xfrm>
              <a:prstGeom prst="rect">
                <a:avLst/>
              </a:prstGeom>
            </p:spPr>
            <p:txBody>
              <a:bodyPr wrap="square">
                <a:spAutoFit/>
              </a:bodyPr>
              <a:lstStyle/>
              <a:p>
                <a:pPr algn="just">
                  <a:lnSpc>
                    <a:spcPct val="150000"/>
                  </a:lnSpc>
                  <a:defRPr/>
                </a:pPr>
                <a:r>
                  <a:rPr lang="en-US" sz="4200" b="1" i="1" dirty="0">
                    <a:solidFill>
                      <a:schemeClr val="tx2"/>
                    </a:solidFill>
                    <a:latin typeface="Arial" panose="020B0604020202020204" pitchFamily="34" charset="0"/>
                    <a:ea typeface="Times New Roman" panose="02020603050405020304" pitchFamily="18" charset="0"/>
                    <a:cs typeface="Arial" panose="020B0604020202020204" pitchFamily="34" charset="0"/>
                  </a:rPr>
                  <a:t>Định nghĩa:</a:t>
                </a:r>
              </a:p>
              <a:p>
                <a:pPr algn="just">
                  <a:lnSpc>
                    <a:spcPct val="150000"/>
                  </a:lnSpc>
                  <a:defRPr/>
                </a:pPr>
                <a:r>
                  <a:rPr lang="vi-VN" sz="4000" dirty="0">
                    <a:solidFill>
                      <a:prstClr val="black"/>
                    </a:solidFill>
                    <a:ea typeface="Times New Roman" panose="02020603050405020304" pitchFamily="18" charset="0"/>
                    <a:cs typeface="Arial" panose="020B0604020202020204" pitchFamily="34" charset="0"/>
                  </a:rPr>
                  <a:t>Cho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Times New Roman" panose="02020603050405020304" pitchFamily="18" charset="0"/>
                  </a:rPr>
                  <a:t> </a:t>
                </a:r>
                <a:r>
                  <a:rPr lang="vi-VN" sz="4000" dirty="0">
                    <a:solidFill>
                      <a:prstClr val="black"/>
                    </a:solidFill>
                    <a:ea typeface="Times New Roman" panose="02020603050405020304" pitchFamily="18" charset="0"/>
                    <a:cs typeface="Arial" panose="020B0604020202020204" pitchFamily="34" charset="0"/>
                  </a:rPr>
                  <a:t>và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Phép đặt tương ứng mỗi điểm </a:t>
                </a:r>
                <a14:m>
                  <m:oMath xmlns:m="http://schemas.openxmlformats.org/officeDocument/2006/math">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oMath>
                </a14:m>
                <a:r>
                  <a:rPr lang="vi-VN" sz="4000" dirty="0">
                    <a:solidFill>
                      <a:prstClr val="black"/>
                    </a:solidFill>
                    <a:ea typeface="Times New Roman" panose="02020603050405020304" pitchFamily="18" charset="0"/>
                    <a:cs typeface="Arial" panose="020B0604020202020204" pitchFamily="34" charset="0"/>
                  </a:rPr>
                  <a:t> trong không gian với điểm </a:t>
                </a:r>
                <a14:m>
                  <m:oMath xmlns:m="http://schemas.openxmlformats.org/officeDocument/2006/math">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en-US" sz="4000" b="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4000" dirty="0">
                    <a:solidFill>
                      <a:prstClr val="black"/>
                    </a:solidFill>
                    <a:ea typeface="Times New Roman" panose="02020603050405020304" pitchFamily="18" charset="0"/>
                    <a:cs typeface="Arial" panose="020B0604020202020204" pitchFamily="34" charset="0"/>
                  </a:rPr>
                  <a:t>của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r>
                      <a:rPr lang="en-US" sz="4000" b="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solidFill>
                      <a:prstClr val="black"/>
                    </a:solidFill>
                    <a:ea typeface="Times New Roman" panose="02020603050405020304" pitchFamily="18" charset="0"/>
                    <a:cs typeface="Arial" panose="020B0604020202020204" pitchFamily="34" charset="0"/>
                  </a:rPr>
                  <a:t> song song hoặc trùng với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gọi là </a:t>
                </a:r>
                <a:r>
                  <a:rPr lang="vi-VN" sz="4000" i="1" dirty="0">
                    <a:solidFill>
                      <a:prstClr val="black"/>
                    </a:solidFill>
                    <a:ea typeface="Times New Roman" panose="02020603050405020304" pitchFamily="18" charset="0"/>
                    <a:cs typeface="Arial" panose="020B0604020202020204" pitchFamily="34" charset="0"/>
                  </a:rPr>
                  <a:t>phép chiếu song song </a:t>
                </a:r>
                <a:r>
                  <a:rPr lang="vi-VN" sz="4000" dirty="0">
                    <a:solidFill>
                      <a:prstClr val="black"/>
                    </a:solidFill>
                    <a:ea typeface="Times New Roman" panose="02020603050405020304" pitchFamily="18" charset="0"/>
                    <a:cs typeface="Arial" panose="020B0604020202020204" pitchFamily="34" charset="0"/>
                  </a:rPr>
                  <a:t>lên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solidFill>
                      <a:prstClr val="black"/>
                    </a:solidFill>
                    <a:ea typeface="Times New Roman" panose="02020603050405020304" pitchFamily="18" charset="0"/>
                    <a:cs typeface="Arial" panose="020B0604020202020204" pitchFamily="34" charset="0"/>
                  </a:rPr>
                  <a:t> theo phương của đường thẳng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 hoặc nói gọn là theo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oMath>
                </a14:m>
                <a:r>
                  <a:rPr lang="vi-VN" sz="4000" dirty="0">
                    <a:solidFill>
                      <a:prstClr val="black"/>
                    </a:solidFill>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628900" y="2705100"/>
                <a:ext cx="13411200" cy="6601807"/>
              </a:xfrm>
              <a:prstGeom prst="rect">
                <a:avLst/>
              </a:prstGeom>
              <a:blipFill rotWithShape="0">
                <a:blip r:embed="rId9"/>
                <a:stretch>
                  <a:fillRect l="-1727" r="-1636" b="-1293"/>
                </a:stretch>
              </a:blipFill>
            </p:spPr>
            <p:txBody>
              <a:bodyPr/>
              <a:lstStyle/>
              <a:p>
                <a:r>
                  <a:rPr lang="en-US">
                    <a:noFill/>
                  </a:rPr>
                  <a:t> </a:t>
                </a:r>
              </a:p>
            </p:txBody>
          </p:sp>
        </mc:Fallback>
      </mc:AlternateContent>
    </p:spTree>
    <p:extLst>
      <p:ext uri="{BB962C8B-B14F-4D97-AF65-F5344CB8AC3E}">
        <p14:creationId xmlns:p14="http://schemas.microsoft.com/office/powerpoint/2010/main" val="246024033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625960"/>
            <a:ext cx="20834242" cy="1404195"/>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5715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KẾT LUẬN</a:t>
            </a: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762000" y="735315"/>
            <a:ext cx="1073402" cy="118548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46543" y="2705100"/>
                <a:ext cx="11125200" cy="378565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defRPr/>
                </a:pPr>
                <a14:m>
                  <m:oMath xmlns:m="http://schemas.openxmlformats.org/officeDocument/2006/math">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dirty="0">
                    <a:solidFill>
                      <a:srgbClr val="000000"/>
                    </a:solidFill>
                    <a:ea typeface="Calibri" panose="020F0502020204030204" pitchFamily="34" charset="0"/>
                    <a:cs typeface="Times New Roman" panose="02020603050405020304" pitchFamily="18" charset="0"/>
                  </a:rPr>
                  <a:t> </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gọ</a:t>
                </a:r>
                <a:r>
                  <a:rPr lang="en-US" sz="3800" dirty="0">
                    <a:solidFill>
                      <a:srgbClr val="000000"/>
                    </a:solidFill>
                    <a:ea typeface="Calibri" panose="020F0502020204030204" pitchFamily="34" charset="0"/>
                    <a:cs typeface="Times New Roman" panose="02020603050405020304" pitchFamily="18" charset="0"/>
                  </a:rPr>
                  <a:t>i </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là</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mặt phẳng chiếu</a:t>
                </a:r>
                <a:r>
                  <a:rPr lang="vi-VN" sz="4000" dirty="0">
                    <a:solidFill>
                      <a:prstClr val="black"/>
                    </a:solidFill>
                    <a:ea typeface="Times New Roman" panose="02020603050405020304" pitchFamily="18" charset="0"/>
                    <a:cs typeface="Arial" panose="020B0604020202020204" pitchFamily="34" charset="0"/>
                  </a:rPr>
                  <a:t>, phương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𝓁</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a:solidFill>
                      <a:prstClr val="black"/>
                    </a:solidFill>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gọi là</a:t>
                </a:r>
                <a:r>
                  <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phương chiếu</a:t>
                </a:r>
                <a:r>
                  <a:rPr lang="vi-VN" sz="4000" dirty="0">
                    <a:solidFill>
                      <a:prstClr val="black"/>
                    </a:solidFill>
                    <a:ea typeface="Times New Roman" panose="02020603050405020304" pitchFamily="18" charset="0"/>
                    <a:cs typeface="Arial" panose="020B0604020202020204" pitchFamily="34" charset="0"/>
                  </a:rPr>
                  <a:t>.</a:t>
                </a:r>
                <a:endParaRPr lang="en-US" sz="4000" dirty="0">
                  <a:solidFill>
                    <a:prstClr val="black"/>
                  </a:solidFill>
                  <a:ea typeface="Times New Roman" panose="02020603050405020304" pitchFamily="18"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defRPr/>
                </a:pPr>
                <a:r>
                  <a:rPr lang="vi-VN" sz="4000" dirty="0">
                    <a:solidFill>
                      <a:prstClr val="black"/>
                    </a:solidFill>
                    <a:ea typeface="Times New Roman" panose="02020603050405020304" pitchFamily="18" charset="0"/>
                    <a:cs typeface="Arial" panose="020B0604020202020204" pitchFamily="34" charset="0"/>
                  </a:rPr>
                  <a:t>Điểm </a:t>
                </a:r>
                <a14:m>
                  <m:oMath xmlns:m="http://schemas.openxmlformats.org/officeDocument/2006/math">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r>
                      <a:rPr lang="vi-VN"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prstClr val="black"/>
                    </a:solidFill>
                    <a:ea typeface="Times New Roman" panose="02020603050405020304" pitchFamily="18" charset="0"/>
                    <a:cs typeface="Arial" panose="020B0604020202020204" pitchFamily="34" charset="0"/>
                  </a:rPr>
                  <a:t>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gọi là</a:t>
                </a:r>
                <a:r>
                  <a:rPr lang="vi-VN" sz="4000" dirty="0">
                    <a:solidFill>
                      <a:prstClr val="black"/>
                    </a:solidFill>
                    <a:ea typeface="Times New Roman" panose="02020603050405020304" pitchFamily="18" charset="0"/>
                    <a:cs typeface="Arial" panose="020B0604020202020204" pitchFamily="34" charset="0"/>
                  </a:rPr>
                  <a:t> </a:t>
                </a:r>
                <a:r>
                  <a:rPr lang="vi-VN" sz="4000" i="1" dirty="0">
                    <a:solidFill>
                      <a:prstClr val="black"/>
                    </a:solidFill>
                    <a:ea typeface="Times New Roman" panose="02020603050405020304" pitchFamily="18" charset="0"/>
                    <a:cs typeface="Arial" panose="020B0604020202020204" pitchFamily="34" charset="0"/>
                  </a:rPr>
                  <a:t>hình chiếu song song</a:t>
                </a:r>
                <a:r>
                  <a:rPr lang="vi-VN" sz="4000" dirty="0">
                    <a:solidFill>
                      <a:prstClr val="black"/>
                    </a:solidFill>
                    <a:ea typeface="Times New Roman" panose="02020603050405020304" pitchFamily="18" charset="0"/>
                    <a:cs typeface="Arial" panose="020B0604020202020204" pitchFamily="34" charset="0"/>
                  </a:rPr>
                  <a:t> (hoặc </a:t>
                </a:r>
                <a:r>
                  <a:rPr lang="vi-VN" sz="4000" i="1" dirty="0">
                    <a:solidFill>
                      <a:prstClr val="black"/>
                    </a:solidFill>
                    <a:ea typeface="Times New Roman" panose="02020603050405020304" pitchFamily="18" charset="0"/>
                    <a:cs typeface="Arial" panose="020B0604020202020204" pitchFamily="34" charset="0"/>
                  </a:rPr>
                  <a:t>ảnh</a:t>
                </a:r>
                <a:r>
                  <a:rPr lang="vi-VN" sz="4000" dirty="0">
                    <a:solidFill>
                      <a:prstClr val="black"/>
                    </a:solidFill>
                    <a:ea typeface="Times New Roman" panose="02020603050405020304" pitchFamily="18" charset="0"/>
                    <a:cs typeface="Arial" panose="020B0604020202020204" pitchFamily="34" charset="0"/>
                  </a:rPr>
                  <a:t>) của điểm </a:t>
                </a:r>
                <a14:m>
                  <m:oMath xmlns:m="http://schemas.openxmlformats.org/officeDocument/2006/math">
                    <m:r>
                      <a:rPr lang="vi-VN"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m:t>𝑀</m:t>
                    </m:r>
                  </m:oMath>
                </a14:m>
                <a:r>
                  <a:rPr lang="vi-VN" sz="4000" dirty="0">
                    <a:solidFill>
                      <a:prstClr val="black"/>
                    </a:solidFill>
                    <a:ea typeface="Times New Roman" panose="02020603050405020304" pitchFamily="18" charset="0"/>
                    <a:cs typeface="Arial" panose="020B0604020202020204" pitchFamily="34" charset="0"/>
                  </a:rPr>
                  <a:t> qua phép chiếu song song.</a:t>
                </a:r>
                <a:endParaRPr lang="en-US" sz="4000" dirty="0">
                  <a:solidFill>
                    <a:prstClr val="black"/>
                  </a:solidFill>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6543" y="2705100"/>
                <a:ext cx="11125200" cy="3785652"/>
              </a:xfrm>
              <a:prstGeom prst="rect">
                <a:avLst/>
              </a:prstGeom>
              <a:blipFill rotWithShape="0">
                <a:blip r:embed="rId8"/>
                <a:stretch>
                  <a:fillRect l="-1753" r="-1973" b="-4992"/>
                </a:stretch>
              </a:blipFill>
            </p:spPr>
            <p:txBody>
              <a:bodyPr/>
              <a:lstStyle/>
              <a:p>
                <a:r>
                  <a:rPr lang="en-US">
                    <a:noFill/>
                  </a:rPr>
                  <a:t> </a:t>
                </a:r>
              </a:p>
            </p:txBody>
          </p:sp>
        </mc:Fallback>
      </mc:AlternateContent>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76543" y="2705100"/>
            <a:ext cx="5982857" cy="374899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46543" y="6717647"/>
                <a:ext cx="167640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defRPr/>
                </a:pPr>
                <a:r>
                  <a:rPr lang="vi-VN" sz="4000" dirty="0">
                    <a:solidFill>
                      <a:prstClr val="black"/>
                    </a:solidFill>
                    <a:ea typeface="Times New Roman" panose="02020603050405020304" pitchFamily="18" charset="0"/>
                    <a:cs typeface="Arial" panose="020B0604020202020204" pitchFamily="34" charset="0"/>
                  </a:rPr>
                  <a:t>Cho hình</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vi-VN" sz="4000" dirty="0">
                    <a:solidFill>
                      <a:prstClr val="black"/>
                    </a:solidFill>
                    <a:ea typeface="Times New Roman" panose="02020603050405020304" pitchFamily="18" charset="0"/>
                    <a:cs typeface="Arial" panose="020B0604020202020204" pitchFamily="34" charset="0"/>
                  </a:rPr>
                  <a:t>. Tập hợp</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r>
                      <a:rPr lang="en-US" sz="4000" i="1">
                        <a:latin typeface="Cambria Math" panose="02040503050406030204" pitchFamily="18" charset="0"/>
                      </a:rPr>
                      <m:t>′</m:t>
                    </m:r>
                  </m:oMath>
                </a14:m>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gồm hình chiếu song song của tấ</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cả các điểm thuộc</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gọi là hình chiếu song song (hoặc ảnh) của hình</a:t>
                </a: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rPr>
                      <m:t>ℋ</m:t>
                    </m:r>
                  </m:oMath>
                </a14:m>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qua phép chiếu song song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trên.</a:t>
                </a:r>
              </a:p>
            </p:txBody>
          </p:sp>
        </mc:Choice>
        <mc:Fallback xmlns="">
          <p:sp>
            <p:nvSpPr>
              <p:cNvPr id="9" name="Rectangle 8"/>
              <p:cNvSpPr>
                <a:spLocks noRot="1" noChangeAspect="1" noMove="1" noResize="1" noEditPoints="1" noAdjustHandles="1" noChangeArrowheads="1" noChangeShapeType="1" noTextEdit="1"/>
              </p:cNvSpPr>
              <p:nvPr/>
            </p:nvSpPr>
            <p:spPr>
              <a:xfrm>
                <a:off x="646543" y="6717647"/>
                <a:ext cx="16764000" cy="2862322"/>
              </a:xfrm>
              <a:prstGeom prst="rect">
                <a:avLst/>
              </a:prstGeom>
              <a:blipFill rotWithShape="0">
                <a:blip r:embed="rId11"/>
                <a:stretch>
                  <a:fillRect l="-1164" r="-1309" b="-4255"/>
                </a:stretch>
              </a:blipFill>
            </p:spPr>
            <p:txBody>
              <a:bodyPr/>
              <a:lstStyle/>
              <a:p>
                <a:r>
                  <a:rPr lang="en-US">
                    <a:noFill/>
                  </a:rPr>
                  <a:t> </a:t>
                </a:r>
              </a:p>
            </p:txBody>
          </p:sp>
        </mc:Fallback>
      </mc:AlternateContent>
    </p:spTree>
    <p:extLst>
      <p:ext uri="{BB962C8B-B14F-4D97-AF65-F5344CB8AC3E}">
        <p14:creationId xmlns:p14="http://schemas.microsoft.com/office/powerpoint/2010/main" val="35153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890378" y="495300"/>
            <a:ext cx="2678037"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95763" y="1028909"/>
              <a:ext cx="1864613" cy="884858"/>
            </a:xfrm>
            <a:prstGeom prst="rect">
              <a:avLst/>
            </a:prstGeom>
            <a:noFill/>
            <a:ln>
              <a:noFill/>
            </a:ln>
          </p:spPr>
          <p:txBody>
            <a:bodyPr wrap="none">
              <a:spAutoFit/>
            </a:bodyPr>
            <a:lstStyle/>
            <a:p>
              <a:pPr algn="ct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Ví dụ 1</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4360721">
            <a:off x="518209" y="308265"/>
            <a:ext cx="886976" cy="1304375"/>
          </a:xfrm>
          <a:prstGeom prst="rect">
            <a:avLst/>
          </a:prstGeom>
        </p:spPr>
      </p:pic>
      <p:sp>
        <p:nvSpPr>
          <p:cNvPr id="7" name="Rectangle 6"/>
          <p:cNvSpPr/>
          <p:nvPr/>
        </p:nvSpPr>
        <p:spPr>
          <a:xfrm>
            <a:off x="961697" y="1701499"/>
            <a:ext cx="16535400" cy="1754326"/>
          </a:xfrm>
          <a:prstGeom prst="rect">
            <a:avLst/>
          </a:prstGeom>
        </p:spPr>
        <p:txBody>
          <a:bodyPr wrap="square">
            <a:spAutoFit/>
          </a:bodyPr>
          <a:lstStyle/>
          <a:p>
            <a:pPr algn="just">
              <a:lnSpc>
                <a:spcPct val="150000"/>
              </a:lnSpc>
            </a:pPr>
            <a:r>
              <a:rPr lang="vi-VN" sz="3600" dirty="0">
                <a:ea typeface="Calibri" panose="020F0502020204030204" pitchFamily="34" charset="0"/>
                <a:cs typeface="Arial" panose="020B0604020202020204" pitchFamily="34" charset="0"/>
              </a:rPr>
              <a:t>Cho hình hộp ABCD.A’B’C’D’ (Hình 77). Xác định ảnh của các điểm A’, B’, C’, D’ qua phép chiếu song song lên mặt phẳng (ABCD) theo phương A’A.</a:t>
            </a:r>
          </a:p>
        </p:txBody>
      </p:sp>
      <p:sp>
        <p:nvSpPr>
          <p:cNvPr id="15" name="Oval Callout 14"/>
          <p:cNvSpPr/>
          <p:nvPr/>
        </p:nvSpPr>
        <p:spPr>
          <a:xfrm>
            <a:off x="11163300" y="3803384"/>
            <a:ext cx="1752600" cy="8829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prstClr val="black"/>
                </a:solidFill>
              </a:rPr>
              <a:t>Giải</a:t>
            </a:r>
            <a:endParaRPr lang="en-US" sz="3600" b="1" dirty="0">
              <a:solidFill>
                <a:prstClr val="black"/>
              </a:solidFill>
            </a:endParaRPr>
          </a:p>
        </p:txBody>
      </p:sp>
      <p:sp>
        <p:nvSpPr>
          <p:cNvPr id="4" name="Rectangle 3"/>
          <p:cNvSpPr/>
          <p:nvPr/>
        </p:nvSpPr>
        <p:spPr>
          <a:xfrm>
            <a:off x="6553200" y="5065206"/>
            <a:ext cx="10972800" cy="3416320"/>
          </a:xfrm>
          <a:prstGeom prst="rect">
            <a:avLst/>
          </a:prstGeom>
        </p:spPr>
        <p:txBody>
          <a:bodyPr wrap="square">
            <a:spAutoFit/>
          </a:bodyPr>
          <a:lstStyle/>
          <a:p>
            <a:pPr algn="just">
              <a:lnSpc>
                <a:spcPct val="150000"/>
              </a:lnSpc>
            </a:pPr>
            <a:r>
              <a:rPr lang="vi-VN" sz="3600" dirty="0"/>
              <a:t>Vì</a:t>
            </a:r>
            <a:r>
              <a:rPr lang="en-US" sz="3600" dirty="0"/>
              <a:t> </a:t>
            </a:r>
            <a:r>
              <a:rPr lang="vi-VN" sz="3600" dirty="0"/>
              <a:t>ABCD.A’B’C’D’ là hình hộp nên các cạnh AA’, BB, CC, DD’ song song với nhau. Do đó, các điểm A, B, C, D lần lượt là ảnh của A’, B’, C, D’ qua phép chiếu song song lên mặt phẳng (ABCD) theo phương A’A.</a:t>
            </a:r>
          </a:p>
        </p:txBody>
      </p:sp>
      <p:grpSp>
        <p:nvGrpSpPr>
          <p:cNvPr id="19" name="Group 2"/>
          <p:cNvGrpSpPr/>
          <p:nvPr/>
        </p:nvGrpSpPr>
        <p:grpSpPr>
          <a:xfrm>
            <a:off x="-1436558" y="9671721"/>
            <a:ext cx="20834242" cy="1818911"/>
            <a:chOff x="0" y="0"/>
            <a:chExt cx="3762534" cy="328484"/>
          </a:xfrm>
        </p:grpSpPr>
        <p:sp>
          <p:nvSpPr>
            <p:cNvPr id="20"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381000" y="4821992"/>
            <a:ext cx="5813853" cy="4360108"/>
          </a:xfrm>
          <a:prstGeom prst="rect">
            <a:avLst/>
          </a:prstGeom>
        </p:spPr>
      </p:pic>
      <p:pic>
        <p:nvPicPr>
          <p:cNvPr id="17" name="Picture 16"/>
          <p:cNvPicPr>
            <a:picLocks noChangeAspect="1"/>
          </p:cNvPicPr>
          <p:nvPr/>
        </p:nvPicPr>
        <p:blipFill>
          <a:blip r:embed="rId4"/>
          <a:stretch>
            <a:fillRect/>
          </a:stretch>
        </p:blipFill>
        <p:spPr>
          <a:xfrm>
            <a:off x="16648840" y="8814384"/>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2531</TotalTime>
  <Words>3386</Words>
  <Application>Microsoft Office PowerPoint</Application>
  <PresentationFormat>Custom</PresentationFormat>
  <Paragraphs>225</Paragraphs>
  <Slides>46</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Symbol</vt:lpstr>
      <vt:lpstr>Wingdings</vt:lpstr>
      <vt:lpstr>Londrina Solid</vt:lpstr>
      <vt:lpstr>Arial</vt:lpstr>
      <vt:lpstr>Times New Roman</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2023-12-22T15:46:07Z</dcterms:modified>
  <dc:identifier>DAFKAZ1_Ljc</dc:identifier>
</cp:coreProperties>
</file>