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3" r:id="rId16"/>
    <p:sldId id="271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3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Biểu đồ thống kê quá trình tiết kiệm của nhóm 1 </a:t>
            </a:r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vi-VN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Ngày 10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Sheet1!$A$3:$A$13</c:f>
              <c:strCache>
                <c:ptCount val="11"/>
                <c:pt idx="0">
                  <c:v> Bạn A</c:v>
                </c:pt>
                <c:pt idx="1">
                  <c:v> Bạn B</c:v>
                </c:pt>
                <c:pt idx="2">
                  <c:v> Bạn C</c:v>
                </c:pt>
                <c:pt idx="3">
                  <c:v> Bạn D</c:v>
                </c:pt>
                <c:pt idx="4">
                  <c:v>Bạn E</c:v>
                </c:pt>
                <c:pt idx="5">
                  <c:v>Bạn H</c:v>
                </c:pt>
                <c:pt idx="6">
                  <c:v> Bạn K</c:v>
                </c:pt>
                <c:pt idx="7">
                  <c:v>Bạn T</c:v>
                </c:pt>
                <c:pt idx="8">
                  <c:v> Bạn G</c:v>
                </c:pt>
                <c:pt idx="9">
                  <c:v> Bạn L</c:v>
                </c:pt>
                <c:pt idx="10">
                  <c:v>Tổng</c:v>
                </c:pt>
              </c:strCache>
            </c:strRef>
          </c:cat>
          <c:val>
            <c:numRef>
              <c:f>Sheet1!$B$3:$B$13</c:f>
              <c:numCache>
                <c:formatCode>General</c:formatCode>
                <c:ptCount val="11"/>
                <c:pt idx="0">
                  <c:v>15000</c:v>
                </c:pt>
                <c:pt idx="1">
                  <c:v>12000</c:v>
                </c:pt>
                <c:pt idx="2">
                  <c:v>17000</c:v>
                </c:pt>
                <c:pt idx="3">
                  <c:v>20000</c:v>
                </c:pt>
                <c:pt idx="4">
                  <c:v>15000</c:v>
                </c:pt>
                <c:pt idx="5">
                  <c:v>15000</c:v>
                </c:pt>
                <c:pt idx="6">
                  <c:v>15000</c:v>
                </c:pt>
                <c:pt idx="7">
                  <c:v>20000</c:v>
                </c:pt>
                <c:pt idx="8">
                  <c:v>20000</c:v>
                </c:pt>
                <c:pt idx="9">
                  <c:v>20000</c:v>
                </c:pt>
                <c:pt idx="10">
                  <c:v>169000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4-4A79-A451-6DCCFABAA9A5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Ngày 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Sheet1!$A$3:$A$13</c:f>
              <c:strCache>
                <c:ptCount val="11"/>
                <c:pt idx="0">
                  <c:v> Bạn A</c:v>
                </c:pt>
                <c:pt idx="1">
                  <c:v> Bạn B</c:v>
                </c:pt>
                <c:pt idx="2">
                  <c:v> Bạn C</c:v>
                </c:pt>
                <c:pt idx="3">
                  <c:v> Bạn D</c:v>
                </c:pt>
                <c:pt idx="4">
                  <c:v>Bạn E</c:v>
                </c:pt>
                <c:pt idx="5">
                  <c:v>Bạn H</c:v>
                </c:pt>
                <c:pt idx="6">
                  <c:v> Bạn K</c:v>
                </c:pt>
                <c:pt idx="7">
                  <c:v>Bạn T</c:v>
                </c:pt>
                <c:pt idx="8">
                  <c:v> Bạn G</c:v>
                </c:pt>
                <c:pt idx="9">
                  <c:v> Bạn L</c:v>
                </c:pt>
                <c:pt idx="10">
                  <c:v>Tổng</c:v>
                </c:pt>
              </c:strCache>
            </c:strRef>
          </c:cat>
          <c:val>
            <c:numRef>
              <c:f>Sheet1!$C$3:$C$13</c:f>
              <c:numCache>
                <c:formatCode>General</c:formatCode>
                <c:ptCount val="11"/>
                <c:pt idx="0">
                  <c:v>30000</c:v>
                </c:pt>
                <c:pt idx="1">
                  <c:v>30000</c:v>
                </c:pt>
                <c:pt idx="2">
                  <c:v>35000</c:v>
                </c:pt>
                <c:pt idx="3">
                  <c:v>30000</c:v>
                </c:pt>
                <c:pt idx="4">
                  <c:v>30000</c:v>
                </c:pt>
                <c:pt idx="5">
                  <c:v>30000</c:v>
                </c:pt>
                <c:pt idx="6">
                  <c:v>10000</c:v>
                </c:pt>
                <c:pt idx="7">
                  <c:v>40000</c:v>
                </c:pt>
                <c:pt idx="8">
                  <c:v>30000</c:v>
                </c:pt>
                <c:pt idx="9">
                  <c:v>20000</c:v>
                </c:pt>
                <c:pt idx="10">
                  <c:v>285000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D4-4A79-A451-6DCCFABAA9A5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Ngày 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Sheet1!$A$3:$A$13</c:f>
              <c:strCache>
                <c:ptCount val="11"/>
                <c:pt idx="0">
                  <c:v> Bạn A</c:v>
                </c:pt>
                <c:pt idx="1">
                  <c:v> Bạn B</c:v>
                </c:pt>
                <c:pt idx="2">
                  <c:v> Bạn C</c:v>
                </c:pt>
                <c:pt idx="3">
                  <c:v> Bạn D</c:v>
                </c:pt>
                <c:pt idx="4">
                  <c:v>Bạn E</c:v>
                </c:pt>
                <c:pt idx="5">
                  <c:v>Bạn H</c:v>
                </c:pt>
                <c:pt idx="6">
                  <c:v> Bạn K</c:v>
                </c:pt>
                <c:pt idx="7">
                  <c:v>Bạn T</c:v>
                </c:pt>
                <c:pt idx="8">
                  <c:v> Bạn G</c:v>
                </c:pt>
                <c:pt idx="9">
                  <c:v> Bạn L</c:v>
                </c:pt>
                <c:pt idx="10">
                  <c:v>Tổng</c:v>
                </c:pt>
              </c:strCache>
            </c:strRef>
          </c:cat>
          <c:val>
            <c:numRef>
              <c:f>Sheet1!$D$3:$D$13</c:f>
              <c:numCache>
                <c:formatCode>General</c:formatCode>
                <c:ptCount val="11"/>
                <c:pt idx="0">
                  <c:v>50000</c:v>
                </c:pt>
                <c:pt idx="1">
                  <c:v>50000</c:v>
                </c:pt>
                <c:pt idx="2">
                  <c:v>50000</c:v>
                </c:pt>
                <c:pt idx="3">
                  <c:v>40000</c:v>
                </c:pt>
                <c:pt idx="4">
                  <c:v>50000</c:v>
                </c:pt>
                <c:pt idx="5">
                  <c:v>50000</c:v>
                </c:pt>
                <c:pt idx="6">
                  <c:v>50000</c:v>
                </c:pt>
                <c:pt idx="7">
                  <c:v>60000</c:v>
                </c:pt>
                <c:pt idx="8">
                  <c:v>60000</c:v>
                </c:pt>
                <c:pt idx="9">
                  <c:v>50000</c:v>
                </c:pt>
                <c:pt idx="10">
                  <c:v>510000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D4-4A79-A451-6DCCFABAA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9920144"/>
        <c:axId val="1247067936"/>
        <c:axId val="0"/>
      </c:bar3DChart>
      <c:catAx>
        <c:axId val="124992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vi-VN"/>
          </a:p>
        </c:txPr>
        <c:crossAx val="1247067936"/>
        <c:crosses val="autoZero"/>
        <c:auto val="1"/>
        <c:lblAlgn val="ctr"/>
        <c:lblOffset val="100"/>
        <c:noMultiLvlLbl val="0"/>
      </c:catAx>
      <c:valAx>
        <c:axId val="124706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vi-VN"/>
          </a:p>
        </c:txPr>
        <c:crossAx val="124992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vi-V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latin typeface="+mj-lt"/>
        </a:defRPr>
      </a:pPr>
      <a:endParaRPr lang="vi-V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CCBA-5FB2-44AE-BA59-3CE1A6E87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1CEE51-2619-4948-8174-7913FD5AC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EB75D-AD9F-439A-859F-6064A4EA6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21/06/2023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09595-27F1-4BDD-97CE-CE5CE673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DD6CB-B6DE-46BD-86F7-38E530AD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121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9F19B-2B9B-4F00-AECB-F34108B6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CC896-70FE-4EB7-B1CF-C70BFE60F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B34B7-07D6-4806-B0F3-8416CD52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21/06/2023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DE72B-6DF7-4DF6-9394-5BAB27FA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BC284-0F6D-40AB-8EFD-81E507B12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44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CE1360-FE80-4767-A61C-64930A3A3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D8A69-F532-41B8-8771-E78037EB5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97667-3ABC-460B-88DE-2F901B3A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21/06/2023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FEF6D-37C0-4454-BD6A-97041DAF7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260C0-105D-4FEE-8957-EAB8024A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94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B914F-D879-4D1F-95BE-F8BD08E2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06EE-E69D-4F4C-8774-59445F036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7F7DC-27E8-4D82-8405-123EEFFD7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21/06/2023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679A7-067A-4544-B83D-2AB567F4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4C3F5-C3C0-4C34-9188-05886A6CD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194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8E1E0-727C-431D-9AEE-3D564EDD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7B4C2-3F1A-4DEE-A8E9-46C5B8D81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F3A9B-BAC5-44F2-BB75-3D834B0E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21/06/2023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A95E0-AFFF-4BA1-9183-3EB15A32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13FA2-0EB5-414C-8316-7F264FA2E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79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BBD09-5DAA-4F66-84B1-65579E12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7AC25-925D-45BE-9E7D-BD2765158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F911C-F1DE-4007-870B-9FD4A7D8B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FC6F7-525B-409D-822C-5A0C80CC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21/06/2023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5080F-FA53-426D-8FC0-62E1991F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B8CECA-6761-4BE7-BC3D-5A49892C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638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BAE74-91E4-484E-9056-3A925E20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5F918-0417-4DF6-9DCE-1DD5D4587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35BCA-D91C-45AD-B982-6312749AF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AEC64-EA6F-41A1-AA4F-BD393C13C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FD0EF3-C6AE-4DEA-8315-E18091234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23F3A2-A636-4B9F-8E70-A707559D7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21/06/2023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F6EB6-E8B2-4DF9-B7BE-926D1117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D3E2F-E905-4ED2-9186-852E5623E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855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4B07-51FC-477F-AC73-656D8CE63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2C465-B7BF-4658-9EB1-6D719E3E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21/06/2023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A84C6-B939-4470-924E-BA2DF518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A9593-A7EC-41E2-B001-593CDC4E6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464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9257D7-660B-403C-91BA-BF6B0EF82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21/06/2023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06061D-CC07-4DF7-90F0-1708444A0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D6452-4A5A-4A41-A6AB-C252E0A4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396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7756-8256-485F-AAB5-557CFEEF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FA1A4-B12F-4D7A-AC2C-CA2B20EDF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59060-F39E-4E91-BA40-F3B1BDF6D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AF2C5-0261-4ED5-8A66-B104B698D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21/06/2023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35229-7DD6-4D77-BAF8-AD3BC50B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9CFCB-9966-495D-8872-0AB143EA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249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B1D0-2CF7-4C98-B3F7-F104F062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F955C-F358-40B9-BD27-CA462B20F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AF25E-ECCA-4E95-B33B-BE192A4FD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B24BF-B7DB-4082-B059-C1B9BF59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625E-88E4-478D-B83C-8C70168C09EB}" type="datetimeFigureOut">
              <a:rPr lang="vi-VN" smtClean="0"/>
              <a:t>21/06/2023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CBF5F-1C2A-4057-B02B-12694826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E9175-7700-4FF4-8256-1A567A49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8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034174-ACFF-429C-8059-24B3A824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AC9D4-C08A-4335-A595-F1778239B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BE4C3-6288-42F4-ACD6-2FA7A88B6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4625E-88E4-478D-B83C-8C70168C09EB}" type="datetimeFigureOut">
              <a:rPr lang="vi-VN" smtClean="0"/>
              <a:t>21/06/2023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A4FAD-CA90-474D-AB56-037265F57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274A9-ECB2-440A-B7CF-E393D6A7A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CD46-4609-4569-918F-6D2F4112CB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123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8259B98-8C70-4476-A3D7-81ADBCF1716C}"/>
              </a:ext>
            </a:extLst>
          </p:cNvPr>
          <p:cNvSpPr/>
          <p:nvPr/>
        </p:nvSpPr>
        <p:spPr>
          <a:xfrm>
            <a:off x="3432312" y="1272210"/>
            <a:ext cx="5844209" cy="3352800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5356B2-998D-425D-9C8E-CEA055FE1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95" y="123666"/>
            <a:ext cx="11290852" cy="1077218"/>
          </a:xfrm>
        </p:spPr>
        <p:txBody>
          <a:bodyPr>
            <a:noAutofit/>
          </a:bodyPr>
          <a:lstStyle/>
          <a:p>
            <a:pPr algn="ctr"/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LẬP KẾ HOẠCH CHO MỘT MỤC TIÊU TIẾT KIỆM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AAFC2F-7CB5-465C-8E4D-C274A1B8BF54}"/>
              </a:ext>
            </a:extLst>
          </p:cNvPr>
          <p:cNvSpPr/>
          <p:nvPr/>
        </p:nvSpPr>
        <p:spPr>
          <a:xfrm>
            <a:off x="218661" y="948690"/>
            <a:ext cx="117546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vi-VN" sz="3200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B12660E-2378-4115-8E35-EC7536E54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8834516"/>
              </p:ext>
            </p:extLst>
          </p:nvPr>
        </p:nvGraphicFramePr>
        <p:xfrm>
          <a:off x="62948" y="2025908"/>
          <a:ext cx="8799444" cy="4708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2464">
                  <a:extLst>
                    <a:ext uri="{9D8B030D-6E8A-4147-A177-3AD203B41FA5}">
                      <a16:colId xmlns:a16="http://schemas.microsoft.com/office/drawing/2014/main" val="3495249735"/>
                    </a:ext>
                  </a:extLst>
                </a:gridCol>
                <a:gridCol w="1951283">
                  <a:extLst>
                    <a:ext uri="{9D8B030D-6E8A-4147-A177-3AD203B41FA5}">
                      <a16:colId xmlns:a16="http://schemas.microsoft.com/office/drawing/2014/main" val="3781060772"/>
                    </a:ext>
                  </a:extLst>
                </a:gridCol>
                <a:gridCol w="2033370">
                  <a:extLst>
                    <a:ext uri="{9D8B030D-6E8A-4147-A177-3AD203B41FA5}">
                      <a16:colId xmlns:a16="http://schemas.microsoft.com/office/drawing/2014/main" val="3221926520"/>
                    </a:ext>
                  </a:extLst>
                </a:gridCol>
                <a:gridCol w="1992327">
                  <a:extLst>
                    <a:ext uri="{9D8B030D-6E8A-4147-A177-3AD203B41FA5}">
                      <a16:colId xmlns:a16="http://schemas.microsoft.com/office/drawing/2014/main" val="3512707291"/>
                    </a:ext>
                  </a:extLst>
                </a:gridCol>
              </a:tblGrid>
              <a:tr h="746404"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thứ 20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thứ 30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574849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1177406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B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3454603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C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1011675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D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9735736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E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0184450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H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3165222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K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919154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T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9179638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G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8286736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L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5214597"/>
                  </a:ext>
                </a:extLst>
              </a:tr>
              <a:tr h="360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285000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510000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31630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5257AAC-FD97-40E7-B21D-E0CC5F95DF8E}"/>
              </a:ext>
            </a:extLst>
          </p:cNvPr>
          <p:cNvSpPr txBox="1"/>
          <p:nvPr/>
        </p:nvSpPr>
        <p:spPr>
          <a:xfrm>
            <a:off x="9018105" y="2025908"/>
            <a:ext cx="31109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A,B,C,E,H,K,T,G,L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mục tiêu tiết kiệm...</a:t>
            </a:r>
          </a:p>
        </p:txBody>
      </p:sp>
    </p:spTree>
    <p:extLst>
      <p:ext uri="{BB962C8B-B14F-4D97-AF65-F5344CB8AC3E}">
        <p14:creationId xmlns:p14="http://schemas.microsoft.com/office/powerpoint/2010/main" val="354335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D9722-6146-4731-A8C0-BF304E516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>
                <a:latin typeface="+mj-lt"/>
              </a:rPr>
              <a:t>Để làm được điều đó thì nhóm trưởng giao nhiệm vụ cho thành viên nhóm đảm nhiệm một số công việc như: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BCE4A4-DC32-4DDE-9D08-8850E328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546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LẬP KẾ HOẠCH CHO MỘT MỤC TIÊU TIẾT KIỆM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A559AF-CF90-4B58-8C8C-0B4E48E6A3AC}"/>
              </a:ext>
            </a:extLst>
          </p:cNvPr>
          <p:cNvSpPr/>
          <p:nvPr/>
        </p:nvSpPr>
        <p:spPr>
          <a:xfrm>
            <a:off x="596349" y="2884784"/>
            <a:ext cx="11343860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0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A18A008-503A-4FAD-A1CE-0C731BC0B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775" y="0"/>
            <a:ext cx="18149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phích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DF16642-0C33-44BF-90DC-403AE81BB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386820"/>
              </p:ext>
            </p:extLst>
          </p:nvPr>
        </p:nvGraphicFramePr>
        <p:xfrm>
          <a:off x="0" y="636105"/>
          <a:ext cx="12006470" cy="6221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map Image" r:id="rId3" imgW="7535327" imgH="4580952" progId="Paint.Picture">
                  <p:embed/>
                </p:oleObj>
              </mc:Choice>
              <mc:Fallback>
                <p:oleObj name="Bitmap Image" r:id="rId3" imgW="7535327" imgH="458095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6105"/>
                        <a:ext cx="12006470" cy="62218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220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BD0D-3F59-4D47-8FAB-D623B5C7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0192"/>
            <a:ext cx="10515600" cy="1809958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gợi ý chi tiết của việc lập kế hoạch tiết kiệm. Tiếp theo các nhóm sẽ tiến hành lập kế hoạch theo những gợi ý đã nêu!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CF1C83-4274-411A-8823-F3E31334C1C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715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LẬP KẾ HOẠCH CHO MỘT MỤC TIÊU TIẾT KIỆM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3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212F74-056D-4C31-8839-AE2616F52188}"/>
              </a:ext>
            </a:extLst>
          </p:cNvPr>
          <p:cNvSpPr txBox="1">
            <a:spLocks/>
          </p:cNvSpPr>
          <p:nvPr/>
        </p:nvSpPr>
        <p:spPr>
          <a:xfrm>
            <a:off x="718930" y="918953"/>
            <a:ext cx="10515600" cy="1809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6DE65F-5D27-4D7D-873B-84906A5D9EE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715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LẬP KẾ HOẠCH CHO MỘT MỤC TIÊU TIẾT KIỆM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32F7E-8208-488A-A199-41B1A45DE31C}"/>
              </a:ext>
            </a:extLst>
          </p:cNvPr>
          <p:cNvSpPr txBox="1"/>
          <p:nvPr/>
        </p:nvSpPr>
        <p:spPr>
          <a:xfrm>
            <a:off x="2093844" y="1642010"/>
            <a:ext cx="7550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lớp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F9F6B6C-2FD5-4328-8EAC-6364BAA45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829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85724CB-E766-404F-BB94-D284D765B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083877"/>
              </p:ext>
            </p:extLst>
          </p:nvPr>
        </p:nvGraphicFramePr>
        <p:xfrm>
          <a:off x="0" y="2372979"/>
          <a:ext cx="12192000" cy="4445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Bitmap Image" r:id="rId3" imgW="6849431" imgH="2991268" progId="Paint.Picture">
                  <p:embed/>
                </p:oleObj>
              </mc:Choice>
              <mc:Fallback>
                <p:oleObj name="Bitmap Image" r:id="rId3" imgW="6849431" imgH="299126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72979"/>
                        <a:ext cx="12192000" cy="44453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A830E2A-7A6A-402E-A159-E44CE7AD0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022" y="1590261"/>
            <a:ext cx="7634287" cy="5905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190F3B-6948-4B1B-9A69-005A230C0854}"/>
              </a:ext>
            </a:extLst>
          </p:cNvPr>
          <p:cNvSpPr txBox="1"/>
          <p:nvPr/>
        </p:nvSpPr>
        <p:spPr>
          <a:xfrm>
            <a:off x="2850035" y="1742230"/>
            <a:ext cx="6491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7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9F29489-029C-4DD7-830E-40EA29872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861027"/>
              </p:ext>
            </p:extLst>
          </p:nvPr>
        </p:nvGraphicFramePr>
        <p:xfrm>
          <a:off x="1" y="1112711"/>
          <a:ext cx="12192000" cy="27592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6853105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32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32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2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3200" b="1" u="sng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3200" b="1" u="sng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vi-VN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vi-VN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196471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10CC387E-A361-46AC-BDF1-8DBCB7B49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36433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198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1651-FBC5-4E1B-8DE6-C20446B0D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4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2C1EB-B97B-4C34-98AD-895681D2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546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LẬP KẾ HOẠCH CHO MỘT MỤC TIÊU TIẾT KIỆM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80134-B5DE-4B31-851E-F9E0D863A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32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8E6934-79EB-4C0D-A08D-31F3C515B074}"/>
              </a:ext>
            </a:extLst>
          </p:cNvPr>
          <p:cNvSpPr/>
          <p:nvPr/>
        </p:nvSpPr>
        <p:spPr>
          <a:xfrm>
            <a:off x="198783" y="2726418"/>
            <a:ext cx="11993217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4-6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0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EC9DB-559C-400A-A6E0-C0F085C03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26" y="208860"/>
            <a:ext cx="10515600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500.000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5DC48-82C0-4BE8-8CA8-C782A1A10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0591"/>
            <a:ext cx="10515600" cy="4904754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1D8772-B417-4E51-B9B9-2861AD1AA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546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LẬP KẾ HOẠCH CHO MỘT MỤC TIÊU TIẾT KIỆM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6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4068E-9109-4307-A4BE-7D9486F6D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46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500,000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BC5DCFB-22A4-4A98-928D-ABEFCB04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546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LẬP KẾ HOẠCH CHO MỘT MỤC TIÊU TIẾT KIỆM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C10318-78E0-4E42-9060-49D86936F9A8}"/>
              </a:ext>
            </a:extLst>
          </p:cNvPr>
          <p:cNvSpPr/>
          <p:nvPr/>
        </p:nvSpPr>
        <p:spPr>
          <a:xfrm>
            <a:off x="838200" y="4286637"/>
            <a:ext cx="11009243" cy="1745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500,000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50,000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8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84C04-D10D-4D7D-9E27-2D349371F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705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5D07ED-52C1-4174-89B3-4556AEAA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546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THIẾT LẬP KẾ HOẠCH CHO MỘT MỤC TIÊU TIẾT KIỆM</a:t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8B3336-6758-4879-8E60-2CC2003D9563}"/>
              </a:ext>
            </a:extLst>
          </p:cNvPr>
          <p:cNvSpPr/>
          <p:nvPr/>
        </p:nvSpPr>
        <p:spPr>
          <a:xfrm>
            <a:off x="838199" y="4015631"/>
            <a:ext cx="10691191" cy="2312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20 000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30 000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4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5897D8-FEE3-4D3A-885F-B69166DD2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152572"/>
              </p:ext>
            </p:extLst>
          </p:nvPr>
        </p:nvGraphicFramePr>
        <p:xfrm>
          <a:off x="172277" y="782379"/>
          <a:ext cx="11847445" cy="5963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0125">
                  <a:extLst>
                    <a:ext uri="{9D8B030D-6E8A-4147-A177-3AD203B41FA5}">
                      <a16:colId xmlns:a16="http://schemas.microsoft.com/office/drawing/2014/main" val="3495249735"/>
                    </a:ext>
                  </a:extLst>
                </a:gridCol>
                <a:gridCol w="2627179">
                  <a:extLst>
                    <a:ext uri="{9D8B030D-6E8A-4147-A177-3AD203B41FA5}">
                      <a16:colId xmlns:a16="http://schemas.microsoft.com/office/drawing/2014/main" val="3781060772"/>
                    </a:ext>
                  </a:extLst>
                </a:gridCol>
                <a:gridCol w="2737701">
                  <a:extLst>
                    <a:ext uri="{9D8B030D-6E8A-4147-A177-3AD203B41FA5}">
                      <a16:colId xmlns:a16="http://schemas.microsoft.com/office/drawing/2014/main" val="3221926520"/>
                    </a:ext>
                  </a:extLst>
                </a:gridCol>
                <a:gridCol w="2682440">
                  <a:extLst>
                    <a:ext uri="{9D8B030D-6E8A-4147-A177-3AD203B41FA5}">
                      <a16:colId xmlns:a16="http://schemas.microsoft.com/office/drawing/2014/main" val="3512707291"/>
                    </a:ext>
                  </a:extLst>
                </a:gridCol>
              </a:tblGrid>
              <a:tr h="609793">
                <a:tc>
                  <a:txBody>
                    <a:bodyPr/>
                    <a:lstStyle/>
                    <a:p>
                      <a:pPr indent="1778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thứ 20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thứ 30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574849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1177406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B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3454603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C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1011675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D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9735736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E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0184450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H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3165222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K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919154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T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79179638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G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8286736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 L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5214597"/>
                  </a:ext>
                </a:extLst>
              </a:tr>
              <a:tr h="339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285000</a:t>
                      </a:r>
                      <a:endParaRPr lang="vi-VN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510000</a:t>
                      </a:r>
                      <a:endParaRPr lang="vi-VN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316307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8AA940EA-0698-4BE9-AA79-C9C93D1B8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2705" y="93768"/>
            <a:ext cx="47724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77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5C0289C-FB02-411F-82DC-84C4AADAA8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99756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199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1137</Words>
  <PresentationFormat>Widescreen</PresentationFormat>
  <Paragraphs>152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Bitmap Image</vt:lpstr>
      <vt:lpstr>Paintbrush Picture</vt:lpstr>
      <vt:lpstr>PowerPoint Presentation</vt:lpstr>
      <vt:lpstr>PowerPoint Presentation</vt:lpstr>
      <vt:lpstr>HOẠT ĐỘNG 3: THIẾT LẬP KẾ HOẠCH CHO MỘT MỤC TIÊU TIẾT KIỆM </vt:lpstr>
      <vt:lpstr>PowerPoint Presentation</vt:lpstr>
      <vt:lpstr>HOẠT ĐỘNG 3: THIẾT LẬP KẾ HOẠCH CHO MỘT MỤC TIÊU TIẾT KIỆM </vt:lpstr>
      <vt:lpstr>HOẠT ĐỘNG 3: THIẾT LẬP KẾ HOẠCH CHO MỘT MỤC TIÊU TIẾT KIỆM </vt:lpstr>
      <vt:lpstr>HOẠT ĐỘNG 3: THIẾT LẬP KẾ HOẠCH CHO MỘT MỤC TIÊU TIẾT KIỆM </vt:lpstr>
      <vt:lpstr>PowerPoint Presentation</vt:lpstr>
      <vt:lpstr>PowerPoint Presentation</vt:lpstr>
      <vt:lpstr> THIẾT LẬP KẾ HOẠCH CHO MỘT MỤC TIÊU TIẾT KIỆM </vt:lpstr>
      <vt:lpstr>HOẠT ĐỘNG 3: THIẾT LẬP KẾ HOẠCH CHO MỘT MỤC TIÊU TIẾT KIỆM </vt:lpstr>
      <vt:lpstr>PowerPoint Presentation</vt:lpstr>
      <vt:lpstr>Trên đây là những gợi ý chi tiết của việc lập kế hoạch tiết kiệm. Tiếp theo các nhóm sẽ tiến hành lập kế hoạch theo những gợi ý đã nêu!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2023-06-21T09:00:29Z</dcterms:created>
  <dcterms:modified xsi:type="dcterms:W3CDTF">2023-06-21T16:01:06Z</dcterms:modified>
</cp:coreProperties>
</file>