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8"/>
  </p:notesMasterIdLst>
  <p:sldIdLst>
    <p:sldId id="257" r:id="rId2"/>
    <p:sldId id="451" r:id="rId3"/>
    <p:sldId id="452" r:id="rId4"/>
    <p:sldId id="453" r:id="rId5"/>
    <p:sldId id="454" r:id="rId6"/>
    <p:sldId id="527" r:id="rId7"/>
    <p:sldId id="530" r:id="rId8"/>
    <p:sldId id="537" r:id="rId9"/>
    <p:sldId id="532" r:id="rId10"/>
    <p:sldId id="533" r:id="rId11"/>
    <p:sldId id="534" r:id="rId12"/>
    <p:sldId id="535" r:id="rId13"/>
    <p:sldId id="536" r:id="rId14"/>
    <p:sldId id="528" r:id="rId15"/>
    <p:sldId id="455" r:id="rId16"/>
    <p:sldId id="460" r:id="rId17"/>
    <p:sldId id="456" r:id="rId18"/>
    <p:sldId id="457" r:id="rId19"/>
    <p:sldId id="538" r:id="rId20"/>
    <p:sldId id="539" r:id="rId21"/>
    <p:sldId id="540" r:id="rId22"/>
    <p:sldId id="541" r:id="rId23"/>
    <p:sldId id="459" r:id="rId24"/>
    <p:sldId id="461" r:id="rId25"/>
    <p:sldId id="462" r:id="rId26"/>
    <p:sldId id="463" r:id="rId27"/>
    <p:sldId id="465" r:id="rId28"/>
    <p:sldId id="466" r:id="rId29"/>
    <p:sldId id="464" r:id="rId30"/>
    <p:sldId id="467" r:id="rId31"/>
    <p:sldId id="468" r:id="rId32"/>
    <p:sldId id="471" r:id="rId33"/>
    <p:sldId id="472" r:id="rId34"/>
    <p:sldId id="469" r:id="rId35"/>
    <p:sldId id="473" r:id="rId36"/>
    <p:sldId id="470" r:id="rId37"/>
    <p:sldId id="542" r:id="rId38"/>
    <p:sldId id="543" r:id="rId39"/>
    <p:sldId id="544" r:id="rId40"/>
    <p:sldId id="545" r:id="rId41"/>
    <p:sldId id="546" r:id="rId42"/>
    <p:sldId id="547" r:id="rId43"/>
    <p:sldId id="548" r:id="rId44"/>
    <p:sldId id="549" r:id="rId45"/>
    <p:sldId id="550" r:id="rId46"/>
    <p:sldId id="551" r:id="rId47"/>
    <p:sldId id="552" r:id="rId48"/>
    <p:sldId id="553" r:id="rId49"/>
    <p:sldId id="554" r:id="rId50"/>
    <p:sldId id="555" r:id="rId51"/>
    <p:sldId id="474" r:id="rId52"/>
    <p:sldId id="475" r:id="rId53"/>
    <p:sldId id="476" r:id="rId54"/>
    <p:sldId id="477" r:id="rId55"/>
    <p:sldId id="481" r:id="rId56"/>
    <p:sldId id="478" r:id="rId57"/>
    <p:sldId id="482" r:id="rId58"/>
    <p:sldId id="479" r:id="rId59"/>
    <p:sldId id="480" r:id="rId60"/>
    <p:sldId id="483" r:id="rId61"/>
    <p:sldId id="484" r:id="rId62"/>
    <p:sldId id="485" r:id="rId63"/>
    <p:sldId id="487" r:id="rId64"/>
    <p:sldId id="488" r:id="rId65"/>
    <p:sldId id="486" r:id="rId66"/>
    <p:sldId id="489" r:id="rId67"/>
    <p:sldId id="490" r:id="rId68"/>
    <p:sldId id="491" r:id="rId69"/>
    <p:sldId id="556" r:id="rId70"/>
    <p:sldId id="557" r:id="rId71"/>
    <p:sldId id="558" r:id="rId72"/>
    <p:sldId id="559" r:id="rId73"/>
    <p:sldId id="560" r:id="rId74"/>
    <p:sldId id="561" r:id="rId75"/>
    <p:sldId id="562" r:id="rId76"/>
    <p:sldId id="496" r:id="rId77"/>
    <p:sldId id="501" r:id="rId78"/>
    <p:sldId id="502" r:id="rId79"/>
    <p:sldId id="497" r:id="rId80"/>
    <p:sldId id="526" r:id="rId81"/>
    <p:sldId id="498" r:id="rId82"/>
    <p:sldId id="503" r:id="rId83"/>
    <p:sldId id="504" r:id="rId84"/>
    <p:sldId id="505" r:id="rId85"/>
    <p:sldId id="506" r:id="rId86"/>
    <p:sldId id="513" r:id="rId87"/>
    <p:sldId id="514" r:id="rId88"/>
    <p:sldId id="515" r:id="rId89"/>
    <p:sldId id="507" r:id="rId90"/>
    <p:sldId id="516" r:id="rId91"/>
    <p:sldId id="517" r:id="rId92"/>
    <p:sldId id="518" r:id="rId93"/>
    <p:sldId id="563" r:id="rId94"/>
    <p:sldId id="564" r:id="rId95"/>
    <p:sldId id="565" r:id="rId96"/>
    <p:sldId id="566" r:id="rId97"/>
    <p:sldId id="567" r:id="rId98"/>
    <p:sldId id="568" r:id="rId99"/>
    <p:sldId id="508" r:id="rId100"/>
    <p:sldId id="519" r:id="rId101"/>
    <p:sldId id="520" r:id="rId102"/>
    <p:sldId id="521" r:id="rId103"/>
    <p:sldId id="522" r:id="rId104"/>
    <p:sldId id="523" r:id="rId105"/>
    <p:sldId id="524" r:id="rId106"/>
    <p:sldId id="525" r:id="rId10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74" autoAdjust="0"/>
  </p:normalViewPr>
  <p:slideViewPr>
    <p:cSldViewPr>
      <p:cViewPr varScale="1">
        <p:scale>
          <a:sx n="104" d="100"/>
          <a:sy n="104" d="100"/>
        </p:scale>
        <p:origin x="18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22F096-FEA3-4D23-A3C9-74C826A542C4}" type="datetimeFigureOut">
              <a:rPr lang="en-US" smtClean="0"/>
              <a:t>1/11/2024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297AF-AC2F-48FF-9EE7-F166127230A2}" type="slidenum">
              <a:rPr lang="en-US" smtClean="0"/>
              <a:t>‹#›</a:t>
            </a:fld>
            <a:endParaRPr lang="en-US"/>
          </a:p>
        </p:txBody>
      </p:sp>
    </p:spTree>
    <p:extLst>
      <p:ext uri="{BB962C8B-B14F-4D97-AF65-F5344CB8AC3E}">
        <p14:creationId xmlns:p14="http://schemas.microsoft.com/office/powerpoint/2010/main" val="2891489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E297AF-AC2F-48FF-9EE7-F166127230A2}" type="slidenum">
              <a:rPr lang="en-US" smtClean="0"/>
              <a:t>17</a:t>
            </a:fld>
            <a:endParaRPr lang="en-US"/>
          </a:p>
        </p:txBody>
      </p:sp>
    </p:spTree>
    <p:extLst>
      <p:ext uri="{BB962C8B-B14F-4D97-AF65-F5344CB8AC3E}">
        <p14:creationId xmlns:p14="http://schemas.microsoft.com/office/powerpoint/2010/main" val="1261827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48BAE0-9A3E-491B-8715-CF151C9D4DB8}" type="datetimeFigureOut">
              <a:rPr lang="en-US" smtClean="0"/>
              <a:pPr/>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48BAE0-9A3E-491B-8715-CF151C9D4DB8}" type="datetimeFigureOut">
              <a:rPr lang="en-US" smtClean="0"/>
              <a:pPr/>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vietjack.com/sbt-ngu-van-7-kn/cau-2-trang-47-sbt-ngu-van-lop-7-tap-1-ket-noi.jsp" TargetMode="External"/><Relationship Id="rId2" Type="http://schemas.openxmlformats.org/officeDocument/2006/relationships/hyperlink" Target="https://vietjack.com/sbt-ngu-van-7-kn/cau-1-trang-47-sbt-ngu-van-lop-7-tap-1-ket-noi.jsp" TargetMode="External"/><Relationship Id="rId1" Type="http://schemas.openxmlformats.org/officeDocument/2006/relationships/slideLayout" Target="../slideLayouts/slideLayout2.xml"/><Relationship Id="rId6" Type="http://schemas.openxmlformats.org/officeDocument/2006/relationships/hyperlink" Target="https://vietjack.com/sbt-ngu-van-7-kn/cau-6-trang-47-sbt-ngu-van-lop-7-tap-1-ket-noi.jsp" TargetMode="External"/><Relationship Id="rId5" Type="http://schemas.openxmlformats.org/officeDocument/2006/relationships/hyperlink" Target="https://vietjack.com/sbt-ngu-van-7-kn/cau-5-trang-47-sbt-ngu-van-lop-7-tap-1-ket-noi.jsp" TargetMode="External"/><Relationship Id="rId4" Type="http://schemas.openxmlformats.org/officeDocument/2006/relationships/hyperlink" Target="https://vietjack.com/sbt-ngu-van-7-kn/cau-3-trang-47-sbt-ngu-van-lop-7-tap-1-ket-noi.jsp"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vietjack.com/sbt-ngu-van-7-kn/cau-2-trang-47-sbt-ngu-van-lop-7-tap-1-ket-noi.jsp" TargetMode="External"/><Relationship Id="rId2" Type="http://schemas.openxmlformats.org/officeDocument/2006/relationships/hyperlink" Target="https://vietjack.com/sbt-ngu-van-7-kn/cau-1-trang-47-sbt-ngu-van-lop-7-tap-1-ket-noi.jsp" TargetMode="External"/><Relationship Id="rId1" Type="http://schemas.openxmlformats.org/officeDocument/2006/relationships/slideLayout" Target="../slideLayouts/slideLayout2.xml"/><Relationship Id="rId4" Type="http://schemas.openxmlformats.org/officeDocument/2006/relationships/hyperlink" Target="https://vietjack.com/sbt-ngu-van-7-kn/cau-3-trang-47-sbt-ngu-van-lop-7-tap-1-ket-noi.jsp"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vietjack.com/sbt-ngu-van-7-kn/cau-6-trang-47-sbt-ngu-van-lop-7-tap-1-ket-noi.jsp" TargetMode="External"/><Relationship Id="rId2" Type="http://schemas.openxmlformats.org/officeDocument/2006/relationships/hyperlink" Target="https://vietjack.com/sbt-ngu-van-7-kn/cau-5-trang-47-sbt-ngu-van-lop-7-tap-1-ket-noi.js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phutho.gov.vn/vi/le-hoi-den-hun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vanhochay.com/tag/dat-nuoc" TargetMode="External"/><Relationship Id="rId2" Type="http://schemas.openxmlformats.org/officeDocument/2006/relationships/hyperlink" Target="https://vanhochay.com/tag/te-hanh"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9" name="TextBox 24"/>
          <p:cNvSpPr txBox="1">
            <a:spLocks noChangeArrowheads="1"/>
          </p:cNvSpPr>
          <p:nvPr/>
        </p:nvSpPr>
        <p:spPr bwMode="auto">
          <a:xfrm>
            <a:off x="304800" y="2590800"/>
            <a:ext cx="8610600" cy="2739211"/>
          </a:xfrm>
          <a:prstGeom prst="rect">
            <a:avLst/>
          </a:prstGeom>
          <a:noFill/>
          <a:ln w="9525">
            <a:noFill/>
            <a:miter lim="800000"/>
            <a:headEnd/>
            <a:tailEnd/>
          </a:ln>
        </p:spPr>
        <p:txBody>
          <a:bodyPr>
            <a:spAutoFit/>
          </a:bodyPr>
          <a:lstStyle/>
          <a:p>
            <a:pPr algn="ctr"/>
            <a:r>
              <a:rPr lang="en-US" sz="3200" b="1" dirty="0">
                <a:solidFill>
                  <a:srgbClr val="FF0000"/>
                </a:solidFill>
                <a:latin typeface="Times New Roman" pitchFamily="18" charset="0"/>
                <a:cs typeface="Times New Roman" pitchFamily="18" charset="0"/>
              </a:rPr>
              <a:t>PHẦN TẬP ĐỌC HIỂU LỚP 7 KNTT KÌ II</a:t>
            </a:r>
          </a:p>
          <a:p>
            <a:pPr algn="ctr"/>
            <a:r>
              <a:rPr lang="en-US" sz="2800" b="1" dirty="0">
                <a:solidFill>
                  <a:srgbClr val="FF0000"/>
                </a:solidFill>
                <a:latin typeface="Times New Roman" pitchFamily="18" charset="0"/>
                <a:cs typeface="Times New Roman" pitchFamily="18" charset="0"/>
              </a:rPr>
              <a:t>BÀI 9: </a:t>
            </a:r>
            <a:r>
              <a:rPr lang="vi-VN" sz="2800" b="1" dirty="0">
                <a:solidFill>
                  <a:srgbClr val="FF0000"/>
                </a:solidFill>
                <a:effectLst/>
                <a:latin typeface="Times New Roman" panose="02020603050405020304" pitchFamily="18" charset="0"/>
                <a:ea typeface="Times New Roman" panose="02020603050405020304" pitchFamily="18" charset="0"/>
              </a:rPr>
              <a:t> HÒA ĐIỆU VỚI TỰ NHIÊN</a:t>
            </a:r>
            <a:endParaRPr lang="en-US" sz="2800" b="1"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vi-VN" sz="2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2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2800" i="1" dirty="0">
                <a:solidFill>
                  <a:srgbClr val="FF0000"/>
                </a:solidFill>
                <a:effectLst/>
                <a:latin typeface="Times New Roman" panose="02020603050405020304" pitchFamily="18" charset="0"/>
                <a:ea typeface="Times New Roman" panose="02020603050405020304" pitchFamily="18" charset="0"/>
              </a:rPr>
              <a:t>(</a:t>
            </a:r>
            <a:r>
              <a:rPr lang="en-US" sz="2800" i="1" dirty="0" err="1">
                <a:solidFill>
                  <a:srgbClr val="FF0000"/>
                </a:solidFill>
                <a:effectLst/>
                <a:latin typeface="Times New Roman" panose="02020603050405020304" pitchFamily="18" charset="0"/>
                <a:ea typeface="Times New Roman" panose="02020603050405020304" pitchFamily="18" charset="0"/>
              </a:rPr>
              <a:t>Thô</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Mát</a:t>
            </a:r>
            <a:r>
              <a:rPr lang="en-US" sz="2800" i="1" dirty="0">
                <a:solidFill>
                  <a:srgbClr val="FF0000"/>
                </a:solidFill>
                <a:effectLst/>
                <a:latin typeface="Times New Roman" panose="02020603050405020304" pitchFamily="18" charset="0"/>
                <a:ea typeface="Times New Roman" panose="02020603050405020304" pitchFamily="18" charset="0"/>
              </a:rPr>
              <a:t> L. </a:t>
            </a:r>
            <a:r>
              <a:rPr lang="en-US" sz="2800" i="1" dirty="0" err="1">
                <a:solidFill>
                  <a:srgbClr val="FF0000"/>
                </a:solidFill>
                <a:effectLst/>
                <a:latin typeface="Times New Roman" panose="02020603050405020304" pitchFamily="18" charset="0"/>
                <a:ea typeface="Times New Roman" panose="02020603050405020304" pitchFamily="18" charset="0"/>
              </a:rPr>
              <a:t>Phrit</a:t>
            </a:r>
            <a:r>
              <a:rPr lang="en-US" sz="2800" i="1" dirty="0">
                <a:solidFill>
                  <a:srgbClr val="FF0000"/>
                </a:solidFill>
                <a:effectLst/>
                <a:latin typeface="Times New Roman" panose="02020603050405020304" pitchFamily="18" charset="0"/>
                <a:ea typeface="Times New Roman" panose="02020603050405020304" pitchFamily="18" charset="0"/>
              </a:rPr>
              <a:t>- Man)</a:t>
            </a:r>
            <a:endParaRPr lang="en-US" sz="2800" dirty="0">
              <a:effectLst/>
              <a:latin typeface="Times New Roman" panose="02020603050405020304" pitchFamily="18" charset="0"/>
              <a:ea typeface="Times New Roman" panose="02020603050405020304" pitchFamily="18" charset="0"/>
            </a:endParaRPr>
          </a:p>
          <a:p>
            <a:pPr algn="ctr"/>
            <a:endParaRPr lang="en-US" sz="2800" dirty="0">
              <a:effectLst/>
              <a:latin typeface="Times New Roman" panose="02020603050405020304" pitchFamily="18" charset="0"/>
              <a:ea typeface="Times New Roman" panose="02020603050405020304" pitchFamily="18" charset="0"/>
            </a:endParaRPr>
          </a:p>
          <a:p>
            <a:pPr algn="ctr"/>
            <a:r>
              <a:rPr lang="en-US" sz="2800" b="1" dirty="0">
                <a:solidFill>
                  <a:srgbClr val="FF0000"/>
                </a:solidFill>
                <a:latin typeface="Times New Roman" pitchFamily="18" charset="0"/>
                <a:cs typeface="Times New Roman" pitchFamily="18" charset="0"/>
              </a:rPr>
              <a:t> </a:t>
            </a:r>
            <a:endParaRPr lang="en-US" sz="28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6494085"/>
          </a:xfrm>
          <a:prstGeom prst="rect">
            <a:avLst/>
          </a:prstGeom>
          <a:noFill/>
        </p:spPr>
        <p:txBody>
          <a:bodyPr wrap="square" rtlCol="0">
            <a:spAutoFit/>
          </a:bodyPr>
          <a:lstStyle/>
          <a:p>
            <a:pPr algn="ctr"/>
            <a:r>
              <a:rPr lang="en-US" b="1" dirty="0" err="1">
                <a:latin typeface="Times New Roman" panose="02020603050405020304" pitchFamily="18" charset="0"/>
                <a:cs typeface="Times New Roman" panose="02020603050405020304" pitchFamily="18" charset="0"/>
              </a:rPr>
              <a:t>Gợi</a:t>
            </a:r>
            <a:r>
              <a:rPr lang="en-US" b="1" dirty="0">
                <a:latin typeface="Times New Roman" panose="02020603050405020304" pitchFamily="18" charset="0"/>
                <a:cs typeface="Times New Roman" panose="02020603050405020304" pitchFamily="18" charset="0"/>
              </a:rPr>
              <a:t> ý trả </a:t>
            </a:r>
            <a:r>
              <a:rPr lang="en-US" b="1" dirty="0" err="1">
                <a:latin typeface="Times New Roman" panose="02020603050405020304" pitchFamily="18" charset="0"/>
                <a:cs typeface="Times New Roman" panose="02020603050405020304" pitchFamily="18" charset="0"/>
              </a:rPr>
              <a:t>lời</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hậu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ra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ra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so </a:t>
            </a:r>
            <a:r>
              <a:rPr lang="en-US" dirty="0" err="1">
                <a:latin typeface="Times New Roman" panose="02020603050405020304" pitchFamily="18" charset="0"/>
                <a:cs typeface="Times New Roman" panose="02020603050405020304" pitchFamily="18" charset="0"/>
              </a:rPr>
              <a:t>sánh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3: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Giờ</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chúng</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đang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đẩy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dã</a:t>
            </a:r>
            <a:r>
              <a:rPr lang="en-US" dirty="0">
                <a:latin typeface="Times New Roman" panose="02020603050405020304" pitchFamily="18" charset="0"/>
                <a:cs typeface="Times New Roman" panose="02020603050405020304" pitchFamily="18" charset="0"/>
              </a:rPr>
              <a:t> ra </a:t>
            </a:r>
            <a:r>
              <a:rPr lang="en-US" dirty="0" err="1">
                <a:latin typeface="Times New Roman" panose="02020603050405020304" pitchFamily="18" charset="0"/>
                <a:cs typeface="Times New Roman" panose="02020603050405020304" pitchFamily="18" charset="0"/>
              </a:rPr>
              <a:t>khỏi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Đất</a:t>
            </a:r>
            <a:r>
              <a:rPr lang="en-US" dirty="0">
                <a:latin typeface="Times New Roman" panose="02020603050405020304" pitchFamily="18" charset="0"/>
                <a:cs typeface="Times New Roman" panose="02020603050405020304" pitchFamily="18" charset="0"/>
              </a:rPr>
              <a:t>”</a:t>
            </a:r>
          </a:p>
          <a:p>
            <a:pPr algn="just"/>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Giờ</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=&gt;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hiểm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hậu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lũ</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miền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kéo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2021.</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kéo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nghĩa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máy</a:t>
            </a:r>
            <a:r>
              <a:rPr lang="en-US" dirty="0">
                <a:latin typeface="Times New Roman" panose="02020603050405020304" pitchFamily="18" charset="0"/>
                <a:cs typeface="Times New Roman" panose="02020603050405020304" pitchFamily="18" charset="0"/>
              </a:rPr>
              <a:t>, ô </a:t>
            </a:r>
            <a:r>
              <a:rPr lang="en-US" dirty="0" err="1">
                <a:latin typeface="Times New Roman" panose="02020603050405020304" pitchFamily="18" charset="0"/>
                <a:cs typeface="Times New Roman" panose="02020603050405020304" pitchFamily="18" charset="0"/>
              </a:rPr>
              <a:t>tô</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bao </a:t>
            </a:r>
            <a:r>
              <a:rPr lang="en-US" dirty="0" err="1">
                <a:latin typeface="Times New Roman" panose="02020603050405020304" pitchFamily="18" charset="0"/>
                <a:cs typeface="Times New Roman" panose="02020603050405020304" pitchFamily="18" charset="0"/>
              </a:rPr>
              <a:t>bì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nhựa</a:t>
            </a:r>
            <a:r>
              <a:rPr lang="en-US" dirty="0">
                <a:latin typeface="Times New Roman" panose="02020603050405020304" pitchFamily="18" charset="0"/>
                <a:cs typeface="Times New Roman" panose="02020603050405020304" pitchFamily="18" charset="0"/>
              </a:rPr>
              <a:t>, chai </a:t>
            </a:r>
            <a:r>
              <a:rPr lang="en-US" dirty="0" err="1">
                <a:latin typeface="Times New Roman" panose="02020603050405020304" pitchFamily="18" charset="0"/>
                <a:cs typeface="Times New Roman" panose="02020603050405020304" pitchFamily="18" charset="0"/>
              </a:rPr>
              <a:t>nhựa</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Sẵn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chai </a:t>
            </a:r>
            <a:r>
              <a:rPr lang="en-US" dirty="0" err="1">
                <a:latin typeface="Times New Roman" panose="02020603050405020304" pitchFamily="18" charset="0"/>
                <a:cs typeface="Times New Roman" panose="02020603050405020304" pitchFamily="18" charset="0"/>
              </a:rPr>
              <a:t>lọ</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nhựa</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a:t>
            </a:r>
          </a:p>
          <a:p>
            <a:pPr algn="just"/>
            <a:endParaRPr lang="vi-V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185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5955476"/>
          </a:xfrm>
          <a:prstGeom prst="rect">
            <a:avLst/>
          </a:prstGeom>
          <a:noFill/>
        </p:spPr>
        <p:txBody>
          <a:bodyPr wrap="square" rtlCol="0">
            <a:spAutoFit/>
          </a:bodyPr>
          <a:lstStyle/>
          <a:p>
            <a:pPr marL="0" marR="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2. </a:t>
            </a:r>
            <a:r>
              <a:rPr lang="en-US" sz="2400" b="1" dirty="0" err="1">
                <a:solidFill>
                  <a:srgbClr val="000000"/>
                </a:solidFill>
                <a:effectLst/>
                <a:latin typeface="Times New Roman" panose="02020603050405020304" pitchFamily="18" charset="0"/>
                <a:ea typeface="Times New Roman" panose="02020603050405020304" pitchFamily="18" charset="0"/>
              </a:rPr>
              <a:t>Tác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phẩm</a:t>
            </a:r>
            <a:r>
              <a:rPr lang="en-US" sz="2400" b="1"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30480">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loại</a:t>
            </a:r>
            <a:r>
              <a:rPr lang="en-US" sz="2400" b="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đang</a:t>
            </a:r>
            <a:r>
              <a:rPr lang="en-US" sz="2400" dirty="0">
                <a:solidFill>
                  <a:srgbClr val="000000"/>
                </a:solidFill>
                <a:effectLst/>
                <a:latin typeface="Times New Roman" panose="02020603050405020304" pitchFamily="18" charset="0"/>
                <a:ea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rPr>
              <a:t>đâu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loại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phỏng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30480">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Xuất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endParaRPr lang="en-US" sz="2400" dirty="0">
              <a:effectLst/>
              <a:latin typeface="Times New Roman" panose="02020603050405020304" pitchFamily="18" charset="0"/>
              <a:ea typeface="Times New Roman" panose="02020603050405020304" pitchFamily="18" charset="0"/>
            </a:endParaRPr>
          </a:p>
          <a:p>
            <a:pPr marL="0" marR="30480">
              <a:spcBef>
                <a:spcPts val="0"/>
              </a:spcBef>
              <a:spcAft>
                <a:spcPts val="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Trích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Nguyễn</a:t>
            </a:r>
            <a:r>
              <a:rPr lang="en-US" sz="2400" i="1" dirty="0">
                <a:solidFill>
                  <a:srgbClr val="000000"/>
                </a:solidFill>
                <a:effectLst/>
                <a:latin typeface="Times New Roman" panose="02020603050405020304" pitchFamily="18" charset="0"/>
                <a:ea typeface="Times New Roman" panose="02020603050405020304" pitchFamily="18" charset="0"/>
              </a:rPr>
              <a:t> Quang </a:t>
            </a:r>
            <a:r>
              <a:rPr lang="en-US" sz="2400" i="1" dirty="0" err="1">
                <a:solidFill>
                  <a:srgbClr val="000000"/>
                </a:solidFill>
                <a:effectLst/>
                <a:latin typeface="Times New Roman" panose="02020603050405020304" pitchFamily="18" charset="0"/>
                <a:ea typeface="Times New Roman" panose="02020603050405020304" pitchFamily="18" charset="0"/>
              </a:rPr>
              <a:t>Thiều</a:t>
            </a:r>
            <a:r>
              <a:rPr lang="en-US" sz="2400" i="1" dirty="0">
                <a:solidFill>
                  <a:srgbClr val="000000"/>
                </a:solidFill>
                <a:effectLst/>
                <a:latin typeface="Times New Roman" panose="02020603050405020304" pitchFamily="18" charset="0"/>
                <a:ea typeface="Times New Roman" panose="02020603050405020304" pitchFamily="18" charset="0"/>
              </a:rPr>
              <a:t>, Mon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đang</a:t>
            </a:r>
            <a:r>
              <a:rPr lang="en-US" sz="2400" i="1" dirty="0">
                <a:solidFill>
                  <a:srgbClr val="000000"/>
                </a:solidFill>
                <a:effectLst/>
                <a:latin typeface="Times New Roman" panose="02020603050405020304" pitchFamily="18" charset="0"/>
                <a:ea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rPr>
              <a:t>đâu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tạp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chí</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tuổi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số</a:t>
            </a:r>
            <a:r>
              <a:rPr lang="en-US" sz="2400" i="1" dirty="0">
                <a:solidFill>
                  <a:srgbClr val="000000"/>
                </a:solidFill>
                <a:effectLst/>
                <a:latin typeface="Times New Roman" panose="02020603050405020304" pitchFamily="18" charset="0"/>
                <a:ea typeface="Times New Roman" panose="02020603050405020304" pitchFamily="18" charset="0"/>
              </a:rPr>
              <a:t> 9(482+483)/2021</a:t>
            </a:r>
            <a:endParaRPr lang="en-US" sz="2400" dirty="0">
              <a:effectLst/>
              <a:latin typeface="Times New Roman" panose="02020603050405020304" pitchFamily="18" charset="0"/>
              <a:ea typeface="Times New Roman" panose="02020603050405020304" pitchFamily="18" charset="0"/>
            </a:endParaRPr>
          </a:p>
          <a:p>
            <a:pPr marL="0" marR="30480">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đạt</a:t>
            </a:r>
            <a:r>
              <a:rPr lang="en-US" sz="2400" b="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endParaRPr lang="en-US" sz="2400" dirty="0">
              <a:effectLst/>
              <a:latin typeface="Times New Roman" panose="02020603050405020304" pitchFamily="18" charset="0"/>
              <a:ea typeface="Times New Roman" panose="02020603050405020304" pitchFamily="18" charset="0"/>
            </a:endParaRPr>
          </a:p>
          <a:p>
            <a:pPr marL="30480" marR="30480" algn="just">
              <a:lnSpc>
                <a:spcPts val="18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a:t>
            </a:r>
            <a:r>
              <a:rPr lang="vi-VN" sz="2400" dirty="0">
                <a:effectLst/>
                <a:latin typeface="Times New Roman" panose="02020603050405020304" pitchFamily="18" charset="0"/>
                <a:ea typeface="Times New Roman" panose="02020603050405020304" pitchFamily="18" charset="0"/>
              </a:rPr>
              <a:t>Bố cục: </a:t>
            </a:r>
            <a:r>
              <a:rPr lang="en-US" sz="2400" dirty="0" err="1">
                <a:solidFill>
                  <a:srgbClr val="000000"/>
                </a:solidFill>
                <a:effectLst/>
                <a:latin typeface="Times New Roman" panose="02020603050405020304" pitchFamily="18" charset="0"/>
                <a:ea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đầu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vôi</a:t>
            </a:r>
            <a:r>
              <a:rPr lang="en-US" sz="2400" dirty="0">
                <a:solidFill>
                  <a:srgbClr val="000000"/>
                </a:solidFill>
                <a:effectLst/>
                <a:latin typeface="Times New Roman" panose="02020603050405020304" pitchFamily="18" charset="0"/>
                <a:ea typeface="Times New Roman" panose="02020603050405020304" pitchFamily="18" charset="0"/>
              </a:rPr>
              <a:t> non”: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gặp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endParaRPr lang="en-US" sz="2400" dirty="0">
              <a:effectLst/>
              <a:latin typeface="Times New Roman" panose="02020603050405020304" pitchFamily="18" charset="0"/>
              <a:ea typeface="Times New Roman" panose="02020603050405020304" pitchFamily="18" charset="0"/>
            </a:endParaRPr>
          </a:p>
          <a:p>
            <a:pPr marL="30480" marR="30480" algn="just">
              <a:lnSpc>
                <a:spcPts val="1800"/>
              </a:lnSpc>
              <a:spcBef>
                <a:spcPts val="0"/>
              </a:spcBef>
              <a:spcAft>
                <a:spcPts val="0"/>
              </a:spcAft>
            </a:pPr>
            <a:r>
              <a:rPr lang="en-US" sz="2400" dirty="0" err="1">
                <a:solidFill>
                  <a:srgbClr val="000000"/>
                </a:solidFill>
                <a:effectLst/>
                <a:latin typeface="Times New Roman" panose="02020603050405020304" pitchFamily="18" charset="0"/>
                <a:ea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Còn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Ước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Tóm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tắt</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buổi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sớm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hè</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mưa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gặp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triền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đê</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thắc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mắc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gặp</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r>
              <a:rPr lang="en-US" sz="2400" dirty="0">
                <a:solidFill>
                  <a:srgbClr val="000000"/>
                </a:solidFill>
                <a:effectLst/>
                <a:latin typeface="Times New Roman" panose="02020603050405020304" pitchFamily="18" charset="0"/>
                <a:ea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rPr>
              <a:t>đâu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chim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chia </a:t>
            </a:r>
            <a:r>
              <a:rPr lang="en-US" sz="2400" dirty="0" err="1">
                <a:solidFill>
                  <a:srgbClr val="000000"/>
                </a:solidFill>
                <a:effectLst/>
                <a:latin typeface="Times New Roman" panose="02020603050405020304" pitchFamily="18" charset="0"/>
                <a:ea typeface="Times New Roman" panose="02020603050405020304" pitchFamily="18" charset="0"/>
              </a:rPr>
              <a:t>sẻ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gặp</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tuổi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r>
              <a:rPr lang="en-US" sz="2400" dirty="0">
                <a:solidFill>
                  <a:srgbClr val="000000"/>
                </a:solidFill>
                <a:effectLst/>
                <a:latin typeface="Times New Roman" panose="02020603050405020304" pitchFamily="18" charset="0"/>
                <a:ea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mưa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chim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vôi</a:t>
            </a:r>
            <a:r>
              <a:rPr lang="en-US" sz="2400" dirty="0">
                <a:solidFill>
                  <a:srgbClr val="000000"/>
                </a:solidFill>
                <a:effectLst/>
                <a:latin typeface="Times New Roman" panose="02020603050405020304" pitchFamily="18" charset="0"/>
                <a:ea typeface="Times New Roman" panose="02020603050405020304" pitchFamily="18" charset="0"/>
              </a:rPr>
              <a:t> non ở </a:t>
            </a:r>
            <a:r>
              <a:rPr lang="en-US" sz="2400" dirty="0" err="1">
                <a:solidFill>
                  <a:srgbClr val="000000"/>
                </a:solidFill>
                <a:effectLst/>
                <a:latin typeface="Times New Roman" panose="02020603050405020304" pitchFamily="18" charset="0"/>
                <a:ea typeface="Times New Roman" panose="02020603050405020304" pitchFamily="18" charset="0"/>
              </a:rPr>
              <a:t>ngoài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tỏ</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khoăn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trở</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vôi</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208004582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5262979"/>
          </a:xfrm>
          <a:prstGeom prst="rect">
            <a:avLst/>
          </a:prstGeom>
          <a:noFill/>
        </p:spPr>
        <p:txBody>
          <a:bodyPr wrap="square" rtlCol="0">
            <a:spAutoFit/>
          </a:bodyPr>
          <a:lstStyle/>
          <a:p>
            <a:pPr marL="0" marR="3048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III. </a:t>
            </a:r>
            <a:r>
              <a:rPr lang="en-US" sz="2400" b="1" dirty="0" err="1">
                <a:solidFill>
                  <a:srgbClr val="000000"/>
                </a:solidFill>
                <a:effectLst/>
                <a:latin typeface="Times New Roman" panose="02020603050405020304" pitchFamily="18" charset="0"/>
                <a:ea typeface="Times New Roman" panose="02020603050405020304" pitchFamily="18" charset="0"/>
              </a:rPr>
              <a:t>Tìm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hiểu</a:t>
            </a:r>
            <a:r>
              <a:rPr lang="en-US" sz="2400" b="1" dirty="0">
                <a:solidFill>
                  <a:srgbClr val="000000"/>
                </a:solidFill>
                <a:effectLst/>
                <a:latin typeface="Times New Roman" panose="02020603050405020304" pitchFamily="18" charset="0"/>
                <a:ea typeface="Times New Roman" panose="02020603050405020304" pitchFamily="18" charset="0"/>
              </a:rPr>
              <a:t> chi </a:t>
            </a:r>
            <a:r>
              <a:rPr lang="en-US" sz="2400" b="1" dirty="0" err="1">
                <a:solidFill>
                  <a:srgbClr val="000000"/>
                </a:solidFill>
                <a:effectLst/>
                <a:latin typeface="Times New Roman" panose="02020603050405020304" pitchFamily="18" charset="0"/>
                <a:ea typeface="Times New Roman" panose="02020603050405020304" pitchFamily="18" charset="0"/>
              </a:rPr>
              <a:t>tiết</a:t>
            </a:r>
            <a:r>
              <a:rPr lang="en-US" sz="2400" b="1" dirty="0">
                <a:solidFill>
                  <a:srgbClr val="000000"/>
                </a:solidFill>
                <a:effectLst/>
                <a:latin typeface="Times New Roman" panose="02020603050405020304" pitchFamily="18" charset="0"/>
                <a:ea typeface="Times New Roman" panose="02020603050405020304" pitchFamily="18" charset="0"/>
              </a:rPr>
              <a:t> Mon </a:t>
            </a:r>
            <a:r>
              <a:rPr lang="en-US" sz="2400" b="1" dirty="0" err="1">
                <a:solidFill>
                  <a:srgbClr val="000000"/>
                </a:solidFill>
                <a:effectLst/>
                <a:latin typeface="Times New Roman" panose="02020603050405020304" pitchFamily="18" charset="0"/>
                <a:ea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Mên</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đang</a:t>
            </a:r>
            <a:r>
              <a:rPr lang="en-US" sz="2400" b="1" dirty="0">
                <a:solidFill>
                  <a:srgbClr val="000000"/>
                </a:solidFill>
                <a:effectLst/>
                <a:latin typeface="Times New Roman" panose="02020603050405020304" pitchFamily="18" charset="0"/>
                <a:ea typeface="Times New Roman" panose="02020603050405020304" pitchFamily="18" charset="0"/>
              </a:rPr>
              <a:t> ở </a:t>
            </a:r>
            <a:r>
              <a:rPr lang="en-US" sz="2400" b="1" dirty="0" err="1">
                <a:solidFill>
                  <a:srgbClr val="000000"/>
                </a:solidFill>
                <a:effectLst/>
                <a:latin typeface="Times New Roman" panose="02020603050405020304" pitchFamily="18" charset="0"/>
                <a:ea typeface="Times New Roman" panose="02020603050405020304" pitchFamily="18" charset="0"/>
              </a:rPr>
              <a:t>đâu</a:t>
            </a:r>
            <a:r>
              <a:rPr lang="en-US" sz="2400" b="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 </a:t>
            </a:r>
            <a:r>
              <a:rPr lang="en-US" sz="2400" b="1" dirty="0" err="1">
                <a:solidFill>
                  <a:srgbClr val="000000"/>
                </a:solidFill>
                <a:effectLst/>
                <a:latin typeface="Times New Roman" panose="02020603050405020304" pitchFamily="18" charset="0"/>
                <a:ea typeface="Times New Roman" panose="02020603050405020304" pitchFamily="18" charset="0"/>
              </a:rPr>
              <a:t>Cuộc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đối</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thoại</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giữa</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tác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giả</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cậu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bé</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triền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Đáy</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ngắn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Bầy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chim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chìa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vôi</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phỏng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đang</a:t>
            </a:r>
            <a:r>
              <a:rPr lang="en-US" sz="2400" dirty="0">
                <a:solidFill>
                  <a:srgbClr val="000000"/>
                </a:solidFill>
                <a:effectLst/>
                <a:latin typeface="Times New Roman" panose="02020603050405020304" pitchFamily="18" charset="0"/>
                <a:ea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rPr>
              <a:t>đâu</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a:t>
            </a:r>
            <a:r>
              <a:rPr lang="en-US" sz="2400" dirty="0">
                <a:solidFill>
                  <a:srgbClr val="000000"/>
                </a:solidFill>
                <a:effectLst/>
                <a:latin typeface="Times New Roman" panose="02020603050405020304" pitchFamily="18" charset="0"/>
                <a:ea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tuổi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cùng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tuổi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ông</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đặt</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ban </a:t>
            </a:r>
            <a:r>
              <a:rPr lang="en-US" sz="2400" dirty="0" err="1">
                <a:solidFill>
                  <a:srgbClr val="000000"/>
                </a:solidFill>
                <a:effectLst/>
                <a:latin typeface="Times New Roman" panose="02020603050405020304" pitchFamily="18" charset="0"/>
                <a:ea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vậy</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Trước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hỏi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rPr>
              <a:t>Mon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đang</a:t>
            </a:r>
            <a:r>
              <a:rPr lang="en-US" sz="2400" i="1" dirty="0">
                <a:solidFill>
                  <a:srgbClr val="000000"/>
                </a:solidFill>
                <a:effectLst/>
                <a:latin typeface="Times New Roman" panose="02020603050405020304" pitchFamily="18" charset="0"/>
                <a:ea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rPr>
              <a:t>đâu</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trả </a:t>
            </a:r>
            <a:r>
              <a:rPr lang="en-US" sz="2400" dirty="0" err="1">
                <a:solidFill>
                  <a:srgbClr val="000000"/>
                </a:solidFill>
                <a:effectLst/>
                <a:latin typeface="Times New Roman" panose="02020603050405020304" pitchFamily="18" charset="0"/>
                <a:ea typeface="Times New Roman" panose="02020603050405020304" pitchFamily="18" charset="0"/>
              </a:rPr>
              <a:t>lời</a:t>
            </a:r>
            <a:endParaRPr lang="en-US" sz="2400" dirty="0">
              <a:effectLst/>
              <a:latin typeface="Times New Roman" panose="02020603050405020304" pitchFamily="18" charset="0"/>
              <a:ea typeface="Times New Roman" panose="02020603050405020304" pitchFamily="18" charset="0"/>
            </a:endParaRPr>
          </a:p>
          <a:p>
            <a:pPr algn="just"/>
            <a:endParaRPr lang="en-US" sz="2400" dirty="0"/>
          </a:p>
        </p:txBody>
      </p:sp>
    </p:spTree>
    <p:extLst>
      <p:ext uri="{BB962C8B-B14F-4D97-AF65-F5344CB8AC3E}">
        <p14:creationId xmlns:p14="http://schemas.microsoft.com/office/powerpoint/2010/main" val="244159604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5262979"/>
          </a:xfrm>
          <a:prstGeom prst="rect">
            <a:avLst/>
          </a:prstGeom>
          <a:noFill/>
        </p:spPr>
        <p:txBody>
          <a:bodyPr wrap="square" rtlCol="0">
            <a:spAutoFit/>
          </a:bodyPr>
          <a:lstStyle/>
          <a:p>
            <a:pPr marL="0" marR="3048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2. Ý </a:t>
            </a:r>
            <a:r>
              <a:rPr lang="en-US" sz="2400" b="1" dirty="0" err="1">
                <a:solidFill>
                  <a:srgbClr val="000000"/>
                </a:solidFill>
                <a:effectLst/>
                <a:latin typeface="Times New Roman" panose="02020603050405020304" pitchFamily="18" charset="0"/>
                <a:ea typeface="Times New Roman" panose="02020603050405020304" pitchFamily="18" charset="0"/>
              </a:rPr>
              <a:t>nghĩa</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của</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tác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phẩm</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phỏng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thật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đáo</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nghiệm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tuổi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chim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trở</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nếu</a:t>
            </a:r>
            <a:r>
              <a:rPr lang="en-US" sz="2400" dirty="0">
                <a:solidFill>
                  <a:srgbClr val="000000"/>
                </a:solidFill>
                <a:effectLst/>
                <a:latin typeface="Times New Roman" panose="02020603050405020304" pitchFamily="18" charset="0"/>
                <a:ea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nhiên</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phẩm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sắc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3. </a:t>
            </a:r>
            <a:r>
              <a:rPr lang="en-US" sz="2400" b="1" dirty="0" err="1">
                <a:solidFill>
                  <a:srgbClr val="000000"/>
                </a:solidFill>
                <a:effectLst/>
                <a:latin typeface="Times New Roman" panose="02020603050405020304" pitchFamily="18" charset="0"/>
                <a:ea typeface="Times New Roman" panose="02020603050405020304" pitchFamily="18" charset="0"/>
              </a:rPr>
              <a:t>Tổng</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kết</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a. </a:t>
            </a:r>
            <a:r>
              <a:rPr lang="en-US" sz="2400" b="1" dirty="0" err="1">
                <a:solidFill>
                  <a:srgbClr val="000000"/>
                </a:solidFill>
                <a:effectLst/>
                <a:latin typeface="Times New Roman" panose="02020603050405020304" pitchFamily="18" charset="0"/>
                <a:ea typeface="Times New Roman" panose="02020603050405020304" pitchFamily="18" charset="0"/>
              </a:rPr>
              <a:t>Giá</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trị</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nội</a:t>
            </a:r>
            <a:r>
              <a:rPr lang="en-US" sz="2400" b="1" dirty="0">
                <a:solidFill>
                  <a:srgbClr val="000000"/>
                </a:solidFill>
                <a:effectLst/>
                <a:latin typeface="Times New Roman" panose="02020603050405020304" pitchFamily="18" charset="0"/>
                <a:ea typeface="Times New Roman" panose="02020603050405020304" pitchFamily="18" charset="0"/>
              </a:rPr>
              <a:t> dung </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Xoay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quanh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rPr>
              <a:t> Mon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ngắn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Bầy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chim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chìa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vôi</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b. </a:t>
            </a:r>
            <a:r>
              <a:rPr lang="en-US" sz="2400" b="1" dirty="0" err="1">
                <a:solidFill>
                  <a:srgbClr val="000000"/>
                </a:solidFill>
                <a:effectLst/>
                <a:latin typeface="Times New Roman" panose="02020603050405020304" pitchFamily="18" charset="0"/>
                <a:ea typeface="Times New Roman" panose="02020603050405020304" pitchFamily="18" charset="0"/>
              </a:rPr>
              <a:t>Giá</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trị</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nghệ</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thuật</a:t>
            </a:r>
            <a:r>
              <a:rPr lang="en-US" sz="2400" b="1"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nhất</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Nội</a:t>
            </a:r>
            <a:r>
              <a:rPr lang="en-US" sz="2400" dirty="0">
                <a:solidFill>
                  <a:srgbClr val="000000"/>
                </a:solidFill>
                <a:effectLst/>
                <a:latin typeface="Times New Roman" panose="02020603050405020304" pitchFamily="18" charset="0"/>
                <a:ea typeface="Times New Roman" panose="02020603050405020304" pitchFamily="18" charset="0"/>
              </a:rPr>
              <a:t> dung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hấp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dẫn</a:t>
            </a:r>
            <a:endParaRPr lang="en-US" sz="2400" dirty="0">
              <a:effectLst/>
              <a:latin typeface="Times New Roman" panose="02020603050405020304" pitchFamily="18" charset="0"/>
              <a:ea typeface="Times New Roman" panose="02020603050405020304" pitchFamily="18" charset="0"/>
            </a:endParaRPr>
          </a:p>
          <a:p>
            <a:pPr marL="0" marR="30480" algn="just">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gũi</a:t>
            </a:r>
            <a:endParaRPr lang="en-US" sz="2400" dirty="0">
              <a:effectLst/>
              <a:latin typeface="Times New Roman" panose="02020603050405020304" pitchFamily="18" charset="0"/>
              <a:ea typeface="Times New Roman" panose="02020603050405020304" pitchFamily="18" charset="0"/>
            </a:endParaRPr>
          </a:p>
          <a:p>
            <a:pPr algn="just"/>
            <a:endParaRPr lang="en-US" sz="2400" dirty="0"/>
          </a:p>
        </p:txBody>
      </p:sp>
    </p:spTree>
    <p:extLst>
      <p:ext uri="{BB962C8B-B14F-4D97-AF65-F5344CB8AC3E}">
        <p14:creationId xmlns:p14="http://schemas.microsoft.com/office/powerpoint/2010/main" val="38784069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5632311"/>
          </a:xfrm>
          <a:prstGeom prst="rect">
            <a:avLst/>
          </a:prstGeom>
          <a:noFill/>
        </p:spPr>
        <p:txBody>
          <a:bodyPr wrap="square" rtlCol="0">
            <a:spAutoFit/>
          </a:bodyPr>
          <a:lstStyle/>
          <a:p>
            <a:pPr marL="0" marR="0">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2. </a:t>
            </a:r>
            <a:r>
              <a:rPr lang="en-US" sz="1800" b="1" dirty="0" err="1">
                <a:solidFill>
                  <a:srgbClr val="FF0000"/>
                </a:solidFill>
                <a:effectLst/>
                <a:latin typeface="Times New Roman" panose="02020603050405020304" pitchFamily="18" charset="0"/>
                <a:ea typeface="Times New Roman" panose="02020603050405020304" pitchFamily="18" charset="0"/>
              </a:rPr>
              <a:t>Ngữ</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liệu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đọc</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hiểu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ngoài</a:t>
            </a:r>
            <a:r>
              <a:rPr lang="en-US" sz="1800" b="1" dirty="0">
                <a:solidFill>
                  <a:srgbClr val="FF0000"/>
                </a:solidFill>
                <a:effectLst/>
                <a:latin typeface="Times New Roman" panose="02020603050405020304" pitchFamily="18" charset="0"/>
                <a:ea typeface="Times New Roman" panose="02020603050405020304" pitchFamily="18" charset="0"/>
              </a:rPr>
              <a:t> SGK</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effectLst/>
                <a:latin typeface="Times New Roman" panose="02020603050405020304" pitchFamily="18" charset="0"/>
                <a:ea typeface="Times New Roman" panose="02020603050405020304" pitchFamily="18" charset="0"/>
              </a:rPr>
              <a:t>PHIẾU HỌC TẬP SỐ 1</a:t>
            </a:r>
            <a:endParaRPr lang="en-US" sz="1800" dirty="0">
              <a:effectLst/>
              <a:latin typeface="Times New Roman" panose="02020603050405020304" pitchFamily="18" charset="0"/>
              <a:ea typeface="Times New Roman" panose="02020603050405020304" pitchFamily="18" charset="0"/>
            </a:endParaRPr>
          </a:p>
          <a:p>
            <a:pPr marL="0" marR="71755" indent="-6350" algn="just">
              <a:spcBef>
                <a:spcPts val="0"/>
              </a:spcBef>
              <a:spcAft>
                <a:spcPts val="0"/>
              </a:spcAft>
            </a:pPr>
            <a:r>
              <a:rPr lang="en-US" sz="1800" b="1" dirty="0" err="1">
                <a:effectLst/>
                <a:latin typeface="Times New Roman" panose="02020603050405020304" pitchFamily="18" charset="0"/>
                <a:ea typeface="Times New Roman" panose="02020603050405020304" pitchFamily="18" charset="0"/>
              </a:rPr>
              <a:t>Đọc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đoạn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trích</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sau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và</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thực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hiện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các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yêu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cầu</a:t>
            </a: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71755" indent="450850" algn="just">
              <a:spcBef>
                <a:spcPts val="0"/>
              </a:spcBef>
              <a:spcAft>
                <a:spcPts val="0"/>
              </a:spcAft>
            </a:pP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mở</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mang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tuệ</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hiểu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dẫn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dắt</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vào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chỗ</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sâu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sắc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bí</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ẩn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xung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quanh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từ</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sông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ngòi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rừng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núi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vũ</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trụ</a:t>
            </a:r>
            <a:r>
              <a:rPr lang="en-US" sz="1800" i="1" dirty="0">
                <a:effectLst/>
                <a:latin typeface="Times New Roman" panose="02020603050405020304" pitchFamily="18" charset="0"/>
                <a:ea typeface="Times New Roman" panose="02020603050405020304" pitchFamily="18" charset="0"/>
              </a:rPr>
              <a:t> bao la. </a:t>
            </a: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đưa</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vào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cực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lớn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như</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thiên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hoặc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cực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nhỏ</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như</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hạt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chất</a:t>
            </a:r>
            <a:r>
              <a:rPr lang="en-US" sz="1800" i="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1800" i="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71755" indent="450850" algn="just">
              <a:spcBef>
                <a:spcPts val="0"/>
              </a:spcBef>
              <a:spcAft>
                <a:spcPts val="0"/>
              </a:spcAft>
            </a:pP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đem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con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phút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giây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thư</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giãn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trong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cuộc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bận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rộn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bươn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chải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được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thức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vẻ</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đẹp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của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con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hưởng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vẻ</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đẹp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thú</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ngôn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từ</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giúp</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biết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nghĩ</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ý hay, </a:t>
            </a:r>
            <a:r>
              <a:rPr lang="en-US" sz="1800" i="1" dirty="0" err="1">
                <a:effectLst/>
                <a:latin typeface="Times New Roman" panose="02020603050405020304" pitchFamily="18" charset="0"/>
                <a:ea typeface="Times New Roman" panose="02020603050405020304" pitchFamily="18" charset="0"/>
              </a:rPr>
              <a:t>dùng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đẹp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mở</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rộng</a:t>
            </a:r>
            <a:r>
              <a:rPr lang="en-US" sz="1800" i="1" dirty="0">
                <a:effectLst/>
                <a:latin typeface="Times New Roman" panose="02020603050405020304" pitchFamily="18" charset="0"/>
                <a:ea typeface="Times New Roman" panose="02020603050405020304" pitchFamily="18" charset="0"/>
              </a:rPr>
              <a:t> con </a:t>
            </a:r>
            <a:r>
              <a:rPr lang="en-US" sz="1800" i="1" dirty="0" err="1">
                <a:effectLst/>
                <a:latin typeface="Times New Roman" panose="02020603050405020304" pitchFamily="18" charset="0"/>
                <a:ea typeface="Times New Roman" panose="02020603050405020304" pitchFamily="18" charset="0"/>
              </a:rPr>
              <a:t>đường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giao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tiếp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mọi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xung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quanh</a:t>
            </a:r>
            <a:r>
              <a:rPr lang="en-US" sz="1800" i="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71755" indent="450850" algn="just">
              <a:spcBef>
                <a:spcPts val="0"/>
              </a:spcBef>
              <a:spcAft>
                <a:spcPts val="0"/>
              </a:spcAft>
            </a:pP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báu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vật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không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thể</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thiếu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đối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mỗi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Phải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chọn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đọc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trân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trọng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nâng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niu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cuốn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quý</a:t>
            </a:r>
            <a:r>
              <a:rPr lang="en-US" sz="1800" i="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71755" algn="r">
              <a:spcBef>
                <a:spcPts val="0"/>
              </a:spcBef>
              <a:spcAft>
                <a:spcPts val="0"/>
              </a:spcAft>
            </a:pPr>
            <a:r>
              <a:rPr lang="en-US" sz="1800" i="1" dirty="0">
                <a:effectLst/>
                <a:latin typeface="Times New Roman" panose="02020603050405020304" pitchFamily="18" charset="0"/>
                <a:ea typeface="Times New Roman" panose="02020603050405020304" pitchFamily="18" charset="0"/>
              </a:rPr>
              <a:t>                                 (Theo </a:t>
            </a: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giáo</a:t>
            </a:r>
            <a:r>
              <a:rPr lang="en-US" sz="1800" i="1" dirty="0">
                <a:effectLst/>
                <a:latin typeface="Times New Roman" panose="02020603050405020304" pitchFamily="18" charset="0"/>
                <a:ea typeface="Times New Roman" panose="02020603050405020304" pitchFamily="18" charset="0"/>
              </a:rPr>
              <a:t> khoa </a:t>
            </a:r>
            <a:r>
              <a:rPr lang="en-US" sz="1800" i="1" dirty="0" err="1">
                <a:effectLst/>
                <a:latin typeface="Times New Roman" panose="02020603050405020304" pitchFamily="18" charset="0"/>
                <a:ea typeface="Times New Roman" panose="02020603050405020304" pitchFamily="18" charset="0"/>
              </a:rPr>
              <a:t>Ngữ</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văn</a:t>
            </a:r>
            <a:r>
              <a:rPr lang="en-US" sz="1800" i="1" dirty="0">
                <a:effectLst/>
                <a:latin typeface="Times New Roman" panose="02020603050405020304" pitchFamily="18" charset="0"/>
                <a:ea typeface="Times New Roman" panose="02020603050405020304" pitchFamily="18" charset="0"/>
              </a:rPr>
              <a:t> 7, </a:t>
            </a:r>
            <a:r>
              <a:rPr lang="en-US" sz="1800" i="1" dirty="0" err="1">
                <a:effectLst/>
                <a:latin typeface="Times New Roman" panose="02020603050405020304" pitchFamily="18" charset="0"/>
                <a:ea typeface="Times New Roman" panose="02020603050405020304" pitchFamily="18" charset="0"/>
              </a:rPr>
              <a:t>tập</a:t>
            </a:r>
            <a:r>
              <a:rPr lang="en-US" sz="1800" i="1" dirty="0">
                <a:effectLst/>
                <a:latin typeface="Times New Roman" panose="02020603050405020304" pitchFamily="18" charset="0"/>
                <a:ea typeface="Times New Roman" panose="02020603050405020304" pitchFamily="18" charset="0"/>
              </a:rPr>
              <a:t> 2, NXB </a:t>
            </a:r>
            <a:r>
              <a:rPr lang="en-US" sz="1800" i="1" dirty="0" err="1">
                <a:effectLst/>
                <a:latin typeface="Times New Roman" panose="02020603050405020304" pitchFamily="18" charset="0"/>
                <a:ea typeface="Times New Roman" panose="02020603050405020304" pitchFamily="18" charset="0"/>
              </a:rPr>
              <a:t>Giáo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dục</a:t>
            </a:r>
            <a:r>
              <a:rPr lang="en-US" sz="1800" i="1" dirty="0">
                <a:effectLst/>
                <a:latin typeface="Times New Roman" panose="02020603050405020304" pitchFamily="18" charset="0"/>
                <a:ea typeface="Times New Roman" panose="02020603050405020304" pitchFamily="18" charset="0"/>
              </a:rPr>
              <a:t>, 2011, tr. 23) </a:t>
            </a:r>
            <a:endParaRPr lang="en-US" sz="1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Chỉ</a:t>
            </a:r>
            <a:r>
              <a:rPr lang="en-US" sz="1800" dirty="0">
                <a:effectLst/>
                <a:latin typeface="Times New Roman" panose="02020603050405020304" pitchFamily="18" charset="0"/>
                <a:ea typeface="Times New Roman" panose="02020603050405020304" pitchFamily="18" charset="0"/>
              </a:rPr>
              <a:t> ra 02 </a:t>
            </a:r>
            <a:r>
              <a:rPr lang="en-US" sz="1800" dirty="0" err="1">
                <a:effectLst/>
                <a:latin typeface="Times New Roman" panose="02020603050405020304" pitchFamily="18" charset="0"/>
                <a:ea typeface="Times New Roman" panose="02020603050405020304" pitchFamily="18" charset="0"/>
              </a:rPr>
              <a:t>lợi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ích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đọc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sách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được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trích</a:t>
            </a:r>
            <a:r>
              <a:rPr lang="en-US"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rPr>
              <a:t> </a:t>
            </a:r>
            <a:endParaRPr lang="en-US" sz="1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2</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Tìm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câu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rút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gọn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trích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trên</a:t>
            </a:r>
            <a:r>
              <a:rPr lang="en-US" sz="1800" dirty="0">
                <a:effectLst/>
                <a:latin typeface="Times New Roman" panose="02020603050405020304" pitchFamily="18" charset="0"/>
                <a:ea typeface="Times New Roman" panose="02020603050405020304" pitchFamily="18" charset="0"/>
              </a:rPr>
              <a:t>. </a:t>
            </a:r>
          </a:p>
          <a:p>
            <a:pPr marL="0" marR="71755" algn="just">
              <a:spcBef>
                <a:spcPts val="0"/>
              </a:spcBef>
              <a:spcAft>
                <a:spcPts val="0"/>
              </a:spcAft>
            </a:pPr>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3</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định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dụng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pháp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từ</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câu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Sách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hưởng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vẻ</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đẹp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thú</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ngôn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từ</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giúp</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biết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nghĩ</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ý hay, </a:t>
            </a:r>
            <a:r>
              <a:rPr lang="en-US" sz="1800" i="1" dirty="0" err="1">
                <a:effectLst/>
                <a:latin typeface="Times New Roman" panose="02020603050405020304" pitchFamily="18" charset="0"/>
                <a:ea typeface="Times New Roman" panose="02020603050405020304" pitchFamily="18" charset="0"/>
              </a:rPr>
              <a:t>dùng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những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đẹp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mở</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rộng</a:t>
            </a:r>
            <a:r>
              <a:rPr lang="en-US" sz="1800" i="1" dirty="0">
                <a:effectLst/>
                <a:latin typeface="Times New Roman" panose="02020603050405020304" pitchFamily="18" charset="0"/>
                <a:ea typeface="Times New Roman" panose="02020603050405020304" pitchFamily="18" charset="0"/>
              </a:rPr>
              <a:t> con </a:t>
            </a:r>
            <a:r>
              <a:rPr lang="en-US" sz="1800" i="1" dirty="0" err="1">
                <a:effectLst/>
                <a:latin typeface="Times New Roman" panose="02020603050405020304" pitchFamily="18" charset="0"/>
                <a:ea typeface="Times New Roman" panose="02020603050405020304" pitchFamily="18" charset="0"/>
              </a:rPr>
              <a:t>đường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giao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tiếp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mọi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người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xung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quanh</a:t>
            </a:r>
            <a:r>
              <a:rPr lang="en-US" sz="1800" i="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4</a:t>
            </a:r>
            <a:r>
              <a:rPr lang="en-US" sz="1800" dirty="0">
                <a:effectLst/>
                <a:latin typeface="Times New Roman" panose="02020603050405020304" pitchFamily="18" charset="0"/>
                <a:ea typeface="Times New Roman" panose="02020603050405020304" pitchFamily="18" charset="0"/>
              </a:rPr>
              <a:t>. Qua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trích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thấy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như</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thế</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nào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đối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sách</a:t>
            </a:r>
            <a:r>
              <a:rPr lang="en-US" sz="1800" dirty="0">
                <a:effectLst/>
                <a:latin typeface="Times New Roman" panose="02020603050405020304" pitchFamily="18" charset="0"/>
                <a:ea typeface="Times New Roman" panose="02020603050405020304" pitchFamily="18" charset="0"/>
              </a:rPr>
              <a:t>?</a:t>
            </a:r>
            <a:r>
              <a:rPr lang="en-US" sz="1800" i="1" dirty="0">
                <a:effectLst/>
                <a:latin typeface="Times New Roman" panose="02020603050405020304" pitchFamily="18" charset="0"/>
                <a:ea typeface="Times New Roman" panose="02020603050405020304" pitchFamily="18" charset="0"/>
              </a:rPr>
              <a:t> </a:t>
            </a:r>
            <a:endParaRPr lang="en-US" dirty="0"/>
          </a:p>
        </p:txBody>
      </p:sp>
    </p:spTree>
    <p:extLst>
      <p:ext uri="{BB962C8B-B14F-4D97-AF65-F5344CB8AC3E}">
        <p14:creationId xmlns:p14="http://schemas.microsoft.com/office/powerpoint/2010/main" val="18348640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6773521"/>
          </a:xfrm>
          <a:prstGeom prst="rect">
            <a:avLst/>
          </a:prstGeom>
          <a:noFill/>
        </p:spPr>
        <p:txBody>
          <a:bodyPr wrap="square" rtlCol="0">
            <a:spAutoFit/>
          </a:bodyPr>
          <a:lstStyle/>
          <a:p>
            <a:pPr marL="0" marR="0" algn="ctr">
              <a:spcBef>
                <a:spcPts val="0"/>
              </a:spcBef>
              <a:spcAft>
                <a:spcPts val="0"/>
              </a:spcAft>
            </a:pPr>
            <a:r>
              <a:rPr lang="en-US" sz="2400" b="1" dirty="0" err="1">
                <a:effectLst/>
                <a:latin typeface="Times New Roman" panose="02020603050405020304" pitchFamily="18" charset="0"/>
                <a:ea typeface="Times New Roman" panose="02020603050405020304" pitchFamily="18" charset="0"/>
              </a:rPr>
              <a:t>Gợi</a:t>
            </a:r>
            <a:r>
              <a:rPr lang="en-US" sz="2400" b="1" dirty="0">
                <a:effectLst/>
                <a:latin typeface="Times New Roman" panose="02020603050405020304" pitchFamily="18" charset="0"/>
                <a:ea typeface="Times New Roman" panose="02020603050405020304" pitchFamily="18" charset="0"/>
              </a:rPr>
              <a:t> ý trả </a:t>
            </a:r>
            <a:r>
              <a:rPr lang="en-US" sz="2400" b="1" dirty="0" err="1">
                <a:effectLst/>
                <a:latin typeface="Times New Roman" panose="02020603050405020304" pitchFamily="18" charset="0"/>
                <a:ea typeface="Times New Roman" panose="02020603050405020304" pitchFamily="18" charset="0"/>
              </a:rPr>
              <a:t>lời</a:t>
            </a:r>
            <a:endParaRPr lang="en-US" sz="2400" dirty="0">
              <a:effectLst/>
              <a:latin typeface="Times New Roman" panose="02020603050405020304" pitchFamily="18" charset="0"/>
              <a:ea typeface="Times New Roman" panose="02020603050405020304" pitchFamily="18" charset="0"/>
            </a:endParaRPr>
          </a:p>
          <a:p>
            <a:pPr marL="6350" marR="71755" algn="just">
              <a:lnSpc>
                <a:spcPct val="103000"/>
              </a:lnSpc>
              <a:spcBef>
                <a:spcPts val="0"/>
              </a:spcBef>
              <a:spcAft>
                <a:spcPts val="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 </a:t>
            </a:r>
            <a:r>
              <a:rPr lang="en-US" sz="2400" dirty="0">
                <a:effectLst/>
                <a:latin typeface="Times New Roman" panose="02020603050405020304" pitchFamily="18" charset="0"/>
                <a:ea typeface="Calibri" panose="020F0502020204030204" pitchFamily="34" charset="0"/>
              </a:rPr>
              <a:t>HS </a:t>
            </a:r>
            <a:r>
              <a:rPr lang="en-US" sz="2400" dirty="0" err="1">
                <a:effectLst/>
                <a:latin typeface="Times New Roman" panose="02020603050405020304" pitchFamily="18" charset="0"/>
                <a:ea typeface="Calibri" panose="020F0502020204030204" pitchFamily="34" charset="0"/>
              </a:rPr>
              <a:t>chỉ</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đúng</a:t>
            </a:r>
            <a:r>
              <a:rPr lang="en-US" sz="2400" dirty="0">
                <a:effectLst/>
                <a:latin typeface="Times New Roman" panose="02020603050405020304" pitchFamily="18" charset="0"/>
                <a:ea typeface="Calibri" panose="020F0502020204030204" pitchFamily="34" charset="0"/>
              </a:rPr>
              <a:t> 02 </a:t>
            </a:r>
            <a:r>
              <a:rPr lang="en-US" sz="2400" dirty="0" err="1">
                <a:effectLst/>
                <a:latin typeface="Times New Roman" panose="02020603050405020304" pitchFamily="18" charset="0"/>
                <a:ea typeface="Calibri" panose="020F0502020204030204" pitchFamily="34" charset="0"/>
              </a:rPr>
              <a:t>trong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số</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ích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việc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sách</a:t>
            </a:r>
            <a:r>
              <a:rPr lang="en-US" sz="2400"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Times New Roman" panose="02020603050405020304" pitchFamily="18" charset="0"/>
            </a:endParaRPr>
          </a:p>
          <a:p>
            <a:pPr marL="0" marR="71755" indent="6350" algn="just">
              <a:spcBef>
                <a:spcPts val="0"/>
              </a:spcBef>
              <a:spcAft>
                <a:spcPts val="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Mở</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mang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tuệ</a:t>
            </a:r>
            <a:r>
              <a:rPr lang="en-US" sz="2400"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Times New Roman" panose="02020603050405020304" pitchFamily="18" charset="0"/>
            </a:endParaRPr>
          </a:p>
          <a:p>
            <a:pPr marL="0" marR="71755" indent="6350" algn="just">
              <a:spcBef>
                <a:spcPts val="0"/>
              </a:spcBef>
              <a:spcAft>
                <a:spcPts val="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Đưa</a:t>
            </a:r>
            <a:r>
              <a:rPr lang="en-US" sz="2400" dirty="0">
                <a:effectLst/>
                <a:latin typeface="Times New Roman" panose="02020603050405020304" pitchFamily="18" charset="0"/>
                <a:ea typeface="Calibri" panose="020F0502020204030204" pitchFamily="34" charset="0"/>
              </a:rPr>
              <a:t> ta </a:t>
            </a:r>
            <a:r>
              <a:rPr lang="en-US" sz="2400" dirty="0" err="1">
                <a:effectLst/>
                <a:latin typeface="Times New Roman" panose="02020603050405020304" pitchFamily="18" charset="0"/>
                <a:ea typeface="Calibri" panose="020F0502020204030204" pitchFamily="34" charset="0"/>
              </a:rPr>
              <a:t>vào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cực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lớn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như</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thiên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hoặc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cực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nhỏ</a:t>
            </a:r>
            <a:r>
              <a:rPr lang="en-US" sz="2400"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Times New Roman" panose="02020603050405020304" pitchFamily="18" charset="0"/>
            </a:endParaRPr>
          </a:p>
          <a:p>
            <a:pPr marL="0" marR="0" indent="6350" algn="just">
              <a:spcBef>
                <a:spcPts val="0"/>
              </a:spcBef>
              <a:spcAft>
                <a:spcPts val="0"/>
              </a:spcAft>
            </a:pPr>
            <a:r>
              <a:rPr lang="vi-VN" sz="2400" dirty="0">
                <a:effectLst/>
                <a:latin typeface="Times New Roman" panose="02020603050405020304" pitchFamily="18" charset="0"/>
                <a:ea typeface="Calibri" panose="020F0502020204030204" pitchFamily="34" charset="0"/>
              </a:rPr>
              <a:t>+ </a:t>
            </a:r>
            <a:r>
              <a:rPr lang="en-US" sz="2400" dirty="0">
                <a:effectLst/>
                <a:latin typeface="Times New Roman" panose="02020603050405020304" pitchFamily="18" charset="0"/>
                <a:ea typeface="Calibri" panose="020F0502020204030204" pitchFamily="34" charset="0"/>
              </a:rPr>
              <a:t>Đ</a:t>
            </a:r>
            <a:r>
              <a:rPr lang="vi-VN" sz="2400" dirty="0">
                <a:effectLst/>
                <a:latin typeface="Times New Roman" panose="02020603050405020304" pitchFamily="18" charset="0"/>
                <a:ea typeface="Calibri" panose="020F0502020204030204" pitchFamily="34" charset="0"/>
              </a:rPr>
              <a:t>em lại cho con người những phút giây thư giãn </a:t>
            </a:r>
            <a:endParaRPr lang="en-US" sz="2400" dirty="0">
              <a:effectLst/>
              <a:latin typeface="Times New Roman" panose="02020603050405020304" pitchFamily="18" charset="0"/>
              <a:ea typeface="Times New Roman" panose="02020603050405020304" pitchFamily="18" charset="0"/>
            </a:endParaRPr>
          </a:p>
          <a:p>
            <a:pPr marL="0" marR="0" indent="6350" algn="just">
              <a:spcBef>
                <a:spcPts val="0"/>
              </a:spcBef>
              <a:spcAft>
                <a:spcPts val="0"/>
              </a:spcAft>
            </a:pPr>
            <a:r>
              <a:rPr lang="vi-VN" sz="2400" dirty="0">
                <a:effectLst/>
                <a:latin typeface="Times New Roman" panose="02020603050405020304" pitchFamily="18" charset="0"/>
                <a:ea typeface="Calibri" panose="020F0502020204030204" pitchFamily="34" charset="0"/>
              </a:rPr>
              <a:t>+ Sách làm cho ta được thưởng thức những vẻ đẹp ….</a:t>
            </a:r>
            <a:endParaRPr lang="en-US" sz="2400" dirty="0">
              <a:effectLst/>
              <a:latin typeface="Times New Roman" panose="02020603050405020304" pitchFamily="18" charset="0"/>
              <a:ea typeface="Times New Roman" panose="02020603050405020304" pitchFamily="18" charset="0"/>
            </a:endParaRPr>
          </a:p>
          <a:p>
            <a:pPr marL="0" marR="0" indent="6350" algn="just">
              <a:spcBef>
                <a:spcPts val="0"/>
              </a:spcBef>
              <a:spcAft>
                <a:spcPts val="0"/>
              </a:spcAft>
            </a:pPr>
            <a:r>
              <a:rPr lang="en-US" sz="2400" b="1" dirty="0" err="1">
                <a:effectLst/>
                <a:latin typeface="Times New Roman" panose="02020603050405020304" pitchFamily="18" charset="0"/>
                <a:ea typeface="Calibri" panose="020F0502020204030204" pitchFamily="34" charset="0"/>
              </a:rPr>
              <a:t>Câu</a:t>
            </a:r>
            <a:r>
              <a:rPr lang="en-US" sz="2400" b="1" dirty="0">
                <a:effectLst/>
                <a:latin typeface="Times New Roman" panose="02020603050405020304" pitchFamily="18" charset="0"/>
                <a:ea typeface="Calibri" panose="020F0502020204030204" pitchFamily="34" charset="0"/>
              </a:rPr>
              <a:t> 2.</a:t>
            </a:r>
            <a:r>
              <a:rPr lang="en-US" sz="2400" b="1" dirty="0">
                <a:latin typeface="Times New Roman" panose="02020603050405020304" pitchFamily="18" charset="0"/>
                <a:ea typeface="Calibri" panose="020F0502020204030204" pitchFamily="34" charset="0"/>
              </a:rPr>
              <a:t> </a:t>
            </a:r>
            <a:r>
              <a:rPr lang="vi-VN" sz="2400" dirty="0">
                <a:effectLst/>
                <a:latin typeface="Times New Roman" panose="02020603050405020304" pitchFamily="18" charset="0"/>
                <a:ea typeface="Calibri" panose="020F0502020204030204" pitchFamily="34" charset="0"/>
              </a:rPr>
              <a:t>HS tìm đúng câu rút gọn. Phải biết chọn sách mà đọc và trân trọng, nâng niu những cuốn sách quý.  </a:t>
            </a:r>
            <a:endParaRPr lang="en-US" sz="24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400" b="1" dirty="0" err="1">
                <a:effectLst/>
                <a:latin typeface="Times New Roman" panose="02020603050405020304" pitchFamily="18" charset="0"/>
                <a:ea typeface="Calibri" panose="020F0502020204030204" pitchFamily="34" charset="0"/>
              </a:rPr>
              <a:t>Câu</a:t>
            </a:r>
            <a:r>
              <a:rPr lang="en-US" sz="2400" b="1" dirty="0">
                <a:effectLst/>
                <a:latin typeface="Times New Roman" panose="02020603050405020304" pitchFamily="18" charset="0"/>
                <a:ea typeface="Calibri" panose="020F0502020204030204" pitchFamily="34" charset="0"/>
              </a:rPr>
              <a:t> 3.</a:t>
            </a:r>
            <a:r>
              <a:rPr lang="en-US" sz="2400" dirty="0">
                <a:effectLst/>
                <a:latin typeface="Times New Roman" panose="02020603050405020304" pitchFamily="18" charset="0"/>
                <a:ea typeface="Calibri" panose="020F0502020204030204" pitchFamily="34" charset="0"/>
              </a:rPr>
              <a:t> HS </a:t>
            </a:r>
            <a:r>
              <a:rPr lang="en-US" sz="2400" dirty="0" err="1">
                <a:effectLst/>
                <a:latin typeface="Times New Roman" panose="02020603050405020304" pitchFamily="18" charset="0"/>
                <a:ea typeface="Calibri" panose="020F0502020204030204" pitchFamily="34" charset="0"/>
              </a:rPr>
              <a:t>xác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định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Times New Roman" panose="02020603050405020304" pitchFamily="18" charset="0"/>
            </a:endParaRPr>
          </a:p>
          <a:p>
            <a:pPr marL="0" marR="71755" algn="just">
              <a:lnSpc>
                <a:spcPct val="102000"/>
              </a:lnSpc>
              <a:spcBef>
                <a:spcPts val="0"/>
              </a:spcBef>
              <a:spcAft>
                <a:spcPts val="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Phép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liệt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kê</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hưởng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vẻ</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đẹp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thú</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ngôn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nghĩ</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ý hay, </a:t>
            </a:r>
            <a:r>
              <a:rPr lang="en-US" sz="2400" dirty="0" err="1">
                <a:effectLst/>
                <a:latin typeface="Times New Roman" panose="02020603050405020304" pitchFamily="18" charset="0"/>
                <a:ea typeface="Calibri" panose="020F0502020204030204" pitchFamily="34" charset="0"/>
              </a:rPr>
              <a:t>dùng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đẹp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mở</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rộng</a:t>
            </a:r>
            <a:r>
              <a:rPr lang="en-US" sz="2400" dirty="0">
                <a:effectLst/>
                <a:latin typeface="Times New Roman" panose="02020603050405020304" pitchFamily="18" charset="0"/>
                <a:ea typeface="Calibri" panose="020F0502020204030204" pitchFamily="34" charset="0"/>
              </a:rPr>
              <a:t> con </a:t>
            </a:r>
            <a:r>
              <a:rPr lang="en-US" sz="2400" dirty="0" err="1">
                <a:effectLst/>
                <a:latin typeface="Times New Roman" panose="02020603050405020304" pitchFamily="18" charset="0"/>
                <a:ea typeface="Calibri" panose="020F0502020204030204" pitchFamily="34" charset="0"/>
              </a:rPr>
              <a:t>đường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tiếp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mọi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người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xung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quanh</a:t>
            </a:r>
            <a:r>
              <a:rPr lang="en-US" sz="2400"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Times New Roman" panose="02020603050405020304" pitchFamily="18" charset="0"/>
            </a:endParaRPr>
          </a:p>
          <a:p>
            <a:pPr marL="0" marR="0" indent="6350" algn="just">
              <a:spcBef>
                <a:spcPts val="0"/>
              </a:spcBef>
              <a:spcAft>
                <a:spcPts val="0"/>
              </a:spcAft>
            </a:pPr>
            <a:r>
              <a:rPr lang="vi-VN" sz="2400" dirty="0">
                <a:effectLst/>
                <a:latin typeface="Times New Roman" panose="02020603050405020304" pitchFamily="18" charset="0"/>
                <a:ea typeface="Calibri" panose="020F0502020204030204" pitchFamily="34" charset="0"/>
              </a:rPr>
              <a:t>+ Tác dụng: Làm nổi bật được những lợi ích/tác dụng/tầm quan trọng của việc đọc sách; từ đó khuyến khích, thôi thúc mọi người có ý thức đọc sách.  </a:t>
            </a:r>
            <a:endParaRPr lang="en-US" sz="2400" dirty="0">
              <a:effectLst/>
              <a:latin typeface="Times New Roman" panose="02020603050405020304" pitchFamily="18" charset="0"/>
              <a:ea typeface="Times New Roman" panose="02020603050405020304" pitchFamily="18" charset="0"/>
            </a:endParaRPr>
          </a:p>
          <a:p>
            <a:pPr marL="0" marR="0" indent="6350" algn="just">
              <a:spcBef>
                <a:spcPts val="0"/>
              </a:spcBef>
              <a:spcAft>
                <a:spcPts val="0"/>
              </a:spcAft>
            </a:pPr>
            <a:r>
              <a:rPr lang="en-US" sz="2400" b="1" dirty="0" err="1">
                <a:effectLst/>
                <a:latin typeface="Times New Roman" panose="02020603050405020304" pitchFamily="18" charset="0"/>
                <a:ea typeface="Calibri" panose="020F0502020204030204" pitchFamily="34" charset="0"/>
              </a:rPr>
              <a:t>Câu</a:t>
            </a:r>
            <a:r>
              <a:rPr lang="en-US" sz="2400" b="1" dirty="0">
                <a:effectLst/>
                <a:latin typeface="Times New Roman" panose="02020603050405020304" pitchFamily="18" charset="0"/>
                <a:ea typeface="Calibri" panose="020F0502020204030204" pitchFamily="34" charset="0"/>
              </a:rPr>
              <a:t> 4. </a:t>
            </a:r>
            <a:r>
              <a:rPr lang="vi-VN" sz="2400" dirty="0">
                <a:effectLst/>
                <a:latin typeface="Times New Roman" panose="02020603050405020304" pitchFamily="18" charset="0"/>
                <a:ea typeface="Calibri" panose="020F0502020204030204" pitchFamily="34" charset="0"/>
              </a:rPr>
              <a:t>HS nêu được thái độ: yêu quý, trân trọng, giữ gìn sách, chăm chỉ đọc sách…</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400" dirty="0"/>
          </a:p>
        </p:txBody>
      </p:sp>
    </p:spTree>
    <p:extLst>
      <p:ext uri="{BB962C8B-B14F-4D97-AF65-F5344CB8AC3E}">
        <p14:creationId xmlns:p14="http://schemas.microsoft.com/office/powerpoint/2010/main" val="29586562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5324535"/>
          </a:xfrm>
          <a:prstGeom prst="rect">
            <a:avLst/>
          </a:prstGeom>
          <a:noFill/>
        </p:spPr>
        <p:txBody>
          <a:bodyPr wrap="square" rtlCol="0">
            <a:spAutoFit/>
          </a:bodyPr>
          <a:lstStyle/>
          <a:p>
            <a:pPr algn="ctr"/>
            <a:r>
              <a:rPr lang="en-US" sz="2000" b="1" dirty="0">
                <a:effectLst/>
                <a:latin typeface="Times New Roman" panose="02020603050405020304" pitchFamily="18" charset="0"/>
                <a:ea typeface="Times New Roman" panose="02020603050405020304" pitchFamily="18" charset="0"/>
              </a:rPr>
              <a:t>PHIẾU HỌC TẬP SỐ 2</a:t>
            </a:r>
            <a:endParaRPr lang="en-US" sz="20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000" b="1" dirty="0" err="1">
                <a:effectLst/>
                <a:latin typeface="Times New Roman" panose="02020603050405020304" pitchFamily="18" charset="0"/>
                <a:ea typeface="Arial" panose="020B0604020202020204" pitchFamily="34" charset="0"/>
              </a:rPr>
              <a:t>Đọc</a:t>
            </a:r>
            <a:r>
              <a:rPr lang="en-US" sz="2000" b="1" dirty="0">
                <a:effectLst/>
                <a:latin typeface="Times New Roman" panose="02020603050405020304" pitchFamily="18" charset="0"/>
                <a:ea typeface="Arial" panose="020B0604020202020204" pitchFamily="34" charset="0"/>
              </a:rPr>
              <a:t> </a:t>
            </a:r>
            <a:r>
              <a:rPr lang="en-US" sz="2000" b="1" dirty="0" err="1">
                <a:effectLst/>
                <a:latin typeface="Times New Roman" panose="02020603050405020304" pitchFamily="18" charset="0"/>
                <a:ea typeface="Arial" panose="020B0604020202020204" pitchFamily="34" charset="0"/>
              </a:rPr>
              <a:t>đoạn</a:t>
            </a:r>
            <a:r>
              <a:rPr lang="en-US" sz="2000" b="1" dirty="0">
                <a:effectLst/>
                <a:latin typeface="Times New Roman" panose="02020603050405020304" pitchFamily="18" charset="0"/>
                <a:ea typeface="Arial" panose="020B0604020202020204" pitchFamily="34" charset="0"/>
              </a:rPr>
              <a:t> </a:t>
            </a:r>
            <a:r>
              <a:rPr lang="en-US" sz="2000" b="1" dirty="0" err="1">
                <a:effectLst/>
                <a:latin typeface="Times New Roman" panose="02020603050405020304" pitchFamily="18" charset="0"/>
                <a:ea typeface="Arial" panose="020B0604020202020204" pitchFamily="34" charset="0"/>
              </a:rPr>
              <a:t>văn</a:t>
            </a:r>
            <a:r>
              <a:rPr lang="en-US" sz="2000" b="1" dirty="0">
                <a:effectLst/>
                <a:latin typeface="Times New Roman" panose="02020603050405020304" pitchFamily="18" charset="0"/>
                <a:ea typeface="Arial" panose="020B0604020202020204" pitchFamily="34" charset="0"/>
              </a:rPr>
              <a:t> </a:t>
            </a:r>
            <a:r>
              <a:rPr lang="en-US" sz="2000" b="1" dirty="0" err="1">
                <a:effectLst/>
                <a:latin typeface="Times New Roman" panose="02020603050405020304" pitchFamily="18" charset="0"/>
                <a:ea typeface="Arial" panose="020B0604020202020204" pitchFamily="34" charset="0"/>
              </a:rPr>
              <a:t>sau</a:t>
            </a:r>
            <a:r>
              <a:rPr lang="en-US" sz="2000" b="1" dirty="0">
                <a:effectLst/>
                <a:latin typeface="Times New Roman" panose="02020603050405020304" pitchFamily="18" charset="0"/>
                <a:ea typeface="Arial" panose="020B0604020202020204" pitchFamily="34" charset="0"/>
              </a:rPr>
              <a:t> </a:t>
            </a:r>
            <a:r>
              <a:rPr lang="en-US" sz="2000" b="1" dirty="0" err="1">
                <a:effectLst/>
                <a:latin typeface="Times New Roman" panose="02020603050405020304" pitchFamily="18" charset="0"/>
                <a:ea typeface="Arial" panose="020B0604020202020204" pitchFamily="34" charset="0"/>
              </a:rPr>
              <a:t>và</a:t>
            </a:r>
            <a:r>
              <a:rPr lang="en-US" sz="2000" b="1" dirty="0">
                <a:effectLst/>
                <a:latin typeface="Times New Roman" panose="02020603050405020304" pitchFamily="18" charset="0"/>
                <a:ea typeface="Arial" panose="020B0604020202020204" pitchFamily="34" charset="0"/>
              </a:rPr>
              <a:t> trả </a:t>
            </a:r>
            <a:r>
              <a:rPr lang="en-US" sz="2000" b="1" dirty="0" err="1">
                <a:effectLst/>
                <a:latin typeface="Times New Roman" panose="02020603050405020304" pitchFamily="18" charset="0"/>
                <a:ea typeface="Arial" panose="020B0604020202020204" pitchFamily="34" charset="0"/>
              </a:rPr>
              <a:t>lời</a:t>
            </a:r>
            <a:r>
              <a:rPr lang="en-US" sz="2000" b="1" dirty="0">
                <a:effectLst/>
                <a:latin typeface="Times New Roman" panose="02020603050405020304" pitchFamily="18" charset="0"/>
                <a:ea typeface="Arial" panose="020B0604020202020204" pitchFamily="34" charset="0"/>
              </a:rPr>
              <a:t> </a:t>
            </a:r>
            <a:r>
              <a:rPr lang="en-US" sz="2000" b="1" dirty="0" err="1">
                <a:effectLst/>
                <a:latin typeface="Times New Roman" panose="02020603050405020304" pitchFamily="18" charset="0"/>
                <a:ea typeface="Arial" panose="020B0604020202020204" pitchFamily="34" charset="0"/>
              </a:rPr>
              <a:t>các</a:t>
            </a:r>
            <a:r>
              <a:rPr lang="en-US" sz="2000" b="1" dirty="0">
                <a:effectLst/>
                <a:latin typeface="Times New Roman" panose="02020603050405020304" pitchFamily="18" charset="0"/>
                <a:ea typeface="Arial" panose="020B0604020202020204" pitchFamily="34" charset="0"/>
              </a:rPr>
              <a:t> </a:t>
            </a:r>
            <a:r>
              <a:rPr lang="en-US" sz="2000" b="1" dirty="0" err="1">
                <a:effectLst/>
                <a:latin typeface="Times New Roman" panose="02020603050405020304" pitchFamily="18" charset="0"/>
                <a:ea typeface="Arial" panose="020B0604020202020204" pitchFamily="34" charset="0"/>
              </a:rPr>
              <a:t>câu</a:t>
            </a:r>
            <a:r>
              <a:rPr lang="en-US" sz="2000" b="1" dirty="0">
                <a:effectLst/>
                <a:latin typeface="Times New Roman" panose="02020603050405020304" pitchFamily="18" charset="0"/>
                <a:ea typeface="Arial" panose="020B0604020202020204" pitchFamily="34" charset="0"/>
              </a:rPr>
              <a:t> </a:t>
            </a:r>
            <a:r>
              <a:rPr lang="en-US" sz="2000" b="1" dirty="0" err="1">
                <a:effectLst/>
                <a:latin typeface="Times New Roman" panose="02020603050405020304" pitchFamily="18" charset="0"/>
                <a:ea typeface="Arial" panose="020B0604020202020204" pitchFamily="34" charset="0"/>
              </a:rPr>
              <a:t>hỏi</a:t>
            </a:r>
            <a:endParaRPr lang="en-US" sz="2000" dirty="0">
              <a:effectLst/>
              <a:latin typeface="Times New Roman" panose="02020603050405020304" pitchFamily="18" charset="0"/>
              <a:ea typeface="Times New Roman" panose="02020603050405020304" pitchFamily="18" charset="0"/>
            </a:endParaRPr>
          </a:p>
          <a:p>
            <a:pPr marL="0" marR="71755" algn="ctr">
              <a:spcBef>
                <a:spcPts val="0"/>
              </a:spcBef>
              <a:spcAft>
                <a:spcPts val="0"/>
              </a:spcAft>
            </a:pPr>
            <a:r>
              <a:rPr lang="en-US" sz="2000" b="1" dirty="0">
                <a:effectLst/>
                <a:latin typeface="Times New Roman" panose="02020603050405020304" pitchFamily="18" charset="0"/>
                <a:ea typeface="Arial" panose="020B0604020202020204" pitchFamily="34" charset="0"/>
              </a:rPr>
              <a:t>HAI CON GÀ TRỐNG</a:t>
            </a:r>
            <a:endParaRPr lang="en-US" sz="20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000" dirty="0">
                <a:effectLst/>
                <a:latin typeface="Times New Roman" panose="02020603050405020304" pitchFamily="18" charset="0"/>
                <a:ea typeface="Arial" panose="020B0604020202020204" pitchFamily="34" charset="0"/>
              </a:rPr>
              <a:t>      </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Có</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hai</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gà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cùng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một</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gà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mẹ</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sinh</a:t>
            </a:r>
            <a:r>
              <a:rPr lang="en-US" sz="2000" i="1" dirty="0">
                <a:effectLst/>
                <a:latin typeface="Times New Roman" panose="02020603050405020304" pitchFamily="18" charset="0"/>
                <a:ea typeface="Arial" panose="020B0604020202020204" pitchFamily="34" charset="0"/>
              </a:rPr>
              <a:t> ra </a:t>
            </a:r>
            <a:r>
              <a:rPr lang="en-US" sz="2000" i="1" dirty="0" err="1">
                <a:effectLst/>
                <a:latin typeface="Times New Roman" panose="02020603050405020304" pitchFamily="18" charset="0"/>
                <a:ea typeface="Arial" panose="020B0604020202020204" pitchFamily="34" charset="0"/>
              </a:rPr>
              <a:t>và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nuôi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dưỡng</a:t>
            </a:r>
            <a:r>
              <a:rPr lang="en-US" sz="2000" i="1" dirty="0">
                <a:effectLst/>
                <a:latin typeface="Times New Roman" panose="02020603050405020304" pitchFamily="18" charset="0"/>
                <a:ea typeface="Arial" panose="020B0604020202020204" pitchFamily="34" charset="0"/>
              </a:rPr>
              <a:t>. Khi </a:t>
            </a:r>
            <a:r>
              <a:rPr lang="en-US" sz="2000" i="1" dirty="0" err="1">
                <a:effectLst/>
                <a:latin typeface="Times New Roman" panose="02020603050405020304" pitchFamily="18" charset="0"/>
                <a:ea typeface="Arial" panose="020B0604020202020204" pitchFamily="34" charset="0"/>
              </a:rPr>
              <a:t>lớn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lên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đủ</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lông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đủ</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cánh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trở</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thành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hai</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gà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trống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chúng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lại</a:t>
            </a:r>
            <a:r>
              <a:rPr lang="en-US" sz="2000" i="1" dirty="0">
                <a:effectLst/>
                <a:latin typeface="Times New Roman" panose="02020603050405020304" pitchFamily="18" charset="0"/>
                <a:ea typeface="Arial" panose="020B0604020202020204" pitchFamily="34" charset="0"/>
              </a:rPr>
              <a:t> hay </a:t>
            </a:r>
            <a:r>
              <a:rPr lang="en-US" sz="2000" i="1" dirty="0" err="1">
                <a:effectLst/>
                <a:latin typeface="Times New Roman" panose="02020603050405020304" pitchFamily="18" charset="0"/>
                <a:ea typeface="Arial" panose="020B0604020202020204" pitchFamily="34" charset="0"/>
              </a:rPr>
              <a:t>cãi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vã</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nhau</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nào</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cũng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tự</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cho</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mình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đẹp</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đẽ</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oai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phong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hơn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có</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quyền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làm</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Vua</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của</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Nông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Trại</a:t>
            </a:r>
            <a:r>
              <a:rPr lang="en-US" sz="2000" i="1" dirty="0">
                <a:effectLst/>
                <a:latin typeface="Times New Roman" panose="02020603050405020304" pitchFamily="18" charset="0"/>
                <a:ea typeface="Arial" panose="020B0604020202020204" pitchFamily="34" charset="0"/>
              </a:rPr>
              <a:t>.</a:t>
            </a:r>
            <a:endParaRPr lang="en-US" sz="20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Một</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hôm</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sau</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khi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cãi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nhau</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chúng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đánh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nhau</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kịch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liệt</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định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rằng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hễ</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nào</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thắng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sẽ</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được</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làm</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Vua</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của</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Nông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Trại</a:t>
            </a:r>
            <a:r>
              <a:rPr lang="en-US" sz="2000" i="1" dirty="0">
                <a:effectLst/>
                <a:latin typeface="Times New Roman" panose="02020603050405020304" pitchFamily="18" charset="0"/>
                <a:ea typeface="Arial" panose="020B0604020202020204" pitchFamily="34" charset="0"/>
              </a:rPr>
              <a:t>. Sau </a:t>
            </a:r>
            <a:r>
              <a:rPr lang="en-US" sz="2000" i="1" dirty="0" err="1">
                <a:effectLst/>
                <a:latin typeface="Times New Roman" panose="02020603050405020304" pitchFamily="18" charset="0"/>
                <a:ea typeface="Arial" panose="020B0604020202020204" pitchFamily="34" charset="0"/>
              </a:rPr>
              <a:t>cùng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dĩ</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nhiên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một</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thắng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một</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bại</a:t>
            </a:r>
            <a:r>
              <a:rPr lang="en-US" sz="2000" i="1" dirty="0">
                <a:effectLst/>
                <a:latin typeface="Times New Roman" panose="02020603050405020304" pitchFamily="18" charset="0"/>
                <a:ea typeface="Arial" panose="020B0604020202020204" pitchFamily="34" charset="0"/>
              </a:rPr>
              <a:t>.</a:t>
            </a:r>
            <a:endParaRPr lang="en-US" sz="20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gà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thắng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trận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vội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nhảy</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lên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hàng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rào</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vỗ</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cánh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cất</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tiếng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gáy</a:t>
            </a:r>
            <a:r>
              <a:rPr lang="en-US" sz="2000" i="1" dirty="0">
                <a:effectLst/>
                <a:latin typeface="Times New Roman" panose="02020603050405020304" pitchFamily="18" charset="0"/>
                <a:ea typeface="Arial" panose="020B0604020202020204" pitchFamily="34" charset="0"/>
              </a:rPr>
              <a:t> vang, ca </a:t>
            </a:r>
            <a:r>
              <a:rPr lang="en-US" sz="2000" i="1" dirty="0" err="1">
                <a:effectLst/>
                <a:latin typeface="Times New Roman" panose="02020603050405020304" pitchFamily="18" charset="0"/>
                <a:ea typeface="Arial" panose="020B0604020202020204" pitchFamily="34" charset="0"/>
              </a:rPr>
              <a:t>tụng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sự</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chiến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thắng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của</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mình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Chẳng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ngờ</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tiếng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gáy</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của</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gà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làm</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một</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chim</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ưng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khi</a:t>
            </a:r>
            <a:r>
              <a:rPr lang="en-US" sz="2000" i="1" dirty="0">
                <a:effectLst/>
                <a:latin typeface="Times New Roman" panose="02020603050405020304" pitchFamily="18" charset="0"/>
                <a:ea typeface="Arial" panose="020B0604020202020204" pitchFamily="34" charset="0"/>
              </a:rPr>
              <a:t> bay </a:t>
            </a:r>
            <a:r>
              <a:rPr lang="en-US" sz="2000" i="1" dirty="0" err="1">
                <a:effectLst/>
                <a:latin typeface="Times New Roman" panose="02020603050405020304" pitchFamily="18" charset="0"/>
                <a:ea typeface="Arial" panose="020B0604020202020204" pitchFamily="34" charset="0"/>
              </a:rPr>
              <a:t>ngang</a:t>
            </a:r>
            <a:r>
              <a:rPr lang="en-US" sz="2000" i="1" dirty="0">
                <a:effectLst/>
                <a:latin typeface="Times New Roman" panose="02020603050405020304" pitchFamily="18" charset="0"/>
                <a:ea typeface="Arial" panose="020B0604020202020204" pitchFamily="34" charset="0"/>
              </a:rPr>
              <a:t> qua </a:t>
            </a:r>
            <a:r>
              <a:rPr lang="en-US" sz="2000" i="1" dirty="0" err="1">
                <a:effectLst/>
                <a:latin typeface="Times New Roman" panose="02020603050405020304" pitchFamily="18" charset="0"/>
                <a:ea typeface="Arial" panose="020B0604020202020204" pitchFamily="34" charset="0"/>
              </a:rPr>
              <a:t>đấy</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chú</a:t>
            </a:r>
            <a:r>
              <a:rPr lang="en-US" sz="2000" i="1" dirty="0">
                <a:effectLst/>
                <a:latin typeface="Times New Roman" panose="02020603050405020304" pitchFamily="18" charset="0"/>
                <a:ea typeface="Arial" panose="020B0604020202020204" pitchFamily="34" charset="0"/>
              </a:rPr>
              <a:t> ý </a:t>
            </a:r>
            <a:r>
              <a:rPr lang="en-US" sz="2000" i="1" dirty="0" err="1">
                <a:effectLst/>
                <a:latin typeface="Times New Roman" panose="02020603050405020304" pitchFamily="18" charset="0"/>
                <a:ea typeface="Arial" panose="020B0604020202020204" pitchFamily="34" charset="0"/>
              </a:rPr>
              <a:t>đến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Thế</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là</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chim</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ưng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xà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xuống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bắt</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gà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thắng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trận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mang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mất</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Trong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khi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đó</a:t>
            </a:r>
            <a:r>
              <a:rPr lang="en-US" sz="2000" i="1" dirty="0">
                <a:effectLst/>
                <a:latin typeface="Times New Roman" panose="02020603050405020304" pitchFamily="18" charset="0"/>
                <a:ea typeface="Arial" panose="020B0604020202020204" pitchFamily="34" charset="0"/>
              </a:rPr>
              <a:t> con </a:t>
            </a:r>
            <a:r>
              <a:rPr lang="en-US" sz="2000" i="1" dirty="0" err="1">
                <a:effectLst/>
                <a:latin typeface="Times New Roman" panose="02020603050405020304" pitchFamily="18" charset="0"/>
                <a:ea typeface="Arial" panose="020B0604020202020204" pitchFamily="34" charset="0"/>
              </a:rPr>
              <a:t>gà</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bại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trận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vẫn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còn</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nằm</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thoi</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thóp</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thở</a:t>
            </a:r>
            <a:r>
              <a:rPr lang="en-US" sz="2000" i="1" dirty="0">
                <a:effectLst/>
                <a:latin typeface="Times New Roman" panose="02020603050405020304" pitchFamily="18" charset="0"/>
                <a:ea typeface="Arial" panose="020B0604020202020204" pitchFamily="34" charset="0"/>
              </a:rPr>
              <a:t>.”</a:t>
            </a:r>
            <a:endParaRPr lang="en-US" sz="20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1: </a:t>
            </a:r>
            <a:r>
              <a:rPr lang="en-US" sz="2000" dirty="0" err="1">
                <a:effectLst/>
                <a:latin typeface="Times New Roman" panose="02020603050405020304" pitchFamily="18" charset="0"/>
                <a:ea typeface="Times New Roman" panose="02020603050405020304" pitchFamily="18" charset="0"/>
              </a:rPr>
              <a:t>Chỉ</a:t>
            </a:r>
            <a:r>
              <a:rPr lang="en-US" sz="2000" dirty="0">
                <a:effectLst/>
                <a:latin typeface="Times New Roman" panose="02020603050405020304" pitchFamily="18" charset="0"/>
                <a:ea typeface="Times New Roman" panose="02020603050405020304" pitchFamily="18" charset="0"/>
              </a:rPr>
              <a:t> ra </a:t>
            </a:r>
            <a:r>
              <a:rPr lang="en-US" sz="2000" dirty="0" err="1">
                <a:effectLst/>
                <a:latin typeface="Times New Roman" panose="02020603050405020304" pitchFamily="18" charset="0"/>
                <a:ea typeface="Times New Roman" panose="02020603050405020304" pitchFamily="18" charset="0"/>
              </a:rPr>
              <a:t>phương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biểu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chính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sử</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a:t>
            </a:r>
          </a:p>
          <a:p>
            <a:pPr marL="0" marR="71755">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2: </a:t>
            </a:r>
            <a:r>
              <a:rPr lang="en-US" sz="2000" dirty="0" err="1">
                <a:effectLst/>
                <a:latin typeface="Times New Roman" panose="02020603050405020304" pitchFamily="18" charset="0"/>
                <a:ea typeface="Times New Roman" panose="02020603050405020304" pitchFamily="18" charset="0"/>
              </a:rPr>
              <a:t>Xác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định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bản</a:t>
            </a:r>
            <a:r>
              <a:rPr lang="en-US" sz="2000" dirty="0">
                <a:effectLst/>
                <a:latin typeface="Times New Roman" panose="02020603050405020304" pitchFamily="18" charset="0"/>
                <a:ea typeface="Times New Roman" panose="02020603050405020304" pitchFamily="18" charset="0"/>
              </a:rPr>
              <a:t>?</a:t>
            </a:r>
          </a:p>
          <a:p>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3: </a:t>
            </a:r>
            <a:r>
              <a:rPr lang="en-US" sz="2000" dirty="0" err="1">
                <a:effectLst/>
                <a:latin typeface="Times New Roman" panose="02020603050405020304" pitchFamily="18" charset="0"/>
                <a:ea typeface="Arial" panose="020B0604020202020204" pitchFamily="34" charset="0"/>
              </a:rPr>
              <a:t>Trình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bày</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suy</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nghĩ</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của</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em</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về</a:t>
            </a:r>
            <a:r>
              <a:rPr lang="en-US" sz="2000" dirty="0">
                <a:effectLst/>
                <a:latin typeface="Times New Roman" panose="02020603050405020304" pitchFamily="18" charset="0"/>
                <a:ea typeface="Arial" panose="020B0604020202020204" pitchFamily="34" charset="0"/>
              </a:rPr>
              <a:t> ý </a:t>
            </a:r>
            <a:r>
              <a:rPr lang="en-US" sz="2000" dirty="0" err="1">
                <a:effectLst/>
                <a:latin typeface="Times New Roman" panose="02020603050405020304" pitchFamily="18" charset="0"/>
                <a:ea typeface="Arial" panose="020B0604020202020204" pitchFamily="34" charset="0"/>
              </a:rPr>
              <a:t>nghĩa</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của</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câu</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chuyện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bằng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đoạn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văn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ngắn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khoảng</a:t>
            </a:r>
            <a:r>
              <a:rPr lang="en-US" sz="2000" dirty="0">
                <a:effectLst/>
                <a:latin typeface="Times New Roman" panose="02020603050405020304" pitchFamily="18" charset="0"/>
                <a:ea typeface="Arial" panose="020B0604020202020204" pitchFamily="34" charset="0"/>
              </a:rPr>
              <a:t> 12- 15 </a:t>
            </a:r>
            <a:r>
              <a:rPr lang="en-US" sz="2000" dirty="0" err="1">
                <a:effectLst/>
                <a:latin typeface="Times New Roman" panose="02020603050405020304" pitchFamily="18" charset="0"/>
                <a:ea typeface="Arial" panose="020B0604020202020204" pitchFamily="34" charset="0"/>
              </a:rPr>
              <a:t>dòng</a:t>
            </a:r>
            <a:r>
              <a:rPr lang="en-US" sz="2000" dirty="0">
                <a:effectLst/>
                <a:latin typeface="Times New Roman" panose="02020603050405020304" pitchFamily="18" charset="0"/>
                <a:ea typeface="Arial" panose="020B0604020202020204" pitchFamily="34" charset="0"/>
              </a:rPr>
              <a:t>.</a:t>
            </a:r>
            <a:endParaRPr lang="en-US" sz="2000" dirty="0"/>
          </a:p>
        </p:txBody>
      </p:sp>
    </p:spTree>
    <p:extLst>
      <p:ext uri="{BB962C8B-B14F-4D97-AF65-F5344CB8AC3E}">
        <p14:creationId xmlns:p14="http://schemas.microsoft.com/office/powerpoint/2010/main" val="14619418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7417415"/>
          </a:xfrm>
          <a:prstGeom prst="rect">
            <a:avLst/>
          </a:prstGeom>
          <a:noFill/>
        </p:spPr>
        <p:txBody>
          <a:bodyPr wrap="square" rtlCol="0">
            <a:spAutoFit/>
          </a:bodyPr>
          <a:lstStyle/>
          <a:p>
            <a:pPr marL="0" marR="0" indent="6350" algn="ctr">
              <a:spcBef>
                <a:spcPts val="0"/>
              </a:spcBef>
              <a:spcAft>
                <a:spcPts val="0"/>
              </a:spcAft>
            </a:pPr>
            <a:r>
              <a:rPr lang="en-US" sz="2800" b="1" dirty="0" err="1">
                <a:effectLst/>
                <a:latin typeface="Times New Roman" panose="02020603050405020304" pitchFamily="18" charset="0"/>
                <a:ea typeface="Calibri" panose="020F0502020204030204" pitchFamily="34" charset="0"/>
              </a:rPr>
              <a:t>Gợi</a:t>
            </a:r>
            <a:r>
              <a:rPr lang="en-US" sz="2800" b="1" dirty="0">
                <a:effectLst/>
                <a:latin typeface="Times New Roman" panose="02020603050405020304" pitchFamily="18" charset="0"/>
                <a:ea typeface="Calibri" panose="020F0502020204030204" pitchFamily="34" charset="0"/>
              </a:rPr>
              <a:t> ý trả </a:t>
            </a:r>
            <a:r>
              <a:rPr lang="en-US" sz="2800" b="1" dirty="0" err="1">
                <a:effectLst/>
                <a:latin typeface="Times New Roman" panose="02020603050405020304" pitchFamily="18" charset="0"/>
                <a:ea typeface="Calibri" panose="020F0502020204030204" pitchFamily="34" charset="0"/>
              </a:rPr>
              <a:t>lời</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1.</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Phương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sự</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2.</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nghệ</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hóa</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tabLst>
                <a:tab pos="1219200" algn="ctr"/>
                <a:tab pos="4686300" algn="ctr"/>
              </a:tabLs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3.</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tabLst>
                <a:tab pos="1219200" algn="ctr"/>
                <a:tab pos="4686300" algn="ctr"/>
              </a:tabLst>
            </a:pP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Hình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thức</a:t>
            </a:r>
            <a:r>
              <a:rPr lang="en-US" sz="2800" b="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khoảng</a:t>
            </a:r>
            <a:r>
              <a:rPr lang="en-US" sz="2800" dirty="0">
                <a:effectLst/>
                <a:latin typeface="Times New Roman" panose="02020603050405020304" pitchFamily="18" charset="0"/>
                <a:ea typeface="Times New Roman" panose="02020603050405020304" pitchFamily="18" charset="0"/>
              </a:rPr>
              <a:t> 12- 15 </a:t>
            </a:r>
            <a:r>
              <a:rPr lang="en-US" sz="2800" dirty="0" err="1">
                <a:effectLst/>
                <a:latin typeface="Times New Roman" panose="02020603050405020304" pitchFamily="18" charset="0"/>
                <a:ea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bày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lạc</a:t>
            </a:r>
            <a:r>
              <a:rPr lang="en-US" sz="2800" dirty="0">
                <a:effectLst/>
                <a:latin typeface="Times New Roman" panose="02020603050405020304" pitchFamily="18" charset="0"/>
                <a:ea typeface="Times New Roman" panose="02020603050405020304" pitchFamily="18" charset="0"/>
              </a:rPr>
              <a:t>...</a:t>
            </a:r>
          </a:p>
          <a:p>
            <a:pPr marL="0" marR="71755" algn="just">
              <a:spcBef>
                <a:spcPts val="0"/>
              </a:spcBef>
              <a:spcAft>
                <a:spcPts val="0"/>
              </a:spcAft>
              <a:tabLst>
                <a:tab pos="1219200" algn="ctr"/>
                <a:tab pos="4686300" algn="ctr"/>
              </a:tabLst>
            </a:pP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Nội</a:t>
            </a:r>
            <a:r>
              <a:rPr lang="en-US" sz="2800" b="1" dirty="0">
                <a:effectLst/>
                <a:latin typeface="Times New Roman" panose="02020603050405020304" pitchFamily="18" charset="0"/>
                <a:ea typeface="Times New Roman" panose="02020603050405020304" pitchFamily="18" charset="0"/>
              </a:rPr>
              <a:t> dung:</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tabLst>
                <a:tab pos="1219200" algn="ctr"/>
                <a:tab pos="4686300" algn="ctr"/>
              </a:tabLst>
            </a:pP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chuyện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2 </a:t>
            </a:r>
            <a:r>
              <a:rPr lang="en-US" sz="2800" dirty="0" err="1">
                <a:effectLst/>
                <a:latin typeface="Times New Roman" panose="02020603050405020304" pitchFamily="18" charset="0"/>
                <a:ea typeface="Times New Roman" panose="02020603050405020304" pitchFamily="18" charset="0"/>
              </a:rPr>
              <a:t>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vua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Trại</a:t>
            </a:r>
            <a:r>
              <a:rPr lang="en-US" sz="2800" dirty="0">
                <a:effectLst/>
                <a:latin typeface="Times New Roman" panose="02020603050405020304" pitchFamily="18" charset="0"/>
                <a:ea typeface="Times New Roman" panose="02020603050405020304" pitchFamily="18" charset="0"/>
              </a:rPr>
              <a:t>.</a:t>
            </a:r>
          </a:p>
          <a:p>
            <a:pPr marL="0" marR="71755" algn="just">
              <a:spcBef>
                <a:spcPts val="0"/>
              </a:spcBef>
              <a:spcAft>
                <a:spcPts val="0"/>
              </a:spcAft>
            </a:pP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chuyện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cập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vấn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ruột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thịt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đình</a:t>
            </a:r>
            <a:r>
              <a:rPr lang="en-US" sz="2800" dirty="0">
                <a:effectLst/>
                <a:latin typeface="Times New Roman" panose="02020603050405020304" pitchFamily="18" charset="0"/>
                <a:ea typeface="Times New Roman" panose="02020603050405020304" pitchFamily="18" charset="0"/>
              </a:rPr>
              <a:t>. Anh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cùng</a:t>
            </a:r>
            <a:r>
              <a:rPr lang="en-US" sz="2800" dirty="0">
                <a:effectLst/>
                <a:latin typeface="Times New Roman" panose="02020603050405020304" pitchFamily="18" charset="0"/>
                <a:ea typeface="Times New Roman" panose="02020603050405020304" pitchFamily="18" charset="0"/>
              </a:rPr>
              <a:t> cha </a:t>
            </a:r>
            <a:r>
              <a:rPr lang="en-US" sz="2800" dirty="0" err="1">
                <a:effectLst/>
                <a:latin typeface="Times New Roman" panose="02020603050405020304" pitchFamily="18" charset="0"/>
                <a:ea typeface="Times New Roman" panose="02020603050405020304" pitchFamily="18" charset="0"/>
              </a:rPr>
              <a:t>mẹ</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 ra </a:t>
            </a:r>
            <a:r>
              <a:rPr lang="en-US" sz="2800" dirty="0" err="1">
                <a:effectLst/>
                <a:latin typeface="Times New Roman" panose="02020603050405020304" pitchFamily="18" charset="0"/>
                <a:ea typeface="Times New Roman" panose="02020603050405020304" pitchFamily="18" charset="0"/>
              </a:rPr>
              <a:t>phải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đùm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nhịn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giành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mang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hậu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xấu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chuyện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cũng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phê</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thói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kiêu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hiếu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thắng</a:t>
            </a:r>
            <a:r>
              <a:rPr lang="en-US" sz="2800" dirty="0">
                <a:effectLst/>
                <a:latin typeface="Times New Roman" panose="02020603050405020304" pitchFamily="18" charset="0"/>
                <a:ea typeface="Times New Roman" panose="02020603050405020304" pitchFamily="18" charset="0"/>
              </a:rPr>
              <a:t>.</a:t>
            </a:r>
          </a:p>
          <a:p>
            <a:pPr marL="0" marR="0" indent="6350">
              <a:spcBef>
                <a:spcPts val="0"/>
              </a:spcBef>
              <a:spcAft>
                <a:spcPts val="0"/>
              </a:spcAft>
            </a:pPr>
            <a:r>
              <a:rPr lang="en-US" sz="2800" dirty="0">
                <a:solidFill>
                  <a:srgbClr val="FF0000"/>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dirty="0"/>
          </a:p>
        </p:txBody>
      </p:sp>
    </p:spTree>
    <p:extLst>
      <p:ext uri="{BB962C8B-B14F-4D97-AF65-F5344CB8AC3E}">
        <p14:creationId xmlns:p14="http://schemas.microsoft.com/office/powerpoint/2010/main" val="25564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6463308"/>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PHIẾU HỌC TẬP SỐ 3</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trả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hỏi</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THẾ GIỚI RA SAO NẾU KHÔNG CÓ CÂY XANH?</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lá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trưởng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sẽ</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oxi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đủ</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10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thở</a:t>
            </a:r>
            <a:r>
              <a:rPr lang="en-US" i="1" dirty="0">
                <a:latin typeface="Times New Roman" panose="02020603050405020304" pitchFamily="18" charset="0"/>
                <a:cs typeface="Times New Roman" panose="02020603050405020304" pitchFamily="18" charset="0"/>
              </a:rPr>
              <a:t>. Ai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tầm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trọng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thiết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oxi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đủ</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bao </a:t>
            </a:r>
            <a:r>
              <a:rPr lang="en-US" i="1" dirty="0" err="1">
                <a:latin typeface="Times New Roman" panose="02020603050405020304" pitchFamily="18" charset="0"/>
                <a:cs typeface="Times New Roman" panose="02020603050405020304" pitchFamily="18" charset="0"/>
              </a:rPr>
              <a:t>gồm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hậu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đang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lính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khoảng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chục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triệu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hecta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mỗi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xảy</a:t>
            </a:r>
            <a:r>
              <a:rPr lang="en-US" i="1" dirty="0">
                <a:latin typeface="Times New Roman" panose="02020603050405020304" pitchFamily="18" charset="0"/>
                <a:cs typeface="Times New Roman" panose="02020603050405020304" pitchFamily="18" charset="0"/>
              </a:rPr>
              <a:t> ra do </a:t>
            </a:r>
            <a:r>
              <a:rPr lang="en-US" i="1" dirty="0" err="1">
                <a:latin typeface="Times New Roman" panose="02020603050405020304" pitchFamily="18" charset="0"/>
                <a:cs typeface="Times New Roman" panose="02020603050405020304" pitchFamily="18" charset="0"/>
              </a:rPr>
              <a:t>tình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nghiệp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nghiệp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chỗ</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trò</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trọng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Hệ</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dễ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chịu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oi </a:t>
            </a:r>
            <a:r>
              <a:rPr lang="en-US" i="1" dirty="0" err="1">
                <a:latin typeface="Times New Roman" panose="02020603050405020304" pitchFamily="18" charset="0"/>
                <a:cs typeface="Times New Roman" panose="02020603050405020304" pitchFamily="18" charset="0"/>
              </a:rPr>
              <a:t>nóng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ai </a:t>
            </a:r>
            <a:r>
              <a:rPr lang="en-US" i="1" dirty="0" err="1">
                <a:latin typeface="Times New Roman" panose="02020603050405020304" pitchFamily="18" charset="0"/>
                <a:cs typeface="Times New Roman" panose="02020603050405020304" pitchFamily="18" charset="0"/>
              </a:rPr>
              <a:t>phủ</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ảnh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hưởng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hậu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Dù</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tạo</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tuyết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hậu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tăng</a:t>
            </a:r>
            <a:r>
              <a:rPr lang="en-US" i="1" dirty="0">
                <a:latin typeface="Times New Roman" panose="02020603050405020304" pitchFamily="18" charset="0"/>
                <a:cs typeface="Times New Roman" panose="02020603050405020304" pitchFamily="18" charset="0"/>
              </a:rPr>
              <a:t> 1 – 1,5°C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kỉ</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nguyên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toàn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cầu</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Mỗi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hậu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giúp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quá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thoát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giúp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ẩm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mắt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thoát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theo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Mỹ</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chuyển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khoảng</a:t>
            </a:r>
            <a:r>
              <a:rPr lang="en-US" i="1" dirty="0">
                <a:latin typeface="Times New Roman" panose="02020603050405020304" pitchFamily="18" charset="0"/>
                <a:cs typeface="Times New Roman" panose="02020603050405020304" pitchFamily="18" charset="0"/>
              </a:rPr>
              <a:t> 40 000 gallon (</a:t>
            </a:r>
            <a:r>
              <a:rPr lang="en-US" i="1" dirty="0" err="1">
                <a:latin typeface="Times New Roman" panose="02020603050405020304" pitchFamily="18" charset="0"/>
                <a:cs typeface="Times New Roman" panose="02020603050405020304" pitchFamily="18" charset="0"/>
              </a:rPr>
              <a:t>hơn</a:t>
            </a:r>
            <a:r>
              <a:rPr lang="en-US" i="1" dirty="0">
                <a:latin typeface="Times New Roman" panose="02020603050405020304" pitchFamily="18" charset="0"/>
                <a:cs typeface="Times New Roman" panose="02020603050405020304" pitchFamily="18" charset="0"/>
              </a:rPr>
              <a:t> 151 000 </a:t>
            </a:r>
            <a:r>
              <a:rPr lang="en-US" i="1" dirty="0" err="1">
                <a:latin typeface="Times New Roman" panose="02020603050405020304" pitchFamily="18" charset="0"/>
                <a:cs typeface="Times New Roman" panose="02020603050405020304" pitchFamily="18" charset="0"/>
              </a:rPr>
              <a:t>lít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quyển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hữu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mưa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a:t>
            </a:r>
            <a:r>
              <a:rPr lang="en-US" i="1" dirty="0">
                <a:latin typeface="Times New Roman" panose="02020603050405020304" pitchFamily="18" charset="0"/>
                <a:cs typeface="Times New Roman" panose="02020603050405020304" pitchFamily="18" charset="0"/>
              </a:rPr>
              <a:t> trả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ẩm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quyển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thiểu</a:t>
            </a:r>
            <a:r>
              <a:rPr lang="en-US" i="1" dirty="0">
                <a:latin typeface="Times New Roman" panose="02020603050405020304" pitchFamily="18" charset="0"/>
                <a:cs typeface="Times New Roman" panose="02020603050405020304" pitchFamily="18" charset="0"/>
              </a:rPr>
              <a:t> được </a:t>
            </a:r>
            <a:r>
              <a:rPr lang="en-US" i="1" dirty="0" err="1">
                <a:latin typeface="Times New Roman" panose="02020603050405020304" pitchFamily="18" charset="0"/>
                <a:cs typeface="Times New Roman" panose="02020603050405020304" pitchFamily="18" charset="0"/>
              </a:rPr>
              <a:t>nhu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dụng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lượng</a:t>
            </a:r>
            <a:r>
              <a:rPr lang="en-US" i="1" dirty="0">
                <a:latin typeface="Times New Roman" panose="02020603050405020304" pitchFamily="18" charset="0"/>
                <a:cs typeface="Times New Roman" panose="02020603050405020304" pitchFamily="18" charset="0"/>
              </a:rPr>
              <a:t>. </a:t>
            </a:r>
            <a:endParaRPr lang="vi-V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879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6001643"/>
          </a:xfrm>
          <a:prstGeom prst="rect">
            <a:avLst/>
          </a:prstGeom>
          <a:noFill/>
        </p:spPr>
        <p:txBody>
          <a:bodyPr wrap="square" rtlCol="0">
            <a:spAutoFit/>
          </a:bodyPr>
          <a:lstStyle/>
          <a:p>
            <a:pPr algn="just"/>
            <a:r>
              <a:rPr lang="en-US" sz="2000" i="1" dirty="0" err="1">
                <a:latin typeface="Times New Roman" panose="02020603050405020304" pitchFamily="18" charset="0"/>
                <a:cs typeface="Times New Roman" panose="02020603050405020304" pitchFamily="18" charset="0"/>
              </a:rPr>
              <a:t>Xung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toà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phòng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trồng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hè</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mùa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dụng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hấp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bớt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nhiệt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động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cộ</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nhiệt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độ</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máy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Trồng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xanh</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biết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hữu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chặn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Đất</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luôn</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ví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giúp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chắn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thành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bụi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bẩn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bụi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chất</a:t>
            </a:r>
            <a:r>
              <a:rPr lang="en-US" sz="2000" i="1" dirty="0">
                <a:latin typeface="Times New Roman" panose="02020603050405020304" pitchFamily="18" charset="0"/>
                <a:cs typeface="Times New Roman" panose="02020603050405020304" pitchFamily="18" charset="0"/>
              </a:rPr>
              <a:t> ô </a:t>
            </a:r>
            <a:r>
              <a:rPr lang="en-US" sz="2000" i="1" dirty="0" err="1">
                <a:latin typeface="Times New Roman" panose="02020603050405020304" pitchFamily="18" charset="0"/>
                <a:cs typeface="Times New Roman" panose="02020603050405020304" pitchFamily="18" charset="0"/>
              </a:rPr>
              <a:t>nhiễm</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mắc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bệnh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tính</a:t>
            </a:r>
            <a:r>
              <a:rPr lang="en-US" sz="2000" i="1" dirty="0">
                <a:latin typeface="Times New Roman" panose="02020603050405020304" pitchFamily="18" charset="0"/>
                <a:cs typeface="Times New Roman" panose="02020603050405020304" pitchFamily="18" charset="0"/>
              </a:rPr>
              <a:t> do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khí</a:t>
            </a:r>
            <a:r>
              <a:rPr lang="en-US" sz="2000" i="1" dirty="0">
                <a:latin typeface="Times New Roman" panose="02020603050405020304" pitchFamily="18" charset="0"/>
                <a:cs typeface="Times New Roman" panose="02020603050405020304" pitchFamily="18" charset="0"/>
              </a:rPr>
              <a:t> ô </a:t>
            </a:r>
            <a:r>
              <a:rPr lang="en-US" sz="2000" i="1" dirty="0" err="1">
                <a:latin typeface="Times New Roman" panose="02020603050405020304" pitchFamily="18" charset="0"/>
                <a:cs typeface="Times New Roman" panose="02020603050405020304" pitchFamily="18" charset="0"/>
              </a:rPr>
              <a:t>nhiễm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gây</a:t>
            </a:r>
            <a:r>
              <a:rPr lang="en-US" sz="2000" i="1" dirty="0">
                <a:latin typeface="Times New Roman" panose="02020603050405020304" pitchFamily="18" charset="0"/>
                <a:cs typeface="Times New Roman" panose="02020603050405020304" pitchFamily="18" charset="0"/>
              </a:rPr>
              <a:t> ra.</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Tóm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ngẫu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tựa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lại</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thiết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hài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màu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cỏ</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(Theo Thu </a:t>
            </a:r>
            <a:r>
              <a:rPr lang="en-US" sz="2000" i="1" dirty="0" err="1">
                <a:latin typeface="Times New Roman" panose="02020603050405020304" pitchFamily="18" charset="0"/>
                <a:cs typeface="Times New Roman" panose="02020603050405020304" pitchFamily="18" charset="0"/>
              </a:rPr>
              <a:t>Thuỷ</a:t>
            </a:r>
            <a:r>
              <a:rPr lang="en-US" sz="2000" i="1" dirty="0">
                <a:latin typeface="Times New Roman" panose="02020603050405020304" pitchFamily="18" charset="0"/>
                <a:cs typeface="Times New Roman" panose="02020603050405020304" pitchFamily="18" charset="0"/>
              </a:rPr>
              <a:t> - songmoi.vn)</a:t>
            </a:r>
            <a:endParaRPr lang="en-US" sz="2000"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được </a:t>
            </a:r>
            <a:r>
              <a:rPr lang="en-US" dirty="0" err="1">
                <a:latin typeface="Times New Roman" panose="02020603050405020304" pitchFamily="18" charset="0"/>
                <a:cs typeface="Times New Roman" panose="02020603050405020304" pitchFamily="18" charset="0"/>
              </a:rPr>
              <a:t>coi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nao</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Tầm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được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4.</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luôn</a:t>
            </a:r>
            <a:r>
              <a:rPr lang="en-US" dirty="0">
                <a:latin typeface="Times New Roman" panose="02020603050405020304" pitchFamily="18" charset="0"/>
                <a:cs typeface="Times New Roman" panose="02020603050405020304" pitchFamily="18" charset="0"/>
              </a:rPr>
              <a:t> được </a:t>
            </a:r>
            <a:r>
              <a:rPr lang="en-US" dirty="0" err="1">
                <a:latin typeface="Times New Roman" panose="02020603050405020304" pitchFamily="18" charset="0"/>
                <a:cs typeface="Times New Roman" panose="02020603050405020304" pitchFamily="18" charset="0"/>
              </a:rPr>
              <a:t>ví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5.</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đặt</a:t>
            </a:r>
            <a:r>
              <a:rPr lang="en-US" dirty="0">
                <a:latin typeface="Times New Roman" panose="02020603050405020304" pitchFamily="18" charset="0"/>
                <a:cs typeface="Times New Roman" panose="02020603050405020304" pitchFamily="18" charset="0"/>
              </a:rPr>
              <a:t> ra qua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6:</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khoảng</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Việt</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7:</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ra 2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mọi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được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97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6247864"/>
          </a:xfrm>
          <a:prstGeom prst="rect">
            <a:avLst/>
          </a:prstGeom>
          <a:noFill/>
        </p:spPr>
        <p:txBody>
          <a:bodyPr wrap="square" rtlCol="0">
            <a:spAutoFit/>
          </a:bodyPr>
          <a:lstStyle/>
          <a:p>
            <a:pPr algn="ctr"/>
            <a:r>
              <a:rPr lang="en-US" sz="2000" b="1" dirty="0" err="1">
                <a:latin typeface="Times New Roman" panose="02020603050405020304" pitchFamily="18" charset="0"/>
                <a:cs typeface="Times New Roman" panose="02020603050405020304" pitchFamily="18" charset="0"/>
              </a:rPr>
              <a:t>Gợi</a:t>
            </a:r>
            <a:r>
              <a:rPr lang="en-US" sz="2000" b="1" dirty="0">
                <a:latin typeface="Times New Roman" panose="02020603050405020304" pitchFamily="18" charset="0"/>
                <a:cs typeface="Times New Roman" panose="02020603050405020304" pitchFamily="18" charset="0"/>
              </a:rPr>
              <a:t> ý trả </a:t>
            </a:r>
            <a:r>
              <a:rPr lang="en-US" sz="2000" b="1" dirty="0" err="1">
                <a:latin typeface="Times New Roman" panose="02020603050405020304" pitchFamily="18" charset="0"/>
                <a:cs typeface="Times New Roman" panose="02020603050405020304" pitchFamily="18" charset="0"/>
              </a:rPr>
              <a:t>lời</a:t>
            </a:r>
            <a:endParaRPr lang="en-US" sz="2000" dirty="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1.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la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nêu</a:t>
            </a:r>
            <a:r>
              <a:rPr lang="en-US" sz="2000" dirty="0">
                <a:latin typeface="Times New Roman" panose="02020603050405020304" pitchFamily="18" charset="0"/>
                <a:cs typeface="Times New Roman" panose="02020603050405020304" pitchFamily="18" charset="0"/>
              </a:rPr>
              <a:t> được </a:t>
            </a:r>
            <a:r>
              <a:rPr lang="en-US" sz="2000" dirty="0" err="1">
                <a:latin typeface="Times New Roman" panose="02020603050405020304" pitchFamily="18" charset="0"/>
                <a:cs typeface="Times New Roman" panose="02020603050405020304" pitchFamily="18" charset="0"/>
              </a:rPr>
              <a:t>nguyên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a:t>
            </a:r>
            <a:endParaRPr lang="en-US" sz="2000" dirty="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2.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4: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thiểu</a:t>
            </a:r>
            <a:r>
              <a:rPr lang="en-US" sz="2000" dirty="0">
                <a:latin typeface="Times New Roman" panose="02020603050405020304" pitchFamily="18" charset="0"/>
                <a:cs typeface="Times New Roman" panose="02020603050405020304" pitchFamily="18" charset="0"/>
              </a:rPr>
              <a:t> được </a:t>
            </a:r>
            <a:r>
              <a:rPr lang="en-US" sz="2000" dirty="0" err="1">
                <a:latin typeface="Times New Roman" panose="02020603050405020304" pitchFamily="18" charset="0"/>
                <a:cs typeface="Times New Roman" panose="02020603050405020304" pitchFamily="18" charset="0"/>
              </a:rPr>
              <a:t>nhu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lượng</a:t>
            </a:r>
            <a:r>
              <a:rPr lang="en-US" sz="2000" dirty="0">
                <a:latin typeface="Times New Roman" panose="02020603050405020304" pitchFamily="18" charset="0"/>
                <a:cs typeface="Times New Roman" panose="02020603050405020304" pitchFamily="18" charset="0"/>
              </a:rPr>
              <a:t>.</a:t>
            </a: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3:</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Tầm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xanh</a:t>
            </a:r>
            <a:r>
              <a:rPr lang="en-US" sz="2000" dirty="0">
                <a:latin typeface="Times New Roman" panose="02020603050405020304" pitchFamily="18" charset="0"/>
                <a:cs typeface="Times New Roman" panose="02020603050405020304" pitchFamily="18" charset="0"/>
              </a:rPr>
              <a:t> được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a:t>
            </a: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4.</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a:t>
            </a: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5.</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đưa</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đang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a:t>
            </a:r>
            <a:r>
              <a:rPr lang="en-US" sz="2000" dirty="0">
                <a:latin typeface="Times New Roman" panose="02020603050405020304" pitchFamily="18" charset="0"/>
                <a:cs typeface="Times New Roman" panose="02020603050405020304" pitchFamily="18" charset="0"/>
              </a:rPr>
              <a:t>.</a:t>
            </a: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6</a:t>
            </a:r>
            <a:r>
              <a:rPr lang="en-US" sz="2000" dirty="0">
                <a:latin typeface="Times New Roman" panose="02020603050405020304" pitchFamily="18" charset="0"/>
                <a:cs typeface="Times New Roman" panose="02020603050405020304" pitchFamily="18" charset="0"/>
              </a:rPr>
              <a:t>. - HS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tiếp</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đủ</a:t>
            </a:r>
            <a:r>
              <a:rPr lang="en-US" sz="2000" dirty="0">
                <a:latin typeface="Times New Roman" panose="02020603050405020304" pitchFamily="18" charset="0"/>
                <a:cs typeface="Times New Roman" panose="02020603050405020304" pitchFamily="18" charset="0"/>
              </a:rPr>
              <a:t> 2 </a:t>
            </a:r>
            <a:r>
              <a:rPr lang="en-US" sz="2000" dirty="0" err="1">
                <a:latin typeface="Times New Roman" panose="02020603050405020304" pitchFamily="18" charset="0"/>
                <a:cs typeface="Times New Roman" panose="02020603050405020304" pitchFamily="18" charset="0"/>
              </a:rPr>
              <a:t>câu</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2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endParaRPr lang="en-US" sz="2000" dirty="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7</a:t>
            </a:r>
            <a:r>
              <a:rPr lang="en-US" sz="2000" dirty="0">
                <a:latin typeface="Times New Roman" panose="02020603050405020304" pitchFamily="18" charset="0"/>
                <a:cs typeface="Times New Roman" panose="02020603050405020304" pitchFamily="18" charset="0"/>
              </a:rPr>
              <a:t>. HS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tên</a:t>
            </a:r>
            <a:r>
              <a:rPr lang="en-US" sz="2000" dirty="0">
                <a:latin typeface="Times New Roman" panose="02020603050405020304" pitchFamily="18" charset="0"/>
                <a:cs typeface="Times New Roman" panose="02020603050405020304" pitchFamily="18" charset="0"/>
              </a:rPr>
              <a:t> được 2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trả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Trồng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đường</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thải</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bãi</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xanh</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vở</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bao </a:t>
            </a:r>
            <a:r>
              <a:rPr lang="en-US" sz="2000" dirty="0" err="1">
                <a:latin typeface="Times New Roman" panose="02020603050405020304" pitchFamily="18" charset="0"/>
                <a:cs typeface="Times New Roman" panose="02020603050405020304" pitchFamily="18" charset="0"/>
              </a:rPr>
              <a:t>bì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nhựa</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endParaRPr lang="vi-V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52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5386090"/>
          </a:xfrm>
          <a:prstGeom prst="rect">
            <a:avLst/>
          </a:prstGeom>
          <a:noFill/>
        </p:spPr>
        <p:txBody>
          <a:bodyPr wrap="square" rtlCol="0">
            <a:spAutoFit/>
          </a:bodyPr>
          <a:lstStyle/>
          <a:p>
            <a:pPr algn="ctr"/>
            <a:r>
              <a:rPr lang="en-US" sz="2400" b="1" dirty="0" err="1">
                <a:latin typeface="Times New Roman" panose="02020603050405020304" pitchFamily="18" charset="0"/>
                <a:cs typeface="Times New Roman" panose="02020603050405020304" pitchFamily="18" charset="0"/>
              </a:rPr>
              <a:t>Gợi</a:t>
            </a:r>
            <a:r>
              <a:rPr lang="en-US" sz="2400" b="1" dirty="0">
                <a:latin typeface="Times New Roman" panose="02020603050405020304" pitchFamily="18" charset="0"/>
                <a:cs typeface="Times New Roman" panose="02020603050405020304" pitchFamily="18" charset="0"/>
              </a:rPr>
              <a:t> ý trả </a:t>
            </a:r>
            <a:r>
              <a:rPr lang="en-US" sz="2400" b="1" dirty="0" err="1">
                <a:latin typeface="Times New Roman" panose="02020603050405020304" pitchFamily="18" charset="0"/>
                <a:cs typeface="Times New Roman" panose="02020603050405020304" pitchFamily="18" charset="0"/>
              </a:rPr>
              <a:t>lời</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riêng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xảy</a:t>
            </a:r>
            <a:r>
              <a:rPr lang="en-US" sz="2400" dirty="0">
                <a:latin typeface="Times New Roman" panose="02020603050405020304" pitchFamily="18" charset="0"/>
                <a:cs typeface="Times New Roman" panose="02020603050405020304" pitchFamily="18" charset="0"/>
              </a:rPr>
              <a:t> ra ở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ngoài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lầm</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bác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vườn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gàng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a:t>
            </a:r>
            <a:r>
              <a:rPr lang="en-US" sz="2400" dirty="0">
                <a:latin typeface="Times New Roman" panose="02020603050405020304" pitchFamily="18" charset="0"/>
                <a:cs typeface="Times New Roman" panose="02020603050405020304" pitchFamily="18" charset="0"/>
              </a:rPr>
              <a:t> khan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túy</a:t>
            </a:r>
            <a:r>
              <a:rPr lang="en-US" sz="2400" dirty="0">
                <a:latin typeface="Times New Roman" panose="02020603050405020304" pitchFamily="18" charset="0"/>
                <a:cs typeface="Times New Roman" panose="02020603050405020304" pitchFamily="18" charset="0"/>
              </a:rPr>
              <a:t>.</a:t>
            </a:r>
          </a:p>
          <a:p>
            <a:pPr algn="just"/>
            <a:endParaRPr lang="en-U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16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5262979"/>
          </a:xfrm>
          <a:prstGeom prst="rect">
            <a:avLst/>
          </a:prstGeom>
          <a:noFill/>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3. </a:t>
            </a:r>
            <a:r>
              <a:rPr lang="en-US" sz="2400" b="1" dirty="0" err="1">
                <a:latin typeface="Times New Roman" panose="02020603050405020304" pitchFamily="18" charset="0"/>
                <a:cs typeface="Times New Roman" panose="02020603050405020304" pitchFamily="18" charset="0"/>
              </a:rPr>
              <a:t>Ngữ</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liệu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Hiểu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ngoài</a:t>
            </a:r>
            <a:r>
              <a:rPr lang="en-US" sz="2400" b="1" dirty="0">
                <a:latin typeface="Times New Roman" panose="02020603050405020304" pitchFamily="18" charset="0"/>
                <a:cs typeface="Times New Roman" panose="02020603050405020304" pitchFamily="18" charset="0"/>
              </a:rPr>
              <a:t> SGK</a:t>
            </a:r>
            <a:endParaRPr lang="en-US" sz="2400" dirty="0">
              <a:latin typeface="Times New Roman" panose="02020603050405020304" pitchFamily="18" charset="0"/>
              <a:cs typeface="Times New Roman" panose="02020603050405020304" pitchFamily="18" charset="0"/>
            </a:endParaRPr>
          </a:p>
          <a:p>
            <a:pPr algn="ctr"/>
            <a:r>
              <a:rPr lang="en-US" sz="2400" b="1" dirty="0">
                <a:latin typeface="Times New Roman" panose="02020603050405020304" pitchFamily="18" charset="0"/>
                <a:cs typeface="Times New Roman" panose="02020603050405020304" pitchFamily="18" charset="0"/>
              </a:rPr>
              <a:t>PHIẾU HỌC TẬP SỐ 4</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Đọc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đoạn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văn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sau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trả </a:t>
            </a:r>
            <a:r>
              <a:rPr lang="en-US" sz="2400" b="1" dirty="0" err="1">
                <a:latin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hỏi</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en-US" sz="2400" i="1" dirty="0" err="1">
                <a:latin typeface="Times New Roman" panose="02020603050405020304" pitchFamily="18" charset="0"/>
                <a:cs typeface="Times New Roman" panose="02020603050405020304" pitchFamily="18" charset="0"/>
              </a:rPr>
              <a:t>Dòng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suối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giang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Vôn</a:t>
            </a:r>
            <a:r>
              <a:rPr lang="en-US" sz="2400" i="1" dirty="0">
                <a:latin typeface="Times New Roman" panose="02020603050405020304" pitchFamily="18" charset="0"/>
                <a:cs typeface="Times New Roman" panose="02020603050405020304" pitchFamily="18" charset="0"/>
              </a:rPr>
              <a:t>-ga, con </a:t>
            </a:r>
            <a:r>
              <a:rPr lang="en-US" sz="2400" i="1" dirty="0" err="1">
                <a:latin typeface="Times New Roman" panose="02020603050405020304" pitchFamily="18" charset="0"/>
                <a:cs typeface="Times New Roman" panose="02020603050405020304" pitchFamily="18" charset="0"/>
              </a:rPr>
              <a:t>sông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Vôn</a:t>
            </a:r>
            <a:r>
              <a:rPr lang="en-US" sz="2400" i="1" dirty="0">
                <a:latin typeface="Times New Roman" panose="02020603050405020304" pitchFamily="18" charset="0"/>
                <a:cs typeface="Times New Roman" panose="02020603050405020304" pitchFamily="18" charset="0"/>
              </a:rPr>
              <a:t>-ga </a:t>
            </a:r>
            <a:r>
              <a:rPr lang="en-US" sz="2400" i="1" dirty="0" err="1">
                <a:latin typeface="Times New Roman" panose="02020603050405020304" pitchFamily="18" charset="0"/>
                <a:cs typeface="Times New Roman" panose="02020603050405020304" pitchFamily="18" charset="0"/>
              </a:rPr>
              <a:t>đi</a:t>
            </a:r>
            <a:r>
              <a:rPr lang="en-US" sz="2400" i="1" dirty="0">
                <a:latin typeface="Times New Roman" panose="02020603050405020304" pitchFamily="18" charset="0"/>
                <a:cs typeface="Times New Roman" panose="02020603050405020304" pitchFamily="18" charset="0"/>
              </a:rPr>
              <a:t> ra </a:t>
            </a:r>
            <a:r>
              <a:rPr lang="en-US" sz="2400" i="1" dirty="0" err="1">
                <a:latin typeface="Times New Roman" panose="02020603050405020304" pitchFamily="18" charset="0"/>
                <a:cs typeface="Times New Roman" panose="02020603050405020304" pitchFamily="18" charset="0"/>
              </a:rPr>
              <a:t>bể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xóm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miền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quê</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trở</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quốc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quan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niệm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mãnh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liệt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đem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lửa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đạn</a:t>
            </a:r>
            <a:r>
              <a:rPr lang="en-US" sz="2400" i="1" dirty="0">
                <a:latin typeface="Times New Roman" panose="02020603050405020304" pitchFamily="18" charset="0"/>
                <a:cs typeface="Times New Roman" panose="02020603050405020304" pitchFamily="18" charset="0"/>
              </a:rPr>
              <a:t> gay go </a:t>
            </a:r>
            <a:r>
              <a:rPr lang="en-US" sz="2400" i="1" dirty="0" err="1">
                <a:latin typeface="Times New Roman" panose="02020603050405020304" pitchFamily="18" charset="0"/>
                <a:cs typeface="Times New Roman" panose="02020603050405020304" pitchFamily="18" charset="0"/>
              </a:rPr>
              <a:t>thử</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cs typeface="Times New Roman" panose="02020603050405020304" pitchFamily="18" charset="0"/>
              </a:rPr>
              <a:t>giờ</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hiểu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lớn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nào</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 I.Ê-ren-</a:t>
            </a:r>
            <a:r>
              <a:rPr lang="en-US" sz="2400" i="1" dirty="0" err="1">
                <a:latin typeface="Times New Roman" panose="02020603050405020304" pitchFamily="18" charset="0"/>
                <a:cs typeface="Times New Roman" panose="02020603050405020304" pitchFamily="18" charset="0"/>
              </a:rPr>
              <a:t>bua</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nào</a:t>
            </a:r>
            <a:r>
              <a:rPr lang="en-US" sz="2400" dirty="0">
                <a:latin typeface="Times New Roman" panose="02020603050405020304" pitchFamily="18" charset="0"/>
                <a:cs typeface="Times New Roman" panose="02020603050405020304" pitchFamily="18" charset="0"/>
              </a:rPr>
              <a:t> là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5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endParaRPr lang="en-US" sz="9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59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6955750"/>
          </a:xfrm>
          <a:prstGeom prst="rect">
            <a:avLst/>
          </a:prstGeom>
          <a:no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trả </a:t>
            </a:r>
            <a:r>
              <a:rPr lang="en-US" sz="2800" b="1" dirty="0" err="1">
                <a:latin typeface="Times New Roman" panose="02020603050405020304" pitchFamily="18" charset="0"/>
                <a:cs typeface="Times New Roman" panose="02020603050405020304" pitchFamily="18" charset="0"/>
              </a:rPr>
              <a:t>lời</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nl-NL" sz="2800" dirty="0">
                <a:latin typeface="Times New Roman" panose="02020603050405020304" pitchFamily="18" charset="0"/>
                <a:cs typeface="Times New Roman" panose="02020603050405020304" pitchFamily="18" charset="0"/>
              </a:rPr>
              <a:t>Đoạn văn có phương thức biểu đạt chính là nghị luận (chính luận)</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nl-NL" sz="2800" dirty="0">
                <a:latin typeface="Times New Roman" panose="02020603050405020304" pitchFamily="18" charset="0"/>
                <a:cs typeface="Times New Roman" panose="02020603050405020304" pitchFamily="18" charset="0"/>
              </a:rPr>
              <a:t>- Câu nêu luận điểm: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p>
          <a:p>
            <a:pPr algn="just"/>
            <a:r>
              <a:rPr lang="nl-NL" sz="2800" dirty="0">
                <a:latin typeface="Times New Roman" panose="02020603050405020304" pitchFamily="18" charset="0"/>
                <a:cs typeface="Times New Roman" panose="02020603050405020304" pitchFamily="18" charset="0"/>
              </a:rPr>
              <a:t>- Các câu còn lại dẫn dắt và đưa dẫn chứng làm sáng rõ nội dung luận điểm.</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nl-NL" sz="2800" dirty="0">
                <a:latin typeface="Times New Roman" panose="02020603050405020304" pitchFamily="18" charset="0"/>
                <a:cs typeface="Times New Roman" panose="02020603050405020304" pitchFamily="18" charset="0"/>
              </a:rPr>
              <a:t>- Học sinh trình bày suy nghĩ về lòng yêu nước (từ 4 đến 5 câu) chân thành, tự nhiên.</a:t>
            </a:r>
            <a:endParaRPr lang="en-US" sz="2800" dirty="0">
              <a:latin typeface="Times New Roman" panose="02020603050405020304" pitchFamily="18" charset="0"/>
              <a:cs typeface="Times New Roman" panose="02020603050405020304" pitchFamily="18" charset="0"/>
            </a:endParaRPr>
          </a:p>
          <a:p>
            <a:pPr algn="just"/>
            <a:r>
              <a:rPr lang="nl-NL" sz="2800" dirty="0">
                <a:latin typeface="Times New Roman" panose="02020603050405020304" pitchFamily="18" charset="0"/>
                <a:cs typeface="Times New Roman" panose="02020603050405020304" pitchFamily="18" charset="0"/>
              </a:rPr>
              <a:t>Giáo viên cần tôn trọng những suy nghĩ của học sinh.</a:t>
            </a:r>
            <a:endParaRPr lang="en-US" sz="2800" dirty="0">
              <a:latin typeface="Times New Roman" panose="02020603050405020304" pitchFamily="18" charset="0"/>
              <a:cs typeface="Times New Roman" panose="02020603050405020304" pitchFamily="18" charset="0"/>
            </a:endParaRPr>
          </a:p>
          <a:p>
            <a:pPr algn="just"/>
            <a:endParaRPr lang="en-US" sz="1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00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21" name="Rectangle 9">
            <a:extLst>
              <a:ext uri="{FF2B5EF4-FFF2-40B4-BE49-F238E27FC236}">
                <a16:creationId xmlns:a16="http://schemas.microsoft.com/office/drawing/2014/main" id="{EB58B0CB-2594-44EB-8889-D72CDE58B0B2}"/>
              </a:ext>
            </a:extLst>
          </p:cNvPr>
          <p:cNvSpPr>
            <a:spLocks noChangeArrowheads="1"/>
          </p:cNvSpPr>
          <p:nvPr/>
        </p:nvSpPr>
        <p:spPr bwMode="auto">
          <a:xfrm>
            <a:off x="2408590" y="638145"/>
            <a:ext cx="2802820" cy="4001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PHIẾU HỌC TẬP SỐ 5</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45BB8BF-E1C6-4D8C-89DE-3A3009B2705E}"/>
              </a:ext>
            </a:extLst>
          </p:cNvPr>
          <p:cNvSpPr txBox="1"/>
          <p:nvPr/>
        </p:nvSpPr>
        <p:spPr>
          <a:xfrm>
            <a:off x="0" y="1048415"/>
            <a:ext cx="9067800" cy="5016758"/>
          </a:xfrm>
          <a:prstGeom prst="rect">
            <a:avLst/>
          </a:prstGeom>
          <a:noFill/>
        </p:spPr>
        <p:txBody>
          <a:bodyPr wrap="square" rtlCol="0">
            <a:spAutoFit/>
          </a:bodyPr>
          <a:lstStyle/>
          <a:p>
            <a:pPr algn="just"/>
            <a:r>
              <a:rPr lang="vi-VN" sz="2000" b="1" dirty="0">
                <a:latin typeface="Times New Roman" panose="02020603050405020304" pitchFamily="18" charset="0"/>
                <a:cs typeface="Times New Roman" panose="02020603050405020304" pitchFamily="18" charset="0"/>
              </a:rPr>
              <a:t>Đọc văn bản sau và trả lời các câu hỏi:</a:t>
            </a:r>
          </a:p>
          <a:p>
            <a:pPr algn="just"/>
            <a:r>
              <a:rPr lang="vi-VN" sz="2000" i="1" dirty="0">
                <a:latin typeface="Times New Roman" panose="02020603050405020304" pitchFamily="18" charset="0"/>
                <a:cs typeface="Times New Roman" panose="02020603050405020304" pitchFamily="18" charset="0"/>
              </a:rPr>
              <a:t>Cuộc sống riêng không biết gì hết ở bên kia ngưỡng cửa nhà mình là một cuộc sống nghèo nàn, dù nó có đầy đủ tiện nghi đến đâu đi nữa. Nó giống như một mảnh vườn được chăm sóc cẩn thận, đầy hoa thơm, sạch sẽ và gọn gàng. Mảnh vườn này có thể làm chủ nhân của nó êm ấm một thời gian dài, nhất là nếu lớp rào bao quanh không còn làm họ vướng mắt nữa. Nhưng hễ có một cơn dông tố nổi lên là cây cối sẽ bị bật khỏi đất, hoa sẽ nát và mảnh vườn sẽ xấu xí hơn bất kì một nơi hoang dại nào. Con người không thể hạnh phúc với một hạnh phúc mỏng manh như thế. Con người cần một đại dương mênh mông bị bão táp làm nổi sóng, nhưng rồi lại phẳng lì và trong sáng như trước. Số phận của những cái tuyệt đối cá nhân, không bộc lộ ra khỏi bản thân, chẳng có gì đáng thèm muốn.                                               </a:t>
            </a:r>
          </a:p>
          <a:p>
            <a:pPr algn="just"/>
            <a:r>
              <a:rPr lang="vi-VN" sz="2000" i="1" dirty="0">
                <a:latin typeface="Times New Roman" panose="02020603050405020304" pitchFamily="18" charset="0"/>
                <a:cs typeface="Times New Roman" panose="02020603050405020304" pitchFamily="18" charset="0"/>
              </a:rPr>
              <a:t>(Theo A.L.Ghec-xen, 3555 câu danh ngôn, NXB Văn hóa - Thông tin, Hà Nội, 1997)</a:t>
            </a:r>
          </a:p>
          <a:p>
            <a:pPr algn="just"/>
            <a:r>
              <a:rPr lang="vi-VN" sz="2000" b="1" dirty="0">
                <a:latin typeface="Times New Roman" panose="02020603050405020304" pitchFamily="18" charset="0"/>
                <a:cs typeface="Times New Roman" panose="02020603050405020304" pitchFamily="18" charset="0"/>
              </a:rPr>
              <a:t>Câu 1.</a:t>
            </a:r>
            <a:r>
              <a:rPr lang="vi-VN" sz="2000" dirty="0">
                <a:latin typeface="Times New Roman" panose="02020603050405020304" pitchFamily="18" charset="0"/>
                <a:cs typeface="Times New Roman" panose="02020603050405020304" pitchFamily="18" charset="0"/>
              </a:rPr>
              <a:t> Xác định phương thức biểu đạt và nội dung chính của văn bản trên.</a:t>
            </a:r>
          </a:p>
          <a:p>
            <a:pPr algn="just"/>
            <a:r>
              <a:rPr lang="vi-VN" sz="2000" b="1" dirty="0">
                <a:latin typeface="Times New Roman" panose="02020603050405020304" pitchFamily="18" charset="0"/>
                <a:cs typeface="Times New Roman" panose="02020603050405020304" pitchFamily="18" charset="0"/>
              </a:rPr>
              <a:t>Câu 2. </a:t>
            </a:r>
            <a:r>
              <a:rPr lang="vi-VN" sz="2000" dirty="0">
                <a:latin typeface="Times New Roman" panose="02020603050405020304" pitchFamily="18" charset="0"/>
                <a:cs typeface="Times New Roman" panose="02020603050405020304" pitchFamily="18" charset="0"/>
              </a:rPr>
              <a:t>Vẻ bề ngoài đẹp đẽ của “cuộc sống riêng không biết gì hết ở bên kia ngưỡng cửa nhà mình” được thể hiện rõ nhất qua hình ảnh so sánh nào? Tác dụng của phép so sánh đó.</a:t>
            </a:r>
          </a:p>
        </p:txBody>
      </p:sp>
    </p:spTree>
    <p:extLst>
      <p:ext uri="{BB962C8B-B14F-4D97-AF65-F5344CB8AC3E}">
        <p14:creationId xmlns:p14="http://schemas.microsoft.com/office/powerpoint/2010/main" val="1368662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5386090"/>
          </a:xfrm>
          <a:prstGeom prst="rect">
            <a:avLst/>
          </a:prstGeom>
          <a:noFill/>
        </p:spPr>
        <p:txBody>
          <a:bodyPr wrap="square" rtlCol="0">
            <a:spAutoFit/>
          </a:bodyPr>
          <a:lstStyle/>
          <a:p>
            <a:pPr algn="ctr"/>
            <a:r>
              <a:rPr lang="en-US" sz="2400" b="1" dirty="0" err="1">
                <a:latin typeface="Times New Roman" panose="02020603050405020304" pitchFamily="18" charset="0"/>
                <a:cs typeface="Times New Roman" panose="02020603050405020304" pitchFamily="18" charset="0"/>
              </a:rPr>
              <a:t>Gợi</a:t>
            </a:r>
            <a:r>
              <a:rPr lang="en-US" sz="2400" b="1" dirty="0">
                <a:latin typeface="Times New Roman" panose="02020603050405020304" pitchFamily="18" charset="0"/>
                <a:cs typeface="Times New Roman" panose="02020603050405020304" pitchFamily="18" charset="0"/>
              </a:rPr>
              <a:t> ý trả </a:t>
            </a:r>
            <a:r>
              <a:rPr lang="en-US" sz="2400" b="1" dirty="0" err="1">
                <a:latin typeface="Times New Roman" panose="02020603050405020304" pitchFamily="18" charset="0"/>
                <a:cs typeface="Times New Roman" panose="02020603050405020304" pitchFamily="18" charset="0"/>
              </a:rPr>
              <a:t>lời</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riêng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xảy</a:t>
            </a:r>
            <a:r>
              <a:rPr lang="en-US" sz="2400" dirty="0">
                <a:latin typeface="Times New Roman" panose="02020603050405020304" pitchFamily="18" charset="0"/>
                <a:cs typeface="Times New Roman" panose="02020603050405020304" pitchFamily="18" charset="0"/>
              </a:rPr>
              <a:t> ra ở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ngoài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lầm</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bác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vườn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gàng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a:t>
            </a:r>
            <a:r>
              <a:rPr lang="en-US" sz="2400" dirty="0">
                <a:latin typeface="Times New Roman" panose="02020603050405020304" pitchFamily="18" charset="0"/>
                <a:cs typeface="Times New Roman" panose="02020603050405020304" pitchFamily="18" charset="0"/>
              </a:rPr>
              <a:t> khan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túy</a:t>
            </a:r>
            <a:r>
              <a:rPr lang="en-US" sz="2400" dirty="0">
                <a:latin typeface="Times New Roman" panose="02020603050405020304" pitchFamily="18" charset="0"/>
                <a:cs typeface="Times New Roman" panose="02020603050405020304" pitchFamily="18" charset="0"/>
              </a:rPr>
              <a:t>.</a:t>
            </a:r>
          </a:p>
          <a:p>
            <a:pPr algn="just"/>
            <a:endParaRPr lang="en-U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491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6063198"/>
          </a:xfrm>
          <a:prstGeom prst="rect">
            <a:avLst/>
          </a:prstGeom>
          <a:no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trả </a:t>
            </a:r>
            <a:r>
              <a:rPr lang="en-US" sz="2800" b="1" dirty="0" err="1">
                <a:latin typeface="Times New Roman" panose="02020603050405020304" pitchFamily="18" charset="0"/>
                <a:cs typeface="Times New Roman" panose="02020603050405020304" pitchFamily="18" charset="0"/>
              </a:rPr>
              <a:t>lời</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ra ở </a:t>
            </a:r>
            <a:r>
              <a:rPr lang="en-US" sz="2800" dirty="0" err="1">
                <a:latin typeface="Times New Roman" panose="02020603050405020304" pitchFamily="18" charset="0"/>
                <a:cs typeface="Times New Roman" panose="02020603050405020304" pitchFamily="18" charset="0"/>
              </a:rPr>
              <a:t>bên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lầm</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bác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vườn</a:t>
            </a:r>
            <a:r>
              <a:rPr lang="en-US" sz="2800" dirty="0">
                <a:latin typeface="Times New Roman" panose="02020603050405020304" pitchFamily="18" charset="0"/>
                <a:cs typeface="Times New Roman" panose="02020603050405020304" pitchFamily="18" charset="0"/>
              </a:rPr>
              <a:t> được </a:t>
            </a:r>
            <a:r>
              <a:rPr lang="en-US" sz="2800" dirty="0" err="1">
                <a:latin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gàng</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dễ</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a:t>
            </a:r>
            <a:r>
              <a:rPr lang="en-US" sz="2800" dirty="0">
                <a:latin typeface="Times New Roman" panose="02020603050405020304" pitchFamily="18" charset="0"/>
                <a:cs typeface="Times New Roman" panose="02020603050405020304" pitchFamily="18" charset="0"/>
              </a:rPr>
              <a:t> khan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túy</a:t>
            </a:r>
            <a:r>
              <a:rPr lang="en-US" sz="2800" dirty="0">
                <a:latin typeface="Times New Roman" panose="02020603050405020304" pitchFamily="18" charset="0"/>
                <a:cs typeface="Times New Roman" panose="02020603050405020304" pitchFamily="18" charset="0"/>
              </a:rPr>
              <a:t>.</a:t>
            </a:r>
          </a:p>
          <a:p>
            <a:pPr algn="just"/>
            <a:endParaRPr lang="en-U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81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6370975"/>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I. </a:t>
            </a:r>
            <a:r>
              <a:rPr lang="en-US" sz="2000" b="1" dirty="0" err="1">
                <a:latin typeface="Times New Roman" panose="02020603050405020304" pitchFamily="18" charset="0"/>
                <a:cs typeface="Times New Roman" panose="02020603050405020304" pitchFamily="18" charset="0"/>
              </a:rPr>
              <a:t>Tìm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hiểu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chung</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1. </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giả</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L.Phrít</a:t>
            </a:r>
            <a:r>
              <a:rPr lang="en-US" sz="2000" dirty="0">
                <a:latin typeface="Times New Roman" panose="02020603050405020304" pitchFamily="18" charset="0"/>
                <a:cs typeface="Times New Roman" panose="02020603050405020304" pitchFamily="18" charset="0"/>
              </a:rPr>
              <a:t>- Man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1953</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lần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Pu-</a:t>
            </a:r>
            <a:r>
              <a:rPr lang="en-US" sz="2000" dirty="0" err="1">
                <a:latin typeface="Times New Roman" panose="02020603050405020304" pitchFamily="18" charset="0"/>
                <a:cs typeface="Times New Roman" panose="02020603050405020304" pitchFamily="18" charset="0"/>
              </a:rPr>
              <a:t>lít</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zơ</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Lếch-xớt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ô </a:t>
            </a:r>
            <a:r>
              <a:rPr lang="en-US" sz="2000" i="1" dirty="0" err="1">
                <a:latin typeface="Times New Roman" panose="02020603050405020304" pitchFamily="18" charset="0"/>
                <a:cs typeface="Times New Roman" panose="02020603050405020304" pitchFamily="18" charset="0"/>
              </a:rPr>
              <a:t>liu</a:t>
            </a:r>
            <a:r>
              <a:rPr lang="en-US" sz="2000" i="1" dirty="0">
                <a:latin typeface="Times New Roman" panose="02020603050405020304" pitchFamily="18" charset="0"/>
                <a:cs typeface="Times New Roman" panose="02020603050405020304" pitchFamily="18" charset="0"/>
              </a:rPr>
              <a:t>(1999),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phẳng</a:t>
            </a:r>
            <a:r>
              <a:rPr lang="en-US" sz="2000" i="1" dirty="0">
                <a:latin typeface="Times New Roman" panose="02020603050405020304" pitchFamily="18" charset="0"/>
                <a:cs typeface="Times New Roman" panose="02020603050405020304" pitchFamily="18" charset="0"/>
              </a:rPr>
              <a:t>(2005-2007),…</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2. </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phẩm</a:t>
            </a:r>
            <a:r>
              <a:rPr lang="en-US" sz="2000" b="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1. </a:t>
            </a:r>
            <a:r>
              <a:rPr lang="en-US" sz="2000" b="1" dirty="0" err="1">
                <a:latin typeface="Times New Roman" panose="02020603050405020304" pitchFamily="18" charset="0"/>
                <a:cs typeface="Times New Roman" panose="02020603050405020304" pitchFamily="18" charset="0"/>
              </a:rPr>
              <a:t>Thể</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loại</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2. </a:t>
            </a:r>
            <a:r>
              <a:rPr lang="en-US" sz="2000" b="1" dirty="0" err="1">
                <a:latin typeface="Times New Roman" panose="02020603050405020304" pitchFamily="18" charset="0"/>
                <a:cs typeface="Times New Roman" panose="02020603050405020304" pitchFamily="18" charset="0"/>
              </a:rPr>
              <a:t>Xuất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xứ</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hoàn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cảnh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sáng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Nằm</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5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2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sách</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chật</a:t>
            </a:r>
            <a:r>
              <a:rPr lang="en-US" sz="2000" i="1" dirty="0">
                <a:latin typeface="Times New Roman" panose="02020603050405020304" pitchFamily="18" charset="0"/>
                <a:cs typeface="Times New Roman" panose="02020603050405020304" pitchFamily="18" charset="0"/>
              </a:rPr>
              <a:t>(2008)</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Thomas </a:t>
            </a:r>
            <a:r>
              <a:rPr lang="en-US" sz="2000" dirty="0" err="1">
                <a:latin typeface="Times New Roman" panose="02020603050405020304" pitchFamily="18" charset="0"/>
                <a:cs typeface="Times New Roman" panose="02020603050405020304" pitchFamily="18" charset="0"/>
              </a:rPr>
              <a:t>L.Friedman</a:t>
            </a:r>
            <a:r>
              <a:rPr lang="en-US" sz="2000" dirty="0">
                <a:latin typeface="Times New Roman" panose="02020603050405020304" pitchFamily="18" charset="0"/>
                <a:cs typeface="Times New Roman" panose="02020603050405020304" pitchFamily="18" charset="0"/>
              </a:rPr>
              <a:t>: can </a:t>
            </a:r>
            <a:r>
              <a:rPr lang="en-US" sz="2000" dirty="0" err="1">
                <a:latin typeface="Times New Roman" panose="02020603050405020304" pitchFamily="18" charset="0"/>
                <a:cs typeface="Times New Roman" panose="02020603050405020304" pitchFamily="18" charset="0"/>
              </a:rPr>
              <a:t>đảm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ắp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hẹn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lai</a:t>
            </a:r>
            <a:r>
              <a:rPr lang="en-US" sz="2000" dirty="0">
                <a:latin typeface="Times New Roman" panose="02020603050405020304" pitchFamily="18" charset="0"/>
                <a:cs typeface="Times New Roman" panose="02020603050405020304" pitchFamily="18" charset="0"/>
              </a:rPr>
              <a:t>.</a:t>
            </a:r>
          </a:p>
          <a:p>
            <a:pPr algn="just"/>
            <a:r>
              <a:rPr lang="en-US" sz="2000" b="1" dirty="0">
                <a:latin typeface="Times New Roman" panose="02020603050405020304" pitchFamily="18" charset="0"/>
                <a:cs typeface="Times New Roman" panose="02020603050405020304" pitchFamily="18" charset="0"/>
              </a:rPr>
              <a:t>3. </a:t>
            </a:r>
            <a:r>
              <a:rPr lang="en-US" sz="2000" b="1" dirty="0" err="1">
                <a:latin typeface="Times New Roman" panose="02020603050405020304" pitchFamily="18" charset="0"/>
                <a:cs typeface="Times New Roman" panose="02020603050405020304" pitchFamily="18" charset="0"/>
              </a:rPr>
              <a:t>Phương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thức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biểu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đạt</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4. </a:t>
            </a:r>
            <a:r>
              <a:rPr lang="en-US" sz="2000" b="1" dirty="0" err="1">
                <a:latin typeface="Times New Roman" panose="02020603050405020304" pitchFamily="18" charset="0"/>
                <a:cs typeface="Times New Roman" panose="02020603050405020304" pitchFamily="18" charset="0"/>
              </a:rPr>
              <a:t>Tóm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tắt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phẩm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Thủy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tiên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tháng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nay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một.Đông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đưa</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endParaRPr lang="en-US" sz="2000" dirty="0">
              <a:latin typeface="Times New Roman" panose="02020603050405020304" pitchFamily="18" charset="0"/>
              <a:cs typeface="Times New Roman" panose="02020603050405020304" pitchFamily="18" charset="0"/>
            </a:endParaRPr>
          </a:p>
          <a:p>
            <a:pPr algn="just"/>
            <a:endParaRPr lang="en-U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69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5632311"/>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PHIẾU HỌC TẬP SỐ 6</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đoạn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trả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hỏi</a:t>
            </a: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HAI BIỂN HỒ</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bảo</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bên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Palextin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gọi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Đúng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gọi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bị</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bệnh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ai </a:t>
            </a:r>
            <a:r>
              <a:rPr lang="en-US" i="1" dirty="0" err="1">
                <a:latin typeface="Times New Roman" panose="02020603050405020304" pitchFamily="18" charset="0"/>
                <a:cs typeface="Times New Roman" panose="02020603050405020304" pitchFamily="18" charset="0"/>
              </a:rPr>
              <a:t>muốn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gần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Galilê</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hút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khách</a:t>
            </a:r>
            <a:r>
              <a:rPr lang="en-US" i="1" dirty="0">
                <a:latin typeface="Times New Roman" panose="02020603050405020304" pitchFamily="18" charset="0"/>
                <a:cs typeface="Times New Roman" panose="02020603050405020304" pitchFamily="18" charset="0"/>
              </a:rPr>
              <a:t> du </a:t>
            </a:r>
            <a:r>
              <a:rPr lang="en-US" i="1" dirty="0" err="1">
                <a:latin typeface="Times New Roman" panose="02020603050405020304" pitchFamily="18" charset="0"/>
                <a:cs typeface="Times New Roman" panose="02020603050405020304" pitchFamily="18" charset="0"/>
              </a:rPr>
              <a:t>lịch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rượi</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uống</a:t>
            </a:r>
            <a:r>
              <a:rPr lang="en-US" i="1" dirty="0">
                <a:latin typeface="Times New Roman" panose="02020603050405020304" pitchFamily="18" charset="0"/>
                <a:cs typeface="Times New Roman" panose="02020603050405020304" pitchFamily="18" charset="0"/>
              </a:rPr>
              <a:t> được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được.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cửa</a:t>
            </a:r>
            <a:r>
              <a:rPr lang="en-US" i="1" dirty="0">
                <a:latin typeface="Times New Roman" panose="02020603050405020304" pitchFamily="18" charset="0"/>
                <a:cs typeface="Times New Roman" panose="02020603050405020304" pitchFamily="18" charset="0"/>
              </a:rPr>
              <a:t> được </a:t>
            </a:r>
            <a:r>
              <a:rPr lang="en-US" i="1" dirty="0" err="1">
                <a:latin typeface="Times New Roman" panose="02020603050405020304" pitchFamily="18" charset="0"/>
                <a:cs typeface="Times New Roman" panose="02020603050405020304" pitchFamily="18" charset="0"/>
              </a:rPr>
              <a:t>xây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nơi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Vườn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đây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đều</a:t>
            </a:r>
            <a:r>
              <a:rPr lang="en-US" i="1" dirty="0">
                <a:latin typeface="Times New Roman" panose="02020603050405020304" pitchFamily="18" charset="0"/>
                <a:cs typeface="Times New Roman" panose="02020603050405020304" pitchFamily="18" charset="0"/>
              </a:rPr>
              <a:t> được </a:t>
            </a:r>
            <a:r>
              <a:rPr lang="en-US" i="1" dirty="0" err="1">
                <a:latin typeface="Times New Roman" panose="02020603050405020304" pitchFamily="18" charset="0"/>
                <a:cs typeface="Times New Roman" panose="02020603050405020304" pitchFamily="18" charset="0"/>
              </a:rPr>
              <a:t>đón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Jordan.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Jordan </a:t>
            </a:r>
            <a:r>
              <a:rPr lang="en-US" i="1" dirty="0" err="1">
                <a:latin typeface="Times New Roman" panose="02020603050405020304" pitchFamily="18" charset="0"/>
                <a:cs typeface="Times New Roman" panose="02020603050405020304" pitchFamily="18" charset="0"/>
              </a:rPr>
              <a:t>chảy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giữ</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riêng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chia </a:t>
            </a:r>
            <a:r>
              <a:rPr lang="en-US" i="1" dirty="0" err="1">
                <a:latin typeface="Times New Roman" panose="02020603050405020304" pitchFamily="18" charset="0"/>
                <a:cs typeface="Times New Roman" panose="02020603050405020304" pitchFamily="18" charset="0"/>
              </a:rPr>
              <a:t>sẻ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mặn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Galilê</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Jordan </a:t>
            </a:r>
            <a:r>
              <a:rPr lang="en-US" i="1" dirty="0" err="1">
                <a:latin typeface="Times New Roman" panose="02020603050405020304" pitchFamily="18" charset="0"/>
                <a:cs typeface="Times New Roman" panose="02020603050405020304" pitchFamily="18" charset="0"/>
              </a:rPr>
              <a:t>rồi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tràn</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luôn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muôn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thú</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lý</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ai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đồng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lửa</a:t>
            </a:r>
            <a:r>
              <a:rPr lang="en-US" i="1" dirty="0">
                <a:latin typeface="Times New Roman" panose="02020603050405020304" pitchFamily="18" charset="0"/>
                <a:cs typeface="Times New Roman" panose="02020603050405020304" pitchFamily="18" charset="0"/>
              </a:rPr>
              <a:t> chia </a:t>
            </a:r>
            <a:r>
              <a:rPr lang="en-US" i="1" dirty="0" err="1">
                <a:latin typeface="Times New Roman" panose="02020603050405020304" pitchFamily="18" charset="0"/>
                <a:cs typeface="Times New Roman" panose="02020603050405020304" pitchFamily="18" charset="0"/>
              </a:rPr>
              <a:t>sẻ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tỏa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đồng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tiền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doanh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đồng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tiền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nhận</a:t>
            </a:r>
            <a:r>
              <a:rPr lang="en-US" i="1" dirty="0">
                <a:latin typeface="Times New Roman" panose="02020603050405020304" pitchFamily="18" charset="0"/>
                <a:cs typeface="Times New Roman" panose="02020603050405020304" pitchFamily="18" charset="0"/>
              </a:rPr>
              <a:t> được </a:t>
            </a:r>
            <a:r>
              <a:rPr lang="en-US" i="1" dirty="0" err="1">
                <a:latin typeface="Times New Roman" panose="02020603050405020304" pitchFamily="18" charset="0"/>
                <a:cs typeface="Times New Roman" panose="02020603050405020304" pitchFamily="18" charset="0"/>
              </a:rPr>
              <a:t>nụ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tay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trao</a:t>
            </a:r>
            <a:r>
              <a:rPr lang="en-US" i="1" dirty="0">
                <a:latin typeface="Times New Roman" panose="02020603050405020304" pitchFamily="18" charset="0"/>
                <a:cs typeface="Times New Roman" panose="02020603050405020304" pitchFamily="18" charset="0"/>
              </a:rPr>
              <a:t> ban, </a:t>
            </a:r>
            <a:r>
              <a:rPr lang="en-US" i="1" dirty="0" err="1">
                <a:latin typeface="Times New Roman" panose="02020603050405020304" pitchFamily="18" charset="0"/>
                <a:cs typeface="Times New Roman" panose="02020603050405020304" pitchFamily="18" charset="0"/>
              </a:rPr>
              <a:t>tâm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ngập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vui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sướng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ai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giữ</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riêng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họ</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mòn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(Theo </a:t>
            </a:r>
            <a:r>
              <a:rPr lang="en-US" i="1" dirty="0" err="1">
                <a:latin typeface="Times New Roman" panose="02020603050405020304" pitchFamily="18" charset="0"/>
                <a:cs typeface="Times New Roman" panose="02020603050405020304" pitchFamily="18" charset="0"/>
              </a:rPr>
              <a:t>Quà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tặng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Ngữ</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văn</a:t>
            </a:r>
            <a:r>
              <a:rPr lang="en-US" i="1" dirty="0">
                <a:latin typeface="Times New Roman" panose="02020603050405020304" pitchFamily="18" charset="0"/>
                <a:cs typeface="Times New Roman" panose="02020603050405020304" pitchFamily="18" charset="0"/>
              </a:rPr>
              <a:t> 7, </a:t>
            </a:r>
            <a:r>
              <a:rPr lang="en-US" i="1" dirty="0" err="1">
                <a:latin typeface="Times New Roman" panose="02020603050405020304" pitchFamily="18" charset="0"/>
                <a:cs typeface="Times New Roman" panose="02020603050405020304" pitchFamily="18" charset="0"/>
              </a:rPr>
              <a:t>tập</a:t>
            </a:r>
            <a:r>
              <a:rPr lang="en-US" i="1" dirty="0">
                <a:latin typeface="Times New Roman" panose="02020603050405020304" pitchFamily="18" charset="0"/>
                <a:cs typeface="Times New Roman" panose="02020603050405020304" pitchFamily="18" charset="0"/>
              </a:rPr>
              <a:t> 2, NXBGD 2016, tr10-11)</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24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2677656"/>
          </a:xfrm>
          <a:prstGeom prst="rect">
            <a:avLst/>
          </a:prstGeom>
          <a:noFill/>
        </p:spPr>
        <p:txBody>
          <a:bodyPr wrap="square" rtlCol="0">
            <a:spAutoFit/>
          </a:bodyPr>
          <a:lstStyle/>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được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vậy</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trao</a:t>
            </a:r>
            <a:r>
              <a:rPr lang="en-US" sz="2800" dirty="0">
                <a:latin typeface="Times New Roman" panose="02020603050405020304" pitchFamily="18" charset="0"/>
                <a:cs typeface="Times New Roman" panose="02020603050405020304" pitchFamily="18" charset="0"/>
              </a:rPr>
              <a:t> ban,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cs typeface="Times New Roman" panose="02020603050405020304" pitchFamily="18" charset="0"/>
              </a:rPr>
              <a:t>?</a:t>
            </a:r>
            <a:endParaRPr lang="en-US" sz="11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0308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7894469"/>
          </a:xfrm>
          <a:prstGeom prst="rect">
            <a:avLst/>
          </a:prstGeom>
          <a:no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trả </a:t>
            </a:r>
            <a:r>
              <a:rPr lang="en-US" sz="2800" b="1" dirty="0" err="1">
                <a:latin typeface="Times New Roman" panose="02020603050405020304" pitchFamily="18" charset="0"/>
                <a:cs typeface="Times New Roman" panose="02020603050405020304" pitchFamily="18" charset="0"/>
              </a:rPr>
              <a:t>lời</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Chết</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to </a:t>
            </a:r>
            <a:r>
              <a:rPr lang="en-US" sz="2800" dirty="0" err="1">
                <a:latin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p>
          <a:p>
            <a:pPr algn="just"/>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en-US" sz="2800" dirty="0">
                <a:latin typeface="Times New Roman" panose="02020603050405020304" pitchFamily="18" charset="0"/>
                <a:cs typeface="Times New Roman" panose="02020603050405020304" pitchFamily="18" charset="0"/>
              </a:rPr>
              <a:t>.- HS </a:t>
            </a:r>
            <a:r>
              <a:rPr lang="en-US" sz="2800" dirty="0" err="1">
                <a:latin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p>
          <a:p>
            <a:pPr algn="just"/>
            <a:r>
              <a:rPr lang="en-US" sz="2800" dirty="0">
                <a:latin typeface="Times New Roman" panose="02020603050405020304" pitchFamily="18" charset="0"/>
                <a:cs typeface="Times New Roman" panose="02020603050405020304" pitchFamily="18" charset="0"/>
              </a:rPr>
              <a:t>- HS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được: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luôn”cho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a:t>
            </a:r>
          </a:p>
          <a:p>
            <a:pPr algn="just"/>
            <a:endParaRPr lang="en-US" sz="11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842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7602081"/>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I. KIẾN THỨC CHUNG</a:t>
            </a:r>
            <a:endParaRPr lang="en-US" sz="2000" dirty="0">
              <a:latin typeface="Times New Roman" panose="02020603050405020304" pitchFamily="18" charset="0"/>
              <a:cs typeface="Times New Roman" panose="02020603050405020304" pitchFamily="18" charset="0"/>
            </a:endParaRPr>
          </a:p>
          <a:p>
            <a:r>
              <a:rPr lang="vi-VN" sz="2000" b="1" dirty="0">
                <a:latin typeface="Times New Roman" panose="02020603050405020304" pitchFamily="18" charset="0"/>
                <a:cs typeface="Times New Roman" panose="02020603050405020304" pitchFamily="18" charset="0"/>
              </a:rPr>
              <a:t>a. Xuất xứ</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Văn bản được in trong Tạp chí Di Sản xuất bản tháng 12/2009.</a:t>
            </a:r>
            <a:endParaRPr lang="en-US" sz="2000" dirty="0">
              <a:latin typeface="Times New Roman" panose="02020603050405020304" pitchFamily="18" charset="0"/>
              <a:cs typeface="Times New Roman" panose="02020603050405020304" pitchFamily="18" charset="0"/>
            </a:endParaRPr>
          </a:p>
          <a:p>
            <a:r>
              <a:rPr lang="vi-VN" sz="2000" b="1" dirty="0">
                <a:latin typeface="Times New Roman" panose="02020603050405020304" pitchFamily="18" charset="0"/>
                <a:cs typeface="Times New Roman" panose="02020603050405020304" pitchFamily="18" charset="0"/>
              </a:rPr>
              <a:t>b. Bố cục </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Phần 1 (Từ đầu…</a:t>
            </a:r>
            <a:r>
              <a:rPr lang="vi-VN" sz="2000" i="1" dirty="0">
                <a:latin typeface="Times New Roman" panose="02020603050405020304" pitchFamily="18" charset="0"/>
                <a:cs typeface="Times New Roman" panose="02020603050405020304" pitchFamily="18" charset="0"/>
              </a:rPr>
              <a:t> lễ rửa làng rất đọc đáo, thú vị</a:t>
            </a:r>
            <a:r>
              <a:rPr lang="vi-VN" sz="2000" dirty="0">
                <a:latin typeface="Times New Roman" panose="02020603050405020304" pitchFamily="18" charset="0"/>
                <a:cs typeface="Times New Roman" panose="02020603050405020304" pitchFamily="18" charset="0"/>
              </a:rPr>
              <a:t>): lời mở đầu dẫn dắt vào vấn đề nói đến</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Phần 2 (Còn lại): miêu tả về lễ rửa làng của người Lô Lô</a:t>
            </a:r>
            <a:endParaRPr lang="en-US" sz="2000" dirty="0">
              <a:latin typeface="Times New Roman" panose="02020603050405020304" pitchFamily="18" charset="0"/>
              <a:cs typeface="Times New Roman" panose="02020603050405020304" pitchFamily="18" charset="0"/>
            </a:endParaRPr>
          </a:p>
          <a:p>
            <a:r>
              <a:rPr lang="vi-VN" sz="2000" b="1" dirty="0">
                <a:latin typeface="Times New Roman" panose="02020603050405020304" pitchFamily="18" charset="0"/>
                <a:cs typeface="Times New Roman" panose="02020603050405020304" pitchFamily="18" charset="0"/>
              </a:rPr>
              <a:t>c. Thể loại:</a:t>
            </a:r>
            <a:r>
              <a:rPr lang="vi-VN" sz="2000" dirty="0">
                <a:latin typeface="Times New Roman" panose="02020603050405020304" pitchFamily="18" charset="0"/>
                <a:cs typeface="Times New Roman" panose="02020603050405020304" pitchFamily="18" charset="0"/>
              </a:rPr>
              <a:t> Báo chí.</a:t>
            </a:r>
            <a:endParaRPr lang="en-US" sz="2000" dirty="0">
              <a:latin typeface="Times New Roman" panose="02020603050405020304" pitchFamily="18" charset="0"/>
              <a:cs typeface="Times New Roman" panose="02020603050405020304" pitchFamily="18" charset="0"/>
            </a:endParaRPr>
          </a:p>
          <a:p>
            <a:r>
              <a:rPr lang="vi-VN" sz="2000" b="1" dirty="0">
                <a:latin typeface="Times New Roman" panose="02020603050405020304" pitchFamily="18" charset="0"/>
                <a:cs typeface="Times New Roman" panose="02020603050405020304" pitchFamily="18" charset="0"/>
              </a:rPr>
              <a:t>d. Tóm tắt nội dung văn bản</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Tác phẩm giới thiệu về lễ rửa làng của người Lô Lô bao gồm thời điểm diễn ra lễ hội, những việc cần chuẩn bị cho ngày lễ, các món đồ lễ, thành phần tham dự và những quy định nghiêm ngặt.</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II. NỘI DUNG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1. </a:t>
            </a:r>
            <a:r>
              <a:rPr lang="en-US" sz="2000" b="1" dirty="0" err="1">
                <a:latin typeface="Times New Roman" panose="02020603050405020304" pitchFamily="18" charset="0"/>
                <a:cs typeface="Times New Roman" panose="02020603050405020304" pitchFamily="18" charset="0"/>
              </a:rPr>
              <a:t>Lễ</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hội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rửa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làng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của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người</a:t>
            </a:r>
            <a:r>
              <a:rPr lang="en-US" sz="2000" b="1" dirty="0">
                <a:latin typeface="Times New Roman" panose="02020603050405020304" pitchFamily="18" charset="0"/>
                <a:cs typeface="Times New Roman" panose="02020603050405020304" pitchFamily="18" charset="0"/>
              </a:rPr>
              <a:t> Lô </a:t>
            </a:r>
            <a:r>
              <a:rPr lang="en-US" sz="2000" b="1" dirty="0" err="1">
                <a:latin typeface="Times New Roman" panose="02020603050405020304" pitchFamily="18" charset="0"/>
                <a:cs typeface="Times New Roman" panose="02020603050405020304" pitchFamily="18" charset="0"/>
              </a:rPr>
              <a:t>Lô</a:t>
            </a:r>
            <a:endParaRPr lang="en-US" sz="2000" b="1" i="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Thời gian diễn ra lễ</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Cứ 3 năm một lần</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Lễ hội diễn ra vào cuối tháng hoặc tháng 6</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Chuẩn bị:</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Chọn ngày tổ chức lễ</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Chọn thầy cúng</a:t>
            </a:r>
            <a:endParaRPr lang="en-US" sz="2000" dirty="0">
              <a:latin typeface="Times New Roman" panose="02020603050405020304" pitchFamily="18" charset="0"/>
              <a:cs typeface="Times New Roman" panose="02020603050405020304" pitchFamily="18" charset="0"/>
            </a:endParaRPr>
          </a:p>
          <a:p>
            <a:pPr algn="just"/>
            <a:endParaRPr lang="en-US" sz="8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50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fade">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fade">
                                      <p:cBhvr>
                                        <p:cTn id="87"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6247864"/>
          </a:xfrm>
          <a:prstGeom prst="rect">
            <a:avLst/>
          </a:prstGeom>
          <a:noFill/>
        </p:spPr>
        <p:txBody>
          <a:bodyPr wrap="square" rtlCol="0">
            <a:spAutoFit/>
          </a:bodyPr>
          <a:lstStyle/>
          <a:p>
            <a:pPr algn="just"/>
            <a:r>
              <a:rPr lang="vi-VN" sz="2400" dirty="0">
                <a:latin typeface="Times New Roman" panose="02020603050405020304" pitchFamily="18" charset="0"/>
                <a:cs typeface="Times New Roman" panose="02020603050405020304" pitchFamily="18" charset="0"/>
              </a:rPr>
              <a:t>+ Phân công  sắm sanh đồ  lễ</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Ngày trước diễn lễ chuẩn bị thử hương, chén nước, giấy trúc, con gà trống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Đoàn người thực hiện lễ cúng bao gồm thầy cúng chính, thầy cúng phụ, một số nam chính hỗ trợ</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Chi tiết các món đồ lễ:</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Chiêng trống rộn ràng nhằm đánh thức những điều ngủ quên, tà khí sợ hãi bay xa</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Con dê để xua đuổi tà ma</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Con gà trống trắng, rượu ngô, hạt ngô, cỏ, kiếm gõ, kiếm sắt,ba cành lau, ba cành đào, ba cành mận, miếng vải đỏ, đôi sừng trâu, cây tre to</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Quy định sau lễ cúng 9 ngày người lạ mới được bước vào làng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Nếu chẳng may có người lạ vào làng dân làng phải sửa soạn lễ cúng lại</a:t>
            </a:r>
            <a:endParaRPr lang="en-US" sz="2400" dirty="0">
              <a:latin typeface="Times New Roman" panose="02020603050405020304" pitchFamily="18" charset="0"/>
              <a:cs typeface="Times New Roman" panose="02020603050405020304" pitchFamily="18" charset="0"/>
            </a:endParaRPr>
          </a:p>
          <a:p>
            <a:pPr algn="just"/>
            <a:endParaRPr lang="en-US" sz="8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20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6663363"/>
          </a:xfrm>
          <a:prstGeom prst="rect">
            <a:avLst/>
          </a:prstGeom>
          <a:noFill/>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2. Ý </a:t>
            </a:r>
            <a:r>
              <a:rPr lang="en-US" sz="2400" b="1" dirty="0" err="1">
                <a:latin typeface="Times New Roman" panose="02020603050405020304" pitchFamily="18" charset="0"/>
                <a:cs typeface="Times New Roman" panose="02020603050405020304" pitchFamily="18" charset="0"/>
              </a:rPr>
              <a:t>nghĩa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lễ</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rửa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làng</a:t>
            </a:r>
            <a:endParaRPr lang="en-US" sz="2400" b="1" i="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Dân làng cảm thấy tin tưởng vào tương lai phía trước</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Mang đậm bản sắc văn hóa cộng đồng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Đây là tín ngưỡng dân gian, nét đẹp truyền thống làm giàu bản sắc dân tộc Việt Nam</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3. </a:t>
            </a:r>
            <a:r>
              <a:rPr lang="en-US" sz="2400" b="1" dirty="0" err="1">
                <a:latin typeface="Times New Roman" panose="02020603050405020304" pitchFamily="18" charset="0"/>
                <a:cs typeface="Times New Roman" panose="02020603050405020304" pitchFamily="18" charset="0"/>
              </a:rPr>
              <a:t>Tổng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kết</a:t>
            </a:r>
            <a:endParaRPr lang="en-US" sz="2400" b="1"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a.Nội</a:t>
            </a:r>
            <a:r>
              <a:rPr lang="en-US" sz="2400" b="1" dirty="0">
                <a:latin typeface="Times New Roman" panose="02020603050405020304" pitchFamily="18" charset="0"/>
                <a:cs typeface="Times New Roman" panose="02020603050405020304" pitchFamily="18" charset="0"/>
              </a:rPr>
              <a:t> dung</a:t>
            </a:r>
            <a:endParaRPr lang="en-US" sz="2400" b="1" i="1"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Văn bản nói về nét đẹp truyền thống trong phong tục “Lễ rửa làng” của người Lô Lô. Từ đó thấy được bản sắc văn hóa độc đáo của cộng đồng dân tộc thiểu số Việt Nam.</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b. </a:t>
            </a:r>
            <a:r>
              <a:rPr lang="en-US" sz="2400" b="1" dirty="0" err="1">
                <a:latin typeface="Times New Roman" panose="02020603050405020304" pitchFamily="18" charset="0"/>
                <a:cs typeface="Times New Roman" panose="02020603050405020304" pitchFamily="18" charset="0"/>
              </a:rPr>
              <a:t>Nghệ</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thuật</a:t>
            </a:r>
            <a:endParaRPr lang="en-US" sz="2400" b="1" i="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Miêu tả rõ nét về lễ hội</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Mang đậm bản sắc văn hóa dân tộc</a:t>
            </a:r>
            <a:endParaRPr lang="en-US" sz="2400" dirty="0">
              <a:latin typeface="Times New Roman" panose="02020603050405020304" pitchFamily="18" charset="0"/>
              <a:cs typeface="Times New Roman" panose="02020603050405020304" pitchFamily="18" charset="0"/>
            </a:endParaRPr>
          </a:p>
          <a:p>
            <a:pPr algn="just"/>
            <a:endParaRPr lang="en-US" sz="11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4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5416868"/>
          </a:xfrm>
          <a:prstGeom prst="rect">
            <a:avLst/>
          </a:prstGeom>
          <a:noFill/>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3. </a:t>
            </a:r>
            <a:r>
              <a:rPr lang="en-US" sz="2400" b="1" dirty="0" err="1">
                <a:latin typeface="Times New Roman" panose="02020603050405020304" pitchFamily="18" charset="0"/>
                <a:cs typeface="Times New Roman" panose="02020603050405020304" pitchFamily="18" charset="0"/>
              </a:rPr>
              <a:t>Ngữ</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liệu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hiểu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ngoài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chương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trình</a:t>
            </a:r>
            <a:endParaRPr lang="en-US" sz="2400"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PHIẾU HỌC TẬP SỐ 1</a:t>
            </a:r>
            <a:endParaRPr lang="en-US"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Đọc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đoạn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sau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a:t>
            </a:r>
            <a:r>
              <a:rPr lang="en-US" sz="2000" b="1" dirty="0">
                <a:latin typeface="Times New Roman" panose="02020603050405020304" pitchFamily="18" charset="0"/>
                <a:cs typeface="Times New Roman" panose="02020603050405020304" pitchFamily="18" charset="0"/>
              </a:rPr>
              <a:t> trả </a:t>
            </a:r>
            <a:r>
              <a:rPr lang="en-US" sz="2000" b="1" dirty="0" err="1">
                <a:latin typeface="Times New Roman" panose="02020603050405020304" pitchFamily="18" charset="0"/>
                <a:cs typeface="Times New Roman" panose="02020603050405020304" pitchFamily="18" charset="0"/>
              </a:rPr>
              <a:t>lời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hỏi</a:t>
            </a:r>
            <a:r>
              <a:rPr lang="en-US" sz="2000" b="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xã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Thành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Hồ</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Chí</a:t>
            </a:r>
            <a:r>
              <a:rPr lang="en-US" sz="2000" i="1" dirty="0">
                <a:latin typeface="Times New Roman" panose="02020603050405020304" pitchFamily="18" charset="0"/>
                <a:cs typeface="Times New Roman" panose="02020603050405020304" pitchFamily="18" charset="0"/>
              </a:rPr>
              <a:t> Minh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cúng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voi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định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lâu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kỉ</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Tại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tạm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mọi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lo </a:t>
            </a:r>
            <a:r>
              <a:rPr lang="en-US" sz="2000" i="1" dirty="0" err="1">
                <a:latin typeface="Times New Roman" panose="02020603050405020304" pitchFamily="18" charset="0"/>
                <a:cs typeface="Times New Roman" panose="02020603050405020304" pitchFamily="18" charset="0"/>
              </a:rPr>
              <a:t>trang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thuyền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chuẩn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15 </a:t>
            </a:r>
            <a:r>
              <a:rPr lang="en-US" sz="2000" i="1" dirty="0" err="1">
                <a:latin typeface="Times New Roman" panose="02020603050405020304" pitchFamily="18" charset="0"/>
                <a:cs typeface="Times New Roman" panose="02020603050405020304" pitchFamily="18" charset="0"/>
              </a:rPr>
              <a:t>tháng</a:t>
            </a:r>
            <a:r>
              <a:rPr lang="en-US" sz="2000" i="1" dirty="0">
                <a:latin typeface="Times New Roman" panose="02020603050405020304" pitchFamily="18" charset="0"/>
                <a:cs typeface="Times New Roman" panose="02020603050405020304" pitchFamily="18" charset="0"/>
              </a:rPr>
              <a:t> 8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16 </a:t>
            </a:r>
            <a:r>
              <a:rPr lang="en-US" sz="2000" i="1" dirty="0" err="1">
                <a:latin typeface="Times New Roman" panose="02020603050405020304" pitchFamily="18" charset="0"/>
                <a:cs typeface="Times New Roman" panose="02020603050405020304" pitchFamily="18" charset="0"/>
              </a:rPr>
              <a:t>tháng</a:t>
            </a:r>
            <a:r>
              <a:rPr lang="en-US" sz="2000" i="1" dirty="0">
                <a:latin typeface="Times New Roman" panose="02020603050405020304" pitchFamily="18" charset="0"/>
                <a:cs typeface="Times New Roman" panose="02020603050405020304" pitchFamily="18" charset="0"/>
              </a:rPr>
              <a:t> 8 </a:t>
            </a:r>
            <a:r>
              <a:rPr lang="en-US" sz="2000" i="1" dirty="0" err="1">
                <a:latin typeface="Times New Roman" panose="02020603050405020304" pitchFamily="18" charset="0"/>
                <a:cs typeface="Times New Roman" panose="02020603050405020304" pitchFamily="18" charset="0"/>
              </a:rPr>
              <a:t>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lịch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Lăng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voi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động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nghệ</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trò</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Khoảng</a:t>
            </a:r>
            <a:r>
              <a:rPr lang="en-US" sz="2000" i="1" dirty="0">
                <a:latin typeface="Times New Roman" panose="02020603050405020304" pitchFamily="18" charset="0"/>
                <a:cs typeface="Times New Roman" panose="02020603050405020304" pitchFamily="18" charset="0"/>
              </a:rPr>
              <a:t> 9 </a:t>
            </a:r>
            <a:r>
              <a:rPr lang="en-US" sz="2000" i="1" dirty="0" err="1">
                <a:latin typeface="Times New Roman" panose="02020603050405020304" pitchFamily="18" charset="0"/>
                <a:cs typeface="Times New Roman" panose="02020603050405020304" pitchFamily="18" charset="0"/>
              </a:rPr>
              <a:t>giờ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16 </a:t>
            </a:r>
            <a:r>
              <a:rPr lang="en-US" sz="2000" i="1" dirty="0" err="1">
                <a:latin typeface="Times New Roman" panose="02020603050405020304" pitchFamily="18" charset="0"/>
                <a:cs typeface="Times New Roman" panose="02020603050405020304" pitchFamily="18" charset="0"/>
              </a:rPr>
              <a:t>tháng</a:t>
            </a:r>
            <a:r>
              <a:rPr lang="en-US" sz="2000" i="1" dirty="0">
                <a:latin typeface="Times New Roman" panose="02020603050405020304" pitchFamily="18" charset="0"/>
                <a:cs typeface="Times New Roman" panose="02020603050405020304" pitchFamily="18" charset="0"/>
              </a:rPr>
              <a:t> 8, </a:t>
            </a:r>
            <a:r>
              <a:rPr lang="en-US" sz="2000" i="1" dirty="0" err="1">
                <a:latin typeface="Times New Roman" panose="02020603050405020304" pitchFamily="18" charset="0"/>
                <a:cs typeface="Times New Roman" panose="02020603050405020304" pitchFamily="18" charset="0"/>
              </a:rPr>
              <a:t>nghi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bằng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trăm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thuyền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heo</a:t>
            </a:r>
            <a:r>
              <a:rPr lang="en-US" sz="2000" i="1" dirty="0">
                <a:latin typeface="Times New Roman" panose="02020603050405020304" pitchFamily="18" charset="0"/>
                <a:cs typeface="Times New Roman" panose="02020603050405020304" pitchFamily="18" charset="0"/>
              </a:rPr>
              <a:t> quay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bộ</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đồ</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lòng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muối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đèn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lớn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biệt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rồng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thành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thọ</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bốn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góc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mui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hành</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hoành</a:t>
            </a:r>
            <a:r>
              <a:rPr lang="en-US" sz="2000" i="1" dirty="0">
                <a:latin typeface="Times New Roman" panose="02020603050405020304" pitchFamily="18" charset="0"/>
                <a:cs typeface="Times New Roman" panose="02020603050405020304" pitchFamily="18" charset="0"/>
              </a:rPr>
              <a:t> phi </a:t>
            </a:r>
            <a:r>
              <a:rPr lang="en-US" sz="2000" i="1" dirty="0" err="1">
                <a:latin typeface="Times New Roman" panose="02020603050405020304" pitchFamily="18" charset="0"/>
                <a:cs typeface="Times New Roman" panose="02020603050405020304" pitchFamily="18" charset="0"/>
              </a:rPr>
              <a:t>đề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chữ</a:t>
            </a:r>
            <a:r>
              <a:rPr lang="en-US" sz="2000" i="1" dirty="0">
                <a:latin typeface="Times New Roman" panose="02020603050405020304" pitchFamily="18" charset="0"/>
                <a:cs typeface="Times New Roman" panose="02020603050405020304" pitchFamily="18" charset="0"/>
              </a:rPr>
              <a:t> to “</a:t>
            </a:r>
            <a:r>
              <a:rPr lang="en-US" sz="2000" i="1" dirty="0" err="1">
                <a:latin typeface="Times New Roman" panose="02020603050405020304" pitchFamily="18" charset="0"/>
                <a:cs typeface="Times New Roman" panose="02020603050405020304" pitchFamily="18" charset="0"/>
              </a:rPr>
              <a:t>Cung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Thuỷ</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Tướng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an”. </a:t>
            </a:r>
            <a:endParaRPr lang="en-US" sz="11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805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5632311"/>
          </a:xfrm>
          <a:prstGeom prst="rect">
            <a:avLst/>
          </a:prstGeom>
          <a:noFill/>
        </p:spPr>
        <p:txBody>
          <a:bodyPr wrap="square" rtlCol="0">
            <a:spAutoFit/>
          </a:bodyPr>
          <a:lstStyle/>
          <a:p>
            <a:pPr algn="just"/>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Ban </a:t>
            </a:r>
            <a:r>
              <a:rPr lang="en-US" sz="2000" i="1" dirty="0" err="1">
                <a:latin typeface="Times New Roman" panose="02020603050405020304" pitchFamily="18" charset="0"/>
                <a:cs typeface="Times New Roman" panose="02020603050405020304" pitchFamily="18" charset="0"/>
              </a:rPr>
              <a:t>tế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Ban </a:t>
            </a:r>
            <a:r>
              <a:rPr lang="en-US" sz="2000" i="1" dirty="0" err="1">
                <a:latin typeface="Times New Roman" panose="02020603050405020304" pitchFamily="18" charset="0"/>
                <a:cs typeface="Times New Roman" panose="02020603050405020304" pitchFamily="18" charset="0"/>
              </a:rPr>
              <a:t>nhạc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phục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trọng.chờ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thêm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đoạn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rồi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dừng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giữa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cúng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Sau </a:t>
            </a:r>
            <a:r>
              <a:rPr lang="en-US" sz="2000" i="1" dirty="0" err="1">
                <a:latin typeface="Times New Roman" panose="02020603050405020304" pitchFamily="18" charset="0"/>
                <a:cs typeface="Times New Roman" panose="02020603050405020304" pitchFamily="18" charset="0"/>
              </a:rPr>
              <a:t>ba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hồi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truyền</a:t>
            </a:r>
            <a:r>
              <a:rPr lang="en-US" sz="2000" i="1" dirty="0">
                <a:latin typeface="Times New Roman" panose="02020603050405020304" pitchFamily="18" charset="0"/>
                <a:cs typeface="Times New Roman" panose="02020603050405020304" pitchFamily="18" charset="0"/>
              </a:rPr>
              <a:t> Nam </a:t>
            </a:r>
            <a:r>
              <a:rPr lang="en-US" sz="2000" i="1" dirty="0" err="1">
                <a:latin typeface="Times New Roman" panose="02020603050405020304" pitchFamily="18" charset="0"/>
                <a:cs typeface="Times New Roman" panose="02020603050405020304" pitchFamily="18" charset="0"/>
              </a:rPr>
              <a:t>Bộ</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rượu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đọc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kia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còn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ném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cúng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biển</a:t>
            </a:r>
            <a:r>
              <a:rPr lang="en-US" sz="2000" i="1" dirty="0">
                <a:latin typeface="Times New Roman" panose="02020603050405020304" pitchFamily="18" charset="0"/>
                <a:cs typeface="Times New Roman" panose="02020603050405020304" pitchFamily="18" charset="0"/>
              </a:rPr>
              <a:t>...). Sau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cúng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ròn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lệnh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thuyền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đón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cùng</a:t>
            </a:r>
            <a:r>
              <a:rPr lang="en-US" sz="2000" i="1" dirty="0">
                <a:latin typeface="Times New Roman" panose="02020603050405020304" pitchFamily="18" charset="0"/>
                <a:cs typeface="Times New Roman" panose="02020603050405020304" pitchFamily="18" charset="0"/>
              </a:rPr>
              <a:t> “Ong” </a:t>
            </a:r>
            <a:r>
              <a:rPr lang="en-US" sz="2000" i="1" dirty="0" err="1">
                <a:latin typeface="Times New Roman" panose="02020603050405020304" pitchFamily="18" charset="0"/>
                <a:cs typeface="Times New Roman" panose="02020603050405020304" pitchFamily="18" charset="0"/>
              </a:rPr>
              <a:t>diễu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hành</a:t>
            </a:r>
            <a:r>
              <a:rPr lang="en-US" sz="2000" i="1" dirty="0">
                <a:latin typeface="Times New Roman" panose="02020603050405020304" pitchFamily="18" charset="0"/>
                <a:cs typeface="Times New Roman" panose="02020603050405020304" pitchFamily="18" charset="0"/>
              </a:rPr>
              <a:t> quay </a:t>
            </a:r>
            <a:r>
              <a:rPr lang="en-US" sz="2000" i="1" dirty="0" err="1">
                <a:latin typeface="Times New Roman" panose="02020603050405020304" pitchFamily="18" charset="0"/>
                <a:cs typeface="Times New Roman" panose="02020603050405020304" pitchFamily="18" charset="0"/>
              </a:rPr>
              <a:t>trở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rộn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bởi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chiêng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trống</a:t>
            </a:r>
            <a:r>
              <a:rPr lang="en-US" sz="2000" i="1" dirty="0">
                <a:latin typeface="Times New Roman" panose="02020603050405020304" pitchFamily="18" charset="0"/>
                <a:cs typeface="Times New Roman" panose="02020603050405020304" pitchFamily="18" charset="0"/>
              </a:rPr>
              <a:t> vang </a:t>
            </a:r>
            <a:r>
              <a:rPr lang="en-US" sz="2000" i="1" dirty="0" err="1">
                <a:latin typeface="Times New Roman" panose="02020603050405020304" pitchFamily="18" charset="0"/>
                <a:cs typeface="Times New Roman" panose="02020603050405020304" pitchFamily="18" charset="0"/>
              </a:rPr>
              <a:t>động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thuyền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lớn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nhỏ</a:t>
            </a:r>
            <a:r>
              <a:rPr lang="en-US" sz="2000" i="1" dirty="0">
                <a:latin typeface="Times New Roman" panose="02020603050405020304" pitchFamily="18" charset="0"/>
                <a:cs typeface="Times New Roman" panose="02020603050405020304" pitchFamily="18" charset="0"/>
              </a:rPr>
              <a:t> xen </a:t>
            </a:r>
            <a:r>
              <a:rPr lang="en-US" sz="2000" i="1" dirty="0" err="1">
                <a:latin typeface="Times New Roman" panose="02020603050405020304" pitchFamily="18" charset="0"/>
                <a:cs typeface="Times New Roman" panose="02020603050405020304" pitchFamily="18" charset="0"/>
              </a:rPr>
              <a:t>cài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nhau</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tàu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Lăng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tục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diễn</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rất</a:t>
            </a:r>
            <a:r>
              <a:rPr lang="en-US" sz="2000" i="1" dirty="0">
                <a:latin typeface="Times New Roman" panose="02020603050405020304" pitchFamily="18" charset="0"/>
                <a:cs typeface="Times New Roman" panose="02020603050405020304" pitchFamily="18" charset="0"/>
              </a:rPr>
              <a:t> long </a:t>
            </a:r>
            <a:r>
              <a:rPr lang="en-US" sz="2000" i="1" dirty="0" err="1">
                <a:latin typeface="Times New Roman" panose="02020603050405020304" pitchFamily="18" charset="0"/>
                <a:cs typeface="Times New Roman" panose="02020603050405020304" pitchFamily="18" charset="0"/>
              </a:rPr>
              <a:t>trọng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múa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múa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rồng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bừng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nghịt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kéo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đoàn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giữa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toả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khói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mịt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a:t>
            </a:r>
            <a:r>
              <a:rPr lang="en-US" sz="2000" i="1" dirty="0">
                <a:latin typeface="Times New Roman" panose="02020603050405020304" pitchFamily="18" charset="0"/>
                <a:cs typeface="Times New Roman" panose="02020603050405020304" pitchFamily="18" charset="0"/>
              </a:rPr>
              <a:t>. Sau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an </a:t>
            </a:r>
            <a:r>
              <a:rPr lang="en-US" sz="2000" i="1" dirty="0" err="1">
                <a:latin typeface="Times New Roman" panose="02020603050405020304" pitchFamily="18" charset="0"/>
                <a:cs typeface="Times New Roman" panose="02020603050405020304" pitchFamily="18" charset="0"/>
              </a:rPr>
              <a:t>vị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lăng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Hậu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diễn</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ngay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hôm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16 </a:t>
            </a:r>
            <a:r>
              <a:rPr lang="en-US" sz="2000" i="1" dirty="0" err="1">
                <a:latin typeface="Times New Roman" panose="02020603050405020304" pitchFamily="18" charset="0"/>
                <a:cs typeface="Times New Roman" panose="02020603050405020304" pitchFamily="18" charset="0"/>
              </a:rPr>
              <a:t>tháng</a:t>
            </a:r>
            <a:r>
              <a:rPr lang="en-US" sz="2000" i="1" dirty="0">
                <a:latin typeface="Times New Roman" panose="02020603050405020304" pitchFamily="18" charset="0"/>
                <a:cs typeface="Times New Roman" panose="02020603050405020304" pitchFamily="18" charset="0"/>
              </a:rPr>
              <a:t> 8, </a:t>
            </a:r>
            <a:r>
              <a:rPr lang="en-US" sz="2000" i="1" dirty="0" err="1">
                <a:latin typeface="Times New Roman" panose="02020603050405020304" pitchFamily="18" charset="0"/>
                <a:cs typeface="Times New Roman" panose="02020603050405020304" pitchFamily="18" charset="0"/>
              </a:rPr>
              <a:t>khoảng</a:t>
            </a:r>
            <a:r>
              <a:rPr lang="en-US" sz="2000" i="1" dirty="0">
                <a:latin typeface="Times New Roman" panose="02020603050405020304" pitchFamily="18" charset="0"/>
                <a:cs typeface="Times New Roman" panose="02020603050405020304" pitchFamily="18" charset="0"/>
              </a:rPr>
              <a:t> 12 </a:t>
            </a:r>
            <a:r>
              <a:rPr lang="en-US" sz="2000" i="1" dirty="0" err="1">
                <a:latin typeface="Times New Roman" panose="02020603050405020304" pitchFamily="18" charset="0"/>
                <a:cs typeface="Times New Roman" panose="02020603050405020304" pitchFamily="18" charset="0"/>
              </a:rPr>
              <a:t>giờ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khuya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hành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Ki </a:t>
            </a:r>
            <a:r>
              <a:rPr lang="en-US" sz="2000" i="1" dirty="0" err="1">
                <a:latin typeface="Times New Roman" panose="02020603050405020304" pitchFamily="18" charset="0"/>
                <a:cs typeface="Times New Roman" panose="02020603050405020304" pitchFamily="18" charset="0"/>
              </a:rPr>
              <a:t>Yên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cung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đình</a:t>
            </a:r>
            <a:r>
              <a:rPr lang="en-US" sz="2000" i="1" dirty="0">
                <a:latin typeface="Times New Roman" panose="02020603050405020304" pitchFamily="18" charset="0"/>
                <a:cs typeface="Times New Roman" panose="02020603050405020304" pitchFamily="18" charset="0"/>
              </a:rPr>
              <a:t> Nam </a:t>
            </a:r>
            <a:r>
              <a:rPr lang="en-US" sz="2000" i="1" dirty="0" err="1">
                <a:latin typeface="Times New Roman" panose="02020603050405020304" pitchFamily="18" charset="0"/>
                <a:cs typeface="Times New Roman" panose="02020603050405020304" pitchFamily="18" charset="0"/>
              </a:rPr>
              <a:t>Bộ</a:t>
            </a:r>
            <a:r>
              <a:rPr lang="en-US" sz="2000" i="1" dirty="0">
                <a:latin typeface="Times New Roman" panose="02020603050405020304" pitchFamily="18" charset="0"/>
                <a:cs typeface="Times New Roman" panose="02020603050405020304" pitchFamily="18" charset="0"/>
              </a:rPr>
              <a:t>. Sau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bội</a:t>
            </a:r>
            <a:r>
              <a:rPr lang="en-US" sz="2000" i="1" dirty="0">
                <a:latin typeface="Times New Roman" panose="02020603050405020304" pitchFamily="18" charset="0"/>
                <a:cs typeface="Times New Roman" panose="02020603050405020304" pitchFamily="18" charset="0"/>
              </a:rPr>
              <a:t>”. </a:t>
            </a:r>
            <a:endParaRPr lang="en-US" sz="9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18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7232749"/>
          </a:xfrm>
          <a:prstGeom prst="rect">
            <a:avLst/>
          </a:prstGeom>
          <a:noFill/>
        </p:spPr>
        <p:txBody>
          <a:bodyPr wrap="square" rtlCol="0">
            <a:spAutoFit/>
          </a:bodyPr>
          <a:lstStyle/>
          <a:p>
            <a:pPr algn="just"/>
            <a:r>
              <a:rPr lang="en-US" sz="2000" i="1" dirty="0">
                <a:latin typeface="Times New Roman" panose="02020603050405020304" pitchFamily="18" charset="0"/>
                <a:cs typeface="Times New Roman" panose="02020603050405020304" pitchFamily="18" charset="0"/>
              </a:rPr>
              <a:t>Sau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bội</a:t>
            </a:r>
            <a:r>
              <a:rPr lang="en-US" sz="2000" i="1" dirty="0">
                <a:latin typeface="Times New Roman" panose="02020603050405020304" pitchFamily="18" charset="0"/>
                <a:cs typeface="Times New Roman" panose="02020603050405020304" pitchFamily="18" charset="0"/>
              </a:rPr>
              <a:t>”. Chen </a:t>
            </a:r>
            <a:r>
              <a:rPr lang="en-US" sz="2000" i="1" dirty="0" err="1">
                <a:latin typeface="Times New Roman" panose="02020603050405020304" pitchFamily="18" charset="0"/>
                <a:cs typeface="Times New Roman" panose="02020603050405020304" pitchFamily="18" charset="0"/>
              </a:rPr>
              <a:t>kẽ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giữa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nội</a:t>
            </a:r>
            <a:r>
              <a:rPr lang="en-US" sz="2000" i="1" dirty="0">
                <a:latin typeface="Times New Roman" panose="02020603050405020304" pitchFamily="18" charset="0"/>
                <a:cs typeface="Times New Roman" panose="02020603050405020304" pitchFamily="18" charset="0"/>
              </a:rPr>
              <a:t> dung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tự</a:t>
            </a:r>
            <a:r>
              <a:rPr lang="en-US" sz="2000" i="1" dirty="0">
                <a:latin typeface="Times New Roman" panose="02020603050405020304" pitchFamily="18" charset="0"/>
                <a:cs typeface="Times New Roman" panose="02020603050405020304" pitchFamily="18" charset="0"/>
              </a:rPr>
              <a:t> do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thập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thiếu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buổi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hoan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uống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nghệ</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vui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lăng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Huỳnh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Việt</a:t>
            </a:r>
            <a:r>
              <a:rPr lang="en-US" sz="2000" i="1" dirty="0">
                <a:latin typeface="Times New Roman" panose="02020603050405020304" pitchFamily="18" charset="0"/>
                <a:cs typeface="Times New Roman" panose="02020603050405020304" pitchFamily="18" charset="0"/>
              </a:rPr>
              <a:t> ở Nam </a:t>
            </a:r>
            <a:r>
              <a:rPr lang="en-US" sz="2000" i="1" dirty="0" err="1">
                <a:latin typeface="Times New Roman" panose="02020603050405020304" pitchFamily="18" charset="0"/>
                <a:cs typeface="Times New Roman" panose="02020603050405020304" pitchFamily="18" charset="0"/>
              </a:rPr>
              <a:t>Bộ</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NXB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hoá</a:t>
            </a:r>
            <a:r>
              <a:rPr lang="en-US" sz="2000" i="1"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Thông</a:t>
            </a:r>
            <a:r>
              <a:rPr lang="en-US" sz="2000" i="1" dirty="0">
                <a:latin typeface="Times New Roman" panose="02020603050405020304" pitchFamily="18" charset="0"/>
                <a:cs typeface="Times New Roman" panose="02020603050405020304" pitchFamily="18" charset="0"/>
              </a:rPr>
              <a:t> tin, </a:t>
            </a:r>
            <a:r>
              <a:rPr lang="en-US" sz="2000" i="1" dirty="0" err="1">
                <a:latin typeface="Times New Roman" panose="02020603050405020304" pitchFamily="18" charset="0"/>
                <a:cs typeface="Times New Roman" panose="02020603050405020304" pitchFamily="18" charset="0"/>
              </a:rPr>
              <a:t>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Nội</a:t>
            </a:r>
            <a:r>
              <a:rPr lang="en-US" sz="2000" i="1" dirty="0">
                <a:latin typeface="Times New Roman" panose="02020603050405020304" pitchFamily="18" charset="0"/>
                <a:cs typeface="Times New Roman" panose="02020603050405020304" pitchFamily="18" charset="0"/>
              </a:rPr>
              <a:t>, 2003, tr. 105 - 109)</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1.</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độc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Theo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rửa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Lô </a:t>
            </a:r>
            <a:r>
              <a:rPr lang="en-US" sz="2000" dirty="0" err="1">
                <a:latin typeface="Times New Roman" panose="02020603050405020304" pitchFamily="18" charset="0"/>
                <a:cs typeface="Times New Roman" panose="02020603050405020304" pitchFamily="18" charset="0"/>
              </a:rPr>
              <a:t>Lô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sao</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2.</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Hãy</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sánh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đây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rửa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Lô </a:t>
            </a:r>
            <a:r>
              <a:rPr lang="en-US" sz="2000" dirty="0" err="1">
                <a:latin typeface="Times New Roman" panose="02020603050405020304" pitchFamily="18" charset="0"/>
                <a:cs typeface="Times New Roman" panose="02020603050405020304" pitchFamily="18" charset="0"/>
              </a:rPr>
              <a:t>Lô</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3.</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Ông</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4.</a:t>
            </a:r>
            <a:r>
              <a:rPr lang="en-US" sz="2000" dirty="0">
                <a:latin typeface="Times New Roman" panose="02020603050405020304" pitchFamily="18" charset="0"/>
                <a:cs typeface="Times New Roman" panose="02020603050405020304" pitchFamily="18" charset="0"/>
              </a:rPr>
              <a:t> Theo </a:t>
            </a:r>
            <a:r>
              <a:rPr lang="en-US" sz="2000" dirty="0" err="1">
                <a:latin typeface="Times New Roman" panose="02020603050405020304" pitchFamily="18" charset="0"/>
                <a:cs typeface="Times New Roman" panose="02020603050405020304" pitchFamily="18" charset="0"/>
              </a:rPr>
              <a:t>hiểu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voi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đẹp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Nam?</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5.</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riêng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chơi</a:t>
            </a:r>
            <a:r>
              <a:rPr lang="en-US" sz="2000" dirty="0">
                <a:latin typeface="Times New Roman" panose="02020603050405020304" pitchFamily="18" charset="0"/>
                <a:cs typeface="Times New Roman" panose="02020603050405020304" pitchFamily="18" charset="0"/>
              </a:rPr>
              <a:t> hay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rửa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Lô </a:t>
            </a:r>
            <a:r>
              <a:rPr lang="en-US" sz="2000" dirty="0" err="1">
                <a:latin typeface="Times New Roman" panose="02020603050405020304" pitchFamily="18" charset="0"/>
                <a:cs typeface="Times New Roman" panose="02020603050405020304" pitchFamily="18" charset="0"/>
              </a:rPr>
              <a:t>Lô</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6.</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Lí</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endParaRPr lang="en-US" sz="8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29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186309"/>
          </a:xfrm>
          <a:prstGeom prst="rect">
            <a:avLst/>
          </a:prstGeom>
          <a:noFill/>
        </p:spPr>
        <p:txBody>
          <a:bodyPr wrap="square" rtlCol="0">
            <a:spAutoFit/>
          </a:bodyPr>
          <a:lstStyle/>
          <a:p>
            <a:pPr marL="0" marR="0" algn="ctr">
              <a:spcBef>
                <a:spcPts val="0"/>
              </a:spcBef>
              <a:spcAft>
                <a:spcPts val="0"/>
              </a:spcAft>
            </a:pPr>
            <a:r>
              <a:rPr lang="en-US" b="1" dirty="0" err="1">
                <a:solidFill>
                  <a:srgbClr val="000000"/>
                </a:solidFill>
                <a:effectLst/>
                <a:latin typeface="Times New Roman" panose="02020603050405020304" pitchFamily="18" charset="0"/>
                <a:ea typeface="Times New Roman" panose="02020603050405020304" pitchFamily="18" charset="0"/>
              </a:rPr>
              <a:t>Gợi</a:t>
            </a:r>
            <a:r>
              <a:rPr lang="en-US" b="1" dirty="0">
                <a:solidFill>
                  <a:srgbClr val="000000"/>
                </a:solidFill>
                <a:effectLst/>
                <a:latin typeface="Times New Roman" panose="02020603050405020304" pitchFamily="18" charset="0"/>
                <a:ea typeface="Times New Roman" panose="02020603050405020304" pitchFamily="18" charset="0"/>
              </a:rPr>
              <a:t> ý trả </a:t>
            </a:r>
            <a:r>
              <a:rPr lang="en-US" b="1" dirty="0" err="1">
                <a:solidFill>
                  <a:srgbClr val="000000"/>
                </a:solidFill>
                <a:effectLst/>
                <a:latin typeface="Times New Roman" panose="02020603050405020304" pitchFamily="18" charset="0"/>
                <a:ea typeface="Times New Roman" panose="02020603050405020304" pitchFamily="18" charset="0"/>
              </a:rPr>
              <a:t>lời</a:t>
            </a:r>
            <a:endParaRPr lang="en-US"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b="1" dirty="0" err="1">
                <a:solidFill>
                  <a:srgbClr val="000000"/>
                </a:solidFill>
                <a:effectLst/>
                <a:latin typeface="Times New Roman" panose="02020603050405020304" pitchFamily="18" charset="0"/>
                <a:ea typeface="Times New Roman" panose="02020603050405020304" pitchFamily="18" charset="0"/>
              </a:rPr>
              <a:t>Câu</a:t>
            </a:r>
            <a:r>
              <a:rPr lang="en-US" b="1" dirty="0">
                <a:solidFill>
                  <a:srgbClr val="000000"/>
                </a:solidFill>
                <a:effectLst/>
                <a:latin typeface="Times New Roman" panose="02020603050405020304" pitchFamily="18" charset="0"/>
                <a:ea typeface="Times New Roman" panose="02020603050405020304" pitchFamily="18" charset="0"/>
              </a:rPr>
              <a:t> 1.</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Có</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thể</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xem</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đoạn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trích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một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bản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thông</a:t>
            </a:r>
            <a:r>
              <a:rPr lang="en-US" dirty="0">
                <a:solidFill>
                  <a:srgbClr val="000000"/>
                </a:solidFill>
                <a:effectLst/>
                <a:latin typeface="Times New Roman" panose="02020603050405020304" pitchFamily="18" charset="0"/>
                <a:ea typeface="Times New Roman" panose="02020603050405020304" pitchFamily="18" charset="0"/>
              </a:rPr>
              <a:t> tin </a:t>
            </a:r>
            <a:r>
              <a:rPr lang="en-US" dirty="0" err="1">
                <a:solidFill>
                  <a:srgbClr val="000000"/>
                </a:solidFill>
                <a:effectLst/>
                <a:latin typeface="Times New Roman" panose="02020603050405020304" pitchFamily="18" charset="0"/>
                <a:ea typeface="Times New Roman" panose="02020603050405020304" pitchFamily="18" charset="0"/>
              </a:rPr>
              <a:t>độc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lập</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Xét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về</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mục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đích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viết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và</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nội</a:t>
            </a:r>
            <a:r>
              <a:rPr lang="en-US" dirty="0">
                <a:solidFill>
                  <a:srgbClr val="000000"/>
                </a:solidFill>
                <a:effectLst/>
                <a:latin typeface="Times New Roman" panose="02020603050405020304" pitchFamily="18" charset="0"/>
                <a:ea typeface="Times New Roman" panose="02020603050405020304" pitchFamily="18" charset="0"/>
              </a:rPr>
              <a:t> dung </a:t>
            </a:r>
            <a:r>
              <a:rPr lang="en-US" dirty="0" err="1">
                <a:solidFill>
                  <a:srgbClr val="000000"/>
                </a:solidFill>
                <a:effectLst/>
                <a:latin typeface="Times New Roman" panose="02020603050405020304" pitchFamily="18" charset="0"/>
                <a:ea typeface="Times New Roman" panose="02020603050405020304" pitchFamily="18" charset="0"/>
              </a:rPr>
              <a:t>thông</a:t>
            </a:r>
            <a:r>
              <a:rPr lang="en-US" dirty="0">
                <a:solidFill>
                  <a:srgbClr val="000000"/>
                </a:solidFill>
                <a:effectLst/>
                <a:latin typeface="Times New Roman" panose="02020603050405020304" pitchFamily="18" charset="0"/>
                <a:ea typeface="Times New Roman" panose="02020603050405020304" pitchFamily="18" charset="0"/>
              </a:rPr>
              <a:t> tin,“</a:t>
            </a:r>
            <a:r>
              <a:rPr lang="en-US" dirty="0" err="1">
                <a:solidFill>
                  <a:srgbClr val="000000"/>
                </a:solidFill>
                <a:effectLst/>
                <a:latin typeface="Times New Roman" panose="02020603050405020304" pitchFamily="18" charset="0"/>
                <a:ea typeface="Times New Roman" panose="02020603050405020304" pitchFamily="18" charset="0"/>
              </a:rPr>
              <a:t>văn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bản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này</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hoàn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toàn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có</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thể</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xếp</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cùng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loại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với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bản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rửa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của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người</a:t>
            </a:r>
            <a:r>
              <a:rPr lang="en-US" dirty="0">
                <a:solidFill>
                  <a:srgbClr val="000000"/>
                </a:solidFill>
                <a:effectLst/>
                <a:latin typeface="Times New Roman" panose="02020603050405020304" pitchFamily="18" charset="0"/>
                <a:ea typeface="Times New Roman" panose="02020603050405020304" pitchFamily="18" charset="0"/>
              </a:rPr>
              <a:t> Lô </a:t>
            </a:r>
            <a:r>
              <a:rPr lang="en-US" dirty="0" err="1">
                <a:solidFill>
                  <a:srgbClr val="000000"/>
                </a:solidFill>
                <a:effectLst/>
                <a:latin typeface="Times New Roman" panose="02020603050405020304" pitchFamily="18" charset="0"/>
                <a:ea typeface="Times New Roman" panose="02020603050405020304" pitchFamily="18" charset="0"/>
              </a:rPr>
              <a:t>Lô</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vì</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cả</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hai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đều</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viết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về</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có</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phần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giới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thiệu</a:t>
            </a:r>
            <a:r>
              <a:rPr lang="en-US" dirty="0">
                <a:solidFill>
                  <a:srgbClr val="000000"/>
                </a:solidFill>
                <a:effectLst/>
                <a:latin typeface="Times New Roman" panose="02020603050405020304" pitchFamily="18" charset="0"/>
                <a:ea typeface="Times New Roman" panose="02020603050405020304" pitchFamily="18" charset="0"/>
              </a:rPr>
              <a:t> chi </a:t>
            </a:r>
            <a:r>
              <a:rPr lang="en-US" dirty="0" err="1">
                <a:solidFill>
                  <a:srgbClr val="000000"/>
                </a:solidFill>
                <a:effectLst/>
                <a:latin typeface="Times New Roman" panose="02020603050405020304" pitchFamily="18" charset="0"/>
                <a:ea typeface="Times New Roman" panose="02020603050405020304" pitchFamily="18" charset="0"/>
              </a:rPr>
              <a:t>tiết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quy</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tắc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luật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lệ</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phải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tuân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thủ</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trong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quá</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trình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thực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hành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b="1" dirty="0" err="1">
                <a:solidFill>
                  <a:srgbClr val="000000"/>
                </a:solidFill>
                <a:effectLst/>
                <a:latin typeface="Times New Roman" panose="02020603050405020304" pitchFamily="18" charset="0"/>
                <a:ea typeface="Times New Roman" panose="02020603050405020304" pitchFamily="18" charset="0"/>
              </a:rPr>
              <a:t>Câu</a:t>
            </a:r>
            <a:r>
              <a:rPr lang="en-US" b="1" dirty="0">
                <a:solidFill>
                  <a:srgbClr val="000000"/>
                </a:solidFill>
                <a:effectLst/>
                <a:latin typeface="Times New Roman" panose="02020603050405020304" pitchFamily="18" charset="0"/>
                <a:ea typeface="Times New Roman" panose="02020603050405020304" pitchFamily="18" charset="0"/>
              </a:rPr>
              <a:t> 2.</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Vì</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giới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thiệu</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về</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 - </a:t>
            </a:r>
            <a:r>
              <a:rPr lang="en-US" dirty="0" err="1">
                <a:solidFill>
                  <a:srgbClr val="000000"/>
                </a:solidFill>
                <a:effectLst/>
                <a:latin typeface="Times New Roman" panose="02020603050405020304" pitchFamily="18" charset="0"/>
                <a:ea typeface="Times New Roman" panose="02020603050405020304" pitchFamily="18" charset="0"/>
              </a:rPr>
              <a:t>một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loại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hoạt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động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diễn</a:t>
            </a:r>
            <a:r>
              <a:rPr lang="en-US" dirty="0">
                <a:solidFill>
                  <a:srgbClr val="000000"/>
                </a:solidFill>
                <a:effectLst/>
                <a:latin typeface="Times New Roman" panose="02020603050405020304" pitchFamily="18" charset="0"/>
                <a:ea typeface="Times New Roman" panose="02020603050405020304" pitchFamily="18" charset="0"/>
              </a:rPr>
              <a:t> ra </a:t>
            </a:r>
            <a:r>
              <a:rPr lang="en-US" dirty="0" err="1">
                <a:solidFill>
                  <a:srgbClr val="000000"/>
                </a:solidFill>
                <a:effectLst/>
                <a:latin typeface="Times New Roman" panose="02020603050405020304" pitchFamily="18" charset="0"/>
                <a:ea typeface="Times New Roman" panose="02020603050405020304" pitchFamily="18" charset="0"/>
              </a:rPr>
              <a:t>theo</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bước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quy</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định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chặt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chẽ</a:t>
            </a:r>
            <a:r>
              <a:rPr lang="en-US" dirty="0">
                <a:solidFill>
                  <a:srgbClr val="000000"/>
                </a:solidFill>
                <a:effectLst/>
                <a:latin typeface="Times New Roman" panose="02020603050405020304" pitchFamily="18" charset="0"/>
                <a:ea typeface="Times New Roman" panose="02020603050405020304" pitchFamily="18" charset="0"/>
              </a:rPr>
              <a:t> - </a:t>
            </a:r>
            <a:r>
              <a:rPr lang="en-US" dirty="0" err="1">
                <a:solidFill>
                  <a:srgbClr val="000000"/>
                </a:solidFill>
                <a:effectLst/>
                <a:latin typeface="Times New Roman" panose="02020603050405020304" pitchFamily="18" charset="0"/>
                <a:ea typeface="Times New Roman" panose="02020603050405020304" pitchFamily="18" charset="0"/>
              </a:rPr>
              <a:t>nên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thông</a:t>
            </a:r>
            <a:r>
              <a:rPr lang="en-US" dirty="0">
                <a:solidFill>
                  <a:srgbClr val="000000"/>
                </a:solidFill>
                <a:effectLst/>
                <a:latin typeface="Times New Roman" panose="02020603050405020304" pitchFamily="18" charset="0"/>
                <a:ea typeface="Times New Roman" panose="02020603050405020304" pitchFamily="18" charset="0"/>
              </a:rPr>
              <a:t> tin </a:t>
            </a:r>
            <a:r>
              <a:rPr lang="en-US" dirty="0" err="1">
                <a:solidFill>
                  <a:srgbClr val="000000"/>
                </a:solidFill>
                <a:effectLst/>
                <a:latin typeface="Times New Roman" panose="02020603050405020304" pitchFamily="18" charset="0"/>
                <a:ea typeface="Times New Roman" panose="02020603050405020304" pitchFamily="18" charset="0"/>
              </a:rPr>
              <a:t>trong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đoạn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trích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chủ</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yếu</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triển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khai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theo</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trình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tự</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thời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gian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Đây</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cũng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triển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khai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đã</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giả</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bản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rửa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của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người</a:t>
            </a:r>
            <a:r>
              <a:rPr lang="en-US" dirty="0">
                <a:solidFill>
                  <a:srgbClr val="000000"/>
                </a:solidFill>
                <a:effectLst/>
                <a:latin typeface="Times New Roman" panose="02020603050405020304" pitchFamily="18" charset="0"/>
                <a:ea typeface="Times New Roman" panose="02020603050405020304" pitchFamily="18" charset="0"/>
              </a:rPr>
              <a:t> Lô </a:t>
            </a:r>
            <a:r>
              <a:rPr lang="en-US" dirty="0" err="1">
                <a:solidFill>
                  <a:srgbClr val="000000"/>
                </a:solidFill>
                <a:effectLst/>
                <a:latin typeface="Times New Roman" panose="02020603050405020304" pitchFamily="18" charset="0"/>
                <a:ea typeface="Times New Roman" panose="02020603050405020304" pitchFamily="18" charset="0"/>
              </a:rPr>
              <a:t>Lô</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chọn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lựa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Cũng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như</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bản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rửa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của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người</a:t>
            </a:r>
            <a:r>
              <a:rPr lang="en-US" dirty="0">
                <a:solidFill>
                  <a:srgbClr val="000000"/>
                </a:solidFill>
                <a:effectLst/>
                <a:latin typeface="Times New Roman" panose="02020603050405020304" pitchFamily="18" charset="0"/>
                <a:ea typeface="Times New Roman" panose="02020603050405020304" pitchFamily="18" charset="0"/>
              </a:rPr>
              <a:t> Lô </a:t>
            </a:r>
            <a:r>
              <a:rPr lang="en-US" dirty="0" err="1">
                <a:solidFill>
                  <a:srgbClr val="000000"/>
                </a:solidFill>
                <a:effectLst/>
                <a:latin typeface="Times New Roman" panose="02020603050405020304" pitchFamily="18" charset="0"/>
                <a:ea typeface="Times New Roman" panose="02020603050405020304" pitchFamily="18" charset="0"/>
              </a:rPr>
              <a:t>Lô</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thông</a:t>
            </a:r>
            <a:r>
              <a:rPr lang="en-US" dirty="0">
                <a:solidFill>
                  <a:srgbClr val="000000"/>
                </a:solidFill>
                <a:effectLst/>
                <a:latin typeface="Times New Roman" panose="02020603050405020304" pitchFamily="18" charset="0"/>
                <a:ea typeface="Times New Roman" panose="02020603050405020304" pitchFamily="18" charset="0"/>
              </a:rPr>
              <a:t> tin </a:t>
            </a:r>
            <a:r>
              <a:rPr lang="en-US" dirty="0" err="1">
                <a:solidFill>
                  <a:srgbClr val="000000"/>
                </a:solidFill>
                <a:effectLst/>
                <a:latin typeface="Times New Roman" panose="02020603050405020304" pitchFamily="18" charset="0"/>
                <a:ea typeface="Times New Roman" panose="02020603050405020304" pitchFamily="18" charset="0"/>
              </a:rPr>
              <a:t>trong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đoạn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trích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còn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tổ</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chức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theo</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bố</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cục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Giới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thiệu</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về</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xuất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xứ</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không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gian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thời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gian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tiến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hành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đối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tượng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tham</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gia</a:t>
            </a:r>
            <a:r>
              <a:rPr lang="en-US"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dirty="0" err="1">
                <a:solidFill>
                  <a:srgbClr val="000000"/>
                </a:solidFill>
                <a:effectLst/>
                <a:latin typeface="Times New Roman" panose="02020603050405020304" pitchFamily="18" charset="0"/>
                <a:ea typeface="Times New Roman" panose="02020603050405020304" pitchFamily="18" charset="0"/>
              </a:rPr>
              <a:t>Thuật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lại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diễn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biến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của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nghi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thức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vật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bước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tiến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hành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hoạt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động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bắt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buộc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và</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tự</a:t>
            </a:r>
            <a:r>
              <a:rPr lang="en-US" dirty="0">
                <a:solidFill>
                  <a:srgbClr val="000000"/>
                </a:solidFill>
                <a:effectLst/>
                <a:latin typeface="Times New Roman" panose="02020603050405020304" pitchFamily="18" charset="0"/>
                <a:ea typeface="Times New Roman" panose="02020603050405020304" pitchFamily="18" charset="0"/>
              </a:rPr>
              <a:t> do,...) → </a:t>
            </a:r>
            <a:r>
              <a:rPr lang="en-US" dirty="0" err="1">
                <a:solidFill>
                  <a:srgbClr val="000000"/>
                </a:solidFill>
                <a:effectLst/>
                <a:latin typeface="Times New Roman" panose="02020603050405020304" pitchFamily="18" charset="0"/>
                <a:ea typeface="Times New Roman" panose="02020603050405020304" pitchFamily="18" charset="0"/>
              </a:rPr>
              <a:t>Đánh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giá</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chung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về</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 (ý </a:t>
            </a:r>
            <a:r>
              <a:rPr lang="en-US" dirty="0" err="1">
                <a:solidFill>
                  <a:srgbClr val="000000"/>
                </a:solidFill>
                <a:effectLst/>
                <a:latin typeface="Times New Roman" panose="02020603050405020304" pitchFamily="18" charset="0"/>
                <a:ea typeface="Times New Roman" panose="02020603050405020304" pitchFamily="18" charset="0"/>
              </a:rPr>
              <a:t>nghĩa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dụng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ảnh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hưởng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Cần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lưu</a:t>
            </a:r>
            <a:r>
              <a:rPr lang="en-US" dirty="0">
                <a:solidFill>
                  <a:srgbClr val="000000"/>
                </a:solidFill>
                <a:effectLst/>
                <a:latin typeface="Times New Roman" panose="02020603050405020304" pitchFamily="18" charset="0"/>
                <a:ea typeface="Times New Roman" panose="02020603050405020304" pitchFamily="18" charset="0"/>
              </a:rPr>
              <a:t> ý: </a:t>
            </a:r>
            <a:r>
              <a:rPr lang="en-US" dirty="0" err="1">
                <a:solidFill>
                  <a:srgbClr val="000000"/>
                </a:solidFill>
                <a:effectLst/>
                <a:latin typeface="Times New Roman" panose="02020603050405020304" pitchFamily="18" charset="0"/>
                <a:ea typeface="Times New Roman" panose="02020603050405020304" pitchFamily="18" charset="0"/>
              </a:rPr>
              <a:t>Việc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đánh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giá</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chung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về</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 ở </a:t>
            </a:r>
            <a:r>
              <a:rPr lang="en-US" dirty="0" err="1">
                <a:solidFill>
                  <a:srgbClr val="000000"/>
                </a:solidFill>
                <a:effectLst/>
                <a:latin typeface="Times New Roman" panose="02020603050405020304" pitchFamily="18" charset="0"/>
                <a:ea typeface="Times New Roman" panose="02020603050405020304" pitchFamily="18" charset="0"/>
              </a:rPr>
              <a:t>đoạn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trích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có</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phần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mờ</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nhạt</a:t>
            </a:r>
            <a:r>
              <a:rPr lang="en-US" dirty="0">
                <a:solidFill>
                  <a:srgbClr val="000000"/>
                </a:solidFill>
                <a:effectLst/>
                <a:latin typeface="Times New Roman" panose="02020603050405020304" pitchFamily="18" charset="0"/>
                <a:ea typeface="Times New Roman" panose="02020603050405020304" pitchFamily="18" charset="0"/>
              </a:rPr>
              <a:t> so </a:t>
            </a:r>
            <a:r>
              <a:rPr lang="en-US" dirty="0" err="1">
                <a:solidFill>
                  <a:srgbClr val="000000"/>
                </a:solidFill>
                <a:effectLst/>
                <a:latin typeface="Times New Roman" panose="02020603050405020304" pitchFamily="18" charset="0"/>
                <a:ea typeface="Times New Roman" panose="02020603050405020304" pitchFamily="18" charset="0"/>
              </a:rPr>
              <a:t>với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văn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bản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rửa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làng</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của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người</a:t>
            </a:r>
            <a:r>
              <a:rPr lang="en-US" dirty="0">
                <a:solidFill>
                  <a:srgbClr val="000000"/>
                </a:solidFill>
                <a:effectLst/>
                <a:latin typeface="Times New Roman" panose="02020603050405020304" pitchFamily="18" charset="0"/>
                <a:ea typeface="Times New Roman" panose="02020603050405020304" pitchFamily="18" charset="0"/>
              </a:rPr>
              <a:t> Lô </a:t>
            </a:r>
            <a:r>
              <a:rPr lang="en-US" dirty="0" err="1">
                <a:solidFill>
                  <a:srgbClr val="000000"/>
                </a:solidFill>
                <a:effectLst/>
                <a:latin typeface="Times New Roman" panose="02020603050405020304" pitchFamily="18" charset="0"/>
                <a:ea typeface="Times New Roman" panose="02020603050405020304" pitchFamily="18" charset="0"/>
              </a:rPr>
              <a:t>Lô</a:t>
            </a:r>
            <a:r>
              <a:rPr lang="en-US" dirty="0">
                <a:solidFill>
                  <a:srgbClr val="000000"/>
                </a:solidFill>
                <a:effectLst/>
                <a:latin typeface="Times New Roman" panose="02020603050405020304" pitchFamily="18" charset="0"/>
                <a:ea typeface="Times New Roman" panose="02020603050405020304" pitchFamily="18" charset="0"/>
              </a:rPr>
              <a:t>, do </a:t>
            </a:r>
            <a:r>
              <a:rPr lang="en-US" dirty="0" err="1">
                <a:solidFill>
                  <a:srgbClr val="000000"/>
                </a:solidFill>
                <a:effectLst/>
                <a:latin typeface="Times New Roman" panose="02020603050405020304" pitchFamily="18" charset="0"/>
                <a:ea typeface="Times New Roman" panose="02020603050405020304" pitchFamily="18" charset="0"/>
              </a:rPr>
              <a:t>đoạn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trích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lấy</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từ</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một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cuốn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sách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mà</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phần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đánh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giá</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về</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tục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nằm</a:t>
            </a:r>
            <a:r>
              <a:rPr lang="en-US" dirty="0">
                <a:solidFill>
                  <a:srgbClr val="000000"/>
                </a:solidFill>
                <a:effectLst/>
                <a:latin typeface="Times New Roman" panose="02020603050405020304" pitchFamily="18" charset="0"/>
                <a:ea typeface="Times New Roman" panose="02020603050405020304" pitchFamily="18" charset="0"/>
              </a:rPr>
              <a:t> ở </a:t>
            </a:r>
            <a:r>
              <a:rPr lang="en-US" dirty="0" err="1">
                <a:solidFill>
                  <a:srgbClr val="000000"/>
                </a:solidFill>
                <a:effectLst/>
                <a:latin typeface="Times New Roman" panose="02020603050405020304" pitchFamily="18" charset="0"/>
                <a:ea typeface="Times New Roman" panose="02020603050405020304" pitchFamily="18" charset="0"/>
              </a:rPr>
              <a:t>một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đoạn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khác</a:t>
            </a:r>
            <a:r>
              <a:rPr lang="en-US"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b="1" dirty="0" err="1">
                <a:solidFill>
                  <a:srgbClr val="000000"/>
                </a:solidFill>
                <a:effectLst/>
                <a:latin typeface="Times New Roman" panose="02020603050405020304" pitchFamily="18" charset="0"/>
                <a:ea typeface="Times New Roman" panose="02020603050405020304" pitchFamily="18" charset="0"/>
              </a:rPr>
              <a:t>Câu</a:t>
            </a:r>
            <a:r>
              <a:rPr lang="en-US" b="1" dirty="0">
                <a:solidFill>
                  <a:srgbClr val="000000"/>
                </a:solidFill>
                <a:effectLst/>
                <a:latin typeface="Times New Roman" panose="02020603050405020304" pitchFamily="18" charset="0"/>
                <a:ea typeface="Times New Roman" panose="02020603050405020304" pitchFamily="18" charset="0"/>
              </a:rPr>
              <a:t> 3.</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luật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lệ</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của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hội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nghinh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Ông</a:t>
            </a:r>
            <a:r>
              <a:rPr lang="en-US" dirty="0">
                <a:solidFill>
                  <a:srgbClr val="000000"/>
                </a:solidFill>
                <a:effectLst/>
                <a:latin typeface="Times New Roman" panose="02020603050405020304" pitchFamily="18" charset="0"/>
                <a:ea typeface="Times New Roman" panose="02020603050405020304" pitchFamily="18" charset="0"/>
              </a:rPr>
              <a:t> ở </a:t>
            </a:r>
            <a:r>
              <a:rPr lang="en-US" dirty="0" err="1">
                <a:solidFill>
                  <a:srgbClr val="000000"/>
                </a:solidFill>
                <a:effectLst/>
                <a:latin typeface="Times New Roman" panose="02020603050405020304" pitchFamily="18" charset="0"/>
                <a:ea typeface="Times New Roman" panose="02020603050405020304" pitchFamily="18" charset="0"/>
              </a:rPr>
              <a:t>xã</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Cần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Thạnh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huyện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Cần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Giờ</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Thành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phố</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Hồ</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Chí</a:t>
            </a:r>
            <a:r>
              <a:rPr lang="en-US" dirty="0">
                <a:solidFill>
                  <a:srgbClr val="000000"/>
                </a:solidFill>
                <a:effectLst/>
                <a:latin typeface="Times New Roman" panose="02020603050405020304" pitchFamily="18" charset="0"/>
                <a:ea typeface="Times New Roman" panose="02020603050405020304" pitchFamily="18" charset="0"/>
              </a:rPr>
              <a:t> Minh </a:t>
            </a:r>
            <a:r>
              <a:rPr lang="en-US" dirty="0" err="1">
                <a:solidFill>
                  <a:srgbClr val="000000"/>
                </a:solidFill>
                <a:effectLst/>
                <a:latin typeface="Times New Roman" panose="02020603050405020304" pitchFamily="18" charset="0"/>
                <a:ea typeface="Times New Roman" panose="02020603050405020304" pitchFamily="18" charset="0"/>
              </a:rPr>
              <a:t>đã</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giả</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giới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thiệu</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rất</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cụ</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thể</a:t>
            </a:r>
            <a:r>
              <a:rPr lang="en-US"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đồ</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khí</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tự</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phải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chuẩn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bị</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đầy</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đủ</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công</a:t>
            </a:r>
            <a:r>
              <a:rPr lang="en-US" dirty="0">
                <a:solidFill>
                  <a:srgbClr val="000000"/>
                </a:solidFill>
                <a:effectLst/>
                <a:latin typeface="Times New Roman" panose="02020603050405020304" pitchFamily="18" charset="0"/>
                <a:ea typeface="Times New Roman" panose="02020603050405020304" pitchFamily="18" charset="0"/>
              </a:rPr>
              <a:t> - </a:t>
            </a:r>
            <a:r>
              <a:rPr lang="en-US" dirty="0" err="1">
                <a:solidFill>
                  <a:srgbClr val="000000"/>
                </a:solidFill>
                <a:effectLst/>
                <a:latin typeface="Times New Roman" panose="02020603050405020304" pitchFamily="18" charset="0"/>
                <a:ea typeface="Times New Roman" panose="02020603050405020304" pitchFamily="18" charset="0"/>
              </a:rPr>
              <a:t>Ngày</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giờ</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làm</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phải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xác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định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rõ</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ràng</a:t>
            </a:r>
            <a:endParaRPr lang="en-US"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Trình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tự</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tiến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hành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và</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các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nghi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thức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phải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thực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hiện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đúng</a:t>
            </a:r>
            <a:r>
              <a:rPr lang="en-US" dirty="0">
                <a:solidFill>
                  <a:srgbClr val="000000"/>
                </a:solidFill>
                <a:effectLst/>
                <a:latin typeface="Times New Roman" panose="02020603050405020304" pitchFamily="18" charset="0"/>
                <a:ea typeface="Times New Roman" panose="02020603050405020304" pitchFamily="18" charset="0"/>
              </a:rPr>
              <a:t>. - </a:t>
            </a:r>
            <a:r>
              <a:rPr lang="en-US" dirty="0" err="1">
                <a:solidFill>
                  <a:srgbClr val="000000"/>
                </a:solidFill>
                <a:effectLst/>
                <a:latin typeface="Times New Roman" panose="02020603050405020304" pitchFamily="18" charset="0"/>
                <a:ea typeface="Times New Roman" panose="02020603050405020304" pitchFamily="18" charset="0"/>
              </a:rPr>
              <a:t>Nơi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nào</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làm</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lễ</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gì</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phải</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được</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phân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định</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rõ</a:t>
            </a:r>
            <a:r>
              <a:rPr lang="en-US"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826920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6678751"/>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5. </a:t>
            </a:r>
            <a:r>
              <a:rPr lang="en-US" sz="2000" b="1" dirty="0" err="1">
                <a:latin typeface="Times New Roman" panose="02020603050405020304" pitchFamily="18" charset="0"/>
                <a:cs typeface="Times New Roman" panose="02020603050405020304" pitchFamily="18" charset="0"/>
              </a:rPr>
              <a:t>Bố</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cục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phẩm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Thủy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tiên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tháng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1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cắt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cỏ</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2 </a:t>
            </a:r>
            <a:r>
              <a:rPr lang="en-US" sz="2000" dirty="0" err="1">
                <a:latin typeface="Times New Roman" panose="02020603050405020304" pitchFamily="18" charset="0"/>
                <a:cs typeface="Times New Roman" panose="02020603050405020304" pitchFamily="18" charset="0"/>
              </a:rPr>
              <a:t>Tiếp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năm</a:t>
            </a:r>
            <a:r>
              <a:rPr lang="en-US" sz="2000" i="1" dirty="0">
                <a:latin typeface="Times New Roman" panose="02020603050405020304" pitchFamily="18" charset="0"/>
                <a:cs typeface="Times New Roman" panose="02020603050405020304" pitchFamily="18" charset="0"/>
              </a:rPr>
              <a:t> 2007</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đoan</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II. </a:t>
            </a:r>
            <a:r>
              <a:rPr lang="en-US" sz="2000" b="1" dirty="0" err="1">
                <a:latin typeface="Times New Roman" panose="02020603050405020304" pitchFamily="18" charset="0"/>
                <a:cs typeface="Times New Roman" panose="02020603050405020304" pitchFamily="18" charset="0"/>
              </a:rPr>
              <a:t>Tìm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hiểu</a:t>
            </a:r>
            <a:r>
              <a:rPr lang="en-US" sz="2000" b="1" dirty="0">
                <a:latin typeface="Times New Roman" panose="02020603050405020304" pitchFamily="18" charset="0"/>
                <a:cs typeface="Times New Roman" panose="02020603050405020304" pitchFamily="18" charset="0"/>
              </a:rPr>
              <a:t> chi </a:t>
            </a:r>
            <a:r>
              <a:rPr lang="en-US" sz="2000" b="1" dirty="0" err="1">
                <a:latin typeface="Times New Roman" panose="02020603050405020304" pitchFamily="18" charset="0"/>
                <a:cs typeface="Times New Roman" panose="02020603050405020304" pitchFamily="18" charset="0"/>
              </a:rPr>
              <a:t>tiết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Thủy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tiên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tháng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1. </a:t>
            </a:r>
            <a:r>
              <a:rPr lang="en-US" sz="2000" b="1" dirty="0" err="1">
                <a:latin typeface="Times New Roman" panose="02020603050405020304" pitchFamily="18" charset="0"/>
                <a:cs typeface="Times New Roman" panose="02020603050405020304" pitchFamily="18" charset="0"/>
              </a:rPr>
              <a:t>Hiện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tượng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Đất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nóng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lên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nay </a:t>
            </a:r>
            <a:r>
              <a:rPr lang="en-US" sz="2000" dirty="0" err="1">
                <a:latin typeface="Times New Roman" panose="02020603050405020304" pitchFamily="18" charset="0"/>
                <a:cs typeface="Times New Roman" panose="02020603050405020304" pitchFamily="18" charset="0"/>
              </a:rPr>
              <a:t>nở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1</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hậu</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ướt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nhầm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đồng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xảy</a:t>
            </a:r>
            <a:r>
              <a:rPr lang="en-US" sz="2000" i="1" dirty="0">
                <a:latin typeface="Times New Roman" panose="02020603050405020304" pitchFamily="18" charset="0"/>
                <a:cs typeface="Times New Roman" panose="02020603050405020304" pitchFamily="18" charset="0"/>
              </a:rPr>
              <a:t> ra , </a:t>
            </a:r>
            <a:r>
              <a:rPr lang="en-US" sz="2000" i="1" dirty="0" err="1">
                <a:latin typeface="Times New Roman" panose="02020603050405020304" pitchFamily="18" charset="0"/>
                <a:cs typeface="Times New Roman" panose="02020603050405020304" pitchFamily="18" charset="0"/>
              </a:rPr>
              <a:t>chủ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yếu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muốn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nhắc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nhiệt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độ</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toàn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xảy</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vấn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gì</a:t>
            </a:r>
            <a:endParaRPr lang="en-US" sz="2000" dirty="0">
              <a:latin typeface="Times New Roman" panose="02020603050405020304" pitchFamily="18" charset="0"/>
              <a:cs typeface="Times New Roman" panose="02020603050405020304" pitchFamily="18" charset="0"/>
            </a:endParaRPr>
          </a:p>
          <a:p>
            <a:pPr algn="just"/>
            <a:endParaRPr lang="en-US" sz="8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04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524863"/>
          </a:xfrm>
          <a:prstGeom prst="rect">
            <a:avLst/>
          </a:prstGeom>
          <a:noFill/>
        </p:spPr>
        <p:txBody>
          <a:bodyPr wrap="square" rtlCol="0">
            <a:spAutoFit/>
          </a:bodyPr>
          <a:lstStyle/>
          <a:p>
            <a:pPr marL="107950" marR="71755" algn="just">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4.</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Lễ</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hội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thờ</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cúng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voi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dân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vùng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duyên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hải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miền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Trung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miền</a:t>
            </a:r>
            <a:r>
              <a:rPr lang="en-US" sz="2000" dirty="0">
                <a:solidFill>
                  <a:srgbClr val="000000"/>
                </a:solidFill>
                <a:effectLst/>
                <a:latin typeface="Times New Roman" panose="02020603050405020304" pitchFamily="18" charset="0"/>
                <a:ea typeface="Times New Roman" panose="02020603050405020304" pitchFamily="18" charset="0"/>
              </a:rPr>
              <a:t> Nam </a:t>
            </a:r>
            <a:r>
              <a:rPr lang="en-US" sz="2000" dirty="0" err="1">
                <a:solidFill>
                  <a:srgbClr val="000000"/>
                </a:solidFill>
                <a:effectLst/>
                <a:latin typeface="Times New Roman" panose="02020603050405020304" pitchFamily="18" charset="0"/>
                <a:ea typeface="Times New Roman" panose="02020603050405020304" pitchFamily="18" charset="0"/>
              </a:rPr>
              <a:t>Việt</a:t>
            </a:r>
            <a:r>
              <a:rPr lang="en-US" sz="2000" dirty="0">
                <a:solidFill>
                  <a:srgbClr val="000000"/>
                </a:solidFill>
                <a:effectLst/>
                <a:latin typeface="Times New Roman" panose="02020603050405020304" pitchFamily="18" charset="0"/>
                <a:ea typeface="Times New Roman" panose="02020603050405020304" pitchFamily="18" charset="0"/>
              </a:rPr>
              <a:t> Nam </a:t>
            </a:r>
            <a:r>
              <a:rPr lang="en-US" sz="2000" dirty="0" err="1">
                <a:solidFill>
                  <a:srgbClr val="000000"/>
                </a:solidFill>
                <a:effectLst/>
                <a:latin typeface="Times New Roman" panose="02020603050405020304" pitchFamily="18" charset="0"/>
                <a:ea typeface="Times New Roman" panose="02020603050405020304" pitchFamily="18" charset="0"/>
              </a:rPr>
              <a:t>tổ</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chức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hằng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năm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Tuy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mỗi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tiến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hành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riêng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nhưng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tinh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thần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chung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toát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từ</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tất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lễ</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hội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đó</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vẫn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niềm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biết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đối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hào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phóng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Mẹ</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cũng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như</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hỗ</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trợ</a:t>
            </a:r>
            <a:r>
              <a:rPr lang="en-US" sz="2000" dirty="0">
                <a:solidFill>
                  <a:srgbClr val="000000"/>
                </a:solidFill>
                <a:effectLst/>
                <a:latin typeface="Times New Roman" panose="02020603050405020304" pitchFamily="18" charset="0"/>
                <a:ea typeface="Times New Roman" panose="02020603050405020304" pitchFamily="18" charset="0"/>
              </a:rPr>
              <a:t> to </a:t>
            </a:r>
            <a:r>
              <a:rPr lang="en-US" sz="2000" dirty="0" err="1">
                <a:solidFill>
                  <a:srgbClr val="000000"/>
                </a:solidFill>
                <a:effectLst/>
                <a:latin typeface="Times New Roman" panose="02020603050405020304" pitchFamily="18" charset="0"/>
                <a:ea typeface="Times New Roman" panose="02020603050405020304" pitchFamily="18" charset="0"/>
              </a:rPr>
              <a:t>lớn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số</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lực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lượng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giúp</a:t>
            </a:r>
            <a:r>
              <a:rPr lang="en-US" sz="2000" dirty="0">
                <a:solidFill>
                  <a:srgbClr val="000000"/>
                </a:solidFill>
                <a:effectLst/>
                <a:latin typeface="Times New Roman" panose="02020603050405020304" pitchFamily="18" charset="0"/>
                <a:ea typeface="Times New Roman" panose="02020603050405020304" pitchFamily="18" charset="0"/>
              </a:rPr>
              <a:t> con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vượt</a:t>
            </a:r>
            <a:r>
              <a:rPr lang="en-US" sz="2000" dirty="0">
                <a:solidFill>
                  <a:srgbClr val="000000"/>
                </a:solidFill>
                <a:effectLst/>
                <a:latin typeface="Times New Roman" panose="02020603050405020304" pitchFamily="18" charset="0"/>
                <a:ea typeface="Times New Roman" panose="02020603050405020304" pitchFamily="18" charset="0"/>
              </a:rPr>
              <a:t> qua </a:t>
            </a:r>
            <a:r>
              <a:rPr lang="en-US" sz="2000" dirty="0" err="1">
                <a:solidFill>
                  <a:srgbClr val="000000"/>
                </a:solidFill>
                <a:effectLst/>
                <a:latin typeface="Times New Roman" panose="02020603050405020304" pitchFamily="18" charset="0"/>
                <a:ea typeface="Times New Roman" panose="02020603050405020304" pitchFamily="18" charset="0"/>
              </a:rPr>
              <a:t>nhiều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voi</a:t>
            </a:r>
            <a:r>
              <a:rPr lang="en-US" sz="2000" dirty="0">
                <a:solidFill>
                  <a:srgbClr val="000000"/>
                </a:solidFill>
                <a:effectLst/>
                <a:latin typeface="Times New Roman" panose="02020603050405020304" pitchFamily="18" charset="0"/>
                <a:ea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rPr>
              <a:t>cá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xem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hiện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thân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hỗ</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ấy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đối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lao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biển</a:t>
            </a:r>
            <a:r>
              <a:rPr lang="en-US" sz="2000" dirty="0">
                <a:solidFill>
                  <a:srgbClr val="000000"/>
                </a:solidFill>
                <a:effectLst/>
                <a:latin typeface="Times New Roman" panose="02020603050405020304" pitchFamily="18" charset="0"/>
                <a:ea typeface="Times New Roman" panose="02020603050405020304" pitchFamily="18" charset="0"/>
              </a:rPr>
              <a:t>). Qua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lễ</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hội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này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thấy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dân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lao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xưa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cụ</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dân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luôn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muốn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duy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trì</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nếp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hài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tôn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trọng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nương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theo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quy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luật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xây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dựng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cuộc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yên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bình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hạnh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phúc</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5.</a:t>
            </a:r>
            <a:r>
              <a:rPr lang="en-US" sz="2000" dirty="0">
                <a:solidFill>
                  <a:srgbClr val="000000"/>
                </a:solidFill>
                <a:effectLst/>
                <a:latin typeface="Times New Roman" panose="02020603050405020304" pitchFamily="18" charset="0"/>
                <a:ea typeface="Times New Roman" panose="02020603050405020304" pitchFamily="18" charset="0"/>
              </a:rPr>
              <a:t> Qua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qua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Lễ</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rửa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Lô </a:t>
            </a:r>
            <a:r>
              <a:rPr lang="en-US" sz="2000" dirty="0" err="1">
                <a:solidFill>
                  <a:srgbClr val="000000"/>
                </a:solidFill>
                <a:effectLst/>
                <a:latin typeface="Times New Roman" panose="02020603050405020304" pitchFamily="18" charset="0"/>
                <a:ea typeface="Times New Roman" panose="02020603050405020304" pitchFamily="18" charset="0"/>
              </a:rPr>
              <a:t>Lô</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thấy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loại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thông</a:t>
            </a:r>
            <a:r>
              <a:rPr lang="en-US" sz="2000" dirty="0">
                <a:solidFill>
                  <a:srgbClr val="000000"/>
                </a:solidFill>
                <a:effectLst/>
                <a:latin typeface="Times New Roman" panose="02020603050405020304" pitchFamily="18" charset="0"/>
                <a:ea typeface="Times New Roman" panose="02020603050405020304" pitchFamily="18" charset="0"/>
              </a:rPr>
              <a:t> tin </a:t>
            </a:r>
            <a:r>
              <a:rPr lang="en-US" sz="2000" dirty="0" err="1">
                <a:solidFill>
                  <a:srgbClr val="000000"/>
                </a:solidFill>
                <a:effectLst/>
                <a:latin typeface="Times New Roman" panose="02020603050405020304" pitchFamily="18" charset="0"/>
                <a:ea typeface="Times New Roman" panose="02020603050405020304" pitchFamily="18" charset="0"/>
              </a:rPr>
              <a:t>giới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thiệu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về</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quy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tắc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hoặc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luật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lệ</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trò</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chơi</a:t>
            </a:r>
            <a:r>
              <a:rPr lang="en-US" sz="2000" dirty="0">
                <a:solidFill>
                  <a:srgbClr val="000000"/>
                </a:solidFill>
                <a:effectLst/>
                <a:latin typeface="Times New Roman" panose="02020603050405020304" pitchFamily="18" charset="0"/>
                <a:ea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rPr>
              <a:t>hoạt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hoàn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toàn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hấp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dẫn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hấp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dẫn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đó</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phần</a:t>
            </a:r>
            <a:r>
              <a:rPr lang="en-US" sz="2000" dirty="0">
                <a:solidFill>
                  <a:srgbClr val="000000"/>
                </a:solidFill>
                <a:effectLst/>
                <a:latin typeface="Times New Roman" panose="02020603050405020304" pitchFamily="18" charset="0"/>
                <a:ea typeface="Times New Roman" panose="02020603050405020304" pitchFamily="18" charset="0"/>
              </a:rPr>
              <a:t> do </a:t>
            </a:r>
            <a:r>
              <a:rPr lang="en-US" sz="2000" dirty="0" err="1">
                <a:solidFill>
                  <a:srgbClr val="000000"/>
                </a:solidFill>
                <a:effectLst/>
                <a:latin typeface="Times New Roman" panose="02020603050405020304" pitchFamily="18" charset="0"/>
                <a:ea typeface="Times New Roman" panose="02020603050405020304" pitchFamily="18" charset="0"/>
              </a:rPr>
              <a:t>cái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trò</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chơi</a:t>
            </a:r>
            <a:r>
              <a:rPr lang="en-US" sz="2000" dirty="0">
                <a:solidFill>
                  <a:srgbClr val="000000"/>
                </a:solidFill>
                <a:effectLst/>
                <a:latin typeface="Times New Roman" panose="02020603050405020304" pitchFamily="18" charset="0"/>
                <a:ea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rPr>
              <a:t>hoạt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thường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gây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tò</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mò</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phần</a:t>
            </a:r>
            <a:r>
              <a:rPr lang="en-US" sz="2000" dirty="0">
                <a:solidFill>
                  <a:srgbClr val="000000"/>
                </a:solidFill>
                <a:effectLst/>
                <a:latin typeface="Times New Roman" panose="02020603050405020304" pitchFamily="18" charset="0"/>
                <a:ea typeface="Times New Roman" panose="02020603050405020304" pitchFamily="18" charset="0"/>
              </a:rPr>
              <a:t> do </a:t>
            </a:r>
            <a:r>
              <a:rPr lang="en-US" sz="2000" dirty="0" err="1">
                <a:solidFill>
                  <a:srgbClr val="000000"/>
                </a:solidFill>
                <a:effectLst/>
                <a:latin typeface="Times New Roman" panose="02020603050405020304" pitchFamily="18" charset="0"/>
                <a:ea typeface="Times New Roman" panose="02020603050405020304" pitchFamily="18" charset="0"/>
              </a:rPr>
              <a:t>cách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viết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tạo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viết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nhấn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mạnh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thường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hợp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nhuần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nhị</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lối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trình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bày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khúc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chiết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lối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miêu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cụ</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tiếp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đưa</a:t>
            </a:r>
            <a:r>
              <a:rPr lang="en-US" sz="2000" dirty="0">
                <a:solidFill>
                  <a:srgbClr val="000000"/>
                </a:solidFill>
                <a:effectLst/>
                <a:latin typeface="Times New Roman" panose="02020603050405020304" pitchFamily="18" charset="0"/>
                <a:ea typeface="Times New Roman" panose="02020603050405020304" pitchFamily="18" charset="0"/>
              </a:rPr>
              <a:t> ra </a:t>
            </a:r>
            <a:r>
              <a:rPr lang="en-US" sz="2000" dirty="0" err="1">
                <a:solidFill>
                  <a:srgbClr val="000000"/>
                </a:solidFill>
                <a:effectLst/>
                <a:latin typeface="Times New Roman" panose="02020603050405020304" pitchFamily="18" charset="0"/>
                <a:ea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thông</a:t>
            </a:r>
            <a:r>
              <a:rPr lang="en-US" sz="2000" dirty="0">
                <a:solidFill>
                  <a:srgbClr val="000000"/>
                </a:solidFill>
                <a:effectLst/>
                <a:latin typeface="Times New Roman" panose="02020603050405020304" pitchFamily="18" charset="0"/>
                <a:ea typeface="Times New Roman" panose="02020603050405020304" pitchFamily="18" charset="0"/>
              </a:rPr>
              <a:t> tin </a:t>
            </a:r>
            <a:r>
              <a:rPr lang="en-US" sz="2000" dirty="0" err="1">
                <a:solidFill>
                  <a:srgbClr val="000000"/>
                </a:solidFill>
                <a:effectLst/>
                <a:latin typeface="Times New Roman" panose="02020603050405020304" pitchFamily="18" charset="0"/>
                <a:ea typeface="Times New Roman" panose="02020603050405020304" pitchFamily="18" charset="0"/>
              </a:rPr>
              <a:t>khách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quan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vẫn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quên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chêm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số</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bình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luận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phân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tích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hợp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lí</a:t>
            </a:r>
            <a:r>
              <a:rPr lang="en-US" sz="2000" dirty="0">
                <a:solidFill>
                  <a:srgbClr val="000000"/>
                </a:solidFill>
                <a:effectLst/>
                <a:latin typeface="Times New Roman" panose="02020603050405020304" pitchFamily="18" charset="0"/>
                <a:ea typeface="Times New Roman" panose="02020603050405020304" pitchFamily="18" charset="0"/>
              </a:rPr>
              <a:t>,... Ở </a:t>
            </a:r>
            <a:r>
              <a:rPr lang="en-US" sz="2000" dirty="0" err="1">
                <a:solidFill>
                  <a:srgbClr val="000000"/>
                </a:solidFill>
                <a:effectLst/>
                <a:latin typeface="Times New Roman" panose="02020603050405020304" pitchFamily="18" charset="0"/>
                <a:ea typeface="Times New Roman" panose="02020603050405020304" pitchFamily="18" charset="0"/>
              </a:rPr>
              <a:t>nhiều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việc</a:t>
            </a:r>
            <a:r>
              <a:rPr lang="en-US" sz="2000" dirty="0">
                <a:solidFill>
                  <a:srgbClr val="000000"/>
                </a:solidFill>
                <a:effectLst/>
                <a:latin typeface="Times New Roman" panose="02020603050405020304" pitchFamily="18" charset="0"/>
                <a:ea typeface="Times New Roman" panose="02020603050405020304" pitchFamily="18" charset="0"/>
              </a:rPr>
              <a:t> in </a:t>
            </a:r>
            <a:r>
              <a:rPr lang="en-US" sz="2000" dirty="0" err="1">
                <a:solidFill>
                  <a:srgbClr val="000000"/>
                </a:solidFill>
                <a:effectLst/>
                <a:latin typeface="Times New Roman" panose="02020603050405020304" pitchFamily="18" charset="0"/>
                <a:ea typeface="Times New Roman" panose="02020603050405020304" pitchFamily="18" charset="0"/>
              </a:rPr>
              <a:t>kèm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bức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ảnh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minh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cũng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khiến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ấn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tượng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tốt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đẹp</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6.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ngoài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địa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danh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còn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viết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số</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từ</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cụm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từ</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như</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Lăng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Lễ</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hội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nghinh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Lễ</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nghinh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Lễ</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cúng</a:t>
            </a:r>
            <a:r>
              <a:rPr lang="en-US" sz="2000"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717265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001643"/>
          </a:xfrm>
          <a:prstGeom prst="rect">
            <a:avLst/>
          </a:prstGeom>
          <a:noFill/>
        </p:spPr>
        <p:txBody>
          <a:bodyPr wrap="square" rtlCol="0">
            <a:spAutoFit/>
          </a:bodyPr>
          <a:lstStyle/>
          <a:p>
            <a:pPr algn="ctr"/>
            <a:r>
              <a:rPr lang="en-US" sz="2400" b="1" dirty="0">
                <a:solidFill>
                  <a:srgbClr val="000000"/>
                </a:solidFill>
                <a:effectLst/>
                <a:latin typeface="Times New Roman" panose="02020603050405020304" pitchFamily="18" charset="0"/>
                <a:ea typeface="Times New Roman" panose="02020603050405020304" pitchFamily="18" charset="0"/>
              </a:rPr>
              <a:t>PHIẾU HỌC TẬP SỐ 2</a:t>
            </a:r>
            <a:endParaRPr lang="en-US" sz="24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400" b="1" dirty="0" err="1">
                <a:effectLst/>
                <a:latin typeface="Times New Roman" panose="02020603050405020304" pitchFamily="18" charset="0"/>
                <a:ea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trích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rPr>
              <a:t> trả </a:t>
            </a:r>
            <a:r>
              <a:rPr lang="en-US" sz="2400" b="1" dirty="0" err="1">
                <a:effectLst/>
                <a:latin typeface="Times New Roman" panose="02020603050405020304" pitchFamily="18" charset="0"/>
                <a:ea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71755" indent="457200" algn="just">
              <a:spcBef>
                <a:spcPts val="0"/>
              </a:spcBef>
              <a:spcAft>
                <a:spcPts val="0"/>
              </a:spcAft>
            </a:pPr>
            <a:r>
              <a:rPr lang="en-US" sz="2400" i="1" dirty="0" err="1">
                <a:effectLst/>
                <a:latin typeface="Times New Roman" panose="02020603050405020304" pitchFamily="18" charset="0"/>
                <a:ea typeface="Times New Roman" panose="02020603050405020304" pitchFamily="18" charset="0"/>
              </a:rPr>
              <a:t>Làng</a:t>
            </a:r>
            <a:r>
              <a:rPr lang="en-US" sz="2400" i="1" dirty="0">
                <a:effectLst/>
                <a:latin typeface="Times New Roman" panose="02020603050405020304" pitchFamily="18" charset="0"/>
                <a:ea typeface="Times New Roman" panose="02020603050405020304" pitchFamily="18" charset="0"/>
              </a:rPr>
              <a:t> Vân</a:t>
            </a:r>
            <a:r>
              <a:rPr lang="en-US" sz="2400" i="1" baseline="30000" dirty="0">
                <a:effectLst/>
                <a:latin typeface="Times New Roman" panose="02020603050405020304" pitchFamily="18" charset="0"/>
                <a:ea typeface="Times New Roman" panose="02020603050405020304" pitchFamily="18" charset="0"/>
              </a:rPr>
              <a:t>1</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vây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bọc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bởi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sông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rằng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đấy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endParaRPr lang="en-US" sz="24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400" i="1" dirty="0" err="1">
                <a:effectLst/>
                <a:latin typeface="Times New Roman" panose="02020603050405020304" pitchFamily="18" charset="0"/>
                <a:ea typeface="Times New Roman" panose="02020603050405020304" pitchFamily="18" charset="0"/>
              </a:rPr>
              <a:t>thế</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thiết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giữ</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quyết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bởi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rPr>
              <a:t> nay, </a:t>
            </a:r>
            <a:r>
              <a:rPr lang="en-US" sz="2400" i="1" dirty="0" err="1">
                <a:effectLst/>
                <a:latin typeface="Times New Roman" panose="02020603050405020304" pitchFamily="18" charset="0"/>
                <a:ea typeface="Times New Roman" panose="02020603050405020304" pitchFamily="18" charset="0"/>
              </a:rPr>
              <a:t>chưa</a:t>
            </a:r>
            <a:r>
              <a:rPr lang="en-US" sz="2400" i="1" dirty="0">
                <a:effectLst/>
                <a:latin typeface="Times New Roman" panose="02020603050405020304" pitchFamily="18" charset="0"/>
                <a:ea typeface="Times New Roman" panose="02020603050405020304" pitchFamily="18" charset="0"/>
              </a:rPr>
              <a:t> ai </a:t>
            </a:r>
            <a:r>
              <a:rPr lang="en-US" sz="2400" i="1" dirty="0" err="1">
                <a:effectLst/>
                <a:latin typeface="Times New Roman" panose="02020603050405020304" pitchFamily="18" charset="0"/>
                <a:ea typeface="Times New Roman" panose="02020603050405020304" pitchFamily="18" charset="0"/>
              </a:rPr>
              <a:t>bắt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rượu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đoàn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cụ</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già</a:t>
            </a:r>
            <a:r>
              <a:rPr lang="en-US" sz="2400" i="1" dirty="0">
                <a:effectLst/>
                <a:latin typeface="Times New Roman" panose="02020603050405020304" pitchFamily="18" charset="0"/>
                <a:ea typeface="Times New Roman" panose="02020603050405020304" pitchFamily="18" charset="0"/>
              </a:rPr>
              <a:t> y </a:t>
            </a:r>
            <a:r>
              <a:rPr lang="en-US" sz="2400" i="1" dirty="0" err="1">
                <a:effectLst/>
                <a:latin typeface="Times New Roman" panose="02020603050405020304" pitchFamily="18" charset="0"/>
                <a:ea typeface="Times New Roman" panose="02020603050405020304" pitchFamily="18" charset="0"/>
              </a:rPr>
              <a:t>phục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hội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chờ</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vẽ</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dài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vui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mắt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ngay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nền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chiếu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trải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thềm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đủ</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nguội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chừng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lâu</a:t>
            </a:r>
            <a:r>
              <a:rPr lang="en-US" sz="2400" i="1" dirty="0">
                <a:effectLst/>
                <a:latin typeface="Times New Roman" panose="02020603050405020304" pitchFamily="18" charset="0"/>
                <a:ea typeface="Times New Roman" panose="02020603050405020304" pitchFamily="18" charset="0"/>
              </a:rPr>
              <a:t> do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rủ</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nhau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ngồi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xuống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chiếu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chai </a:t>
            </a:r>
            <a:r>
              <a:rPr lang="en-US" sz="2400" i="1" dirty="0" err="1">
                <a:effectLst/>
                <a:latin typeface="Times New Roman" panose="02020603050405020304" pitchFamily="18" charset="0"/>
                <a:ea typeface="Times New Roman" panose="02020603050405020304" pitchFamily="18" charset="0"/>
              </a:rPr>
              <a:t>rượu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suốt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bưng</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chiếc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ánh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như</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chạm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nhỏ</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bằng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đầu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kim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găm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lấm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chấm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phủ</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kín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mặt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cụ</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bê</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từng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món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đặt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thấp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ngọn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măng</a:t>
            </a:r>
            <a:r>
              <a:rPr lang="en-US" sz="2400" i="1" dirty="0">
                <a:effectLst/>
                <a:latin typeface="Times New Roman" panose="02020603050405020304" pitchFamily="18" charset="0"/>
                <a:ea typeface="Times New Roman" panose="02020603050405020304" pitchFamily="18" charset="0"/>
              </a:rPr>
              <a:t> sông</a:t>
            </a:r>
            <a:r>
              <a:rPr lang="en-US" sz="2400" i="1" baseline="30000" dirty="0">
                <a:effectLst/>
                <a:latin typeface="Times New Roman" panose="02020603050405020304" pitchFamily="18" charset="0"/>
                <a:ea typeface="Times New Roman" panose="02020603050405020304" pitchFamily="18" charset="0"/>
              </a:rPr>
              <a:t>2</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xuống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bây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giờ</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ý </a:t>
            </a:r>
            <a:r>
              <a:rPr lang="en-US" sz="2400" i="1" dirty="0" err="1">
                <a:effectLst/>
                <a:latin typeface="Times New Roman" panose="02020603050405020304" pitchFamily="18" charset="0"/>
                <a:ea typeface="Times New Roman" panose="02020603050405020304" pitchFamily="18" charset="0"/>
              </a:rPr>
              <a:t>căn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thắp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bằng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đèn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măng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Bóng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tối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trở</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đậm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đặc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hơn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chủ</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đang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bày</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trò</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vui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đây</a:t>
            </a:r>
            <a:r>
              <a:rPr lang="en-US" sz="2400" i="1" dirty="0">
                <a:effectLst/>
                <a:latin typeface="Times New Roman" panose="02020603050405020304" pitchFamily="18" charset="0"/>
                <a:ea typeface="Times New Roman" panose="02020603050405020304" pitchFamily="18" charset="0"/>
              </a:rPr>
              <a:t>. </a:t>
            </a:r>
            <a:endParaRPr lang="en-US" sz="2400" dirty="0"/>
          </a:p>
        </p:txBody>
      </p:sp>
    </p:spTree>
    <p:extLst>
      <p:ext uri="{BB962C8B-B14F-4D97-AF65-F5344CB8AC3E}">
        <p14:creationId xmlns:p14="http://schemas.microsoft.com/office/powerpoint/2010/main" val="41149884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5262979"/>
          </a:xfrm>
          <a:prstGeom prst="rect">
            <a:avLst/>
          </a:prstGeom>
          <a:noFill/>
        </p:spPr>
        <p:txBody>
          <a:bodyPr wrap="square" rtlCol="0">
            <a:spAutoFit/>
          </a:bodyPr>
          <a:lstStyle/>
          <a:p>
            <a:r>
              <a:rPr lang="en-US" sz="2400" i="1" dirty="0" err="1">
                <a:effectLst/>
                <a:latin typeface="Times New Roman" panose="02020603050405020304" pitchFamily="18" charset="0"/>
                <a:ea typeface="Times New Roman" panose="02020603050405020304" pitchFamily="18" charset="0"/>
              </a:rPr>
              <a:t>Cụ</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già</a:t>
            </a:r>
            <a:r>
              <a:rPr lang="en-US" sz="2400" i="1" dirty="0">
                <a:effectLst/>
                <a:latin typeface="Times New Roman" panose="02020603050405020304" pitchFamily="18" charset="0"/>
                <a:ea typeface="Times New Roman" panose="02020603050405020304" pitchFamily="18" charset="0"/>
              </a:rPr>
              <a:t> quay </a:t>
            </a:r>
            <a:r>
              <a:rPr lang="en-US" sz="2400" i="1" dirty="0" err="1">
                <a:effectLst/>
                <a:latin typeface="Times New Roman" panose="02020603050405020304" pitchFamily="18" charset="0"/>
                <a:ea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lấy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chai </a:t>
            </a:r>
            <a:r>
              <a:rPr lang="en-US" sz="2400" i="1" dirty="0" err="1">
                <a:effectLst/>
                <a:latin typeface="Times New Roman" panose="02020603050405020304" pitchFamily="18" charset="0"/>
                <a:ea typeface="Times New Roman" panose="02020603050405020304" pitchFamily="18" charset="0"/>
              </a:rPr>
              <a:t>rượu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chừng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đầy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mặt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lửa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hoá</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Phực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tiếng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ánh</a:t>
            </a:r>
            <a:r>
              <a:rPr lang="en-US" sz="2400" dirty="0">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lửa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bốc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ngọn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loạt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chiếc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ngọn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lửa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len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lỏi</a:t>
            </a:r>
            <a:r>
              <a:rPr lang="en-US" sz="2400" i="1" dirty="0">
                <a:effectLst/>
                <a:latin typeface="Times New Roman" panose="02020603050405020304" pitchFamily="18" charset="0"/>
                <a:ea typeface="Times New Roman" panose="02020603050405020304" pitchFamily="18" charset="0"/>
              </a:rPr>
              <a:t> qua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vẽ</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lượn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sóng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màu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biếc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mặt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thực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khách</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71755" indent="457200" algn="just">
              <a:spcBef>
                <a:spcPts val="0"/>
              </a:spcBef>
              <a:spcAft>
                <a:spcPts val="0"/>
              </a:spcAft>
            </a:pP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lâu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rồi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nhưng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bữa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tiệc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hôm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ấy</a:t>
            </a:r>
            <a:r>
              <a:rPr lang="en-US" sz="2400" i="1" dirty="0">
                <a:effectLst/>
                <a:latin typeface="Times New Roman" panose="02020603050405020304" pitchFamily="18" charset="0"/>
                <a:ea typeface="Times New Roman" panose="02020603050405020304" pitchFamily="18" charset="0"/>
              </a:rPr>
              <a:t> ở </a:t>
            </a:r>
            <a:r>
              <a:rPr lang="en-US" sz="2400" i="1" dirty="0" err="1">
                <a:effectLst/>
                <a:latin typeface="Times New Roman" panose="02020603050405020304" pitchFamily="18" charset="0"/>
                <a:ea typeface="Times New Roman" panose="02020603050405020304" pitchFamily="18" charset="0"/>
              </a:rPr>
              <a:t>làng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biếc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đầy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ẩn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nhảy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múa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gương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mặt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thực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ngồi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chìm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bóng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tối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như</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tiệc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bộ</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bán</a:t>
            </a:r>
            <a:r>
              <a:rPr lang="en-US" sz="2400" i="1" dirty="0">
                <a:effectLst/>
                <a:latin typeface="Times New Roman" panose="02020603050405020304" pitchFamily="18" charset="0"/>
                <a:ea typeface="Times New Roman" panose="02020603050405020304" pitchFamily="18" charset="0"/>
              </a:rPr>
              <a:t> khai</a:t>
            </a:r>
            <a:r>
              <a:rPr lang="en-US" sz="2400" i="1" baseline="30000" dirty="0">
                <a:effectLst/>
                <a:latin typeface="Times New Roman" panose="02020603050405020304" pitchFamily="18" charset="0"/>
                <a:ea typeface="Times New Roman" panose="02020603050405020304" pitchFamily="18" charset="0"/>
              </a:rPr>
              <a:t>3</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ánh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lửa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rừng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đêm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thẳm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lịch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loại</a:t>
            </a:r>
            <a:r>
              <a:rPr lang="en-US" sz="2400" i="1" dirty="0">
                <a:effectLst/>
                <a:latin typeface="Times New Roman" panose="02020603050405020304" pitchFamily="18" charset="0"/>
                <a:ea typeface="Times New Roman" panose="02020603050405020304" pitchFamily="18" charset="0"/>
              </a:rPr>
              <a:t>. [...]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gian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nghe</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lan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toả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điệu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quan</a:t>
            </a:r>
            <a:r>
              <a:rPr lang="en-US" sz="2400" i="1" dirty="0">
                <a:effectLst/>
                <a:latin typeface="Times New Roman" panose="02020603050405020304" pitchFamily="18" charset="0"/>
                <a:ea typeface="Times New Roman" panose="02020603050405020304" pitchFamily="18" charset="0"/>
              </a:rPr>
              <a:t> họ</a:t>
            </a:r>
            <a:r>
              <a:rPr lang="en-US" sz="2400" i="1" baseline="30000" dirty="0">
                <a:effectLst/>
                <a:latin typeface="Times New Roman" panose="02020603050405020304" pitchFamily="18" charset="0"/>
                <a:ea typeface="Times New Roman" panose="02020603050405020304" pitchFamily="18" charset="0"/>
              </a:rPr>
              <a:t>4</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ở </a:t>
            </a:r>
            <a:r>
              <a:rPr lang="en-US" sz="2400" i="1" dirty="0" err="1">
                <a:effectLst/>
                <a:latin typeface="Times New Roman" panose="02020603050405020304" pitchFamily="18" charset="0"/>
                <a:ea typeface="Times New Roman" panose="02020603050405020304" pitchFamily="18" charset="0"/>
              </a:rPr>
              <a:t>đừng</a:t>
            </a:r>
            <a:r>
              <a:rPr lang="en-US" sz="2400" i="1" dirty="0">
                <a:effectLst/>
                <a:latin typeface="Times New Roman" panose="02020603050405020304" pitchFamily="18" charset="0"/>
                <a:ea typeface="Times New Roman" panose="02020603050405020304" pitchFamily="18" charset="0"/>
              </a:rPr>
              <a:t> về”5 </a:t>
            </a: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nói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như</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nguồn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cội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tộc</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71755">
              <a:spcBef>
                <a:spcPts val="0"/>
              </a:spcBef>
              <a:spcAft>
                <a:spcPts val="0"/>
              </a:spcAft>
            </a:pPr>
            <a:r>
              <a:rPr lang="en-US" sz="2400" i="1" dirty="0">
                <a:effectLst/>
                <a:latin typeface="Times New Roman" panose="02020603050405020304" pitchFamily="18" charset="0"/>
                <a:ea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rPr>
              <a:t>Hoàng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Phủ</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Ngọc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Tường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Rượu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Vân</a:t>
            </a:r>
            <a:r>
              <a:rPr lang="en-US" sz="2400" i="1" dirty="0">
                <a:effectLst/>
                <a:latin typeface="Times New Roman" panose="02020603050405020304" pitchFamily="18" charset="0"/>
                <a:ea typeface="Times New Roman" panose="02020603050405020304" pitchFamily="18" charset="0"/>
              </a:rPr>
              <a:t>, in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Miễn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đẹp</a:t>
            </a:r>
            <a:r>
              <a:rPr lang="en-US" sz="2400" i="1" dirty="0">
                <a:effectLst/>
                <a:latin typeface="Times New Roman" panose="02020603050405020304" pitchFamily="18" charset="0"/>
                <a:ea typeface="Times New Roman" panose="02020603050405020304" pitchFamily="18" charset="0"/>
              </a:rPr>
              <a:t>, NXB </a:t>
            </a:r>
            <a:r>
              <a:rPr lang="en-US" sz="2400" i="1" dirty="0" err="1">
                <a:effectLst/>
                <a:latin typeface="Times New Roman" panose="02020603050405020304" pitchFamily="18" charset="0"/>
                <a:ea typeface="Times New Roman" panose="02020603050405020304" pitchFamily="18" charset="0"/>
              </a:rPr>
              <a:t>Thuận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Thừa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Thiên</a:t>
            </a:r>
            <a:r>
              <a:rPr lang="en-US" sz="2400" i="1" dirty="0">
                <a:effectLst/>
                <a:latin typeface="Times New Roman" panose="02020603050405020304" pitchFamily="18" charset="0"/>
                <a:ea typeface="Times New Roman" panose="02020603050405020304" pitchFamily="18" charset="0"/>
              </a:rPr>
              <a:t> - </a:t>
            </a:r>
            <a:r>
              <a:rPr lang="en-US" sz="2400" i="1" dirty="0" err="1">
                <a:effectLst/>
                <a:latin typeface="Times New Roman" panose="02020603050405020304" pitchFamily="18" charset="0"/>
                <a:ea typeface="Times New Roman" panose="02020603050405020304" pitchFamily="18" charset="0"/>
              </a:rPr>
              <a:t>Huế</a:t>
            </a:r>
            <a:r>
              <a:rPr lang="en-US" sz="2400" i="1" dirty="0">
                <a:effectLst/>
                <a:latin typeface="Times New Roman" panose="02020603050405020304" pitchFamily="18" charset="0"/>
                <a:ea typeface="Times New Roman" panose="02020603050405020304" pitchFamily="18" charset="0"/>
              </a:rPr>
              <a:t>, 2001, tr. 28 - 30)</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450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5262979"/>
          </a:xfrm>
          <a:prstGeom prst="rect">
            <a:avLst/>
          </a:prstGeom>
          <a:noFill/>
        </p:spPr>
        <p:txBody>
          <a:bodyPr wrap="square" rtlCol="0">
            <a:spAutoFit/>
          </a:bodyPr>
          <a:lstStyle/>
          <a:p>
            <a:pPr marL="0" marR="71755" algn="just">
              <a:spcBef>
                <a:spcPts val="0"/>
              </a:spcBef>
              <a:spcAft>
                <a:spcPts val="0"/>
              </a:spcAft>
            </a:pPr>
            <a:r>
              <a:rPr lang="en-US" sz="2800" b="1"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Câu</a:t>
            </a:r>
            <a:r>
              <a:rPr lang="en-US" sz="2800" b="1"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1</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Nét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sinh</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hoạt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nào</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của</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cư</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dân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làng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Vân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được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nói</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tới</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trong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đoạn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trích</a:t>
            </a:r>
            <a:r>
              <a:rPr lang="en-US" sz="2800" strike="noStrike"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800" b="1"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Câu</a:t>
            </a:r>
            <a:r>
              <a:rPr lang="en-US" sz="2800" b="1"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2:</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Nêu</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những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chi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tiết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miêu</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tả</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nét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văn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hoá</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độc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đáo</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của</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làng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Vân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trong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đoạn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trích</a:t>
            </a:r>
            <a:r>
              <a:rPr lang="en-US" sz="2800" strike="noStrike"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800" b="1"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Câu</a:t>
            </a:r>
            <a:r>
              <a:rPr lang="en-US" sz="2800" b="1"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3</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Khung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cảnh</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bữa</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tiệc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đón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khách</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ở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làng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Vân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được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miêu</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tả</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như</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thế</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nào</a:t>
            </a:r>
            <a:r>
              <a:rPr lang="en-US" sz="2800" strike="noStrike" dirty="0">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a:t>
            </a:r>
            <a:endParaRPr lang="en-US" sz="2800" dirty="0">
              <a:effectLst/>
              <a:latin typeface="Times New Roman" panose="02020603050405020304" pitchFamily="18" charset="0"/>
              <a:ea typeface="Times New Roman" panose="02020603050405020304" pitchFamily="18" charset="0"/>
            </a:endParaRPr>
          </a:p>
          <a:p>
            <a:pPr marL="0" marR="71755" algn="just">
              <a:spcBef>
                <a:spcPts val="0"/>
              </a:spcBef>
              <a:spcAft>
                <a:spcPts val="0"/>
              </a:spcAft>
            </a:pPr>
            <a:r>
              <a:rPr lang="en-US" sz="2800" b="1"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Câu</a:t>
            </a:r>
            <a:r>
              <a:rPr lang="en-US" sz="2800" b="1"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4</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Đọc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đoạn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trích</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em</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cảm</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nhận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được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gì</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về</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thái</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độ</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ứng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xử</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với</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văn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hoá</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vùng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miền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của</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tác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giả</a:t>
            </a:r>
            <a:r>
              <a:rPr lang="en-US" sz="2800" strike="noStrike" dirty="0">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a:t>
            </a:r>
            <a:endParaRPr lang="en-US" sz="2800" dirty="0">
              <a:effectLst/>
              <a:latin typeface="Times New Roman" panose="02020603050405020304" pitchFamily="18" charset="0"/>
              <a:ea typeface="Times New Roman" panose="02020603050405020304" pitchFamily="18" charset="0"/>
            </a:endParaRPr>
          </a:p>
          <a:p>
            <a:pPr algn="just"/>
            <a:r>
              <a:rPr lang="en-US" sz="2800" b="1"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Câu</a:t>
            </a:r>
            <a:r>
              <a:rPr lang="en-US" sz="2800" b="1"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5</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Rượu</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làng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Vân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là</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loại</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rượu</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quê</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khá</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nổi</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tiếng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Có</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nhiều</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làng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quê</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trên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đất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nước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Việt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Nam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là</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những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làng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nghề</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chuyên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sản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xuất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những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sản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phẩm</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truyền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thống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Kể</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tên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và</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chia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sẻ</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nét</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văn</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hoá</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độc</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đáo</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của</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những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làng</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nghề</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mà</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em</a:t>
            </a:r>
            <a:r>
              <a:rPr lang="en-US" sz="2800" strike="noStrike" dirty="0">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 </a:t>
            </a:r>
            <a:r>
              <a:rPr lang="en-US" sz="2800" strike="noStrike" dirty="0" err="1">
                <a:solidFill>
                  <a:srgbClr val="0000FF"/>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biết</a:t>
            </a:r>
            <a:r>
              <a:rPr lang="en-US" sz="2800" strike="noStrike" dirty="0">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a:t>
            </a:r>
            <a:endParaRPr lang="en-US" sz="2800" dirty="0"/>
          </a:p>
        </p:txBody>
      </p:sp>
    </p:spTree>
    <p:extLst>
      <p:ext uri="{BB962C8B-B14F-4D97-AF65-F5344CB8AC3E}">
        <p14:creationId xmlns:p14="http://schemas.microsoft.com/office/powerpoint/2010/main" val="652054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5262979"/>
          </a:xfrm>
          <a:prstGeom prst="rect">
            <a:avLst/>
          </a:prstGeom>
          <a:noFill/>
        </p:spPr>
        <p:txBody>
          <a:bodyPr wrap="square" rtlCol="0">
            <a:spAutoFit/>
          </a:bodyPr>
          <a:lstStyle/>
          <a:p>
            <a:pPr marL="0" marR="0" algn="ctr">
              <a:spcBef>
                <a:spcPts val="0"/>
              </a:spcBef>
              <a:spcAft>
                <a:spcPts val="0"/>
              </a:spcAft>
            </a:pPr>
            <a:r>
              <a:rPr lang="en-US" sz="1800" b="1" dirty="0" err="1">
                <a:solidFill>
                  <a:srgbClr val="000000"/>
                </a:solidFill>
                <a:effectLst/>
                <a:latin typeface="Times New Roman" panose="02020603050405020304" pitchFamily="18" charset="0"/>
                <a:ea typeface="Times New Roman" panose="02020603050405020304" pitchFamily="18" charset="0"/>
              </a:rPr>
              <a:t>Gợi</a:t>
            </a:r>
            <a:r>
              <a:rPr lang="en-US" sz="1800" b="1" dirty="0">
                <a:solidFill>
                  <a:srgbClr val="000000"/>
                </a:solidFill>
                <a:effectLst/>
                <a:latin typeface="Times New Roman" panose="02020603050405020304" pitchFamily="18" charset="0"/>
                <a:ea typeface="Times New Roman" panose="02020603050405020304" pitchFamily="18" charset="0"/>
              </a:rPr>
              <a:t> ý trả </a:t>
            </a:r>
            <a:r>
              <a:rPr lang="en-US" sz="1800" b="1" dirty="0" err="1">
                <a:solidFill>
                  <a:srgbClr val="000000"/>
                </a:solidFill>
                <a:effectLst/>
                <a:latin typeface="Times New Roman" panose="02020603050405020304" pitchFamily="18" charset="0"/>
                <a:ea typeface="Times New Roman" panose="02020603050405020304" pitchFamily="18" charset="0"/>
              </a:rPr>
              <a:t>lời</a:t>
            </a:r>
            <a:endParaRPr lang="en-US" sz="1800"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b="1"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Câu</a:t>
            </a:r>
            <a:r>
              <a:rPr lang="en-US" sz="2000" b="1"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1</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Nét</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sinh</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hoạt</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nào</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của</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cư</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dân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làng</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Vân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được</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nói</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tới</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trong</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đoạn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trích</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a:t>
            </a:r>
            <a:endParaRPr lang="en-US" sz="2000" dirty="0">
              <a:solidFill>
                <a:srgbClr val="002060"/>
              </a:solidFill>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dirty="0" err="1">
                <a:solidFill>
                  <a:srgbClr val="002060"/>
                </a:solidFill>
                <a:effectLst/>
                <a:latin typeface="Times New Roman" panose="02020603050405020304" pitchFamily="18" charset="0"/>
                <a:ea typeface="Times New Roman" panose="02020603050405020304" pitchFamily="18" charset="0"/>
              </a:rPr>
              <a:t>Đoạn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trích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chủ</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yếu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miêu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tả</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một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buổi</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tiếp</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khách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cư</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dân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làng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Vân</a:t>
            </a:r>
            <a:r>
              <a:rPr lang="en-US" sz="2000" dirty="0">
                <a:solidFill>
                  <a:srgbClr val="002060"/>
                </a:solidFill>
                <a:effectLst/>
                <a:latin typeface="Times New Roman" panose="02020603050405020304" pitchFamily="18" charset="0"/>
                <a:ea typeface="Times New Roman" panose="02020603050405020304" pitchFamily="18" charset="0"/>
              </a:rPr>
              <a:t>. Ở </a:t>
            </a:r>
            <a:r>
              <a:rPr lang="en-US" sz="2000" dirty="0" err="1">
                <a:solidFill>
                  <a:srgbClr val="002060"/>
                </a:solidFill>
                <a:effectLst/>
                <a:latin typeface="Times New Roman" panose="02020603050405020304" pitchFamily="18" charset="0"/>
                <a:ea typeface="Times New Roman" panose="02020603050405020304" pitchFamily="18" charset="0"/>
              </a:rPr>
              <a:t>vùng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Kinh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Bắc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xưa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đón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khách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tiếp</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khách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thể</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hiện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phong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tục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làng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xã</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Chính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vì</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vậy</a:t>
            </a:r>
            <a:r>
              <a:rPr lang="en-US" sz="2000" dirty="0">
                <a:solidFill>
                  <a:srgbClr val="002060"/>
                </a:solidFill>
                <a:effectLst/>
                <a:latin typeface="Times New Roman" panose="02020603050405020304" pitchFamily="18" charset="0"/>
                <a:ea typeface="Times New Roman" panose="02020603050405020304" pitchFamily="18" charset="0"/>
              </a:rPr>
              <a:t>, qua </a:t>
            </a:r>
            <a:r>
              <a:rPr lang="en-US" sz="2000" dirty="0" err="1">
                <a:solidFill>
                  <a:srgbClr val="002060"/>
                </a:solidFill>
                <a:effectLst/>
                <a:latin typeface="Times New Roman" panose="02020603050405020304" pitchFamily="18" charset="0"/>
                <a:ea typeface="Times New Roman" panose="02020603050405020304" pitchFamily="18" charset="0"/>
              </a:rPr>
              <a:t>việc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tiếp</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khách</a:t>
            </a:r>
            <a:r>
              <a:rPr lang="en-US" sz="2000" dirty="0">
                <a:solidFill>
                  <a:srgbClr val="002060"/>
                </a:solidFill>
                <a:effectLst/>
                <a:latin typeface="Times New Roman" panose="02020603050405020304" pitchFamily="18" charset="0"/>
                <a:ea typeface="Times New Roman" panose="02020603050405020304" pitchFamily="18" charset="0"/>
              </a:rPr>
              <a:t>, ta </a:t>
            </a:r>
            <a:r>
              <a:rPr lang="en-US" sz="2000" dirty="0" err="1">
                <a:solidFill>
                  <a:srgbClr val="002060"/>
                </a:solidFill>
                <a:effectLst/>
                <a:latin typeface="Times New Roman" panose="02020603050405020304" pitchFamily="18" charset="0"/>
                <a:ea typeface="Times New Roman" panose="02020603050405020304" pitchFamily="18" charset="0"/>
              </a:rPr>
              <a:t>có</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thể</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nhận</a:t>
            </a:r>
            <a:r>
              <a:rPr lang="en-US" sz="2000" dirty="0">
                <a:solidFill>
                  <a:srgbClr val="002060"/>
                </a:solidFill>
                <a:effectLst/>
                <a:latin typeface="Times New Roman" panose="02020603050405020304" pitchFamily="18" charset="0"/>
                <a:ea typeface="Times New Roman" panose="02020603050405020304" pitchFamily="18" charset="0"/>
              </a:rPr>
              <a:t> ra </a:t>
            </a:r>
            <a:r>
              <a:rPr lang="en-US" sz="2000" dirty="0" err="1">
                <a:solidFill>
                  <a:srgbClr val="002060"/>
                </a:solidFill>
                <a:effectLst/>
                <a:latin typeface="Times New Roman" panose="02020603050405020304" pitchFamily="18" charset="0"/>
                <a:ea typeface="Times New Roman" panose="02020603050405020304" pitchFamily="18" charset="0"/>
              </a:rPr>
              <a:t>những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phong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tục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độc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đáo</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sự</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hiếu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khách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người</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dân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địa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phương</a:t>
            </a:r>
            <a:r>
              <a:rPr lang="en-US" sz="2000" dirty="0">
                <a:solidFill>
                  <a:srgbClr val="002060"/>
                </a:solidFill>
                <a:effectLst/>
                <a:latin typeface="Times New Roman" panose="02020603050405020304" pitchFamily="18" charset="0"/>
                <a:ea typeface="Times New Roman" panose="02020603050405020304" pitchFamily="18" charset="0"/>
              </a:rPr>
              <a:t>.</a:t>
            </a:r>
          </a:p>
          <a:p>
            <a:pPr marL="107950" marR="71755" algn="just">
              <a:spcBef>
                <a:spcPts val="0"/>
              </a:spcBef>
              <a:spcAft>
                <a:spcPts val="0"/>
              </a:spcAft>
            </a:pPr>
            <a:r>
              <a:rPr lang="en-US" sz="2000" b="1"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Câu</a:t>
            </a:r>
            <a:r>
              <a:rPr lang="en-US" sz="2000" b="1"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2</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Nêu</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những</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chi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tiết</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miêu</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tả</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nét</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văn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hoá</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độc</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đáo</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của</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làng</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Vân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trong</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đoạn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trích</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a:t>
            </a:r>
            <a:endParaRPr lang="en-US" sz="2000" dirty="0">
              <a:solidFill>
                <a:srgbClr val="002060"/>
              </a:solidFill>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dirty="0" err="1">
                <a:solidFill>
                  <a:srgbClr val="002060"/>
                </a:solidFill>
                <a:effectLst/>
                <a:latin typeface="Times New Roman" panose="02020603050405020304" pitchFamily="18" charset="0"/>
                <a:ea typeface="Times New Roman" panose="02020603050405020304" pitchFamily="18" charset="0"/>
              </a:rPr>
              <a:t>Em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hãy</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tìm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những</a:t>
            </a:r>
            <a:r>
              <a:rPr lang="en-US" sz="2000" dirty="0">
                <a:solidFill>
                  <a:srgbClr val="002060"/>
                </a:solidFill>
                <a:effectLst/>
                <a:latin typeface="Times New Roman" panose="02020603050405020304" pitchFamily="18" charset="0"/>
                <a:ea typeface="Times New Roman" panose="02020603050405020304" pitchFamily="18" charset="0"/>
              </a:rPr>
              <a:t> chi </a:t>
            </a:r>
            <a:r>
              <a:rPr lang="en-US" sz="2000" dirty="0" err="1">
                <a:solidFill>
                  <a:srgbClr val="002060"/>
                </a:solidFill>
                <a:effectLst/>
                <a:latin typeface="Times New Roman" panose="02020603050405020304" pitchFamily="18" charset="0"/>
                <a:ea typeface="Times New Roman" panose="02020603050405020304" pitchFamily="18" charset="0"/>
              </a:rPr>
              <a:t>tiết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miêu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tả</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nét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văn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hoá</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em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cho</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là</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độc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đáo</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làng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Vân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Ví</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dụ</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trang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phục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tiếp</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khách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cách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hâm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nóng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thức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ăn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hát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quan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họ</a:t>
            </a:r>
            <a:r>
              <a:rPr lang="en-US" sz="2000" dirty="0">
                <a:solidFill>
                  <a:srgbClr val="002060"/>
                </a:solidFill>
                <a:effectLst/>
                <a:latin typeface="Times New Roman" panose="02020603050405020304" pitchFamily="18" charset="0"/>
                <a:ea typeface="Times New Roman" panose="02020603050405020304" pitchFamily="18" charset="0"/>
              </a:rPr>
              <a:t>,...</a:t>
            </a:r>
          </a:p>
          <a:p>
            <a:pPr marL="107950" marR="71755" algn="just">
              <a:spcBef>
                <a:spcPts val="0"/>
              </a:spcBef>
              <a:spcAft>
                <a:spcPts val="0"/>
              </a:spcAft>
            </a:pPr>
            <a:r>
              <a:rPr lang="en-US" sz="2000" b="1"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Câu</a:t>
            </a:r>
            <a:r>
              <a:rPr lang="en-US" sz="2000" b="1"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3</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Khung</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cảnh</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bữa</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tiệc</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đón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khách</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ở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làng</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Vân</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được</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miêu</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tả</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như</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thế</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none" strike="noStrike" dirty="0" err="1">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nào</a:t>
            </a:r>
            <a:r>
              <a:rPr lang="en-US" sz="2000" u="none" strike="noStrike" dirty="0">
                <a:solidFill>
                  <a:srgbClr val="00206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a:t>
            </a:r>
            <a:endParaRPr lang="en-US" sz="2000" dirty="0">
              <a:solidFill>
                <a:srgbClr val="002060"/>
              </a:solidFill>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dirty="0" err="1">
                <a:solidFill>
                  <a:srgbClr val="002060"/>
                </a:solidFill>
                <a:effectLst/>
                <a:latin typeface="Times New Roman" panose="02020603050405020304" pitchFamily="18" charset="0"/>
                <a:ea typeface="Times New Roman" panose="02020603050405020304" pitchFamily="18" charset="0"/>
              </a:rPr>
              <a:t>Đoạn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trích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miêu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tả</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một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khung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cảnh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rất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đặc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biệt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Có</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một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số</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yếu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tố</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tạo</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dựng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khung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cảnh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nhưng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yếu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tố</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ánh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sáng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được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chú</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trọng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kèm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theo</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đó</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là</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âm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thanh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Ánh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sáng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đèn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được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giảm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tối</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để</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bừng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lên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ánh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sáng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các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mâm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rượu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Ánh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sáng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nhảy</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múa</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trên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gương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mặt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thực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khách</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Trong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không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gian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đó</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vẳng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lên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tiếng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hát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quan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họ</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Ngoài</a:t>
            </a:r>
            <a:r>
              <a:rPr lang="en-US" sz="2000" dirty="0">
                <a:solidFill>
                  <a:srgbClr val="002060"/>
                </a:solidFill>
                <a:effectLst/>
                <a:latin typeface="Times New Roman" panose="02020603050405020304" pitchFamily="18" charset="0"/>
                <a:ea typeface="Times New Roman" panose="02020603050405020304" pitchFamily="18" charset="0"/>
              </a:rPr>
              <a:t> ra </a:t>
            </a:r>
            <a:r>
              <a:rPr lang="en-US" sz="2000" dirty="0" err="1">
                <a:solidFill>
                  <a:srgbClr val="002060"/>
                </a:solidFill>
                <a:effectLst/>
                <a:latin typeface="Times New Roman" panose="02020603050405020304" pitchFamily="18" charset="0"/>
                <a:ea typeface="Times New Roman" panose="02020603050405020304" pitchFamily="18" charset="0"/>
              </a:rPr>
              <a:t>còn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có</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những</a:t>
            </a:r>
            <a:r>
              <a:rPr lang="en-US" sz="2000" dirty="0">
                <a:solidFill>
                  <a:srgbClr val="002060"/>
                </a:solidFill>
                <a:effectLst/>
                <a:latin typeface="Times New Roman" panose="02020603050405020304" pitchFamily="18" charset="0"/>
                <a:ea typeface="Times New Roman" panose="02020603050405020304" pitchFamily="18" charset="0"/>
              </a:rPr>
              <a:t> chai </a:t>
            </a:r>
            <a:r>
              <a:rPr lang="en-US" sz="2000" dirty="0" err="1">
                <a:solidFill>
                  <a:srgbClr val="002060"/>
                </a:solidFill>
                <a:effectLst/>
                <a:latin typeface="Times New Roman" panose="02020603050405020304" pitchFamily="18" charset="0"/>
                <a:ea typeface="Times New Roman" panose="02020603050405020304" pitchFamily="18" charset="0"/>
              </a:rPr>
              <a:t>rượu</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Vân</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những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chiếc</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mâm</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đồng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và</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hoạt</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động</a:t>
            </a:r>
            <a:r>
              <a:rPr lang="en-US" sz="2000" dirty="0">
                <a:solidFill>
                  <a:srgbClr val="002060"/>
                </a:solidFill>
                <a:effectLst/>
                <a:latin typeface="Times New Roman" panose="02020603050405020304" pitchFamily="18" charset="0"/>
                <a:ea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rPr>
              <a:t> con </a:t>
            </a:r>
            <a:r>
              <a:rPr lang="en-US" sz="2000" dirty="0" err="1">
                <a:solidFill>
                  <a:srgbClr val="002060"/>
                </a:solidFill>
                <a:effectLst/>
                <a:latin typeface="Times New Roman" panose="02020603050405020304" pitchFamily="18" charset="0"/>
                <a:ea typeface="Times New Roman" panose="02020603050405020304" pitchFamily="18" charset="0"/>
              </a:rPr>
              <a:t>người</a:t>
            </a:r>
            <a:r>
              <a:rPr lang="en-US" sz="2000" dirty="0">
                <a:solidFill>
                  <a:srgbClr val="002060"/>
                </a:solidFill>
                <a:effectLst/>
                <a:latin typeface="Times New Roman" panose="02020603050405020304" pitchFamily="18" charset="0"/>
                <a:ea typeface="Times New Roman" panose="02020603050405020304" pitchFamily="18" charset="0"/>
              </a:rPr>
              <a:t>.</a:t>
            </a:r>
          </a:p>
          <a:p>
            <a:endParaRPr lang="en-US" dirty="0"/>
          </a:p>
        </p:txBody>
      </p:sp>
    </p:spTree>
    <p:extLst>
      <p:ext uri="{BB962C8B-B14F-4D97-AF65-F5344CB8AC3E}">
        <p14:creationId xmlns:p14="http://schemas.microsoft.com/office/powerpoint/2010/main" val="451663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5262979"/>
          </a:xfrm>
          <a:prstGeom prst="rect">
            <a:avLst/>
          </a:prstGeom>
          <a:noFill/>
        </p:spPr>
        <p:txBody>
          <a:bodyPr wrap="square" rtlCol="0">
            <a:spAutoFit/>
          </a:bodyPr>
          <a:lstStyle/>
          <a:p>
            <a:pPr marL="0" marR="0" algn="ctr">
              <a:spcBef>
                <a:spcPts val="0"/>
              </a:spcBef>
              <a:spcAft>
                <a:spcPts val="0"/>
              </a:spcAft>
            </a:pPr>
            <a:r>
              <a:rPr lang="en-US" sz="1800" b="1" dirty="0" err="1">
                <a:solidFill>
                  <a:srgbClr val="000000"/>
                </a:solidFill>
                <a:effectLst/>
                <a:latin typeface="Times New Roman" panose="02020603050405020304" pitchFamily="18" charset="0"/>
                <a:ea typeface="Times New Roman" panose="02020603050405020304" pitchFamily="18" charset="0"/>
              </a:rPr>
              <a:t>Gợi</a:t>
            </a:r>
            <a:r>
              <a:rPr lang="en-US" sz="1800" b="1" dirty="0">
                <a:solidFill>
                  <a:srgbClr val="000000"/>
                </a:solidFill>
                <a:effectLst/>
                <a:latin typeface="Times New Roman" panose="02020603050405020304" pitchFamily="18" charset="0"/>
                <a:ea typeface="Times New Roman" panose="02020603050405020304" pitchFamily="18" charset="0"/>
              </a:rPr>
              <a:t> ý trả </a:t>
            </a:r>
            <a:r>
              <a:rPr lang="en-US" sz="1800" b="1" dirty="0" err="1">
                <a:solidFill>
                  <a:srgbClr val="000000"/>
                </a:solidFill>
                <a:effectLst/>
                <a:latin typeface="Times New Roman" panose="02020603050405020304" pitchFamily="18" charset="0"/>
                <a:ea typeface="Times New Roman" panose="02020603050405020304" pitchFamily="18" charset="0"/>
              </a:rPr>
              <a:t>lời</a:t>
            </a:r>
            <a:endParaRPr lang="en-US" sz="1800"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b="1" u="none" strike="noStrike" dirty="0" err="1">
                <a:solidFill>
                  <a:srgbClr val="0000FF"/>
                </a:solidFill>
                <a:effectLst/>
                <a:latin typeface="Times New Roman" panose="02020603050405020304" pitchFamily="18" charset="0"/>
                <a:ea typeface="Times New Roman" panose="02020603050405020304" pitchFamily="18" charset="0"/>
                <a:hlinkClick r:id="rId2"/>
              </a:rPr>
              <a:t>Câu</a:t>
            </a:r>
            <a:r>
              <a:rPr lang="en-US" sz="2000" b="1" u="none" strike="noStrike" dirty="0">
                <a:solidFill>
                  <a:srgbClr val="0000FF"/>
                </a:solidFill>
                <a:effectLst/>
                <a:latin typeface="Times New Roman" panose="02020603050405020304" pitchFamily="18" charset="0"/>
                <a:ea typeface="Times New Roman" panose="02020603050405020304" pitchFamily="18" charset="0"/>
                <a:hlinkClick r:id="rId2"/>
              </a:rPr>
              <a:t> 4:</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Đọc</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đoạn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trích</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em</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cảm</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nhận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được</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gì</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về</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thái</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độ</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ứng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xử</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với</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văn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hoá</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vùng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miền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của</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tác</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2"/>
              </a:rPr>
              <a:t>giả</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2"/>
              </a:rPr>
              <a:t>?</a:t>
            </a:r>
            <a:endParaRPr lang="en-US" sz="2000"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Phủ</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Ngọc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vùng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khách</a:t>
            </a:r>
            <a:r>
              <a:rPr lang="en-US" sz="2000" dirty="0">
                <a:effectLst/>
                <a:latin typeface="Times New Roman" panose="02020603050405020304" pitchFamily="18" charset="0"/>
                <a:ea typeface="Times New Roman" panose="02020603050405020304" pitchFamily="18" charset="0"/>
              </a:rPr>
              <a:t> ở </a:t>
            </a:r>
            <a:r>
              <a:rPr lang="en-US" sz="2000" dirty="0" err="1">
                <a:effectLst/>
                <a:latin typeface="Times New Roman" panose="02020603050405020304" pitchFamily="18" charset="0"/>
                <a:ea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biểu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thú</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trước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nét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vùng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này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tôn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trọng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cao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nét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nhìn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rộng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mở</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trọng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biệt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yêu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nét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độc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vùng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miền</a:t>
            </a:r>
            <a:r>
              <a:rPr lang="en-US" sz="2000" dirty="0">
                <a:effectLst/>
                <a:latin typeface="Times New Roman" panose="02020603050405020304" pitchFamily="18" charset="0"/>
                <a:ea typeface="Times New Roman" panose="02020603050405020304" pitchFamily="18" charset="0"/>
              </a:rPr>
              <a:t>.</a:t>
            </a:r>
          </a:p>
          <a:p>
            <a:pPr marL="107950" marR="71755" algn="just">
              <a:spcBef>
                <a:spcPts val="0"/>
              </a:spcBef>
              <a:spcAft>
                <a:spcPts val="0"/>
              </a:spcAft>
            </a:pPr>
            <a:r>
              <a:rPr lang="en-US" sz="2000" b="1" u="none" strike="noStrike" dirty="0" err="1">
                <a:solidFill>
                  <a:srgbClr val="0000FF"/>
                </a:solidFill>
                <a:effectLst/>
                <a:latin typeface="Times New Roman" panose="02020603050405020304" pitchFamily="18" charset="0"/>
                <a:ea typeface="Times New Roman" panose="02020603050405020304" pitchFamily="18" charset="0"/>
                <a:hlinkClick r:id="rId3"/>
              </a:rPr>
              <a:t>Câu</a:t>
            </a:r>
            <a:r>
              <a:rPr lang="en-US" sz="2000" b="1" u="none" strike="noStrike" dirty="0">
                <a:solidFill>
                  <a:srgbClr val="0000FF"/>
                </a:solidFill>
                <a:effectLst/>
                <a:latin typeface="Times New Roman" panose="02020603050405020304" pitchFamily="18" charset="0"/>
                <a:ea typeface="Times New Roman" panose="02020603050405020304" pitchFamily="18" charset="0"/>
                <a:hlinkClick r:id="rId3"/>
              </a:rPr>
              <a:t> 5:</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Rượu</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làng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Vân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là</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loại</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rượu</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quê</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khá</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nổi</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tiếng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Có</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nhiều</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làng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quê</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trên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đất</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nước</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Việt</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Nam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là</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những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làng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nghề</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chuyên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sản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xuất</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những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sản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phẩm</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truyền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thống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Kể</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tên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và</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chia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sẻ</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nét</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văn</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hoá</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độc</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đáo</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của</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những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làng</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nghề</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mà</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em</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 </a:t>
            </a:r>
            <a:r>
              <a:rPr lang="en-US" sz="2000" u="none" strike="noStrike" dirty="0" err="1">
                <a:solidFill>
                  <a:srgbClr val="0000FF"/>
                </a:solidFill>
                <a:effectLst/>
                <a:latin typeface="Times New Roman" panose="02020603050405020304" pitchFamily="18" charset="0"/>
                <a:ea typeface="Times New Roman" panose="02020603050405020304" pitchFamily="18" charset="0"/>
                <a:hlinkClick r:id="rId3"/>
              </a:rPr>
              <a:t>biết</a:t>
            </a:r>
            <a:r>
              <a:rPr lang="en-US" sz="2000" u="none" strike="noStrike" dirty="0">
                <a:solidFill>
                  <a:srgbClr val="0000FF"/>
                </a:solidFill>
                <a:effectLst/>
                <a:latin typeface="Times New Roman" panose="02020603050405020304" pitchFamily="18" charset="0"/>
                <a:ea typeface="Times New Roman" panose="02020603050405020304" pitchFamily="18" charset="0"/>
                <a:hlinkClick r:id="rId3"/>
              </a:rPr>
              <a:t>.</a:t>
            </a:r>
            <a:endParaRPr lang="en-US" sz="2000" dirty="0">
              <a:effectLst/>
              <a:latin typeface="Times New Roman" panose="02020603050405020304" pitchFamily="18" charset="0"/>
              <a:ea typeface="Times New Roman" panose="02020603050405020304" pitchFamily="18" charset="0"/>
            </a:endParaRPr>
          </a:p>
          <a:p>
            <a:pPr marL="107950" marR="71755" algn="just">
              <a:spcBef>
                <a:spcPts val="0"/>
              </a:spcBef>
              <a:spcAft>
                <a:spcPts val="0"/>
              </a:spcAft>
            </a:pP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nước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Việt</a:t>
            </a:r>
            <a:r>
              <a:rPr lang="en-US" sz="2000" dirty="0">
                <a:effectLst/>
                <a:latin typeface="Times New Roman" panose="02020603050405020304" pitchFamily="18" charset="0"/>
                <a:ea typeface="Times New Roman" panose="02020603050405020304" pitchFamily="18" charset="0"/>
              </a:rPr>
              <a:t> Nam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nghìn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chuyên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lớn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thủ</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tranh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đồ</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gỗ</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nón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tò</a:t>
            </a:r>
            <a:r>
              <a:rPr lang="en-US" sz="2000" dirty="0">
                <a:effectLst/>
                <a:latin typeface="Times New Roman" panose="02020603050405020304" pitchFamily="18" charset="0"/>
                <a:ea typeface="Times New Roman" panose="02020603050405020304" pitchFamily="18" charset="0"/>
              </a:rPr>
              <a:t> he, </a:t>
            </a:r>
            <a:r>
              <a:rPr lang="en-US" sz="2000" dirty="0" err="1">
                <a:effectLst/>
                <a:latin typeface="Times New Roman" panose="02020603050405020304" pitchFamily="18" charset="0"/>
                <a:ea typeface="Times New Roman" panose="02020603050405020304" pitchFamily="18" charset="0"/>
              </a:rPr>
              <a:t>thêu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gốm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nấu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rượu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sắn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hãy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tìm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hiểu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thêm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in-</a:t>
            </a:r>
            <a:r>
              <a:rPr lang="en-US" sz="2000" dirty="0" err="1">
                <a:effectLst/>
                <a:latin typeface="Times New Roman" panose="02020603050405020304" pitchFamily="18" charset="0"/>
                <a:ea typeface="Times New Roman" panose="02020603050405020304" pitchFamily="18" charset="0"/>
              </a:rPr>
              <a:t>tơ</a:t>
            </a:r>
            <a:r>
              <a:rPr lang="en-US" sz="2000" dirty="0">
                <a:effectLst/>
                <a:latin typeface="Times New Roman" panose="02020603050405020304" pitchFamily="18" charset="0"/>
                <a:ea typeface="Times New Roman" panose="02020603050405020304" pitchFamily="18" charset="0"/>
              </a:rPr>
              <a:t>-</a:t>
            </a:r>
            <a:r>
              <a:rPr lang="en-US" sz="2000" dirty="0" err="1">
                <a:effectLst/>
                <a:latin typeface="Times New Roman" panose="02020603050405020304" pitchFamily="18" charset="0"/>
                <a:ea typeface="Times New Roman" panose="02020603050405020304" pitchFamily="18" charset="0"/>
              </a:rPr>
              <a:t>nét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tài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liệu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hoặc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sát</a:t>
            </a:r>
            <a:r>
              <a:rPr lang="en-US" sz="2000" dirty="0">
                <a:effectLst/>
                <a:latin typeface="Times New Roman" panose="02020603050405020304" pitchFamily="18" charset="0"/>
                <a:ea typeface="Times New Roman" panose="02020603050405020304" pitchFamily="18" charset="0"/>
              </a:rPr>
              <a:t> ở </a:t>
            </a:r>
            <a:r>
              <a:rPr lang="en-US" sz="2000" dirty="0" err="1">
                <a:effectLst/>
                <a:latin typeface="Times New Roman" panose="02020603050405020304" pitchFamily="18" charset="0"/>
                <a:ea typeface="Times New Roman" panose="02020603050405020304" pitchFamily="18" charset="0"/>
              </a:rPr>
              <a:t>địa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như</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thế</a:t>
            </a:r>
            <a:r>
              <a:rPr lang="en-US" sz="2000" dirty="0">
                <a:effectLst/>
                <a:latin typeface="Times New Roman" panose="02020603050405020304" pitchFamily="18" charset="0"/>
                <a:ea typeface="Times New Roman" panose="02020603050405020304" pitchFamily="18" charset="0"/>
              </a:rPr>
              <a:t>.</a:t>
            </a:r>
          </a:p>
          <a:p>
            <a:endParaRPr lang="en-US" dirty="0"/>
          </a:p>
        </p:txBody>
      </p:sp>
    </p:spTree>
    <p:extLst>
      <p:ext uri="{BB962C8B-B14F-4D97-AF65-F5344CB8AC3E}">
        <p14:creationId xmlns:p14="http://schemas.microsoft.com/office/powerpoint/2010/main" val="3268033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186309"/>
          </a:xfrm>
          <a:prstGeom prst="rect">
            <a:avLst/>
          </a:prstGeom>
          <a:noFill/>
        </p:spPr>
        <p:txBody>
          <a:bodyPr wrap="square" rtlCol="0">
            <a:spAutoFit/>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4. </a:t>
            </a:r>
            <a:r>
              <a:rPr lang="en-US" b="1" dirty="0" err="1">
                <a:solidFill>
                  <a:srgbClr val="000000"/>
                </a:solidFill>
                <a:effectLst/>
                <a:latin typeface="Times New Roman" panose="02020603050405020304" pitchFamily="18" charset="0"/>
                <a:ea typeface="Times New Roman" panose="02020603050405020304" pitchFamily="18" charset="0"/>
              </a:rPr>
              <a:t>Dạng</a:t>
            </a:r>
            <a:r>
              <a:rPr lang="en-US" b="1" dirty="0">
                <a:solidFill>
                  <a:srgbClr val="000000"/>
                </a:solidFill>
                <a:effectLst/>
                <a:latin typeface="Times New Roman" panose="02020603050405020304" pitchFamily="18" charset="0"/>
                <a:ea typeface="Times New Roman" panose="02020603050405020304" pitchFamily="18" charset="0"/>
              </a:rPr>
              <a:t> </a:t>
            </a:r>
            <a:r>
              <a:rPr lang="en-US" b="1" dirty="0" err="1">
                <a:solidFill>
                  <a:srgbClr val="000000"/>
                </a:solidFill>
                <a:effectLst/>
                <a:latin typeface="Times New Roman" panose="02020603050405020304" pitchFamily="18" charset="0"/>
                <a:ea typeface="Times New Roman" panose="02020603050405020304" pitchFamily="18" charset="0"/>
              </a:rPr>
              <a:t>viết</a:t>
            </a:r>
            <a:r>
              <a:rPr lang="en-US" b="1" dirty="0">
                <a:solidFill>
                  <a:srgbClr val="000000"/>
                </a:solidFill>
                <a:effectLst/>
                <a:latin typeface="Times New Roman" panose="02020603050405020304" pitchFamily="18" charset="0"/>
                <a:ea typeface="Times New Roman" panose="02020603050405020304" pitchFamily="18" charset="0"/>
              </a:rPr>
              <a:t> </a:t>
            </a:r>
            <a:r>
              <a:rPr lang="en-US" b="1" dirty="0" err="1">
                <a:solidFill>
                  <a:srgbClr val="000000"/>
                </a:solidFill>
                <a:effectLst/>
                <a:latin typeface="Times New Roman" panose="02020603050405020304" pitchFamily="18" charset="0"/>
                <a:ea typeface="Times New Roman" panose="02020603050405020304" pitchFamily="18" charset="0"/>
              </a:rPr>
              <a:t>ngắn</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a. </a:t>
            </a:r>
            <a:r>
              <a:rPr lang="en-US" b="1" dirty="0" err="1">
                <a:solidFill>
                  <a:srgbClr val="000000"/>
                </a:solidFill>
                <a:effectLst/>
                <a:latin typeface="Times New Roman" panose="02020603050405020304" pitchFamily="18" charset="0"/>
                <a:ea typeface="Times New Roman" panose="02020603050405020304" pitchFamily="18" charset="0"/>
              </a:rPr>
              <a:t>Viết</a:t>
            </a:r>
            <a:r>
              <a:rPr lang="en-US" b="1" dirty="0">
                <a:solidFill>
                  <a:srgbClr val="000000"/>
                </a:solidFill>
                <a:effectLst/>
                <a:latin typeface="Times New Roman" panose="02020603050405020304" pitchFamily="18" charset="0"/>
                <a:ea typeface="Times New Roman" panose="02020603050405020304" pitchFamily="18" charset="0"/>
              </a:rPr>
              <a:t> </a:t>
            </a:r>
            <a:r>
              <a:rPr lang="en-US" b="1" dirty="0" err="1">
                <a:solidFill>
                  <a:srgbClr val="000000"/>
                </a:solidFill>
                <a:effectLst/>
                <a:latin typeface="Times New Roman" panose="02020603050405020304" pitchFamily="18" charset="0"/>
                <a:ea typeface="Times New Roman" panose="02020603050405020304" pitchFamily="18" charset="0"/>
              </a:rPr>
              <a:t>kết</a:t>
            </a:r>
            <a:r>
              <a:rPr lang="en-US" b="1" dirty="0">
                <a:solidFill>
                  <a:srgbClr val="000000"/>
                </a:solidFill>
                <a:effectLst/>
                <a:latin typeface="Times New Roman" panose="02020603050405020304" pitchFamily="18" charset="0"/>
                <a:ea typeface="Times New Roman" panose="02020603050405020304" pitchFamily="18" charset="0"/>
              </a:rPr>
              <a:t> </a:t>
            </a:r>
            <a:r>
              <a:rPr lang="en-US" b="1" dirty="0" err="1">
                <a:solidFill>
                  <a:srgbClr val="000000"/>
                </a:solidFill>
                <a:effectLst/>
                <a:latin typeface="Times New Roman" panose="02020603050405020304" pitchFamily="18" charset="0"/>
                <a:ea typeface="Times New Roman" panose="02020603050405020304" pitchFamily="18" charset="0"/>
              </a:rPr>
              <a:t>nối</a:t>
            </a:r>
            <a:r>
              <a:rPr lang="en-US" b="1" dirty="0">
                <a:solidFill>
                  <a:srgbClr val="000000"/>
                </a:solidFill>
                <a:effectLst/>
                <a:latin typeface="Times New Roman" panose="02020603050405020304" pitchFamily="18" charset="0"/>
                <a:ea typeface="Times New Roman" panose="02020603050405020304" pitchFamily="18" charset="0"/>
              </a:rPr>
              <a:t> </a:t>
            </a:r>
            <a:r>
              <a:rPr lang="en-US" b="1" dirty="0" err="1">
                <a:solidFill>
                  <a:srgbClr val="000000"/>
                </a:solidFill>
                <a:effectLst/>
                <a:latin typeface="Times New Roman" panose="02020603050405020304" pitchFamily="18" charset="0"/>
                <a:ea typeface="Times New Roman" panose="02020603050405020304" pitchFamily="18" charset="0"/>
              </a:rPr>
              <a:t>đọc</a:t>
            </a: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b="1" dirty="0" err="1">
                <a:solidFill>
                  <a:srgbClr val="000000"/>
                </a:solidFill>
                <a:effectLst/>
                <a:latin typeface="Times New Roman" panose="02020603050405020304" pitchFamily="18" charset="0"/>
                <a:ea typeface="Times New Roman" panose="02020603050405020304" pitchFamily="18" charset="0"/>
              </a:rPr>
              <a:t>Đề</a:t>
            </a:r>
            <a:r>
              <a:rPr lang="en-US" b="1" dirty="0">
                <a:solidFill>
                  <a:srgbClr val="000000"/>
                </a:solidFill>
                <a:effectLst/>
                <a:latin typeface="Times New Roman" panose="02020603050405020304" pitchFamily="18" charset="0"/>
                <a:ea typeface="Times New Roman" panose="02020603050405020304" pitchFamily="18" charset="0"/>
              </a:rPr>
              <a:t> </a:t>
            </a:r>
            <a:r>
              <a:rPr lang="en-US" b="1" dirty="0" err="1">
                <a:solidFill>
                  <a:srgbClr val="000000"/>
                </a:solidFill>
                <a:effectLst/>
                <a:latin typeface="Times New Roman" panose="02020603050405020304" pitchFamily="18" charset="0"/>
                <a:ea typeface="Times New Roman" panose="02020603050405020304" pitchFamily="18" charset="0"/>
              </a:rPr>
              <a:t>bài</a:t>
            </a:r>
            <a:r>
              <a:rPr lang="en-US" b="1" dirty="0">
                <a:solidFill>
                  <a:srgbClr val="000000"/>
                </a:solidFill>
                <a:effectLst/>
                <a:latin typeface="Times New Roman" panose="02020603050405020304" pitchFamily="18" charset="0"/>
                <a:ea typeface="Times New Roman" panose="02020603050405020304" pitchFamily="18" charset="0"/>
              </a:rPr>
              <a:t>:</a:t>
            </a:r>
            <a:r>
              <a:rPr lang="en-US" dirty="0">
                <a:solidFill>
                  <a:srgbClr val="000000"/>
                </a:solidFill>
                <a:effectLst/>
                <a:latin typeface="Times New Roman" panose="02020603050405020304" pitchFamily="18" charset="0"/>
                <a:ea typeface="Times New Roman" panose="02020603050405020304" pitchFamily="18" charset="0"/>
              </a:rPr>
              <a:t> </a:t>
            </a:r>
            <a:r>
              <a:rPr lang="vi-VN" dirty="0">
                <a:solidFill>
                  <a:srgbClr val="000000"/>
                </a:solidFill>
                <a:effectLst/>
                <a:latin typeface="Times New Roman" panose="02020603050405020304" pitchFamily="18" charset="0"/>
                <a:ea typeface="Times New Roman" panose="02020603050405020304" pitchFamily="18" charset="0"/>
              </a:rPr>
              <a:t>Viết đoạn văn (khoảng 5 - 7 câu) nêu cảm nhận của em về những giá trị sống được bộc lộ qua lễ rửa làng của người Lô Lô.</a:t>
            </a:r>
            <a:endParaRPr lang="en-US"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vi-VN" b="1" dirty="0">
                <a:solidFill>
                  <a:srgbClr val="000000"/>
                </a:solidFill>
                <a:effectLst/>
                <a:latin typeface="Times New Roman" panose="02020603050405020304" pitchFamily="18" charset="0"/>
                <a:ea typeface="Times New Roman" panose="02020603050405020304" pitchFamily="18" charset="0"/>
              </a:rPr>
              <a:t>Gợi ý trả lời</a:t>
            </a: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dirty="0">
                <a:solidFill>
                  <a:srgbClr val="000000"/>
                </a:solidFill>
                <a:effectLst/>
                <a:latin typeface="Times New Roman" panose="02020603050405020304" pitchFamily="18" charset="0"/>
                <a:ea typeface="Times New Roman" panose="02020603050405020304" pitchFamily="18" charset="0"/>
              </a:rPr>
              <a:t>- Giới thiệu chung về trò chơi hay hoạt động.</a:t>
            </a: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dirty="0">
                <a:solidFill>
                  <a:srgbClr val="000000"/>
                </a:solidFill>
                <a:effectLst/>
                <a:latin typeface="Times New Roman" panose="02020603050405020304" pitchFamily="18" charset="0"/>
                <a:ea typeface="Times New Roman" panose="02020603050405020304" pitchFamily="18" charset="0"/>
              </a:rPr>
              <a:t>- Nêu thời gian, địa điểm diễn ra trò chơi/hoạt động và những công việc cần chuẩn bị.</a:t>
            </a: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dirty="0">
                <a:solidFill>
                  <a:srgbClr val="000000"/>
                </a:solidFill>
                <a:effectLst/>
                <a:latin typeface="Times New Roman" panose="02020603050405020304" pitchFamily="18" charset="0"/>
                <a:ea typeface="Times New Roman" panose="02020603050405020304" pitchFamily="18" charset="0"/>
              </a:rPr>
              <a:t>- Miêu tả/giới thiệu chi tiết về quy tắc hoặc luật lệ của một trò chơi/hoạt động.</a:t>
            </a: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dirty="0">
                <a:solidFill>
                  <a:srgbClr val="000000"/>
                </a:solidFill>
                <a:effectLst/>
                <a:latin typeface="Times New Roman" panose="02020603050405020304" pitchFamily="18" charset="0"/>
                <a:ea typeface="Times New Roman" panose="02020603050405020304" pitchFamily="18" charset="0"/>
              </a:rPr>
              <a:t>- Nêu ý nghĩa của trò chơi/hoạt động.</a:t>
            </a:r>
            <a:endParaRPr lang="en-US"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vi-VN" b="1" dirty="0">
                <a:solidFill>
                  <a:srgbClr val="000000"/>
                </a:solidFill>
                <a:effectLst/>
                <a:latin typeface="Times New Roman" panose="02020603050405020304" pitchFamily="18" charset="0"/>
                <a:ea typeface="Times New Roman" panose="02020603050405020304" pitchFamily="18" charset="0"/>
              </a:rPr>
              <a:t>Đoạn văn tham khảo</a:t>
            </a: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dirty="0">
                <a:solidFill>
                  <a:srgbClr val="000000"/>
                </a:solidFill>
                <a:effectLst/>
                <a:latin typeface="Times New Roman" panose="02020603050405020304" pitchFamily="18" charset="0"/>
                <a:ea typeface="Times New Roman" panose="02020603050405020304" pitchFamily="18" charset="0"/>
              </a:rPr>
              <a:t>   Mỗi một dân tộc đều có những truyền thống, tập tục riêng thể hiện thế giới niềm tin và văn hóa của mình. Đối với người Lô Lô, lễ rửa làng là một lễ hội hết sức có ý nghĩa. Lễ rửa làng của người Lô Lô nhằm làm cho làng trở nên khang trang, sạch sẽ. Việc "rửa" làng là một cách để tẩy uế những điều xấu, cũ; đồng thời làm mới và chào đón, kêu gọi những điều tốt đẹp sẽ đến. Lễ rửa làng của người Lô Lô đã thể hiện ước muốn vụ mùa bội thu, mưa thuận gió hòa, mang lại bình yên, ấm no cho bản làng. Lễ hội của người Lô Lô không chỉ có phần "lễ", mà còn có phần "hội". Sau khi lễ xong, người dân lại cùng nhau ăn uống vui vẻ, tạo ra sự hòa thuận trong bản làng và cầu chúc cho nhau. Có thể thấy lễ rửa làng của người Lô Lô là một tín ngưỡng dân gian và nét đẹp truyền thống góp phần làm giàu có thêm cho bản sắc của cộng đồng dân tộc thiểu số Việt Nam.</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b="1"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126845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524863"/>
          </a:xfrm>
          <a:prstGeom prst="rect">
            <a:avLst/>
          </a:prstGeom>
          <a:noFill/>
        </p:spPr>
        <p:txBody>
          <a:bodyPr wrap="square" rtlCol="0">
            <a:spAutoFit/>
          </a:bodyPr>
          <a:lstStyle/>
          <a:p>
            <a:pPr algn="ctr"/>
            <a:r>
              <a:rPr lang="en-US" sz="1800" b="1" dirty="0">
                <a:solidFill>
                  <a:srgbClr val="000000"/>
                </a:solidFill>
                <a:effectLst/>
                <a:latin typeface="Times New Roman" panose="02020603050405020304" pitchFamily="18" charset="0"/>
                <a:ea typeface="Times New Roman" panose="02020603050405020304" pitchFamily="18" charset="0"/>
              </a:rPr>
              <a:t>PHIẾU HỌC TẬP SỐ 3</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Đọc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đoạn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trích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sau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và</a:t>
            </a:r>
            <a:r>
              <a:rPr lang="en-US" sz="2000" b="1" dirty="0">
                <a:effectLst/>
                <a:latin typeface="Times New Roman" panose="02020603050405020304" pitchFamily="18" charset="0"/>
                <a:ea typeface="Times New Roman" panose="02020603050405020304" pitchFamily="18" charset="0"/>
              </a:rPr>
              <a:t> trả </a:t>
            </a:r>
            <a:r>
              <a:rPr lang="en-US" sz="2000" b="1" dirty="0" err="1">
                <a:effectLst/>
                <a:latin typeface="Times New Roman" panose="02020603050405020304" pitchFamily="18" charset="0"/>
                <a:ea typeface="Times New Roman" panose="02020603050405020304" pitchFamily="18" charset="0"/>
              </a:rPr>
              <a:t>lời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các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hỏi</a:t>
            </a:r>
            <a:r>
              <a:rPr lang="en-US" sz="2000" b="1"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vậy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trước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ngày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lên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chầu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hai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đã</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một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phái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đoàn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điều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xuống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dưới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trần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xem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xét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rồi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gan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bằng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gan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cũng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dám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khai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gian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nói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bậy</a:t>
            </a:r>
            <a:r>
              <a:rPr lang="en-US" sz="2000" i="1"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Nói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câu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nhất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định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sẽ</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bảo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nịnh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vợ</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thế</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cứ</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nói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thế</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sao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thích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nghe</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những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truyện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truyền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thế</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từ</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buổi</a:t>
            </a:r>
            <a:r>
              <a:rPr lang="en-US" sz="2000" i="1" dirty="0">
                <a:effectLst/>
                <a:latin typeface="Times New Roman" panose="02020603050405020304" pitchFamily="18" charset="0"/>
                <a:ea typeface="Times New Roman" panose="02020603050405020304" pitchFamily="18" charset="0"/>
              </a:rPr>
              <a:t> di </a:t>
            </a:r>
            <a:r>
              <a:rPr lang="en-US" sz="2000" i="1" dirty="0" err="1">
                <a:effectLst/>
                <a:latin typeface="Times New Roman" panose="02020603050405020304" pitchFamily="18" charset="0"/>
                <a:ea typeface="Times New Roman" panose="02020603050405020304" pitchFamily="18" charset="0"/>
              </a:rPr>
              <a:t>cư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miền</a:t>
            </a:r>
            <a:r>
              <a:rPr lang="en-US" sz="2000" i="1" dirty="0">
                <a:effectLst/>
                <a:latin typeface="Times New Roman" panose="02020603050405020304" pitchFamily="18" charset="0"/>
                <a:ea typeface="Times New Roman" panose="02020603050405020304" pitchFamily="18" charset="0"/>
              </a:rPr>
              <a:t> Nam </a:t>
            </a:r>
            <a:r>
              <a:rPr lang="en-US" sz="2000" i="1" dirty="0" err="1">
                <a:effectLst/>
                <a:latin typeface="Times New Roman" panose="02020603050405020304" pitchFamily="18" charset="0"/>
                <a:ea typeface="Times New Roman" panose="02020603050405020304" pitchFamily="18" charset="0"/>
              </a:rPr>
              <a:t>ít</a:t>
            </a:r>
            <a:r>
              <a:rPr lang="en-US" sz="2000" i="1" dirty="0">
                <a:effectLst/>
                <a:latin typeface="Times New Roman" panose="02020603050405020304" pitchFamily="18" charset="0"/>
                <a:ea typeface="Times New Roman" panose="02020603050405020304" pitchFamily="18" charset="0"/>
              </a:rPr>
              <a:t> được ai </a:t>
            </a:r>
            <a:r>
              <a:rPr lang="en-US" sz="2000" i="1" dirty="0" err="1">
                <a:effectLst/>
                <a:latin typeface="Times New Roman" panose="02020603050405020304" pitchFamily="18" charset="0"/>
                <a:ea typeface="Times New Roman" panose="02020603050405020304" pitchFamily="18" charset="0"/>
              </a:rPr>
              <a:t>nói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tới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thành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thử</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lắm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cũng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nhớ</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cũng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kém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mộng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một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chút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lẽ</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cũng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chính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thế</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ăn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chín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tết</a:t>
            </a:r>
            <a:r>
              <a:rPr lang="en-US" sz="2000" i="1" dirty="0">
                <a:effectLst/>
                <a:latin typeface="Times New Roman" panose="02020603050405020304" pitchFamily="18" charset="0"/>
                <a:ea typeface="Times New Roman" panose="02020603050405020304" pitchFamily="18" charset="0"/>
              </a:rPr>
              <a:t> ở </a:t>
            </a:r>
            <a:r>
              <a:rPr lang="en-US" sz="2000" i="1" dirty="0" err="1">
                <a:effectLst/>
                <a:latin typeface="Times New Roman" panose="02020603050405020304" pitchFamily="18" charset="0"/>
                <a:ea typeface="Times New Roman" panose="02020603050405020304" pitchFamily="18" charset="0"/>
              </a:rPr>
              <a:t>đây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ngày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chầu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thấy</a:t>
            </a:r>
            <a:r>
              <a:rPr lang="en-US" sz="2000" i="1" dirty="0">
                <a:effectLst/>
                <a:latin typeface="Times New Roman" panose="02020603050405020304" pitchFamily="18" charset="0"/>
                <a:ea typeface="Times New Roman" panose="02020603050405020304" pitchFamily="18" charset="0"/>
              </a:rPr>
              <a:t> ai </a:t>
            </a:r>
            <a:r>
              <a:rPr lang="en-US" sz="2000" i="1" dirty="0" err="1">
                <a:effectLst/>
                <a:latin typeface="Times New Roman" panose="02020603050405020304" pitchFamily="18" charset="0"/>
                <a:ea typeface="Times New Roman" panose="02020603050405020304" pitchFamily="18" charset="0"/>
              </a:rPr>
              <a:t>cúng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chép</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cảm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thấy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nhớ</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đẹp</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lắm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mất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còn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thấy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nữa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nhớ</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Bắc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Việt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những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ngày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hai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mươi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chạp</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tiễn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lên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Thiên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khí</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khang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khác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chớ</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thế</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Từ</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tinh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chưa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bước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xuống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giường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đã</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nghe</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thấy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rao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ới</a:t>
            </a:r>
            <a:r>
              <a:rPr lang="en-US" sz="2000" i="1" dirty="0">
                <a:effectLst/>
                <a:latin typeface="Times New Roman" panose="02020603050405020304" pitchFamily="18" charset="0"/>
                <a:ea typeface="Times New Roman" panose="02020603050405020304" pitchFamily="18" charset="0"/>
              </a:rPr>
              <a:t> ở </a:t>
            </a:r>
            <a:r>
              <a:rPr lang="en-US" sz="2000" i="1" dirty="0" err="1">
                <a:effectLst/>
                <a:latin typeface="Times New Roman" panose="02020603050405020304" pitchFamily="18" charset="0"/>
                <a:ea typeface="Times New Roman" panose="02020603050405020304" pitchFamily="18" charset="0"/>
              </a:rPr>
              <a:t>khắp</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nẻo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đường</a:t>
            </a:r>
            <a:r>
              <a:rPr lang="en-US" sz="2000" i="1" dirty="0">
                <a:effectLst/>
                <a:latin typeface="Times New Roman" panose="02020603050405020304" pitchFamily="18" charset="0"/>
                <a:ea typeface="Times New Roman" panose="02020603050405020304" pitchFamily="18" charset="0"/>
              </a:rPr>
              <a:t>: “Ai </a:t>
            </a:r>
            <a:r>
              <a:rPr lang="en-US" sz="2000" i="1" dirty="0" err="1">
                <a:effectLst/>
                <a:latin typeface="Times New Roman" panose="02020603050405020304" pitchFamily="18" charset="0"/>
                <a:ea typeface="Times New Roman" panose="02020603050405020304" pitchFamily="18" charset="0"/>
              </a:rPr>
              <a:t>mua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nào</a:t>
            </a:r>
            <a:r>
              <a:rPr lang="en-US" sz="2000" i="1" dirty="0">
                <a:effectLst/>
                <a:latin typeface="Times New Roman" panose="02020603050405020304" pitchFamily="18" charset="0"/>
                <a:ea typeface="Times New Roman" panose="02020603050405020304" pitchFamily="18" charset="0"/>
              </a:rPr>
              <a:t>”. Nghe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thế</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tự</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nhiên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lòng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bỗng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nao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nao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biết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rằng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sắp</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đến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rồi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nằm</a:t>
            </a:r>
            <a:r>
              <a:rPr lang="en-US" sz="2000" i="1" dirty="0">
                <a:effectLst/>
                <a:latin typeface="Times New Roman" panose="02020603050405020304" pitchFamily="18" charset="0"/>
                <a:ea typeface="Times New Roman" panose="02020603050405020304" pitchFamily="18" charset="0"/>
              </a:rPr>
              <a:t> được </a:t>
            </a:r>
            <a:r>
              <a:rPr lang="en-US" sz="2000" i="1" dirty="0" err="1">
                <a:effectLst/>
                <a:latin typeface="Times New Roman" panose="02020603050405020304" pitchFamily="18" charset="0"/>
                <a:ea typeface="Times New Roman" panose="02020603050405020304" pitchFamily="18" charset="0"/>
              </a:rPr>
              <a:t>nữa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Mình</a:t>
            </a:r>
            <a:r>
              <a:rPr lang="en-US" sz="2000" i="1" dirty="0">
                <a:effectLst/>
                <a:latin typeface="Times New Roman" panose="02020603050405020304" pitchFamily="18" charset="0"/>
                <a:ea typeface="Times New Roman" panose="02020603050405020304" pitchFamily="18" charset="0"/>
              </a:rPr>
              <a:t> ra </a:t>
            </a:r>
            <a:r>
              <a:rPr lang="en-US" sz="2000" i="1" dirty="0" err="1">
                <a:effectLst/>
                <a:latin typeface="Times New Roman" panose="02020603050405020304" pitchFamily="18" charset="0"/>
                <a:ea typeface="Times New Roman" panose="02020603050405020304" pitchFamily="18" charset="0"/>
              </a:rPr>
              <a:t>xem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thấy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những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bán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hàng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gánh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hai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thùng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sơn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vắt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vẻo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tay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chạy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bán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vội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hàng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kẻo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còn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phải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về</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sớm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sắm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tiễn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lên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chầu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tâu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việc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hàng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năm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mỗi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thần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Đàn</a:t>
            </a:r>
            <a:r>
              <a:rPr lang="en-US" sz="2000" i="1" dirty="0">
                <a:effectLst/>
                <a:latin typeface="Times New Roman" panose="02020603050405020304" pitchFamily="18" charset="0"/>
                <a:ea typeface="Times New Roman" panose="02020603050405020304" pitchFamily="18" charset="0"/>
              </a:rPr>
              <a:t> hay </a:t>
            </a:r>
            <a:r>
              <a:rPr lang="en-US" sz="2000" i="1" dirty="0" err="1">
                <a:effectLst/>
                <a:latin typeface="Times New Roman" panose="02020603050405020304" pitchFamily="18" charset="0"/>
                <a:ea typeface="Times New Roman" panose="02020603050405020304" pitchFamily="18" charset="0"/>
              </a:rPr>
              <a:t>Tử</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Quách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chỉ</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phụ</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trách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riêng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về</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việc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bếp</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núc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còn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Thổ</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Địa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trông</a:t>
            </a:r>
            <a:r>
              <a:rPr lang="en-US" sz="2000" i="1" dirty="0">
                <a:effectLst/>
                <a:latin typeface="Times New Roman" panose="02020603050405020304" pitchFamily="18" charset="0"/>
                <a:ea typeface="Times New Roman" panose="02020603050405020304" pitchFamily="18" charset="0"/>
              </a:rPr>
              <a:t> nom </a:t>
            </a:r>
            <a:r>
              <a:rPr lang="en-US" sz="2000" i="1" dirty="0" err="1">
                <a:effectLst/>
                <a:latin typeface="Times New Roman" panose="02020603050405020304" pitchFamily="18" charset="0"/>
                <a:ea typeface="Times New Roman" panose="02020603050405020304" pitchFamily="18" charset="0"/>
              </a:rPr>
              <a:t>việc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nhà</a:t>
            </a:r>
            <a:r>
              <a:rPr lang="en-US" sz="2000" i="1"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i="1" dirty="0">
                <a:effectLst/>
                <a:latin typeface="Times New Roman" panose="02020603050405020304" pitchFamily="18" charset="0"/>
                <a:ea typeface="Times New Roman" panose="02020603050405020304" pitchFamily="18" charset="0"/>
              </a:rPr>
              <a:t>      </a:t>
            </a:r>
            <a:endParaRPr lang="en-US" dirty="0"/>
          </a:p>
        </p:txBody>
      </p:sp>
    </p:spTree>
    <p:extLst>
      <p:ext uri="{BB962C8B-B14F-4D97-AF65-F5344CB8AC3E}">
        <p14:creationId xmlns:p14="http://schemas.microsoft.com/office/powerpoint/2010/main" val="34069634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001643"/>
          </a:xfrm>
          <a:prstGeom prst="rect">
            <a:avLst/>
          </a:prstGeom>
          <a:noFill/>
        </p:spPr>
        <p:txBody>
          <a:bodyPr wrap="square" rtlCol="0">
            <a:spAutoFit/>
          </a:bodyPr>
          <a:lstStyle/>
          <a:p>
            <a:r>
              <a:rPr lang="en-US" sz="2400" i="1" dirty="0" err="1">
                <a:effectLst/>
                <a:latin typeface="Times New Roman" panose="02020603050405020304" pitchFamily="18" charset="0"/>
                <a:ea typeface="Times New Roman" panose="02020603050405020304" pitchFamily="18" charset="0"/>
              </a:rPr>
              <a:t>Thổ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nhiệm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vụ</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coi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búa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tăng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sản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xuất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đàn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Địa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truyện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truyền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gian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Trọng</a:t>
            </a:r>
            <a:r>
              <a:rPr lang="en-US" sz="2400" i="1" dirty="0">
                <a:effectLst/>
                <a:latin typeface="Times New Roman" panose="02020603050405020304" pitchFamily="18" charset="0"/>
                <a:ea typeface="Times New Roman" panose="02020603050405020304" pitchFamily="18" charset="0"/>
              </a:rPr>
              <a:t> Cao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Phạm</a:t>
            </a:r>
            <a:r>
              <a:rPr lang="en-US" sz="2400" i="1" dirty="0">
                <a:effectLst/>
                <a:latin typeface="Times New Roman" panose="02020603050405020304" pitchFamily="18" charset="0"/>
                <a:ea typeface="Times New Roman" panose="02020603050405020304" pitchFamily="18" charset="0"/>
              </a:rPr>
              <a:t> Lang,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cùng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rơm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kỉ</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niệm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cùng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bếp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ghép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bằng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gạch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nhau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bắt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góc</a:t>
            </a:r>
            <a:r>
              <a:rPr lang="en-US" sz="2400" i="1" dirty="0">
                <a:effectLst/>
                <a:latin typeface="Times New Roman" panose="02020603050405020304" pitchFamily="18" charset="0"/>
                <a:ea typeface="Times New Roman" panose="02020603050405020304" pitchFamily="18" charset="0"/>
              </a:rPr>
              <a:t>. Ở </a:t>
            </a:r>
            <a:r>
              <a:rPr lang="en-US" sz="2400" i="1" dirty="0" err="1">
                <a:effectLst/>
                <a:latin typeface="Times New Roman" panose="02020603050405020304" pitchFamily="18" charset="0"/>
                <a:ea typeface="Times New Roman" panose="02020603050405020304" pitchFamily="18" charset="0"/>
              </a:rPr>
              <a:t>giữa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đầy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tớ</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đám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cháy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cứu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chủ</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được </a:t>
            </a:r>
            <a:r>
              <a:rPr lang="en-US" sz="2400" i="1" dirty="0" err="1">
                <a:effectLst/>
                <a:latin typeface="Times New Roman" panose="02020603050405020304" pitchFamily="18" charset="0"/>
                <a:ea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lây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Thường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thường</a:t>
            </a:r>
            <a:r>
              <a:rPr lang="en-US" sz="2400" i="1" dirty="0">
                <a:effectLst/>
                <a:latin typeface="Times New Roman" panose="02020603050405020304" pitchFamily="18" charset="0"/>
                <a:ea typeface="Times New Roman" panose="02020603050405020304" pitchFamily="18" charset="0"/>
              </a:rPr>
              <a:t>, ai </a:t>
            </a:r>
            <a:r>
              <a:rPr lang="en-US" sz="2400" i="1" dirty="0" err="1">
                <a:effectLst/>
                <a:latin typeface="Times New Roman" panose="02020603050405020304" pitchFamily="18" charset="0"/>
                <a:ea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tưởng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tiễn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Táo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cuối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cùng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năm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thật</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sau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tiễn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vải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trường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niên</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tiễn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vải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đem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nhang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hương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đốt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năm</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đổ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xuống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hồ</a:t>
            </a:r>
            <a:r>
              <a:rPr lang="en-US" sz="2400" i="1" dirty="0">
                <a:effectLst/>
                <a:latin typeface="Times New Roman" panose="02020603050405020304" pitchFamily="18" charset="0"/>
                <a:ea typeface="Times New Roman" panose="02020603050405020304" pitchFamily="18" charset="0"/>
              </a:rPr>
              <a:t> hay </a:t>
            </a:r>
            <a:r>
              <a:rPr lang="en-US" sz="2400" i="1" dirty="0" err="1">
                <a:effectLst/>
                <a:latin typeface="Times New Roman" panose="02020603050405020304" pitchFamily="18" charset="0"/>
                <a:ea typeface="Times New Roman" panose="02020603050405020304" pitchFamily="18" charset="0"/>
              </a:rPr>
              <a:t>đốt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thay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hương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lúc</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cháu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dọn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dẹp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biện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thờ</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vải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thừa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dịp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chờ</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lễ</a:t>
            </a:r>
            <a:r>
              <a:rPr lang="en-US" sz="2400" i="1" dirty="0">
                <a:effectLst/>
                <a:latin typeface="Times New Roman" panose="02020603050405020304" pitchFamily="18" charset="0"/>
                <a:ea typeface="Times New Roman" panose="02020603050405020304" pitchFamily="18" charset="0"/>
              </a:rPr>
              <a:t> Giao </a:t>
            </a:r>
            <a:r>
              <a:rPr lang="en-US" sz="2400" i="1" dirty="0" err="1">
                <a:effectLst/>
                <a:latin typeface="Times New Roman" panose="02020603050405020304" pitchFamily="18" charset="0"/>
                <a:ea typeface="Times New Roman" panose="02020603050405020304" pitchFamily="18" charset="0"/>
              </a:rPr>
              <a:t>Thừa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trở</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cháu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nhà</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i="1"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a:t>
            </a:r>
            <a:r>
              <a:rPr lang="en-US" sz="2000" i="1" dirty="0" err="1">
                <a:effectLst/>
                <a:latin typeface="Times New Roman" panose="02020603050405020304" pitchFamily="18" charset="0"/>
                <a:ea typeface="Times New Roman" panose="02020603050405020304" pitchFamily="18" charset="0"/>
              </a:rPr>
              <a:t>Vũ</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Bằng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nhớ</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hai</a:t>
            </a:r>
            <a:r>
              <a:rPr lang="en-US" sz="2000" i="1" dirty="0">
                <a:effectLst/>
                <a:latin typeface="Times New Roman" panose="02020603050405020304" pitchFamily="18" charset="0"/>
                <a:ea typeface="Times New Roman" panose="02020603050405020304" pitchFamily="18" charset="0"/>
              </a:rPr>
              <a:t>, NXB Kim </a:t>
            </a:r>
            <a:r>
              <a:rPr lang="en-US" sz="2000" i="1" dirty="0" err="1">
                <a:effectLst/>
                <a:latin typeface="Times New Roman" panose="02020603050405020304" pitchFamily="18" charset="0"/>
                <a:ea typeface="Times New Roman" panose="02020603050405020304" pitchFamily="18" charset="0"/>
              </a:rPr>
              <a:t>Đồng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Nội</a:t>
            </a:r>
            <a:r>
              <a:rPr lang="en-US" sz="2000" i="1" dirty="0">
                <a:effectLst/>
                <a:latin typeface="Times New Roman" panose="02020603050405020304" pitchFamily="18" charset="0"/>
                <a:ea typeface="Times New Roman" panose="02020603050405020304" pitchFamily="18" charset="0"/>
              </a:rPr>
              <a:t>, 1999)</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3171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247864"/>
          </a:xfrm>
          <a:prstGeom prst="rect">
            <a:avLst/>
          </a:prstGeom>
          <a:noFill/>
        </p:spPr>
        <p:txBody>
          <a:bodyPr wrap="square" rtlCol="0">
            <a:spAutoFit/>
          </a:bodyPr>
          <a:lstStyle/>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1:</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tục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lệ</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nào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tộc</a:t>
            </a:r>
            <a:r>
              <a:rPr lang="en-US" sz="2000" dirty="0">
                <a:effectLst/>
                <a:latin typeface="Times New Roman" panose="02020603050405020304" pitchFamily="18" charset="0"/>
                <a:ea typeface="Times New Roman" panose="02020603050405020304" pitchFamily="18" charset="0"/>
              </a:rPr>
              <a:t> ta </a:t>
            </a:r>
            <a:r>
              <a:rPr lang="en-US" sz="2000" dirty="0" err="1">
                <a:effectLst/>
                <a:latin typeface="Times New Roman" panose="02020603050405020304" pitchFamily="18" charset="0"/>
                <a:ea typeface="Times New Roman" panose="02020603050405020304" pitchFamily="18" charset="0"/>
              </a:rPr>
              <a:t>vào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ngày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Tết</a:t>
            </a:r>
            <a:r>
              <a:rPr lang="en-US" sz="2000" dirty="0">
                <a:effectLst/>
                <a:latin typeface="Times New Roman" panose="02020603050405020304" pitchFamily="18" charset="0"/>
                <a:ea typeface="Times New Roman" panose="02020603050405020304" pitchFamily="18" charset="0"/>
              </a:rPr>
              <a:t>?</a:t>
            </a:r>
          </a:p>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2:</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lễ</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tiễn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vải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ta </a:t>
            </a:r>
            <a:r>
              <a:rPr lang="en-US" sz="2000" dirty="0" err="1">
                <a:effectLst/>
                <a:latin typeface="Times New Roman" panose="02020603050405020304" pitchFamily="18" charset="0"/>
                <a:ea typeface="Times New Roman" panose="02020603050405020304" pitchFamily="18" charset="0"/>
              </a:rPr>
              <a:t>thường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gì</a:t>
            </a:r>
            <a:r>
              <a:rPr lang="en-US" sz="2000" dirty="0">
                <a:effectLst/>
                <a:latin typeface="Times New Roman" panose="02020603050405020304" pitchFamily="18" charset="0"/>
                <a:ea typeface="Times New Roman" panose="02020603050405020304" pitchFamily="18" charset="0"/>
              </a:rPr>
              <a:t>? </a:t>
            </a:r>
          </a:p>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3:</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định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ngữ</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câu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chưa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bước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xuống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nghe</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thấy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rao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ới</a:t>
            </a:r>
            <a:r>
              <a:rPr lang="en-US" sz="2000" dirty="0">
                <a:effectLst/>
                <a:latin typeface="Times New Roman" panose="02020603050405020304" pitchFamily="18" charset="0"/>
                <a:ea typeface="Times New Roman" panose="02020603050405020304" pitchFamily="18" charset="0"/>
              </a:rPr>
              <a:t> ở </a:t>
            </a:r>
            <a:r>
              <a:rPr lang="en-US" sz="2000" dirty="0" err="1">
                <a:effectLst/>
                <a:latin typeface="Times New Roman" panose="02020603050405020304" pitchFamily="18" charset="0"/>
                <a:ea typeface="Times New Roman" panose="02020603050405020304" pitchFamily="18" charset="0"/>
              </a:rPr>
              <a:t>khắp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nẻo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đường</a:t>
            </a:r>
            <a:r>
              <a:rPr lang="en-US" sz="2000" dirty="0">
                <a:effectLst/>
                <a:latin typeface="Times New Roman" panose="02020603050405020304" pitchFamily="18" charset="0"/>
                <a:ea typeface="Times New Roman" panose="02020603050405020304" pitchFamily="18" charset="0"/>
              </a:rPr>
              <a:t>:</a:t>
            </a:r>
            <a:r>
              <a:rPr lang="en-US" sz="2000" i="1" dirty="0">
                <a:effectLst/>
                <a:latin typeface="Times New Roman" panose="02020603050405020304" pitchFamily="18" charset="0"/>
                <a:ea typeface="Times New Roman" panose="02020603050405020304" pitchFamily="18" charset="0"/>
              </a:rPr>
              <a:t> : “Ai </a:t>
            </a:r>
            <a:r>
              <a:rPr lang="en-US" sz="2000" i="1" dirty="0" err="1">
                <a:effectLst/>
                <a:latin typeface="Times New Roman" panose="02020603050405020304" pitchFamily="18" charset="0"/>
                <a:ea typeface="Times New Roman" panose="02020603050405020304" pitchFamily="18" charset="0"/>
              </a:rPr>
              <a:t>mua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nào</a:t>
            </a:r>
            <a:r>
              <a:rPr lang="en-US" sz="2000" i="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 ?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ngữ</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bổ</a:t>
            </a:r>
            <a:r>
              <a:rPr lang="en-US" sz="2000" dirty="0">
                <a:effectLst/>
                <a:latin typeface="Times New Roman" panose="02020603050405020304" pitchFamily="18" charset="0"/>
                <a:ea typeface="Times New Roman" panose="02020603050405020304" pitchFamily="18" charset="0"/>
              </a:rPr>
              <a:t> sung ý </a:t>
            </a:r>
            <a:r>
              <a:rPr lang="en-US" sz="2000" dirty="0" err="1">
                <a:effectLst/>
                <a:latin typeface="Times New Roman" panose="02020603050405020304" pitchFamily="18" charset="0"/>
                <a:ea typeface="Times New Roman" panose="02020603050405020304" pitchFamily="18" charset="0"/>
              </a:rPr>
              <a:t>nghĩa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câu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p>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4.</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tiễn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câu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lễ</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tiễn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vải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ta </a:t>
            </a:r>
            <a:r>
              <a:rPr lang="en-US" sz="2000" dirty="0" err="1">
                <a:effectLst/>
                <a:latin typeface="Times New Roman" panose="02020603050405020304" pitchFamily="18" charset="0"/>
                <a:ea typeface="Times New Roman" panose="02020603050405020304" pitchFamily="18" charset="0"/>
              </a:rPr>
              <a:t>đem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nhang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đốt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quanh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năm</a:t>
            </a:r>
            <a:r>
              <a:rPr lang="en-US" sz="2000" dirty="0">
                <a:effectLst/>
                <a:latin typeface="Times New Roman" panose="02020603050405020304" pitchFamily="18" charset="0"/>
                <a:ea typeface="Times New Roman" panose="02020603050405020304" pitchFamily="18" charset="0"/>
              </a:rPr>
              <a:t> ra </a:t>
            </a:r>
            <a:r>
              <a:rPr lang="en-US" sz="2000" dirty="0" err="1">
                <a:effectLst/>
                <a:latin typeface="Times New Roman" panose="02020603050405020304" pitchFamily="18" charset="0"/>
                <a:ea typeface="Times New Roman" panose="02020603050405020304" pitchFamily="18" charset="0"/>
              </a:rPr>
              <a:t>đổ</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xuống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hồ</a:t>
            </a:r>
            <a:r>
              <a:rPr lang="en-US" sz="2000" dirty="0">
                <a:effectLst/>
                <a:latin typeface="Times New Roman" panose="02020603050405020304" pitchFamily="18" charset="0"/>
                <a:ea typeface="Times New Roman" panose="02020603050405020304" pitchFamily="18" charset="0"/>
              </a:rPr>
              <a:t> hay </a:t>
            </a:r>
            <a:r>
              <a:rPr lang="en-US" sz="2000" dirty="0" err="1">
                <a:effectLst/>
                <a:latin typeface="Times New Roman" panose="02020603050405020304" pitchFamily="18" charset="0"/>
                <a:ea typeface="Times New Roman" panose="02020603050405020304" pitchFamily="18" charset="0"/>
              </a:rPr>
              <a:t>đốt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thay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mang</a:t>
            </a:r>
            <a:r>
              <a:rPr lang="en-US" sz="2000" dirty="0">
                <a:effectLst/>
                <a:latin typeface="Times New Roman" panose="02020603050405020304" pitchFamily="18" charset="0"/>
                <a:ea typeface="Times New Roman" panose="02020603050405020304" pitchFamily="18" charset="0"/>
              </a:rPr>
              <a:t> ý </a:t>
            </a:r>
            <a:r>
              <a:rPr lang="en-US" sz="2000" dirty="0" err="1">
                <a:effectLst/>
                <a:latin typeface="Times New Roman" panose="02020603050405020304" pitchFamily="18" charset="0"/>
                <a:ea typeface="Times New Roman" panose="02020603050405020304" pitchFamily="18" charset="0"/>
              </a:rPr>
              <a:t>nghĩa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gì</a:t>
            </a:r>
            <a:r>
              <a:rPr lang="en-US" sz="2000" dirty="0">
                <a:effectLst/>
                <a:latin typeface="Times New Roman" panose="02020603050405020304" pitchFamily="18" charset="0"/>
                <a:ea typeface="Times New Roman" panose="02020603050405020304" pitchFamily="18" charset="0"/>
              </a:rPr>
              <a:t>? </a:t>
            </a:r>
          </a:p>
          <a:p>
            <a:pPr marL="0" marR="71755"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5</a:t>
            </a:r>
            <a:r>
              <a:rPr lang="en-US" sz="2000" dirty="0">
                <a:effectLst/>
                <a:latin typeface="Times New Roman" panose="02020603050405020304" pitchFamily="18" charset="0"/>
                <a:ea typeface="Times New Roman" panose="02020603050405020304" pitchFamily="18" charset="0"/>
              </a:rPr>
              <a:t>. Cho </a:t>
            </a:r>
            <a:r>
              <a:rPr lang="en-US" sz="2000" dirty="0" err="1">
                <a:effectLst/>
                <a:latin typeface="Times New Roman" panose="02020603050405020304" pitchFamily="18" charset="0"/>
                <a:ea typeface="Times New Roman" panose="02020603050405020304" pitchFamily="18" charset="0"/>
              </a:rPr>
              <a:t>biết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cảm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đối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với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tộc</a:t>
            </a:r>
            <a:r>
              <a:rPr lang="en-US" sz="2000" dirty="0">
                <a:effectLst/>
                <a:latin typeface="Times New Roman" panose="02020603050405020304" pitchFamily="18" charset="0"/>
                <a:ea typeface="Times New Roman" panose="02020603050405020304" pitchFamily="18" charset="0"/>
              </a:rPr>
              <a:t> được </a:t>
            </a:r>
            <a:r>
              <a:rPr lang="en-US" sz="2000" dirty="0" err="1">
                <a:effectLst/>
                <a:latin typeface="Times New Roman" panose="02020603050405020304" pitchFamily="18" charset="0"/>
                <a:ea typeface="Times New Roman" panose="02020603050405020304" pitchFamily="18" charset="0"/>
              </a:rPr>
              <a:t>thể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qua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a:t>
            </a:r>
          </a:p>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6</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so </a:t>
            </a:r>
            <a:r>
              <a:rPr lang="en-US" sz="2000" dirty="0" err="1">
                <a:effectLst/>
                <a:latin typeface="Times New Roman" panose="02020603050405020304" pitchFamily="18" charset="0"/>
                <a:ea typeface="Times New Roman" panose="02020603050405020304" pitchFamily="18" charset="0"/>
              </a:rPr>
              <a:t>sánh</a:t>
            </a:r>
            <a:r>
              <a:rPr lang="en-US" sz="2000" dirty="0">
                <a:effectLst/>
                <a:latin typeface="Times New Roman" panose="02020603050405020304" pitchFamily="18" charset="0"/>
                <a:ea typeface="Times New Roman" panose="02020603050405020304" pitchFamily="18" charset="0"/>
              </a:rPr>
              <a:t> được </a:t>
            </a:r>
            <a:r>
              <a:rPr lang="en-US" sz="2000" dirty="0" err="1">
                <a:effectLst/>
                <a:latin typeface="Times New Roman" panose="02020603050405020304" pitchFamily="18" charset="0"/>
                <a:ea typeface="Times New Roman" panose="02020603050405020304" pitchFamily="18" charset="0"/>
              </a:rPr>
              <a:t>sử</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câu</a:t>
            </a:r>
            <a:r>
              <a:rPr lang="en-US" sz="2000" dirty="0">
                <a:effectLst/>
                <a:latin typeface="Times New Roman" panose="02020603050405020304" pitchFamily="18" charset="0"/>
                <a:ea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rPr>
              <a:t>Như</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vậy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trước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ngày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chầu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hai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điều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xuống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dưới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xét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rồi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bằng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tía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cũng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dám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khai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nói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bậy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gì</a:t>
            </a:r>
            <a:r>
              <a:rPr lang="en-US" sz="2000" dirty="0">
                <a:effectLst/>
                <a:latin typeface="Times New Roman" panose="02020603050405020304" pitchFamily="18" charset="0"/>
                <a:ea typeface="Times New Roman" panose="02020603050405020304" pitchFamily="18" charset="0"/>
              </a:rPr>
              <a:t>? </a:t>
            </a:r>
          </a:p>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7.</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nội</a:t>
            </a:r>
            <a:r>
              <a:rPr lang="en-US" sz="2000" dirty="0">
                <a:effectLst/>
                <a:latin typeface="Times New Roman" panose="02020603050405020304" pitchFamily="18" charset="0"/>
                <a:ea typeface="Times New Roman" panose="02020603050405020304" pitchFamily="18" charset="0"/>
              </a:rPr>
              <a:t> dung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hãy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số</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lễ</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cúng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Táo</a:t>
            </a:r>
            <a:r>
              <a:rPr lang="en-US" sz="2000" dirty="0">
                <a:effectLst/>
                <a:latin typeface="Times New Roman" panose="02020603050405020304" pitchFamily="18" charset="0"/>
                <a:ea typeface="Times New Roman" panose="02020603050405020304" pitchFamily="18" charset="0"/>
              </a:rPr>
              <a:t>.</a:t>
            </a:r>
          </a:p>
          <a:p>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8.</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cảm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nhận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tộc</a:t>
            </a:r>
            <a:r>
              <a:rPr lang="en-US" sz="2000" dirty="0">
                <a:effectLst/>
                <a:latin typeface="Times New Roman" panose="02020603050405020304" pitchFamily="18" charset="0"/>
                <a:ea typeface="Times New Roman" panose="02020603050405020304" pitchFamily="18" charset="0"/>
              </a:rPr>
              <a:t> ta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tục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đẹp</a:t>
            </a:r>
            <a:r>
              <a:rPr lang="en-US" sz="2000" dirty="0">
                <a:effectLst/>
                <a:latin typeface="Times New Roman" panose="02020603050405020304" pitchFamily="18" charset="0"/>
                <a:ea typeface="Times New Roman" panose="02020603050405020304" pitchFamily="18" charset="0"/>
              </a:rPr>
              <a:t> được </a:t>
            </a:r>
            <a:r>
              <a:rPr lang="en-US" sz="2000" dirty="0" err="1">
                <a:effectLst/>
                <a:latin typeface="Times New Roman" panose="02020603050405020304" pitchFamily="18" charset="0"/>
                <a:ea typeface="Times New Roman" panose="02020603050405020304" pitchFamily="18" charset="0"/>
              </a:rPr>
              <a:t>nói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tới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a:t>
            </a:r>
            <a:endParaRPr lang="en-US" sz="2000" dirty="0"/>
          </a:p>
        </p:txBody>
      </p:sp>
    </p:spTree>
    <p:extLst>
      <p:ext uri="{BB962C8B-B14F-4D97-AF65-F5344CB8AC3E}">
        <p14:creationId xmlns:p14="http://schemas.microsoft.com/office/powerpoint/2010/main" val="33476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5878532"/>
          </a:xfrm>
          <a:prstGeom prst="rect">
            <a:avLst/>
          </a:prstGeom>
          <a:noFill/>
        </p:spPr>
        <p:txBody>
          <a:bodyPr wrap="square" rtlCol="0">
            <a:spAutoFit/>
          </a:bodyPr>
          <a:lstStyle/>
          <a:p>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Nhưng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hậu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diễn</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hẳn</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nhiên</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hưởng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đưa</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CNN. Com</a:t>
            </a:r>
          </a:p>
          <a:p>
            <a:r>
              <a:rPr lang="en-US" sz="2000" b="1" dirty="0">
                <a:latin typeface="Times New Roman" panose="02020603050405020304" pitchFamily="18" charset="0"/>
                <a:cs typeface="Times New Roman" panose="02020603050405020304" pitchFamily="18" charset="0"/>
              </a:rPr>
              <a:t>2. </a:t>
            </a:r>
            <a:r>
              <a:rPr lang="en-US" sz="2000" b="1" dirty="0" err="1">
                <a:latin typeface="Times New Roman" panose="02020603050405020304" pitchFamily="18" charset="0"/>
                <a:cs typeface="Times New Roman" panose="02020603050405020304" pitchFamily="18" charset="0"/>
              </a:rPr>
              <a:t>Thực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trạng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vấn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đề</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hiện</a:t>
            </a:r>
            <a:r>
              <a:rPr lang="en-US" sz="2000" b="1" dirty="0">
                <a:latin typeface="Times New Roman" panose="02020603050405020304" pitchFamily="18" charset="0"/>
                <a:cs typeface="Times New Roman" panose="02020603050405020304" pitchFamily="18" charset="0"/>
              </a:rPr>
              <a:t> nay</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xảy</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mùa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hè</a:t>
            </a:r>
            <a:r>
              <a:rPr lang="en-US" sz="2000" dirty="0">
                <a:latin typeface="Times New Roman" panose="02020603050405020304" pitchFamily="18" charset="0"/>
                <a:cs typeface="Times New Roman" panose="02020603050405020304" pitchFamily="18" charset="0"/>
              </a:rPr>
              <a:t> 2008</a:t>
            </a:r>
          </a:p>
          <a:p>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a:t>
            </a:r>
            <a:r>
              <a:rPr lang="en-US" sz="2000" dirty="0">
                <a:latin typeface="Times New Roman" panose="02020603050405020304" pitchFamily="18" charset="0"/>
                <a:cs typeface="Times New Roman" panose="02020603050405020304" pitchFamily="18" charset="0"/>
              </a:rPr>
              <a:t> Xi-</a:t>
            </a:r>
            <a:r>
              <a:rPr lang="en-US" sz="2000" dirty="0" err="1">
                <a:latin typeface="Times New Roman" panose="02020603050405020304" pitchFamily="18" charset="0"/>
                <a:cs typeface="Times New Roman" panose="02020603050405020304" pitchFamily="18" charset="0"/>
              </a:rPr>
              <a:t>đa</a:t>
            </a:r>
            <a:r>
              <a:rPr lang="en-US" sz="2000" dirty="0">
                <a:latin typeface="Times New Roman" panose="02020603050405020304" pitchFamily="18" charset="0"/>
                <a:cs typeface="Times New Roman" panose="02020603050405020304" pitchFamily="18" charset="0"/>
              </a:rPr>
              <a:t> Ra-</a:t>
            </a:r>
            <a:r>
              <a:rPr lang="en-US" sz="2000" dirty="0" err="1">
                <a:latin typeface="Times New Roman" panose="02020603050405020304" pitchFamily="18" charset="0"/>
                <a:cs typeface="Times New Roman" panose="02020603050405020304" pitchFamily="18" charset="0"/>
              </a:rPr>
              <a:t>pít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lụt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điểm</a:t>
            </a:r>
            <a:r>
              <a:rPr lang="en-US" sz="2000" dirty="0">
                <a:latin typeface="Times New Roman" panose="02020603050405020304" pitchFamily="18" charset="0"/>
                <a:cs typeface="Times New Roman" panose="02020603050405020304" pitchFamily="18" charset="0"/>
              </a:rPr>
              <a:t> 9,1m, </a:t>
            </a:r>
            <a:r>
              <a:rPr lang="en-US" sz="2000" dirty="0" err="1">
                <a:latin typeface="Times New Roman" panose="02020603050405020304" pitchFamily="18" charset="0"/>
                <a:cs typeface="Times New Roman" panose="02020603050405020304" pitchFamily="18" charset="0"/>
              </a:rPr>
              <a:t>chưa</a:t>
            </a:r>
            <a:r>
              <a:rPr lang="en-US" sz="2000" dirty="0">
                <a:latin typeface="Times New Roman" panose="02020603050405020304" pitchFamily="18" charset="0"/>
                <a:cs typeface="Times New Roman" panose="02020603050405020304" pitchFamily="18" charset="0"/>
              </a:rPr>
              <a:t> bao </a:t>
            </a:r>
            <a:r>
              <a:rPr lang="en-US" sz="2000" dirty="0" err="1">
                <a:latin typeface="Times New Roman" panose="02020603050405020304" pitchFamily="18" charset="0"/>
                <a:cs typeface="Times New Roman" panose="02020603050405020304" pitchFamily="18" charset="0"/>
              </a:rPr>
              <a:t>giờ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thấy</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thiên</a:t>
            </a:r>
            <a:r>
              <a:rPr lang="en-US" sz="2000" dirty="0">
                <a:latin typeface="Times New Roman" panose="02020603050405020304" pitchFamily="18" charset="0"/>
                <a:cs typeface="Times New Roman" panose="02020603050405020304" pitchFamily="18" charset="0"/>
              </a:rPr>
              <a:t> tai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kỉ</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lục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chỉ</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vượt</a:t>
            </a:r>
            <a:r>
              <a:rPr lang="en-US" sz="2000" i="1" dirty="0">
                <a:latin typeface="Times New Roman" panose="02020603050405020304" pitchFamily="18" charset="0"/>
                <a:cs typeface="Times New Roman" panose="02020603050405020304" pitchFamily="18" charset="0"/>
              </a:rPr>
              <a:t> qua </a:t>
            </a:r>
            <a:r>
              <a:rPr lang="en-US" sz="2000" i="1" dirty="0" err="1">
                <a:latin typeface="Times New Roman" panose="02020603050405020304" pitchFamily="18" charset="0"/>
                <a:cs typeface="Times New Roman" panose="02020603050405020304" pitchFamily="18" charset="0"/>
              </a:rPr>
              <a:t>mức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2,5cm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5cm</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nay </a:t>
            </a:r>
            <a:r>
              <a:rPr lang="en-US" sz="2000" dirty="0" err="1">
                <a:latin typeface="Times New Roman" panose="02020603050405020304" pitchFamily="18" charset="0"/>
                <a:cs typeface="Times New Roman" panose="02020603050405020304" pitchFamily="18" charset="0"/>
              </a:rPr>
              <a:t>cao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tới</a:t>
            </a:r>
            <a:r>
              <a:rPr lang="en-US" sz="2000" dirty="0">
                <a:latin typeface="Times New Roman" panose="02020603050405020304" pitchFamily="18" charset="0"/>
                <a:cs typeface="Times New Roman" panose="02020603050405020304" pitchFamily="18" charset="0"/>
              </a:rPr>
              <a:t> 1,8m</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rệt,và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a:t>
            </a:r>
          </a:p>
          <a:p>
            <a:pPr algn="just"/>
            <a:endParaRPr lang="en-US" sz="8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807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001643"/>
          </a:xfrm>
          <a:prstGeom prst="rect">
            <a:avLst/>
          </a:prstGeom>
          <a:no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trả </a:t>
            </a:r>
            <a:r>
              <a:rPr lang="en-US" sz="2800" b="1" dirty="0" err="1">
                <a:latin typeface="Times New Roman" panose="02020603050405020304" pitchFamily="18" charset="0"/>
                <a:cs typeface="Times New Roman" panose="02020603050405020304" pitchFamily="18" charset="0"/>
              </a:rPr>
              <a:t>lời</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tết</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lễ</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bổ</a:t>
            </a:r>
            <a:r>
              <a:rPr lang="en-US" sz="2800" dirty="0">
                <a:latin typeface="Times New Roman" panose="02020603050405020304" pitchFamily="18" charset="0"/>
                <a:cs typeface="Times New Roman" panose="02020603050405020304" pitchFamily="18" charset="0"/>
              </a:rPr>
              <a:t> sung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ới</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khắp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nẻo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“Ai </a:t>
            </a:r>
            <a:r>
              <a:rPr lang="en-US" sz="2800" dirty="0" err="1">
                <a:latin typeface="Times New Roman" panose="02020603050405020304" pitchFamily="18" charset="0"/>
                <a:cs typeface="Times New Roman" panose="02020603050405020304" pitchFamily="18" charset="0"/>
              </a:rPr>
              <a:t>mua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tiên</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5.</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 được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hào</a:t>
            </a:r>
            <a:endParaRPr lang="en-US" sz="28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20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5940088"/>
          </a:xfrm>
          <a:prstGeom prst="rect">
            <a:avLst/>
          </a:prstGeom>
          <a:noFill/>
        </p:spPr>
        <p:txBody>
          <a:bodyPr wrap="square" rtlCol="0">
            <a:spAutoFit/>
          </a:bodyPr>
          <a:lstStyle/>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được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bậy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a:t>
            </a:r>
          </a:p>
          <a:p>
            <a:pPr algn="just"/>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Táo</a:t>
            </a:r>
            <a:r>
              <a:rPr lang="en-US" sz="2400" dirty="0">
                <a:latin typeface="Times New Roman" panose="02020603050405020304" pitchFamily="18" charset="0"/>
                <a:cs typeface="Times New Roman" panose="02020603050405020304" pitchFamily="18" charset="0"/>
              </a:rPr>
              <a:t> .</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7</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sửa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Táo</a:t>
            </a:r>
            <a:r>
              <a:rPr lang="en-US" sz="2400" dirty="0">
                <a:latin typeface="Times New Roman" panose="02020603050405020304" pitchFamily="18" charset="0"/>
                <a:cs typeface="Times New Roman" panose="02020603050405020304" pitchFamily="18" charset="0"/>
              </a:rPr>
              <a:t>, </a:t>
            </a:r>
          </a:p>
          <a:p>
            <a:pPr algn="just"/>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Chạp</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8.</a:t>
            </a:r>
            <a:r>
              <a:rPr lang="en-US" sz="2400" dirty="0">
                <a:latin typeface="Times New Roman" panose="02020603050405020304" pitchFamily="18" charset="0"/>
                <a:cs typeface="Times New Roman" panose="02020603050405020304" pitchFamily="18" charset="0"/>
              </a:rPr>
              <a:t> HS trả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tộc</a:t>
            </a:r>
            <a:r>
              <a:rPr lang="en-US" sz="2400" dirty="0">
                <a:latin typeface="Times New Roman" panose="02020603050405020304" pitchFamily="18" charset="0"/>
                <a:cs typeface="Times New Roman" panose="02020603050405020304" pitchFamily="18" charset="0"/>
              </a:rPr>
              <a:t> VN.</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tộc</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hào</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a:t>
            </a: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7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463308"/>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PHIẾU HỌC TẬP SỐ 4</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trsr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hỏi</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LỂ HỘI NGHINH ÔNG Ở SÓC TRĂNG</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Sóc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vùng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gắn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truyền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hóa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mỗi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tiềm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phú</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mỗi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sắc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đáo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riêng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tiêu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biểu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huyện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truyền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lâu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giáo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truyền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đậm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nét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còn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sâu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sắc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Lễ</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còn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hóa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đồng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dẫn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cuốn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tầng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món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thiếu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phương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vi-VN" i="1" dirty="0">
                <a:latin typeface="Times New Roman" panose="02020603050405020304" pitchFamily="18" charset="0"/>
                <a:cs typeface="Times New Roman" panose="02020603050405020304" pitchFamily="18" charset="0"/>
              </a:rPr>
              <a:t>   Theo thống kê, nhân dân Kinh Ba sống chủ yếu bằng nghề đánh bắt cá và tổng số lượng tàu thuyền là 334 chiếc, trong đó có 200 tàu đánh bắt xa bờ với công suất 90 mã lực. Sản lượng hải sản đạt trên 30.000 tấn/năm. Hàng năm, cứ vào ngày 21 đến ngày 23/3 ÂL ngư dân xứ biển Kinh Ba, thị trấn Trần Đề, huyện Trần Đề lại tưng bừng tổ chức lễ hội Nghinh Ông (gồm có hai phần chính là phần lễ và phần hội).</a:t>
            </a:r>
            <a:endParaRPr lang="en-US" dirty="0">
              <a:latin typeface="Times New Roman" panose="02020603050405020304" pitchFamily="18" charset="0"/>
              <a:cs typeface="Times New Roman" panose="02020603050405020304" pitchFamily="18" charset="0"/>
            </a:endParaRPr>
          </a:p>
          <a:p>
            <a:pPr algn="just"/>
            <a:r>
              <a:rPr lang="vi-VN" i="1" dirty="0">
                <a:latin typeface="Times New Roman" panose="02020603050405020304" pitchFamily="18" charset="0"/>
                <a:cs typeface="Times New Roman" panose="02020603050405020304" pitchFamily="18" charset="0"/>
              </a:rPr>
              <a:t>     Vào sáng ngày 21/3 ÂL nhân dân vùng biển Kinh Ba cùng đông đảo du khách gần xa đã hội tụ về Lăng Ông để bắt đầu lễ hội. Đoàn Đào Thầy (hầu Ông) tiến hành những nghi thức lễ truyền thống sau đó tham gia diễu hành cùng đoàn múa lân rồi lên thuyền ra biển cúng Ông. Thuyền chính sẽ xuất phát đầu tiên theo sau là hàng trăm chiếc thuyền đánh cá của những ngư dân mang theo rất nhiều du khách. Trên đường ra biển, đoàn tiến hành các nghi thức cúng vái, cầu cho mưa thuận gió hòa, ngư dân có mùa bội thu… Tùy thuộc vào khả năng của từng người mà lễ vật cúng cũng có thể khác nhau nhưng chủ yếu vẫn là heo quay, vịt luộc, rượu, trái cây cùng hoa tươi,…</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91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5909310"/>
          </a:xfrm>
          <a:prstGeom prst="rect">
            <a:avLst/>
          </a:prstGeom>
          <a:noFill/>
        </p:spPr>
        <p:txBody>
          <a:bodyPr wrap="square" rtlCol="0">
            <a:spAutoFit/>
          </a:bodyPr>
          <a:lstStyle/>
          <a:p>
            <a:pPr algn="just"/>
            <a:r>
              <a:rPr lang="vi-VN" i="1" dirty="0">
                <a:latin typeface="Times New Roman" panose="02020603050405020304" pitchFamily="18" charset="0"/>
                <a:cs typeface="Times New Roman" panose="02020603050405020304" pitchFamily="18" charset="0"/>
              </a:rPr>
              <a:t>Sau khi cúng vái xong, đại diện Đoàn nghi lễ sẽ xin keo, xin thành công có nghĩa là Ông đã chứng cho tấm lòng thành của ngư dân. Thuyền chính sẽ phát tín hiệu để các thuyền khác cùng quay vào bờ.</a:t>
            </a:r>
            <a:endParaRPr lang="en-US" dirty="0">
              <a:latin typeface="Times New Roman" panose="02020603050405020304" pitchFamily="18" charset="0"/>
              <a:cs typeface="Times New Roman" panose="02020603050405020304" pitchFamily="18" charset="0"/>
            </a:endParaRPr>
          </a:p>
          <a:p>
            <a:pPr algn="just"/>
            <a:r>
              <a:rPr lang="vi-VN" i="1" dirty="0">
                <a:latin typeface="Times New Roman" panose="02020603050405020304" pitchFamily="18" charset="0"/>
                <a:cs typeface="Times New Roman" panose="02020603050405020304" pitchFamily="18" charset="0"/>
              </a:rPr>
              <a:t>     Đến bờ, Đoàn nghi lễ sẽ diễu hành và hầu Ông về Lăng. Đúng 7 giờ 30 phút, đoàn sẽ thực hiện các nghi thức rước Ông vào lăng rất trang trọng với phần nghi lễ: nhạc lễ, múa lân và dâng lên Ông những sản vật mà ngư dân đã thu hoạch được. Đến 9 giờ 30 phút là Lễ cúng Tiên sư, 12 giờ 30 phút là Lễ cúng Tiên giảng và 13 giờ 30 phút làm Lễ cúng Ông, là kết thúc phần lễ. Lúc này Ban trị sự Lăng Ông phân công người mang những lễ vật đã cúng xong ra tiếp đãi quan khách đến thấp nhang cho Ông, mọi người quây quần với chén trà, ly rượu thể hiện tình đoàn kết, khăng khít của nhân dân trong vùng, tính phóng khoáng và lòng mến khách của ngư dân nơi đây. Song song với Lễ thì những hoạt động của Hội cũng diễn ra rất sôi nổi và đầy hấp dẫn thu hút đông đảo mọi người tham gia với những trò chơi dân gian, thi đấu thể thao như: kéo co, bóng chuyền, bi sắt, … Vào các buổi tối ở Lăng Ông còn tổ chức hát bội, đờn ca tài tử phục vụ các nhu cầu vui chơi giải trí của nhân dân và du khách. Kết thúc Lễ hội là cảnh đưa đoàn tàu thuyền ra khơi trong niềm hân hoan của ngư dân địa phương và du khách.</a:t>
            </a:r>
            <a:endParaRPr lang="en-US" dirty="0">
              <a:latin typeface="Times New Roman" panose="02020603050405020304" pitchFamily="18" charset="0"/>
              <a:cs typeface="Times New Roman" panose="02020603050405020304" pitchFamily="18" charset="0"/>
            </a:endParaRPr>
          </a:p>
          <a:p>
            <a:pPr algn="just"/>
            <a:r>
              <a:rPr lang="vi-VN" i="1" dirty="0">
                <a:latin typeface="Times New Roman" panose="02020603050405020304" pitchFamily="18" charset="0"/>
                <a:cs typeface="Times New Roman" panose="02020603050405020304" pitchFamily="18" charset="0"/>
              </a:rPr>
              <a:t>Nội dung trong lễ hội vừa quảng bá hình ảnh về văn hóa, về đời sống mọi mặt của địa phương, vừa có dịp để giao lưu, học hỏi các tinh hoa văn hóa đem đến từ phía du khách. Đến với Lễ hội Nghinh Ông, du khách được hòa mình vào trong không gian văn hóa đặc sắc, cô động, cảm nhận các giá trị văn hóa của cư dân địa phương. Đồng thời du khách cũng có thể tham quan Cảng cá Trần Đề, thưởng thức những đặc sản của địa phương và mua những hải sản tươi sống về làm quà cho gia đình và người thân.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25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5940088"/>
          </a:xfrm>
          <a:prstGeom prst="rect">
            <a:avLst/>
          </a:prstGeom>
          <a:noFill/>
        </p:spPr>
        <p:txBody>
          <a:bodyPr wrap="square" rtlCol="0">
            <a:spAutoFit/>
          </a:bodyPr>
          <a:lstStyle/>
          <a:p>
            <a:pPr algn="just"/>
            <a:r>
              <a:rPr lang="vi-VN" sz="2400" i="1" dirty="0">
                <a:latin typeface="Times New Roman" panose="02020603050405020304" pitchFamily="18" charset="0"/>
                <a:cs typeface="Times New Roman" panose="02020603050405020304" pitchFamily="18" charset="0"/>
              </a:rPr>
              <a:t>Lễ hội Nghinh Ông, được sự tổ chức chu đáo của Ban trị sự Lăng Ông, cùng sự hỗ trợ tích cực của các ban ngành địa phương huyện Trần Đề đã giúp cho lễ hội thành công tốt đẹp, thu hút hàng ngàn du khách trong và ngoài tỉnh.</a:t>
            </a:r>
            <a:endParaRPr lang="en-US" sz="2400" dirty="0">
              <a:latin typeface="Times New Roman" panose="02020603050405020304" pitchFamily="18" charset="0"/>
              <a:cs typeface="Times New Roman" panose="02020603050405020304" pitchFamily="18" charset="0"/>
            </a:endParaRPr>
          </a:p>
          <a:p>
            <a:pPr algn="just"/>
            <a:r>
              <a:rPr lang="vi-VN" sz="2400" i="1" dirty="0">
                <a:latin typeface="Times New Roman" panose="02020603050405020304" pitchFamily="18" charset="0"/>
                <a:cs typeface="Times New Roman" panose="02020603050405020304" pitchFamily="18" charset="0"/>
              </a:rPr>
              <a:t>Nguồn: https://dulichsoctrang.org/bai-viet/145/le-hoi-nghinh-ong---soc-trang.kvn</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ai?</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Nghinh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văn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hóa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cộng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đặc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biệt</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5.</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a:t>
            </a: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5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4462760"/>
          </a:xfrm>
          <a:prstGeom prst="rect">
            <a:avLst/>
          </a:prstGeom>
          <a:noFill/>
        </p:spPr>
        <p:txBody>
          <a:bodyPr wrap="square" rtlCol="0">
            <a:spAutoFit/>
          </a:bodyPr>
          <a:lstStyle/>
          <a:p>
            <a:pPr algn="ctr"/>
            <a:r>
              <a:rPr lang="en-US" sz="2400" b="1" dirty="0" err="1">
                <a:latin typeface="Times New Roman" panose="02020603050405020304" pitchFamily="18" charset="0"/>
                <a:cs typeface="Times New Roman" panose="02020603050405020304" pitchFamily="18" charset="0"/>
              </a:rPr>
              <a:t>Gợi</a:t>
            </a:r>
            <a:r>
              <a:rPr lang="en-US" sz="2400" b="1" dirty="0">
                <a:latin typeface="Times New Roman" panose="02020603050405020304" pitchFamily="18" charset="0"/>
                <a:cs typeface="Times New Roman" panose="02020603050405020304" pitchFamily="18" charset="0"/>
              </a:rPr>
              <a:t> ý </a:t>
            </a:r>
            <a:r>
              <a:rPr lang="en-US" sz="2400" b="1" dirty="0" err="1">
                <a:latin typeface="Times New Roman" panose="02020603050405020304" pitchFamily="18" charset="0"/>
                <a:cs typeface="Times New Roman" panose="02020603050405020304" pitchFamily="18" charset="0"/>
              </a:rPr>
              <a:t>đáp</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án</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tin</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được </a:t>
            </a:r>
            <a:r>
              <a:rPr lang="en-US" sz="2400" dirty="0" err="1">
                <a:latin typeface="Times New Roman" panose="02020603050405020304" pitchFamily="18" charset="0"/>
                <a:cs typeface="Times New Roman" panose="02020603050405020304" pitchFamily="18" charset="0"/>
              </a:rPr>
              <a:t>tôn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Sóc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vùng</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5</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a:t>
            </a:r>
          </a:p>
          <a:p>
            <a:pPr algn="just"/>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niềm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a:t>
            </a: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9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309420"/>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PHIẾU HỌC TẬP SỐ 5</a:t>
            </a:r>
            <a:endParaRPr lang="en-US" sz="2400" dirty="0">
              <a:latin typeface="Times New Roman" panose="02020603050405020304" pitchFamily="18" charset="0"/>
              <a:cs typeface="Times New Roman" panose="02020603050405020304" pitchFamily="18" charset="0"/>
            </a:endParaRPr>
          </a:p>
          <a:p>
            <a:pPr algn="ctr"/>
            <a:r>
              <a:rPr lang="en-US" sz="2400" b="1" dirty="0">
                <a:latin typeface="Times New Roman" panose="02020603050405020304" pitchFamily="18" charset="0"/>
                <a:cs typeface="Times New Roman" panose="02020603050405020304" pitchFamily="18" charset="0"/>
              </a:rPr>
              <a:t>LỄ HỘI ĐỀN HÙNG</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Đọc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ngữ</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liệu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sau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trả </a:t>
            </a:r>
            <a:r>
              <a:rPr lang="en-US" sz="2400" b="1" dirty="0" err="1">
                <a:latin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hỏi</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diễn</a:t>
            </a:r>
            <a:r>
              <a:rPr lang="en-US" sz="2400" i="1" dirty="0">
                <a:latin typeface="Times New Roman" panose="02020603050405020304" pitchFamily="18" charset="0"/>
                <a:cs typeface="Times New Roman" panose="02020603050405020304" pitchFamily="18" charset="0"/>
              </a:rPr>
              <a:t> ra </a:t>
            </a:r>
            <a:r>
              <a:rPr lang="en-US" sz="2400" i="1" dirty="0" err="1">
                <a:latin typeface="Times New Roman" panose="02020603050405020304" pitchFamily="18" charset="0"/>
                <a:cs typeface="Times New Roman" panose="02020603050405020304" pitchFamily="18" charset="0"/>
              </a:rPr>
              <a:t>từ</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01 </a:t>
            </a:r>
            <a:r>
              <a:rPr lang="en-US" sz="2400" i="1" dirty="0" err="1">
                <a:latin typeface="Times New Roman" panose="02020603050405020304" pitchFamily="18" charset="0"/>
                <a:cs typeface="Times New Roman" panose="02020603050405020304" pitchFamily="18" charset="0"/>
              </a:rPr>
              <a:t>đến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mùng</a:t>
            </a:r>
            <a:r>
              <a:rPr lang="en-US" sz="2400" i="1" dirty="0">
                <a:latin typeface="Times New Roman" panose="02020603050405020304" pitchFamily="18" charset="0"/>
                <a:cs typeface="Times New Roman" panose="02020603050405020304" pitchFamily="18" charset="0"/>
              </a:rPr>
              <a:t> 10 </a:t>
            </a:r>
            <a:r>
              <a:rPr lang="en-US" sz="2400" i="1" dirty="0" err="1">
                <a:latin typeface="Times New Roman" panose="02020603050405020304" pitchFamily="18" charset="0"/>
                <a:cs typeface="Times New Roman" panose="02020603050405020304" pitchFamily="18" charset="0"/>
              </a:rPr>
              <a:t>tháng</a:t>
            </a:r>
            <a:r>
              <a:rPr lang="en-US" sz="2400" i="1" dirty="0">
                <a:latin typeface="Times New Roman" panose="02020603050405020304" pitchFamily="18" charset="0"/>
                <a:cs typeface="Times New Roman" panose="02020603050405020304" pitchFamily="18" charset="0"/>
              </a:rPr>
              <a:t> 3 </a:t>
            </a:r>
            <a:r>
              <a:rPr lang="en-US" sz="2400" i="1" dirty="0" err="1">
                <a:latin typeface="Times New Roman" panose="02020603050405020304" pitchFamily="18" charset="0"/>
                <a:cs typeface="Times New Roman" panose="02020603050405020304" pitchFamily="18" charset="0"/>
              </a:rPr>
              <a:t>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lịch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việc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được </a:t>
            </a:r>
            <a:r>
              <a:rPr lang="en-US" sz="2400" i="1" dirty="0" err="1">
                <a:latin typeface="Times New Roman" panose="02020603050405020304" pitchFamily="18" charset="0"/>
                <a:cs typeface="Times New Roman" panose="02020603050405020304" pitchFamily="18" charset="0"/>
              </a:rPr>
              <a:t>tổ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trọng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chính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(10/3).</a:t>
            </a:r>
            <a:endParaRPr lang="en-US" sz="2400" dirty="0">
              <a:latin typeface="Times New Roman" panose="02020603050405020304" pitchFamily="18" charset="0"/>
              <a:cs typeface="Times New Roman" panose="02020603050405020304" pitchFamily="18" charset="0"/>
            </a:endParaRPr>
          </a:p>
          <a:p>
            <a:pPr algn="just"/>
            <a:r>
              <a:rPr lang="en-US" sz="2400" i="1" dirty="0" err="1">
                <a:latin typeface="Times New Roman" panose="02020603050405020304" pitchFamily="18" charset="0"/>
                <a:cs typeface="Times New Roman" panose="02020603050405020304" pitchFamily="18" charset="0"/>
              </a:rPr>
              <a:t>Đền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nằm</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trên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núi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Nghĩa</a:t>
            </a:r>
            <a:r>
              <a:rPr lang="en-US" sz="2400" i="1" dirty="0">
                <a:latin typeface="Times New Roman" panose="02020603050405020304" pitchFamily="18" charset="0"/>
                <a:cs typeface="Times New Roman" panose="02020603050405020304" pitchFamily="18" charset="0"/>
              </a:rPr>
              <a:t> Linh, </a:t>
            </a:r>
            <a:r>
              <a:rPr lang="en-US" sz="2400" i="1" dirty="0" err="1">
                <a:latin typeface="Times New Roman" panose="02020603050405020304" pitchFamily="18" charset="0"/>
                <a:cs typeface="Times New Roman" panose="02020603050405020304" pitchFamily="18" charset="0"/>
              </a:rPr>
              <a:t>xã</a:t>
            </a:r>
            <a:r>
              <a:rPr lang="en-US" sz="2400" i="1" dirty="0">
                <a:latin typeface="Times New Roman" panose="02020603050405020304" pitchFamily="18" charset="0"/>
                <a:cs typeface="Times New Roman" panose="02020603050405020304" pitchFamily="18" charset="0"/>
              </a:rPr>
              <a:t> Hy </a:t>
            </a:r>
            <a:r>
              <a:rPr lang="en-US" sz="2400" i="1" dirty="0" err="1">
                <a:latin typeface="Times New Roman" panose="02020603050405020304" pitchFamily="18" charset="0"/>
                <a:cs typeface="Times New Roman" panose="02020603050405020304" pitchFamily="18" charset="0"/>
              </a:rPr>
              <a:t>Cương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thành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phố</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Việt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Trì</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tỉnh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Phú</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Thọ</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xuyên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diễn</a:t>
            </a:r>
            <a:r>
              <a:rPr lang="en-US" sz="2400" i="1" dirty="0">
                <a:latin typeface="Times New Roman" panose="02020603050405020304" pitchFamily="18" charset="0"/>
                <a:cs typeface="Times New Roman" panose="02020603050405020304" pitchFamily="18" charset="0"/>
              </a:rPr>
              <a:t> ra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mang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tính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quốc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suy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tôn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vua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diễn</a:t>
            </a:r>
            <a:r>
              <a:rPr lang="en-US" sz="2400" i="1" dirty="0">
                <a:latin typeface="Times New Roman" panose="02020603050405020304" pitchFamily="18" charset="0"/>
                <a:cs typeface="Times New Roman" panose="02020603050405020304" pitchFamily="18" charset="0"/>
              </a:rPr>
              <a:t> ra </a:t>
            </a:r>
            <a:r>
              <a:rPr lang="en-US" sz="2400" i="1" dirty="0" err="1">
                <a:latin typeface="Times New Roman" panose="02020603050405020304" pitchFamily="18" charset="0"/>
                <a:cs typeface="Times New Roman" panose="02020603050405020304" pitchFamily="18" charset="0"/>
              </a:rPr>
              <a:t>từ</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01 </a:t>
            </a:r>
            <a:r>
              <a:rPr lang="en-US" sz="2400" i="1" dirty="0" err="1">
                <a:latin typeface="Times New Roman" panose="02020603050405020304" pitchFamily="18" charset="0"/>
                <a:cs typeface="Times New Roman" panose="02020603050405020304" pitchFamily="18" charset="0"/>
              </a:rPr>
              <a:t>đến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10 </a:t>
            </a:r>
            <a:r>
              <a:rPr lang="en-US" sz="2400" i="1" dirty="0" err="1">
                <a:latin typeface="Times New Roman" panose="02020603050405020304" pitchFamily="18" charset="0"/>
                <a:cs typeface="Times New Roman" panose="02020603050405020304" pitchFamily="18" charset="0"/>
              </a:rPr>
              <a:t>tháng</a:t>
            </a:r>
            <a:r>
              <a:rPr lang="en-US" sz="2400" i="1" dirty="0">
                <a:latin typeface="Times New Roman" panose="02020603050405020304" pitchFamily="18" charset="0"/>
                <a:cs typeface="Times New Roman" panose="02020603050405020304" pitchFamily="18" charset="0"/>
              </a:rPr>
              <a:t> 3 </a:t>
            </a:r>
            <a:r>
              <a:rPr lang="en-US" sz="2400" i="1" dirty="0" err="1">
                <a:latin typeface="Times New Roman" panose="02020603050405020304" pitchFamily="18" charset="0"/>
                <a:cs typeface="Times New Roman" panose="02020603050405020304" pitchFamily="18" charset="0"/>
              </a:rPr>
              <a:t>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lịch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Việc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được </a:t>
            </a:r>
            <a:r>
              <a:rPr lang="en-US" sz="2400" i="1" dirty="0" err="1">
                <a:latin typeface="Times New Roman" panose="02020603050405020304" pitchFamily="18" charset="0"/>
                <a:cs typeface="Times New Roman" panose="02020603050405020304" pitchFamily="18" charset="0"/>
              </a:rPr>
              <a:t>tổ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trọng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chính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(10/3), </a:t>
            </a:r>
            <a:r>
              <a:rPr lang="en-US" sz="2400" i="1" dirty="0" err="1">
                <a:latin typeface="Times New Roman" panose="02020603050405020304" pitchFamily="18" charset="0"/>
                <a:cs typeface="Times New Roman" panose="02020603050405020304" pitchFamily="18" charset="0"/>
              </a:rPr>
              <a:t>bắt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đầu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Thượng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xưa</a:t>
            </a:r>
            <a:r>
              <a:rPr lang="en-US" sz="2400" i="1" dirty="0">
                <a:latin typeface="Times New Roman" panose="02020603050405020304" pitchFamily="18" charset="0"/>
                <a:cs typeface="Times New Roman" panose="02020603050405020304" pitchFamily="18" charset="0"/>
              </a:rPr>
              <a:t> kia </a:t>
            </a:r>
            <a:r>
              <a:rPr lang="en-US" sz="2400" i="1" dirty="0" err="1">
                <a:latin typeface="Times New Roman" panose="02020603050405020304" pitchFamily="18" charset="0"/>
                <a:cs typeface="Times New Roman" panose="02020603050405020304" pitchFamily="18" charset="0"/>
              </a:rPr>
              <a:t>vua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ngoài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bánh </a:t>
            </a:r>
            <a:r>
              <a:rPr lang="en-US" sz="2400" i="1" dirty="0" err="1">
                <a:latin typeface="Times New Roman" panose="02020603050405020304" pitchFamily="18" charset="0"/>
                <a:cs typeface="Times New Roman" panose="02020603050405020304" pitchFamily="18" charset="0"/>
              </a:rPr>
              <a:t>chưng</a:t>
            </a:r>
            <a:r>
              <a:rPr lang="en-US" sz="2400" i="1" dirty="0">
                <a:latin typeface="Times New Roman" panose="02020603050405020304" pitchFamily="18" charset="0"/>
                <a:cs typeface="Times New Roman" panose="02020603050405020304" pitchFamily="18" charset="0"/>
              </a:rPr>
              <a:t>, bánh </a:t>
            </a:r>
            <a:r>
              <a:rPr lang="en-US" sz="2400" i="1" dirty="0" err="1">
                <a:latin typeface="Times New Roman" panose="02020603050405020304" pitchFamily="18" charset="0"/>
                <a:cs typeface="Times New Roman" panose="02020603050405020304" pitchFamily="18" charset="0"/>
              </a:rPr>
              <a:t>giày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nhắc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sự</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tích</a:t>
            </a:r>
            <a:r>
              <a:rPr lang="en-US" sz="2400" i="1" dirty="0">
                <a:latin typeface="Times New Roman" panose="02020603050405020304" pitchFamily="18" charset="0"/>
                <a:cs typeface="Times New Roman" panose="02020603050405020304" pitchFamily="18" charset="0"/>
              </a:rPr>
              <a:t> Lang </a:t>
            </a:r>
            <a:r>
              <a:rPr lang="en-US" sz="2400" i="1" dirty="0" err="1">
                <a:latin typeface="Times New Roman" panose="02020603050405020304" pitchFamily="18" charset="0"/>
                <a:cs typeface="Times New Roman" panose="02020603050405020304" pitchFamily="18" charset="0"/>
              </a:rPr>
              <a:t>Liêu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nhắc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nhở</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vua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dạy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lúa</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i="1" dirty="0" err="1">
                <a:latin typeface="Times New Roman" panose="02020603050405020304" pitchFamily="18" charset="0"/>
                <a:cs typeface="Times New Roman" panose="02020603050405020304" pitchFamily="18" charset="0"/>
              </a:rPr>
              <a:t>Phần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cuộc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thần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voi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kiệu</a:t>
            </a:r>
            <a:r>
              <a:rPr lang="en-US" sz="2400" i="1"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Cương</a:t>
            </a:r>
            <a:r>
              <a:rPr lang="en-US" sz="2400" i="1" dirty="0">
                <a:latin typeface="Times New Roman" panose="02020603050405020304" pitchFamily="18" charset="0"/>
                <a:cs typeface="Times New Roman" panose="02020603050405020304" pitchFamily="18" charset="0"/>
              </a:rPr>
              <a:t>, Hy </a:t>
            </a:r>
            <a:r>
              <a:rPr lang="en-US" sz="2400" i="1" dirty="0" err="1">
                <a:latin typeface="Times New Roman" panose="02020603050405020304" pitchFamily="18" charset="0"/>
                <a:cs typeface="Times New Roman" panose="02020603050405020304" pitchFamily="18" charset="0"/>
              </a:rPr>
              <a:t>Cương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Phượng</a:t>
            </a:r>
            <a:r>
              <a:rPr lang="en-US" sz="2400" i="1" dirty="0">
                <a:latin typeface="Times New Roman" panose="02020603050405020304" pitchFamily="18" charset="0"/>
                <a:cs typeface="Times New Roman" panose="02020603050405020304" pitchFamily="18" charset="0"/>
              </a:rPr>
              <a:t> Giao, </a:t>
            </a:r>
            <a:r>
              <a:rPr lang="en-US" sz="2400" i="1" dirty="0" err="1">
                <a:latin typeface="Times New Roman" panose="02020603050405020304" pitchFamily="18" charset="0"/>
                <a:cs typeface="Times New Roman" panose="02020603050405020304" pitchFamily="18" charset="0"/>
              </a:rPr>
              <a:t>Cổ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Tích</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069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678751"/>
          </a:xfrm>
          <a:prstGeom prst="rect">
            <a:avLst/>
          </a:prstGeom>
          <a:noFill/>
        </p:spPr>
        <p:txBody>
          <a:bodyPr wrap="square" rtlCol="0">
            <a:spAutoFit/>
          </a:bodyPr>
          <a:lstStyle/>
          <a:p>
            <a:pPr algn="just"/>
            <a:r>
              <a:rPr lang="en-US" sz="2400" i="1" dirty="0">
                <a:latin typeface="Times New Roman" panose="02020603050405020304" pitchFamily="18" charset="0"/>
                <a:cs typeface="Times New Roman" panose="02020603050405020304" pitchFamily="18" charset="0"/>
              </a:rPr>
              <a:t>Sau </a:t>
            </a:r>
            <a:r>
              <a:rPr lang="en-US" sz="2400" i="1" dirty="0" err="1">
                <a:latin typeface="Times New Roman" panose="02020603050405020304" pitchFamily="18" charset="0"/>
                <a:cs typeface="Times New Roman" panose="02020603050405020304" pitchFamily="18" charset="0"/>
              </a:rPr>
              <a:t>tế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múa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xoan</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đền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Thượng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hát</a:t>
            </a:r>
            <a:r>
              <a:rPr lang="en-US" sz="2400" i="1" dirty="0">
                <a:latin typeface="Times New Roman" panose="02020603050405020304" pitchFamily="18" charset="0"/>
                <a:cs typeface="Times New Roman" panose="02020603050405020304" pitchFamily="18" charset="0"/>
              </a:rPr>
              <a:t> ca </a:t>
            </a:r>
            <a:r>
              <a:rPr lang="en-US" sz="2400" i="1" dirty="0" err="1">
                <a:latin typeface="Times New Roman" panose="02020603050405020304" pitchFamily="18" charset="0"/>
                <a:cs typeface="Times New Roman" panose="02020603050405020304" pitchFamily="18" charset="0"/>
              </a:rPr>
              <a:t>trù</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đền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trò</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chỉ</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hút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thập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dự</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bởi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nét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văn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sắc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tính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thiêng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liêng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cuộc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trở</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nguồn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tộc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hệ</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Việt</a:t>
            </a:r>
            <a:r>
              <a:rPr lang="en-US" sz="2400" i="1" dirty="0">
                <a:latin typeface="Times New Roman" panose="02020603050405020304" pitchFamily="18" charset="0"/>
                <a:cs typeface="Times New Roman" panose="02020603050405020304" pitchFamily="18" charset="0"/>
              </a:rPr>
              <a:t> Nam. </a:t>
            </a:r>
            <a:r>
              <a:rPr lang="en-US" sz="2400" i="1" dirty="0" err="1">
                <a:latin typeface="Times New Roman" panose="02020603050405020304" pitchFamily="18" charset="0"/>
                <a:cs typeface="Times New Roman" panose="02020603050405020304" pitchFamily="18" charset="0"/>
              </a:rPr>
              <a:t>Ðến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mỗi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biểu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quê</a:t>
            </a:r>
            <a:r>
              <a:rPr lang="en-US" sz="2400" i="1" dirty="0">
                <a:latin typeface="Times New Roman" panose="02020603050405020304" pitchFamily="18" charset="0"/>
                <a:cs typeface="Times New Roman" panose="02020603050405020304" pitchFamily="18" charset="0"/>
              </a:rPr>
              <a:t> cha </a:t>
            </a:r>
            <a:r>
              <a:rPr lang="en-US" sz="2400" i="1" dirty="0" err="1">
                <a:latin typeface="Times New Roman" panose="02020603050405020304" pitchFamily="18" charset="0"/>
                <a:cs typeface="Times New Roman" panose="02020603050405020304" pitchFamily="18" charset="0"/>
              </a:rPr>
              <a:t>đất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Ðây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ăn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sâu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mỗi</a:t>
            </a:r>
            <a:r>
              <a:rPr lang="en-US" sz="2400" i="1" dirty="0">
                <a:latin typeface="Times New Roman" panose="02020603050405020304" pitchFamily="18" charset="0"/>
                <a:cs typeface="Times New Roman" panose="02020603050405020304" pitchFamily="18" charset="0"/>
              </a:rPr>
              <a:t> con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Việt</a:t>
            </a:r>
            <a:r>
              <a:rPr lang="en-US" sz="2400" i="1" dirty="0">
                <a:latin typeface="Times New Roman" panose="02020603050405020304" pitchFamily="18" charset="0"/>
                <a:cs typeface="Times New Roman" panose="02020603050405020304" pitchFamily="18" charset="0"/>
              </a:rPr>
              <a:t> Nam,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họ</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bất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đâu</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i="1" u="sng" dirty="0" err="1">
                <a:latin typeface="Times New Roman" panose="02020603050405020304" pitchFamily="18" charset="0"/>
                <a:cs typeface="Times New Roman" panose="02020603050405020304" pitchFamily="18" charset="0"/>
                <a:hlinkClick r:id="rId2"/>
              </a:rPr>
              <a:t>Lễ</a:t>
            </a:r>
            <a:r>
              <a:rPr lang="en-US" sz="2400" i="1" u="sng" dirty="0">
                <a:latin typeface="Times New Roman" panose="02020603050405020304" pitchFamily="18" charset="0"/>
                <a:cs typeface="Times New Roman" panose="02020603050405020304" pitchFamily="18" charset="0"/>
                <a:hlinkClick r:id="rId2"/>
              </a:rPr>
              <a:t> </a:t>
            </a:r>
            <a:r>
              <a:rPr lang="en-US" sz="2400" i="1" u="sng" dirty="0" err="1">
                <a:latin typeface="Times New Roman" panose="02020603050405020304" pitchFamily="18" charset="0"/>
                <a:cs typeface="Times New Roman" panose="02020603050405020304" pitchFamily="18" charset="0"/>
                <a:hlinkClick r:id="rId2"/>
              </a:rPr>
              <a:t>hội</a:t>
            </a:r>
            <a:r>
              <a:rPr lang="en-US" sz="2400" i="1" u="sng" dirty="0">
                <a:latin typeface="Times New Roman" panose="02020603050405020304" pitchFamily="18" charset="0"/>
                <a:cs typeface="Times New Roman" panose="02020603050405020304" pitchFamily="18" charset="0"/>
                <a:hlinkClick r:id="rId2"/>
              </a:rPr>
              <a:t> </a:t>
            </a:r>
            <a:r>
              <a:rPr lang="en-US" sz="2400" i="1" u="sng" dirty="0" err="1">
                <a:latin typeface="Times New Roman" panose="02020603050405020304" pitchFamily="18" charset="0"/>
                <a:cs typeface="Times New Roman" panose="02020603050405020304" pitchFamily="18" charset="0"/>
                <a:hlinkClick r:id="rId2"/>
              </a:rPr>
              <a:t>đền</a:t>
            </a:r>
            <a:r>
              <a:rPr lang="en-US" sz="2400" i="1" u="sng" dirty="0">
                <a:latin typeface="Times New Roman" panose="02020603050405020304" pitchFamily="18" charset="0"/>
                <a:cs typeface="Times New Roman" panose="02020603050405020304" pitchFamily="18" charset="0"/>
                <a:hlinkClick r:id="rId2"/>
              </a:rPr>
              <a:t> </a:t>
            </a:r>
            <a:r>
              <a:rPr lang="en-US" sz="2400" i="1" u="sng" dirty="0" err="1">
                <a:latin typeface="Times New Roman" panose="02020603050405020304" pitchFamily="18" charset="0"/>
                <a:cs typeface="Times New Roman" panose="02020603050405020304" pitchFamily="18" charset="0"/>
                <a:hlinkClick r:id="rId2"/>
              </a:rPr>
              <a:t>Hùng</a:t>
            </a:r>
            <a:r>
              <a:rPr lang="en-US" sz="2400" i="1" u="sng" dirty="0">
                <a:latin typeface="Times New Roman" panose="02020603050405020304" pitchFamily="18" charset="0"/>
                <a:cs typeface="Times New Roman" panose="02020603050405020304" pitchFamily="18" charset="0"/>
                <a:hlinkClick r:id="rId2"/>
              </a:rPr>
              <a:t> | </a:t>
            </a:r>
            <a:r>
              <a:rPr lang="en-US" sz="2400" i="1" u="sng" dirty="0" err="1">
                <a:latin typeface="Times New Roman" panose="02020603050405020304" pitchFamily="18" charset="0"/>
                <a:cs typeface="Times New Roman" panose="02020603050405020304" pitchFamily="18" charset="0"/>
                <a:hlinkClick r:id="rId2"/>
              </a:rPr>
              <a:t>Cổng</a:t>
            </a:r>
            <a:r>
              <a:rPr lang="en-US" sz="2400" i="1" u="sng" dirty="0">
                <a:latin typeface="Times New Roman" panose="02020603050405020304" pitchFamily="18" charset="0"/>
                <a:cs typeface="Times New Roman" panose="02020603050405020304" pitchFamily="18" charset="0"/>
                <a:hlinkClick r:id="rId2"/>
              </a:rPr>
              <a:t> </a:t>
            </a:r>
            <a:r>
              <a:rPr lang="en-US" sz="2400" i="1" u="sng" dirty="0" err="1">
                <a:latin typeface="Times New Roman" panose="02020603050405020304" pitchFamily="18" charset="0"/>
                <a:cs typeface="Times New Roman" panose="02020603050405020304" pitchFamily="18" charset="0"/>
                <a:hlinkClick r:id="rId2"/>
              </a:rPr>
              <a:t>Thông</a:t>
            </a:r>
            <a:r>
              <a:rPr lang="en-US" sz="2400" i="1" u="sng" dirty="0">
                <a:latin typeface="Times New Roman" panose="02020603050405020304" pitchFamily="18" charset="0"/>
                <a:cs typeface="Times New Roman" panose="02020603050405020304" pitchFamily="18" charset="0"/>
                <a:hlinkClick r:id="rId2"/>
              </a:rPr>
              <a:t> Tin </a:t>
            </a:r>
            <a:r>
              <a:rPr lang="en-US" sz="2400" i="1" u="sng" dirty="0" err="1">
                <a:latin typeface="Times New Roman" panose="02020603050405020304" pitchFamily="18" charset="0"/>
                <a:cs typeface="Times New Roman" panose="02020603050405020304" pitchFamily="18" charset="0"/>
                <a:hlinkClick r:id="rId2"/>
              </a:rPr>
              <a:t>Điện</a:t>
            </a:r>
            <a:r>
              <a:rPr lang="en-US" sz="2400" i="1" u="sng" dirty="0">
                <a:latin typeface="Times New Roman" panose="02020603050405020304" pitchFamily="18" charset="0"/>
                <a:cs typeface="Times New Roman" panose="02020603050405020304" pitchFamily="18" charset="0"/>
                <a:hlinkClick r:id="rId2"/>
              </a:rPr>
              <a:t> </a:t>
            </a:r>
            <a:r>
              <a:rPr lang="en-US" sz="2400" i="1" u="sng" dirty="0" err="1">
                <a:latin typeface="Times New Roman" panose="02020603050405020304" pitchFamily="18" charset="0"/>
                <a:cs typeface="Times New Roman" panose="02020603050405020304" pitchFamily="18" charset="0"/>
                <a:hlinkClick r:id="rId2"/>
              </a:rPr>
              <a:t>Tử</a:t>
            </a:r>
            <a:r>
              <a:rPr lang="en-US" sz="2400" i="1" u="sng" dirty="0">
                <a:latin typeface="Times New Roman" panose="02020603050405020304" pitchFamily="18" charset="0"/>
                <a:cs typeface="Times New Roman" panose="02020603050405020304" pitchFamily="18" charset="0"/>
                <a:hlinkClick r:id="rId2"/>
              </a:rPr>
              <a:t> </a:t>
            </a:r>
            <a:r>
              <a:rPr lang="en-US" sz="2400" i="1" u="sng" dirty="0" err="1">
                <a:latin typeface="Times New Roman" panose="02020603050405020304" pitchFamily="18" charset="0"/>
                <a:cs typeface="Times New Roman" panose="02020603050405020304" pitchFamily="18" charset="0"/>
                <a:hlinkClick r:id="rId2"/>
              </a:rPr>
              <a:t>Phú</a:t>
            </a:r>
            <a:r>
              <a:rPr lang="en-US" sz="2400" i="1" u="sng" dirty="0">
                <a:latin typeface="Times New Roman" panose="02020603050405020304" pitchFamily="18" charset="0"/>
                <a:cs typeface="Times New Roman" panose="02020603050405020304" pitchFamily="18" charset="0"/>
                <a:hlinkClick r:id="rId2"/>
              </a:rPr>
              <a:t> </a:t>
            </a:r>
            <a:r>
              <a:rPr lang="en-US" sz="2400" i="1" u="sng" dirty="0" err="1">
                <a:latin typeface="Times New Roman" panose="02020603050405020304" pitchFamily="18" charset="0"/>
                <a:cs typeface="Times New Roman" panose="02020603050405020304" pitchFamily="18" charset="0"/>
                <a:hlinkClick r:id="rId2"/>
              </a:rPr>
              <a:t>Thọ</a:t>
            </a:r>
            <a:r>
              <a:rPr lang="en-US" sz="2400" i="1" u="sng" dirty="0">
                <a:latin typeface="Times New Roman" panose="02020603050405020304" pitchFamily="18" charset="0"/>
                <a:cs typeface="Times New Roman" panose="02020603050405020304" pitchFamily="18" charset="0"/>
                <a:hlinkClick r:id="rId2"/>
              </a:rPr>
              <a:t> (phutho.gov.vn)</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Loại bánh mang biểu tượng của ngày giỗ tổ là</a:t>
            </a:r>
            <a:r>
              <a:rPr lang="en-US" sz="2400" dirty="0">
                <a:latin typeface="Times New Roman" panose="02020603050405020304" pitchFamily="18" charset="0"/>
                <a:cs typeface="Times New Roman" panose="02020603050405020304" pitchFamily="18" charset="0"/>
              </a:rPr>
              <a:t> ?</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 </a:t>
            </a:r>
            <a:r>
              <a:rPr lang="vi-VN" sz="2400" dirty="0">
                <a:latin typeface="Times New Roman" panose="02020603050405020304" pitchFamily="18" charset="0"/>
                <a:cs typeface="Times New Roman" panose="02020603050405020304" pitchFamily="18" charset="0"/>
              </a:rPr>
              <a:t>Đền Hùng nằm ở tỉnh nào của nước ta?</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Nam ta? </a:t>
            </a:r>
          </a:p>
          <a:p>
            <a:pPr algn="just"/>
            <a:r>
              <a:rPr lang="vi-VN" sz="2400" b="1" dirty="0">
                <a:latin typeface="Times New Roman" panose="02020603050405020304" pitchFamily="18" charset="0"/>
                <a:cs typeface="Times New Roman" panose="02020603050405020304" pitchFamily="18" charset="0"/>
              </a:rPr>
              <a:t>Câu </a:t>
            </a:r>
            <a:r>
              <a:rPr lang="en-US" sz="2400" b="1" dirty="0">
                <a:latin typeface="Times New Roman" panose="02020603050405020304" pitchFamily="18" charset="0"/>
                <a:cs typeface="Times New Roman" panose="02020603050405020304" pitchFamily="18" charset="0"/>
              </a:rPr>
              <a:t>5.</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nay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482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6001643"/>
          </a:xfrm>
          <a:prstGeom prst="rect">
            <a:avLst/>
          </a:prstGeom>
          <a:no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trả </a:t>
            </a:r>
            <a:r>
              <a:rPr lang="en-US" sz="2800" b="1" dirty="0" err="1">
                <a:latin typeface="Times New Roman" panose="02020603050405020304" pitchFamily="18" charset="0"/>
                <a:cs typeface="Times New Roman" panose="02020603050405020304" pitchFamily="18" charset="0"/>
              </a:rPr>
              <a:t>lời</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Loại bánh mang biểu tượng của ngày giỗ tổ là:  </a:t>
            </a:r>
            <a:r>
              <a:rPr lang="en-US" sz="2800" dirty="0">
                <a:latin typeface="Times New Roman" panose="02020603050405020304" pitchFamily="18" charset="0"/>
                <a:cs typeface="Times New Roman" panose="02020603050405020304" pitchFamily="18" charset="0"/>
              </a:rPr>
              <a:t>Bánh </a:t>
            </a:r>
            <a:r>
              <a:rPr lang="en-US" sz="2800" dirty="0" err="1">
                <a:latin typeface="Times New Roman" panose="02020603050405020304" pitchFamily="18" charset="0"/>
                <a:cs typeface="Times New Roman" panose="02020603050405020304" pitchFamily="18" charset="0"/>
              </a:rPr>
              <a:t>chưng</a:t>
            </a:r>
            <a:r>
              <a:rPr lang="en-US" sz="2800" dirty="0">
                <a:latin typeface="Times New Roman" panose="02020603050405020304" pitchFamily="18" charset="0"/>
                <a:cs typeface="Times New Roman" panose="02020603050405020304" pitchFamily="18" charset="0"/>
              </a:rPr>
              <a:t> bánh </a:t>
            </a:r>
            <a:r>
              <a:rPr lang="en-US" sz="2800" dirty="0" err="1">
                <a:latin typeface="Times New Roman" panose="02020603050405020304" pitchFamily="18" charset="0"/>
                <a:cs typeface="Times New Roman" panose="02020603050405020304" pitchFamily="18" charset="0"/>
              </a:rPr>
              <a:t>giày</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vi-VN" sz="2800" dirty="0">
                <a:latin typeface="Times New Roman" panose="02020603050405020304" pitchFamily="18" charset="0"/>
                <a:cs typeface="Times New Roman" panose="02020603050405020304" pitchFamily="18" charset="0"/>
              </a:rPr>
              <a:t>Đền Hùng nằm ở tỉnh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Thọ</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Lễ</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Lễ hội Đền Hùng còn gọi là Giỗ Tổ Hùng Vương, là một lễ hội lớn nhằm tưởng nhớ và tỏ lòng biết ơn công lao lập nước của các vua Hùng, những vị vua đầu tiên của dân tộc. Ngày Giỗ Tổ Hùng Vương diễn ra vào ngày mồng 10-3 âm lịch hàng năm tại Đền Hùng, Việt Trì, Phú Thọ.</a:t>
            </a:r>
            <a:endParaRPr lang="en-US" sz="28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5.</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HS nêu được những việc cần làm để giữ gìn và phát huy những truyền thống tốt đẹp của dân tộc.</a:t>
            </a:r>
            <a:endParaRPr lang="en-US" sz="28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96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86360" y="609600"/>
            <a:ext cx="9057640" cy="1138773"/>
          </a:xfrm>
          <a:prstGeom prst="rect">
            <a:avLst/>
          </a:prstGeom>
          <a:noFill/>
        </p:spPr>
        <p:txBody>
          <a:bodyPr wrap="square" rtlCol="0">
            <a:spAutoFit/>
          </a:bodyPr>
          <a:lstStyle/>
          <a:p>
            <a:pPr algn="just"/>
            <a:r>
              <a:rPr lang="en-US" sz="2400" b="1" dirty="0" err="1">
                <a:latin typeface="Times New Roman" panose="02020603050405020304" pitchFamily="18" charset="0"/>
                <a:cs typeface="Times New Roman" panose="02020603050405020304" pitchFamily="18" charset="0"/>
              </a:rPr>
              <a:t>Đề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Viết đoạn văn (khoảng 5 - 7 câu) nêu cảm nhận của em về những giá trị sống được bộc lộ qua lễ rửa làng của người Lô Lô.</a:t>
            </a:r>
            <a:endParaRPr lang="en-US" sz="24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A3BA743-0CAE-4A58-95F4-DE214809BE8A}"/>
              </a:ext>
            </a:extLst>
          </p:cNvPr>
          <p:cNvSpPr txBox="1"/>
          <p:nvPr/>
        </p:nvSpPr>
        <p:spPr>
          <a:xfrm>
            <a:off x="86360" y="1748373"/>
            <a:ext cx="8971280" cy="2954655"/>
          </a:xfrm>
          <a:prstGeom prst="rect">
            <a:avLst/>
          </a:prstGeom>
          <a:noFill/>
        </p:spPr>
        <p:txBody>
          <a:bodyPr wrap="square" rtlCol="0">
            <a:spAutoFit/>
          </a:bodyPr>
          <a:lstStyle/>
          <a:p>
            <a:pPr marL="0" marR="0" algn="ctr">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Gợi ý trả lời</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 Giới thiệu chung về trò chơi hay hoạt động.</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 Nêu thời gian, địa điểm diễn ra trò chơi/hoạt động và những công việc cần chuẩn bị.</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 Miêu tả/giới thiệu chi tiết về quy tắc hoặc luật lệ của một trò chơi/hoạt động.</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 Nêu ý nghĩa của trò chơi/hoạt động.</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6412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3" name="TextBox 2">
            <a:extLst>
              <a:ext uri="{FF2B5EF4-FFF2-40B4-BE49-F238E27FC236}">
                <a16:creationId xmlns:a16="http://schemas.microsoft.com/office/drawing/2014/main" id="{38EE8FFC-5A1A-40C2-A9DA-D29BF6F02083}"/>
              </a:ext>
            </a:extLst>
          </p:cNvPr>
          <p:cNvSpPr txBox="1"/>
          <p:nvPr/>
        </p:nvSpPr>
        <p:spPr>
          <a:xfrm>
            <a:off x="0" y="685800"/>
            <a:ext cx="9067800" cy="4447371"/>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dung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a:t>
            </a:r>
          </a:p>
          <a:p>
            <a:r>
              <a:rPr lang="en-US" sz="2800" b="1" dirty="0">
                <a:latin typeface="Times New Roman" panose="02020603050405020304" pitchFamily="18" charset="0"/>
                <a:cs typeface="Times New Roman" panose="02020603050405020304" pitchFamily="18" charset="0"/>
              </a:rPr>
              <a:t>b.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thuật</a:t>
            </a:r>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endParaRPr lang="en-US" sz="2800" dirty="0">
              <a:latin typeface="Times New Roman" panose="02020603050405020304" pitchFamily="18" charset="0"/>
              <a:cs typeface="Times New Roman" panose="02020603050405020304" pitchFamily="18" charset="0"/>
            </a:endParaRPr>
          </a:p>
          <a:p>
            <a:pPr algn="just"/>
            <a:endParaRPr lang="en-US" sz="11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31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ÔN TẬP VĂN BẢN: LỄ RỬA LÀNG CỦA NGƯỜI LÔ </a:t>
            </a:r>
            <a:r>
              <a:rPr lang="en-US" sz="1800" b="1" dirty="0" err="1">
                <a:solidFill>
                  <a:srgbClr val="FF0000"/>
                </a:solidFill>
                <a:effectLst/>
                <a:latin typeface="Times New Roman" panose="02020603050405020304" pitchFamily="18" charset="0"/>
                <a:ea typeface="Times New Roman" panose="02020603050405020304" pitchFamily="18" charset="0"/>
              </a:rPr>
              <a:t>LÔ</a:t>
            </a:r>
            <a:endParaRPr lang="en-US" sz="1800" dirty="0">
              <a:effectLst/>
              <a:latin typeface="Times New Roman" panose="02020603050405020304" pitchFamily="18" charset="0"/>
              <a:ea typeface="Times New Roman" panose="02020603050405020304" pitchFamily="18" charset="0"/>
            </a:endParaRPr>
          </a:p>
          <a:p>
            <a:pPr marL="27432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a:t>
            </a:r>
            <a:r>
              <a:rPr lang="en-US" sz="1800" i="1" dirty="0" err="1">
                <a:solidFill>
                  <a:srgbClr val="FF0000"/>
                </a:solidFill>
                <a:effectLst/>
                <a:latin typeface="Times New Roman" panose="02020603050405020304" pitchFamily="18" charset="0"/>
                <a:ea typeface="Times New Roman" panose="02020603050405020304" pitchFamily="18" charset="0"/>
              </a:rPr>
              <a:t>Phạm</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Thùy</a:t>
            </a:r>
            <a:r>
              <a:rPr lang="en-US" sz="1800" i="1" dirty="0">
                <a:solidFill>
                  <a:srgbClr val="FF0000"/>
                </a:solidFill>
                <a:effectLst/>
                <a:latin typeface="Times New Roman" panose="02020603050405020304" pitchFamily="18" charset="0"/>
                <a:ea typeface="Times New Roman" panose="02020603050405020304" pitchFamily="18" charset="0"/>
              </a:rPr>
              <a:t> Dung)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96520" y="609600"/>
            <a:ext cx="9057640" cy="6063198"/>
          </a:xfrm>
          <a:prstGeom prst="rect">
            <a:avLst/>
          </a:prstGeom>
          <a:noFill/>
        </p:spPr>
        <p:txBody>
          <a:bodyPr wrap="square" rtlCol="0">
            <a:spAutoFit/>
          </a:bodyPr>
          <a:lstStyle/>
          <a:p>
            <a:pPr algn="ctr"/>
            <a:r>
              <a:rPr lang="vi-VN" sz="2400" b="1" dirty="0">
                <a:latin typeface="Times New Roman" panose="02020603050405020304" pitchFamily="18" charset="0"/>
                <a:cs typeface="Times New Roman" panose="02020603050405020304" pitchFamily="18" charset="0"/>
              </a:rPr>
              <a:t>Đoạn văn tham khảo</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Mỗi một dân tộc đều có những truyền thống, tập tục riêng thể hiện thế giới niềm tin và văn hóa của mình. Đối với người Lô Lô, lễ rửa làng là một lễ hội hết sức có ý nghĩa. Lễ rửa làng của người Lô Lô nhằm làm cho làng trở nên khang trang, sạch sẽ. Việc "rửa" làng là một cách để tẩy uế những điều xấu, cũ; đồng thời làm mới và chào đón, kêu gọi những điều tốt đẹp sẽ đến. Lễ rửa làng của người Lô Lô đã thể hiện ước muốn vụ mùa bội thu, mưa thuận gió hòa, mang lại bình yên, ấm no cho bản làng. Lễ hội của người Lô Lô không chỉ có phần "lễ", mà còn có phần "hội". Sau khi lễ xong, người dân lại cùng nhau ăn uống vui vẻ, tạo ra sự hòa thuận trong bản làng và cầu chúc cho nhau. Có thể thấy lễ rửa làng của người Lô Lô là một tín ngưỡng dân gian và nét đẹp truyền thống góp phần làm giàu có thêm cho bản sắc của cộng đồng dân tộc thiểu số Việt Nam.</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77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909310"/>
          </a:xfrm>
          <a:prstGeom prst="rect">
            <a:avLst/>
          </a:prstGeom>
          <a:noFill/>
        </p:spPr>
        <p:txBody>
          <a:bodyPr wrap="square" rtlCol="0">
            <a:spAutoFit/>
          </a:bodyPr>
          <a:lstStyle/>
          <a:p>
            <a:pPr marL="0" marR="0" algn="just">
              <a:spcBef>
                <a:spcPts val="0"/>
              </a:spcBef>
              <a:spcAft>
                <a:spcPts val="0"/>
              </a:spcAft>
              <a:tabLst>
                <a:tab pos="1114425" algn="l"/>
              </a:tabLst>
            </a:pPr>
            <a:r>
              <a:rPr lang="vi-VN" sz="2000" b="1" dirty="0">
                <a:effectLst/>
                <a:latin typeface="Times New Roman" panose="02020603050405020304" pitchFamily="18" charset="0"/>
                <a:ea typeface="Times New Roman" panose="02020603050405020304" pitchFamily="18" charset="0"/>
              </a:rPr>
              <a:t>I. KIẾN THỨC CHUNG</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1. Tác giả</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Tên: Nguyễn Vĩnh Nguyên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Năm sinh: 1979</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Quê quán: Ninh Thuận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Nguyễn Vĩnh Nguyên sinh năm 1979 tại Khánh Hòa, lớn lên tại Ninh Thuận, tốt nghiệp Sư phạm Ngữ văn Đại học Đà Lạt khóa 1997 - 2001. Anh sống và làm việc tại Sài Gòn. Anh không chỉ là nhà báo, nhà văn mà còn là tác giả của nhiều truyện ngắn, tiểu thuyết.  Ngoài các tập truyện ngắn, tản văn, tiểu thuyết, anh còn chuyên tâm thực hiện loạt sách về Đà Lạt.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Ông là một người say mê Đà Lạt và cũng là tác giả của nhiều cuốn sách viết về Đà Lạt. Các đầu sách về Đà Lạt anh đã viết như: Với Đà Lạt, ai cũng là lữ khách (tản văn, năm 2014); Đà Lạt, một thời hương xa (du khảo, 2016); Đà Lạt, bên dưới sương mù (biên khảo, 2019); Ký ức của ký ức (tiểu thuyết, 2019). Anh còn lập một fanpage chuyên về Đà Lạt, là nơi trao đổi những thông tin văn hóa, lịch sử, những câu chuyện về thành phố.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Ông là nhà thơ, nhà văn, nhà báo tài năng</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Thể loại sáng tác: tản văn, du khảo, báo chí,...</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2210652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6001643"/>
          </a:xfrm>
          <a:prstGeom prst="rect">
            <a:avLst/>
          </a:prstGeom>
          <a:noFill/>
        </p:spPr>
        <p:txBody>
          <a:bodyPr wrap="square" rtlCol="0">
            <a:spAutoFit/>
          </a:bodyPr>
          <a:lstStyle/>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 Tác phẩm tiêu biểu: Tản văn </a:t>
            </a:r>
            <a:r>
              <a:rPr lang="vi-VN" sz="2400" i="1" dirty="0">
                <a:solidFill>
                  <a:srgbClr val="000000"/>
                </a:solidFill>
                <a:effectLst/>
                <a:latin typeface="Times New Roman" panose="02020603050405020304" pitchFamily="18" charset="0"/>
                <a:ea typeface="Times New Roman" panose="02020603050405020304" pitchFamily="18" charset="0"/>
              </a:rPr>
              <a:t>Với Đà Lạt, ai cũng là lữ khách;</a:t>
            </a:r>
            <a:r>
              <a:rPr lang="vi-VN" sz="2400" dirty="0">
                <a:solidFill>
                  <a:srgbClr val="000000"/>
                </a:solidFill>
                <a:effectLst/>
                <a:latin typeface="Times New Roman" panose="02020603050405020304" pitchFamily="18" charset="0"/>
                <a:ea typeface="Times New Roman" panose="02020603050405020304" pitchFamily="18" charset="0"/>
              </a:rPr>
              <a:t> du khảo </a:t>
            </a:r>
            <a:r>
              <a:rPr lang="vi-VN" sz="2400" i="1" dirty="0">
                <a:solidFill>
                  <a:srgbClr val="000000"/>
                </a:solidFill>
                <a:effectLst/>
                <a:latin typeface="Times New Roman" panose="02020603050405020304" pitchFamily="18" charset="0"/>
                <a:ea typeface="Times New Roman" panose="02020603050405020304" pitchFamily="18" charset="0"/>
              </a:rPr>
              <a:t>Đà Lạt, một thời hương xa;</a:t>
            </a:r>
            <a:r>
              <a:rPr lang="vi-VN" sz="2400" dirty="0">
                <a:solidFill>
                  <a:srgbClr val="000000"/>
                </a:solidFill>
                <a:effectLst/>
                <a:latin typeface="Times New Roman" panose="02020603050405020304" pitchFamily="18" charset="0"/>
                <a:ea typeface="Times New Roman" panose="02020603050405020304" pitchFamily="18" charset="0"/>
              </a:rPr>
              <a:t> biên khảo </a:t>
            </a:r>
            <a:r>
              <a:rPr lang="vi-VN" sz="2400" i="1" dirty="0">
                <a:solidFill>
                  <a:srgbClr val="000000"/>
                </a:solidFill>
                <a:effectLst/>
                <a:latin typeface="Times New Roman" panose="02020603050405020304" pitchFamily="18" charset="0"/>
                <a:ea typeface="Times New Roman" panose="02020603050405020304" pitchFamily="18" charset="0"/>
              </a:rPr>
              <a:t>Đà Lạt, bên dưới sương mù,...</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 </a:t>
            </a:r>
            <a:r>
              <a:rPr lang="vi-VN" sz="2400" b="1" i="1" dirty="0">
                <a:solidFill>
                  <a:srgbClr val="000000"/>
                </a:solidFill>
                <a:effectLst/>
                <a:latin typeface="Times New Roman" panose="02020603050405020304" pitchFamily="18" charset="0"/>
                <a:ea typeface="Times New Roman" panose="02020603050405020304" pitchFamily="18" charset="0"/>
              </a:rPr>
              <a:t>2. Tác phẩm</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i="1" dirty="0">
                <a:solidFill>
                  <a:srgbClr val="000000"/>
                </a:solidFill>
                <a:effectLst/>
                <a:latin typeface="Times New Roman" panose="02020603050405020304" pitchFamily="18" charset="0"/>
                <a:ea typeface="Times New Roman" panose="02020603050405020304" pitchFamily="18" charset="0"/>
              </a:rPr>
              <a:t>- Thể loại:</a:t>
            </a:r>
            <a:r>
              <a:rPr lang="vi-VN" sz="2400"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T</a:t>
            </a:r>
            <a:r>
              <a:rPr lang="vi-VN" sz="2400" dirty="0">
                <a:solidFill>
                  <a:srgbClr val="000000"/>
                </a:solidFill>
                <a:effectLst/>
                <a:latin typeface="Times New Roman" panose="02020603050405020304" pitchFamily="18" charset="0"/>
                <a:ea typeface="Times New Roman" panose="02020603050405020304" pitchFamily="18" charset="0"/>
              </a:rPr>
              <a:t>ản văn</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i="1" dirty="0">
                <a:solidFill>
                  <a:srgbClr val="000000"/>
                </a:solidFill>
                <a:effectLst/>
                <a:latin typeface="Times New Roman" panose="02020603050405020304" pitchFamily="18" charset="0"/>
                <a:ea typeface="Times New Roman" panose="02020603050405020304" pitchFamily="18" charset="0"/>
              </a:rPr>
              <a:t>- Nhan đề: Bản tin về hoa anh đào </a:t>
            </a:r>
            <a:r>
              <a:rPr lang="vi-VN" sz="2400" dirty="0">
                <a:solidFill>
                  <a:srgbClr val="000000"/>
                </a:solidFill>
                <a:effectLst/>
                <a:latin typeface="Times New Roman" panose="02020603050405020304" pitchFamily="18" charset="0"/>
                <a:ea typeface="Times New Roman" panose="02020603050405020304" pitchFamily="18" charset="0"/>
              </a:rPr>
              <a:t>viết về hững thông tin xoay quanh hoa anh đào.</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Hoàn cảnh sáng tác:  Theo Nguyễn Vĩnh Nguyên, Với Đà Lạt ai cũng là lữ khách, NXB Trẻ, Thành phố Hồ Chí Minh, 2015, tr. 29-31.</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 Văn bản được trích từ thiên tùy bút “Tháng giêng, mơ về trăng non rét ngọt” trong tập bút “Thương nhớ mười hai”.</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dirty="0">
                <a:solidFill>
                  <a:srgbClr val="000000"/>
                </a:solidFill>
                <a:effectLst/>
                <a:latin typeface="Times New Roman" panose="02020603050405020304" pitchFamily="18" charset="0"/>
                <a:ea typeface="Times New Roman" panose="02020603050405020304" pitchFamily="18" charset="0"/>
              </a:rPr>
              <a:t>Được viết trong hoàn cảnh đất nước bị chia cắt, tác giả sống ở vùng kiểm soát của Mĩ – Ngụy, xa cách quê hương đất Bắc. Nhà văn đã gửi gắm vào trong trang sách nỗi niềm thương nhớ da diết quê hương, gia đình và lòng mong mỏi đất nước hòa bình, thống nhất.</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3588268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909310"/>
          </a:xfrm>
          <a:prstGeom prst="rect">
            <a:avLst/>
          </a:prstGeom>
          <a:noFill/>
        </p:spPr>
        <p:txBody>
          <a:bodyPr wrap="square" rtlCol="0">
            <a:spAutoFit/>
          </a:bodyPr>
          <a:lstStyle/>
          <a:p>
            <a:pPr marL="0" marR="0" algn="just">
              <a:spcBef>
                <a:spcPts val="0"/>
              </a:spcBef>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rPr>
              <a:t>- Bố cục:</a:t>
            </a:r>
            <a:r>
              <a:rPr lang="vi-VN" sz="2000" dirty="0">
                <a:solidFill>
                  <a:srgbClr val="000000"/>
                </a:solidFill>
                <a:effectLst/>
                <a:latin typeface="Times New Roman" panose="02020603050405020304" pitchFamily="18" charset="0"/>
                <a:ea typeface="Times New Roman" panose="02020603050405020304" pitchFamily="18" charset="0"/>
              </a:rPr>
              <a:t> 3 phần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Phần 1: câu mở đầu và hai đoạn văn tiếp đó: </a:t>
            </a:r>
            <a:r>
              <a:rPr lang="vi-VN" sz="2000" i="1" dirty="0">
                <a:solidFill>
                  <a:srgbClr val="000000"/>
                </a:solidFill>
                <a:effectLst/>
                <a:latin typeface="Times New Roman" panose="02020603050405020304" pitchFamily="18" charset="0"/>
                <a:ea typeface="Times New Roman" panose="02020603050405020304" pitchFamily="18" charset="0"/>
              </a:rPr>
              <a:t>Giới thiệu về người bạn kí gỉa với những bản tin về hoa anh đào.</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Phần 2: Ba đoạn văn kế tiếp: </a:t>
            </a:r>
            <a:r>
              <a:rPr lang="vi-VN" sz="2000" i="1" dirty="0">
                <a:solidFill>
                  <a:srgbClr val="000000"/>
                </a:solidFill>
                <a:effectLst/>
                <a:latin typeface="Times New Roman" panose="02020603050405020304" pitchFamily="18" charset="0"/>
                <a:ea typeface="Times New Roman" panose="02020603050405020304" pitchFamily="18" charset="0"/>
              </a:rPr>
              <a:t>Cảm nhận và hình dung về tình thế khó xử của người viết tin.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Phần 3: Hai đoạn văn cuối cùng: </a:t>
            </a:r>
            <a:r>
              <a:rPr lang="vi-VN" sz="2000" i="1" dirty="0">
                <a:solidFill>
                  <a:srgbClr val="000000"/>
                </a:solidFill>
                <a:effectLst/>
                <a:latin typeface="Times New Roman" panose="02020603050405020304" pitchFamily="18" charset="0"/>
                <a:ea typeface="Times New Roman" panose="02020603050405020304" pitchFamily="18" charset="0"/>
              </a:rPr>
              <a:t>Suy ngẫm từ những bản tin về hoa.</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a:t>
            </a:r>
            <a:r>
              <a:rPr lang="vi-VN" sz="2000" b="1" dirty="0">
                <a:solidFill>
                  <a:srgbClr val="000000"/>
                </a:solidFill>
                <a:effectLst/>
                <a:latin typeface="Times New Roman" panose="02020603050405020304" pitchFamily="18" charset="0"/>
                <a:ea typeface="Times New Roman" panose="02020603050405020304" pitchFamily="18" charset="0"/>
              </a:rPr>
              <a:t>* Tóm tắt: </a:t>
            </a:r>
            <a:r>
              <a:rPr lang="vi-VN" sz="2000" dirty="0">
                <a:solidFill>
                  <a:srgbClr val="000000"/>
                </a:solidFill>
                <a:effectLst/>
                <a:latin typeface="Times New Roman" panose="02020603050405020304" pitchFamily="18" charset="0"/>
                <a:ea typeface="Times New Roman" panose="02020603050405020304" pitchFamily="18" charset="0"/>
              </a:rPr>
              <a:t>Anh bạn tôi là kí giả ở Đà Lạt, có đóng góp nhiều điều cho chuyện lớn của thành phố nhưng với tôi điều nể phục lớn nhất của anh là những bản tin nhỏ về hoa anh đào đều đặn xuất hiện hằng năm khi Đà Lạt giao mùa đông – xuân. Bản tin thường xuất hiện trên tờ báo T vào đúng cái mùa mà những người yêu Đà Lạt đang ngất ngây trong cái lạnh tháng Chạp. Có năm, bản tin được viết trong niềm hân hoan hứng khởi báo tin hoa sẽ nở rộ; có năm bản tin dự báo hoa sẽ đến muộn và chóng tàn vì thời tiết bất lời, có năm bản tin chỉ kể về một vài gốc hoa anh đào cổ thụ. Với nhiều người bản tin đó có thể tạo cảm giác lạc lõng, nhưng với người “sốc hoa” thì điều quan tâm là một bản tin về hoa liệu có giải quyết được gì? Thoạt đầu, anh đã lo sợ về những khó khăn của thưở ban đầu, nhưng vượt qua chướng ngại về tâm lí để viết nên cảm nhận về hoa đào. Đối với tôi, bản tin xuất hiện trên trang báo mỗi năm vô cùng ý nghĩa để hiểu rằng hoa cỏ cũng cần được truyền thông, nâng niu theo một cách tự nhiên nhất.</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3382988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601533"/>
          </a:xfrm>
          <a:prstGeom prst="rect">
            <a:avLst/>
          </a:prstGeom>
          <a:noFill/>
        </p:spPr>
        <p:txBody>
          <a:bodyPr wrap="square" rtlCol="0">
            <a:spAutoFit/>
          </a:bodyPr>
          <a:lstStyle/>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II. TÌM HIỂU CHI TIẾT VĂN BẢN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1. Bản tin hoa anh đào</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Nhan đề: gợi cho người đọc liên tưởng tới những mẩu tin đăng trên báo, với hình ảnh hoa anh đào trong ngày lập xuân.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Bản hoa anh đào</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Thời gian: xuất hiện vào đúng mùa mà những người yêu Đà Lạt đanng phát điên lên vì nhớ núi đồi và cái lạnh tháng Chạp.</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Nội dung: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Viết như bài thơ với niềm hứng khởi, hân hoan báo tin rằng hoa sẽ nở rộ vào tháng tới, trên những con dốc, ngọn đồi.</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Có năm bản tin dự báo hoa sẽ đến muộn và chóng tàn vì thời tiết bất lợi.</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Có năm chỉ nói về một vài gốc đào cổ thụ vừa bị người ta đốn hạ.</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2. Tình yêu hoa anh đào</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Bỏ qua những trăn trở, nhà báo đã đặt bút viết để chuyển tải những cảm nhận đầy tinh tế về hoa đào.</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Đối với tác giả, bản tin về hoa đào xuất hiện thường nên trên các tờ báo là điều ý nghĩa bởi hoa cỏ cũng cần được truyền thông, nâng niu theo cách thể tự nhiên nhất. </a:t>
            </a:r>
            <a:endParaRPr lang="en-US" sz="2000" dirty="0">
              <a:effectLst/>
              <a:latin typeface="Times New Roman" panose="02020603050405020304" pitchFamily="18" charset="0"/>
              <a:ea typeface="Times New Roman" panose="02020603050405020304" pitchFamily="18" charset="0"/>
            </a:endParaRPr>
          </a:p>
          <a:p>
            <a:endParaRPr lang="en-US" sz="2000" dirty="0"/>
          </a:p>
        </p:txBody>
      </p:sp>
    </p:spTree>
    <p:extLst>
      <p:ext uri="{BB962C8B-B14F-4D97-AF65-F5344CB8AC3E}">
        <p14:creationId xmlns:p14="http://schemas.microsoft.com/office/powerpoint/2010/main" val="12369529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324535"/>
          </a:xfrm>
          <a:prstGeom prst="rect">
            <a:avLst/>
          </a:prstGeom>
          <a:noFill/>
        </p:spPr>
        <p:txBody>
          <a:bodyPr wrap="square" rtlCol="0">
            <a:spAutoFit/>
          </a:bodyPr>
          <a:lstStyle/>
          <a:p>
            <a:pPr marL="0" marR="0" algn="just">
              <a:spcBef>
                <a:spcPts val="0"/>
              </a:spcBef>
              <a:spcAft>
                <a:spcPts val="0"/>
              </a:spcAft>
            </a:pPr>
            <a:r>
              <a:rPr lang="vi-VN" sz="2800" b="1" dirty="0">
                <a:solidFill>
                  <a:srgbClr val="000000"/>
                </a:solidFill>
                <a:effectLst/>
                <a:latin typeface="Times New Roman" panose="02020603050405020304" pitchFamily="18" charset="0"/>
                <a:ea typeface="Times New Roman" panose="02020603050405020304" pitchFamily="18" charset="0"/>
              </a:rPr>
              <a:t>3. Đánh giá</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Giá trị nội dung</a:t>
            </a:r>
            <a:endParaRPr lang="en-US" sz="2800" b="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800" dirty="0">
                <a:solidFill>
                  <a:srgbClr val="000000"/>
                </a:solidFill>
                <a:effectLst/>
                <a:latin typeface="Times New Roman" panose="02020603050405020304" pitchFamily="18" charset="0"/>
                <a:ea typeface="Times New Roman" panose="02020603050405020304" pitchFamily="18" charset="0"/>
              </a:rPr>
              <a:t>Tác phẩm đã cho người đọc thấy được tình yêu lớn lao của tác giả đối với hoa đào Đà Lạt. </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dirty="0">
                <a:solidFill>
                  <a:srgbClr val="000000"/>
                </a:solidFill>
                <a:effectLst/>
                <a:latin typeface="Times New Roman" panose="02020603050405020304" pitchFamily="18" charset="0"/>
                <a:ea typeface="Times New Roman" panose="02020603050405020304" pitchFamily="18" charset="0"/>
              </a:rPr>
              <a:t>Qua bài viết, người đọc cảm nhận được vẻ đẹp, hồn cốt của hoa đào mà nâng niu, trân trọng sắc đẹp của tự nhiên hơn.</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Giá trị nghệ thuật</a:t>
            </a:r>
            <a:endParaRPr lang="en-US" sz="2800" b="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800" dirty="0">
                <a:solidFill>
                  <a:srgbClr val="000000"/>
                </a:solidFill>
                <a:effectLst/>
                <a:latin typeface="Times New Roman" panose="02020603050405020304" pitchFamily="18" charset="0"/>
                <a:ea typeface="Times New Roman" panose="02020603050405020304" pitchFamily="18" charset="0"/>
              </a:rPr>
              <a:t>- Lời văn nhẹ nhàng, tinh tế, tình cảm, giàu hình ảnh.</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dirty="0">
                <a:solidFill>
                  <a:srgbClr val="000000"/>
                </a:solidFill>
                <a:effectLst/>
                <a:latin typeface="Times New Roman" panose="02020603050405020304" pitchFamily="18" charset="0"/>
                <a:ea typeface="Times New Roman" panose="02020603050405020304" pitchFamily="18" charset="0"/>
              </a:rPr>
              <a:t>- Câu văn giàu cảm xúc, lột tả được hết diễn biến tâm lí của tác giả.</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dirty="0">
                <a:solidFill>
                  <a:srgbClr val="000000"/>
                </a:solidFill>
                <a:effectLst/>
                <a:latin typeface="Times New Roman" panose="02020603050405020304" pitchFamily="18" charset="0"/>
                <a:ea typeface="Times New Roman" panose="02020603050405020304" pitchFamily="18" charset="0"/>
              </a:rPr>
              <a:t>- Dẫn chứng, liên hệ phong phú cuốn hút người đọc</a:t>
            </a:r>
            <a:endParaRPr lang="en-US" sz="2800" dirty="0">
              <a:effectLst/>
              <a:latin typeface="Times New Roman" panose="02020603050405020304" pitchFamily="18" charset="0"/>
              <a:ea typeface="Times New Roman" panose="02020603050405020304" pitchFamily="18" charset="0"/>
            </a:endParaRPr>
          </a:p>
          <a:p>
            <a:endParaRPr lang="en-US" sz="3200" dirty="0"/>
          </a:p>
        </p:txBody>
      </p:sp>
    </p:spTree>
    <p:extLst>
      <p:ext uri="{BB962C8B-B14F-4D97-AF65-F5344CB8AC3E}">
        <p14:creationId xmlns:p14="http://schemas.microsoft.com/office/powerpoint/2010/main" val="38009792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1200329"/>
          </a:xfrm>
          <a:prstGeom prst="rect">
            <a:avLst/>
          </a:prstGeom>
          <a:noFill/>
        </p:spPr>
        <p:txBody>
          <a:bodyPr wrap="square" rtlCol="0">
            <a:spAutoFit/>
          </a:bodyPr>
          <a:lstStyle/>
          <a:p>
            <a:pPr marL="0" marR="0" algn="just">
              <a:spcBef>
                <a:spcPts val="0"/>
              </a:spcBef>
              <a:spcAft>
                <a:spcPts val="0"/>
              </a:spcAft>
            </a:pPr>
            <a:r>
              <a:rPr lang="vi-VN" sz="1800" b="1" dirty="0">
                <a:solidFill>
                  <a:srgbClr val="FF0000"/>
                </a:solidFill>
                <a:effectLst/>
                <a:latin typeface="Times New Roman" panose="02020603050405020304" pitchFamily="18" charset="0"/>
                <a:ea typeface="Times New Roman" panose="02020603050405020304" pitchFamily="18" charset="0"/>
              </a:rPr>
              <a:t>2. Ngữ liệu Đọc Hiểu SGK</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vi-VN" sz="1800" b="1" dirty="0">
                <a:solidFill>
                  <a:srgbClr val="000000"/>
                </a:solidFill>
                <a:effectLst/>
                <a:latin typeface="Times New Roman" panose="02020603050405020304" pitchFamily="18" charset="0"/>
                <a:ea typeface="Times New Roman" panose="02020603050405020304" pitchFamily="18" charset="0"/>
              </a:rPr>
              <a:t>PHIẾU HỌC TẬP SỐ 1</a:t>
            </a:r>
            <a:endParaRPr lang="en-US" sz="1800" b="1" dirty="0">
              <a:solidFill>
                <a:srgbClr val="00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endParaRPr lang="en-US" dirty="0"/>
          </a:p>
        </p:txBody>
      </p:sp>
      <p:graphicFrame>
        <p:nvGraphicFramePr>
          <p:cNvPr id="5" name="Table 4">
            <a:extLst>
              <a:ext uri="{FF2B5EF4-FFF2-40B4-BE49-F238E27FC236}">
                <a16:creationId xmlns:a16="http://schemas.microsoft.com/office/drawing/2014/main" id="{A9EAE74D-1605-4703-A600-E984C1B602C1}"/>
              </a:ext>
            </a:extLst>
          </p:cNvPr>
          <p:cNvGraphicFramePr>
            <a:graphicFrameLocks noGrp="1"/>
          </p:cNvGraphicFramePr>
          <p:nvPr>
            <p:extLst>
              <p:ext uri="{D42A27DB-BD31-4B8C-83A1-F6EECF244321}">
                <p14:modId xmlns:p14="http://schemas.microsoft.com/office/powerpoint/2010/main" val="1452470318"/>
              </p:ext>
            </p:extLst>
          </p:nvPr>
        </p:nvGraphicFramePr>
        <p:xfrm>
          <a:off x="60960" y="1301204"/>
          <a:ext cx="9057639" cy="5212080"/>
        </p:xfrm>
        <a:graphic>
          <a:graphicData uri="http://schemas.openxmlformats.org/drawingml/2006/table">
            <a:tbl>
              <a:tblPr firstRow="1" firstCol="1" bandRow="1">
                <a:tableStyleId>{5C22544A-7EE6-4342-B048-85BDC9FD1C3A}</a:tableStyleId>
              </a:tblPr>
              <a:tblGrid>
                <a:gridCol w="9057639">
                  <a:extLst>
                    <a:ext uri="{9D8B030D-6E8A-4147-A177-3AD203B41FA5}">
                      <a16:colId xmlns:a16="http://schemas.microsoft.com/office/drawing/2014/main" val="1169768856"/>
                    </a:ext>
                  </a:extLst>
                </a:gridCol>
              </a:tblGrid>
              <a:tr h="4762025">
                <a:tc>
                  <a:txBody>
                    <a:bodyPr/>
                    <a:lstStyle/>
                    <a:p>
                      <a:pPr marL="0" marR="0" algn="just">
                        <a:spcBef>
                          <a:spcPts val="0"/>
                        </a:spcBef>
                        <a:spcAft>
                          <a:spcPts val="0"/>
                        </a:spcAft>
                      </a:pPr>
                      <a:r>
                        <a:rPr lang="vi-VN" sz="1800" dirty="0">
                          <a:effectLst/>
                          <a:latin typeface="Times New Roman" panose="02020603050405020304" pitchFamily="18" charset="0"/>
                          <a:cs typeface="Times New Roman" panose="02020603050405020304" pitchFamily="18" charset="0"/>
                        </a:rPr>
                        <a:t>Đọc kĩ đoạn trích sau và trả lời các câu hỏi:</a:t>
                      </a:r>
                      <a:endParaRPr lang="en-US" sz="14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1800" dirty="0">
                          <a:effectLst/>
                          <a:latin typeface="Times New Roman" panose="02020603050405020304" pitchFamily="18" charset="0"/>
                          <a:cs typeface="Times New Roman" panose="02020603050405020304" pitchFamily="18" charset="0"/>
                        </a:rPr>
                        <a:t>Anh bạn tôi là kí giả ở Đà Lạt.</a:t>
                      </a:r>
                      <a:endParaRPr lang="en-US" sz="14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1800" dirty="0">
                          <a:effectLst/>
                          <a:latin typeface="Times New Roman" panose="02020603050405020304" pitchFamily="18" charset="0"/>
                          <a:cs typeface="Times New Roman" panose="02020603050405020304" pitchFamily="18" charset="0"/>
                        </a:rPr>
                        <a:t>Nhiều năm viết bảo với trách nhiệm và sự dấn thân anh đã đóng góp nhiều điều cho chuyện đại cục của thành phố. Nhưng với riêng tôi điều đáng nể phục ở anh lại không chỉ giảm ở những loạt phóng sự điều tra gay cấn, những kỉ sự đường xa đây phiêu lưu, những tiếng nói phản biện xã hội từ hiện trưởng đời sông, mà nơi những bản tin nhỏ vẽ hoa anh đào đều đặn xuất hiện hằng năm khi Đà Lạt giao mùa Đông - Xuân.</a:t>
                      </a:r>
                      <a:endParaRPr lang="en-US" sz="14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1800" dirty="0">
                          <a:effectLst/>
                          <a:latin typeface="Times New Roman" panose="02020603050405020304" pitchFamily="18" charset="0"/>
                          <a:cs typeface="Times New Roman" panose="02020603050405020304" pitchFamily="18" charset="0"/>
                        </a:rPr>
                        <a:t>Bản tin vẽ hoa anh đào thường xuất hiện trên tờ báo T vào đúng cái mùa mà những người yêu Đà Lạt đang phát điên lên vì nhớ núi đôi và cái lạnh tháng Chạp. Có năm, bản tin được viết như một bài thơ, với niềm hứng khởi, hân hoan, loan bảo rằng hoa sẽ nở rộ vào tháng tới, trên những cơn dốc, ngọn đồi A., B, C; có năm, bản tin dự báo hoa sẽ đến muộn và chóng tán vì thời tiết bất lợi nhưng cũng có nấm bản tin kẻ lẻ về một vải gốc anh đào cổ thụ đứng ở góc đường nào đó trong thành phố vừa bị đồn hạ</a:t>
                      </a:r>
                      <a:endParaRPr lang="en-US" sz="14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1800" dirty="0">
                          <a:effectLst/>
                          <a:latin typeface="Times New Roman" panose="02020603050405020304" pitchFamily="18" charset="0"/>
                          <a:cs typeface="Times New Roman" panose="02020603050405020304" pitchFamily="18" charset="0"/>
                        </a:rPr>
                        <a:t>Với nhiều người, đó là thứ xa xi viễn mơt. Bản thân cải bản tin đỏ cũng có thể tạo cảm giác lạc lãng ngay trên trang báo, giữa cải thời ai cũng mong chờ bảo chỉ đem lai các thiết thân, cái giật gân, cải chạm vào toán tính mu sinh thường nhật”! Những độc giả bị “sốc hoa” này sẽ hỏi ngày, một bản tin hoa nở, hoa tàn thì liệu có giải quyết được điều gì.</a:t>
                      </a:r>
                      <a:endParaRPr lang="en-US" sz="14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1800" dirty="0">
                          <a:effectLst/>
                          <a:latin typeface="Times New Roman" panose="02020603050405020304" pitchFamily="18" charset="0"/>
                          <a:cs typeface="Times New Roman" panose="02020603050405020304" pitchFamily="18" charset="0"/>
                        </a:rPr>
                        <a:t>[...] Tôi đã hình dung cái khó khăn của thuở ban đâu, khi ý tưởng viết một bản tin ve hoa vừa đến trong đầu người viết.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787" marR="42787" marT="0" marB="0"/>
                </a:tc>
                <a:extLst>
                  <a:ext uri="{0D108BD9-81ED-4DB2-BD59-A6C34878D82A}">
                    <a16:rowId xmlns:a16="http://schemas.microsoft.com/office/drawing/2014/main" val="3667948718"/>
                  </a:ext>
                </a:extLst>
              </a:tr>
            </a:tbl>
          </a:graphicData>
        </a:graphic>
      </p:graphicFrame>
    </p:spTree>
    <p:extLst>
      <p:ext uri="{BB962C8B-B14F-4D97-AF65-F5344CB8AC3E}">
        <p14:creationId xmlns:p14="http://schemas.microsoft.com/office/powerpoint/2010/main" val="10183860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1200329"/>
          </a:xfrm>
          <a:prstGeom prst="rect">
            <a:avLst/>
          </a:prstGeom>
          <a:noFill/>
        </p:spPr>
        <p:txBody>
          <a:bodyPr wrap="square" rtlCol="0">
            <a:spAutoFit/>
          </a:bodyPr>
          <a:lstStyle/>
          <a:p>
            <a:pPr marL="0" marR="0" algn="just">
              <a:spcBef>
                <a:spcPts val="0"/>
              </a:spcBef>
              <a:spcAft>
                <a:spcPts val="0"/>
              </a:spcAft>
            </a:pPr>
            <a:r>
              <a:rPr lang="vi-VN" sz="1800" b="1" dirty="0">
                <a:solidFill>
                  <a:srgbClr val="FF0000"/>
                </a:solidFill>
                <a:effectLst/>
                <a:latin typeface="Times New Roman" panose="02020603050405020304" pitchFamily="18" charset="0"/>
                <a:ea typeface="Times New Roman" panose="02020603050405020304" pitchFamily="18" charset="0"/>
              </a:rPr>
              <a:t>2. Ngữ liệu Đọc Hiểu SGK</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vi-VN" sz="1800" b="1" dirty="0">
                <a:solidFill>
                  <a:srgbClr val="000000"/>
                </a:solidFill>
                <a:effectLst/>
                <a:latin typeface="Times New Roman" panose="02020603050405020304" pitchFamily="18" charset="0"/>
                <a:ea typeface="Times New Roman" panose="02020603050405020304" pitchFamily="18" charset="0"/>
              </a:rPr>
              <a:t>PHIẾU HỌC TẬP SỐ 1</a:t>
            </a:r>
            <a:endParaRPr lang="en-US" sz="1800" b="1" dirty="0">
              <a:solidFill>
                <a:srgbClr val="00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endParaRPr lang="en-US" dirty="0"/>
          </a:p>
        </p:txBody>
      </p:sp>
      <p:graphicFrame>
        <p:nvGraphicFramePr>
          <p:cNvPr id="5" name="Table 4">
            <a:extLst>
              <a:ext uri="{FF2B5EF4-FFF2-40B4-BE49-F238E27FC236}">
                <a16:creationId xmlns:a16="http://schemas.microsoft.com/office/drawing/2014/main" id="{A9EAE74D-1605-4703-A600-E984C1B602C1}"/>
              </a:ext>
            </a:extLst>
          </p:cNvPr>
          <p:cNvGraphicFramePr>
            <a:graphicFrameLocks noGrp="1"/>
          </p:cNvGraphicFramePr>
          <p:nvPr>
            <p:extLst>
              <p:ext uri="{D42A27DB-BD31-4B8C-83A1-F6EECF244321}">
                <p14:modId xmlns:p14="http://schemas.microsoft.com/office/powerpoint/2010/main" val="3145087528"/>
              </p:ext>
            </p:extLst>
          </p:nvPr>
        </p:nvGraphicFramePr>
        <p:xfrm>
          <a:off x="43180" y="1295400"/>
          <a:ext cx="9057639" cy="5181600"/>
        </p:xfrm>
        <a:graphic>
          <a:graphicData uri="http://schemas.openxmlformats.org/drawingml/2006/table">
            <a:tbl>
              <a:tblPr firstRow="1" firstCol="1" bandRow="1">
                <a:tableStyleId>{5C22544A-7EE6-4342-B048-85BDC9FD1C3A}</a:tableStyleId>
              </a:tblPr>
              <a:tblGrid>
                <a:gridCol w="9057639">
                  <a:extLst>
                    <a:ext uri="{9D8B030D-6E8A-4147-A177-3AD203B41FA5}">
                      <a16:colId xmlns:a16="http://schemas.microsoft.com/office/drawing/2014/main" val="1169768856"/>
                    </a:ext>
                  </a:extLst>
                </a:gridCol>
              </a:tblGrid>
              <a:tr h="4762025">
                <a:tc>
                  <a:txBody>
                    <a:bodyPr/>
                    <a:lstStyle/>
                    <a:p>
                      <a:pPr marL="0" marR="0" algn="just">
                        <a:spcBef>
                          <a:spcPts val="0"/>
                        </a:spcBef>
                        <a:spcAft>
                          <a:spcPts val="0"/>
                        </a:spcAft>
                      </a:pPr>
                      <a:r>
                        <a:rPr lang="vi-VN" sz="2000" dirty="0">
                          <a:effectLst/>
                          <a:latin typeface="Times New Roman" panose="02020603050405020304" pitchFamily="18" charset="0"/>
                          <a:cs typeface="Times New Roman" panose="02020603050405020304" pitchFamily="18" charset="0"/>
                        </a:rPr>
                        <a:t>Rõ ràng ngay lập tức anh sẽ tự hỏi, đỏ có phải hoặc có nên lả một bản tin? Hắn anh bạn thiết của tôi đã ngồi hàng giờ ở cái quán cà phê quen thuộc dưới sưng một cây anh đảo nào đó và ưu tư nhiều lắm, như thể hoàng tử bé với nỗi băn khoăn võ hạ trước một nường!? hoa kiểu điểm đơn độc trổ gai giữa tỉnh cầu” bẻ nhỏ, vì chàng không biết làm sao để ngỏ lời với nàng theo cách thế tự nhiên nhất. Trong đầu anh bạn hẳn sẽ rộn ràng như những trang vẫn của Xanh-tơ Ê-xu-pe-ri nhưng rồi lại phải trở vẻ thục tại với một quyết định cực cùng cách mạng: phải làm cho hiện thực vẽ hoa đào được chấp nhận bình đẳng với mọi thông tin khác trên đời.</a:t>
                      </a:r>
                      <a:endParaRPr lang="en-US" sz="16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000" dirty="0">
                          <a:effectLst/>
                          <a:latin typeface="Times New Roman" panose="02020603050405020304" pitchFamily="18" charset="0"/>
                          <a:cs typeface="Times New Roman" panose="02020603050405020304" pitchFamily="18" charset="0"/>
                        </a:rPr>
                        <a:t>( Trích Bản tin về hoa anh đào - Nguyễn Vĩnh Nguyên SGK Ngữ văn 7 KNTT trang 87)</a:t>
                      </a:r>
                      <a:endParaRPr lang="en-US" sz="16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000" dirty="0">
                          <a:effectLst/>
                          <a:latin typeface="Times New Roman" panose="02020603050405020304" pitchFamily="18" charset="0"/>
                          <a:cs typeface="Times New Roman" panose="02020603050405020304" pitchFamily="18" charset="0"/>
                        </a:rPr>
                        <a:t>Câu 1: Xác định thể loại của văn bản trên?</a:t>
                      </a:r>
                      <a:endParaRPr lang="en-US" sz="16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000" dirty="0">
                          <a:effectLst/>
                          <a:latin typeface="Times New Roman" panose="02020603050405020304" pitchFamily="18" charset="0"/>
                          <a:cs typeface="Times New Roman" panose="02020603050405020304" pitchFamily="18" charset="0"/>
                        </a:rPr>
                        <a:t>Câu 2: Nội dung của đoạn trích trên xoay quanh vấn đề gì?</a:t>
                      </a:r>
                      <a:endParaRPr lang="en-US" sz="16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000" dirty="0">
                          <a:effectLst/>
                          <a:latin typeface="Times New Roman" panose="02020603050405020304" pitchFamily="18" charset="0"/>
                          <a:cs typeface="Times New Roman" panose="02020603050405020304" pitchFamily="18" charset="0"/>
                        </a:rPr>
                        <a:t>Câu 3: Nhan đề văn bản “Bản tin về hoa anh đào” gợi cho em suy nghĩ gì?</a:t>
                      </a:r>
                      <a:endParaRPr lang="en-US" sz="16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000" dirty="0">
                          <a:effectLst/>
                          <a:latin typeface="Times New Roman" panose="02020603050405020304" pitchFamily="18" charset="0"/>
                          <a:cs typeface="Times New Roman" panose="02020603050405020304" pitchFamily="18" charset="0"/>
                        </a:rPr>
                        <a:t>Câu 4: Vì sao tác giả lại cho rằng đẻ viết về một bản tin về hoa anh đào, người bạn cuuar mình đã phải vượt qua nhiều “khó khăn”, “chướng ngại”?</a:t>
                      </a:r>
                      <a:endParaRPr lang="en-US" sz="1600" dirty="0">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vi-VN" sz="2000" dirty="0">
                          <a:effectLst/>
                          <a:latin typeface="Times New Roman" panose="02020603050405020304" pitchFamily="18" charset="0"/>
                          <a:cs typeface="Times New Roman" panose="02020603050405020304" pitchFamily="18" charset="0"/>
                        </a:rPr>
                        <a:t>Câu 5: Qua đoạn trích tác giả đã nêu lên cách sống và thái độ nào về cách ứng xử với thiên nhiên của con người trong cuộc sống hiện đại?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787" marR="42787" marT="0" marB="0"/>
                </a:tc>
                <a:extLst>
                  <a:ext uri="{0D108BD9-81ED-4DB2-BD59-A6C34878D82A}">
                    <a16:rowId xmlns:a16="http://schemas.microsoft.com/office/drawing/2014/main" val="3667948718"/>
                  </a:ext>
                </a:extLst>
              </a:tr>
            </a:tbl>
          </a:graphicData>
        </a:graphic>
      </p:graphicFrame>
    </p:spTree>
    <p:extLst>
      <p:ext uri="{BB962C8B-B14F-4D97-AF65-F5344CB8AC3E}">
        <p14:creationId xmlns:p14="http://schemas.microsoft.com/office/powerpoint/2010/main" val="18405772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6001643"/>
          </a:xfrm>
          <a:prstGeom prst="rect">
            <a:avLst/>
          </a:prstGeom>
          <a:noFill/>
        </p:spPr>
        <p:txBody>
          <a:bodyPr wrap="square" rtlCol="0">
            <a:spAutoFit/>
          </a:bodyPr>
          <a:lstStyle/>
          <a:p>
            <a:pPr marL="0" marR="0" algn="ctr">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Gợi ý trả lời</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1: </a:t>
            </a:r>
            <a:r>
              <a:rPr lang="vi-VN" sz="2400" dirty="0">
                <a:solidFill>
                  <a:srgbClr val="000000"/>
                </a:solidFill>
                <a:effectLst/>
                <a:latin typeface="Times New Roman" panose="02020603050405020304" pitchFamily="18" charset="0"/>
                <a:ea typeface="Times New Roman" panose="02020603050405020304" pitchFamily="18" charset="0"/>
              </a:rPr>
              <a:t>Thể loại: Tản văn</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2:</a:t>
            </a:r>
            <a:r>
              <a:rPr lang="vi-VN" sz="2400" dirty="0">
                <a:solidFill>
                  <a:srgbClr val="000000"/>
                </a:solidFill>
                <a:effectLst/>
                <a:latin typeface="Times New Roman" panose="02020603050405020304" pitchFamily="18" charset="0"/>
                <a:ea typeface="Times New Roman" panose="02020603050405020304" pitchFamily="18" charset="0"/>
              </a:rPr>
              <a:t> Nội dung bài Tản văn sẽ viết về những thông tin xoay quay hoa anh đào.</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3:</a:t>
            </a:r>
            <a:r>
              <a:rPr lang="vi-VN" sz="2400" dirty="0">
                <a:solidFill>
                  <a:srgbClr val="000000"/>
                </a:solidFill>
                <a:effectLst/>
                <a:latin typeface="Times New Roman" panose="02020603050405020304" pitchFamily="18" charset="0"/>
                <a:ea typeface="Times New Roman" panose="02020603050405020304" pitchFamily="18" charset="0"/>
              </a:rPr>
              <a:t> Nhan đề: gợi cho người đọc liên tưởng tới những mẩu tin đăng trên báo, với hình ảnh hoa anh đào trong ngày lập xuân.</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4: </a:t>
            </a:r>
            <a:r>
              <a:rPr lang="vi-VN" sz="2400" dirty="0">
                <a:solidFill>
                  <a:srgbClr val="000000"/>
                </a:solidFill>
                <a:effectLst/>
                <a:latin typeface="Times New Roman" panose="02020603050405020304" pitchFamily="18" charset="0"/>
                <a:ea typeface="Times New Roman" panose="02020603050405020304" pitchFamily="18" charset="0"/>
              </a:rPr>
              <a:t>Tác giả lại cho rằng để viết một bản tin về hoa anh đào, người bạn của mình đã phải vượt qua nhiều “khó khăn”, “chướng ngại" vì trong cuộc sống hiện đại ngày nay, ai cũng mong chờ được đọc trên báo những tin tức xã hội thiết thân, chạm vào toan tính mưu sinh hàng ngày. Chính vì thế nên những bản tin về hoa anh đào có thể sẽ không được mọi người quan tâm.</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400" b="1" dirty="0">
                <a:solidFill>
                  <a:srgbClr val="000000"/>
                </a:solidFill>
                <a:effectLst/>
                <a:latin typeface="Times New Roman" panose="02020603050405020304" pitchFamily="18" charset="0"/>
                <a:ea typeface="Times New Roman" panose="02020603050405020304" pitchFamily="18" charset="0"/>
              </a:rPr>
              <a:t>Câu 5:</a:t>
            </a:r>
            <a:r>
              <a:rPr lang="vi-VN" sz="2400" dirty="0">
                <a:solidFill>
                  <a:srgbClr val="000000"/>
                </a:solidFill>
                <a:effectLst/>
                <a:latin typeface="Times New Roman" panose="02020603050405020304" pitchFamily="18" charset="0"/>
                <a:ea typeface="Times New Roman" panose="02020603050405020304" pitchFamily="18" charset="0"/>
              </a:rPr>
              <a:t> Qua bài viết tác giả cho biết rằng con người trong cuộc sống hiện đại vì quá mải mê kiếm tiền, bon chen giữa bộn bề cuộc sống mà quên mất đi vẻ đẹp của thiên nhiên: vẻ đẹp của hoa anh đào.</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25350731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570756"/>
          </a:xfrm>
          <a:prstGeom prst="rect">
            <a:avLst/>
          </a:prstGeom>
          <a:noFill/>
        </p:spPr>
        <p:txBody>
          <a:bodyPr wrap="square" rtlCol="0">
            <a:spAutoFit/>
          </a:bodyPr>
          <a:lstStyle/>
          <a:p>
            <a:pPr algn="ctr"/>
            <a:r>
              <a:rPr lang="en-US" sz="1800" b="1" dirty="0">
                <a:solidFill>
                  <a:srgbClr val="000000"/>
                </a:solidFill>
                <a:effectLst/>
                <a:latin typeface="Times New Roman" panose="02020603050405020304" pitchFamily="18" charset="0"/>
                <a:ea typeface="Times New Roman" panose="02020603050405020304" pitchFamily="18" charset="0"/>
              </a:rPr>
              <a:t>PHIẾU HỌC TẬP SỐ 2</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Đọc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kĩ</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đoạn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văn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sau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và</a:t>
            </a:r>
            <a:r>
              <a:rPr lang="en-US" sz="2000" b="1" dirty="0">
                <a:effectLst/>
                <a:latin typeface="Times New Roman" panose="02020603050405020304" pitchFamily="18" charset="0"/>
                <a:ea typeface="Times New Roman" panose="02020603050405020304" pitchFamily="18" charset="0"/>
              </a:rPr>
              <a:t> trả </a:t>
            </a:r>
            <a:r>
              <a:rPr lang="en-US" sz="2000" b="1" dirty="0" err="1">
                <a:effectLst/>
                <a:latin typeface="Times New Roman" panose="02020603050405020304" pitchFamily="18" charset="0"/>
                <a:ea typeface="Times New Roman" panose="02020603050405020304" pitchFamily="18" charset="0"/>
              </a:rPr>
              <a:t>lời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các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hỏi</a:t>
            </a:r>
            <a:r>
              <a:rPr lang="en-US" sz="2000" b="1"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rPr>
              <a:t>Cuối cùng anh đã vượt qua những chướng ngại đầu tiên trong tỉnh thản để mạnh đạn ngôi vào bản viết, truyền tải cái cảm nhận đây tình tế về thực tại có hoa nơi thành phố bình yên trở thành một thông điệp giá trị cần chia sẻ với nhiều người</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rPr>
              <a:t>Bản tin vẻ tình trạng hoa đào mỗi năm một lần, xuất hiện trên tờ báo T, với nêng tôi, lả điều vỏ cùng ý nghĩa. Ý nghĩa trong bình điện tư duy trong nghề báo thi đã rồi, nhưng lớn lao hơn, đó là nó đã truyền đi một lỗi nghĩ khác, để hiển rằng hoa cỏ - những nhân vật chính lặng lẽ lắm nên nhan sắc Đà Lạt, cải hiện thực về xã hội thiên nhiên đỏ - cũng cần được truyền thông. nâng rúu theo cách thẻ tự nhiên nhất, nghệ thuật nhất, chứ không nhất thiết thông qua những cuộc vận đồng rộn ràng nhất thời [...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rPr>
              <a:t>Tôi đã nghĩ đến một ngày nào đó, những bản tin về st tôi tắm hỗn loạn của xã hội loài người được giảm thiểu trên các tờ nhật trình chuyên về chính trị xã hội, thay vào đó là thông tin về tình trạng của những loài hoa, những mùa hoa nơi thánh phố tôi yêu. Khi đó, tâm hồn con người sẽ được thanh lọc, tốt lành biết mấy.</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rPr>
              <a:t>(Nguyễn Vĩnh Nguyên, Với Đà Lạt ai cũng là khách, NXB Trẻ, Thành phố Hồ Chí Minh, 2013, tr 29 - 31)</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dirty="0"/>
          </a:p>
        </p:txBody>
      </p:sp>
    </p:spTree>
    <p:extLst>
      <p:ext uri="{BB962C8B-B14F-4D97-AF65-F5344CB8AC3E}">
        <p14:creationId xmlns:p14="http://schemas.microsoft.com/office/powerpoint/2010/main" val="3915414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6463308"/>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PHIẾU HỌC TẬP SỐ 2</a:t>
            </a:r>
            <a:endParaRPr lang="en-US" b="1" dirty="0">
              <a:latin typeface="+mj-lt"/>
            </a:endParaRPr>
          </a:p>
          <a:p>
            <a:r>
              <a:rPr lang="vi-VN" b="1" dirty="0">
                <a:latin typeface="+mj-lt"/>
              </a:rPr>
              <a:t>Đọc văn bản sau rồi thực hiện các yêu cầu bên dưới:</a:t>
            </a:r>
          </a:p>
          <a:p>
            <a:pPr algn="ctr"/>
            <a:r>
              <a:rPr lang="vi-VN" b="1" dirty="0">
                <a:latin typeface="+mj-lt"/>
              </a:rPr>
              <a:t>NGUYÊN NHÂN KHIẾN CHO TRÁI ĐẤT NÓNG LÊN</a:t>
            </a:r>
          </a:p>
          <a:p>
            <a:pPr algn="just"/>
            <a:r>
              <a:rPr lang="vi-VN" i="1" dirty="0">
                <a:latin typeface="+mj-lt"/>
              </a:rPr>
              <a:t>Hiện tại, Trái Đất nóng lên chủ yếu là do con người tạo ra thông qua các hoạt động đốt cháy nhiên liệu hóa thạch (dầu, khí đốt, than đá…) cùng các loại khí thải khác nên lượng nhiệt bị giữ lại ở bầu khí quyển.</a:t>
            </a:r>
          </a:p>
          <a:p>
            <a:pPr algn="just"/>
            <a:r>
              <a:rPr lang="vi-VN" i="1" dirty="0">
                <a:latin typeface="+mj-lt"/>
              </a:rPr>
              <a:t>Một số hoạt động chính là nguyên nhân khiến cho Trái Đất nóng lên:</a:t>
            </a:r>
          </a:p>
          <a:p>
            <a:pPr algn="just"/>
            <a:r>
              <a:rPr lang="vi-VN" i="1" dirty="0">
                <a:latin typeface="+mj-lt"/>
              </a:rPr>
              <a:t>Hiệu ứng nhà kính</a:t>
            </a:r>
          </a:p>
          <a:p>
            <a:pPr algn="just"/>
            <a:r>
              <a:rPr lang="vi-VN" i="1" dirty="0">
                <a:latin typeface="+mj-lt"/>
              </a:rPr>
              <a:t>Các hiện tượng hiệu ứng nhà kính tăng lên rõ rệt trong thời gian gần đây đã làm thủng tầng ô-dôn... Những nơi bị thủng hoặc mất đi tầng ô-dôn thì nơi đó đất đai sẽ bị sa mạc hóa không còn tác dụng cân bằng hệ sinh thái như hiện tại thành ra ban ngày nóng, ban đêm lạnh.</a:t>
            </a:r>
          </a:p>
          <a:p>
            <a:pPr algn="just"/>
            <a:r>
              <a:rPr lang="vi-VN" i="1" dirty="0">
                <a:latin typeface="+mj-lt"/>
              </a:rPr>
              <a:t>Quá trình công nghiệp hóa</a:t>
            </a:r>
          </a:p>
          <a:p>
            <a:pPr algn="just"/>
            <a:r>
              <a:rPr lang="vi-VN" i="1" dirty="0">
                <a:latin typeface="+mj-lt"/>
              </a:rPr>
              <a:t>Do sự phát triển nhanh chóng như vũ bão của khoa học công nghệ cùng sự phát triển của nền kinh tế nên nhiều nhà máy xả thải trực tiếp và phun khí thải vào môi trường. Số lượng phương tiện từ xe cộ (xe máy, xe đạp, ô tô…) cũng đã thải ra một lượng lớn khí các-bô-níc. Khi lượng khí các-bô-níc có nhiều trong bầu khí quyển do ánh nắng Mặt Trời chiếu vào làm tăng nhiệt độ của bề mặt Trái Đất.</a:t>
            </a:r>
          </a:p>
          <a:p>
            <a:pPr algn="just"/>
            <a:r>
              <a:rPr lang="vi-VN" i="1" dirty="0">
                <a:latin typeface="+mj-lt"/>
              </a:rPr>
              <a:t>Rừng bị tàn phá	</a:t>
            </a:r>
          </a:p>
          <a:p>
            <a:pPr algn="just"/>
            <a:r>
              <a:rPr lang="vi-VN" i="1" dirty="0">
                <a:latin typeface="+mj-lt"/>
              </a:rPr>
              <a:t>Nếu như khí các-bô-níc thải ra thì theo quy luật tự nhiên sẽ được cây xanh quang hợp để cung cấp lượng ô-xi cần thiết cho con người. Tuy nhiên, số lượng cây xanh đã bị tàn phá hết nên đã không thể phân giải hết lượng khí các-bô-níc trong môi trường khiến cho Trái Đất càng ngày càng nóng lên rõ rệt. Diện tích rừng bị tàn phá ngày càng rộng nên tia nắng Mặt Trời chiếu xuống</a:t>
            </a:r>
            <a:r>
              <a:rPr lang="en-US" i="1" dirty="0">
                <a:latin typeface="+mj-lt"/>
              </a:rPr>
              <a:t>.</a:t>
            </a:r>
            <a:r>
              <a:rPr lang="vi-VN" i="1" dirty="0">
                <a:latin typeface="+mj-lt"/>
              </a:rPr>
              <a:t> </a:t>
            </a:r>
            <a:endParaRPr lang="vi-VN" dirty="0">
              <a:latin typeface="+mj-lt"/>
            </a:endParaRPr>
          </a:p>
        </p:txBody>
      </p:sp>
    </p:spTree>
    <p:extLst>
      <p:ext uri="{BB962C8B-B14F-4D97-AF65-F5344CB8AC3E}">
        <p14:creationId xmlns:p14="http://schemas.microsoft.com/office/powerpoint/2010/main" val="38379230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3970318"/>
          </a:xfrm>
          <a:prstGeom prst="rect">
            <a:avLst/>
          </a:prstGeom>
          <a:noFill/>
        </p:spPr>
        <p:txBody>
          <a:bodyPr wrap="square" rtlCol="0">
            <a:spAutoFit/>
          </a:bodyPr>
          <a:lstStyle/>
          <a:p>
            <a:pPr marL="0" marR="0" algn="just">
              <a:spcBef>
                <a:spcPts val="0"/>
              </a:spcBef>
              <a:spcAft>
                <a:spcPts val="0"/>
              </a:spcAft>
            </a:pPr>
            <a:r>
              <a:rPr lang="vi-VN" sz="2800" b="1" dirty="0">
                <a:effectLst/>
                <a:latin typeface="Times New Roman" panose="02020603050405020304" pitchFamily="18" charset="0"/>
                <a:ea typeface="Times New Roman" panose="02020603050405020304" pitchFamily="18" charset="0"/>
              </a:rPr>
              <a:t>Câu 1</a:t>
            </a:r>
            <a:r>
              <a:rPr lang="vi-VN" sz="2800" dirty="0">
                <a:effectLst/>
                <a:latin typeface="Times New Roman" panose="02020603050405020304" pitchFamily="18" charset="0"/>
                <a:ea typeface="Times New Roman" panose="02020603050405020304" pitchFamily="18" charset="0"/>
              </a:rPr>
              <a:t>: Em hãy n</a:t>
            </a:r>
            <a:r>
              <a:rPr lang="vi-VN" sz="2800" dirty="0">
                <a:solidFill>
                  <a:srgbClr val="000000"/>
                </a:solidFill>
                <a:effectLst/>
                <a:latin typeface="Times New Roman" panose="02020603050405020304" pitchFamily="18" charset="0"/>
                <a:ea typeface="Times New Roman" panose="02020603050405020304" pitchFamily="18" charset="0"/>
              </a:rPr>
              <a:t>hận xét về  ý kiến đánh giá của tác giả đối với các bản tin nhỏ mà người bạn nhà báo đã viết về hoa anh đào?</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b="1" dirty="0">
                <a:solidFill>
                  <a:srgbClr val="000000"/>
                </a:solidFill>
                <a:effectLst/>
                <a:latin typeface="Times New Roman" panose="02020603050405020304" pitchFamily="18" charset="0"/>
                <a:ea typeface="Times New Roman" panose="02020603050405020304" pitchFamily="18" charset="0"/>
              </a:rPr>
              <a:t>Câu 2:</a:t>
            </a:r>
            <a:r>
              <a:rPr lang="vi-VN" sz="2800" dirty="0">
                <a:solidFill>
                  <a:srgbClr val="000000"/>
                </a:solidFill>
                <a:effectLst/>
                <a:latin typeface="Times New Roman" panose="02020603050405020304" pitchFamily="18" charset="0"/>
                <a:ea typeface="Times New Roman" panose="02020603050405020304" pitchFamily="18" charset="0"/>
              </a:rPr>
              <a:t> Em hãy cho biết Sự đồng điệu về tâm hồn giữa tác giả và nhân vật được nói tới trong bài tản văn?</a:t>
            </a:r>
            <a:endParaRPr lang="en-US" sz="2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800" b="1" dirty="0">
                <a:effectLst/>
                <a:latin typeface="Times New Roman" panose="02020603050405020304" pitchFamily="18" charset="0"/>
                <a:ea typeface="Times New Roman" panose="02020603050405020304" pitchFamily="18" charset="0"/>
              </a:rPr>
              <a:t>Câu 3:</a:t>
            </a:r>
            <a:r>
              <a:rPr lang="vi-VN" sz="2800" dirty="0">
                <a:effectLst/>
                <a:latin typeface="Times New Roman" panose="02020603050405020304" pitchFamily="18" charset="0"/>
                <a:ea typeface="Times New Roman" panose="02020603050405020304" pitchFamily="18" charset="0"/>
              </a:rPr>
              <a:t> Theo em thông điệp mà tác giả muốn gửi tới qua văn bản này là gì?</a:t>
            </a:r>
            <a:endParaRPr lang="en-US" sz="2800" dirty="0">
              <a:effectLst/>
              <a:latin typeface="Times New Roman" panose="02020603050405020304" pitchFamily="18" charset="0"/>
              <a:ea typeface="Times New Roman" panose="02020603050405020304" pitchFamily="18" charset="0"/>
            </a:endParaRPr>
          </a:p>
          <a:p>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4:</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suy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muốn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cuối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36556992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6678751"/>
          </a:xfrm>
          <a:prstGeom prst="rect">
            <a:avLst/>
          </a:prstGeom>
          <a:noFill/>
        </p:spPr>
        <p:txBody>
          <a:bodyPr wrap="square" rtlCol="0">
            <a:spAutoFit/>
          </a:bodyPr>
          <a:lstStyle/>
          <a:p>
            <a:pPr marL="0" marR="0" algn="ctr">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Gợi ý trả lời</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1</a:t>
            </a:r>
            <a:r>
              <a:rPr lang="vi-VN" sz="2000" dirty="0">
                <a:solidFill>
                  <a:srgbClr val="000000"/>
                </a:solidFill>
                <a:effectLst/>
                <a:latin typeface="Times New Roman" panose="02020603050405020304" pitchFamily="18" charset="0"/>
                <a:ea typeface="Times New Roman" panose="02020603050405020304" pitchFamily="18" charset="0"/>
              </a:rPr>
              <a:t>: Tác giả yêu mến và trân trọng vẻ đẹp của thiên nhiên. Ông luôn mong muốn rằng một ngày nào đó những bản tin về hoa anh đào sẽ xuất hiện nhiều hơn trên báo, giúp cho tâm hồn con người thanh lọc, tốt lành hơn.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2:</a:t>
            </a:r>
            <a:r>
              <a:rPr lang="vi-VN" sz="2000" dirty="0">
                <a:solidFill>
                  <a:srgbClr val="000000"/>
                </a:solidFill>
                <a:effectLst/>
                <a:latin typeface="Times New Roman" panose="02020603050405020304" pitchFamily="18" charset="0"/>
                <a:ea typeface="Times New Roman" panose="02020603050405020304" pitchFamily="18" charset="0"/>
              </a:rPr>
              <a:t> Sự đồng điệu về tâm hồn giữa tác giả và nhân vật được nói tới trong bài tản văn: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Tác giả thấu hiểu được những khó khăn, trở ngại khi người bạn của mình viết bản tin về hoa anh đào</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Đồng thời, ông trân trọng sự mạnh mẽ vượt qua chướng ngại tinh thần đó của bạn mình. Ông cũng mong rằng sau này những bản tin về hoa anh đào sẽ xuất hiện nhiều hơn nữa trên báa.</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3:</a:t>
            </a:r>
            <a:r>
              <a:rPr lang="vi-VN" sz="2000" dirty="0">
                <a:solidFill>
                  <a:srgbClr val="000000"/>
                </a:solidFill>
                <a:effectLst/>
                <a:latin typeface="Times New Roman" panose="02020603050405020304" pitchFamily="18" charset="0"/>
                <a:ea typeface="Times New Roman" panose="02020603050405020304" pitchFamily="18" charset="0"/>
              </a:rPr>
              <a:t> </a:t>
            </a:r>
            <a:r>
              <a:rPr lang="vi-VN" sz="2000" b="1" dirty="0">
                <a:solidFill>
                  <a:srgbClr val="000000"/>
                </a:solidFill>
                <a:effectLst/>
                <a:latin typeface="Times New Roman" panose="02020603050405020304" pitchFamily="18" charset="0"/>
                <a:ea typeface="Times New Roman" panose="02020603050405020304" pitchFamily="18" charset="0"/>
              </a:rPr>
              <a:t>Thông điệp chính mà tác giả muốn gửi tới người đọc qua tản văn </a:t>
            </a:r>
            <a:r>
              <a:rPr lang="vi-VN" sz="2000" i="1" dirty="0">
                <a:solidFill>
                  <a:srgbClr val="000000"/>
                </a:solidFill>
                <a:effectLst/>
                <a:latin typeface="Times New Roman" panose="02020603050405020304" pitchFamily="18" charset="0"/>
                <a:ea typeface="Times New Roman" panose="02020603050405020304" pitchFamily="18" charset="0"/>
              </a:rPr>
              <a:t>Bản tin về hoa anh đào</a:t>
            </a:r>
            <a:r>
              <a:rPr lang="vi-VN" sz="2000" b="1" dirty="0">
                <a:solidFill>
                  <a:srgbClr val="000000"/>
                </a:solidFill>
                <a:effectLst/>
                <a:latin typeface="Times New Roman" panose="02020603050405020304" pitchFamily="18" charset="0"/>
                <a:ea typeface="Times New Roman" panose="02020603050405020304" pitchFamily="18" charset="0"/>
              </a:rPr>
              <a:t> là: Người đọc hãy tạm gác lại những lo toan, bộn bề của cuộc sống hiện đại và cùng nhau dành thời gian yêu thiên nhiên hơn, ngắm nhìn và cảm nhận vẻ đẹp của cỏ hoa nơi thành phố mình yêu.</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4: </a:t>
            </a:r>
            <a:r>
              <a:rPr lang="vi-VN" sz="2000" dirty="0">
                <a:solidFill>
                  <a:srgbClr val="000000"/>
                </a:solidFill>
                <a:effectLst/>
                <a:latin typeface="Times New Roman" panose="02020603050405020304" pitchFamily="18" charset="0"/>
                <a:ea typeface="Times New Roman" panose="02020603050405020304" pitchFamily="18" charset="0"/>
              </a:rPr>
              <a:t> Em đồng tình với suy nghĩ của tác giả thể hiện ở đoạn cuối văn bản. Quả thực trong xã hội hiện đại ngày nay, gánh nặng “cơm áo gạo tiền” đã làm con người ta bận rộn và tất bật, không có thời gian để ngắm nhìn và cảm nhận thiên nhiên tươi đẹp. Chúng ta hãy tạm gác lại những âu lo, dành một chút thời gian để ngắm nhìn và yêu thiên nhiên hơn nữa, để cho tâm hồn mình được thanh lọc và tốt lành hơn.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2800" dirty="0"/>
          </a:p>
        </p:txBody>
      </p:sp>
    </p:spTree>
    <p:extLst>
      <p:ext uri="{BB962C8B-B14F-4D97-AF65-F5344CB8AC3E}">
        <p14:creationId xmlns:p14="http://schemas.microsoft.com/office/powerpoint/2010/main" val="19174851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539978"/>
          </a:xfrm>
          <a:prstGeom prst="rect">
            <a:avLst/>
          </a:prstGeom>
          <a:noFill/>
        </p:spPr>
        <p:txBody>
          <a:bodyPr wrap="square" rtlCol="0">
            <a:spAutoFit/>
          </a:bodyPr>
          <a:lstStyle/>
          <a:p>
            <a:pPr marL="0" marR="0" algn="just">
              <a:spcBef>
                <a:spcPts val="0"/>
              </a:spcBef>
              <a:spcAft>
                <a:spcPts val="0"/>
              </a:spcAft>
            </a:pPr>
            <a:r>
              <a:rPr lang="vi-VN" sz="1800" b="1" dirty="0">
                <a:solidFill>
                  <a:srgbClr val="FF0000"/>
                </a:solidFill>
                <a:effectLst/>
                <a:latin typeface="Times New Roman" panose="02020603050405020304" pitchFamily="18" charset="0"/>
                <a:ea typeface="Times New Roman" panose="02020603050405020304" pitchFamily="18" charset="0"/>
              </a:rPr>
              <a:t>3. Ngữ Liệu Đọc Hiểu ngoài SGK</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rPr>
              <a:t>PHIẾU HỌC TẬP SỐ 3</a:t>
            </a:r>
            <a:endParaRPr lang="en-US" sz="1800" dirty="0">
              <a:effectLst/>
              <a:latin typeface="Times New Roman" panose="02020603050405020304" pitchFamily="18" charset="0"/>
              <a:ea typeface="Times New Roman" panose="02020603050405020304" pitchFamily="18" charset="0"/>
            </a:endParaRPr>
          </a:p>
          <a:p>
            <a:pPr marL="57150" marR="0" indent="400050" algn="just">
              <a:spcBef>
                <a:spcPts val="0"/>
              </a:spcBef>
              <a:spcAft>
                <a:spcPts val="0"/>
              </a:spcAft>
              <a:tabLst>
                <a:tab pos="628650" algn="l"/>
              </a:tabLst>
            </a:pPr>
            <a:r>
              <a:rPr lang="en-US" sz="1800" b="1" dirty="0" err="1">
                <a:effectLst/>
                <a:latin typeface="Times New Roman" panose="02020603050405020304" pitchFamily="18" charset="0"/>
                <a:ea typeface="Times New Roman" panose="02020603050405020304" pitchFamily="18" charset="0"/>
              </a:rPr>
              <a:t>Đọc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văn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bản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sau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và</a:t>
            </a:r>
            <a:r>
              <a:rPr lang="en-US" sz="1800" b="1" dirty="0">
                <a:effectLst/>
                <a:latin typeface="Times New Roman" panose="02020603050405020304" pitchFamily="18" charset="0"/>
                <a:ea typeface="Times New Roman" panose="02020603050405020304" pitchFamily="18" charset="0"/>
              </a:rPr>
              <a:t> trả </a:t>
            </a:r>
            <a:r>
              <a:rPr lang="en-US" sz="1800" b="1" dirty="0" err="1">
                <a:effectLst/>
                <a:latin typeface="Times New Roman" panose="02020603050405020304" pitchFamily="18" charset="0"/>
                <a:ea typeface="Times New Roman" panose="02020603050405020304" pitchFamily="18" charset="0"/>
              </a:rPr>
              <a:t>lời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những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hỏi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bên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dưới</a:t>
            </a:r>
            <a:r>
              <a:rPr lang="en-US" sz="1800" b="1"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457200" algn="ctr">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ĐÀ LẠT VÀ TÔI</a:t>
            </a:r>
            <a:endParaRPr lang="en-US" sz="2000" dirty="0">
              <a:effectLst/>
              <a:latin typeface="Times New Roman" panose="02020603050405020304" pitchFamily="18" charset="0"/>
              <a:ea typeface="Times New Roman" panose="02020603050405020304" pitchFamily="18" charset="0"/>
            </a:endParaRPr>
          </a:p>
          <a:p>
            <a:pPr marL="3200400" marR="0" indent="457200" algn="just">
              <a:spcBef>
                <a:spcPts val="0"/>
              </a:spcBef>
              <a:spcAft>
                <a:spcPts val="0"/>
              </a:spcAft>
            </a:pPr>
            <a:r>
              <a:rPr lang="en-US" sz="2000" i="1" dirty="0">
                <a:solidFill>
                  <a:srgbClr val="000000"/>
                </a:solidFill>
                <a:effectLst/>
                <a:latin typeface="Times New Roman" panose="02020603050405020304" pitchFamily="18" charset="0"/>
                <a:ea typeface="Times New Roman" panose="02020603050405020304" pitchFamily="18" charset="0"/>
              </a:rPr>
              <a:t>(Chu </a:t>
            </a:r>
            <a:r>
              <a:rPr lang="en-US" sz="2000" i="1" dirty="0" err="1">
                <a:solidFill>
                  <a:srgbClr val="000000"/>
                </a:solidFill>
                <a:effectLst/>
                <a:latin typeface="Times New Roman" panose="02020603050405020304" pitchFamily="18" charset="0"/>
                <a:ea typeface="Times New Roman" panose="02020603050405020304" pitchFamily="18" charset="0"/>
              </a:rPr>
              <a:t>Văn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Sơn</a:t>
            </a:r>
            <a:r>
              <a:rPr lang="en-US" sz="2000" i="1"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i="1" dirty="0" err="1">
                <a:solidFill>
                  <a:srgbClr val="000000"/>
                </a:solidFill>
                <a:effectLst/>
                <a:latin typeface="Times New Roman" panose="02020603050405020304" pitchFamily="18" charset="0"/>
                <a:ea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đồ</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rằng</a:t>
            </a:r>
            <a:r>
              <a:rPr lang="en-US" sz="2000" i="1" dirty="0">
                <a:solidFill>
                  <a:srgbClr val="000000"/>
                </a:solidFill>
                <a:effectLst/>
                <a:latin typeface="Times New Roman" panose="02020603050405020304" pitchFamily="18" charset="0"/>
                <a:ea typeface="Times New Roman" panose="02020603050405020304" pitchFamily="18" charset="0"/>
              </a:rPr>
              <a:t>, do </a:t>
            </a:r>
            <a:r>
              <a:rPr lang="en-US" sz="2000" i="1" dirty="0" err="1">
                <a:solidFill>
                  <a:srgbClr val="000000"/>
                </a:solidFill>
                <a:effectLst/>
                <a:latin typeface="Times New Roman" panose="02020603050405020304" pitchFamily="18" charset="0"/>
                <a:ea typeface="Times New Roman" panose="02020603050405020304" pitchFamily="18" charset="0"/>
              </a:rPr>
              <a:t>bất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trước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tạo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hoá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ném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nung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nhiệt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nhiệt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này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cướp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băng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đem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giấu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tận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nguyên</a:t>
            </a:r>
            <a:r>
              <a:rPr lang="en-US" sz="2000" i="1" dirty="0">
                <a:solidFill>
                  <a:srgbClr val="000000"/>
                </a:solidFill>
                <a:effectLst/>
                <a:latin typeface="Times New Roman" panose="02020603050405020304" pitchFamily="18" charset="0"/>
                <a:ea typeface="Times New Roman" panose="02020603050405020304" pitchFamily="18" charset="0"/>
              </a:rPr>
              <a:t> Di Linh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dành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thế</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giấu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kín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thế</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hàng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kỉ</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nguyên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sau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mây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mù</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rừng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núi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rậm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rạp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Kín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nỗi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chính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nhiệt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từng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Pháp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tốt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bụng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Yersin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nhẫn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dò</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tìm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hiện</a:t>
            </a:r>
            <a:r>
              <a:rPr lang="en-US" sz="2000" i="1" dirty="0">
                <a:solidFill>
                  <a:srgbClr val="000000"/>
                </a:solidFill>
                <a:effectLst/>
                <a:latin typeface="Times New Roman" panose="02020603050405020304" pitchFamily="18" charset="0"/>
                <a:ea typeface="Times New Roman" panose="02020603050405020304" pitchFamily="18" charset="0"/>
              </a:rPr>
              <a:t> ra, </a:t>
            </a:r>
            <a:r>
              <a:rPr lang="en-US" sz="2000" i="1" dirty="0" err="1">
                <a:solidFill>
                  <a:srgbClr val="000000"/>
                </a:solidFill>
                <a:effectLst/>
                <a:latin typeface="Times New Roman" panose="02020603050405020304" pitchFamily="18" charset="0"/>
                <a:ea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khua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dậy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dắt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tay</a:t>
            </a:r>
            <a:r>
              <a:rPr lang="en-US" sz="2000" i="1" dirty="0">
                <a:solidFill>
                  <a:srgbClr val="000000"/>
                </a:solidFill>
                <a:effectLst/>
                <a:latin typeface="Times New Roman" panose="02020603050405020304" pitchFamily="18" charset="0"/>
                <a:ea typeface="Times New Roman" panose="02020603050405020304" pitchFamily="18" charset="0"/>
              </a:rPr>
              <a:t> ra </a:t>
            </a:r>
            <a:r>
              <a:rPr lang="en-US" sz="2000" i="1" dirty="0" err="1">
                <a:solidFill>
                  <a:srgbClr val="000000"/>
                </a:solidFill>
                <a:effectLst/>
                <a:latin typeface="Times New Roman" panose="02020603050405020304" pitchFamily="18" charset="0"/>
                <a:ea typeface="Times New Roman" panose="02020603050405020304" pitchFamily="18" charset="0"/>
              </a:rPr>
              <a:t>khỏi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lãng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Lập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Pháp</a:t>
            </a:r>
            <a:r>
              <a:rPr lang="en-US" sz="2000" i="1" dirty="0">
                <a:solidFill>
                  <a:srgbClr val="000000"/>
                </a:solidFill>
                <a:effectLst/>
                <a:latin typeface="Times New Roman" panose="02020603050405020304" pitchFamily="18" charset="0"/>
                <a:ea typeface="Times New Roman" panose="02020603050405020304" pitchFamily="18" charset="0"/>
              </a:rPr>
              <a:t> ở </a:t>
            </a:r>
            <a:r>
              <a:rPr lang="en-US" sz="2000" i="1" dirty="0" err="1">
                <a:solidFill>
                  <a:srgbClr val="000000"/>
                </a:solidFill>
                <a:effectLst/>
                <a:latin typeface="Times New Roman" panose="02020603050405020304" pitchFamily="18" charset="0"/>
                <a:ea typeface="Times New Roman" panose="02020603050405020304" pitchFamily="18" charset="0"/>
              </a:rPr>
              <a:t>Đông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chọn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đây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nghỉ</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dưỡng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bản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quốc</a:t>
            </a:r>
            <a:r>
              <a:rPr lang="en-US" sz="2000" i="1"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i="1" dirty="0" err="1">
                <a:solidFill>
                  <a:srgbClr val="000000"/>
                </a:solidFill>
                <a:effectLst/>
                <a:latin typeface="Times New Roman" panose="02020603050405020304" pitchFamily="18" charset="0"/>
                <a:ea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đây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họ</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cảm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hồi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ngay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xem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gọn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vòng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tay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nhiệt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Từ</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Nội</a:t>
            </a:r>
            <a:r>
              <a:rPr lang="en-US" sz="2000" i="1" dirty="0">
                <a:solidFill>
                  <a:srgbClr val="000000"/>
                </a:solidFill>
                <a:effectLst/>
                <a:latin typeface="Times New Roman" panose="02020603050405020304" pitchFamily="18" charset="0"/>
                <a:ea typeface="Times New Roman" panose="02020603050405020304" pitchFamily="18" charset="0"/>
              </a:rPr>
              <a:t> bay </a:t>
            </a:r>
            <a:r>
              <a:rPr lang="en-US" sz="2000" i="1" dirty="0" err="1">
                <a:solidFill>
                  <a:srgbClr val="000000"/>
                </a:solidFill>
                <a:effectLst/>
                <a:latin typeface="Times New Roman" panose="02020603050405020304" pitchFamily="18" charset="0"/>
                <a:ea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rPr>
              <a:t> hay </a:t>
            </a:r>
            <a:r>
              <a:rPr lang="en-US" sz="2000" i="1" dirty="0" err="1">
                <a:solidFill>
                  <a:srgbClr val="000000"/>
                </a:solidFill>
                <a:effectLst/>
                <a:latin typeface="Times New Roman" panose="02020603050405020304" pitchFamily="18" charset="0"/>
                <a:ea typeface="Times New Roman" panose="02020603050405020304" pitchFamily="18" charset="0"/>
              </a:rPr>
              <a:t>Sài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Gòn</a:t>
            </a:r>
            <a:r>
              <a:rPr lang="en-US" sz="2000" i="1" dirty="0">
                <a:solidFill>
                  <a:srgbClr val="000000"/>
                </a:solidFill>
                <a:effectLst/>
                <a:latin typeface="Times New Roman" panose="02020603050405020304" pitchFamily="18" charset="0"/>
                <a:ea typeface="Times New Roman" panose="02020603050405020304" pitchFamily="18" charset="0"/>
              </a:rPr>
              <a:t> bay ra, </a:t>
            </a:r>
            <a:r>
              <a:rPr lang="en-US" sz="2000" i="1" dirty="0" err="1">
                <a:solidFill>
                  <a:srgbClr val="000000"/>
                </a:solidFill>
                <a:effectLst/>
                <a:latin typeface="Times New Roman" panose="02020603050405020304" pitchFamily="18" charset="0"/>
                <a:ea typeface="Times New Roman" panose="02020603050405020304" pitchFamily="18" charset="0"/>
              </a:rPr>
              <a:t>họ</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đều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từ</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mùa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sau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tiếng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hồ</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đáp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xuống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mùa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ngập</a:t>
            </a:r>
            <a:r>
              <a:rPr lang="en-US" sz="2000" i="1" dirty="0">
                <a:solidFill>
                  <a:srgbClr val="000000"/>
                </a:solidFill>
                <a:effectLst/>
                <a:latin typeface="Times New Roman" panose="02020603050405020304" pitchFamily="18" charset="0"/>
                <a:ea typeface="Times New Roman" panose="02020603050405020304" pitchFamily="18" charset="0"/>
              </a:rPr>
              <a:t> đ</a:t>
            </a:r>
            <a:r>
              <a:rPr lang="vi-VN" sz="2000" i="1" dirty="0">
                <a:solidFill>
                  <a:srgbClr val="000000"/>
                </a:solidFill>
                <a:effectLst/>
                <a:latin typeface="Times New Roman" panose="02020603050405020304" pitchFamily="18" charset="0"/>
                <a:ea typeface="Times New Roman" panose="02020603050405020304" pitchFamily="18" charset="0"/>
              </a:rPr>
              <a:t>ầ</a:t>
            </a:r>
            <a:r>
              <a:rPr lang="en-US" sz="2000" i="1" dirty="0">
                <a:solidFill>
                  <a:srgbClr val="000000"/>
                </a:solidFill>
                <a:effectLst/>
                <a:latin typeface="Times New Roman" panose="02020603050405020304" pitchFamily="18" charset="0"/>
                <a:ea typeface="Times New Roman" panose="02020603050405020304" pitchFamily="18" charset="0"/>
              </a:rPr>
              <a:t>u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guồng</a:t>
            </a:r>
            <a:r>
              <a:rPr lang="en-US" sz="2000" i="1" dirty="0">
                <a:solidFill>
                  <a:srgbClr val="000000"/>
                </a:solidFill>
                <a:effectLst/>
                <a:latin typeface="Times New Roman" panose="02020603050405020304" pitchFamily="18" charset="0"/>
                <a:ea typeface="Times New Roman" panose="02020603050405020304" pitchFamily="18" charset="0"/>
              </a:rPr>
              <a:t> quay </a:t>
            </a:r>
            <a:r>
              <a:rPr lang="en-US" sz="2000" i="1" dirty="0" err="1">
                <a:solidFill>
                  <a:srgbClr val="000000"/>
                </a:solidFill>
                <a:effectLst/>
                <a:latin typeface="Times New Roman" panose="02020603050405020304" pitchFamily="18" charset="0"/>
                <a:ea typeface="Times New Roman" panose="02020603050405020304" pitchFamily="18" charset="0"/>
              </a:rPr>
              <a:t>công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tìm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đây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cuối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tuần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giãn</a:t>
            </a:r>
            <a:r>
              <a:rPr lang="en-US" sz="2000" i="1" dirty="0">
                <a:solidFill>
                  <a:srgbClr val="000000"/>
                </a:solidFill>
                <a:effectLst/>
                <a:latin typeface="Times New Roman" panose="02020603050405020304" pitchFamily="18" charset="0"/>
                <a:ea typeface="Times New Roman" panose="02020603050405020304" pitchFamily="18" charset="0"/>
              </a:rPr>
              <a:t>, y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thỏi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nung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nhúng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nước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lạnh</a:t>
            </a:r>
            <a:r>
              <a:rPr lang="en-US" sz="2000" i="1"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24998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016758"/>
          </a:xfrm>
          <a:prstGeom prst="rect">
            <a:avLst/>
          </a:prstGeom>
          <a:noFill/>
        </p:spPr>
        <p:txBody>
          <a:bodyPr wrap="square" rtlCol="0">
            <a:spAutoFit/>
          </a:bodyPr>
          <a:lstStyle/>
          <a:p>
            <a:pPr marL="0" marR="0" indent="457200" algn="just">
              <a:spcBef>
                <a:spcPts val="0"/>
              </a:spcBef>
              <a:spcAft>
                <a:spcPts val="0"/>
              </a:spcAft>
            </a:pP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cầm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tù</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nhịp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sống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tĩnh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gian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biểu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tìm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đây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dịp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chua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rửa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mặn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sống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cầu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khuất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lấp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ngàn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bộ</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lọc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tận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tuy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vô</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Bao </a:t>
            </a:r>
            <a:r>
              <a:rPr lang="en-US" sz="2000" i="1" dirty="0" err="1">
                <a:solidFill>
                  <a:srgbClr val="000000"/>
                </a:solidFill>
                <a:effectLst/>
                <a:latin typeface="Times New Roman" panose="02020603050405020304" pitchFamily="18" charset="0"/>
                <a:ea typeface="Times New Roman" panose="02020603050405020304" pitchFamily="18" charset="0"/>
              </a:rPr>
              <a:t>bọc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vỗ</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nội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nguyên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lặng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thầm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lọc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nóng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đục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tục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ổn</a:t>
            </a:r>
            <a:r>
              <a:rPr lang="en-US" sz="2000" i="1" dirty="0">
                <a:solidFill>
                  <a:srgbClr val="000000"/>
                </a:solidFill>
                <a:effectLst/>
                <a:latin typeface="Times New Roman" panose="02020603050405020304" pitchFamily="18" charset="0"/>
                <a:ea typeface="Times New Roman" panose="02020603050405020304" pitchFamily="18" charset="0"/>
              </a:rPr>
              <a:t> ã </a:t>
            </a:r>
            <a:r>
              <a:rPr lang="en-US" sz="2000" i="1" dirty="0" err="1">
                <a:solidFill>
                  <a:srgbClr val="000000"/>
                </a:solidFill>
                <a:effectLst/>
                <a:latin typeface="Times New Roman" panose="02020603050405020304" pitchFamily="18" charset="0"/>
                <a:ea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êm</a:t>
            </a:r>
            <a:r>
              <a:rPr lang="en-US" sz="2000" i="1" dirty="0">
                <a:solidFill>
                  <a:srgbClr val="000000"/>
                </a:solidFill>
                <a:effectLst/>
                <a:latin typeface="Times New Roman" panose="02020603050405020304" pitchFamily="18" charset="0"/>
                <a:ea typeface="Times New Roman" panose="02020603050405020304" pitchFamily="18" charset="0"/>
              </a:rPr>
              <a:t> ả, </a:t>
            </a:r>
            <a:r>
              <a:rPr lang="en-US" sz="2000" i="1" dirty="0" err="1">
                <a:solidFill>
                  <a:srgbClr val="000000"/>
                </a:solidFill>
                <a:effectLst/>
                <a:latin typeface="Times New Roman" panose="02020603050405020304" pitchFamily="18" charset="0"/>
                <a:ea typeface="Times New Roman" panose="02020603050405020304" pitchFamily="18" charset="0"/>
              </a:rPr>
              <a:t>nhiệt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đới</a:t>
            </a:r>
            <a:r>
              <a:rPr lang="en-US" sz="2000" i="1"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indent="457200" algn="just">
              <a:spcBef>
                <a:spcPts val="0"/>
              </a:spcBef>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rPr>
              <a:t>[</a:t>
            </a:r>
            <a:r>
              <a:rPr lang="en-US" sz="2000" i="1" dirty="0">
                <a:solidFill>
                  <a:srgbClr val="000000"/>
                </a:solidFill>
                <a:effectLst/>
                <a:latin typeface="Times New Roman" panose="02020603050405020304" pitchFamily="18" charset="0"/>
                <a:ea typeface="Times New Roman" panose="02020603050405020304" pitchFamily="18" charset="0"/>
              </a:rPr>
              <a:t>...</a:t>
            </a:r>
            <a:r>
              <a:rPr lang="vi-VN" sz="2000" i="1" dirty="0">
                <a:solidFill>
                  <a:srgbClr val="000000"/>
                </a:solidFill>
                <a:effectLst/>
                <a:latin typeface="Times New Roman" panose="02020603050405020304" pitchFamily="18" charset="0"/>
                <a:ea typeface="Times New Roman" panose="02020603050405020304" pitchFamily="18" charset="0"/>
              </a:rPr>
              <a:t>]</a:t>
            </a:r>
            <a:r>
              <a:rPr lang="en-US" sz="2000" i="1" dirty="0" err="1">
                <a:solidFill>
                  <a:srgbClr val="000000"/>
                </a:solidFill>
                <a:effectLst/>
                <a:latin typeface="Times New Roman" panose="02020603050405020304" pitchFamily="18" charset="0"/>
                <a:ea typeface="Times New Roman" panose="02020603050405020304" pitchFamily="18" charset="0"/>
              </a:rPr>
              <a:t>Mối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nguy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từ</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vùng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thấp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đang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lan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tràn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lăm</a:t>
            </a:r>
            <a:r>
              <a:rPr lang="en-US" sz="2000" i="1" dirty="0">
                <a:solidFill>
                  <a:srgbClr val="000000"/>
                </a:solidFill>
                <a:effectLst/>
                <a:latin typeface="Times New Roman" panose="02020603050405020304" pitchFamily="18" charset="0"/>
                <a:ea typeface="Times New Roman" panose="02020603050405020304" pitchFamily="18" charset="0"/>
              </a:rPr>
              <a:t> le </a:t>
            </a:r>
            <a:r>
              <a:rPr lang="en-US" sz="2000" i="1" dirty="0" err="1">
                <a:solidFill>
                  <a:srgbClr val="000000"/>
                </a:solidFill>
                <a:effectLst/>
                <a:latin typeface="Times New Roman" panose="02020603050405020304" pitchFamily="18" charset="0"/>
                <a:ea typeface="Times New Roman" panose="02020603050405020304" pitchFamily="18" charset="0"/>
              </a:rPr>
              <a:t>đánh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chiếm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nổi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miền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này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xô</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bồ</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hỗn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tạp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nhiều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loạn</a:t>
            </a:r>
            <a:r>
              <a:rPr lang="en-US" sz="2000" i="1" dirty="0">
                <a:solidFill>
                  <a:srgbClr val="000000"/>
                </a:solidFill>
                <a:effectLst/>
                <a:latin typeface="Times New Roman" panose="02020603050405020304" pitchFamily="18" charset="0"/>
                <a:ea typeface="Times New Roman" panose="02020603050405020304" pitchFamily="18" charset="0"/>
              </a:rPr>
              <a:t>, quay </a:t>
            </a:r>
            <a:r>
              <a:rPr lang="en-US" sz="2000" i="1" dirty="0" err="1">
                <a:solidFill>
                  <a:srgbClr val="000000"/>
                </a:solidFill>
                <a:effectLst/>
                <a:latin typeface="Times New Roman" panose="02020603050405020304" pitchFamily="18" charset="0"/>
                <a:ea typeface="Times New Roman" panose="02020603050405020304" pitchFamily="18" charset="0"/>
              </a:rPr>
              <a:t>cuồng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chịu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buông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chốn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êm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đềm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yên</a:t>
            </a:r>
            <a:r>
              <a:rPr lang="en-US" sz="2000" i="1" dirty="0">
                <a:solidFill>
                  <a:srgbClr val="000000"/>
                </a:solidFill>
                <a:effectLst/>
                <a:latin typeface="Times New Roman" panose="02020603050405020304" pitchFamily="18" charset="0"/>
                <a:ea typeface="Times New Roman" panose="02020603050405020304" pitchFamily="18" charset="0"/>
              </a:rPr>
              <a:t> ả. </a:t>
            </a:r>
            <a:r>
              <a:rPr lang="en-US" sz="2000" i="1" dirty="0" err="1">
                <a:solidFill>
                  <a:srgbClr val="000000"/>
                </a:solidFill>
                <a:effectLst/>
                <a:latin typeface="Times New Roman" panose="02020603050405020304" pitchFamily="18" charset="0"/>
                <a:ea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cách</a:t>
            </a:r>
            <a:r>
              <a:rPr lang="en-US" sz="2000" i="1" dirty="0">
                <a:solidFill>
                  <a:srgbClr val="000000"/>
                </a:solidFill>
                <a:effectLst/>
                <a:latin typeface="Times New Roman" panose="02020603050405020304" pitchFamily="18" charset="0"/>
                <a:ea typeface="Times New Roman" panose="02020603050405020304" pitchFamily="18" charset="0"/>
              </a:rPr>
              <a:t> li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phòng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tuyến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lâu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ẩn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dật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chống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sống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chậm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nữa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liệu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che</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giữ</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này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mãi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đọc</a:t>
            </a:r>
            <a:r>
              <a:rPr lang="en-US" sz="2000" i="1" dirty="0">
                <a:solidFill>
                  <a:srgbClr val="000000"/>
                </a:solidFill>
                <a:effectLst/>
                <a:latin typeface="Times New Roman" panose="02020603050405020304" pitchFamily="18" charset="0"/>
                <a:ea typeface="Times New Roman" panose="02020603050405020304" pitchFamily="18" charset="0"/>
              </a:rPr>
              <a:t> ra </a:t>
            </a:r>
            <a:r>
              <a:rPr lang="en-US" sz="2000" i="1" dirty="0" err="1">
                <a:solidFill>
                  <a:srgbClr val="000000"/>
                </a:solidFill>
                <a:effectLst/>
                <a:latin typeface="Times New Roman" panose="02020603050405020304" pitchFamily="18" charset="0"/>
                <a:ea typeface="Times New Roman" panose="02020603050405020304" pitchFamily="18" charset="0"/>
              </a:rPr>
              <a:t>niềm</a:t>
            </a:r>
            <a:r>
              <a:rPr lang="en-US" sz="2000" i="1" dirty="0">
                <a:solidFill>
                  <a:srgbClr val="000000"/>
                </a:solidFill>
                <a:effectLst/>
                <a:latin typeface="Times New Roman" panose="02020603050405020304" pitchFamily="18" charset="0"/>
                <a:ea typeface="Times New Roman" panose="02020603050405020304" pitchFamily="18" charset="0"/>
              </a:rPr>
              <a:t> lo </a:t>
            </a:r>
            <a:r>
              <a:rPr lang="en-US" sz="2000" i="1" dirty="0" err="1">
                <a:solidFill>
                  <a:srgbClr val="000000"/>
                </a:solidFill>
                <a:effectLst/>
                <a:latin typeface="Times New Roman" panose="02020603050405020304" pitchFamily="18" charset="0"/>
                <a:ea typeface="Times New Roman" panose="02020603050405020304" pitchFamily="18" charset="0"/>
              </a:rPr>
              <a:t>âu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mỗi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tiếng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thở</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rừng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đêm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thoáng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rùng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kín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đảo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từ</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đoá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hoa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hồng</a:t>
            </a:r>
            <a:r>
              <a:rPr lang="en-US" sz="2000" i="1" dirty="0">
                <a:solidFill>
                  <a:srgbClr val="000000"/>
                </a:solidFill>
                <a:effectLst/>
                <a:latin typeface="Times New Roman" panose="02020603050405020304" pitchFamily="18" charset="0"/>
                <a:ea typeface="Times New Roman" panose="02020603050405020304" pitchFamily="18" charset="0"/>
              </a:rPr>
              <a:t>, lay </a:t>
            </a:r>
            <a:r>
              <a:rPr lang="en-US" sz="2000" i="1" dirty="0" err="1">
                <a:solidFill>
                  <a:srgbClr val="000000"/>
                </a:solidFill>
                <a:effectLst/>
                <a:latin typeface="Times New Roman" panose="02020603050405020304" pitchFamily="18" charset="0"/>
                <a:ea typeface="Times New Roman" panose="02020603050405020304" pitchFamily="18" charset="0"/>
              </a:rPr>
              <a:t>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cẩm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tú</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cầu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đầu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gọi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indent="457200" algn="just">
              <a:spcBef>
                <a:spcPts val="0"/>
              </a:spcBef>
              <a:spcAft>
                <a:spcPts val="0"/>
              </a:spcAft>
            </a:pPr>
            <a:r>
              <a:rPr lang="en-US" sz="2000" i="1" dirty="0" err="1">
                <a:solidFill>
                  <a:srgbClr val="000000"/>
                </a:solidFill>
                <a:effectLst/>
                <a:latin typeface="Times New Roman" panose="02020603050405020304" pitchFamily="18" charset="0"/>
                <a:ea typeface="Times New Roman" panose="02020603050405020304" pitchFamily="18" charset="0"/>
              </a:rPr>
              <a:t>Nỗi</a:t>
            </a:r>
            <a:r>
              <a:rPr lang="en-US" sz="2000" i="1" dirty="0">
                <a:solidFill>
                  <a:srgbClr val="000000"/>
                </a:solidFill>
                <a:effectLst/>
                <a:latin typeface="Times New Roman" panose="02020603050405020304" pitchFamily="18" charset="0"/>
                <a:ea typeface="Times New Roman" panose="02020603050405020304" pitchFamily="18" charset="0"/>
              </a:rPr>
              <a:t> lo </a:t>
            </a:r>
            <a:r>
              <a:rPr lang="en-US" sz="2000" i="1" dirty="0" err="1">
                <a:solidFill>
                  <a:srgbClr val="000000"/>
                </a:solidFill>
                <a:effectLst/>
                <a:latin typeface="Times New Roman" panose="02020603050405020304" pitchFamily="18" charset="0"/>
                <a:ea typeface="Times New Roman" panose="02020603050405020304" pitchFamily="18" charset="0"/>
              </a:rPr>
              <a:t>âu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tỏ</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mờ</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ngay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từ</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mỗi</a:t>
            </a:r>
            <a:r>
              <a:rPr lang="en-US" sz="2000" i="1" dirty="0">
                <a:solidFill>
                  <a:srgbClr val="000000"/>
                </a:solidFill>
                <a:effectLst/>
                <a:latin typeface="Times New Roman" panose="02020603050405020304" pitchFamily="18" charset="0"/>
                <a:ea typeface="Times New Roman" panose="02020603050405020304" pitchFamily="18" charset="0"/>
              </a:rPr>
              <a:t> li </a:t>
            </a:r>
            <a:r>
              <a:rPr lang="en-US" sz="2000" i="1" dirty="0" err="1">
                <a:solidFill>
                  <a:srgbClr val="000000"/>
                </a:solidFill>
                <a:effectLst/>
                <a:latin typeface="Times New Roman" panose="02020603050405020304" pitchFamily="18" charset="0"/>
                <a:ea typeface="Times New Roman" panose="02020603050405020304" pitchFamily="18" charset="0"/>
              </a:rPr>
              <a:t>cà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phê</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quán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nhỏ</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Chẳng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thế</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đang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nghi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ngút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toả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yên</a:t>
            </a:r>
            <a:r>
              <a:rPr lang="en-US" sz="2000" i="1" dirty="0">
                <a:solidFill>
                  <a:srgbClr val="000000"/>
                </a:solidFill>
                <a:effectLst/>
                <a:latin typeface="Times New Roman" panose="02020603050405020304" pitchFamily="18" charset="0"/>
                <a:ea typeface="Times New Roman" panose="02020603050405020304" pitchFamily="18" charset="0"/>
              </a:rPr>
              <a:t> ả </a:t>
            </a:r>
            <a:r>
              <a:rPr lang="en-US" sz="2000" i="1" dirty="0" err="1">
                <a:solidFill>
                  <a:srgbClr val="000000"/>
                </a:solidFill>
                <a:effectLst/>
                <a:latin typeface="Times New Roman" panose="02020603050405020304" pitchFamily="18" charset="0"/>
                <a:ea typeface="Times New Roman" panose="02020603050405020304" pitchFamily="18" charset="0"/>
              </a:rPr>
              <a:t>vậy</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chốc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chốc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chợt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ngừng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chợt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ngẩn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bởi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thoáng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mai</a:t>
            </a:r>
            <a:r>
              <a:rPr lang="en-US" sz="2000" i="1" dirty="0">
                <a:solidFill>
                  <a:srgbClr val="000000"/>
                </a:solidFill>
                <a:effectLst/>
                <a:latin typeface="Times New Roman" panose="02020603050405020304" pitchFamily="18" charset="0"/>
                <a:ea typeface="Times New Roman" panose="02020603050405020304" pitchFamily="18" charset="0"/>
              </a:rPr>
              <a:t>? </a:t>
            </a:r>
            <a:endParaRPr lang="en-US" sz="3200" dirty="0"/>
          </a:p>
        </p:txBody>
      </p:sp>
    </p:spTree>
    <p:extLst>
      <p:ext uri="{BB962C8B-B14F-4D97-AF65-F5344CB8AC3E}">
        <p14:creationId xmlns:p14="http://schemas.microsoft.com/office/powerpoint/2010/main" val="15321944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6247864"/>
          </a:xfrm>
          <a:prstGeom prst="rect">
            <a:avLst/>
          </a:prstGeom>
          <a:noFill/>
        </p:spPr>
        <p:txBody>
          <a:bodyPr wrap="square" rtlCol="0">
            <a:spAutoFit/>
          </a:bodyPr>
          <a:lstStyle/>
          <a:p>
            <a:pPr marL="0" marR="0" algn="just">
              <a:spcBef>
                <a:spcPts val="0"/>
              </a:spcBef>
              <a:spcAft>
                <a:spcPts val="0"/>
              </a:spcAft>
            </a:pPr>
            <a:r>
              <a:rPr lang="en-US" sz="2000" i="1" dirty="0" err="1">
                <a:solidFill>
                  <a:srgbClr val="000000"/>
                </a:solidFill>
                <a:effectLst/>
                <a:latin typeface="Times New Roman" panose="02020603050405020304" pitchFamily="18" charset="0"/>
                <a:ea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hằng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đêm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mỗi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tiếng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chuông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điểm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thiền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ngàn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thiền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định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lễ</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cầu</a:t>
            </a:r>
            <a:r>
              <a:rPr lang="en-US" sz="2000" i="1" dirty="0">
                <a:solidFill>
                  <a:srgbClr val="000000"/>
                </a:solidFill>
                <a:effectLst/>
                <a:latin typeface="Times New Roman" panose="02020603050405020304" pitchFamily="18" charset="0"/>
                <a:ea typeface="Times New Roman" panose="02020603050405020304" pitchFamily="18" charset="0"/>
              </a:rPr>
              <a:t> an </a:t>
            </a:r>
            <a:r>
              <a:rPr lang="en-US" sz="2000" i="1" dirty="0" err="1">
                <a:solidFill>
                  <a:srgbClr val="000000"/>
                </a:solidFill>
                <a:effectLst/>
                <a:latin typeface="Times New Roman" panose="02020603050405020304" pitchFamily="18" charset="0"/>
                <a:ea typeface="Times New Roman" panose="02020603050405020304" pitchFamily="18" charset="0"/>
              </a:rPr>
              <a:t>mênh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thầm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nguyện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cầu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sở</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hàn</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marR="0" indent="457200" algn="just">
              <a:spcBef>
                <a:spcPts val="0"/>
              </a:spcBef>
              <a:spcAft>
                <a:spcPts val="0"/>
              </a:spcAft>
            </a:pPr>
            <a:r>
              <a:rPr lang="en-US" sz="2000" i="1" dirty="0">
                <a:solidFill>
                  <a:srgbClr val="000000"/>
                </a:solidFill>
                <a:effectLst/>
                <a:latin typeface="Times New Roman" panose="02020603050405020304" pitchFamily="18" charset="0"/>
                <a:ea typeface="Times New Roman" panose="02020603050405020304" pitchFamily="18" charset="0"/>
              </a:rPr>
              <a:t>(</a:t>
            </a:r>
            <a:r>
              <a:rPr lang="en-US" sz="2000" i="1" dirty="0" err="1">
                <a:solidFill>
                  <a:srgbClr val="000000"/>
                </a:solidFill>
                <a:effectLst/>
                <a:latin typeface="Times New Roman" panose="02020603050405020304" pitchFamily="18" charset="0"/>
                <a:ea typeface="Times New Roman" panose="02020603050405020304" pitchFamily="18" charset="0"/>
              </a:rPr>
              <a:t>Trích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Lạt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rPr>
              <a:t>, in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cuốn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Tự</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cùng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đẹp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Chu </a:t>
            </a:r>
            <a:r>
              <a:rPr lang="en-US" sz="2000" i="1" dirty="0" err="1">
                <a:solidFill>
                  <a:srgbClr val="000000"/>
                </a:solidFill>
                <a:effectLst/>
                <a:latin typeface="Times New Roman" panose="02020603050405020304" pitchFamily="18" charset="0"/>
                <a:ea typeface="Times New Roman" panose="02020603050405020304" pitchFamily="18" charset="0"/>
              </a:rPr>
              <a:t>Văn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Sơn</a:t>
            </a:r>
            <a:r>
              <a:rPr lang="en-US" sz="2000" i="1" dirty="0">
                <a:solidFill>
                  <a:srgbClr val="000000"/>
                </a:solidFill>
                <a:effectLst/>
                <a:latin typeface="Times New Roman" panose="02020603050405020304" pitchFamily="18" charset="0"/>
                <a:ea typeface="Times New Roman" panose="02020603050405020304" pitchFamily="18" charset="0"/>
              </a:rPr>
              <a:t>, NXB </a:t>
            </a:r>
            <a:r>
              <a:rPr lang="en-US" sz="2000" i="1" dirty="0" err="1">
                <a:solidFill>
                  <a:srgbClr val="000000"/>
                </a:solidFill>
                <a:effectLst/>
                <a:latin typeface="Times New Roman" panose="02020603050405020304" pitchFamily="18" charset="0"/>
                <a:ea typeface="Times New Roman" panose="02020603050405020304" pitchFamily="18" charset="0"/>
              </a:rPr>
              <a:t>Hội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văn</a:t>
            </a:r>
            <a:r>
              <a:rPr lang="en-US" sz="2000" i="1" dirty="0">
                <a:solidFill>
                  <a:srgbClr val="000000"/>
                </a:solidFill>
                <a:effectLst/>
                <a:latin typeface="Times New Roman" panose="02020603050405020304" pitchFamily="18" charset="0"/>
                <a:ea typeface="Times New Roman" panose="02020603050405020304" pitchFamily="18" charset="0"/>
              </a:rPr>
              <a:t>, 2019, tr.38 – 49)</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628650" algn="l"/>
              </a:tabLs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1.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thứ</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mấy</a:t>
            </a:r>
            <a:r>
              <a:rPr lang="en-US" sz="2000" dirty="0">
                <a:effectLst/>
                <a:latin typeface="Times New Roman" panose="02020603050405020304" pitchFamily="18" charset="0"/>
                <a:ea typeface="Times New Roman" panose="02020603050405020304" pitchFamily="18" charset="0"/>
              </a:rPr>
              <a:t>?</a:t>
            </a:r>
          </a:p>
          <a:p>
            <a:pPr marL="0" marR="0" algn="just">
              <a:spcBef>
                <a:spcPts val="0"/>
              </a:spcBef>
              <a:spcAft>
                <a:spcPts val="0"/>
              </a:spcAft>
            </a:pPr>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a:t>
            </a:r>
            <a:r>
              <a:rPr lang="vi-VN" sz="2000" b="1" dirty="0">
                <a:effectLst/>
                <a:latin typeface="Times New Roman" panose="02020603050405020304" pitchFamily="18" charset="0"/>
                <a:ea typeface="Times New Roman" panose="02020603050405020304" pitchFamily="18" charset="0"/>
              </a:rPr>
              <a:t>2</a:t>
            </a:r>
            <a:r>
              <a:rPr lang="en-US" sz="2000" dirty="0">
                <a:effectLst/>
                <a:latin typeface="Times New Roman" panose="02020603050405020304" pitchFamily="18" charset="0"/>
                <a:ea typeface="Times New Roman" panose="02020603050405020304" pitchFamily="18" charset="0"/>
              </a:rPr>
              <a:t>.</a:t>
            </a:r>
            <a:r>
              <a:rPr lang="vi-VN" sz="2000" dirty="0">
                <a:effectLst/>
                <a:latin typeface="Times New Roman" panose="02020603050405020304" pitchFamily="18" charset="0"/>
                <a:ea typeface="Times New Roman" panose="02020603050405020304" pitchFamily="18" charset="0"/>
              </a:rPr>
              <a:t> Vẻ đẹp của thiên nhiên của Đà Lạt theo quan điểm của người viết gắn liền với khí hậu gì?</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3. </a:t>
            </a:r>
            <a:r>
              <a:rPr lang="vi-VN" sz="2000" dirty="0">
                <a:effectLst/>
                <a:latin typeface="Times New Roman" panose="02020603050405020304" pitchFamily="18" charset="0"/>
                <a:ea typeface="Times New Roman" panose="02020603050405020304" pitchFamily="18" charset="0"/>
              </a:rPr>
              <a:t>Xác định từ Hán Việt trong câu “</a:t>
            </a:r>
            <a:r>
              <a:rPr lang="vi-VN" sz="2000" dirty="0">
                <a:solidFill>
                  <a:srgbClr val="000000"/>
                </a:solidFill>
                <a:effectLst/>
                <a:latin typeface="Times New Roman" panose="02020603050405020304" pitchFamily="18" charset="0"/>
                <a:ea typeface="Times New Roman" panose="02020603050405020304" pitchFamily="18" charset="0"/>
              </a:rPr>
              <a:t>Lên đây, họ cảm thấy được hồi hương ngay tại xứ người.”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4. </a:t>
            </a:r>
            <a:r>
              <a:rPr lang="vi-VN" sz="2000" dirty="0">
                <a:effectLst/>
                <a:latin typeface="Times New Roman" panose="02020603050405020304" pitchFamily="18" charset="0"/>
                <a:ea typeface="Times New Roman" panose="02020603050405020304" pitchFamily="18" charset="0"/>
              </a:rPr>
              <a:t>Xác định phó từ trong câu văn “</a:t>
            </a:r>
            <a:r>
              <a:rPr lang="vi-VN" sz="2000" dirty="0">
                <a:solidFill>
                  <a:srgbClr val="000000"/>
                </a:solidFill>
                <a:effectLst/>
                <a:latin typeface="Times New Roman" panose="02020603050405020304" pitchFamily="18" charset="0"/>
                <a:ea typeface="Times New Roman" panose="02020603050405020304" pitchFamily="18" charset="0"/>
              </a:rPr>
              <a:t>Nỗi lo âu dường như cũng tỏ mờ ngay cả trong những làn hương từ mỗi li cà phê trong quán nhỏ.” Và cho biết phó từ đó bổ sung ý nghĩa gì?</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5. </a:t>
            </a:r>
            <a:r>
              <a:rPr lang="vi-VN" sz="2000" dirty="0">
                <a:effectLst/>
                <a:latin typeface="Times New Roman" panose="02020603050405020304" pitchFamily="18" charset="0"/>
                <a:ea typeface="Times New Roman" panose="02020603050405020304" pitchFamily="18" charset="0"/>
              </a:rPr>
              <a:t>Đoạn trích trên thể hiện tình cảm, cảm xúc gì của người viết?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6. </a:t>
            </a:r>
            <a:r>
              <a:rPr lang="vi-VN" sz="2000" dirty="0">
                <a:effectLst/>
                <a:latin typeface="Times New Roman" panose="02020603050405020304" pitchFamily="18" charset="0"/>
                <a:ea typeface="Times New Roman" panose="02020603050405020304" pitchFamily="18" charset="0"/>
              </a:rPr>
              <a:t>Em có đồng tình với tác giả khi cho rằng: </a:t>
            </a:r>
            <a:r>
              <a:rPr lang="vi-VN" sz="2000" i="1" dirty="0">
                <a:solidFill>
                  <a:srgbClr val="000000"/>
                </a:solidFill>
                <a:effectLst/>
                <a:latin typeface="Times New Roman" panose="02020603050405020304" pitchFamily="18" charset="0"/>
                <a:ea typeface="Times New Roman" panose="02020603050405020304" pitchFamily="18" charset="0"/>
              </a:rPr>
              <a:t>Cái xô bồ, hỗn tạp, nhiều loạn, quay cuồng chả đời nào chịu buông tha cho những chốn êm đềm yên ả. Sự cách li có là phòng tuyến lâu dài? Sự ẩn dật có thể là trường thành chống đỡ và cách sống chậm nữa, liệu có thể là lá mộc che giữ cho sự bình yên này mãi không</a:t>
            </a:r>
            <a:r>
              <a:rPr lang="vi-VN" sz="2000" dirty="0">
                <a:solidFill>
                  <a:srgbClr val="000000"/>
                </a:solidFill>
                <a:effectLst/>
                <a:latin typeface="Times New Roman" panose="02020603050405020304" pitchFamily="18" charset="0"/>
                <a:ea typeface="Times New Roman" panose="02020603050405020304" pitchFamily="18" charset="0"/>
              </a:rPr>
              <a:t>? Vì sao?</a:t>
            </a:r>
            <a:endParaRPr lang="en-US" sz="2000" dirty="0">
              <a:effectLst/>
              <a:latin typeface="Times New Roman" panose="02020603050405020304" pitchFamily="18" charset="0"/>
              <a:ea typeface="Times New Roman" panose="02020603050405020304" pitchFamily="18" charset="0"/>
            </a:endParaRPr>
          </a:p>
          <a:p>
            <a:r>
              <a:rPr lang="vi-VN" sz="2000" b="1" dirty="0">
                <a:effectLst/>
                <a:latin typeface="Times New Roman" panose="02020603050405020304" pitchFamily="18" charset="0"/>
                <a:ea typeface="Times New Roman" panose="02020603050405020304" pitchFamily="18" charset="0"/>
              </a:rPr>
              <a:t>Câu 7. </a:t>
            </a:r>
            <a:r>
              <a:rPr lang="vi-VN" sz="2000" dirty="0">
                <a:effectLst/>
                <a:latin typeface="Times New Roman" panose="02020603050405020304" pitchFamily="18" charset="0"/>
                <a:ea typeface="Times New Roman" panose="02020603050405020304" pitchFamily="18" charset="0"/>
              </a:rPr>
              <a:t>Theo em, để bảo vệ bình yên cho các danh lam thắng cảnh ở nước ta khỏi sự xô bồ, hỗn tạp cần có giải pháp gì?</a:t>
            </a:r>
            <a:endParaRPr lang="en-US" sz="3200" dirty="0"/>
          </a:p>
        </p:txBody>
      </p:sp>
    </p:spTree>
    <p:extLst>
      <p:ext uri="{BB962C8B-B14F-4D97-AF65-F5344CB8AC3E}">
        <p14:creationId xmlns:p14="http://schemas.microsoft.com/office/powerpoint/2010/main" val="24301957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139869"/>
          </a:xfrm>
          <a:prstGeom prst="rect">
            <a:avLst/>
          </a:prstGeom>
          <a:noFill/>
        </p:spPr>
        <p:txBody>
          <a:bodyPr wrap="square" rtlCol="0">
            <a:spAutoFit/>
          </a:bodyPr>
          <a:lstStyle/>
          <a:p>
            <a:pPr marL="0" marR="0" algn="ctr">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Gợi ý trả lời</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1</a:t>
            </a:r>
            <a:r>
              <a:rPr lang="vi-VN" sz="2000" dirty="0">
                <a:solidFill>
                  <a:srgbClr val="000000"/>
                </a:solidFill>
                <a:effectLst/>
                <a:latin typeface="Times New Roman" panose="02020603050405020304" pitchFamily="18" charset="0"/>
                <a:ea typeface="Times New Roman" panose="02020603050405020304" pitchFamily="18" charset="0"/>
              </a:rPr>
              <a:t>: Văn bản được kể theo ngôi thứ nhất</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2. </a:t>
            </a:r>
            <a:r>
              <a:rPr lang="vi-VN" sz="2000" dirty="0">
                <a:effectLst/>
                <a:latin typeface="Times New Roman" panose="02020603050405020304" pitchFamily="18" charset="0"/>
                <a:ea typeface="Times New Roman" panose="02020603050405020304" pitchFamily="18" charset="0"/>
              </a:rPr>
              <a:t>Vẻ đẹp của thiên nhiên của Đà Lạt theo quan điểm của người viết gắn liền với khí hậu ôn đới.</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3. </a:t>
            </a:r>
            <a:r>
              <a:rPr lang="vi-VN" sz="2000" dirty="0">
                <a:effectLst/>
                <a:latin typeface="Times New Roman" panose="02020603050405020304" pitchFamily="18" charset="0"/>
                <a:ea typeface="Times New Roman" panose="02020603050405020304" pitchFamily="18" charset="0"/>
              </a:rPr>
              <a:t>Từ Hán Việt trong câu “</a:t>
            </a:r>
            <a:r>
              <a:rPr lang="vi-VN" sz="2000" dirty="0">
                <a:solidFill>
                  <a:srgbClr val="000000"/>
                </a:solidFill>
                <a:effectLst/>
                <a:latin typeface="Times New Roman" panose="02020603050405020304" pitchFamily="18" charset="0"/>
                <a:ea typeface="Times New Roman" panose="02020603050405020304" pitchFamily="18" charset="0"/>
              </a:rPr>
              <a:t>Lên đây, họ cảm thấy được hồi hương ngay tại xứ người.” là: hồi hương.</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4. </a:t>
            </a:r>
            <a:r>
              <a:rPr lang="vi-VN" sz="2000" dirty="0">
                <a:effectLst/>
                <a:latin typeface="Times New Roman" panose="02020603050405020304" pitchFamily="18" charset="0"/>
                <a:ea typeface="Times New Roman" panose="02020603050405020304" pitchFamily="18" charset="0"/>
              </a:rPr>
              <a:t>Phó từ “những” trong câu văn “</a:t>
            </a:r>
            <a:r>
              <a:rPr lang="vi-VN" sz="2000" dirty="0">
                <a:solidFill>
                  <a:srgbClr val="000000"/>
                </a:solidFill>
                <a:effectLst/>
                <a:latin typeface="Times New Roman" panose="02020603050405020304" pitchFamily="18" charset="0"/>
                <a:ea typeface="Times New Roman" panose="02020603050405020304" pitchFamily="18" charset="0"/>
              </a:rPr>
              <a:t>Nỗi lo âu dường như cũng tỏ mờ ngay cả trong những làn hương từ mỗi li cà phê trong quán nhỏ.” bổ sung ý nghĩa về lượng.</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effectLst/>
                <a:latin typeface="Times New Roman" panose="02020603050405020304" pitchFamily="18" charset="0"/>
                <a:ea typeface="Times New Roman" panose="02020603050405020304" pitchFamily="18" charset="0"/>
              </a:rPr>
              <a:t>Câu 5. </a:t>
            </a:r>
            <a:r>
              <a:rPr lang="vi-VN" sz="2000" dirty="0">
                <a:effectLst/>
                <a:latin typeface="Times New Roman" panose="02020603050405020304" pitchFamily="18" charset="0"/>
                <a:ea typeface="Times New Roman" panose="02020603050405020304" pitchFamily="18" charset="0"/>
              </a:rPr>
              <a:t>Đoạn trích trên thể hiện tình cảm, cảm xúc gì của người viết: Yêu thích vẻ đẹp bình yên của Đà Lạt và hi vọng sự bình yên đó không bị sự hỗn tạp và xô bồ xâm lấn.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00050" algn="l"/>
              </a:tabLst>
            </a:pPr>
            <a:r>
              <a:rPr lang="vi-VN" sz="2000" b="1" dirty="0">
                <a:effectLst/>
                <a:latin typeface="Times New Roman" panose="02020603050405020304" pitchFamily="18" charset="0"/>
                <a:ea typeface="Times New Roman" panose="02020603050405020304" pitchFamily="18" charset="0"/>
              </a:rPr>
              <a:t>Câu 6. </a:t>
            </a:r>
            <a:r>
              <a:rPr lang="vi-VN" sz="2000" dirty="0">
                <a:solidFill>
                  <a:srgbClr val="000000"/>
                </a:solidFill>
                <a:effectLst/>
                <a:latin typeface="Times New Roman" panose="02020603050405020304" pitchFamily="18" charset="0"/>
                <a:ea typeface="Times New Roman" panose="02020603050405020304" pitchFamily="18" charset="0"/>
              </a:rPr>
              <a:t>Học sinh đưa ra được ý kiến đồng tình hoặc không đồng tình và lí giải hợp lí.</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00050" algn="l"/>
              </a:tabLst>
            </a:pPr>
            <a:r>
              <a:rPr lang="vi-VN" sz="2000" b="1" dirty="0">
                <a:effectLst/>
                <a:latin typeface="Times New Roman" panose="02020603050405020304" pitchFamily="18" charset="0"/>
                <a:ea typeface="Times New Roman" panose="02020603050405020304" pitchFamily="18" charset="0"/>
              </a:rPr>
              <a:t>Câu 7. </a:t>
            </a:r>
            <a:r>
              <a:rPr lang="vi-VN" sz="2000" dirty="0">
                <a:solidFill>
                  <a:srgbClr val="000000"/>
                </a:solidFill>
                <a:effectLst/>
                <a:latin typeface="Times New Roman" panose="02020603050405020304" pitchFamily="18" charset="0"/>
                <a:ea typeface="Times New Roman" panose="02020603050405020304" pitchFamily="18" charset="0"/>
              </a:rPr>
              <a:t>Có hệ thống những quy định rõ ràng đối với du khách khi tham quan cần giữ gìn quang cảnh, môi trường tĩnh lặng.</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 Khuyến khích, tuyên dương những hành động bảo vệ môi trường, danh lam thắng cảnh.</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2800" dirty="0"/>
          </a:p>
        </p:txBody>
      </p:sp>
    </p:spTree>
    <p:extLst>
      <p:ext uri="{BB962C8B-B14F-4D97-AF65-F5344CB8AC3E}">
        <p14:creationId xmlns:p14="http://schemas.microsoft.com/office/powerpoint/2010/main" val="92211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201424"/>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PHIẾU HỌC TẬP SỐ 4</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Đọc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đoạn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văn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sau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trả </a:t>
            </a:r>
            <a:r>
              <a:rPr lang="en-US" sz="2400" b="1" dirty="0" err="1">
                <a:latin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hỏi</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quê</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tố</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cuộc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tưởng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chừng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cuốn</a:t>
            </a:r>
            <a:r>
              <a:rPr lang="en-US" sz="2400" i="1" dirty="0">
                <a:latin typeface="Times New Roman" panose="02020603050405020304" pitchFamily="18" charset="0"/>
                <a:cs typeface="Times New Roman" panose="02020603050405020304" pitchFamily="18" charset="0"/>
              </a:rPr>
              <a:t> bay </a:t>
            </a:r>
            <a:r>
              <a:rPr lang="en-US" sz="2400" i="1" dirty="0" err="1">
                <a:latin typeface="Times New Roman" panose="02020603050405020304" pitchFamily="18" charset="0"/>
                <a:cs typeface="Times New Roman" panose="02020603050405020304" pitchFamily="18" charset="0"/>
              </a:rPr>
              <a:t>tất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nhưng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tư</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tôi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quê</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mênh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vẫn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cuồn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cuộn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chảy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xanh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biếc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vẫn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lặng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lờ</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trôi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Tôi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bao la </a:t>
            </a:r>
            <a:r>
              <a:rPr lang="en-US" sz="2400" i="1" dirty="0" err="1">
                <a:latin typeface="Times New Roman" panose="02020603050405020304" pitchFamily="18" charset="0"/>
                <a:cs typeface="Times New Roman" panose="02020603050405020304" pitchFamily="18" charset="0"/>
              </a:rPr>
              <a:t>vàng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rực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mùa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khói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thơm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mía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lùi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xóa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mù</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sau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tiếng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chuông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chùa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thẳm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canh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khuya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Tôi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yêu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màu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rẫy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khoai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mì</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nghiêng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nghiêng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triền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núi</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 Mai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Nguồn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Nâng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cao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Ngữ</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7, </a:t>
            </a:r>
            <a:r>
              <a:rPr lang="en-US" sz="2000" i="1" dirty="0" err="1">
                <a:latin typeface="Times New Roman" panose="02020603050405020304" pitchFamily="18" charset="0"/>
                <a:cs typeface="Times New Roman" panose="02020603050405020304" pitchFamily="18" charset="0"/>
              </a:rPr>
              <a:t>trang</a:t>
            </a:r>
            <a:r>
              <a:rPr lang="en-US" sz="2000" i="1" dirty="0">
                <a:latin typeface="Times New Roman" panose="02020603050405020304" pitchFamily="18" charset="0"/>
                <a:cs typeface="Times New Roman" panose="02020603050405020304" pitchFamily="18" charset="0"/>
              </a:rPr>
              <a:t> 212)</a:t>
            </a:r>
            <a:endParaRPr lang="en-US" sz="20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06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 calcmode="lin" valueType="num">
                                      <p:cBhvr additive="base">
                                        <p:cTn id="1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201424"/>
          </a:xfrm>
          <a:prstGeom prst="rect">
            <a:avLst/>
          </a:prstGeom>
          <a:noFill/>
        </p:spPr>
        <p:txBody>
          <a:bodyPr wrap="square" rtlCol="0">
            <a:spAutoFit/>
          </a:bodyPr>
          <a:lstStyle/>
          <a:p>
            <a:pPr algn="ctr"/>
            <a:r>
              <a:rPr lang="en-US" sz="3200" b="1" dirty="0" err="1">
                <a:latin typeface="Times New Roman" panose="02020603050405020304" pitchFamily="18" charset="0"/>
                <a:cs typeface="Times New Roman" panose="02020603050405020304" pitchFamily="18" charset="0"/>
              </a:rPr>
              <a:t>Gợi</a:t>
            </a:r>
            <a:r>
              <a:rPr lang="en-US" sz="3200" b="1" dirty="0">
                <a:latin typeface="Times New Roman" panose="02020603050405020304" pitchFamily="18" charset="0"/>
                <a:cs typeface="Times New Roman" panose="02020603050405020304" pitchFamily="18" charset="0"/>
              </a:rPr>
              <a:t> ý trả </a:t>
            </a:r>
            <a:r>
              <a:rPr lang="en-US" sz="3200" b="1" dirty="0" err="1">
                <a:latin typeface="Times New Roman" panose="02020603050405020304" pitchFamily="18" charset="0"/>
                <a:cs typeface="Times New Roman" panose="02020603050405020304" pitchFamily="18" charset="0"/>
              </a:rPr>
              <a:t>lời</a:t>
            </a:r>
            <a:endParaRPr lang="en-US" sz="3200" dirty="0">
              <a:latin typeface="Times New Roman" panose="02020603050405020304" pitchFamily="18" charset="0"/>
              <a:cs typeface="Times New Roman" panose="02020603050405020304" pitchFamily="18" charset="0"/>
            </a:endParaRPr>
          </a:p>
          <a:p>
            <a:pPr algn="just"/>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a:t>
            </a:r>
          </a:p>
          <a:p>
            <a:pPr algn="just"/>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2.</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Đoạn văn trên được biểu cảm theo cách: trực tiếp</a:t>
            </a:r>
            <a:endParaRPr lang="en-US" sz="3200" dirty="0">
              <a:latin typeface="Times New Roman" panose="02020603050405020304" pitchFamily="18" charset="0"/>
              <a:cs typeface="Times New Roman" panose="02020603050405020304" pitchFamily="18" charset="0"/>
            </a:endParaRPr>
          </a:p>
          <a:p>
            <a:pPr algn="just"/>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3. </a:t>
            </a:r>
            <a:r>
              <a:rPr lang="vi-VN" sz="3200" dirty="0">
                <a:latin typeface="Times New Roman" panose="02020603050405020304" pitchFamily="18" charset="0"/>
                <a:cs typeface="Times New Roman" panose="02020603050405020304" pitchFamily="18" charset="0"/>
              </a:rPr>
              <a:t>Từ láy toàn bộ: cuồn cuộn, mù mù, thăm thẳm.</a:t>
            </a:r>
            <a:endParaRPr lang="en-US" sz="3200" dirty="0">
              <a:latin typeface="Times New Roman" panose="02020603050405020304" pitchFamily="18" charset="0"/>
              <a:cs typeface="Times New Roman" panose="02020603050405020304" pitchFamily="18" charset="0"/>
            </a:endParaRPr>
          </a:p>
          <a:p>
            <a:pPr algn="just"/>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4.</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Đoạn văn biểu đạt tình cảm: nỗi nhớ và tình yêu thiết tha, nồng hậu đối với mảnh đất quê hương.</a:t>
            </a:r>
            <a:endParaRPr lang="en-US" sz="32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797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0" y="838200"/>
            <a:ext cx="9067800" cy="5909310"/>
          </a:xfrm>
          <a:prstGeom prst="rect">
            <a:avLst/>
          </a:prstGeom>
          <a:noFill/>
        </p:spPr>
        <p:txBody>
          <a:bodyPr wrap="square" rtlCol="0">
            <a:spAutoFit/>
          </a:bodyPr>
          <a:lstStyle/>
          <a:p>
            <a:pPr algn="ctr">
              <a:tabLst>
                <a:tab pos="628650" algn="l"/>
              </a:tabLst>
            </a:pPr>
            <a:r>
              <a:rPr lang="en-US" sz="1800" b="1" dirty="0">
                <a:effectLst/>
                <a:latin typeface="Times New Roman" panose="02020603050405020304" pitchFamily="18" charset="0"/>
                <a:ea typeface="Times New Roman" panose="02020603050405020304" pitchFamily="18" charset="0"/>
              </a:rPr>
              <a:t>PHIẾU HỌC TẬP SỐ 5</a:t>
            </a:r>
          </a:p>
          <a:p>
            <a:pPr marL="0" marR="0">
              <a:spcBef>
                <a:spcPts val="0"/>
              </a:spcBef>
              <a:spcAft>
                <a:spcPts val="0"/>
              </a:spcAft>
              <a:tabLst>
                <a:tab pos="628650" algn="l"/>
              </a:tabLst>
            </a:pPr>
            <a:r>
              <a:rPr lang="en-US" sz="1800" b="1" dirty="0" err="1">
                <a:effectLst/>
                <a:latin typeface="Times New Roman" panose="02020603050405020304" pitchFamily="18" charset="0"/>
                <a:ea typeface="Times New Roman" panose="02020603050405020304" pitchFamily="18" charset="0"/>
              </a:rPr>
              <a:t>Đọc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đoạn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trích</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sau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và</a:t>
            </a:r>
            <a:r>
              <a:rPr lang="en-US" sz="1800" b="1" dirty="0">
                <a:effectLst/>
                <a:latin typeface="Times New Roman" panose="02020603050405020304" pitchFamily="18" charset="0"/>
                <a:ea typeface="Times New Roman" panose="02020603050405020304" pitchFamily="18" charset="0"/>
              </a:rPr>
              <a:t> trả </a:t>
            </a:r>
            <a:r>
              <a:rPr lang="en-US" sz="1800" b="1" dirty="0" err="1">
                <a:effectLst/>
                <a:latin typeface="Times New Roman" panose="02020603050405020304" pitchFamily="18" charset="0"/>
                <a:ea typeface="Times New Roman" panose="02020603050405020304" pitchFamily="18" charset="0"/>
              </a:rPr>
              <a:t>lời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hỏi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bên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dưới</a:t>
            </a:r>
            <a:r>
              <a:rPr lang="en-US" sz="1800" b="1"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57150" marR="0" indent="400050" algn="ctr">
              <a:spcBef>
                <a:spcPts val="0"/>
              </a:spcBef>
              <a:spcAft>
                <a:spcPts val="0"/>
              </a:spcAft>
              <a:tabLst>
                <a:tab pos="628650" algn="l"/>
              </a:tabLst>
            </a:pPr>
            <a:r>
              <a:rPr lang="en-US" sz="1800" b="1" dirty="0">
                <a:effectLst/>
                <a:latin typeface="Times New Roman" panose="02020603050405020304" pitchFamily="18" charset="0"/>
                <a:ea typeface="Times New Roman" panose="02020603050405020304" pitchFamily="18" charset="0"/>
              </a:rPr>
              <a:t>TIẾNG CHIM TRONG THÀNH PHỐ</a:t>
            </a:r>
            <a:endParaRPr lang="en-US" sz="1800" dirty="0">
              <a:effectLst/>
              <a:latin typeface="Times New Roman" panose="02020603050405020304" pitchFamily="18" charset="0"/>
              <a:ea typeface="Times New Roman" panose="02020603050405020304" pitchFamily="18" charset="0"/>
            </a:endParaRPr>
          </a:p>
          <a:p>
            <a:pPr marL="0" marR="0" indent="571500" algn="just">
              <a:spcBef>
                <a:spcPts val="0"/>
              </a:spcBef>
              <a:spcAft>
                <a:spcPts val="0"/>
              </a:spcAft>
            </a:pPr>
            <a:r>
              <a:rPr lang="vi-VN" sz="1800" i="1" dirty="0">
                <a:effectLst/>
                <a:latin typeface="Times New Roman" panose="02020603050405020304" pitchFamily="18" charset="0"/>
                <a:ea typeface="Times New Roman" panose="02020603050405020304" pitchFamily="18" charset="0"/>
              </a:rPr>
              <a:t>(1)Hà Nội những năm vừa tiếp quản thập niên 50, 60 là một sân chim vô cùng phong phú. Kể cả những tháng ngày chiến tranh bom đạn cũng không bao giờ vắng tiếng chim. Trên những vòm lá cổ thụ là nơi trú ngụ của hàng đàn chim khuyên lớn. Hửng sáng, những chú chim trống đua nhau hót sổng gọi bạn. Tiếng hót râm ran hàng tiếng đồng hồ. Con chim vào loại bé nhất trong các loài chim ấy không ngờ có giọng hót lảnh lót vang xa đến thế. Lũ chim sẻ bị đánh thức hòa giọng chành chọe dấm dứt rời chỗ ngủ. Những con chích chòe than đậu chót vót trên ngọn cây cất tiếng hót từng hồi dài. Phía vườn Bách Thảo lạch xạch tiếng con chim dẻ quạt luồn lách trong những tàng cây thấp cất tiếng hót trong veo mảnh mai tơ tóc. Hòa giọng lanh chanh sắc nhọn của bầy chim bạc má thoăn thoắt chuyền cành. Những cây cổ thụ trong các đình chùa là nơi trú ngụ của những con chim cú mèo. Ban đêm, chúng lặng lẽ liệng cánh rất thấp dọc theo các con phố tối đèn tìm bắt chuột.</a:t>
            </a:r>
            <a:endParaRPr lang="en-US" sz="1800" dirty="0">
              <a:effectLst/>
              <a:latin typeface="Times New Roman" panose="02020603050405020304" pitchFamily="18" charset="0"/>
              <a:ea typeface="Times New Roman" panose="02020603050405020304" pitchFamily="18" charset="0"/>
            </a:endParaRPr>
          </a:p>
          <a:p>
            <a:pPr marL="0" marR="0" indent="571500" algn="just">
              <a:spcBef>
                <a:spcPts val="0"/>
              </a:spcBef>
              <a:spcAft>
                <a:spcPts val="0"/>
              </a:spcAft>
            </a:pPr>
            <a:r>
              <a:rPr lang="vi-VN" sz="1800" i="1" dirty="0">
                <a:effectLst/>
                <a:latin typeface="Times New Roman" panose="02020603050405020304" pitchFamily="18" charset="0"/>
                <a:ea typeface="Times New Roman" panose="02020603050405020304" pitchFamily="18" charset="0"/>
              </a:rPr>
              <a:t>Tháng ba, hoa gạo nở đỏ rực bên hồ Hoàn Kiếm, Bảo tàng lịch sử, Miếu Hai Cô góc Văn Miếu. Từng đàn chim sáo đen, sáo mỏ nghệ, sáo nâu kéo về từ mạn Hòa Bình xôn xao trò chuyện. Chúng còn nán lại sang hết tháng tư khi những quả đa chín vàng rượi quanh hồ. Tháng mười một, mùa quả nhội chín, chim héc có cái mỏ đỏ chót ầm ĩ kéo về phố hàng đàn. Những quả nhội chín chớm chua màu cát là thức ăn loài chim này rất thích. Những con phố Hai Bà Trưng, Lý Thường Kiệt, Phan Chu Trinh lúc ấy trồng chủ yếu loại cây này.</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542491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0" y="838200"/>
            <a:ext cx="9067800" cy="6186309"/>
          </a:xfrm>
          <a:prstGeom prst="rect">
            <a:avLst/>
          </a:prstGeom>
          <a:noFill/>
        </p:spPr>
        <p:txBody>
          <a:bodyPr wrap="square" rtlCol="0">
            <a:spAutoFit/>
          </a:bodyPr>
          <a:lstStyle/>
          <a:p>
            <a:pPr marL="0" marR="0" indent="571500" algn="just">
              <a:spcBef>
                <a:spcPts val="0"/>
              </a:spcBef>
              <a:spcAft>
                <a:spcPts val="0"/>
              </a:spcAft>
            </a:pPr>
            <a:r>
              <a:rPr lang="vi-VN" sz="1800" i="1" dirty="0">
                <a:effectLst/>
                <a:latin typeface="Times New Roman" panose="02020603050405020304" pitchFamily="18" charset="0"/>
                <a:ea typeface="Times New Roman" panose="02020603050405020304" pitchFamily="18" charset="0"/>
              </a:rPr>
              <a:t>Quanh năm trên những cây cổ thụ trong thành phố không lúc nào ngớt tiếng chim cu gáy gọi bạn. Chúng chọn những hàng cây lớn ven sông Hồng phía đường Yên Phụ và khu bệnh viện Hữu Nghị làm nơi tá túc. Là nơi có khoảng cách gần nhất để vượt sông sang những bãi bồi ngô lúa bờ bên kia. Ngoài bãi sông trong những tầng cây thấp là tiếng con chim gọi vịt chập chờn theo tiếng sóng. Loài chim này rất hiếm khi có thể nhìn thấy chúng. Nhưng tiếng hót đặc biệt đúng giờ và đúng nơi cứ như thể chúng vĩnh viễn có mặt ở đấy. Đầu hè là tiếng chim sơn ca tha thiết tìm bạn trên những dải cát hồng bãi giữa. Giọng sơn ca thỉnh thoảng vút cao giữa tầng không trong vắt như nhạc xuống từ trời. Con chim xấu mã này có một giọng ca tuyệt vời nhất trong toàn bộ thế giới chim cảnh.</a:t>
            </a:r>
            <a:endParaRPr lang="en-US" sz="1800" dirty="0">
              <a:effectLst/>
              <a:latin typeface="Times New Roman" panose="02020603050405020304" pitchFamily="18" charset="0"/>
              <a:ea typeface="Times New Roman" panose="02020603050405020304" pitchFamily="18" charset="0"/>
            </a:endParaRPr>
          </a:p>
          <a:p>
            <a:pPr marL="0" marR="0" indent="571500" algn="just">
              <a:spcBef>
                <a:spcPts val="0"/>
              </a:spcBef>
              <a:spcAft>
                <a:spcPts val="0"/>
              </a:spcAft>
            </a:pPr>
            <a:r>
              <a:rPr lang="vi-VN" sz="1800" i="1" dirty="0">
                <a:effectLst/>
                <a:latin typeface="Times New Roman" panose="02020603050405020304" pitchFamily="18" charset="0"/>
                <a:ea typeface="Times New Roman" panose="02020603050405020304" pitchFamily="18" charset="0"/>
              </a:rPr>
              <a:t>Chim chào mào dạn người sống khắp nơi trong thành phố. Công viên vườn hoa nào cũng rất sẵn. Lũ chào mào hoắng huýt coi tất cả cây cối như nhà riêng của chúng.</a:t>
            </a:r>
            <a:endParaRPr lang="en-US" sz="1800" dirty="0">
              <a:effectLst/>
              <a:latin typeface="Times New Roman" panose="02020603050405020304" pitchFamily="18" charset="0"/>
              <a:ea typeface="Times New Roman" panose="02020603050405020304" pitchFamily="18" charset="0"/>
            </a:endParaRPr>
          </a:p>
          <a:p>
            <a:pPr marL="0" marR="0" indent="571500" algn="just">
              <a:spcBef>
                <a:spcPts val="0"/>
              </a:spcBef>
              <a:spcAft>
                <a:spcPts val="0"/>
              </a:spcAft>
            </a:pPr>
            <a:r>
              <a:rPr lang="vi-VN" sz="1800" i="1" dirty="0">
                <a:effectLst/>
                <a:latin typeface="Times New Roman" panose="02020603050405020304" pitchFamily="18" charset="0"/>
                <a:ea typeface="Times New Roman" panose="02020603050405020304" pitchFamily="18" charset="0"/>
              </a:rPr>
              <a:t>Mùa di trú, chim sâm cầm, le le kéo về đậu trên mặt nước Hồ Tây thành những mảng lớn lênh đênh trên sóng. Đàn chim rét mướt giữa sương khói mặt hồ ẩn hiện thần tiên trong những lau lách lan man bên bờ. Cuối bãi sông Hồng kéo dài về phía Hà Nam là những con giang, con sếu co ro một chân im lìm soi bóng nước như bức tượng xám...</a:t>
            </a:r>
            <a:endParaRPr lang="en-US" sz="1800" dirty="0">
              <a:effectLst/>
              <a:latin typeface="Times New Roman" panose="02020603050405020304" pitchFamily="18" charset="0"/>
              <a:ea typeface="Times New Roman" panose="02020603050405020304" pitchFamily="18" charset="0"/>
            </a:endParaRPr>
          </a:p>
          <a:p>
            <a:pPr marL="0" marR="0" indent="571500" algn="just">
              <a:spcBef>
                <a:spcPts val="0"/>
              </a:spcBef>
              <a:spcAft>
                <a:spcPts val="0"/>
              </a:spcAft>
            </a:pPr>
            <a:r>
              <a:rPr lang="vi-VN" sz="1800" i="1" dirty="0">
                <a:effectLst/>
                <a:latin typeface="Times New Roman" panose="02020603050405020304" pitchFamily="18" charset="0"/>
                <a:ea typeface="Times New Roman" panose="02020603050405020304" pitchFamily="18" charset="0"/>
              </a:rPr>
              <a:t>(2)Những cánh chim trong thành phố được thảnh thơi bay lượn vui vầy cho đến khoảng giữa những năm 60 của thế kỉ trước. […]</a:t>
            </a:r>
            <a:endParaRPr lang="en-US" sz="1800" dirty="0">
              <a:effectLst/>
              <a:latin typeface="Times New Roman" panose="02020603050405020304" pitchFamily="18" charset="0"/>
              <a:ea typeface="Times New Roman" panose="02020603050405020304" pitchFamily="18" charset="0"/>
            </a:endParaRPr>
          </a:p>
          <a:p>
            <a:pPr marL="0" marR="0" indent="571500" algn="just">
              <a:spcBef>
                <a:spcPts val="0"/>
              </a:spcBef>
              <a:spcAft>
                <a:spcPts val="0"/>
              </a:spcAft>
            </a:pPr>
            <a:r>
              <a:rPr lang="vi-VN" sz="1800" i="1" dirty="0">
                <a:effectLst/>
                <a:latin typeface="Times New Roman" panose="02020603050405020304" pitchFamily="18" charset="0"/>
                <a:ea typeface="Times New Roman" panose="02020603050405020304" pitchFamily="18" charset="0"/>
              </a:rPr>
              <a:t>Chim khách và chim quạ biến mất hoàn toàn cho đến tận bây giờ không chỉ ở Hà Nội. Lác đác còn lại vài con chim cu gáy sợ sệt hiếm khi nghe thấy giọng. Những chim nhỏ cũng lần lượt vào nồi bởi số lượng đông đảo. Chào mào và chim sẻ trải qua giai đoạn khốc liệt này chỉ còn rất thưa thớt.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667326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5601533"/>
          </a:xfrm>
          <a:prstGeom prst="rect">
            <a:avLst/>
          </a:prstGeom>
          <a:noFill/>
        </p:spPr>
        <p:txBody>
          <a:bodyPr wrap="square" rtlCol="0">
            <a:spAutoFit/>
          </a:bodyPr>
          <a:lstStyle/>
          <a:p>
            <a:pPr algn="ctr"/>
            <a:r>
              <a:rPr lang="vi-VN" sz="2000" i="1" dirty="0">
                <a:latin typeface="Times New Roman" panose="02020603050405020304" pitchFamily="18" charset="0"/>
                <a:cs typeface="Times New Roman" panose="02020603050405020304" pitchFamily="18" charset="0"/>
              </a:rPr>
              <a:t>Trái Đất không có tầng lá xanh của cây chặn lại nên khi chiếu xuống mặt đất sẽ hình thành nên những vùng đất khô cằn, nóng như hoang mạc. Mùa mưa không có rừng để giữ nước lại nên sẽ gây lũ lụt còn mùa khô thì xảy ra hạn hán. </a:t>
            </a:r>
          </a:p>
          <a:p>
            <a:pPr algn="just"/>
            <a:r>
              <a:rPr lang="vi-VN" sz="2000" i="1" dirty="0">
                <a:latin typeface="Times New Roman" panose="02020603050405020304" pitchFamily="18" charset="0"/>
                <a:cs typeface="Times New Roman" panose="02020603050405020304" pitchFamily="18" charset="0"/>
              </a:rPr>
              <a:t>                                                                                     (Theo LV, quangnam.gov.vn)</a:t>
            </a:r>
          </a:p>
          <a:p>
            <a:pPr algn="just"/>
            <a:r>
              <a:rPr lang="vi-VN" sz="2000" b="1" dirty="0">
                <a:latin typeface="+mj-lt"/>
              </a:rPr>
              <a:t>Câu 1</a:t>
            </a:r>
            <a:r>
              <a:rPr lang="vi-VN" sz="2000" dirty="0">
                <a:latin typeface="+mj-lt"/>
              </a:rPr>
              <a:t>. Theo văn bản, các nguyên nhân chính khiến Trái Đất nóng lên là gì?</a:t>
            </a:r>
          </a:p>
          <a:p>
            <a:pPr algn="just"/>
            <a:r>
              <a:rPr lang="vi-VN" sz="2000" b="1" dirty="0">
                <a:latin typeface="+mj-lt"/>
              </a:rPr>
              <a:t>Câu 2</a:t>
            </a:r>
            <a:r>
              <a:rPr lang="vi-VN" sz="2000" dirty="0">
                <a:latin typeface="+mj-lt"/>
              </a:rPr>
              <a:t>: Từ được in đậm trong câu: “Khi lượng khí các-bô-níc có nhiều trong bầu khí quyển do ánh nắng Mặt Trời chiếu vào làm tăng nhiệt độ của bề mặt Trái Đất” có nguồn gốc từ ngôn ngữ nào?</a:t>
            </a:r>
          </a:p>
          <a:p>
            <a:pPr algn="just"/>
            <a:r>
              <a:rPr lang="vi-VN" sz="2000" b="1" dirty="0">
                <a:latin typeface="+mj-lt"/>
              </a:rPr>
              <a:t>Câu 3.</a:t>
            </a:r>
            <a:r>
              <a:rPr lang="vi-VN" sz="2000" dirty="0">
                <a:latin typeface="+mj-lt"/>
              </a:rPr>
              <a:t> Giải nghĩa của từ  hoang mạc trong văn bản trên có nghĩa là </a:t>
            </a:r>
          </a:p>
          <a:p>
            <a:pPr algn="just"/>
            <a:r>
              <a:rPr lang="vi-VN" sz="2000" b="1" dirty="0">
                <a:latin typeface="+mj-lt"/>
              </a:rPr>
              <a:t>Câu 4: </a:t>
            </a:r>
            <a:r>
              <a:rPr lang="vi-VN" sz="2000" dirty="0">
                <a:latin typeface="+mj-lt"/>
              </a:rPr>
              <a:t>Nội dung chính của đoạn văn trên là gì? Do sự phát triển nhanh chóng như vũ bão của khoa học công nghệ cùng sự phát triển của nền kinh tế nên nhiều nhà máy xả thải trực tiếp và phun khí thải vào môi trường. Số lượng phương tiện từ xe cộ (xe máy, xe đạp, ô tô…) cũng đã thải ra một lượng lớn khí các-bô-níc. Khi lượng khí các-bô-níc có nhiều trong bầu khí quyển do ánh nắng Mặt Trời chiếu vào làm tăng nhiệt độ của bề mặt Trái Đất.</a:t>
            </a:r>
          </a:p>
          <a:p>
            <a:pPr algn="just"/>
            <a:r>
              <a:rPr lang="vi-VN" sz="2000" b="1" dirty="0">
                <a:latin typeface="+mj-lt"/>
              </a:rPr>
              <a:t>Câu 5.</a:t>
            </a:r>
            <a:r>
              <a:rPr lang="vi-VN" sz="2000" dirty="0">
                <a:latin typeface="+mj-lt"/>
              </a:rPr>
              <a:t> Theo em, thông điệp mà tác giả gửi gắm qua văn bản trên là gì?</a:t>
            </a:r>
          </a:p>
          <a:p>
            <a:pPr algn="just"/>
            <a:r>
              <a:rPr lang="vi-VN" sz="2000" b="1" dirty="0">
                <a:latin typeface="+mj-lt"/>
              </a:rPr>
              <a:t>Câu 6. </a:t>
            </a:r>
            <a:r>
              <a:rPr lang="vi-VN" sz="2000" dirty="0">
                <a:latin typeface="+mj-lt"/>
              </a:rPr>
              <a:t>Em có thể làm gì để góp phần hạn chế hiện tượng Trái Đất nóng lên? (Viết câu trả lời từ ba câu đến năm câu văn).</a:t>
            </a:r>
          </a:p>
        </p:txBody>
      </p:sp>
    </p:spTree>
    <p:extLst>
      <p:ext uri="{BB962C8B-B14F-4D97-AF65-F5344CB8AC3E}">
        <p14:creationId xmlns:p14="http://schemas.microsoft.com/office/powerpoint/2010/main" val="266333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0" y="838200"/>
            <a:ext cx="9067800" cy="5601533"/>
          </a:xfrm>
          <a:prstGeom prst="rect">
            <a:avLst/>
          </a:prstGeom>
          <a:noFill/>
        </p:spPr>
        <p:txBody>
          <a:bodyPr wrap="square" rtlCol="0">
            <a:spAutoFit/>
          </a:bodyPr>
          <a:lstStyle/>
          <a:p>
            <a:pPr marL="0" marR="0" indent="571500" algn="just">
              <a:spcBef>
                <a:spcPts val="0"/>
              </a:spcBef>
              <a:spcAft>
                <a:spcPts val="0"/>
              </a:spcAft>
            </a:pPr>
            <a:r>
              <a:rPr lang="vi-VN" sz="2000" i="1" dirty="0">
                <a:effectLst/>
                <a:latin typeface="Times New Roman" panose="02020603050405020304" pitchFamily="18" charset="0"/>
                <a:ea typeface="Times New Roman" panose="02020603050405020304" pitchFamily="18" charset="0"/>
              </a:rPr>
              <a:t>Hồ Tây với việc xây dựng ồ ạt trong những năm gần đây không chỉ mất đi cảnh quan ven hồ. Đàn chim di trú cũng chỉ còn lác đác lai vãng năm về năm không. Ngoài đê sông Hồng đã trở thành phố phường, không bao giờ còn nghe thấy tiếng con chim gọi vịt nữa. Mấy cây gạo ven hồ Hoàn Kiếm và Văn Miếu đã không còn. Lũ sáo đá, sáo nâu nhiều năm rồi biệt tích.</a:t>
            </a:r>
            <a:endParaRPr lang="en-US" sz="2000" dirty="0">
              <a:effectLst/>
              <a:latin typeface="Times New Roman" panose="02020603050405020304" pitchFamily="18" charset="0"/>
              <a:ea typeface="Times New Roman" panose="02020603050405020304" pitchFamily="18" charset="0"/>
            </a:endParaRPr>
          </a:p>
          <a:p>
            <a:pPr marL="0" marR="0" indent="571500" algn="just">
              <a:spcBef>
                <a:spcPts val="0"/>
              </a:spcBef>
              <a:spcAft>
                <a:spcPts val="0"/>
              </a:spcAft>
            </a:pPr>
            <a:r>
              <a:rPr lang="vi-VN" sz="2000" i="1" dirty="0">
                <a:effectLst/>
                <a:latin typeface="Times New Roman" panose="02020603050405020304" pitchFamily="18" charset="0"/>
                <a:ea typeface="Times New Roman" panose="02020603050405020304" pitchFamily="18" charset="0"/>
              </a:rPr>
              <a:t>Người Hà Nội không thể thiếu tiếng chim. Nạn săn bắn đã được kiểm soát chặt chẽ từ hơn chục năm rồi. Nhưng thật lạ, những loài chim tưởng như rất dạn người không quay về nữa. Người Hà Nội chơi chim cảnh nuôi nhốt trong lồng. Tiếng hót sung mãn của con sơn ca, con vành khuyên, con chào mào nuôi nhốt nghe ra vẫn có âm hưởng ai oán thế nào?</a:t>
            </a:r>
            <a:endParaRPr lang="en-US" sz="2000" dirty="0">
              <a:effectLst/>
              <a:latin typeface="Times New Roman" panose="02020603050405020304" pitchFamily="18" charset="0"/>
              <a:ea typeface="Times New Roman" panose="02020603050405020304" pitchFamily="18" charset="0"/>
            </a:endParaRPr>
          </a:p>
          <a:p>
            <a:pPr marL="0" marR="0" indent="571500" algn="r">
              <a:spcBef>
                <a:spcPts val="0"/>
              </a:spcBef>
              <a:spcAft>
                <a:spcPts val="0"/>
              </a:spcAft>
            </a:pPr>
            <a:r>
              <a:rPr lang="vi-VN" sz="2000" i="1" dirty="0">
                <a:effectLst/>
                <a:latin typeface="Times New Roman" panose="02020603050405020304" pitchFamily="18" charset="0"/>
                <a:ea typeface="Times New Roman" panose="02020603050405020304" pitchFamily="18" charset="0"/>
              </a:rPr>
              <a:t>(Theo Đỗ Phấn)</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1. </a:t>
            </a:r>
            <a:r>
              <a:rPr lang="vi-VN" sz="2000" dirty="0">
                <a:solidFill>
                  <a:srgbClr val="000000"/>
                </a:solidFill>
                <a:effectLst/>
                <a:latin typeface="Times New Roman" panose="02020603050405020304" pitchFamily="18" charset="0"/>
                <a:ea typeface="Times New Roman" panose="02020603050405020304" pitchFamily="18" charset="0"/>
              </a:rPr>
              <a:t>Nêu nội dung chính của phần (1), (2) trong văn bản trên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2. </a:t>
            </a:r>
            <a:r>
              <a:rPr lang="vi-VN" sz="2000" dirty="0">
                <a:solidFill>
                  <a:srgbClr val="000000"/>
                </a:solidFill>
                <a:effectLst/>
                <a:latin typeface="Times New Roman" panose="02020603050405020304" pitchFamily="18" charset="0"/>
                <a:ea typeface="Times New Roman" panose="02020603050405020304" pitchFamily="18" charset="0"/>
              </a:rPr>
              <a:t>Tác giả sử dụng cách thức nào để miêu tả các loài chim trong thành phố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3. </a:t>
            </a:r>
            <a:r>
              <a:rPr lang="vi-VN" sz="2000" dirty="0">
                <a:solidFill>
                  <a:srgbClr val="000000"/>
                </a:solidFill>
                <a:effectLst/>
                <a:latin typeface="Times New Roman" panose="02020603050405020304" pitchFamily="18" charset="0"/>
                <a:ea typeface="Times New Roman" panose="02020603050405020304" pitchFamily="18" charset="0"/>
              </a:rPr>
              <a:t>Qua văn bản trên, có thể thấy tác giả là người như thế nào?</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4. </a:t>
            </a:r>
            <a:r>
              <a:rPr lang="vi-VN" sz="2000" dirty="0">
                <a:solidFill>
                  <a:srgbClr val="000000"/>
                </a:solidFill>
                <a:effectLst/>
                <a:latin typeface="Times New Roman" panose="02020603050405020304" pitchFamily="18" charset="0"/>
                <a:ea typeface="Times New Roman" panose="02020603050405020304" pitchFamily="18" charset="0"/>
              </a:rPr>
              <a:t>Thông điệp chính mà tác giả muốn chuyển đến bạn đọc qua văn bản </a:t>
            </a:r>
            <a:r>
              <a:rPr lang="vi-VN" sz="2000" i="1" dirty="0">
                <a:solidFill>
                  <a:srgbClr val="000000"/>
                </a:solidFill>
                <a:effectLst/>
                <a:latin typeface="Times New Roman" panose="02020603050405020304" pitchFamily="18" charset="0"/>
                <a:ea typeface="Times New Roman" panose="02020603050405020304" pitchFamily="18" charset="0"/>
              </a:rPr>
              <a:t>Tiếng chim trong thành phố</a:t>
            </a:r>
            <a:r>
              <a:rPr lang="vi-VN" sz="2000" dirty="0">
                <a:solidFill>
                  <a:srgbClr val="000000"/>
                </a:solidFill>
                <a:effectLst/>
                <a:latin typeface="Times New Roman" panose="02020603050405020304" pitchFamily="18" charset="0"/>
                <a:ea typeface="Times New Roman" panose="02020603050405020304" pitchFamily="18" charset="0"/>
              </a:rPr>
              <a:t> là gì?</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vi-VN" sz="2000" b="1" dirty="0">
                <a:solidFill>
                  <a:srgbClr val="000000"/>
                </a:solidFill>
                <a:effectLst/>
                <a:latin typeface="Times New Roman" panose="02020603050405020304" pitchFamily="18" charset="0"/>
                <a:ea typeface="Times New Roman" panose="02020603050405020304" pitchFamily="18" charset="0"/>
              </a:rPr>
              <a:t>Câu 5. </a:t>
            </a:r>
            <a:r>
              <a:rPr lang="vi-VN" sz="2000" dirty="0">
                <a:solidFill>
                  <a:srgbClr val="000000"/>
                </a:solidFill>
                <a:effectLst/>
                <a:latin typeface="Times New Roman" panose="02020603050405020304" pitchFamily="18" charset="0"/>
                <a:ea typeface="Times New Roman" panose="02020603050405020304" pitchFamily="18" charset="0"/>
              </a:rPr>
              <a:t>Theo em, cần có những biện pháp nào để bảo vệ các loài chim.</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19263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38100" y="474345"/>
            <a:ext cx="9067800" cy="6524863"/>
          </a:xfrm>
          <a:prstGeom prst="rect">
            <a:avLst/>
          </a:prstGeom>
          <a:noFill/>
        </p:spPr>
        <p:txBody>
          <a:bodyPr wrap="square" rtlCol="0">
            <a:spAutoFit/>
          </a:bodyPr>
          <a:lstStyle/>
          <a:p>
            <a:pPr algn="ctr"/>
            <a:r>
              <a:rPr lang="vi-VN" sz="2000" b="1" dirty="0">
                <a:latin typeface="Times New Roman" panose="02020603050405020304" pitchFamily="18" charset="0"/>
                <a:cs typeface="Times New Roman" panose="02020603050405020304" pitchFamily="18" charset="0"/>
              </a:rPr>
              <a:t>Gợi ý trả lời</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1. </a:t>
            </a:r>
            <a:r>
              <a:rPr lang="vi-VN" sz="2000" dirty="0">
                <a:latin typeface="Times New Roman" panose="02020603050405020304" pitchFamily="18" charset="0"/>
                <a:cs typeface="Times New Roman" panose="02020603050405020304" pitchFamily="18" charset="0"/>
              </a:rPr>
              <a:t>Nội dung chính của phần (1) trong văn bản là: Tái hiện một thời thành phố Hà Nội có đầy tiếng chim.</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Nội dung phần (2): Phản ánh hiện trạng Hà Nội bây giờ đã vắng đi rất nhiều tiếng chim.</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2. </a:t>
            </a:r>
            <a:r>
              <a:rPr lang="vi-VN" sz="2000" dirty="0">
                <a:latin typeface="Times New Roman" panose="02020603050405020304" pitchFamily="18" charset="0"/>
                <a:cs typeface="Times New Roman" panose="02020603050405020304" pitchFamily="18" charset="0"/>
              </a:rPr>
              <a:t>Tác giả sử dụng cách thức nào để miêu tả các loài chim trong thành phố:  Liệt kê tên các loài chim </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3</a:t>
            </a:r>
            <a:r>
              <a:rPr lang="vi-VN" sz="2000" dirty="0">
                <a:latin typeface="Times New Roman" panose="02020603050405020304" pitchFamily="18" charset="0"/>
                <a:cs typeface="Times New Roman" panose="02020603050405020304" pitchFamily="18" charset="0"/>
              </a:rPr>
              <a:t>. Qua văn bản trên, có thể thấy tác giả là người: Có hiểu biết phong phú và rất yêu quý tiếng chim.</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4. </a:t>
            </a:r>
            <a:r>
              <a:rPr lang="vi-VN" sz="2000" dirty="0">
                <a:latin typeface="Times New Roman" panose="02020603050405020304" pitchFamily="18" charset="0"/>
                <a:cs typeface="Times New Roman" panose="02020603050405020304" pitchFamily="18" charset="0"/>
              </a:rPr>
              <a:t>Thông điệp mà tác giả muốn gửi gắm: Thành phố Hà Nội cần có chính sách và quy định để bảo vệ các loài chim trong thành phố. Mỗi người dân cũng cần có ý thức để bảo vệ các loài chim.</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5. </a:t>
            </a:r>
            <a:r>
              <a:rPr lang="vi-VN" sz="2000" dirty="0">
                <a:latin typeface="Times New Roman" panose="02020603050405020304" pitchFamily="18" charset="0"/>
                <a:cs typeface="Times New Roman" panose="02020603050405020304" pitchFamily="18" charset="0"/>
              </a:rPr>
              <a:t>Những biện pháp để bảo vệ các loài chim:</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Không săn bắt các loài chim quý hiếm. </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Xây dựng khu bảo tồn các loài chim quý hiếm.</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Bảo vệ môi trường sống của các loài chim.</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Tăng cường bảo vệ và chăm sóc các loài chim.</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Hạn chế săn bắt và nuôi chim làm cảnh.</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Tuân theo các biện pháp và tuyên truyền các biện pháp này cho người thân và hàng xóm để bảo vệ các loài chim.</a:t>
            </a:r>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407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38100" y="474345"/>
            <a:ext cx="9067800" cy="11910953"/>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PHIẾU HỌC TẬP SỐ 6</a:t>
            </a:r>
            <a:endParaRPr lang="en-US" sz="20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Đọc đoạn văn  sau và trả lời các câu hỏi:</a:t>
            </a:r>
            <a:endParaRPr lang="en-US" sz="2400" dirty="0">
              <a:latin typeface="Times New Roman" panose="02020603050405020304" pitchFamily="18" charset="0"/>
              <a:cs typeface="Times New Roman" panose="02020603050405020304" pitchFamily="18" charset="0"/>
            </a:endParaRPr>
          </a:p>
          <a:p>
            <a:pPr algn="ctr"/>
            <a:r>
              <a:rPr lang="nl-NL" sz="2400" b="1" dirty="0">
                <a:latin typeface="Times New Roman" panose="02020603050405020304" pitchFamily="18" charset="0"/>
                <a:cs typeface="Times New Roman" panose="02020603050405020304" pitchFamily="18" charset="0"/>
              </a:rPr>
              <a:t>SÔNG HƯƠNG</a:t>
            </a:r>
            <a:endParaRPr lang="en-US" sz="2400" dirty="0">
              <a:latin typeface="Times New Roman" panose="02020603050405020304" pitchFamily="18" charset="0"/>
              <a:cs typeface="Times New Roman" panose="02020603050405020304" pitchFamily="18" charset="0"/>
            </a:endParaRPr>
          </a:p>
          <a:p>
            <a:pPr algn="just"/>
            <a:r>
              <a:rPr lang="nl-NL" sz="2400" i="1" dirty="0">
                <a:latin typeface="Times New Roman" panose="02020603050405020304" pitchFamily="18" charset="0"/>
                <a:cs typeface="Times New Roman" panose="02020603050405020304" pitchFamily="18" charset="0"/>
              </a:rPr>
              <a:t>Sông Hương là một bức tranh phong cảnh gồm nhiều đoạn mà mỗi đoạn đều có vẻ đẹp riêng của nó. Bao trùm lên cả bức tranh là một màu xanh có nhiều sắc độ đậm nhạt khác nhau: màu xanh thẳm của da trời, màu xanh biếc của lá cây, màu xanh non của những bãi ngô, thảm cỏ in trên mặt nước.</a:t>
            </a:r>
            <a:endParaRPr lang="en-US" sz="2400" dirty="0">
              <a:latin typeface="Times New Roman" panose="02020603050405020304" pitchFamily="18" charset="0"/>
              <a:cs typeface="Times New Roman" panose="02020603050405020304" pitchFamily="18" charset="0"/>
            </a:endParaRPr>
          </a:p>
          <a:p>
            <a:pPr algn="just"/>
            <a:r>
              <a:rPr lang="nl-NL" sz="2400" i="1" dirty="0">
                <a:latin typeface="Times New Roman" panose="02020603050405020304" pitchFamily="18" charset="0"/>
                <a:cs typeface="Times New Roman" panose="02020603050405020304" pitchFamily="18" charset="0"/>
              </a:rPr>
              <a:t> Mỗi mùa hè tới, hoa phượng vĩ nở đỏ rực hai bên bờ. Hương Giang bỗng thay chiếc áo xanh hằng ngày thành dải lụa đào ửng hồng cả phố phường.</a:t>
            </a:r>
            <a:endParaRPr lang="en-US" sz="2400" dirty="0">
              <a:latin typeface="Times New Roman" panose="02020603050405020304" pitchFamily="18" charset="0"/>
              <a:cs typeface="Times New Roman" panose="02020603050405020304" pitchFamily="18" charset="0"/>
            </a:endParaRPr>
          </a:p>
          <a:p>
            <a:pPr algn="just"/>
            <a:r>
              <a:rPr lang="nl-NL" sz="2400" i="1" dirty="0">
                <a:latin typeface="Times New Roman" panose="02020603050405020304" pitchFamily="18" charset="0"/>
                <a:cs typeface="Times New Roman" panose="02020603050405020304" pitchFamily="18" charset="0"/>
              </a:rPr>
              <a:t>Những đêm trăng sáng, dòng sông là một đường trăng lung linh dát vàng. </a:t>
            </a:r>
            <a:endParaRPr lang="en-US" sz="2400" dirty="0">
              <a:latin typeface="Times New Roman" panose="02020603050405020304" pitchFamily="18" charset="0"/>
              <a:cs typeface="Times New Roman" panose="02020603050405020304" pitchFamily="18" charset="0"/>
            </a:endParaRPr>
          </a:p>
          <a:p>
            <a:pPr algn="just"/>
            <a:r>
              <a:rPr lang="nl-NL" sz="2400" i="1" dirty="0">
                <a:latin typeface="Times New Roman" panose="02020603050405020304" pitchFamily="18" charset="0"/>
                <a:cs typeface="Times New Roman" panose="02020603050405020304" pitchFamily="18" charset="0"/>
              </a:rPr>
              <a:t>	Sông Hương là một đặc ân của thiên nhiên dành cho Huế, làm cho không khí thành phố trở nên trong lành, làm tan biến những tiếng ồn ào của chợ búa, tạo cho thành phố một vẻ đẹp êm đềm.</a:t>
            </a:r>
            <a:endParaRPr lang="en-US" sz="2400" dirty="0">
              <a:latin typeface="Times New Roman" panose="02020603050405020304" pitchFamily="18" charset="0"/>
              <a:cs typeface="Times New Roman" panose="02020603050405020304" pitchFamily="18" charset="0"/>
            </a:endParaRPr>
          </a:p>
          <a:p>
            <a:pPr algn="just"/>
            <a:r>
              <a:rPr lang="nl-NL" sz="2400" i="1" dirty="0">
                <a:latin typeface="Times New Roman" panose="02020603050405020304" pitchFamily="18" charset="0"/>
                <a:cs typeface="Times New Roman" panose="02020603050405020304" pitchFamily="18" charset="0"/>
              </a:rPr>
              <a:t>                                                             (Theo:Đất nước ngàn năm</a:t>
            </a:r>
            <a:r>
              <a:rPr lang="nl-NL"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Sông Hương đã được miêu tả ở những thời điểm nào?</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2.</a:t>
            </a:r>
            <a:r>
              <a:rPr lang="nl-NL" sz="2400" dirty="0">
                <a:latin typeface="Times New Roman" panose="02020603050405020304" pitchFamily="18" charset="0"/>
                <a:cs typeface="Times New Roman" panose="02020603050405020304" pitchFamily="18" charset="0"/>
              </a:rPr>
              <a:t> Văn bản thuộc thể loại nào? </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3</a:t>
            </a:r>
            <a:r>
              <a:rPr lang="nl-NL" sz="2400" dirty="0">
                <a:latin typeface="Times New Roman" panose="02020603050405020304" pitchFamily="18" charset="0"/>
                <a:cs typeface="Times New Roman" panose="02020603050405020304" pitchFamily="18" charset="0"/>
              </a:rPr>
              <a:t>  Các cụm từ sau: </a:t>
            </a:r>
            <a:r>
              <a:rPr lang="nl-NL" sz="2400" i="1" dirty="0">
                <a:latin typeface="Times New Roman" panose="02020603050405020304" pitchFamily="18" charset="0"/>
                <a:cs typeface="Times New Roman" panose="02020603050405020304" pitchFamily="18" charset="0"/>
              </a:rPr>
              <a:t>một bức tranh phong cảnh, những tiếng ồn ào </a:t>
            </a:r>
            <a:r>
              <a:rPr lang="nl-NL" sz="2400" dirty="0">
                <a:latin typeface="Times New Roman" panose="02020603050405020304" pitchFamily="18" charset="0"/>
                <a:cs typeface="Times New Roman" panose="02020603050405020304" pitchFamily="18" charset="0"/>
              </a:rPr>
              <a:t>là cụm từ nào?</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4. </a:t>
            </a:r>
            <a:r>
              <a:rPr lang="nl-NL" sz="2400" dirty="0">
                <a:latin typeface="Times New Roman" panose="02020603050405020304" pitchFamily="18" charset="0"/>
                <a:cs typeface="Times New Roman" panose="02020603050405020304" pitchFamily="18" charset="0"/>
              </a:rPr>
              <a:t> Phân tích cấu tạo câu văn được in đậm trong phần trích?</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5.</a:t>
            </a:r>
            <a:r>
              <a:rPr lang="nl-NL" sz="2400" dirty="0">
                <a:latin typeface="Times New Roman" panose="02020603050405020304" pitchFamily="18" charset="0"/>
                <a:cs typeface="Times New Roman" panose="02020603050405020304" pitchFamily="18" charset="0"/>
              </a:rPr>
              <a:t> Câu văn: “</a:t>
            </a:r>
            <a:r>
              <a:rPr lang="nl-NL" sz="2400" i="1" dirty="0">
                <a:latin typeface="Times New Roman" panose="02020603050405020304" pitchFamily="18" charset="0"/>
                <a:cs typeface="Times New Roman" panose="02020603050405020304" pitchFamily="18" charset="0"/>
              </a:rPr>
              <a:t>Sông Hương là một đặc ân của thiên nhiên dành cho Huế, làm cho không khí thành phố trở nên trong lành, làm tan biến những tiếng ồn ào của chợ búa, tạo cho thành phố một vẻ đẹp êm đềm” </a:t>
            </a:r>
            <a:r>
              <a:rPr lang="nl-NL" sz="2400" dirty="0">
                <a:latin typeface="Times New Roman" panose="02020603050405020304" pitchFamily="18" charset="0"/>
                <a:cs typeface="Times New Roman" panose="02020603050405020304" pitchFamily="18" charset="0"/>
              </a:rPr>
              <a:t>khẳng định điều gì? </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6.</a:t>
            </a:r>
            <a:r>
              <a:rPr lang="nl-NL" sz="2400" dirty="0">
                <a:latin typeface="Times New Roman" panose="02020603050405020304" pitchFamily="18" charset="0"/>
                <a:cs typeface="Times New Roman" panose="02020603050405020304" pitchFamily="18" charset="0"/>
              </a:rPr>
              <a:t> Chỉ ra và cho biết tác dụng của biện pháp tu từ trong câu văn </a:t>
            </a:r>
            <a:r>
              <a:rPr lang="nl-NL" sz="2400" i="1" dirty="0">
                <a:latin typeface="Times New Roman" panose="02020603050405020304" pitchFamily="18" charset="0"/>
                <a:cs typeface="Times New Roman" panose="02020603050405020304" pitchFamily="18" charset="0"/>
              </a:rPr>
              <a:t>“Những đêm trăng sáng, dòng sông là một đường trăng lung linh dát vàng”</a:t>
            </a:r>
            <a:r>
              <a:rPr lang="nl-NL"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7. </a:t>
            </a:r>
            <a:r>
              <a:rPr lang="nl-NL" sz="2400" dirty="0">
                <a:latin typeface="Times New Roman" panose="02020603050405020304" pitchFamily="18" charset="0"/>
                <a:cs typeface="Times New Roman" panose="02020603050405020304" pitchFamily="18" charset="0"/>
              </a:rPr>
              <a:t>Từ văn bản trên hãy</a:t>
            </a:r>
            <a:r>
              <a:rPr lang="nl-NL" sz="2400" b="1"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viết đoạn văn ( 5 - 7 câu) cảm nhận về vẻ đẹp của sông Hương? </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900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38100" y="474345"/>
            <a:ext cx="9067800" cy="5632311"/>
          </a:xfrm>
          <a:prstGeom prst="rect">
            <a:avLst/>
          </a:prstGeom>
          <a:noFill/>
        </p:spPr>
        <p:txBody>
          <a:bodyPr wrap="square" rtlCol="0">
            <a:spAutoFit/>
          </a:bodyPr>
          <a:lstStyle/>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Sông Hương đã được miêu tả ở những thời điểm nào?</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2.</a:t>
            </a:r>
            <a:r>
              <a:rPr lang="nl-NL" sz="2400" dirty="0">
                <a:latin typeface="Times New Roman" panose="02020603050405020304" pitchFamily="18" charset="0"/>
                <a:cs typeface="Times New Roman" panose="02020603050405020304" pitchFamily="18" charset="0"/>
              </a:rPr>
              <a:t> Văn bản thuộc thể loại nào? </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3</a:t>
            </a:r>
            <a:r>
              <a:rPr lang="nl-NL" sz="2400" dirty="0">
                <a:latin typeface="Times New Roman" panose="02020603050405020304" pitchFamily="18" charset="0"/>
                <a:cs typeface="Times New Roman" panose="02020603050405020304" pitchFamily="18" charset="0"/>
              </a:rPr>
              <a:t>  Các cụm từ sau: </a:t>
            </a:r>
            <a:r>
              <a:rPr lang="nl-NL" sz="2400" i="1" dirty="0">
                <a:latin typeface="Times New Roman" panose="02020603050405020304" pitchFamily="18" charset="0"/>
                <a:cs typeface="Times New Roman" panose="02020603050405020304" pitchFamily="18" charset="0"/>
              </a:rPr>
              <a:t>một bức tranh phong cảnh, những tiếng ồn ào </a:t>
            </a:r>
            <a:r>
              <a:rPr lang="nl-NL" sz="2400" dirty="0">
                <a:latin typeface="Times New Roman" panose="02020603050405020304" pitchFamily="18" charset="0"/>
                <a:cs typeface="Times New Roman" panose="02020603050405020304" pitchFamily="18" charset="0"/>
              </a:rPr>
              <a:t>là cụm từ nào?</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4. </a:t>
            </a:r>
            <a:r>
              <a:rPr lang="nl-NL" sz="2400" dirty="0">
                <a:latin typeface="Times New Roman" panose="02020603050405020304" pitchFamily="18" charset="0"/>
                <a:cs typeface="Times New Roman" panose="02020603050405020304" pitchFamily="18" charset="0"/>
              </a:rPr>
              <a:t> Phân tích cấu tạo câu văn được in đậm trong phần trích?</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5.</a:t>
            </a:r>
            <a:r>
              <a:rPr lang="nl-NL" sz="2400" dirty="0">
                <a:latin typeface="Times New Roman" panose="02020603050405020304" pitchFamily="18" charset="0"/>
                <a:cs typeface="Times New Roman" panose="02020603050405020304" pitchFamily="18" charset="0"/>
              </a:rPr>
              <a:t> Câu văn: “</a:t>
            </a:r>
            <a:r>
              <a:rPr lang="nl-NL" sz="2400" i="1" dirty="0">
                <a:latin typeface="Times New Roman" panose="02020603050405020304" pitchFamily="18" charset="0"/>
                <a:cs typeface="Times New Roman" panose="02020603050405020304" pitchFamily="18" charset="0"/>
              </a:rPr>
              <a:t>Sông Hương là một đặc ân của thiên nhiên dành cho Huế, làm cho không khí thành phố trở nên trong lành, làm tan biến những tiếng ồn ào của chợ búa, tạo cho thành phố một vẻ đẹp êm đềm” </a:t>
            </a:r>
            <a:r>
              <a:rPr lang="nl-NL" sz="2400" dirty="0">
                <a:latin typeface="Times New Roman" panose="02020603050405020304" pitchFamily="18" charset="0"/>
                <a:cs typeface="Times New Roman" panose="02020603050405020304" pitchFamily="18" charset="0"/>
              </a:rPr>
              <a:t>khẳng định điều gì? </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6.</a:t>
            </a:r>
            <a:r>
              <a:rPr lang="nl-NL" sz="2400" dirty="0">
                <a:latin typeface="Times New Roman" panose="02020603050405020304" pitchFamily="18" charset="0"/>
                <a:cs typeface="Times New Roman" panose="02020603050405020304" pitchFamily="18" charset="0"/>
              </a:rPr>
              <a:t> Chỉ ra và cho biết tác dụng của biện pháp tu từ trong câu văn </a:t>
            </a:r>
            <a:r>
              <a:rPr lang="nl-NL" sz="2400" i="1" dirty="0">
                <a:latin typeface="Times New Roman" panose="02020603050405020304" pitchFamily="18" charset="0"/>
                <a:cs typeface="Times New Roman" panose="02020603050405020304" pitchFamily="18" charset="0"/>
              </a:rPr>
              <a:t>“Những đêm trăng sáng, dòng sông là một đường trăng lung linh dát vàng”</a:t>
            </a:r>
            <a:r>
              <a:rPr lang="nl-NL"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nl-NL" sz="2400" b="1" dirty="0">
                <a:latin typeface="Times New Roman" panose="02020603050405020304" pitchFamily="18" charset="0"/>
                <a:cs typeface="Times New Roman" panose="02020603050405020304" pitchFamily="18" charset="0"/>
              </a:rPr>
              <a:t>Câu 7. </a:t>
            </a:r>
            <a:r>
              <a:rPr lang="nl-NL" sz="2400" dirty="0">
                <a:latin typeface="Times New Roman" panose="02020603050405020304" pitchFamily="18" charset="0"/>
                <a:cs typeface="Times New Roman" panose="02020603050405020304" pitchFamily="18" charset="0"/>
              </a:rPr>
              <a:t>Từ văn bản trên hãy</a:t>
            </a:r>
            <a:r>
              <a:rPr lang="nl-NL" sz="2400" b="1"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viết đoạn văn ( 5 - 7 câu) cảm nhận về vẻ đẹp của sông Hương? </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848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38100" y="474345"/>
            <a:ext cx="9067800" cy="6678751"/>
          </a:xfrm>
          <a:prstGeom prst="rect">
            <a:avLst/>
          </a:prstGeom>
          <a:noFill/>
        </p:spPr>
        <p:txBody>
          <a:bodyPr wrap="square" rtlCol="0">
            <a:spAutoFit/>
          </a:bodyPr>
          <a:lstStyle/>
          <a:p>
            <a:pPr algn="ctr"/>
            <a:r>
              <a:rPr lang="vi-VN" sz="2000" b="1" dirty="0">
                <a:latin typeface="Times New Roman" panose="02020603050405020304" pitchFamily="18" charset="0"/>
                <a:cs typeface="Times New Roman" panose="02020603050405020304" pitchFamily="18" charset="0"/>
              </a:rPr>
              <a:t>Gợi ý trả lời</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1. </a:t>
            </a:r>
            <a:r>
              <a:rPr lang="nl-NL" sz="2000" dirty="0">
                <a:latin typeface="Times New Roman" panose="02020603050405020304" pitchFamily="18" charset="0"/>
                <a:cs typeface="Times New Roman" panose="02020603050405020304" pitchFamily="18" charset="0"/>
              </a:rPr>
              <a:t>Sông Hương đã được miêu tả ở những thời điểm: Mùa hè đến, những đêm trăng sáng.</a:t>
            </a:r>
            <a:endParaRPr lang="en-US" sz="2000" dirty="0">
              <a:latin typeface="Times New Roman" panose="02020603050405020304" pitchFamily="18" charset="0"/>
              <a:cs typeface="Times New Roman" panose="02020603050405020304" pitchFamily="18" charset="0"/>
            </a:endParaRPr>
          </a:p>
          <a:p>
            <a:pPr algn="just"/>
            <a:r>
              <a:rPr lang="nl-NL" sz="2000" b="1" dirty="0">
                <a:latin typeface="Times New Roman" panose="02020603050405020304" pitchFamily="18" charset="0"/>
                <a:cs typeface="Times New Roman" panose="02020603050405020304" pitchFamily="18" charset="0"/>
              </a:rPr>
              <a:t>Câu 2.</a:t>
            </a:r>
            <a:r>
              <a:rPr lang="nl-NL" sz="2000" dirty="0">
                <a:latin typeface="Times New Roman" panose="02020603050405020304" pitchFamily="18" charset="0"/>
                <a:cs typeface="Times New Roman" panose="02020603050405020304" pitchFamily="18" charset="0"/>
              </a:rPr>
              <a:t> Văn bản thuộc thể loại: Tản văn</a:t>
            </a:r>
            <a:endParaRPr lang="en-US" sz="2000" dirty="0">
              <a:latin typeface="Times New Roman" panose="02020603050405020304" pitchFamily="18" charset="0"/>
              <a:cs typeface="Times New Roman" panose="02020603050405020304" pitchFamily="18" charset="0"/>
            </a:endParaRPr>
          </a:p>
          <a:p>
            <a:pPr algn="just"/>
            <a:r>
              <a:rPr lang="nl-NL" sz="2000" b="1" dirty="0">
                <a:latin typeface="Times New Roman" panose="02020603050405020304" pitchFamily="18" charset="0"/>
                <a:cs typeface="Times New Roman" panose="02020603050405020304" pitchFamily="18" charset="0"/>
              </a:rPr>
              <a:t>Câu 3</a:t>
            </a:r>
            <a:r>
              <a:rPr lang="nl-NL" sz="2000" dirty="0">
                <a:latin typeface="Times New Roman" panose="02020603050405020304" pitchFamily="18" charset="0"/>
                <a:cs typeface="Times New Roman" panose="02020603050405020304" pitchFamily="18" charset="0"/>
              </a:rPr>
              <a:t>  các cụm từ sau: </a:t>
            </a:r>
            <a:r>
              <a:rPr lang="nl-NL" sz="2000" i="1" dirty="0">
                <a:latin typeface="Times New Roman" panose="02020603050405020304" pitchFamily="18" charset="0"/>
                <a:cs typeface="Times New Roman" panose="02020603050405020304" pitchFamily="18" charset="0"/>
              </a:rPr>
              <a:t>một bức tranh phong cảnh, những tiếng ồn ào </a:t>
            </a:r>
            <a:r>
              <a:rPr lang="nl-NL" sz="2000" dirty="0">
                <a:latin typeface="Times New Roman" panose="02020603050405020304" pitchFamily="18" charset="0"/>
                <a:cs typeface="Times New Roman" panose="02020603050405020304" pitchFamily="18" charset="0"/>
              </a:rPr>
              <a:t>là cụm từ: Cụm danh từ </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Câu 4:</a:t>
            </a:r>
            <a:r>
              <a:rPr lang="nl-NL" sz="2000" i="1" dirty="0">
                <a:latin typeface="Times New Roman" panose="02020603050405020304" pitchFamily="18" charset="0"/>
                <a:cs typeface="Times New Roman" panose="02020603050405020304" pitchFamily="18" charset="0"/>
              </a:rPr>
              <a:t> Những đêm trăng sáng, dòng sông // là một đường trăng</a:t>
            </a:r>
            <a:endParaRPr lang="en-US" sz="2000" dirty="0">
              <a:latin typeface="Times New Roman" panose="02020603050405020304" pitchFamily="18" charset="0"/>
              <a:cs typeface="Times New Roman" panose="02020603050405020304" pitchFamily="18" charset="0"/>
            </a:endParaRPr>
          </a:p>
          <a:p>
            <a:pPr algn="just"/>
            <a:r>
              <a:rPr lang="nl-NL" sz="2000" i="1" dirty="0">
                <a:latin typeface="Times New Roman" panose="02020603050405020304" pitchFamily="18" charset="0"/>
                <a:cs typeface="Times New Roman" panose="02020603050405020304" pitchFamily="18" charset="0"/>
              </a:rPr>
              <a:t> TN                                    CN                          VN </a:t>
            </a:r>
            <a:endParaRPr lang="en-US" sz="2000" dirty="0">
              <a:latin typeface="Times New Roman" panose="02020603050405020304" pitchFamily="18" charset="0"/>
              <a:cs typeface="Times New Roman" panose="02020603050405020304" pitchFamily="18" charset="0"/>
            </a:endParaRPr>
          </a:p>
          <a:p>
            <a:pPr algn="just"/>
            <a:r>
              <a:rPr lang="nl-NL" sz="2000" i="1" dirty="0">
                <a:latin typeface="Times New Roman" panose="02020603050405020304" pitchFamily="18" charset="0"/>
                <a:cs typeface="Times New Roman" panose="02020603050405020304" pitchFamily="18" charset="0"/>
              </a:rPr>
              <a:t> lung linh dát vàng.</a:t>
            </a:r>
            <a:endParaRPr lang="en-US" sz="2000" dirty="0">
              <a:latin typeface="Times New Roman" panose="02020603050405020304" pitchFamily="18" charset="0"/>
              <a:cs typeface="Times New Roman" panose="02020603050405020304" pitchFamily="18" charset="0"/>
            </a:endParaRPr>
          </a:p>
          <a:p>
            <a:pPr algn="just"/>
            <a:r>
              <a:rPr lang="nl-NL" sz="2000" b="1" dirty="0">
                <a:latin typeface="Times New Roman" panose="02020603050405020304" pitchFamily="18" charset="0"/>
                <a:cs typeface="Times New Roman" panose="02020603050405020304" pitchFamily="18" charset="0"/>
              </a:rPr>
              <a:t>Câu 5.</a:t>
            </a:r>
            <a:r>
              <a:rPr lang="nl-NL" sz="2000" dirty="0">
                <a:latin typeface="Times New Roman" panose="02020603050405020304" pitchFamily="18" charset="0"/>
                <a:cs typeface="Times New Roman" panose="02020603050405020304" pitchFamily="18" charset="0"/>
              </a:rPr>
              <a:t> Câu văn: “</a:t>
            </a:r>
            <a:r>
              <a:rPr lang="nl-NL" sz="2000" i="1" dirty="0">
                <a:latin typeface="Times New Roman" panose="02020603050405020304" pitchFamily="18" charset="0"/>
                <a:cs typeface="Times New Roman" panose="02020603050405020304" pitchFamily="18" charset="0"/>
              </a:rPr>
              <a:t>Sông Hương là một đặc ân của thiên nhiên dành cho Huế, làm cho không khí thành phố trở nên trong lành, làm tan biến những tiếng ồn ào của chợ búa, tạo cho thành phố một vẻ đẹp êm đềm”</a:t>
            </a:r>
            <a:r>
              <a:rPr lang="nl-NL" sz="2000" dirty="0">
                <a:latin typeface="Times New Roman" panose="02020603050405020304" pitchFamily="18" charset="0"/>
                <a:cs typeface="Times New Roman" panose="02020603050405020304" pitchFamily="18" charset="0"/>
              </a:rPr>
              <a:t> Khẳng định ý nghĩa của sông Hương trong cuộc sống của thành phố Huế.</a:t>
            </a:r>
            <a:endParaRPr lang="en-US" sz="2000" dirty="0">
              <a:latin typeface="Times New Roman" panose="02020603050405020304" pitchFamily="18" charset="0"/>
              <a:cs typeface="Times New Roman" panose="02020603050405020304" pitchFamily="18" charset="0"/>
            </a:endParaRPr>
          </a:p>
          <a:p>
            <a:pPr algn="just"/>
            <a:r>
              <a:rPr lang="nl-NL" sz="2000" b="1" dirty="0">
                <a:latin typeface="Times New Roman" panose="02020603050405020304" pitchFamily="18" charset="0"/>
                <a:cs typeface="Times New Roman" panose="02020603050405020304" pitchFamily="18" charset="0"/>
              </a:rPr>
              <a:t>Câu 6:</a:t>
            </a:r>
            <a:r>
              <a:rPr lang="nl-NL" sz="2000" dirty="0">
                <a:latin typeface="Times New Roman" panose="02020603050405020304" pitchFamily="18" charset="0"/>
                <a:cs typeface="Times New Roman" panose="02020603050405020304" pitchFamily="18" charset="0"/>
              </a:rPr>
              <a:t> Tác giả đã sử dụng thành công biện pháp tu từ so sánh trong câu văn:</a:t>
            </a:r>
            <a:r>
              <a:rPr lang="nl-NL" sz="2000" i="1" dirty="0">
                <a:latin typeface="Times New Roman" panose="02020603050405020304" pitchFamily="18" charset="0"/>
                <a:cs typeface="Times New Roman" panose="02020603050405020304" pitchFamily="18" charset="0"/>
              </a:rPr>
              <a:t> “Những đêm trăng sáng, dòng sông là một đường trăng lung linh dát vàng</a:t>
            </a:r>
            <a:r>
              <a:rPr lang="nl-NL" sz="2000" dirty="0">
                <a:latin typeface="Times New Roman" panose="02020603050405020304" pitchFamily="18" charset="0"/>
                <a:cs typeface="Times New Roman" panose="02020603050405020304" pitchFamily="18" charset="0"/>
              </a:rPr>
              <a:t>” nhằm</a:t>
            </a:r>
            <a:r>
              <a:rPr lang="nl-NL" sz="2000" i="1"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gợi tả vẻ đẹp lung linh, huyền ảo, kì diệu của sông Hương vào những đêm trăng sáng. Dòng sông lúc này đã trở thành dòng trăng lấp lánh, dòng trăng huyền thoại. Bp so sánh còn làm cho ngôn ngữ thêm mượt mà, giàu sức biểu cảm.</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274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8D5E4871-66F7-4B8A-AF23-80FF034FD1A2}"/>
              </a:ext>
            </a:extLst>
          </p:cNvPr>
          <p:cNvSpPr txBox="1"/>
          <p:nvPr/>
        </p:nvSpPr>
        <p:spPr>
          <a:xfrm>
            <a:off x="38100" y="474345"/>
            <a:ext cx="9067800" cy="6370975"/>
          </a:xfrm>
          <a:prstGeom prst="rect">
            <a:avLst/>
          </a:prstGeom>
          <a:noFill/>
        </p:spPr>
        <p:txBody>
          <a:bodyPr wrap="square" rtlCol="0">
            <a:spAutoFit/>
          </a:bodyPr>
          <a:lstStyle/>
          <a:p>
            <a:pPr algn="just"/>
            <a:r>
              <a:rPr lang="nl-NL" sz="2000" b="1" dirty="0">
                <a:latin typeface="Times New Roman" panose="02020603050405020304" pitchFamily="18" charset="0"/>
                <a:cs typeface="Times New Roman" panose="02020603050405020304" pitchFamily="18" charset="0"/>
              </a:rPr>
              <a:t>Câu 7:</a:t>
            </a:r>
            <a:r>
              <a:rPr lang="nl-NL" sz="2000" dirty="0">
                <a:latin typeface="Times New Roman" panose="02020603050405020304" pitchFamily="18" charset="0"/>
                <a:cs typeface="Times New Roman" panose="02020603050405020304" pitchFamily="18" charset="0"/>
              </a:rPr>
              <a:t> Hs tự viết đoạn văn Có thể Tham khảo đoạn văn sau</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u="sng" dirty="0" err="1">
                <a:latin typeface="Times New Roman" panose="02020603050405020304" pitchFamily="18" charset="0"/>
                <a:cs typeface="Times New Roman" panose="02020603050405020304" pitchFamily="18" charset="0"/>
                <a:hlinkClick r:id="rId2" tooltip="Posts tagged with Tế Hanh"/>
              </a:rPr>
              <a:t>Tế</a:t>
            </a:r>
            <a:r>
              <a:rPr lang="en-US" sz="2000" u="sng" dirty="0">
                <a:latin typeface="Times New Roman" panose="02020603050405020304" pitchFamily="18" charset="0"/>
                <a:cs typeface="Times New Roman" panose="02020603050405020304" pitchFamily="18" charset="0"/>
                <a:hlinkClick r:id="rId2" tooltip="Posts tagged with Tế Hanh"/>
              </a:rPr>
              <a:t> Hanh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"Nhớ con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cỏ</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Bè</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La"…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hay </a:t>
            </a:r>
            <a:r>
              <a:rPr lang="en-US" sz="2000" dirty="0" err="1">
                <a:latin typeface="Times New Roman" panose="02020603050405020304" pitchFamily="18" charset="0"/>
                <a:cs typeface="Times New Roman" panose="02020603050405020304" pitchFamily="18" charset="0"/>
              </a:rPr>
              <a:t>mang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nặng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bởi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đẹp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đẹp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bờ</a:t>
            </a:r>
            <a:r>
              <a:rPr lang="en-US" sz="2000" dirty="0">
                <a:latin typeface="Times New Roman" panose="02020603050405020304" pitchFamily="18" charset="0"/>
                <a:cs typeface="Times New Roman" panose="02020603050405020304" pitchFamily="18" charset="0"/>
              </a:rPr>
              <a:t>: Khi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xanh</a:t>
            </a:r>
            <a:r>
              <a:rPr lang="en-US" sz="2000" dirty="0">
                <a:latin typeface="Times New Roman" panose="02020603050405020304" pitchFamily="18" charset="0"/>
                <a:cs typeface="Times New Roman" panose="02020603050405020304" pitchFamily="18" charset="0"/>
              </a:rPr>
              <a:t> “</a:t>
            </a:r>
            <a:r>
              <a:rPr lang="nl-NL" sz="2000" i="1" dirty="0">
                <a:latin typeface="Times New Roman" panose="02020603050405020304" pitchFamily="18" charset="0"/>
                <a:cs typeface="Times New Roman" panose="02020603050405020304" pitchFamily="18" charset="0"/>
              </a:rPr>
              <a:t>xanh thẳm của da trời, màu xanh biếc của lá cây, màu xanh non của những bãi ngô, thảm cỏ in trên mặt nước” </a:t>
            </a:r>
            <a:r>
              <a:rPr lang="nl-NL" sz="2000" dirty="0">
                <a:latin typeface="Times New Roman" panose="02020603050405020304" pitchFamily="18" charset="0"/>
                <a:cs typeface="Times New Roman" panose="02020603050405020304" pitchFamily="18" charset="0"/>
              </a:rPr>
              <a:t>khi lại đột ngột biến thành dải lụa đảo ửng hồng</a:t>
            </a:r>
            <a:r>
              <a:rPr lang="nl-NL" sz="2000" i="1"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cả phố phường. Vẻ đẹp ấy khiến ta nhớ đến vẻ duyên dáng của “ Dòng sông mặc áo” ( Nguyễn Trọng Tạo). Đẹp nhất là khi </a:t>
            </a:r>
            <a:r>
              <a:rPr lang="nl-NL" sz="2000" i="1" dirty="0">
                <a:latin typeface="Times New Roman" panose="02020603050405020304" pitchFamily="18" charset="0"/>
                <a:cs typeface="Times New Roman" panose="02020603050405020304" pitchFamily="18" charset="0"/>
              </a:rPr>
              <a:t>“Những đêm trăng sáng, dòng sông là một đường trăng lung linh dát vàng” </a:t>
            </a:r>
            <a:r>
              <a:rPr lang="nl-NL" sz="2000" dirty="0">
                <a:latin typeface="Times New Roman" panose="02020603050405020304" pitchFamily="18" charset="0"/>
                <a:cs typeface="Times New Roman" panose="02020603050405020304" pitchFamily="18" charset="0"/>
              </a:rPr>
              <a:t>lúc này, sông Hương</a:t>
            </a:r>
            <a:r>
              <a:rPr lang="nl-NL" sz="2000" i="1"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có dịp phô diễn hết</a:t>
            </a:r>
            <a:r>
              <a:rPr lang="nl-NL" sz="2000" i="1"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vẻ dịu dàng, mềm mại, lung linh, huyền ảo, thanh mát khiến ta như lạc vào miền thơ của ca dao cổ tích. Dòng sông quê hương xứ Huế mộng mơ – dòng sông mang trong mình chất thơ, chất hoạ, chất nhạc luôn ru vỗ con người Huế đậm nghĩa tình.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thắm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chan</a:t>
            </a:r>
            <a:r>
              <a:rPr lang="en-US" sz="2000" dirty="0">
                <a:latin typeface="Times New Roman" panose="02020603050405020304" pitchFamily="18" charset="0"/>
                <a:cs typeface="Times New Roman" panose="02020603050405020304" pitchFamily="18" charset="0"/>
              </a:rPr>
              <a:t> bao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 Tình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hòa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r>
              <a:rPr lang="en-US" sz="2000" dirty="0">
                <a:latin typeface="Times New Roman" panose="02020603050405020304" pitchFamily="18" charset="0"/>
                <a:cs typeface="Times New Roman" panose="02020603050405020304" pitchFamily="18" charset="0"/>
              </a:rPr>
              <a:t> </a:t>
            </a:r>
            <a:r>
              <a:rPr lang="en-US" sz="2000" u="sng" dirty="0" err="1">
                <a:latin typeface="Times New Roman" panose="02020603050405020304" pitchFamily="18" charset="0"/>
                <a:cs typeface="Times New Roman" panose="02020603050405020304" pitchFamily="18" charset="0"/>
                <a:hlinkClick r:id="rId3" tooltip="Posts tagged with Đất nước"/>
              </a:rPr>
              <a:t>đất</a:t>
            </a:r>
            <a:r>
              <a:rPr lang="en-US" sz="2000" u="sng" dirty="0">
                <a:latin typeface="Times New Roman" panose="02020603050405020304" pitchFamily="18" charset="0"/>
                <a:cs typeface="Times New Roman" panose="02020603050405020304" pitchFamily="18" charset="0"/>
                <a:hlinkClick r:id="rId3" tooltip="Posts tagged with Đất nước"/>
              </a:rPr>
              <a:t> </a:t>
            </a:r>
            <a:r>
              <a:rPr lang="en-US" sz="2000" u="sng" dirty="0" err="1">
                <a:latin typeface="Times New Roman" panose="02020603050405020304" pitchFamily="18" charset="0"/>
                <a:cs typeface="Times New Roman" panose="02020603050405020304" pitchFamily="18" charset="0"/>
                <a:hlinkClick r:id="rId3" tooltip="Posts tagged with Đất nước"/>
              </a:rPr>
              <a:t>nước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p>
          <a:p>
            <a:pPr algn="just"/>
            <a:r>
              <a:rPr lang="nl-NL"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586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632311"/>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PHIẾU HỌC TẬP SỐ 7</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Đọc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đoạn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sau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a:t>
            </a:r>
            <a:r>
              <a:rPr lang="en-US" sz="2000" b="1" dirty="0">
                <a:latin typeface="Times New Roman" panose="02020603050405020304" pitchFamily="18" charset="0"/>
                <a:cs typeface="Times New Roman" panose="02020603050405020304" pitchFamily="18" charset="0"/>
              </a:rPr>
              <a:t> trả </a:t>
            </a:r>
            <a:r>
              <a:rPr lang="en-US" sz="2000" b="1" dirty="0" err="1">
                <a:latin typeface="Times New Roman" panose="02020603050405020304" pitchFamily="18" charset="0"/>
                <a:cs typeface="Times New Roman" panose="02020603050405020304" pitchFamily="18" charset="0"/>
              </a:rPr>
              <a:t>lời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hỏi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bên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dưới</a:t>
            </a:r>
            <a:r>
              <a:rPr lang="en-US" sz="2000" b="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MÙA PHƠI SÂN TRƯỚC</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Hồi</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ngoại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bằng</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xóm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cặp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Rập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dầm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suốt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em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mùa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mưa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chúng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bùn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lầy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trâu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xoá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xe</a:t>
            </a:r>
            <a:r>
              <a:rPr lang="en-US" sz="2000" i="1" dirty="0">
                <a:latin typeface="Times New Roman" panose="02020603050405020304" pitchFamily="18" charset="0"/>
                <a:cs typeface="Times New Roman" panose="02020603050405020304" pitchFamily="18" charset="0"/>
              </a:rPr>
              <a:t> thong dong </a:t>
            </a:r>
            <a:r>
              <a:rPr lang="en-US" sz="2000" i="1" dirty="0" err="1">
                <a:latin typeface="Times New Roman" panose="02020603050405020304" pitchFamily="18" charset="0"/>
                <a:cs typeface="Times New Roman" panose="02020603050405020304" pitchFamily="18" charset="0"/>
              </a:rPr>
              <a:t>mà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nghiêng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ngó</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Mùa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bảy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mỏi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chướng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khoác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uốn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dòng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chảy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thẳm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suốt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thoắt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ẩn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thoắt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lùm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Dọc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lấp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khắp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phơi</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quê</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hồi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con nit </a:t>
            </a:r>
            <a:r>
              <a:rPr lang="en-US" sz="2000" i="1" dirty="0" err="1">
                <a:latin typeface="Times New Roman" panose="02020603050405020304" pitchFamily="18" charset="0"/>
                <a:cs typeface="Times New Roman" panose="02020603050405020304" pitchFamily="18" charset="0"/>
              </a:rPr>
              <a:t>toàn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nghèo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quê</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hồi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rặt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cặm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suốt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sáu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mưa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chỗ</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đem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t>
            </a:r>
            <a:r>
              <a:rPr lang="en-US" sz="2000" i="1" dirty="0">
                <a:latin typeface="Times New Roman" panose="02020603050405020304" pitchFamily="18" charset="0"/>
                <a:cs typeface="Times New Roman" panose="02020603050405020304" pitchFamily="18" charset="0"/>
              </a:rPr>
              <a:t>, hay </a:t>
            </a:r>
            <a:r>
              <a:rPr lang="en-US" sz="2000" i="1" dirty="0" err="1">
                <a:latin typeface="Times New Roman" panose="02020603050405020304" pitchFamily="18" charset="0"/>
                <a:cs typeface="Times New Roman" panose="02020603050405020304" pitchFamily="18" charset="0"/>
              </a:rPr>
              <a:t>gối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hửng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luôn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thừa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bánh,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cơm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nguội</a:t>
            </a:r>
            <a:r>
              <a:rPr lang="en-US" sz="2000" i="1" dirty="0">
                <a:latin typeface="Times New Roman" panose="02020603050405020304" pitchFamily="18" charset="0"/>
                <a:cs typeface="Times New Roman" panose="02020603050405020304" pitchFamily="18" charset="0"/>
              </a:rPr>
              <a:t> hay </a:t>
            </a:r>
            <a:r>
              <a:rPr lang="en-US" sz="2000" i="1" dirty="0" err="1">
                <a:latin typeface="Times New Roman" panose="02020603050405020304" pitchFamily="18" charset="0"/>
                <a:cs typeface="Times New Roman" panose="02020603050405020304" pitchFamily="18" charset="0"/>
              </a:rPr>
              <a:t>mở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dừa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nhen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lửa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mẩy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đậu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bắp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mùa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mọi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ngun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ngút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mặt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lộng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phía</a:t>
            </a:r>
            <a:r>
              <a:rPr lang="en-US" sz="2000" i="1" dirty="0">
                <a:latin typeface="Times New Roman" panose="02020603050405020304" pitchFamily="18" charset="0"/>
                <a:cs typeface="Times New Roman" panose="02020603050405020304" pitchFamily="18" charset="0"/>
              </a:rPr>
              <a:t> lung.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18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632311"/>
          </a:xfrm>
          <a:prstGeom prst="rect">
            <a:avLst/>
          </a:prstGeom>
          <a:noFill/>
        </p:spPr>
        <p:txBody>
          <a:bodyPr wrap="square" rtlCol="0">
            <a:spAutoFit/>
          </a:bodyPr>
          <a:lstStyle/>
          <a:p>
            <a:pPr algn="just"/>
            <a:r>
              <a:rPr lang="en-US" i="1" dirty="0" err="1">
                <a:latin typeface="Times New Roman" panose="02020603050405020304" pitchFamily="18" charset="0"/>
                <a:cs typeface="Times New Roman" panose="02020603050405020304" pitchFamily="18" charset="0"/>
              </a:rPr>
              <a:t>Phơi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mọi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ngun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ngút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phía</a:t>
            </a:r>
            <a:r>
              <a:rPr lang="en-US" i="1" dirty="0">
                <a:latin typeface="Times New Roman" panose="02020603050405020304" pitchFamily="18" charset="0"/>
                <a:cs typeface="Times New Roman" panose="02020603050405020304" pitchFamily="18" charset="0"/>
              </a:rPr>
              <a:t> lung.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còn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đem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hôm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rảy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lấm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tấm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xanh</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gặp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tấm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manh</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con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nằm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Càng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rộn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oằn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suốt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bày</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món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ngon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chuẩn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bị</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hè</a:t>
            </a:r>
            <a:r>
              <a:rPr lang="en-US" i="1" dirty="0">
                <a:latin typeface="Times New Roman" panose="02020603050405020304" pitchFamily="18" charset="0"/>
                <a:cs typeface="Times New Roman" panose="02020603050405020304" pitchFamily="18" charset="0"/>
              </a:rPr>
              <a:t>. Bánh </a:t>
            </a:r>
            <a:r>
              <a:rPr lang="en-US" i="1" dirty="0" err="1">
                <a:latin typeface="Times New Roman" panose="02020603050405020304" pitchFamily="18" charset="0"/>
                <a:cs typeface="Times New Roman" panose="02020603050405020304" pitchFamily="18" charset="0"/>
              </a:rPr>
              <a:t>phồng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vừa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kiệu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trộn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mứt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ưa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ưa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nhút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rỏng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thắp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chảy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Chạp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lớp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rọng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mắm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địa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kéo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nghĩa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nhuộm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đỏ</a:t>
            </a:r>
            <a:r>
              <a:rPr lang="en-US" i="1" dirty="0">
                <a:latin typeface="Times New Roman" panose="02020603050405020304" pitchFamily="18" charset="0"/>
                <a:cs typeface="Times New Roman" panose="02020603050405020304" pitchFamily="18" charset="0"/>
              </a:rPr>
              <a:t> au da </a:t>
            </a:r>
            <a:r>
              <a:rPr lang="en-US" i="1" dirty="0" err="1">
                <a:latin typeface="Times New Roman" panose="02020603050405020304" pitchFamily="18" charset="0"/>
                <a:cs typeface="Times New Roman" panose="02020603050405020304" pitchFamily="18" charset="0"/>
              </a:rPr>
              <a:t>thịt</a:t>
            </a:r>
            <a:r>
              <a:rPr lang="en-US"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Mùa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Chạp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gặp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ép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xiêm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chín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sẵn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ngoài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vườn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đem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ép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mỏng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rủ</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rê</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bọn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ruổi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nhặng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đốt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cắm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xua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đuổi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tươm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ướt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rượt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mê</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quyển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Kéo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dập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dìu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đảo</a:t>
            </a:r>
            <a:r>
              <a:rPr lang="en-US" i="1" dirty="0">
                <a:latin typeface="Times New Roman" panose="02020603050405020304" pitchFamily="18" charset="0"/>
                <a:cs typeface="Times New Roman" panose="02020603050405020304" pitchFamily="18" charset="0"/>
              </a:rPr>
              <a:t> bay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say,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giản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miếng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ép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mỏng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bắt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quắt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vua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than </a:t>
            </a:r>
            <a:r>
              <a:rPr lang="en-US" i="1" dirty="0" err="1">
                <a:latin typeface="Times New Roman" panose="02020603050405020304" pitchFamily="18" charset="0"/>
                <a:cs typeface="Times New Roman" panose="02020603050405020304" pitchFamily="18" charset="0"/>
              </a:rPr>
              <a:t>hồng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Chuối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đủ</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tới</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Giêng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lặn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vừa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vừa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tợp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miếng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ngào</a:t>
            </a:r>
            <a:r>
              <a:rPr lang="en-US" i="1" dirty="0">
                <a:latin typeface="Times New Roman" panose="02020603050405020304" pitchFamily="18" charset="0"/>
                <a:cs typeface="Times New Roman" panose="02020603050405020304" pitchFamily="18" charset="0"/>
              </a:rPr>
              <a:t> qua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khóm</a:t>
            </a:r>
            <a:r>
              <a:rPr lang="en-US" i="1" dirty="0">
                <a:latin typeface="Times New Roman" panose="02020603050405020304" pitchFamily="18" charset="0"/>
                <a:cs typeface="Times New Roman" panose="02020603050405020304" pitchFamily="18" charset="0"/>
              </a:rPr>
              <a:t>, me.... </a:t>
            </a:r>
            <a:r>
              <a:rPr lang="en-US" i="1" dirty="0" err="1">
                <a:latin typeface="Times New Roman" panose="02020603050405020304" pitchFamily="18" charset="0"/>
                <a:cs typeface="Times New Roman" panose="02020603050405020304" pitchFamily="18" charset="0"/>
              </a:rPr>
              <a:t>đem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dầm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ngon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thấu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miếng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tứa</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mét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ngoại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nhoài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món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gọi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hạ</a:t>
            </a:r>
            <a:r>
              <a:rPr lang="en-US" i="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60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685800"/>
            <a:ext cx="9057640" cy="5940088"/>
          </a:xfrm>
          <a:prstGeom prst="rect">
            <a:avLst/>
          </a:prstGeom>
          <a:noFill/>
        </p:spPr>
        <p:txBody>
          <a:bodyPr wrap="square" rtlCol="0">
            <a:spAutoFit/>
          </a:bodyPr>
          <a:lstStyle/>
          <a:p>
            <a:pPr algn="just"/>
            <a:r>
              <a:rPr lang="en-US" sz="2000" i="1" dirty="0" err="1">
                <a:latin typeface="Times New Roman" panose="02020603050405020304" pitchFamily="18" charset="0"/>
                <a:cs typeface="Times New Roman" panose="02020603050405020304" pitchFamily="18" charset="0"/>
              </a:rPr>
              <a:t>đem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dầm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uống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ngon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tứa</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mét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ngoại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hồn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mệt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nhoài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món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gọi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thèm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cơm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nguội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chan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dừa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lóc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bỗng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thịt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Tàu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dưa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kiệu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kia, </a:t>
            </a:r>
            <a:r>
              <a:rPr lang="en-US" sz="2000" i="1" dirty="0" err="1">
                <a:latin typeface="Times New Roman" panose="02020603050405020304" pitchFamily="18" charset="0"/>
                <a:cs typeface="Times New Roman" panose="02020603050405020304" pitchFamily="18" charset="0"/>
              </a:rPr>
              <a:t>rồi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mắm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tép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dầm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nhớ</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nhung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gừng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mịn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mút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tắc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đỏ</a:t>
            </a:r>
            <a:r>
              <a:rPr lang="en-US" sz="2000" i="1" dirty="0">
                <a:latin typeface="Times New Roman" panose="02020603050405020304" pitchFamily="18" charset="0"/>
                <a:cs typeface="Times New Roman" panose="02020603050405020304" pitchFamily="18" charset="0"/>
              </a:rPr>
              <a:t> au </a:t>
            </a:r>
            <a:r>
              <a:rPr lang="en-US" sz="2000" i="1" dirty="0" err="1">
                <a:latin typeface="Times New Roman" panose="02020603050405020304" pitchFamily="18" charset="0"/>
                <a:cs typeface="Times New Roman" panose="02020603050405020304" pitchFamily="18" charset="0"/>
              </a:rPr>
              <a:t>đằng</a:t>
            </a:r>
            <a:r>
              <a:rPr lang="en-US" sz="2000" i="1" dirty="0">
                <a:latin typeface="Times New Roman" panose="02020603050405020304" pitchFamily="18" charset="0"/>
                <a:cs typeface="Times New Roman" panose="02020603050405020304" pitchFamily="18" charset="0"/>
              </a:rPr>
              <a:t> kia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lim</a:t>
            </a:r>
            <a:r>
              <a:rPr lang="en-US" sz="2000" i="1" dirty="0">
                <a:latin typeface="Times New Roman" panose="02020603050405020304" pitchFamily="18" charset="0"/>
                <a:cs typeface="Times New Roman" panose="02020603050405020304" pitchFamily="18" charset="0"/>
              </a:rPr>
              <a:t> dim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tụi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rõ</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mỏi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chạy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đuổi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mốt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kêu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món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nảy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món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nhìn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suốt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chặng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ngoại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đâu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nghĩa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Nguồn</a:t>
            </a:r>
            <a:r>
              <a:rPr lang="en-US" sz="2000" i="1" dirty="0">
                <a:latin typeface="Times New Roman" panose="02020603050405020304" pitchFamily="18" charset="0"/>
                <a:cs typeface="Times New Roman" panose="02020603050405020304" pitchFamily="18" charset="0"/>
              </a:rPr>
              <a:t> In-</a:t>
            </a:r>
            <a:r>
              <a:rPr lang="en-US" sz="2000" i="1" dirty="0" err="1">
                <a:latin typeface="Times New Roman" panose="02020603050405020304" pitchFamily="18" charset="0"/>
                <a:cs typeface="Times New Roman" panose="02020603050405020304" pitchFamily="18" charset="0"/>
              </a:rPr>
              <a:t>ter</a:t>
            </a:r>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nét</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1. </a:t>
            </a:r>
            <a:r>
              <a:rPr lang="vi-VN" sz="2000" dirty="0">
                <a:latin typeface="Times New Roman" panose="02020603050405020304" pitchFamily="18" charset="0"/>
                <a:cs typeface="Times New Roman" panose="02020603050405020304" pitchFamily="18" charset="0"/>
              </a:rPr>
              <a:t>Văn bản trên thuộc thể loại gì?</a:t>
            </a:r>
            <a:endParaRPr lang="en-US" sz="2000" dirty="0">
              <a:latin typeface="Times New Roman" panose="02020603050405020304" pitchFamily="18" charset="0"/>
              <a:cs typeface="Times New Roman" panose="02020603050405020304" pitchFamily="18" charset="0"/>
            </a:endParaRPr>
          </a:p>
          <a:p>
            <a:pPr algn="just" fontAlgn="base"/>
            <a:r>
              <a:rPr lang="vi-VN" sz="2000" b="1" dirty="0">
                <a:latin typeface="Times New Roman" panose="02020603050405020304" pitchFamily="18" charset="0"/>
                <a:cs typeface="Times New Roman" panose="02020603050405020304" pitchFamily="18" charset="0"/>
              </a:rPr>
              <a:t>Câu 2. </a:t>
            </a:r>
            <a:r>
              <a:rPr lang="vi-VN" sz="2000" dirty="0">
                <a:latin typeface="Times New Roman" panose="02020603050405020304" pitchFamily="18" charset="0"/>
                <a:cs typeface="Times New Roman" panose="02020603050405020304" pitchFamily="18" charset="0"/>
              </a:rPr>
              <a:t>Từ “má” là từ địa phương của miền nào?</a:t>
            </a:r>
            <a:endParaRPr lang="en-US" sz="2000" dirty="0">
              <a:latin typeface="Times New Roman" panose="02020603050405020304" pitchFamily="18" charset="0"/>
              <a:cs typeface="Times New Roman" panose="02020603050405020304" pitchFamily="18" charset="0"/>
            </a:endParaRPr>
          </a:p>
          <a:p>
            <a:pPr algn="just" fontAlgn="base"/>
            <a:r>
              <a:rPr lang="vi-VN" sz="2000" b="1" dirty="0">
                <a:latin typeface="Times New Roman" panose="02020603050405020304" pitchFamily="18" charset="0"/>
                <a:cs typeface="Times New Roman" panose="02020603050405020304" pitchFamily="18" charset="0"/>
              </a:rPr>
              <a:t>Câu 3. </a:t>
            </a:r>
            <a:r>
              <a:rPr lang="vi-VN" sz="2000" dirty="0">
                <a:latin typeface="Times New Roman" panose="02020603050405020304" pitchFamily="18" charset="0"/>
                <a:cs typeface="Times New Roman" panose="02020603050405020304" pitchFamily="18" charset="0"/>
              </a:rPr>
              <a:t>Chủ đề của văn bản là gì?</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4. </a:t>
            </a:r>
            <a:r>
              <a:rPr lang="vi-VN" sz="2000" dirty="0">
                <a:latin typeface="Times New Roman" panose="02020603050405020304" pitchFamily="18" charset="0"/>
                <a:cs typeface="Times New Roman" panose="02020603050405020304" pitchFamily="18" charset="0"/>
              </a:rPr>
              <a:t>Xác định nội dung của văn bản trên?</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5. </a:t>
            </a:r>
            <a:r>
              <a:rPr lang="vi-VN" sz="2000" dirty="0">
                <a:latin typeface="Times New Roman" panose="02020603050405020304" pitchFamily="18" charset="0"/>
                <a:cs typeface="Times New Roman" panose="02020603050405020304" pitchFamily="18" charset="0"/>
              </a:rPr>
              <a:t>Xác định phó từ trong câu “Tâm hồn mệt nhoài với những món ăn cực kì mới gọi trong sân thiên hạ.” Và cho biết phó từ đó bổ sung ý nghĩa gì?</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6. </a:t>
            </a:r>
            <a:r>
              <a:rPr lang="vi-VN" sz="2000" dirty="0">
                <a:latin typeface="Times New Roman" panose="02020603050405020304" pitchFamily="18" charset="0"/>
                <a:cs typeface="Times New Roman" panose="02020603050405020304" pitchFamily="18" charset="0"/>
              </a:rPr>
              <a:t>Nhận xét về chất trữ tình trong văn bản.</a:t>
            </a:r>
            <a:r>
              <a:rPr lang="vi-VN" sz="2000" b="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7. </a:t>
            </a:r>
            <a:r>
              <a:rPr lang="vi-VN" sz="2000" dirty="0">
                <a:latin typeface="Times New Roman" panose="02020603050405020304" pitchFamily="18" charset="0"/>
                <a:cs typeface="Times New Roman" panose="02020603050405020304" pitchFamily="18" charset="0"/>
              </a:rPr>
              <a:t>Văn bản giúp em hiểu gì về tình cảm của người viết với quê hương.</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890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fade">
                                      <p:cBhvr>
                                        <p:cTn id="22" dur="500"/>
                                        <p:tgtEl>
                                          <p:spTgt spid="4">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fade">
                                      <p:cBhvr>
                                        <p:cTn id="4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BẢN TIN VỀ HOA ANH ĐÀO</a:t>
            </a:r>
            <a:endParaRPr lang="en-US" sz="1800" dirty="0">
              <a:effectLst/>
              <a:latin typeface="Times New Roman" panose="02020603050405020304" pitchFamily="18" charset="0"/>
              <a:ea typeface="Times New Roman" panose="02020603050405020304" pitchFamily="18" charset="0"/>
            </a:endParaRPr>
          </a:p>
          <a:p>
            <a:pPr marL="2286000" marR="0" indent="457200" algn="ctr">
              <a:spcBef>
                <a:spcPts val="0"/>
              </a:spcBef>
              <a:spcAft>
                <a:spcPts val="0"/>
              </a:spcAft>
            </a:pPr>
            <a:r>
              <a:rPr lang="vi-VN" sz="1800" i="1" dirty="0">
                <a:solidFill>
                  <a:srgbClr val="FF0000"/>
                </a:solidFill>
                <a:effectLst/>
                <a:latin typeface="Times New Roman" panose="02020603050405020304" pitchFamily="18" charset="0"/>
                <a:ea typeface="Times New Roman" panose="02020603050405020304" pitchFamily="18" charset="0"/>
              </a:rPr>
              <a:t>(Nguyễn Vĩnh Nguyên)</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101600" y="609600"/>
            <a:ext cx="9057640" cy="5509200"/>
          </a:xfrm>
          <a:prstGeom prst="rect">
            <a:avLst/>
          </a:prstGeom>
          <a:noFill/>
        </p:spPr>
        <p:txBody>
          <a:bodyPr wrap="square" rtlCol="0">
            <a:spAutoFit/>
          </a:bodyPr>
          <a:lstStyle/>
          <a:p>
            <a:pPr algn="ctr"/>
            <a:r>
              <a:rPr lang="vi-VN" sz="2000" b="1" dirty="0">
                <a:latin typeface="Times New Roman" panose="02020603050405020304" pitchFamily="18" charset="0"/>
                <a:cs typeface="Times New Roman" panose="02020603050405020304" pitchFamily="18" charset="0"/>
              </a:rPr>
              <a:t>Gợi ý trả lời</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1. </a:t>
            </a:r>
            <a:r>
              <a:rPr lang="vi-VN" sz="2000" dirty="0">
                <a:latin typeface="Times New Roman" panose="02020603050405020304" pitchFamily="18" charset="0"/>
                <a:cs typeface="Times New Roman" panose="02020603050405020304" pitchFamily="18" charset="0"/>
              </a:rPr>
              <a:t>Văn bản trên thuộc thể loại tản văn</a:t>
            </a:r>
            <a:endParaRPr lang="en-US" sz="2000" dirty="0">
              <a:latin typeface="Times New Roman" panose="02020603050405020304" pitchFamily="18" charset="0"/>
              <a:cs typeface="Times New Roman" panose="02020603050405020304" pitchFamily="18" charset="0"/>
            </a:endParaRPr>
          </a:p>
          <a:p>
            <a:pPr algn="just" fontAlgn="base"/>
            <a:r>
              <a:rPr lang="vi-VN" sz="2000" b="1" dirty="0">
                <a:latin typeface="Times New Roman" panose="02020603050405020304" pitchFamily="18" charset="0"/>
                <a:cs typeface="Times New Roman" panose="02020603050405020304" pitchFamily="18" charset="0"/>
              </a:rPr>
              <a:t>Câu 2. </a:t>
            </a:r>
            <a:r>
              <a:rPr lang="vi-VN" sz="2000" dirty="0">
                <a:latin typeface="Times New Roman" panose="02020603050405020304" pitchFamily="18" charset="0"/>
                <a:cs typeface="Times New Roman" panose="02020603050405020304" pitchFamily="18" charset="0"/>
              </a:rPr>
              <a:t>Từ “má” là từ địa phương của miền nam</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3. </a:t>
            </a:r>
            <a:r>
              <a:rPr lang="vi-VN" sz="2000" dirty="0">
                <a:latin typeface="Times New Roman" panose="02020603050405020304" pitchFamily="18" charset="0"/>
                <a:cs typeface="Times New Roman" panose="02020603050405020304" pitchFamily="18" charset="0"/>
              </a:rPr>
              <a:t>Chủ đề của văn bản là: Kỉ niệm quê hương, về thiên nhiên cảnh vật</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4. </a:t>
            </a:r>
            <a:r>
              <a:rPr lang="vi-VN" sz="2000" dirty="0">
                <a:latin typeface="Times New Roman" panose="02020603050405020304" pitchFamily="18" charset="0"/>
                <a:cs typeface="Times New Roman" panose="02020603050405020304" pitchFamily="18" charset="0"/>
              </a:rPr>
              <a:t>Giá trị nội dung của văn bản là: Văn bản đã ghi lại cảm xúc của tác giả khi nhớ về tuổi thơ đạp xe về nhà ngoại: đâu đâu cũng thấy người ta phơi đồ trên sân.</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5</a:t>
            </a:r>
            <a:r>
              <a:rPr lang="vi-VN" sz="2000" dirty="0">
                <a:latin typeface="Times New Roman" panose="02020603050405020304" pitchFamily="18" charset="0"/>
                <a:cs typeface="Times New Roman" panose="02020603050405020304" pitchFamily="18" charset="0"/>
              </a:rPr>
              <a:t>. Phó từ trong câu “Tâm hồn mệt nhoài với những món ăn cực kì mới gọi trong sân thiên hạ.” là: những bổ sung ý nghĩa về lượng.</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6. Nhận xét về chất trữ tình trong văn bản:</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Chất trữ tình nhẹ nhàng</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Chất trữ tình góp phần thể hiện cảm xúc của tác giả, tạo cho bài văn mạch chất trữ tình nên thơ. </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Câu 7. Văn bản giúp em hiểu về tình cảm của người viết với quê hương:</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Văn bản cho thấy sự gắn bó sâu nặng của tác giả - người con xa quê - với quê nhà. Đó là cảm xúc hoài niệm nhớ nhung về tuổi thơ, tình cảm yêu quê hương tha thiết. Với nhà văn, những hình ảnh, đặc trưng của quê hương luôn khắc ghi trong tâm trí. </a:t>
            </a:r>
            <a:endParaRPr lang="en-US" sz="20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875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5632311"/>
          </a:xfrm>
          <a:prstGeom prst="rect">
            <a:avLst/>
          </a:prstGeom>
          <a:noFill/>
        </p:spPr>
        <p:txBody>
          <a:bodyPr wrap="square" rtlCol="0">
            <a:spAutoFit/>
          </a:bodyPr>
          <a:lstStyle/>
          <a:p>
            <a:pPr algn="ctr"/>
            <a:r>
              <a:rPr lang="en-US" sz="2000" b="1" dirty="0" err="1">
                <a:latin typeface="Times New Roman" panose="02020603050405020304" pitchFamily="18" charset="0"/>
                <a:cs typeface="Times New Roman" panose="02020603050405020304" pitchFamily="18" charset="0"/>
              </a:rPr>
              <a:t>Gợi</a:t>
            </a:r>
            <a:r>
              <a:rPr lang="en-US" sz="2000" b="1" dirty="0">
                <a:latin typeface="Times New Roman" panose="02020603050405020304" pitchFamily="18" charset="0"/>
                <a:cs typeface="Times New Roman" panose="02020603050405020304" pitchFamily="18" charset="0"/>
              </a:rPr>
              <a:t> ý trả </a:t>
            </a:r>
            <a:r>
              <a:rPr lang="en-US" sz="2000" b="1" dirty="0" err="1">
                <a:latin typeface="Times New Roman" panose="02020603050405020304" pitchFamily="18" charset="0"/>
                <a:cs typeface="Times New Roman" panose="02020603050405020304" pitchFamily="18" charset="0"/>
              </a:rPr>
              <a:t>lời</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1: </a:t>
            </a:r>
            <a:r>
              <a:rPr lang="en-US" sz="2000" dirty="0" err="1">
                <a:latin typeface="Times New Roman" panose="02020603050405020304" pitchFamily="18" charset="0"/>
                <a:cs typeface="Times New Roman" panose="02020603050405020304" pitchFamily="18" charset="0"/>
              </a:rPr>
              <a:t>Nguyên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hiệu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2.</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được in </a:t>
            </a:r>
            <a:r>
              <a:rPr lang="en-US" sz="2000" dirty="0" err="1">
                <a:latin typeface="Times New Roman" panose="02020603050405020304" pitchFamily="18" charset="0"/>
                <a:cs typeface="Times New Roman" panose="02020603050405020304" pitchFamily="18" charset="0"/>
              </a:rPr>
              <a:t>đậm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“Khi </a:t>
            </a:r>
            <a:r>
              <a:rPr lang="en-US" sz="2000" dirty="0" err="1">
                <a:latin typeface="Times New Roman" panose="02020603050405020304" pitchFamily="18" charset="0"/>
                <a:cs typeface="Times New Roman" panose="02020603050405020304" pitchFamily="18" charset="0"/>
              </a:rPr>
              <a:t>lượng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các-bô-níc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quyển</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nguồn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Tiếng</a:t>
            </a:r>
            <a:r>
              <a:rPr lang="en-US" sz="2000" dirty="0">
                <a:latin typeface="Times New Roman" panose="02020603050405020304" pitchFamily="18" charset="0"/>
                <a:cs typeface="Times New Roman" panose="02020603050405020304" pitchFamily="18" charset="0"/>
              </a:rPr>
              <a:t> Anh.</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3.</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hậu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ở.</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4:</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5:</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hưởng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r>
              <a:rPr lang="en-US" sz="2000" dirty="0">
                <a:latin typeface="Times New Roman" panose="02020603050405020304" pitchFamily="18" charset="0"/>
                <a:cs typeface="Times New Roman" panose="02020603050405020304" pitchFamily="18" charset="0"/>
              </a:rPr>
              <a:t> ta. </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6:</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bãi;tiết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đưa</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đa</a:t>
            </a:r>
            <a:r>
              <a:rPr lang="en-US" sz="2000" dirty="0">
                <a:latin typeface="Times New Roman" panose="02020603050405020304" pitchFamily="18" charset="0"/>
                <a:cs typeface="Times New Roman" panose="02020603050405020304" pitchFamily="18" charset="0"/>
              </a:rPr>
              <a:t>.</a:t>
            </a:r>
          </a:p>
          <a:p>
            <a:pPr algn="ctr"/>
            <a:endParaRPr lang="vi-VN" sz="2000" dirty="0">
              <a:latin typeface="+mj-lt"/>
            </a:endParaRPr>
          </a:p>
        </p:txBody>
      </p:sp>
    </p:spTree>
    <p:extLst>
      <p:ext uri="{BB962C8B-B14F-4D97-AF65-F5344CB8AC3E}">
        <p14:creationId xmlns:p14="http://schemas.microsoft.com/office/powerpoint/2010/main" val="427105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04800" y="2590800"/>
            <a:ext cx="8610600" cy="2739211"/>
          </a:xfrm>
          <a:prstGeom prst="rect">
            <a:avLst/>
          </a:prstGeom>
          <a:noFill/>
          <a:ln w="9525">
            <a:noFill/>
            <a:miter lim="800000"/>
            <a:headEnd/>
            <a:tailEnd/>
          </a:ln>
        </p:spPr>
        <p:txBody>
          <a:bodyPr>
            <a:spAutoFit/>
          </a:bodyPr>
          <a:lstStyle/>
          <a:p>
            <a:pPr algn="ctr"/>
            <a:r>
              <a:rPr lang="en-US" sz="3200" b="1" dirty="0">
                <a:solidFill>
                  <a:srgbClr val="FF0000"/>
                </a:solidFill>
                <a:latin typeface="Times New Roman" pitchFamily="18" charset="0"/>
                <a:cs typeface="Times New Roman" pitchFamily="18" charset="0"/>
              </a:rPr>
              <a:t>PHẦN TẬP ĐỌC HIỂU LỚP 7 KNTT KÌ II</a:t>
            </a:r>
          </a:p>
          <a:p>
            <a:pPr algn="ctr"/>
            <a:r>
              <a:rPr lang="en-US" sz="2800" b="1" dirty="0">
                <a:solidFill>
                  <a:srgbClr val="FF0000"/>
                </a:solidFill>
                <a:latin typeface="Times New Roman" pitchFamily="18" charset="0"/>
                <a:cs typeface="Times New Roman" pitchFamily="18" charset="0"/>
              </a:rPr>
              <a:t>BÀI 10:TRANG SÁCH CUỘC SỐNG</a:t>
            </a:r>
            <a:endParaRPr lang="en-US" sz="2800" b="1"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vi-VN" sz="2800" b="1" dirty="0">
                <a:solidFill>
                  <a:srgbClr val="FF0000"/>
                </a:solidFill>
                <a:effectLst/>
                <a:latin typeface="Times New Roman" panose="02020603050405020304" pitchFamily="18" charset="0"/>
                <a:ea typeface="Times New Roman" panose="02020603050405020304" pitchFamily="18" charset="0"/>
              </a:rPr>
              <a:t>ÔN TẬP VĂN BẢN</a:t>
            </a:r>
            <a:r>
              <a:rPr lang="en-US" sz="2800" b="1" dirty="0">
                <a:solidFill>
                  <a:srgbClr val="FF0000"/>
                </a:solidFill>
                <a:effectLst/>
                <a:latin typeface="Times New Roman" panose="02020603050405020304" pitchFamily="18" charset="0"/>
                <a:ea typeface="Times New Roman" panose="02020603050405020304" pitchFamily="18" charset="0"/>
              </a:rPr>
              <a:t> VẺ ĐẸP GIẢN DỊ CHÂN THẬT CỦA QUÊ NỘI VÕ QUẢNG</a:t>
            </a:r>
            <a:endParaRPr lang="en-US" sz="2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a:solidFill>
                  <a:srgbClr val="FF0000"/>
                </a:solidFill>
                <a:effectLst/>
                <a:latin typeface="Times New Roman" panose="02020603050405020304" pitchFamily="18" charset="0"/>
                <a:ea typeface="Times New Roman" panose="02020603050405020304" pitchFamily="18" charset="0"/>
              </a:rPr>
              <a:t>	( </a:t>
            </a:r>
            <a:r>
              <a:rPr lang="en-US" sz="2800" i="1" dirty="0" err="1">
                <a:solidFill>
                  <a:srgbClr val="FF0000"/>
                </a:solidFill>
                <a:effectLst/>
                <a:latin typeface="Times New Roman" panose="02020603050405020304" pitchFamily="18" charset="0"/>
                <a:ea typeface="Times New Roman" panose="02020603050405020304" pitchFamily="18" charset="0"/>
              </a:rPr>
              <a:t>Trích</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Võ</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Quảng</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Trần</a:t>
            </a:r>
            <a:r>
              <a:rPr lang="en-US" sz="2800" i="1" dirty="0">
                <a:solidFill>
                  <a:srgbClr val="FF0000"/>
                </a:solidFill>
                <a:effectLst/>
                <a:latin typeface="Times New Roman" panose="02020603050405020304" pitchFamily="18" charset="0"/>
                <a:ea typeface="Times New Roman" panose="02020603050405020304" pitchFamily="18" charset="0"/>
              </a:rPr>
              <a:t> Thanh </a:t>
            </a:r>
            <a:r>
              <a:rPr lang="en-US" sz="2800" i="1" dirty="0" err="1">
                <a:solidFill>
                  <a:srgbClr val="FF0000"/>
                </a:solidFill>
                <a:effectLst/>
                <a:latin typeface="Times New Roman" panose="02020603050405020304" pitchFamily="18" charset="0"/>
                <a:ea typeface="Times New Roman" panose="02020603050405020304" pitchFamily="18" charset="0"/>
              </a:rPr>
              <a:t>Địch</a:t>
            </a:r>
            <a:r>
              <a:rPr lang="en-US" sz="2800" i="1" dirty="0">
                <a:solidFill>
                  <a:srgbClr val="FF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ctr"/>
            <a:r>
              <a:rPr lang="en-US" sz="2800" b="1" dirty="0">
                <a:solidFill>
                  <a:srgbClr val="FF0000"/>
                </a:solidFill>
                <a:latin typeface="Times New Roman" pitchFamily="18" charset="0"/>
                <a:cs typeface="Times New Roman" pitchFamily="18" charset="0"/>
              </a:rPr>
              <a:t> </a:t>
            </a:r>
            <a:endParaRPr lang="en-US"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329823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816977"/>
          </a:xfrm>
          <a:prstGeom prst="rect">
            <a:avLst/>
          </a:prstGeom>
          <a:noFill/>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I. </a:t>
            </a:r>
            <a:r>
              <a:rPr lang="en-US" sz="2400" b="1" dirty="0" err="1">
                <a:latin typeface="Times New Roman" panose="02020603050405020304" pitchFamily="18" charset="0"/>
                <a:cs typeface="Times New Roman" panose="02020603050405020304" pitchFamily="18" charset="0"/>
              </a:rPr>
              <a:t>Tác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giả</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phẩm</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1. </a:t>
            </a:r>
            <a:r>
              <a:rPr lang="en-US" sz="2400" b="1" dirty="0" err="1">
                <a:latin typeface="Times New Roman" panose="02020603050405020304" pitchFamily="18" charset="0"/>
                <a:cs typeface="Times New Roman" panose="02020603050405020304" pitchFamily="18" charset="0"/>
              </a:rPr>
              <a:t>Tác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giả</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Trần</a:t>
            </a:r>
            <a:r>
              <a:rPr lang="en-US" sz="2400" dirty="0">
                <a:latin typeface="Times New Roman" panose="02020603050405020304" pitchFamily="18" charset="0"/>
                <a:cs typeface="Times New Roman" panose="02020603050405020304" pitchFamily="18" charset="0"/>
              </a:rPr>
              <a:t> Thanh </a:t>
            </a:r>
            <a:r>
              <a:rPr lang="en-US" sz="2400" dirty="0" err="1">
                <a:latin typeface="Times New Roman" panose="02020603050405020304" pitchFamily="18" charset="0"/>
                <a:cs typeface="Times New Roman" panose="02020603050405020304" pitchFamily="18" charset="0"/>
              </a:rPr>
              <a:t>Địch</a:t>
            </a:r>
            <a:r>
              <a:rPr lang="en-US" sz="2400" dirty="0">
                <a:latin typeface="Times New Roman" panose="02020603050405020304" pitchFamily="18" charset="0"/>
                <a:cs typeface="Times New Roman" panose="02020603050405020304" pitchFamily="18" charset="0"/>
              </a:rPr>
              <a:t>(1912-2007)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Huế</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Đôi</a:t>
            </a:r>
            <a:r>
              <a:rPr lang="en-US" sz="2400" i="1" dirty="0">
                <a:latin typeface="Times New Roman" panose="02020603050405020304" pitchFamily="18" charset="0"/>
                <a:cs typeface="Times New Roman" panose="02020603050405020304" pitchFamily="18" charset="0"/>
              </a:rPr>
              <a:t> tai </a:t>
            </a:r>
            <a:r>
              <a:rPr lang="en-US" sz="2400" i="1" dirty="0" err="1">
                <a:latin typeface="Times New Roman" panose="02020603050405020304" pitchFamily="18" charset="0"/>
                <a:cs typeface="Times New Roman" panose="02020603050405020304" pitchFamily="18" charset="0"/>
              </a:rPr>
              <a:t>mèo</a:t>
            </a:r>
            <a:r>
              <a:rPr lang="en-US" sz="2400" i="1" dirty="0">
                <a:latin typeface="Times New Roman" panose="02020603050405020304" pitchFamily="18" charset="0"/>
                <a:cs typeface="Times New Roman" panose="02020603050405020304" pitchFamily="18" charset="0"/>
              </a:rPr>
              <a:t>(1973),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cần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câu</a:t>
            </a:r>
            <a:r>
              <a:rPr lang="en-US" sz="2400" i="1" dirty="0">
                <a:latin typeface="Times New Roman" panose="02020603050405020304" pitchFamily="18" charset="0"/>
                <a:cs typeface="Times New Roman" panose="02020603050405020304" pitchFamily="18" charset="0"/>
              </a:rPr>
              <a:t>(1993)</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2.  </a:t>
            </a:r>
            <a:r>
              <a:rPr lang="en-US" sz="2400" b="1" dirty="0" err="1">
                <a:latin typeface="Times New Roman" panose="02020603050405020304" pitchFamily="18" charset="0"/>
                <a:cs typeface="Times New Roman" panose="02020603050405020304" pitchFamily="18" charset="0"/>
              </a:rPr>
              <a:t>Tác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phẩm</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Bàn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văn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học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thiếu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Võ</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hấp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dẫn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quyến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lùng</a:t>
            </a:r>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a:t>
            </a:r>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vật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trực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endParaRPr lang="en-US" sz="24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743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693866"/>
          </a:xfrm>
          <a:prstGeom prst="rect">
            <a:avLst/>
          </a:prstGeom>
          <a:noFill/>
        </p:spPr>
        <p:txBody>
          <a:bodyPr wrap="square" rtlCol="0">
            <a:spAutoFit/>
          </a:bodyPr>
          <a:lstStyle/>
          <a:p>
            <a:r>
              <a:rPr lang="en-US" sz="2000" b="1" dirty="0" err="1">
                <a:latin typeface="Times New Roman" panose="02020603050405020304" pitchFamily="18" charset="0"/>
                <a:cs typeface="Times New Roman" panose="02020603050405020304" pitchFamily="18" charset="0"/>
              </a:rPr>
              <a:t>Tóm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tắt</a:t>
            </a:r>
            <a:r>
              <a:rPr lang="en-US" sz="2000" b="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Đưa</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II. </a:t>
            </a:r>
            <a:r>
              <a:rPr lang="en-US" sz="2000" b="1" dirty="0" err="1">
                <a:latin typeface="Times New Roman" panose="02020603050405020304" pitchFamily="18" charset="0"/>
                <a:cs typeface="Times New Roman" panose="02020603050405020304" pitchFamily="18" charset="0"/>
              </a:rPr>
              <a:t>Phân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1. </a:t>
            </a:r>
            <a:r>
              <a:rPr lang="en-US" sz="2000" b="1" dirty="0" err="1">
                <a:latin typeface="Times New Roman" panose="02020603050405020304" pitchFamily="18" charset="0"/>
                <a:cs typeface="Times New Roman" panose="02020603050405020304" pitchFamily="18" charset="0"/>
              </a:rPr>
              <a:t>Bàn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luận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về</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truyện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ngắn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Quê</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nội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của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Võ</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Quảng</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xảy</a:t>
            </a:r>
            <a:r>
              <a:rPr lang="en-US" sz="2000" dirty="0">
                <a:latin typeface="Times New Roman" panose="02020603050405020304" pitchFamily="18" charset="0"/>
                <a:cs typeface="Times New Roman" panose="02020603050405020304" pitchFamily="18" charset="0"/>
              </a:rPr>
              <a:t> ra ở </a:t>
            </a:r>
            <a:r>
              <a:rPr lang="en-US" sz="2000" dirty="0" err="1">
                <a:latin typeface="Times New Roman" panose="02020603050405020304" pitchFamily="18" charset="0"/>
                <a:cs typeface="Times New Roman" panose="02020603050405020304" pitchFamily="18" charset="0"/>
              </a:rPr>
              <a:t>khung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Thu </a:t>
            </a:r>
            <a:r>
              <a:rPr lang="en-US" sz="2000" dirty="0" err="1">
                <a:latin typeface="Times New Roman" panose="02020603050405020304" pitchFamily="18" charset="0"/>
                <a:cs typeface="Times New Roman" panose="02020603050405020304" pitchFamily="18" charset="0"/>
              </a:rPr>
              <a:t>Bồn</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Sau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8</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mạng</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trước</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bắt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a:t>
            </a:r>
            <a:r>
              <a:rPr lang="en-US" sz="2000" dirty="0">
                <a:latin typeface="Times New Roman" panose="02020603050405020304" pitchFamily="18" charset="0"/>
                <a:cs typeface="Times New Roman" panose="02020603050405020304" pitchFamily="18" charset="0"/>
              </a:rPr>
              <a:t> Lao, </a:t>
            </a:r>
            <a:r>
              <a:rPr lang="en-US" sz="2000" dirty="0" err="1">
                <a:latin typeface="Times New Roman" panose="02020603050405020304" pitchFamily="18" charset="0"/>
                <a:cs typeface="Times New Roman" panose="02020603050405020304" pitchFamily="18" charset="0"/>
              </a:rPr>
              <a:t>bà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Ông</a:t>
            </a:r>
            <a:r>
              <a:rPr lang="en-US" sz="2000" dirty="0">
                <a:latin typeface="Times New Roman" panose="02020603050405020304" pitchFamily="18" charset="0"/>
                <a:cs typeface="Times New Roman" panose="02020603050405020304" pitchFamily="18" charset="0"/>
              </a:rPr>
              <a:t> Hai </a:t>
            </a:r>
            <a:r>
              <a:rPr lang="en-US" sz="2000" dirty="0" err="1">
                <a:latin typeface="Times New Roman" panose="02020603050405020304" pitchFamily="18" charset="0"/>
                <a:cs typeface="Times New Roman" panose="02020603050405020304" pitchFamily="18" charset="0"/>
              </a:rPr>
              <a:t>Dĩ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Lê </a:t>
            </a:r>
            <a:r>
              <a:rPr lang="en-US" sz="2000" dirty="0" err="1">
                <a:latin typeface="Times New Roman" panose="02020603050405020304" pitchFamily="18" charset="0"/>
                <a:cs typeface="Times New Roman" panose="02020603050405020304" pitchFamily="18" charset="0"/>
              </a:rPr>
              <a:t>Thảo</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endParaRPr lang="en-US" sz="20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09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262979"/>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riêng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hội</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Tuyến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chị</a:t>
            </a:r>
            <a:r>
              <a:rPr lang="en-US" sz="2000" dirty="0">
                <a:latin typeface="Times New Roman" panose="02020603050405020304" pitchFamily="18" charset="0"/>
                <a:cs typeface="Times New Roman" panose="02020603050405020304" pitchFamily="18" charset="0"/>
              </a:rPr>
              <a:t> Ba, </a:t>
            </a:r>
            <a:r>
              <a:rPr lang="en-US" sz="2000" dirty="0" err="1">
                <a:latin typeface="Times New Roman" panose="02020603050405020304" pitchFamily="18" charset="0"/>
                <a:cs typeface="Times New Roman" panose="02020603050405020304" pitchFamily="18" charset="0"/>
              </a:rPr>
              <a:t>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Bốn</a:t>
            </a:r>
            <a:r>
              <a:rPr lang="en-US" sz="2000" dirty="0">
                <a:latin typeface="Times New Roman" panose="02020603050405020304" pitchFamily="18" charset="0"/>
                <a:cs typeface="Times New Roman" panose="02020603050405020304" pitchFamily="18" charset="0"/>
              </a:rPr>
              <a:t> Linh, </a:t>
            </a:r>
            <a:r>
              <a:rPr lang="en-US" sz="2000" dirty="0" err="1">
                <a:latin typeface="Times New Roman" panose="02020603050405020304" pitchFamily="18" charset="0"/>
                <a:cs typeface="Times New Roman" panose="02020603050405020304" pitchFamily="18" charset="0"/>
              </a:rPr>
              <a:t>chú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Mùi,anh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Tuyết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Hạnh</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Tuyến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Bĩnh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2. </a:t>
            </a:r>
            <a:r>
              <a:rPr lang="en-US" sz="2000" b="1" dirty="0" err="1">
                <a:latin typeface="Times New Roman" panose="02020603050405020304" pitchFamily="18" charset="0"/>
                <a:cs typeface="Times New Roman" panose="02020603050405020304" pitchFamily="18" charset="0"/>
              </a:rPr>
              <a:t>Sức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hấp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dẫn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của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phẩm</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tấm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dắt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nhìn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xuyến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bởi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tả</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Trang </a:t>
            </a:r>
            <a:r>
              <a:rPr lang="en-US" sz="2000" dirty="0" err="1">
                <a:latin typeface="Times New Roman" panose="02020603050405020304" pitchFamily="18" charset="0"/>
                <a:cs typeface="Times New Roman" panose="02020603050405020304" pitchFamily="18" charset="0"/>
              </a:rPr>
              <a:t>tả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lửa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mẩu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diêm</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Trang </a:t>
            </a:r>
            <a:r>
              <a:rPr lang="en-US" sz="2000" dirty="0" err="1">
                <a:latin typeface="Times New Roman" panose="02020603050405020304" pitchFamily="18" charset="0"/>
                <a:cs typeface="Times New Roman" panose="02020603050405020304" pitchFamily="18" charset="0"/>
              </a:rPr>
              <a:t>miêu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bọn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rượt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đuổi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ông</a:t>
            </a:r>
            <a:r>
              <a:rPr lang="en-US" sz="2000" dirty="0">
                <a:latin typeface="Times New Roman" panose="02020603050405020304" pitchFamily="18" charset="0"/>
                <a:cs typeface="Times New Roman" panose="02020603050405020304" pitchFamily="18" charset="0"/>
              </a:rPr>
              <a:t> Hai </a:t>
            </a:r>
            <a:r>
              <a:rPr lang="en-US" sz="2000" dirty="0" err="1">
                <a:latin typeface="Times New Roman" panose="02020603050405020304" pitchFamily="18" charset="0"/>
                <a:cs typeface="Times New Roman" panose="02020603050405020304" pitchFamily="18" charset="0"/>
              </a:rPr>
              <a:t>Dĩ</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a:t>
            </a:r>
          </a:p>
          <a:p>
            <a:pPr marL="0" marR="0" algn="just">
              <a:spcBef>
                <a:spcPts val="0"/>
              </a:spcBef>
              <a:spcAft>
                <a:spcPts val="0"/>
              </a:spcAft>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32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34163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Tổng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kết</a:t>
            </a: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dung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Quê</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Quảng</a:t>
            </a: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b.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thuật</a:t>
            </a:r>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phục</a:t>
            </a:r>
            <a:endParaRPr lang="en-US" sz="2800"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59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016758"/>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2. </a:t>
            </a:r>
            <a:r>
              <a:rPr lang="en-US" sz="2000" b="1" dirty="0" err="1">
                <a:latin typeface="Times New Roman" panose="02020603050405020304" pitchFamily="18" charset="0"/>
                <a:cs typeface="Times New Roman" panose="02020603050405020304" pitchFamily="18" charset="0"/>
              </a:rPr>
              <a:t>Đọc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Hiểu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ngữ</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liệu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ngoài</a:t>
            </a:r>
            <a:r>
              <a:rPr lang="en-US" sz="2000" b="1" dirty="0">
                <a:latin typeface="Times New Roman" panose="02020603050405020304" pitchFamily="18" charset="0"/>
                <a:cs typeface="Times New Roman" panose="02020603050405020304" pitchFamily="18" charset="0"/>
              </a:rPr>
              <a:t> SGK</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PHIẾU HỌC TẬP SỐ 1</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Đọc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đoạn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sau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a:t>
            </a:r>
            <a:r>
              <a:rPr lang="en-US" sz="2000" b="1" dirty="0">
                <a:latin typeface="Times New Roman" panose="02020603050405020304" pitchFamily="18" charset="0"/>
                <a:cs typeface="Times New Roman" panose="02020603050405020304" pitchFamily="18" charset="0"/>
              </a:rPr>
              <a:t> trả </a:t>
            </a:r>
            <a:r>
              <a:rPr lang="en-US" sz="2000" b="1" dirty="0" err="1">
                <a:latin typeface="Times New Roman" panose="02020603050405020304" pitchFamily="18" charset="0"/>
                <a:cs typeface="Times New Roman" panose="02020603050405020304" pitchFamily="18" charset="0"/>
              </a:rPr>
              <a:t>lời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hỏi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bên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dưới</a:t>
            </a:r>
            <a:r>
              <a:rPr lang="en-US" sz="2000" b="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CHỢ TẾT CỦA ĐOÀN VĂN CỪ</a:t>
            </a:r>
            <a:endParaRPr lang="en-US" sz="2000" dirty="0">
              <a:latin typeface="Times New Roman" panose="02020603050405020304" pitchFamily="18" charset="0"/>
              <a:cs typeface="Times New Roman" panose="02020603050405020304" pitchFamily="18" charset="0"/>
            </a:endParaRPr>
          </a:p>
          <a:p>
            <a:pPr algn="ct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Phương</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lùi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chộp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chi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nhìn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thoáng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trạng</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sớm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chợ</a:t>
            </a:r>
            <a:r>
              <a:rPr lang="en-US" sz="2000" dirty="0">
                <a:latin typeface="Times New Roman" panose="02020603050405020304" pitchFamily="18" charset="0"/>
                <a:cs typeface="Times New Roman" panose="02020603050405020304" pitchFamily="18" charset="0"/>
              </a:rPr>
              <a:t>.</a:t>
            </a:r>
          </a:p>
          <a:p>
            <a:pPr algn="just"/>
            <a:r>
              <a:rPr lang="en-US" sz="2000" i="1" dirty="0" err="1">
                <a:latin typeface="Times New Roman" panose="02020603050405020304" pitchFamily="18" charset="0"/>
                <a:cs typeface="Times New Roman" panose="02020603050405020304" pitchFamily="18" charset="0"/>
              </a:rPr>
              <a:t>Dải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máy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đỏ</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đỉnh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núi</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Sương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hồng</a:t>
            </a:r>
            <a:r>
              <a:rPr lang="en-US" sz="2000" i="1" dirty="0">
                <a:latin typeface="Times New Roman" panose="02020603050405020304" pitchFamily="18" charset="0"/>
                <a:cs typeface="Times New Roman" panose="02020603050405020304" pitchFamily="18" charset="0"/>
              </a:rPr>
              <a:t> lam </a:t>
            </a:r>
            <a:r>
              <a:rPr lang="en-US" sz="2000" i="1" dirty="0" err="1">
                <a:latin typeface="Times New Roman" panose="02020603050405020304" pitchFamily="18" charset="0"/>
                <a:cs typeface="Times New Roman" panose="02020603050405020304" pitchFamily="18" charset="0"/>
              </a:rPr>
              <a:t>ôm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ấp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nóc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gianh</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mép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đồi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xanh</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ấp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bừng</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chợ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Tết</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6172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6001643"/>
          </a:xfrm>
          <a:prstGeom prst="rect">
            <a:avLst/>
          </a:prstGeom>
          <a:noFill/>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2. </a:t>
            </a:r>
            <a:r>
              <a:rPr lang="en-US" sz="2400" dirty="0" err="1">
                <a:latin typeface="Times New Roman" panose="02020603050405020304" pitchFamily="18" charset="0"/>
                <a:cs typeface="Times New Roman" panose="02020603050405020304" pitchFamily="18" charset="0"/>
              </a:rPr>
              <a:t>Mấy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đường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hồng</a:t>
            </a:r>
            <a:r>
              <a:rPr lang="en-US" sz="2400" dirty="0">
                <a:latin typeface="Times New Roman" panose="02020603050405020304" pitchFamily="18" charset="0"/>
                <a:cs typeface="Times New Roman" panose="02020603050405020304" pitchFamily="18" charset="0"/>
              </a:rPr>
              <a:t>, lam, </a:t>
            </a:r>
            <a:r>
              <a:rPr lang="en-US" sz="2400" dirty="0" err="1">
                <a:latin typeface="Times New Roman" panose="02020603050405020304" pitchFamily="18" charset="0"/>
                <a:cs typeface="Times New Roman" panose="02020603050405020304" pitchFamily="18" charset="0"/>
              </a:rPr>
              <a:t>xanh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nặng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trộn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lúa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tía</a:t>
            </a:r>
            <a:r>
              <a:rPr lang="en-US" sz="2400" dirty="0">
                <a:latin typeface="Times New Roman" panose="02020603050405020304" pitchFamily="18" charset="0"/>
                <a:cs typeface="Times New Roman" panose="02020603050405020304" pitchFamily="18" charset="0"/>
              </a:rPr>
              <a:t>:</a:t>
            </a:r>
          </a:p>
          <a:p>
            <a:pPr algn="just"/>
            <a:r>
              <a:rPr lang="en-US" sz="2400" i="1" dirty="0">
                <a:latin typeface="Times New Roman" panose="02020603050405020304" pitchFamily="18" charset="0"/>
                <a:cs typeface="Times New Roman" panose="02020603050405020304" pitchFamily="18" charset="0"/>
              </a:rPr>
              <a:t>Tia </a:t>
            </a:r>
            <a:r>
              <a:rPr lang="en-US" sz="2400" i="1" dirty="0" err="1">
                <a:latin typeface="Times New Roman" panose="02020603050405020304" pitchFamily="18" charset="0"/>
                <a:cs typeface="Times New Roman" panose="02020603050405020304" pitchFamily="18" charset="0"/>
              </a:rPr>
              <a:t>nắng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tía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nhảy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hoài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ruộng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lúa</a:t>
            </a:r>
            <a:r>
              <a:rPr lang="en-US" sz="2400" dirty="0">
                <a:latin typeface="Times New Roman" panose="02020603050405020304" pitchFamily="18" charset="0"/>
                <a:cs typeface="Times New Roman" panose="02020603050405020304" pitchFamily="18" charset="0"/>
              </a:rPr>
              <a:t>.</a:t>
            </a:r>
          </a:p>
          <a:p>
            <a:pPr algn="just"/>
            <a:r>
              <a:rPr lang="en-US" sz="2400" dirty="0" err="1">
                <a:latin typeface="Times New Roman" panose="02020603050405020304" pitchFamily="18" charset="0"/>
                <a:cs typeface="Times New Roman" panose="02020603050405020304" pitchFamily="18" charset="0"/>
              </a:rPr>
              <a:t>Nắng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lúa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vi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Nguyễn</a:t>
            </a:r>
            <a:r>
              <a:rPr lang="en-US" sz="2400" dirty="0">
                <a:latin typeface="Times New Roman" panose="02020603050405020304" pitchFamily="18" charset="0"/>
                <a:cs typeface="Times New Roman" panose="02020603050405020304" pitchFamily="18" charset="0"/>
              </a:rPr>
              <a:t> Du: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loè</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bùng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a:t>
            </a:r>
          </a:p>
          <a:p>
            <a:pPr algn="just"/>
            <a:r>
              <a:rPr lang="en-US" sz="2400" i="1" dirty="0" err="1">
                <a:latin typeface="Times New Roman" panose="02020603050405020304" pitchFamily="18" charset="0"/>
                <a:cs typeface="Times New Roman" panose="02020603050405020304" pitchFamily="18" charset="0"/>
              </a:rPr>
              <a:t>Bà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cụ</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lão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bán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miếu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cố</a:t>
            </a:r>
            <a:endParaRPr lang="en-US" sz="2400" dirty="0">
              <a:latin typeface="Times New Roman" panose="02020603050405020304" pitchFamily="18" charset="0"/>
              <a:cs typeface="Times New Roman" panose="02020603050405020304" pitchFamily="18" charset="0"/>
            </a:endParaRPr>
          </a:p>
          <a:p>
            <a:pPr algn="just"/>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gian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tóc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phau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phau</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93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0" y="838200"/>
            <a:ext cx="8905240" cy="4401205"/>
          </a:xfrm>
          <a:prstGeom prst="rect">
            <a:avLst/>
          </a:prstGeom>
          <a:noFill/>
        </p:spPr>
        <p:txBody>
          <a:bodyPr wrap="square" rtlCol="0">
            <a:spAutoFit/>
          </a:bodyPr>
          <a:lstStyle/>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en-US" sz="2800" dirty="0">
                <a:latin typeface="Times New Roman" panose="02020603050405020304" pitchFamily="18" charset="0"/>
                <a:cs typeface="Times New Roman" panose="02020603050405020304" pitchFamily="18" charset="0"/>
              </a:rPr>
              <a:t>Theo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hẻo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lánh</a:t>
            </a:r>
            <a:r>
              <a:rPr lang="en-US" sz="2800" dirty="0">
                <a:latin typeface="Times New Roman" panose="02020603050405020304" pitchFamily="18" charset="0"/>
                <a:cs typeface="Times New Roman" panose="02020603050405020304" pitchFamily="18" charset="0"/>
              </a:rPr>
              <a:t>.” ?</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Tết</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đưa</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5. </a:t>
            </a:r>
            <a:r>
              <a:rPr lang="en-US" sz="2800" dirty="0">
                <a:latin typeface="Times New Roman" panose="02020603050405020304" pitchFamily="18" charset="0"/>
                <a:cs typeface="Times New Roman" panose="02020603050405020304" pitchFamily="18" charset="0"/>
              </a:rPr>
              <a:t>Chia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bè</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Tết</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94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509200"/>
          </a:xfrm>
          <a:prstGeom prst="rect">
            <a:avLst/>
          </a:prstGeom>
          <a:noFill/>
        </p:spPr>
        <p:txBody>
          <a:bodyPr wrap="square" rtlCol="0">
            <a:spAutoFit/>
          </a:bodyPr>
          <a:lstStyle/>
          <a:p>
            <a:pPr algn="ctr"/>
            <a:r>
              <a:rPr lang="nl-NL" sz="2000" b="1" dirty="0">
                <a:latin typeface="Times New Roman" panose="02020603050405020304" pitchFamily="18" charset="0"/>
                <a:cs typeface="Times New Roman" panose="02020603050405020304" pitchFamily="18" charset="0"/>
              </a:rPr>
              <a:t>Gợi ý trả lời</a:t>
            </a:r>
            <a:endParaRPr lang="en-US" sz="2000"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 </a:t>
            </a:r>
            <a:r>
              <a:rPr lang="en-US" dirty="0">
                <a:latin typeface="Times New Roman" panose="02020603050405020304" pitchFamily="18" charset="0"/>
                <a:cs typeface="Times New Roman" panose="02020603050405020304" pitchFamily="18" charset="0"/>
              </a:rPr>
              <a:t>Theo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tết</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Phó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hẻo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4.</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là</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Bà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miếu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cố</a:t>
            </a:r>
            <a:endParaRPr lang="en-US" dirty="0">
              <a:latin typeface="Times New Roman" panose="02020603050405020304" pitchFamily="18" charset="0"/>
              <a:cs typeface="Times New Roman" panose="02020603050405020304" pitchFamily="18" charset="0"/>
            </a:endParaRPr>
          </a:p>
          <a:p>
            <a:pPr algn="just"/>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gợi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phau</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Những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lí</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lẽ</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bằng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chứng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đưa</a:t>
            </a:r>
            <a:r>
              <a:rPr lang="en-US" b="1" dirty="0">
                <a:latin typeface="Times New Roman" panose="02020603050405020304" pitchFamily="18" charset="0"/>
                <a:cs typeface="Times New Roman" panose="02020603050405020304" pitchFamily="18" charset="0"/>
              </a:rPr>
              <a:t> ra </a:t>
            </a:r>
            <a:r>
              <a:rPr lang="en-US" b="1" dirty="0" err="1">
                <a:latin typeface="Times New Roman" panose="02020603050405020304" pitchFamily="18" charset="0"/>
                <a:cs typeface="Times New Roman" panose="02020603050405020304" pitchFamily="18" charset="0"/>
              </a:rPr>
              <a:t>để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khẳng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định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là</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dễ</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ảo</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ngờ</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lưu</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5.  </a:t>
            </a:r>
            <a:r>
              <a:rPr lang="en-US" dirty="0">
                <a:latin typeface="Times New Roman" panose="02020603050405020304" pitchFamily="18" charset="0"/>
                <a:cs typeface="Times New Roman" panose="02020603050405020304" pitchFamily="18" charset="0"/>
              </a:rPr>
              <a:t>HS chia </a:t>
            </a:r>
            <a:r>
              <a:rPr lang="en-US" dirty="0" err="1">
                <a:latin typeface="Times New Roman" panose="02020603050405020304" pitchFamily="18" charset="0"/>
                <a:cs typeface="Times New Roman" panose="02020603050405020304" pitchFamily="18" charset="0"/>
              </a:rPr>
              <a:t>sẻ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Gợi</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338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additive="base">
                                        <p:cTn id="1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 calcmode="lin" valueType="num">
                                      <p:cBhvr additive="base">
                                        <p:cTn id="2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 calcmode="lin" valueType="num">
                                      <p:cBhvr additive="base">
                                        <p:cTn id="28"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 calcmode="lin" valueType="num">
                                      <p:cBhvr additive="base">
                                        <p:cTn id="32"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 calcmode="lin" valueType="num">
                                      <p:cBhvr additive="base">
                                        <p:cTn id="36"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 calcmode="lin" valueType="num">
                                      <p:cBhvr additive="base">
                                        <p:cTn id="40"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 calcmode="lin" valueType="num">
                                      <p:cBhvr additive="base">
                                        <p:cTn id="44"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4">
                                            <p:txEl>
                                              <p:pRg st="10" end="10"/>
                                            </p:txEl>
                                          </p:spTgt>
                                        </p:tgtEl>
                                        <p:attrNameLst>
                                          <p:attrName>style.visibility</p:attrName>
                                        </p:attrNameLst>
                                      </p:cBhvr>
                                      <p:to>
                                        <p:strVal val="visible"/>
                                      </p:to>
                                    </p:set>
                                    <p:anim calcmode="lin" valueType="num">
                                      <p:cBhvr additive="base">
                                        <p:cTn id="48"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632311"/>
          </a:xfrm>
          <a:prstGeom prst="rect">
            <a:avLst/>
          </a:prstGeom>
          <a:noFill/>
        </p:spPr>
        <p:txBody>
          <a:bodyPr wrap="square" rtlCol="0">
            <a:spAutoFit/>
          </a:bodyPr>
          <a:lstStyle/>
          <a:p>
            <a:pPr algn="ctr"/>
            <a:r>
              <a:rPr lang="nl-NL" sz="2000" b="1" dirty="0">
                <a:latin typeface="Times New Roman" panose="02020603050405020304" pitchFamily="18" charset="0"/>
                <a:cs typeface="Times New Roman" panose="02020603050405020304" pitchFamily="18" charset="0"/>
              </a:rPr>
              <a:t>PHIẾU HỌC TẬP SỐ 2</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Đọc văn bản sau và thực hiện các yêu cầu bên dưới:</a:t>
            </a:r>
            <a:endParaRPr lang="en-US" sz="2000" dirty="0">
              <a:latin typeface="Times New Roman" panose="02020603050405020304" pitchFamily="18" charset="0"/>
              <a:cs typeface="Times New Roman" panose="02020603050405020304" pitchFamily="18" charset="0"/>
            </a:endParaRPr>
          </a:p>
          <a:p>
            <a:pPr algn="ctr"/>
            <a:r>
              <a:rPr lang="vi-VN" sz="2000" b="1" dirty="0">
                <a:latin typeface="Times New Roman" panose="02020603050405020304" pitchFamily="18" charset="0"/>
                <a:cs typeface="Times New Roman" panose="02020603050405020304" pitchFamily="18" charset="0"/>
              </a:rPr>
              <a:t>BÀN VỀ NHÂN VẬT THÁNH GIÓNG</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t>
            </a:r>
            <a:r>
              <a:rPr lang="vi-VN" sz="2000" i="1" dirty="0">
                <a:latin typeface="Times New Roman" panose="02020603050405020304" pitchFamily="18" charset="0"/>
                <a:cs typeface="Times New Roman" panose="02020603050405020304" pitchFamily="18" charset="0"/>
              </a:rPr>
              <a:t>Hoàng Tiến Tựu</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phẩm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lớn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tài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giữ</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dựng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sắc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vừa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hùng</a:t>
            </a:r>
            <a:r>
              <a:rPr lang="en-US" sz="2000" i="1" dirty="0">
                <a:latin typeface="Times New Roman" panose="02020603050405020304" pitchFamily="18" charset="0"/>
                <a:cs typeface="Times New Roman" panose="02020603050405020304" pitchFamily="18" charset="0"/>
              </a:rPr>
              <a:t> phi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đẹp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vừa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đẹp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gũi</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điểm</a:t>
            </a:r>
            <a:r>
              <a:rPr lang="en-US" sz="2000" i="1" dirty="0">
                <a:latin typeface="Times New Roman" panose="02020603050405020304" pitchFamily="18" charset="0"/>
                <a:cs typeface="Times New Roman" panose="02020603050405020304" pitchFamily="18" charset="0"/>
              </a:rPr>
              <a:t> phi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cứu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phi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qua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chi </a:t>
            </a:r>
            <a:r>
              <a:rPr lang="en-US" sz="2000" i="1" dirty="0" err="1">
                <a:latin typeface="Times New Roman" panose="02020603050405020304" pitchFamily="18" charset="0"/>
                <a:cs typeface="Times New Roman" panose="02020603050405020304" pitchFamily="18" charset="0"/>
              </a:rPr>
              <a:t>tiết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ướm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khổng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lồ</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sinh</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ý </a:t>
            </a:r>
            <a:r>
              <a:rPr lang="en-US" sz="2000" i="1" dirty="0" err="1">
                <a:latin typeface="Times New Roman" panose="02020603050405020304" pitchFamily="18" charset="0"/>
                <a:cs typeface="Times New Roman" panose="02020603050405020304" pitchFamily="18" charset="0"/>
              </a:rPr>
              <a:t>chí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ý </a:t>
            </a:r>
            <a:r>
              <a:rPr lang="en-US" sz="2000" i="1" dirty="0" err="1">
                <a:latin typeface="Times New Roman" panose="02020603050405020304" pitchFamily="18" charset="0"/>
                <a:cs typeface="Times New Roman" panose="02020603050405020304" pitchFamily="18" charset="0"/>
              </a:rPr>
              <a:t>chí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đấu</a:t>
            </a:r>
            <a:r>
              <a:rPr lang="en-US" sz="2000" i="1" dirty="0">
                <a:latin typeface="Times New Roman" panose="02020603050405020304" pitchFamily="18" charset="0"/>
                <a:cs typeface="Times New Roman" panose="02020603050405020304" pitchFamily="18" charset="0"/>
              </a:rPr>
              <a:t> phi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từng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bụi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đằng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tục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đánh</a:t>
            </a:r>
            <a:r>
              <a:rPr lang="en-US" sz="2000" i="1" dirty="0">
                <a:latin typeface="Times New Roman" panose="02020603050405020304" pitchFamily="18" charset="0"/>
                <a:cs typeface="Times New Roman" panose="02020603050405020304" pitchFamily="18" charset="0"/>
              </a:rPr>
              <a:t> tan </a:t>
            </a:r>
            <a:r>
              <a:rPr lang="en-US" sz="2000" i="1" dirty="0" err="1">
                <a:latin typeface="Times New Roman" panose="02020603050405020304" pitchFamily="18" charset="0"/>
                <a:cs typeface="Times New Roman" panose="02020603050405020304" pitchFamily="18" charset="0"/>
              </a:rPr>
              <a:t>giặc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chi </a:t>
            </a:r>
            <a:r>
              <a:rPr lang="en-US" sz="2000" i="1" dirty="0" err="1">
                <a:latin typeface="Times New Roman" panose="02020603050405020304" pitchFamily="18" charset="0"/>
                <a:cs typeface="Times New Roman" panose="02020603050405020304" pitchFamily="18" charset="0"/>
              </a:rPr>
              <a:t>tiết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nhằm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mục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cao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nguồn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siêu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Nhìn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yếu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diệu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tuy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lấn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354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52440"/>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9 </a:t>
            </a:r>
            <a:r>
              <a:rPr lang="vi-VN" sz="1800" b="1" dirty="0">
                <a:solidFill>
                  <a:srgbClr val="FF0000"/>
                </a:solidFill>
                <a:effectLst/>
                <a:latin typeface="Times New Roman" panose="02020603050405020304" pitchFamily="18" charset="0"/>
                <a:ea typeface="Times New Roman" panose="02020603050405020304" pitchFamily="18" charset="0"/>
              </a:rPr>
              <a:t>ÔN TẬP VĂN BẢN: THỦY TIÊN THÁNG MỘT</a:t>
            </a:r>
            <a:endParaRPr lang="en-US" sz="1800" dirty="0">
              <a:effectLst/>
              <a:latin typeface="Times New Roman" panose="02020603050405020304" pitchFamily="18" charset="0"/>
              <a:ea typeface="Times New Roman" panose="02020603050405020304" pitchFamily="18" charset="0"/>
            </a:endParaRPr>
          </a:p>
          <a:p>
            <a:pPr marL="914400" marR="0" indent="45720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Thô</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Mát</a:t>
            </a:r>
            <a:r>
              <a:rPr lang="en-US" sz="1800" i="1" dirty="0">
                <a:solidFill>
                  <a:srgbClr val="FF0000"/>
                </a:solidFill>
                <a:effectLst/>
                <a:latin typeface="Times New Roman" panose="02020603050405020304" pitchFamily="18" charset="0"/>
                <a:ea typeface="Times New Roman" panose="02020603050405020304" pitchFamily="18" charset="0"/>
              </a:rPr>
              <a:t> L. </a:t>
            </a:r>
            <a:r>
              <a:rPr lang="en-US" sz="1800" i="1" dirty="0" err="1">
                <a:solidFill>
                  <a:srgbClr val="FF0000"/>
                </a:solidFill>
                <a:effectLst/>
                <a:latin typeface="Times New Roman" panose="02020603050405020304" pitchFamily="18" charset="0"/>
                <a:ea typeface="Times New Roman" panose="02020603050405020304" pitchFamily="18" charset="0"/>
              </a:rPr>
              <a:t>Phrit</a:t>
            </a:r>
            <a:r>
              <a:rPr lang="en-US" sz="1800" i="1" dirty="0">
                <a:solidFill>
                  <a:srgbClr val="FF0000"/>
                </a:solidFill>
                <a:effectLst/>
                <a:latin typeface="Times New Roman" panose="02020603050405020304" pitchFamily="18" charset="0"/>
                <a:ea typeface="Times New Roman" panose="02020603050405020304" pitchFamily="18" charset="0"/>
              </a:rPr>
              <a:t>- Man)</a:t>
            </a:r>
            <a:endParaRPr lang="en-US" sz="1800" dirty="0">
              <a:effectLst/>
              <a:latin typeface="Times New Roman" panose="02020603050405020304" pitchFamily="18" charset="0"/>
              <a:ea typeface="Times New Roman" panose="02020603050405020304" pitchFamily="18" charset="0"/>
            </a:endParaRPr>
          </a:p>
          <a:p>
            <a:pPr marL="0" marR="0" indent="22860" algn="ctr">
              <a:lnSpc>
                <a:spcPct val="118000"/>
              </a:lnSpc>
              <a:spcBef>
                <a:spcPts val="0"/>
              </a:spcBef>
              <a:spcAft>
                <a:spcPts val="200"/>
              </a:spcAft>
            </a:pPr>
            <a:endParaRPr lang="en-US" dirty="0"/>
          </a:p>
        </p:txBody>
      </p:sp>
      <p:sp>
        <p:nvSpPr>
          <p:cNvPr id="14" name="TextBox 13">
            <a:extLst>
              <a:ext uri="{FF2B5EF4-FFF2-40B4-BE49-F238E27FC236}">
                <a16:creationId xmlns:a16="http://schemas.microsoft.com/office/drawing/2014/main" id="{66F180C8-B48C-4CA7-88D4-5CC18C482836}"/>
              </a:ext>
            </a:extLst>
          </p:cNvPr>
          <p:cNvSpPr txBox="1"/>
          <p:nvPr/>
        </p:nvSpPr>
        <p:spPr>
          <a:xfrm>
            <a:off x="-10160" y="533400"/>
            <a:ext cx="9154160" cy="5909310"/>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PHIẾU HỌC TẬP SỐ 2</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đoạn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trả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hỏi</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trị</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khắp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đang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đẩy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dã</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khỏi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dụng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hầm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sử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dụng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hơn</a:t>
            </a:r>
            <a:r>
              <a:rPr lang="en-US" i="1" dirty="0">
                <a:latin typeface="Times New Roman" panose="02020603050405020304" pitchFamily="18" charset="0"/>
                <a:cs typeface="Times New Roman" panose="02020603050405020304" pitchFamily="18" charset="0"/>
              </a:rPr>
              <a:t> 40% </a:t>
            </a:r>
            <a:r>
              <a:rPr lang="en-US" i="1" dirty="0" err="1">
                <a:latin typeface="Times New Roman" panose="02020603050405020304" pitchFamily="18" charset="0"/>
                <a:cs typeface="Times New Roman" panose="02020603050405020304" pitchFamily="18" charset="0"/>
              </a:rPr>
              <a:t>sản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lượng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mọi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kiểm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soát</a:t>
            </a:r>
            <a:r>
              <a:rPr lang="en-US" i="1" dirty="0">
                <a:latin typeface="Times New Roman" panose="02020603050405020304" pitchFamily="18" charset="0"/>
                <a:cs typeface="Times New Roman" panose="02020603050405020304" pitchFamily="18" charset="0"/>
              </a:rPr>
              <a:t> 3/4 </a:t>
            </a:r>
            <a:r>
              <a:rPr lang="en-US" i="1" dirty="0" err="1">
                <a:latin typeface="Times New Roman" panose="02020603050405020304" pitchFamily="18" charset="0"/>
                <a:cs typeface="Times New Roman" panose="02020603050405020304" pitchFamily="18" charset="0"/>
              </a:rPr>
              <a:t>lượng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ngọt</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lớn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lượng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chính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được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phục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vụ</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dọa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tuyệt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chủng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1/5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gấp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khoảng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nghìn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lệ</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tuyệt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chủng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nhiên</a:t>
            </a:r>
            <a:r>
              <a:rPr lang="en-US" i="1"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vòng</a:t>
            </a:r>
            <a:r>
              <a:rPr lang="en-US" i="1" dirty="0">
                <a:latin typeface="Times New Roman" panose="02020603050405020304" pitchFamily="18" charset="0"/>
                <a:cs typeface="Times New Roman" panose="02020603050405020304" pitchFamily="18" charset="0"/>
              </a:rPr>
              <a:t> 40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qua...</a:t>
            </a:r>
            <a:endParaRPr lang="en-US" dirty="0">
              <a:latin typeface="Times New Roman" panose="02020603050405020304" pitchFamily="18" charset="0"/>
              <a:cs typeface="Times New Roman" panose="02020603050405020304" pitchFamily="18" charset="0"/>
            </a:endParaRPr>
          </a:p>
          <a:p>
            <a:pPr algn="just"/>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sẽ</a:t>
            </a:r>
            <a:r>
              <a:rPr lang="en-US" i="1" dirty="0">
                <a:latin typeface="Times New Roman" panose="02020603050405020304" pitchFamily="18" charset="0"/>
                <a:cs typeface="Times New Roman" panose="02020603050405020304" pitchFamily="18" charset="0"/>
              </a:rPr>
              <a:t> ra </a:t>
            </a:r>
            <a:r>
              <a:rPr lang="en-US" i="1" dirty="0" err="1">
                <a:latin typeface="Times New Roman" panose="02020603050405020304" pitchFamily="18" charset="0"/>
                <a:cs typeface="Times New Roman" panose="02020603050405020304" pitchFamily="18" charset="0"/>
              </a:rPr>
              <a:t>sao</a:t>
            </a:r>
            <a:r>
              <a:rPr lang="en-US" i="1" dirty="0">
                <a:latin typeface="Times New Roman" panose="02020603050405020304" pitchFamily="18" charset="0"/>
                <a:cs typeface="Times New Roman" panose="02020603050405020304" pitchFamily="18" charset="0"/>
              </a:rPr>
              <a:t>? NXB </a:t>
            </a:r>
            <a:r>
              <a:rPr lang="en-US" i="1" dirty="0" err="1">
                <a:latin typeface="Times New Roman" panose="02020603050405020304" pitchFamily="18" charset="0"/>
                <a:cs typeface="Times New Roman" panose="02020603050405020304" pitchFamily="18" charset="0"/>
              </a:rPr>
              <a:t>Dân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Nội</a:t>
            </a:r>
            <a:r>
              <a:rPr lang="en-US" i="1" dirty="0">
                <a:latin typeface="Times New Roman" panose="02020603050405020304" pitchFamily="18" charset="0"/>
                <a:cs typeface="Times New Roman" panose="02020603050405020304" pitchFamily="18" charset="0"/>
              </a:rPr>
              <a:t>, 2020, tr, 38 - 39)</a:t>
            </a:r>
            <a:endParaRPr lang="en-US"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Xác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được </a:t>
            </a:r>
            <a:r>
              <a:rPr lang="en-US" dirty="0" err="1">
                <a:latin typeface="Times New Roman" panose="02020603050405020304" pitchFamily="18" charset="0"/>
                <a:cs typeface="Times New Roman" panose="02020603050405020304" pitchFamily="18" charset="0"/>
              </a:rPr>
              <a:t>dùng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Giờ</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chúng</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đang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đẩy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dã</a:t>
            </a:r>
            <a:r>
              <a:rPr lang="en-US" dirty="0">
                <a:latin typeface="Times New Roman" panose="02020603050405020304" pitchFamily="18" charset="0"/>
                <a:cs typeface="Times New Roman" panose="02020603050405020304" pitchFamily="18" charset="0"/>
              </a:rPr>
              <a:t> ra </a:t>
            </a:r>
            <a:r>
              <a:rPr lang="en-US" dirty="0" err="1">
                <a:latin typeface="Times New Roman" panose="02020603050405020304" pitchFamily="18" charset="0"/>
                <a:cs typeface="Times New Roman" panose="02020603050405020304" pitchFamily="18" charset="0"/>
              </a:rPr>
              <a:t>khỏi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Đất</a:t>
            </a:r>
            <a:r>
              <a:rPr lang="en-US" dirty="0">
                <a:latin typeface="Times New Roman" panose="02020603050405020304" pitchFamily="18" charset="0"/>
                <a:cs typeface="Times New Roman" panose="02020603050405020304" pitchFamily="18" charset="0"/>
              </a:rPr>
              <a:t>”</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4</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hậu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hậu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ra.</a:t>
            </a:r>
          </a:p>
          <a:p>
            <a:pPr algn="just"/>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5.</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nghĩa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5982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601533"/>
          </a:xfrm>
          <a:prstGeom prst="rect">
            <a:avLst/>
          </a:prstGeom>
          <a:noFill/>
        </p:spPr>
        <p:txBody>
          <a:bodyPr wrap="square" rtlCol="0">
            <a:spAutoFit/>
          </a:bodyPr>
          <a:lstStyle/>
          <a:p>
            <a:pPr algn="just"/>
            <a:r>
              <a:rPr lang="en-US" sz="2000" i="1" dirty="0" err="1">
                <a:latin typeface="Times New Roman" panose="02020603050405020304" pitchFamily="18" charset="0"/>
                <a:cs typeface="Times New Roman" panose="02020603050405020304" pitchFamily="18" charset="0"/>
              </a:rPr>
              <a:t>Nguồn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lịch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rõ</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định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Đổng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Văn</a:t>
            </a:r>
            <a:r>
              <a:rPr lang="en-US" sz="2000" i="1" dirty="0">
                <a:latin typeface="Times New Roman" panose="02020603050405020304" pitchFamily="18" charset="0"/>
                <a:cs typeface="Times New Roman" panose="02020603050405020304" pitchFamily="18" charset="0"/>
              </a:rPr>
              <a:t> Lang,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sáu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trình</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thành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ngoại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gắn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siêu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ảo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đâu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vẫn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nằm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bụng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vẫn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uống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cơm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vẫn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bằng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Đổng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rộng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đâu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ngay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ngựa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roi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do </a:t>
            </a:r>
            <a:r>
              <a:rPr lang="en-US" sz="2000" i="1" dirty="0" err="1">
                <a:latin typeface="Times New Roman" panose="02020603050405020304" pitchFamily="18" charset="0"/>
                <a:cs typeface="Times New Roman" panose="02020603050405020304" pitchFamily="18" charset="0"/>
              </a:rPr>
              <a:t>vua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Hùng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tập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hợp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rèn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tài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giỏi</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nên</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cuộc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giữ</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ngoại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bảo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vệ</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tiềm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ẩn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chú</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nằm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im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nói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gọi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tập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hợp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tỉnh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tiềm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ẩn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Khi </a:t>
            </a:r>
            <a:r>
              <a:rPr lang="en-US" sz="2000" i="1" dirty="0" err="1">
                <a:latin typeface="Times New Roman" panose="02020603050405020304" pitchFamily="18" charset="0"/>
                <a:cs typeface="Times New Roman" panose="02020603050405020304" pitchFamily="18" charset="0"/>
              </a:rPr>
              <a:t>chưa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đứa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nằm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im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nói</a:t>
            </a:r>
            <a:r>
              <a:rPr lang="en-US" sz="2000" i="1" dirty="0">
                <a:latin typeface="Times New Roman" panose="02020603050405020304" pitchFamily="18" charset="0"/>
                <a:cs typeface="Times New Roman" panose="02020603050405020304" pitchFamily="18" charset="0"/>
              </a:rPr>
              <a:t>. Khi </a:t>
            </a:r>
            <a:r>
              <a:rPr lang="en-US" sz="2000" i="1" dirty="0" err="1">
                <a:latin typeface="Times New Roman" panose="02020603050405020304" pitchFamily="18" charset="0"/>
                <a:cs typeface="Times New Roman" panose="02020603050405020304" pitchFamily="18" charset="0"/>
              </a:rPr>
              <a:t>nghe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gọi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non </a:t>
            </a:r>
            <a:r>
              <a:rPr lang="en-US" sz="2000" i="1" dirty="0" err="1">
                <a:latin typeface="Times New Roman" panose="02020603050405020304" pitchFamily="18" charset="0"/>
                <a:cs typeface="Times New Roman" panose="02020603050405020304" pitchFamily="18" charset="0"/>
              </a:rPr>
              <a:t>sông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lớn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nhận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nhiệm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đánh</a:t>
            </a:r>
            <a:r>
              <a:rPr lang="en-US" sz="2000" i="1" dirty="0">
                <a:latin typeface="Times New Roman" panose="02020603050405020304" pitchFamily="18" charset="0"/>
                <a:cs typeface="Times New Roman" panose="02020603050405020304" pitchFamily="18" charset="0"/>
              </a:rPr>
              <a:t> tan </a:t>
            </a:r>
            <a:r>
              <a:rPr lang="en-US" sz="2000" i="1" dirty="0" err="1">
                <a:latin typeface="Times New Roman" panose="02020603050405020304" pitchFamily="18" charset="0"/>
                <a:cs typeface="Times New Roman" panose="02020603050405020304" pitchFamily="18" charset="0"/>
              </a:rPr>
              <a:t>giặc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bay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triển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Gióng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dồi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dào</a:t>
            </a:r>
            <a:r>
              <a:rPr lang="en-US" sz="2000" i="1" dirty="0">
                <a:latin typeface="Times New Roman" panose="02020603050405020304" pitchFamily="18" charset="0"/>
                <a:cs typeface="Times New Roman" panose="02020603050405020304" pitchFamily="18" charset="0"/>
              </a:rPr>
              <a:t> ý </a:t>
            </a:r>
            <a:r>
              <a:rPr lang="en-US" sz="2000" i="1" dirty="0" err="1">
                <a:latin typeface="Times New Roman" panose="02020603050405020304" pitchFamily="18" charset="0"/>
                <a:cs typeface="Times New Roman" panose="02020603050405020304" pitchFamily="18" charset="0"/>
              </a:rPr>
              <a:t>nghĩa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họa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biết</a:t>
            </a:r>
            <a:r>
              <a:rPr lang="en-US" sz="2000" i="1" dirty="0">
                <a:latin typeface="Times New Roman" panose="02020603050405020304" pitchFamily="18" charset="0"/>
                <a:cs typeface="Times New Roman" panose="02020603050405020304" pitchFamily="18" charset="0"/>
              </a:rPr>
              <a:t> bao! </a:t>
            </a:r>
            <a:endParaRPr lang="en-US" sz="2000"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(Theo </a:t>
            </a:r>
            <a:r>
              <a:rPr lang="en-US" sz="2000" i="1" dirty="0" err="1">
                <a:latin typeface="Times New Roman" panose="02020603050405020304" pitchFamily="18" charset="0"/>
                <a:cs typeface="Times New Roman" panose="02020603050405020304" pitchFamily="18" charset="0"/>
              </a:rPr>
              <a:t>Hoàng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Tựu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gian</a:t>
            </a:r>
            <a:r>
              <a:rPr lang="en-US" sz="2000" i="1" dirty="0">
                <a:latin typeface="Times New Roman" panose="02020603050405020304" pitchFamily="18" charset="0"/>
                <a:cs typeface="Times New Roman" panose="02020603050405020304" pitchFamily="18" charset="0"/>
              </a:rPr>
              <a:t>, NXB </a:t>
            </a:r>
            <a:r>
              <a:rPr lang="en-US" sz="2000" i="1" dirty="0" err="1">
                <a:latin typeface="Times New Roman" panose="02020603050405020304" pitchFamily="18" charset="0"/>
                <a:cs typeface="Times New Roman" panose="02020603050405020304" pitchFamily="18" charset="0"/>
              </a:rPr>
              <a:t>Giáo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dục</a:t>
            </a:r>
            <a:r>
              <a:rPr lang="en-US" sz="2000" i="1" dirty="0">
                <a:latin typeface="Times New Roman" panose="02020603050405020304" pitchFamily="18" charset="0"/>
                <a:cs typeface="Times New Roman" panose="02020603050405020304" pitchFamily="18" charset="0"/>
              </a:rPr>
              <a:t>, 2003)</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672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940088"/>
          </a:xfrm>
          <a:prstGeom prst="rect">
            <a:avLst/>
          </a:prstGeom>
          <a:noFill/>
        </p:spPr>
        <p:txBody>
          <a:bodyPr wrap="square" rtlCol="0">
            <a:spAutoFit/>
          </a:bodyPr>
          <a:lstStyle/>
          <a:p>
            <a:pPr algn="ctr"/>
            <a:r>
              <a:rPr lang="nl-NL" sz="2400" b="1" dirty="0">
                <a:latin typeface="Times New Roman" panose="02020603050405020304" pitchFamily="18" charset="0"/>
                <a:cs typeface="Times New Roman" panose="02020603050405020304" pitchFamily="18" charset="0"/>
              </a:rPr>
              <a:t>Gợi ý trả lời</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b="1" dirty="0" err="1">
                <a:latin typeface="Times New Roman" panose="02020603050405020304" pitchFamily="18" charset="0"/>
                <a:cs typeface="Times New Roman" panose="02020603050405020304" pitchFamily="18" charset="0"/>
              </a:rPr>
              <a:t>Văn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nhớ</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đến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truyền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thuyết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Thánh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Gióng</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 </a:t>
            </a:r>
            <a:r>
              <a:rPr lang="en-US" sz="2400" b="1" dirty="0" err="1">
                <a:latin typeface="Times New Roman" panose="02020603050405020304" pitchFamily="18" charset="0"/>
                <a:cs typeface="Times New Roman" panose="02020603050405020304" pitchFamily="18" charset="0"/>
              </a:rPr>
              <a:t>Nhận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xét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vật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Thánh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Gióng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hùng</a:t>
            </a:r>
            <a:r>
              <a:rPr lang="en-US" sz="2400" dirty="0">
                <a:latin typeface="Times New Roman" panose="02020603050405020304" pitchFamily="18" charset="0"/>
                <a:cs typeface="Times New Roman" panose="02020603050405020304" pitchFamily="18" charset="0"/>
              </a:rPr>
              <a:t> phi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gũi</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Phó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roi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rèn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giỏi</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endParaRPr lang="en-US" sz="2400"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5.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tụ</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điểm</a:t>
            </a:r>
            <a:r>
              <a:rPr lang="en-US" sz="2400" i="1" dirty="0">
                <a:latin typeface="Times New Roman" panose="02020603050405020304" pitchFamily="18" charset="0"/>
                <a:cs typeface="Times New Roman" panose="02020603050405020304" pitchFamily="18" charset="0"/>
              </a:rPr>
              <a:t> phi </a:t>
            </a:r>
            <a:r>
              <a:rPr lang="en-US" sz="2400" i="1" dirty="0" err="1">
                <a:latin typeface="Times New Roman" panose="02020603050405020304" pitchFamily="18" charset="0"/>
                <a:cs typeface="Times New Roman" panose="02020603050405020304" pitchFamily="18" charset="0"/>
              </a:rPr>
              <a:t>thường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lí</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tưởng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anh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giặc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cứu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phi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a:t>
            </a:r>
          </a:p>
          <a:p>
            <a:pPr algn="just"/>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34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6586418"/>
          </a:xfrm>
          <a:prstGeom prst="rect">
            <a:avLst/>
          </a:prstGeom>
          <a:noFill/>
        </p:spPr>
        <p:txBody>
          <a:bodyPr wrap="square" rtlCol="0">
            <a:spAutoFit/>
          </a:bodyPr>
          <a:lstStyle/>
          <a:p>
            <a:pPr algn="just"/>
            <a:endParaRPr lang="en-US" dirty="0">
              <a:latin typeface="Times New Roman" panose="02020603050405020304" pitchFamily="18" charset="0"/>
              <a:cs typeface="Times New Roman" panose="02020603050405020304" pitchFamily="18" charset="0"/>
            </a:endParaRP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 </a:t>
            </a:r>
            <a:r>
              <a:rPr lang="en-US" sz="2400" dirty="0">
                <a:latin typeface="Times New Roman" panose="02020603050405020304" pitchFamily="18" charset="0"/>
                <a:cs typeface="Times New Roman" panose="02020603050405020304" pitchFamily="18" charset="0"/>
              </a:rPr>
              <a:t>Khi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phi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Chi </a:t>
            </a:r>
            <a:r>
              <a:rPr lang="en-US" sz="2400" dirty="0" err="1">
                <a:latin typeface="Times New Roman" panose="02020603050405020304" pitchFamily="18" charset="0"/>
                <a:cs typeface="Times New Roman" panose="02020603050405020304" pitchFamily="18" charset="0"/>
              </a:rPr>
              <a:t>tiết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khổng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chí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chí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đấu</a:t>
            </a:r>
            <a:r>
              <a:rPr lang="en-US" sz="2400" dirty="0">
                <a:latin typeface="Times New Roman" panose="02020603050405020304" pitchFamily="18" charset="0"/>
                <a:cs typeface="Times New Roman" panose="02020603050405020304" pitchFamily="18" charset="0"/>
              </a:rPr>
              <a:t> phi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bụi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tan </a:t>
            </a:r>
            <a:r>
              <a:rPr lang="en-US" sz="2400" dirty="0" err="1">
                <a:latin typeface="Times New Roman" panose="02020603050405020304" pitchFamily="18" charset="0"/>
                <a:cs typeface="Times New Roman" panose="02020603050405020304" pitchFamily="18" charset="0"/>
              </a:rPr>
              <a:t>giặc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lược</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7.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Gióng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algn="just"/>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18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940088"/>
          </a:xfrm>
          <a:prstGeom prst="rect">
            <a:avLst/>
          </a:prstGeom>
          <a:noFill/>
        </p:spPr>
        <p:txBody>
          <a:bodyPr wrap="square" rtlCol="0">
            <a:spAutoFit/>
          </a:bodyPr>
          <a:lstStyle/>
          <a:p>
            <a:pPr algn="ctr"/>
            <a:r>
              <a:rPr lang="nl-NL" sz="2000" b="1" dirty="0">
                <a:latin typeface="Times New Roman" panose="02020603050405020304" pitchFamily="18" charset="0"/>
                <a:cs typeface="Times New Roman" panose="02020603050405020304" pitchFamily="18" charset="0"/>
              </a:rPr>
              <a:t>PHIẾU HỌC TẬP SỐ 3</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Đọc đoạn trích sau và thực hiện các yêu cầu bên dưới:</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THẠCH SANH - TRUYỆN CỔ TÍCH THẦN KỲ TIÊU BIỂU </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TRONG KHO TÀNG TRUYỆN CỔ DÂN GIAN VIỆT NAM</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Thạch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Sanh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là</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một</a:t>
            </a:r>
            <a:r>
              <a:rPr lang="en-US" sz="2000" b="1"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yếu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đặc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tiêu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loại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nước</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Điều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nhận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định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xưa</a:t>
            </a:r>
            <a:r>
              <a:rPr lang="en-US" sz="2000" i="1" dirty="0">
                <a:latin typeface="Times New Roman" panose="02020603050405020304" pitchFamily="18" charset="0"/>
                <a:cs typeface="Times New Roman" panose="02020603050405020304" pitchFamily="18" charset="0"/>
              </a:rPr>
              <a:t> ... ở...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diễn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toàn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bộ</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vượt</a:t>
            </a:r>
            <a:r>
              <a:rPr lang="en-US" sz="2000" i="1" dirty="0">
                <a:latin typeface="Times New Roman" panose="02020603050405020304" pitchFamily="18" charset="0"/>
                <a:cs typeface="Times New Roman" panose="02020603050405020304" pitchFamily="18" charset="0"/>
              </a:rPr>
              <a:t> qua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bao </a:t>
            </a:r>
            <a:r>
              <a:rPr lang="en-US" sz="2000" i="1" dirty="0" err="1">
                <a:latin typeface="Times New Roman" panose="02020603050405020304" pitchFamily="18" charset="0"/>
                <a:cs typeface="Times New Roman" panose="02020603050405020304" pitchFamily="18" charset="0"/>
              </a:rPr>
              <a:t>giờ</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cam go, </a:t>
            </a:r>
            <a:r>
              <a:rPr lang="en-US" sz="2000" i="1" dirty="0" err="1">
                <a:latin typeface="Times New Roman" panose="02020603050405020304" pitchFamily="18" charset="0"/>
                <a:cs typeface="Times New Roman" panose="02020603050405020304" pitchFamily="18" charset="0"/>
              </a:rPr>
              <a:t>khó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khăn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vua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trai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kiểu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mồ</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kiểu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quen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đẹp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tiểu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hảo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mặt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động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rộng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lớn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loại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tài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năng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nhóm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cao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đẹp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yếu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khởi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vẫn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tử</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Ngọc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Hoàng</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họ</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(ở Cao </a:t>
            </a:r>
            <a:r>
              <a:rPr lang="en-US" sz="2000" i="1" dirty="0" err="1">
                <a:latin typeface="Times New Roman" panose="02020603050405020304" pitchFamily="18" charset="0"/>
                <a:cs typeface="Times New Roman" panose="02020603050405020304" pitchFamily="18" charset="0"/>
              </a:rPr>
              <a:t>Bằng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nghĩa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Nghĩa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ăn</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nguồn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Trời</a:t>
            </a:r>
            <a:r>
              <a:rPr lang="en-US" sz="2000" i="1" dirty="0">
                <a:latin typeface="Times New Roman" panose="02020603050405020304" pitchFamily="18"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98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940088"/>
          </a:xfrm>
          <a:prstGeom prst="rect">
            <a:avLst/>
          </a:prstGeom>
          <a:noFill/>
        </p:spPr>
        <p:txBody>
          <a:bodyPr wrap="square" rtlCol="0">
            <a:spAutoFit/>
          </a:bodyPr>
          <a:lstStyle/>
          <a:p>
            <a:pPr algn="just"/>
            <a:r>
              <a:rPr lang="en-US" sz="2000" i="1" dirty="0" err="1">
                <a:latin typeface="Times New Roman" panose="02020603050405020304" pitchFamily="18" charset="0"/>
                <a:cs typeface="Times New Roman" panose="02020603050405020304" pitchFamily="18" charset="0"/>
              </a:rPr>
              <a:t>Nhưng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họ</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sinh</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lớn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thành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cõi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Việt</a:t>
            </a:r>
            <a:r>
              <a:rPr lang="en-US" sz="2000" i="1" dirty="0">
                <a:latin typeface="Times New Roman" panose="02020603050405020304" pitchFamily="18" charset="0"/>
                <a:cs typeface="Times New Roman" panose="02020603050405020304" pitchFamily="18" charset="0"/>
              </a:rPr>
              <a:t> Nam,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cha </a:t>
            </a:r>
            <a:r>
              <a:rPr lang="en-US" sz="2000" i="1" dirty="0" err="1">
                <a:latin typeface="Times New Roman" panose="02020603050405020304" pitchFamily="18" charset="0"/>
                <a:cs typeface="Times New Roman" panose="02020603050405020304" pitchFamily="18" charset="0"/>
              </a:rPr>
              <a:t>mẹ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họ</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quê</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nghiệp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rõ</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vừa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hóa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vừa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giàu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cụ</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động</a:t>
            </a:r>
            <a:r>
              <a:rPr lang="en-US" sz="2000" i="1" dirty="0">
                <a:latin typeface="Times New Roman" panose="02020603050405020304" pitchFamily="18" charset="0"/>
                <a:cs typeface="Times New Roman" panose="02020603050405020304" pitchFamily="18" charset="0"/>
              </a:rPr>
              <a:t>. Chi </a:t>
            </a:r>
            <a:r>
              <a:rPr lang="en-US" sz="2000" i="1" dirty="0" err="1">
                <a:latin typeface="Times New Roman" panose="02020603050405020304" pitchFamily="18" charset="0"/>
                <a:cs typeface="Times New Roman" panose="02020603050405020304" pitchFamily="18" charset="0"/>
              </a:rPr>
              <a:t>tiết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mở</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báo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cuộc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tràn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yếu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lạ</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hoang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Nguồn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gốc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linh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điểm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cao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đẹp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xuống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dạy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phép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môn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võ</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nghệ</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chuẩn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chàng</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chặng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chuyện</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cấu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cấu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tiêu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biểu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cấu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gồm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đầu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yếu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Thái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tử</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truyền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dạy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võ</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nghệ</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giữa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cuộc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phiêu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ra </a:t>
            </a:r>
            <a:r>
              <a:rPr lang="en-US" sz="2000" i="1" dirty="0" err="1">
                <a:latin typeface="Times New Roman" panose="02020603050405020304" pitchFamily="18" charset="0"/>
                <a:cs typeface="Times New Roman" panose="02020603050405020304" pitchFamily="18" charset="0"/>
              </a:rPr>
              <a:t>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gặp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vượt</a:t>
            </a:r>
            <a:r>
              <a:rPr lang="en-US" sz="2000" i="1" dirty="0">
                <a:latin typeface="Times New Roman" panose="02020603050405020304" pitchFamily="18" charset="0"/>
                <a:cs typeface="Times New Roman" panose="02020603050405020304" pitchFamily="18" charset="0"/>
              </a:rPr>
              <a:t> qua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nhận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mỗi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phương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thủ</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đắc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vượt</a:t>
            </a:r>
            <a:r>
              <a:rPr lang="en-US" sz="2000" i="1" dirty="0">
                <a:latin typeface="Times New Roman" panose="02020603050405020304" pitchFamily="18" charset="0"/>
                <a:cs typeface="Times New Roman" panose="02020603050405020304" pitchFamily="18" charset="0"/>
              </a:rPr>
              <a:t> qua </a:t>
            </a:r>
            <a:r>
              <a:rPr lang="en-US" sz="2000" i="1" dirty="0" err="1">
                <a:latin typeface="Times New Roman" panose="02020603050405020304" pitchFamily="18" charset="0"/>
                <a:cs typeface="Times New Roman" panose="02020603050405020304" pitchFamily="18" charset="0"/>
              </a:rPr>
              <a:t>các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tiếp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hay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địch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hợp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5063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7848302"/>
          </a:xfrm>
          <a:prstGeom prst="rect">
            <a:avLst/>
          </a:prstGeom>
          <a:noFill/>
        </p:spPr>
        <p:txBody>
          <a:bodyPr wrap="square" rtlCol="0">
            <a:spAutoFit/>
          </a:bodyPr>
          <a:lstStyle/>
          <a:p>
            <a:pPr algn="just"/>
            <a:r>
              <a:rPr lang="en-US" sz="2000" i="1" dirty="0" err="1">
                <a:latin typeface="Times New Roman" panose="02020603050405020304" pitchFamily="18" charset="0"/>
                <a:cs typeface="Times New Roman" panose="02020603050405020304" pitchFamily="18" charset="0"/>
              </a:rPr>
              <a:t>Phần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đời</a:t>
            </a:r>
            <a:r>
              <a:rPr lang="en-US" sz="2000" i="1" dirty="0">
                <a:latin typeface="Times New Roman" panose="02020603050405020304" pitchFamily="18" charset="0"/>
                <a:cs typeface="Times New Roman" panose="02020603050405020304" pitchFamily="18" charset="0"/>
              </a:rPr>
              <a:t> hay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đổi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Cả</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mô</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vật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chính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lượng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địch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hiện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hợp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lấy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chúa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vua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Mẹ</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Lí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tuy</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giữa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Thiên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quen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thuộc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theo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hậu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nghĩa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nghèo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tốt</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bênh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vực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phúc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gian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trừng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quan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niệm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dân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việc</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hiền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gặp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lành</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gặp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được </a:t>
            </a:r>
            <a:r>
              <a:rPr lang="en-US" sz="2000" i="1" dirty="0" err="1">
                <a:latin typeface="Times New Roman" panose="02020603050405020304" pitchFamily="18" charset="0"/>
                <a:cs typeface="Times New Roman" panose="02020603050405020304" pitchFamily="18" charset="0"/>
              </a:rPr>
              <a:t>thưởng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tội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trừng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phạt</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Trích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kiểu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sĩ</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truyện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cổ</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Việt</a:t>
            </a:r>
            <a:r>
              <a:rPr lang="en-US" sz="2000" i="1" dirty="0">
                <a:latin typeface="Times New Roman" panose="02020603050405020304" pitchFamily="18" charset="0"/>
                <a:cs typeface="Times New Roman" panose="02020603050405020304" pitchFamily="18" charset="0"/>
              </a:rPr>
              <a:t> Nam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Đông</a:t>
            </a:r>
            <a:r>
              <a:rPr lang="en-US" sz="2000" i="1" dirty="0">
                <a:latin typeface="Times New Roman" panose="02020603050405020304" pitchFamily="18" charset="0"/>
                <a:cs typeface="Times New Roman" panose="02020603050405020304" pitchFamily="18" charset="0"/>
              </a:rPr>
              <a:t> Nam Á, </a:t>
            </a:r>
            <a:r>
              <a:rPr lang="en-US" sz="2000" i="1" dirty="0" err="1">
                <a:latin typeface="Times New Roman" panose="02020603050405020304" pitchFamily="18" charset="0"/>
                <a:cs typeface="Times New Roman" panose="02020603050405020304" pitchFamily="18" charset="0"/>
              </a:rPr>
              <a:t>Nguyễn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Bích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Hà</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1.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2. </a:t>
            </a:r>
            <a:r>
              <a:rPr lang="en-US" sz="2000" dirty="0">
                <a:latin typeface="Times New Roman" panose="02020603050405020304" pitchFamily="18" charset="0"/>
                <a:cs typeface="Times New Roman" panose="02020603050405020304" pitchFamily="18" charset="0"/>
              </a:rPr>
              <a:t>Theo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được </a:t>
            </a:r>
            <a:r>
              <a:rPr lang="en-US" sz="2000" dirty="0" err="1">
                <a:latin typeface="Times New Roman" panose="02020603050405020304" pitchFamily="18" charset="0"/>
                <a:cs typeface="Times New Roman" panose="02020603050405020304" pitchFamily="18" charset="0"/>
              </a:rPr>
              <a:t>đưa</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4. </a:t>
            </a:r>
            <a:r>
              <a:rPr lang="en-US" sz="2000" dirty="0" err="1">
                <a:latin typeface="Times New Roman" panose="02020603050405020304" pitchFamily="18" charset="0"/>
                <a:cs typeface="Times New Roman" panose="02020603050405020304" pitchFamily="18" charset="0"/>
              </a:rPr>
              <a:t>Xác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mồ</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kỳ</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5. </a:t>
            </a:r>
            <a:r>
              <a:rPr lang="en-US" sz="2000" dirty="0" err="1">
                <a:latin typeface="Times New Roman" panose="02020603050405020304" pitchFamily="18" charset="0"/>
                <a:cs typeface="Times New Roman" panose="02020603050405020304" pitchFamily="18" charset="0"/>
              </a:rPr>
              <a:t>Xác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gặp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vượt</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thưởng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6.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thúc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7. </a:t>
            </a:r>
            <a:r>
              <a:rPr lang="en-US" sz="2000" dirty="0">
                <a:latin typeface="Times New Roman" panose="02020603050405020304" pitchFamily="18" charset="0"/>
                <a:cs typeface="Times New Roman" panose="02020603050405020304" pitchFamily="18" charset="0"/>
              </a:rPr>
              <a:t>Theo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a:t>
            </a:r>
            <a:r>
              <a:rPr lang="en-US" sz="2000" dirty="0">
                <a:latin typeface="Times New Roman" panose="02020603050405020304" pitchFamily="18" charset="0"/>
                <a:cs typeface="Times New Roman" panose="02020603050405020304" pitchFamily="18" charset="0"/>
              </a:rPr>
              <a:t> khan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thuyết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phục</a:t>
            </a:r>
            <a:r>
              <a:rPr lang="en-US" sz="2000" dirty="0">
                <a:latin typeface="Times New Roman" panose="02020603050405020304" pitchFamily="18" charset="0"/>
                <a:cs typeface="Times New Roman" panose="02020603050405020304" pitchFamily="18" charset="0"/>
              </a:rPr>
              <a:t>.</a:t>
            </a:r>
          </a:p>
          <a:p>
            <a:pPr algn="just"/>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53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570756"/>
          </a:xfrm>
          <a:prstGeom prst="rect">
            <a:avLst/>
          </a:prstGeom>
          <a:noFill/>
        </p:spPr>
        <p:txBody>
          <a:bodyPr wrap="square" rtlCol="0">
            <a:spAutoFit/>
          </a:bodyPr>
          <a:lstStyle/>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dirty="0">
                <a:latin typeface="Times New Roman" panose="02020603050405020304" pitchFamily="18" charset="0"/>
                <a:cs typeface="Times New Roman" panose="02020603050405020304" pitchFamily="18" charset="0"/>
              </a:rPr>
              <a:t>Theo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được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kỳ</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5.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a:t>
            </a:r>
          </a:p>
          <a:p>
            <a:pPr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7. </a:t>
            </a:r>
            <a:r>
              <a:rPr lang="en-US" sz="2400" dirty="0">
                <a:latin typeface="Times New Roman" panose="02020603050405020304" pitchFamily="18" charset="0"/>
                <a:cs typeface="Times New Roman" panose="02020603050405020304" pitchFamily="18" charset="0"/>
              </a:rPr>
              <a:t>Theo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a:t>
            </a:r>
            <a:r>
              <a:rPr lang="en-US" sz="2400" dirty="0">
                <a:latin typeface="Times New Roman" panose="02020603050405020304" pitchFamily="18" charset="0"/>
                <a:cs typeface="Times New Roman" panose="02020603050405020304" pitchFamily="18" charset="0"/>
              </a:rPr>
              <a:t> khan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a:t>
            </a:r>
          </a:p>
          <a:p>
            <a:pPr algn="just"/>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80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447645"/>
          </a:xfrm>
          <a:prstGeom prst="rect">
            <a:avLst/>
          </a:prstGeom>
          <a:noFill/>
        </p:spPr>
        <p:txBody>
          <a:bodyPr wrap="square" rtlCol="0">
            <a:spAutoFit/>
          </a:bodyPr>
          <a:lstStyle/>
          <a:p>
            <a:pPr algn="ctr"/>
            <a:r>
              <a:rPr lang="nl-NL" sz="2000" b="1" dirty="0">
                <a:latin typeface="Times New Roman" panose="02020603050405020304" pitchFamily="18" charset="0"/>
                <a:cs typeface="Times New Roman" panose="02020603050405020304" pitchFamily="18" charset="0"/>
              </a:rPr>
              <a:t>Gợi ý trả lời</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1.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endParaRPr lang="en-US" sz="2000" dirty="0">
              <a:latin typeface="Times New Roman" panose="02020603050405020304" pitchFamily="18" charset="0"/>
              <a:cs typeface="Times New Roman" panose="02020603050405020304" pitchFamily="18" charset="0"/>
            </a:endParaRP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2. </a:t>
            </a:r>
            <a:r>
              <a:rPr lang="en-US" sz="2000" dirty="0">
                <a:latin typeface="Times New Roman" panose="02020603050405020304" pitchFamily="18" charset="0"/>
                <a:cs typeface="Times New Roman" panose="02020603050405020304" pitchFamily="18" charset="0"/>
              </a:rPr>
              <a:t>Theo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Nam.</a:t>
            </a:r>
          </a:p>
          <a:p>
            <a:pPr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được </a:t>
            </a:r>
            <a:r>
              <a:rPr lang="en-US" sz="2000" dirty="0" err="1">
                <a:latin typeface="Times New Roman" panose="02020603050405020304" pitchFamily="18" charset="0"/>
                <a:cs typeface="Times New Roman" panose="02020603050405020304" pitchFamily="18" charset="0"/>
              </a:rPr>
              <a:t>đưa</a:t>
            </a:r>
            <a:r>
              <a:rPr lang="en-US" sz="2000" dirty="0">
                <a:latin typeface="Times New Roman" panose="02020603050405020304" pitchFamily="18" charset="0"/>
                <a:cs typeface="Times New Roman" panose="02020603050405020304" pitchFamily="18" charset="0"/>
              </a:rPr>
              <a:t> ra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a:t>
            </a:r>
          </a:p>
          <a:p>
            <a:pPr lvl="0" algn="just"/>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xưa</a:t>
            </a:r>
            <a:r>
              <a:rPr lang="en-US" sz="2000" i="1" dirty="0">
                <a:latin typeface="Times New Roman" panose="02020603050405020304" pitchFamily="18" charset="0"/>
                <a:cs typeface="Times New Roman" panose="02020603050405020304" pitchFamily="18" charset="0"/>
              </a:rPr>
              <a:t> ... ở...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0" algn="just"/>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lượt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vượt</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 bao </a:t>
            </a:r>
            <a:r>
              <a:rPr lang="en-US" sz="2000" dirty="0" err="1">
                <a:latin typeface="Times New Roman" panose="02020603050405020304" pitchFamily="18" charset="0"/>
                <a:cs typeface="Times New Roman" panose="02020603050405020304" pitchFamily="18" charset="0"/>
              </a:rPr>
              <a:t>giờ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cam go,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trước</a:t>
            </a:r>
            <a:r>
              <a:rPr lang="en-US" sz="2000" dirty="0">
                <a:latin typeface="Times New Roman" panose="02020603050405020304" pitchFamily="18" charset="0"/>
                <a:cs typeface="Times New Roman" panose="02020603050405020304" pitchFamily="18" charset="0"/>
              </a:rPr>
              <a:t>. </a:t>
            </a:r>
          </a:p>
          <a:p>
            <a:pPr lvl="0" algn="just"/>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thúc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thúc</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Về</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vua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trai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để</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nhường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cho</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Sanh</a:t>
            </a:r>
            <a:r>
              <a:rPr lang="en-US" sz="2000" dirty="0">
                <a:latin typeface="Times New Roman" panose="02020603050405020304" pitchFamily="18" charset="0"/>
                <a:cs typeface="Times New Roman" panose="02020603050405020304" pitchFamily="18" charset="0"/>
              </a:rPr>
              <a:t>.</a:t>
            </a:r>
          </a:p>
          <a:p>
            <a:pPr lvl="0" algn="just"/>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4.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mồ</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sĩ</a:t>
            </a:r>
            <a:endParaRPr lang="en-US" sz="2000" dirty="0">
              <a:latin typeface="Times New Roman" panose="02020603050405020304" pitchFamily="18" charset="0"/>
              <a:cs typeface="Times New Roman" panose="02020603050405020304" pitchFamily="18" charset="0"/>
            </a:endParaRPr>
          </a:p>
          <a:p>
            <a:pPr algn="just"/>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128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1200329"/>
          </a:xfrm>
          <a:prstGeom prst="rect">
            <a:avLst/>
          </a:prstGeom>
          <a:noFill/>
        </p:spPr>
        <p:txBody>
          <a:bodyPr wrap="square" rtlCol="0">
            <a:spAutoFit/>
          </a:bodyPr>
          <a:lstStyle/>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BÀI 10 </a:t>
            </a:r>
            <a:r>
              <a:rPr lang="vi-VN" sz="1800" b="1" dirty="0">
                <a:solidFill>
                  <a:srgbClr val="FF0000"/>
                </a:solidFill>
                <a:effectLst/>
                <a:latin typeface="Times New Roman" panose="02020603050405020304" pitchFamily="18" charset="0"/>
                <a:ea typeface="Times New Roman" panose="02020603050405020304" pitchFamily="18" charset="0"/>
              </a:rPr>
              <a:t>ÔN TẬP VĂN BẢN</a:t>
            </a:r>
            <a:r>
              <a:rPr lang="en-US" sz="1800" b="1" dirty="0">
                <a:solidFill>
                  <a:srgbClr val="FF0000"/>
                </a:solidFill>
                <a:effectLst/>
                <a:latin typeface="Times New Roman" panose="02020603050405020304" pitchFamily="18" charset="0"/>
                <a:ea typeface="Times New Roman" panose="02020603050405020304" pitchFamily="18" charset="0"/>
              </a:rPr>
              <a:t> VẺ ĐẸP GIẢN DỊ CHÂN THẬT CỦA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solidFill>
                  <a:srgbClr val="FF0000"/>
                </a:solidFill>
                <a:effectLst/>
                <a:latin typeface="Times New Roman" panose="02020603050405020304" pitchFamily="18" charset="0"/>
                <a:ea typeface="Times New Roman" panose="02020603050405020304" pitchFamily="18" charset="0"/>
              </a:rPr>
              <a:t>QUÊ NỘI VÕ QUẢNG</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FF0000"/>
                </a:solidFill>
                <a:effectLst/>
                <a:latin typeface="Times New Roman" panose="02020603050405020304" pitchFamily="18" charset="0"/>
                <a:ea typeface="Times New Roman" panose="02020603050405020304" pitchFamily="18" charset="0"/>
              </a:rPr>
              <a:t>   				( </a:t>
            </a:r>
            <a:r>
              <a:rPr lang="en-US" sz="1800" i="1" dirty="0" err="1">
                <a:solidFill>
                  <a:srgbClr val="FF0000"/>
                </a:solidFill>
                <a:effectLst/>
                <a:latin typeface="Times New Roman" panose="02020603050405020304" pitchFamily="18" charset="0"/>
                <a:ea typeface="Times New Roman" panose="02020603050405020304" pitchFamily="18" charset="0"/>
              </a:rPr>
              <a:t>Trích</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Võ</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Quảng</a:t>
            </a:r>
            <a:r>
              <a:rPr lang="en-US" sz="1800" i="1" dirty="0">
                <a:solidFill>
                  <a:srgbClr val="FF0000"/>
                </a:solidFill>
                <a:effectLst/>
                <a:latin typeface="Times New Roman" panose="02020603050405020304" pitchFamily="18" charset="0"/>
                <a:ea typeface="Times New Roman" panose="02020603050405020304" pitchFamily="18" charset="0"/>
              </a:rPr>
              <a:t>, </a:t>
            </a:r>
            <a:r>
              <a:rPr lang="en-US" sz="1800" i="1" dirty="0" err="1">
                <a:solidFill>
                  <a:srgbClr val="FF0000"/>
                </a:solidFill>
                <a:effectLst/>
                <a:latin typeface="Times New Roman" panose="02020603050405020304" pitchFamily="18" charset="0"/>
                <a:ea typeface="Times New Roman" panose="02020603050405020304" pitchFamily="18" charset="0"/>
              </a:rPr>
              <a:t>Trần</a:t>
            </a:r>
            <a:r>
              <a:rPr lang="en-US" sz="1800" i="1" dirty="0">
                <a:solidFill>
                  <a:srgbClr val="FF0000"/>
                </a:solidFill>
                <a:effectLst/>
                <a:latin typeface="Times New Roman" panose="02020603050405020304" pitchFamily="18" charset="0"/>
                <a:ea typeface="Times New Roman" panose="02020603050405020304" pitchFamily="18" charset="0"/>
              </a:rPr>
              <a:t> Thanh </a:t>
            </a:r>
            <a:r>
              <a:rPr lang="en-US" sz="1800" i="1" dirty="0" err="1">
                <a:solidFill>
                  <a:srgbClr val="FF0000"/>
                </a:solidFill>
                <a:effectLst/>
                <a:latin typeface="Times New Roman" panose="02020603050405020304" pitchFamily="18" charset="0"/>
                <a:ea typeface="Times New Roman" panose="02020603050405020304" pitchFamily="18" charset="0"/>
              </a:rPr>
              <a:t>Địch</a:t>
            </a:r>
            <a:r>
              <a:rPr lang="en-US" sz="1800" i="1" dirty="0">
                <a:solidFill>
                  <a:srgbClr val="FF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dirty="0"/>
          </a:p>
        </p:txBody>
      </p:sp>
      <p:sp>
        <p:nvSpPr>
          <p:cNvPr id="4" name="TextBox 3">
            <a:extLst>
              <a:ext uri="{FF2B5EF4-FFF2-40B4-BE49-F238E27FC236}">
                <a16:creationId xmlns:a16="http://schemas.microsoft.com/office/drawing/2014/main" id="{D8F58A73-C82F-4AF2-AC7E-4C1A108A9DC3}"/>
              </a:ext>
            </a:extLst>
          </p:cNvPr>
          <p:cNvSpPr txBox="1"/>
          <p:nvPr/>
        </p:nvSpPr>
        <p:spPr>
          <a:xfrm>
            <a:off x="43180" y="990600"/>
            <a:ext cx="9057640" cy="5262979"/>
          </a:xfrm>
          <a:prstGeom prst="rect">
            <a:avLst/>
          </a:prstGeom>
          <a:noFill/>
        </p:spPr>
        <p:txBody>
          <a:bodyPr wrap="square" rtlCol="0">
            <a:spAutoFit/>
          </a:bodyPr>
          <a:lstStyle/>
          <a:p>
            <a:pPr lvl="0"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5. </a:t>
            </a:r>
            <a:r>
              <a:rPr lang="en-US" sz="2400" dirty="0" err="1">
                <a:latin typeface="Times New Roman" panose="02020603050405020304" pitchFamily="18" charset="0"/>
                <a:cs typeface="Times New Roman" panose="02020603050405020304" pitchFamily="18" charset="0"/>
              </a:rPr>
              <a:t>Phó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endParaRPr lang="en-US" sz="2400" dirty="0">
              <a:latin typeface="Times New Roman" panose="02020603050405020304" pitchFamily="18" charset="0"/>
              <a:cs typeface="Times New Roman" panose="02020603050405020304" pitchFamily="18" charset="0"/>
            </a:endParaRPr>
          </a:p>
          <a:p>
            <a:pPr lvl="0"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6.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a:t>
            </a:r>
          </a:p>
          <a:p>
            <a:pPr lvl="0" algn="just"/>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hậu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nghèo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được </a:t>
            </a:r>
            <a:r>
              <a:rPr lang="en-US" sz="2400" dirty="0" err="1">
                <a:latin typeface="Times New Roman" panose="02020603050405020304" pitchFamily="18" charset="0"/>
                <a:cs typeface="Times New Roman" panose="02020603050405020304" pitchFamily="18" charset="0"/>
              </a:rPr>
              <a:t>bênh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hiền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lành</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được </a:t>
            </a:r>
            <a:r>
              <a:rPr lang="en-US" sz="2400" dirty="0" err="1">
                <a:latin typeface="Times New Roman" panose="02020603050405020304" pitchFamily="18" charset="0"/>
                <a:cs typeface="Times New Roman" panose="02020603050405020304" pitchFamily="18" charset="0"/>
              </a:rPr>
              <a:t>thưởng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phạt</a:t>
            </a:r>
            <a:r>
              <a:rPr lang="en-US" sz="2400" dirty="0">
                <a:latin typeface="Times New Roman" panose="02020603050405020304" pitchFamily="18" charset="0"/>
                <a:cs typeface="Times New Roman" panose="02020603050405020304" pitchFamily="18" charset="0"/>
              </a:rPr>
              <a:t>.</a:t>
            </a:r>
          </a:p>
          <a:p>
            <a:pPr lvl="0" algn="just"/>
            <a:r>
              <a:rPr lang="en-US" sz="2400" dirty="0">
                <a:latin typeface="Times New Roman" panose="02020603050405020304" pitchFamily="18" charset="0"/>
                <a:cs typeface="Times New Roman" panose="02020603050405020304" pitchFamily="18" charset="0"/>
              </a:rPr>
              <a:t>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HS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lvl="0" algn="just"/>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7.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a:t>
            </a:r>
            <a:r>
              <a:rPr lang="en-US" sz="2400" dirty="0">
                <a:latin typeface="Times New Roman" panose="02020603050405020304" pitchFamily="18" charset="0"/>
                <a:cs typeface="Times New Roman" panose="02020603050405020304" pitchFamily="18" charset="0"/>
              </a:rPr>
              <a:t> khan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a:t>
            </a:r>
          </a:p>
          <a:p>
            <a:pPr algn="just"/>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678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49DA8A-07A6-4A2F-B66C-79D076F70C1A}"/>
              </a:ext>
            </a:extLst>
          </p:cNvPr>
          <p:cNvSpPr txBox="1"/>
          <p:nvPr/>
        </p:nvSpPr>
        <p:spPr>
          <a:xfrm>
            <a:off x="86360" y="0"/>
            <a:ext cx="9067800" cy="923330"/>
          </a:xfrm>
          <a:prstGeom prst="rect">
            <a:avLst/>
          </a:prstGeom>
          <a:noFill/>
        </p:spPr>
        <p:txBody>
          <a:bodyPr wrap="square" rtlCol="0">
            <a:spAutoFit/>
          </a:bodyPr>
          <a:lstStyle/>
          <a:p>
            <a:pPr algn="ct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10 </a:t>
            </a:r>
            <a:r>
              <a:rPr lang="en-US" b="1" dirty="0">
                <a:solidFill>
                  <a:srgbClr val="FF0000"/>
                </a:solidFill>
                <a:latin typeface="Times New Roman" panose="02020603050405020304" pitchFamily="18" charset="0"/>
                <a:cs typeface="Times New Roman" panose="02020603050405020304" pitchFamily="18" charset="0"/>
              </a:rPr>
              <a:t>ÔN TẬP VĂN BẢN: MON VÀ MÊN ĐANG Ở ĐÂU</a:t>
            </a:r>
            <a:endParaRPr lang="en-US" dirty="0">
              <a:solidFill>
                <a:srgbClr val="FF0000"/>
              </a:solidFill>
              <a:latin typeface="Times New Roman" panose="02020603050405020304" pitchFamily="18" charset="0"/>
              <a:cs typeface="Times New Roman" panose="02020603050405020304" pitchFamily="18" charset="0"/>
            </a:endParaRPr>
          </a:p>
          <a:p>
            <a:pPr algn="ctr"/>
            <a:r>
              <a:rPr lang="en-US" i="1" dirty="0">
                <a:solidFill>
                  <a:srgbClr val="FF0000"/>
                </a:solidFill>
                <a:latin typeface="Times New Roman" panose="02020603050405020304" pitchFamily="18" charset="0"/>
                <a:cs typeface="Times New Roman" panose="02020603050405020304" pitchFamily="18" charset="0"/>
              </a:rPr>
              <a:t>( Theo </a:t>
            </a:r>
            <a:r>
              <a:rPr lang="en-US" i="1" dirty="0" err="1">
                <a:solidFill>
                  <a:srgbClr val="FF0000"/>
                </a:solidFill>
                <a:latin typeface="Times New Roman" panose="02020603050405020304" pitchFamily="18" charset="0"/>
                <a:cs typeface="Times New Roman" panose="02020603050405020304" pitchFamily="18" charset="0"/>
              </a:rPr>
              <a:t>Nguyễn</a:t>
            </a:r>
            <a:r>
              <a:rPr lang="en-US" i="1" dirty="0">
                <a:solidFill>
                  <a:srgbClr val="FF0000"/>
                </a:solidFill>
                <a:latin typeface="Times New Roman" panose="02020603050405020304" pitchFamily="18" charset="0"/>
                <a:cs typeface="Times New Roman" panose="02020603050405020304" pitchFamily="18" charset="0"/>
              </a:rPr>
              <a:t> Quang </a:t>
            </a:r>
            <a:r>
              <a:rPr lang="en-US" i="1" dirty="0" err="1">
                <a:solidFill>
                  <a:srgbClr val="FF0000"/>
                </a:solidFill>
                <a:latin typeface="Times New Roman" panose="02020603050405020304" pitchFamily="18" charset="0"/>
                <a:cs typeface="Times New Roman" panose="02020603050405020304" pitchFamily="18" charset="0"/>
              </a:rPr>
              <a:t>Thiều</a:t>
            </a:r>
            <a:r>
              <a:rPr lang="en-US"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dirty="0"/>
          </a:p>
        </p:txBody>
      </p:sp>
      <p:sp>
        <p:nvSpPr>
          <p:cNvPr id="3" name="TextBox 2">
            <a:extLst>
              <a:ext uri="{FF2B5EF4-FFF2-40B4-BE49-F238E27FC236}">
                <a16:creationId xmlns:a16="http://schemas.microsoft.com/office/drawing/2014/main" id="{D99267CE-7710-4234-A19E-450DF2777358}"/>
              </a:ext>
            </a:extLst>
          </p:cNvPr>
          <p:cNvSpPr txBox="1"/>
          <p:nvPr/>
        </p:nvSpPr>
        <p:spPr>
          <a:xfrm>
            <a:off x="0" y="685800"/>
            <a:ext cx="9057640" cy="5909310"/>
          </a:xfrm>
          <a:prstGeom prst="rect">
            <a:avLst/>
          </a:prstGeom>
          <a:noFill/>
        </p:spPr>
        <p:txBody>
          <a:bodyPr wrap="square" rtlCol="0">
            <a:spAutoFit/>
          </a:bodyPr>
          <a:lstStyle/>
          <a:p>
            <a:pPr marL="0" marR="0" algn="just">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I. </a:t>
            </a:r>
            <a:r>
              <a:rPr lang="en-US" sz="2000" b="1" dirty="0" err="1">
                <a:solidFill>
                  <a:srgbClr val="000000"/>
                </a:solidFill>
                <a:effectLst/>
                <a:latin typeface="Times New Roman" panose="02020603050405020304" pitchFamily="18" charset="0"/>
                <a:ea typeface="Times New Roman" panose="02020603050405020304" pitchFamily="18" charset="0"/>
              </a:rPr>
              <a:t>Tác</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giả</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Tác</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phẩm</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b="1" dirty="0">
                <a:effectLst/>
                <a:latin typeface="Times New Roman" panose="02020603050405020304" pitchFamily="18" charset="0"/>
                <a:ea typeface="Times New Roman" panose="02020603050405020304" pitchFamily="18" charset="0"/>
              </a:rPr>
              <a:t>1. </a:t>
            </a:r>
            <a:r>
              <a:rPr lang="en-US" sz="2000" b="1" dirty="0" err="1">
                <a:effectLst/>
                <a:latin typeface="Times New Roman" panose="02020603050405020304" pitchFamily="18" charset="0"/>
                <a:ea typeface="Times New Roman" panose="02020603050405020304" pitchFamily="18" charset="0"/>
              </a:rPr>
              <a:t>Tác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giả</a:t>
            </a:r>
            <a:endParaRPr lang="en-US" sz="20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000" dirty="0">
                <a:solidFill>
                  <a:srgbClr val="000000"/>
                </a:solidFill>
                <a:effectLst/>
                <a:latin typeface="Open Sans" panose="020B0606030504020204" pitchFamily="34"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Nguyễn</a:t>
            </a:r>
            <a:r>
              <a:rPr lang="en-US" sz="2000" dirty="0">
                <a:solidFill>
                  <a:srgbClr val="000000"/>
                </a:solidFill>
                <a:effectLst/>
                <a:latin typeface="Times New Roman" panose="02020603050405020304" pitchFamily="18" charset="0"/>
                <a:ea typeface="Times New Roman" panose="02020603050405020304" pitchFamily="18" charset="0"/>
              </a:rPr>
              <a:t> Quang </a:t>
            </a:r>
            <a:r>
              <a:rPr lang="en-US" sz="2000" dirty="0" err="1">
                <a:solidFill>
                  <a:srgbClr val="000000"/>
                </a:solidFill>
                <a:effectLst/>
                <a:latin typeface="Times New Roman" panose="02020603050405020304" pitchFamily="18" charset="0"/>
                <a:ea typeface="Times New Roman" panose="02020603050405020304" pitchFamily="18" charset="0"/>
              </a:rPr>
              <a:t>Thiều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sinh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ngày</a:t>
            </a:r>
            <a:r>
              <a:rPr lang="en-US" sz="2000" dirty="0">
                <a:solidFill>
                  <a:srgbClr val="000000"/>
                </a:solidFill>
                <a:effectLst/>
                <a:latin typeface="Times New Roman" panose="02020603050405020304" pitchFamily="18" charset="0"/>
                <a:ea typeface="Times New Roman" panose="02020603050405020304" pitchFamily="18" charset="0"/>
              </a:rPr>
              <a:t> 13/ 02/1957 </a:t>
            </a:r>
            <a:r>
              <a:rPr lang="en-US" sz="2000" dirty="0" err="1">
                <a:solidFill>
                  <a:srgbClr val="000000"/>
                </a:solidFill>
                <a:effectLst/>
                <a:latin typeface="Times New Roman" panose="02020603050405020304" pitchFamily="18" charset="0"/>
                <a:ea typeface="Times New Roman" panose="02020603050405020304" pitchFamily="18" charset="0"/>
              </a:rPr>
              <a:t>tại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Chùa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huyện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Ứng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tỉnh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Tây</a:t>
            </a:r>
            <a:r>
              <a:rPr lang="en-US" sz="2000" dirty="0">
                <a:solidFill>
                  <a:srgbClr val="000000"/>
                </a:solidFill>
                <a:effectLst/>
                <a:latin typeface="Times New Roman" panose="02020603050405020304" pitchFamily="18" charset="0"/>
                <a:ea typeface="Times New Roman" panose="02020603050405020304" pitchFamily="18" charset="0"/>
              </a:rPr>
              <a:t>, nay </a:t>
            </a:r>
            <a:r>
              <a:rPr lang="en-US" sz="2000" dirty="0" err="1">
                <a:solidFill>
                  <a:srgbClr val="000000"/>
                </a:solidFill>
                <a:effectLst/>
                <a:latin typeface="Times New Roman" panose="02020603050405020304" pitchFamily="18" charset="0"/>
                <a:ea typeface="Times New Roman" panose="02020603050405020304" pitchFamily="18" charset="0"/>
              </a:rPr>
              <a:t>thuộc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Nội</a:t>
            </a:r>
            <a:endParaRPr lang="en-US" sz="20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Ngoài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lĩnh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vực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chính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thơ</a:t>
            </a:r>
            <a:r>
              <a:rPr lang="en-US" sz="2000" dirty="0">
                <a:solidFill>
                  <a:srgbClr val="000000"/>
                </a:solidFill>
                <a:effectLst/>
                <a:latin typeface="Times New Roman" panose="02020603050405020304" pitchFamily="18" charset="0"/>
                <a:ea typeface="Times New Roman" panose="02020603050405020304" pitchFamily="18" charset="0"/>
              </a:rPr>
              <a:t> ca </a:t>
            </a:r>
            <a:r>
              <a:rPr lang="en-US" sz="2000" dirty="0" err="1">
                <a:solidFill>
                  <a:srgbClr val="000000"/>
                </a:solidFill>
                <a:effectLst/>
                <a:latin typeface="Times New Roman" panose="02020603050405020304" pitchFamily="18" charset="0"/>
                <a:ea typeface="Times New Roman" panose="02020603050405020304" pitchFamily="18" charset="0"/>
              </a:rPr>
              <a:t>tạo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tuổi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còn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loại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tiểu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thuyết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truyện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ngắn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bút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ký</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tham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lĩnh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vực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báo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chí</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Quê</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Nội</a:t>
            </a:r>
            <a:r>
              <a:rPr lang="en-US" sz="2000"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cây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bút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năng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sung </a:t>
            </a:r>
            <a:r>
              <a:rPr lang="en-US" sz="2000" dirty="0" err="1">
                <a:solidFill>
                  <a:srgbClr val="000000"/>
                </a:solidFill>
                <a:effectLst/>
                <a:latin typeface="Times New Roman" panose="02020603050405020304" pitchFamily="18" charset="0"/>
                <a:ea typeface="Times New Roman" panose="02020603050405020304" pitchFamily="18" charset="0"/>
              </a:rPr>
              <a:t>sức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xuất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hiện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thường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xuyên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đàn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báo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chí</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nhanh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chóng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nổi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như</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trẻ</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tân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hàng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đầu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thế</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hệ</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mình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cạnh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Nguyễn</a:t>
            </a:r>
            <a:r>
              <a:rPr lang="en-US" sz="2000" dirty="0">
                <a:solidFill>
                  <a:srgbClr val="000000"/>
                </a:solidFill>
                <a:effectLst/>
                <a:latin typeface="Times New Roman" panose="02020603050405020304" pitchFamily="18" charset="0"/>
                <a:ea typeface="Times New Roman" panose="02020603050405020304" pitchFamily="18" charset="0"/>
              </a:rPr>
              <a:t> Quang </a:t>
            </a:r>
            <a:r>
              <a:rPr lang="en-US" sz="2000" dirty="0" err="1">
                <a:solidFill>
                  <a:srgbClr val="000000"/>
                </a:solidFill>
                <a:effectLst/>
                <a:latin typeface="Times New Roman" panose="02020603050405020304" pitchFamily="18" charset="0"/>
                <a:ea typeface="Times New Roman" panose="02020603050405020304" pitchFamily="18" charset="0"/>
              </a:rPr>
              <a:t>Thiều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cũng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ghi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dấu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ấn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về</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xuôi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tiểu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luận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dịch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thuật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góp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phần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quan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trọng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quảng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học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Việt</a:t>
            </a:r>
            <a:r>
              <a:rPr lang="en-US" sz="2000" dirty="0">
                <a:solidFill>
                  <a:srgbClr val="000000"/>
                </a:solidFill>
                <a:effectLst/>
                <a:latin typeface="Times New Roman" panose="02020603050405020304" pitchFamily="18" charset="0"/>
                <a:ea typeface="Times New Roman" panose="02020603050405020304" pitchFamily="18" charset="0"/>
              </a:rPr>
              <a:t> Nam ra </a:t>
            </a:r>
            <a:r>
              <a:rPr lang="en-US" sz="2000" dirty="0" err="1">
                <a:solidFill>
                  <a:srgbClr val="000000"/>
                </a:solidFill>
                <a:effectLst/>
                <a:latin typeface="Times New Roman" panose="02020603050405020304" pitchFamily="18" charset="0"/>
                <a:ea typeface="Times New Roman" panose="02020603050405020304" pitchFamily="18" charset="0"/>
              </a:rPr>
              <a:t>thế</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giới</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tuyển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thiếu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lính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rPr>
              <a:t> cha, </a:t>
            </a:r>
            <a:r>
              <a:rPr lang="en-US" sz="2000" dirty="0" err="1">
                <a:solidFill>
                  <a:srgbClr val="000000"/>
                </a:solidFill>
                <a:effectLst/>
                <a:latin typeface="Times New Roman" panose="02020603050405020304" pitchFamily="18" charset="0"/>
                <a:ea typeface="Times New Roman" panose="02020603050405020304" pitchFamily="18" charset="0"/>
              </a:rPr>
              <a:t>truyện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thiếu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a:t>
            </a:r>
            <a:r>
              <a:rPr lang="en-US" sz="2000" dirty="0">
                <a:solidFill>
                  <a:srgbClr val="000000"/>
                </a:solidFill>
                <a:effectLst/>
                <a:latin typeface="Times New Roman" panose="02020603050405020304" pitchFamily="18" charset="0"/>
                <a:ea typeface="Times New Roman" panose="02020603050405020304" pitchFamily="18" charset="0"/>
              </a:rPr>
              <a:t> … </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nghệ</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thuật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về</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đề</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tài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biểu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hiện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nhau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nhiều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cung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bậc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cảm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xúc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vượt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khỏi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phạm</a:t>
            </a:r>
            <a:r>
              <a:rPr lang="en-US" sz="2000" dirty="0">
                <a:solidFill>
                  <a:srgbClr val="000000"/>
                </a:solidFill>
                <a:effectLst/>
                <a:latin typeface="Times New Roman" panose="02020603050405020304" pitchFamily="18" charset="0"/>
                <a:ea typeface="Times New Roman" panose="02020603050405020304" pitchFamily="18" charset="0"/>
              </a:rPr>
              <a:t> vi </a:t>
            </a:r>
            <a:r>
              <a:rPr lang="en-US" sz="2000" dirty="0" err="1">
                <a:solidFill>
                  <a:srgbClr val="000000"/>
                </a:solidFill>
                <a:effectLst/>
                <a:latin typeface="Times New Roman" panose="02020603050405020304" pitchFamily="18" charset="0"/>
                <a:ea typeface="Times New Roman" panose="02020603050405020304" pitchFamily="18" charset="0"/>
              </a:rPr>
              <a:t>cảm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hứng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hiện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thực</a:t>
            </a:r>
            <a:r>
              <a:rPr lang="en-US" sz="2000" dirty="0">
                <a:solidFill>
                  <a:srgbClr val="000000"/>
                </a:solidFill>
                <a:effectLst/>
                <a:latin typeface="Times New Roman" panose="02020603050405020304" pitchFamily="18" charset="0"/>
                <a:ea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rPr>
              <a:t>siêu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thực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mô</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phỏng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sao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chép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để</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viết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vần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đầy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ẩn</a:t>
            </a:r>
            <a:r>
              <a:rPr lang="en-US" sz="2000" dirty="0">
                <a:solidFill>
                  <a:srgbClr val="000000"/>
                </a:solidFill>
                <a:effectLst/>
                <a:latin typeface="Times New Roman" panose="02020603050405020304" pitchFamily="18" charset="0"/>
                <a:ea typeface="Times New Roman" panose="02020603050405020304" pitchFamily="18" charset="0"/>
              </a:rPr>
              <a:t> ý.</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phẩm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chính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Bí</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mật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hồ</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thần</a:t>
            </a:r>
            <a:r>
              <a:rPr lang="en-US" sz="2000" i="1" dirty="0">
                <a:solidFill>
                  <a:srgbClr val="000000"/>
                </a:solidFill>
                <a:effectLst/>
                <a:latin typeface="Times New Roman" panose="02020603050405020304" pitchFamily="18" charset="0"/>
                <a:ea typeface="Times New Roman" panose="02020603050405020304" pitchFamily="18" charset="0"/>
              </a:rPr>
              <a:t> (1998), con </a:t>
            </a:r>
            <a:r>
              <a:rPr lang="en-US" sz="2000" i="1" dirty="0" err="1">
                <a:solidFill>
                  <a:srgbClr val="000000"/>
                </a:solidFill>
                <a:effectLst/>
                <a:latin typeface="Times New Roman" panose="02020603050405020304" pitchFamily="18" charset="0"/>
                <a:ea typeface="Times New Roman" panose="02020603050405020304" pitchFamily="18" charset="0"/>
              </a:rPr>
              <a:t>quỷ</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gỗ</a:t>
            </a:r>
            <a:r>
              <a:rPr lang="en-US" sz="2000" i="1" dirty="0">
                <a:solidFill>
                  <a:srgbClr val="000000"/>
                </a:solidFill>
                <a:effectLst/>
                <a:latin typeface="Times New Roman" panose="02020603050405020304" pitchFamily="18" charset="0"/>
                <a:ea typeface="Times New Roman" panose="02020603050405020304" pitchFamily="18" charset="0"/>
              </a:rPr>
              <a:t> (2000), </a:t>
            </a:r>
            <a:r>
              <a:rPr lang="en-US" sz="2000" i="1" dirty="0" err="1">
                <a:solidFill>
                  <a:srgbClr val="000000"/>
                </a:solidFill>
                <a:effectLst/>
                <a:latin typeface="Times New Roman" panose="02020603050405020304" pitchFamily="18" charset="0"/>
                <a:ea typeface="Times New Roman" panose="02020603050405020304" pitchFamily="18" charset="0"/>
              </a:rPr>
              <a:t>ngọn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núi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mù</a:t>
            </a:r>
            <a:r>
              <a:rPr lang="en-US" sz="2000" i="1" dirty="0">
                <a:solidFill>
                  <a:srgbClr val="000000"/>
                </a:solidFill>
                <a:effectLst/>
                <a:latin typeface="Times New Roman" panose="02020603050405020304" pitchFamily="18" charset="0"/>
                <a:ea typeface="Times New Roman" panose="02020603050405020304" pitchFamily="18" charset="0"/>
              </a:rPr>
              <a:t> (2001</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142488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923</TotalTime>
  <Words>28049</Words>
  <Application>Microsoft Office PowerPoint</Application>
  <PresentationFormat>On-screen Show (4:3)</PresentationFormat>
  <Paragraphs>1052</Paragraphs>
  <Slides>106</Slides>
  <Notes>1</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106</vt:i4>
      </vt:variant>
    </vt:vector>
  </HeadingPairs>
  <TitlesOfParts>
    <vt:vector size="112" baseType="lpstr">
      <vt:lpstr>Arial</vt:lpstr>
      <vt:lpstr>Calibri</vt:lpstr>
      <vt:lpstr>Cambria</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2022-08-28T09:30:36Z</dcterms:created>
  <dcterms:modified xsi:type="dcterms:W3CDTF">2024-01-11T07:45:19Z</dcterms:modified>
</cp:coreProperties>
</file>