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8" r:id="rId3"/>
    <p:sldId id="256" r:id="rId4"/>
    <p:sldId id="273" r:id="rId5"/>
    <p:sldId id="257" r:id="rId6"/>
    <p:sldId id="259" r:id="rId7"/>
    <p:sldId id="276" r:id="rId8"/>
    <p:sldId id="277" r:id="rId9"/>
    <p:sldId id="274" r:id="rId10"/>
    <p:sldId id="261" r:id="rId11"/>
    <p:sldId id="278" r:id="rId12"/>
    <p:sldId id="279" r:id="rId13"/>
    <p:sldId id="280" r:id="rId14"/>
    <p:sldId id="282" r:id="rId15"/>
    <p:sldId id="281" r:id="rId16"/>
    <p:sldId id="283" r:id="rId17"/>
    <p:sldId id="284" r:id="rId18"/>
    <p:sldId id="285" r:id="rId19"/>
    <p:sldId id="286" r:id="rId20"/>
    <p:sldId id="287" r:id="rId21"/>
    <p:sldId id="275" r:id="rId22"/>
    <p:sldId id="262" r:id="rId23"/>
    <p:sldId id="288" r:id="rId24"/>
    <p:sldId id="263" r:id="rId25"/>
    <p:sldId id="260" r:id="rId26"/>
    <p:sldId id="268" r:id="rId27"/>
    <p:sldId id="27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98"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0.svg"/><Relationship Id="rId5" Type="http://schemas.openxmlformats.org/officeDocument/2006/relationships/image" Target="../media/image20.svg"/><Relationship Id="rId15" Type="http://schemas.openxmlformats.org/officeDocument/2006/relationships/image" Target="../media/image1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 Id="rId10" Type="http://schemas.openxmlformats.org/officeDocument/2006/relationships/image" Target="../media/image75.sv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s>
</file>

<file path=ppt/slides/_rels/slide18.xml.rels><?xml version="1.0" encoding="UTF-8" standalone="yes"?>
<Relationships xmlns="http://schemas.openxmlformats.org/package/2006/relationships"><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6.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40.svg"/></Relationships>
</file>

<file path=ppt/slides/_rels/slide20.xml.rels><?xml version="1.0" encoding="UTF-8" standalone="yes"?>
<Relationships xmlns="http://schemas.openxmlformats.org/package/2006/relationships"><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6.svg"/><Relationship Id="rId18" Type="http://schemas.openxmlformats.org/officeDocument/2006/relationships/image" Target="../media/image30.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3.png"/><Relationship Id="rId19"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22.svg"/><Relationship Id="rId1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1.svg"/><Relationship Id="rId5" Type="http://schemas.openxmlformats.org/officeDocument/2006/relationships/image" Target="../media/image58.sv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1.svg"/><Relationship Id="rId5" Type="http://schemas.openxmlformats.org/officeDocument/2006/relationships/image" Target="../media/image58.sv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4.svg"/><Relationship Id="rId5" Type="http://schemas.openxmlformats.org/officeDocument/2006/relationships/image" Target="../media/image75.svg"/><Relationship Id="rId10" Type="http://schemas.openxmlformats.org/officeDocument/2006/relationships/image" Target="../media/image19.png"/><Relationship Id="rId4" Type="http://schemas.openxmlformats.org/officeDocument/2006/relationships/image" Target="../media/image40.png"/><Relationship Id="rId9" Type="http://schemas.openxmlformats.org/officeDocument/2006/relationships/image" Target="../media/image79.svg"/></Relationships>
</file>

<file path=ppt/slides/_rels/slide25.xml.rels><?xml version="1.0" encoding="UTF-8" standalone="yes"?>
<Relationships xmlns="http://schemas.openxmlformats.org/package/2006/relationships"><Relationship Id="rId13" Type="http://schemas.openxmlformats.org/officeDocument/2006/relationships/image" Target="../media/image62.svg"/><Relationship Id="rId3" Type="http://schemas.openxmlformats.org/officeDocument/2006/relationships/image" Target="../media/image36.svg"/><Relationship Id="rId12"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60.svg"/><Relationship Id="rId1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58.svg"/><Relationship Id="rId14" Type="http://schemas.openxmlformats.org/officeDocument/2006/relationships/image" Target="../media/image18.png"/></Relationships>
</file>

<file path=ppt/slides/_rels/slide26.xml.rels><?xml version="1.0" encoding="UTF-8" standalone="yes"?>
<Relationships xmlns="http://schemas.openxmlformats.org/package/2006/relationships"><Relationship Id="rId13" Type="http://schemas.openxmlformats.org/officeDocument/2006/relationships/image" Target="../media/image106.svg"/><Relationship Id="rId3" Type="http://schemas.openxmlformats.org/officeDocument/2006/relationships/image" Target="../media/image36.svg"/><Relationship Id="rId12"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4.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10.png"/><Relationship Id="rId9" Type="http://schemas.openxmlformats.org/officeDocument/2006/relationships/image" Target="../media/image40.sv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0.svg"/><Relationship Id="rId5" Type="http://schemas.openxmlformats.org/officeDocument/2006/relationships/image" Target="../media/image20.svg"/><Relationship Id="rId15" Type="http://schemas.openxmlformats.org/officeDocument/2006/relationships/image" Target="../media/image1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8.sv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8.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24.png"/><Relationship Id="rId3" Type="http://schemas.openxmlformats.org/officeDocument/2006/relationships/image" Target="../media/image34.svg"/><Relationship Id="rId12" Type="http://schemas.openxmlformats.org/officeDocument/2006/relationships/image" Target="../media/image21.png"/><Relationship Id="rId17" Type="http://schemas.openxmlformats.org/officeDocument/2006/relationships/image" Target="../media/image46.svg"/><Relationship Id="rId2" Type="http://schemas.openxmlformats.org/officeDocument/2006/relationships/image" Target="../media/image8.png"/><Relationship Id="rId16" Type="http://schemas.openxmlformats.org/officeDocument/2006/relationships/image" Target="../media/image23.pn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44.sv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0.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6.svg"/><Relationship Id="rId18" Type="http://schemas.openxmlformats.org/officeDocument/2006/relationships/image" Target="../media/image30.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3.png"/><Relationship Id="rId19"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22.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svg"/><Relationship Id="rId7" Type="http://schemas.openxmlformats.org/officeDocument/2006/relationships/image" Target="../media/image50.svg"/><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svg"/><Relationship Id="rId7" Type="http://schemas.openxmlformats.org/officeDocument/2006/relationships/image" Target="../media/image5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svg"/><Relationship Id="rId7" Type="http://schemas.openxmlformats.org/officeDocument/2006/relationships/image" Target="../media/image5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6.svg"/><Relationship Id="rId18" Type="http://schemas.openxmlformats.org/officeDocument/2006/relationships/image" Target="../media/image30.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3.png"/><Relationship Id="rId19"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22.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8041" y="-3413121"/>
            <a:ext cx="5424428" cy="53258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7502">
            <a:off x="750814" y="2211246"/>
            <a:ext cx="16438166" cy="545746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028042" y="8221290"/>
            <a:ext cx="4114800" cy="141250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7852" y="6948797"/>
            <a:ext cx="2766306" cy="29774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283601" y="8437514"/>
            <a:ext cx="896122" cy="119628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p:sp>
        <p:nvSpPr>
          <p:cNvPr id="9" name="TextBox 9"/>
          <p:cNvSpPr txBox="1"/>
          <p:nvPr/>
        </p:nvSpPr>
        <p:spPr>
          <a:xfrm>
            <a:off x="2249762" y="3112329"/>
            <a:ext cx="13944600" cy="3118674"/>
          </a:xfrm>
          <a:prstGeom prst="rect">
            <a:avLst/>
          </a:prstGeom>
        </p:spPr>
        <p:txBody>
          <a:bodyPr wrap="square" lIns="0" tIns="0" rIns="0" bIns="0" rtlCol="0" anchor="t">
            <a:spAutoFit/>
          </a:bodyPr>
          <a:lstStyle/>
          <a:p>
            <a:pPr algn="ctr">
              <a:lnSpc>
                <a:spcPct val="150000"/>
              </a:lnSpc>
              <a:spcBef>
                <a:spcPct val="0"/>
              </a:spcBef>
            </a:pPr>
            <a:r>
              <a:rPr lang="en-US" sz="7200" b="1" dirty="0" smtClean="0">
                <a:solidFill>
                  <a:srgbClr val="2C2C2E"/>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2C2C2E"/>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Tầm </a:t>
            </a:r>
            <a:r>
              <a:rPr lang="en-US" sz="4800" b="1" dirty="0" err="1" smtClean="0">
                <a:latin typeface="Arial" panose="020B0604020202020204" pitchFamily="34" charset="0"/>
                <a:cs typeface="Arial" panose="020B0604020202020204" pitchFamily="34" charset="0"/>
              </a:rPr>
              <a:t>quan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trọng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và</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nghĩa</a:t>
            </a:r>
            <a:r>
              <a:rPr lang="en-US" sz="4800" b="1" dirty="0" smtClean="0">
                <a:latin typeface="Arial" panose="020B0604020202020204" pitchFamily="34" charset="0"/>
                <a:cs typeface="Arial" panose="020B0604020202020204" pitchFamily="34" charset="0"/>
              </a:rPr>
              <a:t> của việc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5459449" y="7005822"/>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6786777" y="7188925"/>
            <a:ext cx="1163303" cy="1104080"/>
          </a:xfrm>
          <a:prstGeom prst="rect">
            <a:avLst/>
          </a:prstGeom>
        </p:spPr>
      </p:pic>
      <p:sp>
        <p:nvSpPr>
          <p:cNvPr id="14" name="TextBox 13"/>
          <p:cNvSpPr txBox="1"/>
          <p:nvPr/>
        </p:nvSpPr>
        <p:spPr>
          <a:xfrm>
            <a:off x="5789964" y="1792864"/>
            <a:ext cx="5867400" cy="784830"/>
          </a:xfrm>
          <a:prstGeom prst="rect">
            <a:avLst/>
          </a:prstGeom>
          <a:noFill/>
        </p:spPr>
        <p:txBody>
          <a:bodyPr wrap="square" rtlCol="0">
            <a:spAutoFit/>
          </a:bodyPr>
          <a:lstStyle/>
          <a:p>
            <a:pPr algn="ctr"/>
            <a:r>
              <a:rPr lang="en-US" sz="4500" b="1" dirty="0" smtClean="0">
                <a:solidFill>
                  <a:srgbClr val="FF0000"/>
                </a:solidFill>
                <a:latin typeface="Arial" panose="020B0604020202020204" pitchFamily="34" charset="0"/>
                <a:cs typeface="Arial" panose="020B0604020202020204" pitchFamily="34" charset="0"/>
              </a:rPr>
              <a:t>THẢO LUẬN NHÓM</a:t>
            </a:r>
            <a:endParaRPr lang="en-US" sz="4500" b="1" dirty="0">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1981200" y="2583520"/>
            <a:ext cx="14020800" cy="6370975"/>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de-DE" sz="4200" i="1" dirty="0">
                <a:latin typeface="Arial" panose="020B0604020202020204" pitchFamily="34" charset="0"/>
                <a:ea typeface="Times New Roman" panose="02020603050405020304" pitchFamily="18" charset="0"/>
                <a:cs typeface="Arial" panose="020B0604020202020204" pitchFamily="34" charset="0"/>
              </a:rPr>
              <a:t>Theo </a:t>
            </a:r>
            <a:r>
              <a:rPr lang="de-DE" sz="4200" i="1" dirty="0" smtClean="0">
                <a:latin typeface="Arial" panose="020B0604020202020204" pitchFamily="34" charset="0"/>
                <a:ea typeface="Times New Roman" panose="02020603050405020304" pitchFamily="18" charset="0"/>
                <a:cs typeface="Arial" panose="020B0604020202020204" pitchFamily="34" charset="0"/>
              </a:rPr>
              <a:t>tác giả, </a:t>
            </a:r>
            <a:r>
              <a:rPr lang="de-DE" sz="4200" i="1" dirty="0">
                <a:latin typeface="Arial" panose="020B0604020202020204" pitchFamily="34" charset="0"/>
                <a:ea typeface="Times New Roman" panose="02020603050405020304" pitchFamily="18" charset="0"/>
                <a:cs typeface="Arial" panose="020B0604020202020204" pitchFamily="34" charset="0"/>
              </a:rPr>
              <a:t>con đường nào để có được học vấn là gì?</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marR="20320" indent="-571500" algn="just">
              <a:lnSpc>
                <a:spcPct val="150000"/>
              </a:lnSpc>
              <a:spcBef>
                <a:spcPts val="600"/>
              </a:spcBef>
              <a:spcAft>
                <a:spcPts val="600"/>
              </a:spcAft>
              <a:buFont typeface="Wingdings" panose="05000000000000000000" pitchFamily="2" charset="2"/>
              <a:buChar char="§"/>
            </a:pPr>
            <a:r>
              <a:rPr lang="de-DE" sz="4200" i="1" dirty="0" smtClean="0">
                <a:latin typeface="Arial" panose="020B0604020202020204" pitchFamily="34" charset="0"/>
                <a:ea typeface="Times New Roman" panose="02020603050405020304" pitchFamily="18" charset="0"/>
                <a:cs typeface="Arial" panose="020B0604020202020204" pitchFamily="34" charset="0"/>
              </a:rPr>
              <a:t>Vậy </a:t>
            </a:r>
            <a:r>
              <a:rPr lang="de-DE" sz="4200" i="1" dirty="0">
                <a:latin typeface="Arial" panose="020B0604020202020204" pitchFamily="34" charset="0"/>
                <a:ea typeface="Times New Roman" panose="02020603050405020304" pitchFamily="18" charset="0"/>
                <a:cs typeface="Arial" panose="020B0604020202020204" pitchFamily="34" charset="0"/>
              </a:rPr>
              <a:t>đối với con đường phát triển của nhân loại, sách có </a:t>
            </a:r>
            <a:r>
              <a:rPr lang="de-DE" sz="4200" i="1" dirty="0" smtClean="0">
                <a:latin typeface="Arial" panose="020B0604020202020204" pitchFamily="34" charset="0"/>
                <a:ea typeface="Times New Roman" panose="02020603050405020304" pitchFamily="18" charset="0"/>
                <a:cs typeface="Arial" panose="020B0604020202020204" pitchFamily="34" charset="0"/>
              </a:rPr>
              <a:t>một </a:t>
            </a:r>
            <a:r>
              <a:rPr lang="de-DE" sz="4200" i="1" dirty="0">
                <a:latin typeface="Arial" panose="020B0604020202020204" pitchFamily="34" charset="0"/>
                <a:ea typeface="Times New Roman" panose="02020603050405020304" pitchFamily="18" charset="0"/>
                <a:cs typeface="Arial" panose="020B0604020202020204" pitchFamily="34" charset="0"/>
              </a:rPr>
              <a:t>ý nghĩa </a:t>
            </a:r>
            <a:r>
              <a:rPr lang="de-DE" sz="4200" i="1" dirty="0" smtClean="0">
                <a:latin typeface="Arial" panose="020B0604020202020204" pitchFamily="34" charset="0"/>
                <a:ea typeface="Times New Roman" panose="02020603050405020304" pitchFamily="18" charset="0"/>
                <a:cs typeface="Arial" panose="020B0604020202020204" pitchFamily="34" charset="0"/>
              </a:rPr>
              <a:t>như thế nào? </a:t>
            </a:r>
            <a:r>
              <a:rPr lang="de-DE" sz="4200" i="1" dirty="0">
                <a:latin typeface="Arial" panose="020B0604020202020204" pitchFamily="34" charset="0"/>
                <a:ea typeface="Times New Roman" panose="02020603050405020304" pitchFamily="18" charset="0"/>
                <a:cs typeface="Arial" panose="020B0604020202020204" pitchFamily="34" charset="0"/>
              </a:rPr>
              <a:t>Tìm dẫn chứng minh họa.</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marR="20320" indent="-571500" algn="just">
              <a:lnSpc>
                <a:spcPct val="150000"/>
              </a:lnSpc>
              <a:spcBef>
                <a:spcPts val="600"/>
              </a:spcBef>
              <a:spcAft>
                <a:spcPts val="600"/>
              </a:spcAft>
              <a:buFont typeface="Wingdings" panose="05000000000000000000" pitchFamily="2" charset="2"/>
              <a:buChar char="§"/>
            </a:pPr>
            <a:r>
              <a:rPr lang="de-DE" sz="4200" i="1" dirty="0" smtClean="0">
                <a:latin typeface="Arial" panose="020B0604020202020204" pitchFamily="34" charset="0"/>
                <a:ea typeface="Times New Roman" panose="02020603050405020304" pitchFamily="18" charset="0"/>
                <a:cs typeface="Arial" panose="020B0604020202020204" pitchFamily="34" charset="0"/>
              </a:rPr>
              <a:t>Từ </a:t>
            </a:r>
            <a:r>
              <a:rPr lang="de-DE" sz="4200" i="1" dirty="0">
                <a:latin typeface="Arial" panose="020B0604020202020204" pitchFamily="34" charset="0"/>
                <a:ea typeface="Times New Roman" panose="02020603050405020304" pitchFamily="18" charset="0"/>
                <a:cs typeface="Arial" panose="020B0604020202020204" pitchFamily="34" charset="0"/>
              </a:rPr>
              <a:t>những lí lẽ trên của tác giả, em hiểu gì về sách và lợi ích của việc đọc sách?</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marR="20320" indent="-571500" algn="just">
              <a:lnSpc>
                <a:spcPct val="150000"/>
              </a:lnSpc>
              <a:spcBef>
                <a:spcPts val="600"/>
              </a:spcBef>
              <a:spcAft>
                <a:spcPts val="600"/>
              </a:spcAft>
              <a:buFont typeface="Wingdings" panose="05000000000000000000" pitchFamily="2" charset="2"/>
              <a:buChar char="§"/>
            </a:pPr>
            <a:r>
              <a:rPr lang="de-DE" sz="4200" i="1" dirty="0" smtClean="0">
                <a:latin typeface="Arial" panose="020B0604020202020204" pitchFamily="34" charset="0"/>
                <a:ea typeface="Times New Roman" panose="02020603050405020304" pitchFamily="18" charset="0"/>
                <a:cs typeface="Arial" panose="020B0604020202020204" pitchFamily="34" charset="0"/>
              </a:rPr>
              <a:t>Nhận </a:t>
            </a:r>
            <a:r>
              <a:rPr lang="de-DE" sz="4200" i="1" dirty="0">
                <a:latin typeface="Arial" panose="020B0604020202020204" pitchFamily="34" charset="0"/>
                <a:ea typeface="Times New Roman" panose="02020603050405020304" pitchFamily="18" charset="0"/>
                <a:cs typeface="Arial" panose="020B0604020202020204" pitchFamily="34" charset="0"/>
              </a:rPr>
              <a:t>xét về cách lập luận của nhà văn?</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Tầm </a:t>
            </a:r>
            <a:r>
              <a:rPr lang="en-US" sz="4800" b="1" dirty="0" err="1" smtClean="0">
                <a:latin typeface="Arial" panose="020B0604020202020204" pitchFamily="34" charset="0"/>
                <a:cs typeface="Arial" panose="020B0604020202020204" pitchFamily="34" charset="0"/>
              </a:rPr>
              <a:t>quan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trọng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và</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nghĩa</a:t>
            </a:r>
            <a:r>
              <a:rPr lang="en-US" sz="4800" b="1" dirty="0" smtClean="0">
                <a:latin typeface="Arial" panose="020B0604020202020204" pitchFamily="34" charset="0"/>
                <a:cs typeface="Arial" panose="020B0604020202020204" pitchFamily="34" charset="0"/>
              </a:rPr>
              <a:t> của việc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5802691" y="7337057"/>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7130019" y="7520160"/>
            <a:ext cx="1163303" cy="1104080"/>
          </a:xfrm>
          <a:prstGeom prst="rect">
            <a:avLst/>
          </a:prstGeom>
        </p:spPr>
      </p:pic>
      <p:sp>
        <p:nvSpPr>
          <p:cNvPr id="2" name="Rectangle 1"/>
          <p:cNvSpPr/>
          <p:nvPr/>
        </p:nvSpPr>
        <p:spPr>
          <a:xfrm>
            <a:off x="1468424" y="1536219"/>
            <a:ext cx="15468600" cy="6370975"/>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de-DE" sz="4200" dirty="0" smtClean="0">
                <a:latin typeface="Arial" panose="020B0604020202020204" pitchFamily="34" charset="0"/>
                <a:ea typeface="Times New Roman" panose="02020603050405020304" pitchFamily="18" charset="0"/>
                <a:cs typeface="Arial" panose="020B0604020202020204" pitchFamily="34" charset="0"/>
              </a:rPr>
              <a:t>Đọc </a:t>
            </a:r>
            <a:r>
              <a:rPr lang="de-DE" sz="4200" dirty="0">
                <a:latin typeface="Arial" panose="020B0604020202020204" pitchFamily="34" charset="0"/>
                <a:ea typeface="Times New Roman" panose="02020603050405020304" pitchFamily="18" charset="0"/>
                <a:cs typeface="Arial" panose="020B0604020202020204" pitchFamily="34" charset="0"/>
              </a:rPr>
              <a:t>sách là con đ­ường quan trọng của học </a:t>
            </a:r>
            <a:r>
              <a:rPr lang="de-DE" sz="4200" dirty="0" smtClean="0">
                <a:latin typeface="Arial" panose="020B0604020202020204" pitchFamily="34" charset="0"/>
                <a:ea typeface="Times New Roman" panose="02020603050405020304" pitchFamily="18" charset="0"/>
                <a:cs typeface="Arial" panose="020B0604020202020204" pitchFamily="34" charset="0"/>
              </a:rPr>
              <a:t>vấn.</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q"/>
            </a:pPr>
            <a:r>
              <a:rPr lang="de-DE" sz="4200" dirty="0" smtClean="0">
                <a:latin typeface="Arial" panose="020B0604020202020204" pitchFamily="34" charset="0"/>
                <a:ea typeface="Times New Roman" panose="02020603050405020304" pitchFamily="18" charset="0"/>
                <a:cs typeface="Arial" panose="020B0604020202020204" pitchFamily="34" charset="0"/>
              </a:rPr>
              <a:t>Mọi </a:t>
            </a:r>
            <a:r>
              <a:rPr lang="de-DE" sz="4200" dirty="0">
                <a:latin typeface="Arial" panose="020B0604020202020204" pitchFamily="34" charset="0"/>
                <a:ea typeface="Times New Roman" panose="02020603050405020304" pitchFamily="18" charset="0"/>
                <a:cs typeface="Arial" panose="020B0604020202020204" pitchFamily="34" charset="0"/>
              </a:rPr>
              <a:t>thành quả của nhân loại đều do sách vở ghi chép.</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q"/>
            </a:pPr>
            <a:r>
              <a:rPr lang="de-DE" sz="4200" dirty="0" smtClean="0">
                <a:latin typeface="Arial" panose="020B0604020202020204" pitchFamily="34" charset="0"/>
                <a:ea typeface="Times New Roman" panose="02020603050405020304" pitchFamily="18" charset="0"/>
                <a:cs typeface="Arial" panose="020B0604020202020204" pitchFamily="34" charset="0"/>
              </a:rPr>
              <a:t>Sách </a:t>
            </a:r>
            <a:r>
              <a:rPr lang="de-DE" sz="4200" dirty="0">
                <a:latin typeface="Arial" panose="020B0604020202020204" pitchFamily="34" charset="0"/>
                <a:ea typeface="Times New Roman" panose="02020603050405020304" pitchFamily="18" charset="0"/>
                <a:cs typeface="Arial" panose="020B0604020202020204" pitchFamily="34" charset="0"/>
              </a:rPr>
              <a:t>là kho tàng quí báu ghi chép, lưu truyền mọi tri thức, mọi thành tựu mà loài người tích luỹ được qua từng thời đại</a:t>
            </a:r>
            <a:r>
              <a:rPr lang="de-DE" sz="42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 typeface="Wingdings" panose="05000000000000000000" pitchFamily="2" charset="2"/>
              <a:buChar char="q"/>
            </a:pPr>
            <a:r>
              <a:rPr lang="vi-VN" sz="4200" dirty="0">
                <a:ea typeface="Times New Roman" panose="02020603050405020304" pitchFamily="18" charset="0"/>
                <a:cs typeface="Arial" panose="020B0604020202020204" pitchFamily="34" charset="0"/>
              </a:rPr>
              <a:t>Sách có giá trị là cột mốc trên con đường phát triển học thuật của nhân loại.</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83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Tầm </a:t>
            </a:r>
            <a:r>
              <a:rPr lang="en-US" sz="4800" b="1" dirty="0" err="1" smtClean="0">
                <a:latin typeface="Arial" panose="020B0604020202020204" pitchFamily="34" charset="0"/>
                <a:cs typeface="Arial" panose="020B0604020202020204" pitchFamily="34" charset="0"/>
              </a:rPr>
              <a:t>quan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trọng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và</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nghĩa</a:t>
            </a:r>
            <a:r>
              <a:rPr lang="en-US" sz="4800" b="1" dirty="0" smtClean="0">
                <a:latin typeface="Arial" panose="020B0604020202020204" pitchFamily="34" charset="0"/>
                <a:cs typeface="Arial" panose="020B0604020202020204" pitchFamily="34" charset="0"/>
              </a:rPr>
              <a:t> của việc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5802691" y="7337057"/>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7130019" y="7520160"/>
            <a:ext cx="1163303" cy="1104080"/>
          </a:xfrm>
          <a:prstGeom prst="rect">
            <a:avLst/>
          </a:prstGeom>
        </p:spPr>
      </p:pic>
      <p:sp>
        <p:nvSpPr>
          <p:cNvPr id="2" name="Rectangle 1"/>
          <p:cNvSpPr/>
          <p:nvPr/>
        </p:nvSpPr>
        <p:spPr>
          <a:xfrm>
            <a:off x="1468424" y="1536219"/>
            <a:ext cx="15468600" cy="4124206"/>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vi-VN" sz="4200" dirty="0">
                <a:ea typeface="Times New Roman" panose="02020603050405020304" pitchFamily="18" charset="0"/>
                <a:cs typeface="Arial" panose="020B0604020202020204" pitchFamily="34" charset="0"/>
              </a:rPr>
              <a:t>Đọc sách là chuẩn bị để có thể làm cuộc trường chinh vạn dặm trên con đường học vấn đi phát hiện thế giới mới.</a:t>
            </a:r>
          </a:p>
          <a:p>
            <a:pPr marL="571500" indent="-571500" algn="just">
              <a:lnSpc>
                <a:spcPct val="150000"/>
              </a:lnSpc>
              <a:spcBef>
                <a:spcPts val="600"/>
              </a:spcBef>
              <a:spcAft>
                <a:spcPts val="600"/>
              </a:spcAft>
              <a:buFont typeface="Wingdings" panose="05000000000000000000" pitchFamily="2" charset="2"/>
              <a:buChar char="q"/>
            </a:pPr>
            <a:r>
              <a:rPr lang="vi-VN" sz="4200" dirty="0" smtClean="0">
                <a:ea typeface="Times New Roman" panose="02020603050405020304" pitchFamily="18" charset="0"/>
                <a:cs typeface="Arial" panose="020B0604020202020204" pitchFamily="34" charset="0"/>
              </a:rPr>
              <a:t>Lập </a:t>
            </a:r>
            <a:r>
              <a:rPr lang="vi-VN" sz="4200" dirty="0">
                <a:ea typeface="Times New Roman" panose="02020603050405020304" pitchFamily="18" charset="0"/>
                <a:cs typeface="Arial" panose="020B0604020202020204" pitchFamily="34" charset="0"/>
              </a:rPr>
              <a:t>luận chặt chẽ, dẫn chứng tiêu biểu, </a:t>
            </a:r>
            <a:r>
              <a:rPr lang="vi-VN" sz="4200" dirty="0" smtClean="0">
                <a:ea typeface="Times New Roman" panose="02020603050405020304" pitchFamily="18" charset="0"/>
                <a:cs typeface="Arial" panose="020B0604020202020204" pitchFamily="34" charset="0"/>
              </a:rPr>
              <a:t>s</a:t>
            </a:r>
            <a:r>
              <a:rPr lang="en-US" sz="4200" dirty="0" smtClean="0">
                <a:latin typeface="Arial" panose="020B0604020202020204" pitchFamily="34" charset="0"/>
                <a:ea typeface="Times New Roman" panose="02020603050405020304" pitchFamily="18" charset="0"/>
                <a:cs typeface="Arial" panose="020B0604020202020204" pitchFamily="34" charset="0"/>
              </a:rPr>
              <a:t>ử </a:t>
            </a:r>
            <a:r>
              <a:rPr lang="en-US" sz="4200" dirty="0" err="1" smtClean="0">
                <a:latin typeface="Arial" panose="020B0604020202020204" pitchFamily="34" charset="0"/>
                <a:ea typeface="Times New Roman" panose="02020603050405020304" pitchFamily="18" charset="0"/>
                <a:cs typeface="Arial" panose="020B0604020202020204" pitchFamily="34" charset="0"/>
              </a:rPr>
              <a:t>dụng</a:t>
            </a:r>
            <a:r>
              <a:rPr lang="vi-VN" sz="4200" dirty="0" smtClean="0">
                <a:latin typeface="Arial" panose="020B0604020202020204" pitchFamily="34" charset="0"/>
                <a:ea typeface="Times New Roman" panose="02020603050405020304" pitchFamily="18" charset="0"/>
                <a:cs typeface="Arial" panose="020B0604020202020204" pitchFamily="34" charset="0"/>
              </a:rPr>
              <a:t> </a:t>
            </a:r>
            <a:r>
              <a:rPr lang="vi-VN" sz="4200" dirty="0">
                <a:ea typeface="Times New Roman" panose="02020603050405020304" pitchFamily="18" charset="0"/>
                <a:cs typeface="Arial" panose="020B0604020202020204" pitchFamily="34" charset="0"/>
              </a:rPr>
              <a:t>hình ảnh </a:t>
            </a:r>
            <a:r>
              <a:rPr lang="en-US" sz="4200" dirty="0" smtClean="0">
                <a:latin typeface="Arial" panose="020B0604020202020204" pitchFamily="34" charset="0"/>
                <a:ea typeface="Times New Roman" panose="02020603050405020304" pitchFamily="18" charset="0"/>
                <a:cs typeface="Arial" panose="020B0604020202020204" pitchFamily="34" charset="0"/>
              </a:rPr>
              <a:t>so </a:t>
            </a:r>
            <a:r>
              <a:rPr lang="en-US" sz="4200" dirty="0" err="1" smtClean="0">
                <a:latin typeface="Arial" panose="020B0604020202020204" pitchFamily="34" charset="0"/>
                <a:ea typeface="Times New Roman" panose="02020603050405020304" pitchFamily="18" charset="0"/>
                <a:cs typeface="Arial" panose="020B0604020202020204" pitchFamily="34" charset="0"/>
              </a:rPr>
              <a:t>sánh</a:t>
            </a:r>
            <a:r>
              <a:rPr lang="en-US" sz="4200" dirty="0" smtClean="0">
                <a:ea typeface="Times New Roman" panose="02020603050405020304" pitchFamily="18" charset="0"/>
                <a:cs typeface="Arial" panose="020B0604020202020204" pitchFamily="34" charset="0"/>
              </a:rPr>
              <a:t> </a:t>
            </a:r>
            <a:r>
              <a:rPr lang="vi-VN" sz="4200" dirty="0" smtClean="0">
                <a:ea typeface="Times New Roman" panose="02020603050405020304" pitchFamily="18" charset="0"/>
                <a:cs typeface="Arial" panose="020B0604020202020204" pitchFamily="34" charset="0"/>
              </a:rPr>
              <a:t>thú </a:t>
            </a:r>
            <a:r>
              <a:rPr lang="vi-VN" sz="4200" dirty="0">
                <a:ea typeface="Times New Roman" panose="02020603050405020304" pitchFamily="18" charset="0"/>
                <a:cs typeface="Arial" panose="020B0604020202020204" pitchFamily="34" charset="0"/>
              </a:rPr>
              <a:t>vị,...</a:t>
            </a:r>
          </a:p>
        </p:txBody>
      </p:sp>
    </p:spTree>
    <p:extLst>
      <p:ext uri="{BB962C8B-B14F-4D97-AF65-F5344CB8AC3E}">
        <p14:creationId xmlns:p14="http://schemas.microsoft.com/office/powerpoint/2010/main" val="30388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Tầm </a:t>
            </a:r>
            <a:r>
              <a:rPr lang="en-US" sz="4800" b="1" dirty="0" err="1" smtClean="0">
                <a:latin typeface="Arial" panose="020B0604020202020204" pitchFamily="34" charset="0"/>
                <a:cs typeface="Arial" panose="020B0604020202020204" pitchFamily="34" charset="0"/>
              </a:rPr>
              <a:t>quan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trọng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và</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nghĩa</a:t>
            </a:r>
            <a:r>
              <a:rPr lang="en-US" sz="4800" b="1" dirty="0" smtClean="0">
                <a:latin typeface="Arial" panose="020B0604020202020204" pitchFamily="34" charset="0"/>
                <a:cs typeface="Arial" panose="020B0604020202020204" pitchFamily="34" charset="0"/>
              </a:rPr>
              <a:t> của việc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5802691" y="7337057"/>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7130019" y="7520160"/>
            <a:ext cx="1163303" cy="1104080"/>
          </a:xfrm>
          <a:prstGeom prst="rect">
            <a:avLst/>
          </a:prstGeom>
        </p:spPr>
      </p:pic>
      <p:sp>
        <p:nvSpPr>
          <p:cNvPr id="3" name="Cloud Callout 2"/>
          <p:cNvSpPr/>
          <p:nvPr/>
        </p:nvSpPr>
        <p:spPr>
          <a:xfrm>
            <a:off x="5486400" y="2074562"/>
            <a:ext cx="10896600" cy="4077063"/>
          </a:xfrm>
          <a:prstGeom prst="cloudCallou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i="1" dirty="0" smtClean="0">
                <a:solidFill>
                  <a:schemeClr val="tx1"/>
                </a:solidFill>
                <a:latin typeface="Arial" panose="020B0604020202020204" pitchFamily="34" charset="0"/>
                <a:cs typeface="Arial" panose="020B0604020202020204" pitchFamily="34" charset="0"/>
              </a:rPr>
              <a:t>Qua </a:t>
            </a:r>
            <a:r>
              <a:rPr lang="en-US" sz="3200" b="1" i="1" dirty="0" err="1" smtClean="0">
                <a:solidFill>
                  <a:schemeClr val="tx1"/>
                </a:solidFill>
                <a:latin typeface="Arial" panose="020B0604020202020204" pitchFamily="34" charset="0"/>
                <a:cs typeface="Arial" panose="020B0604020202020204" pitchFamily="34" charset="0"/>
              </a:rPr>
              <a:t>lời</a:t>
            </a:r>
            <a:r>
              <a:rPr lang="en-US" sz="3200" b="1" i="1" dirty="0" smtClean="0">
                <a:solidFill>
                  <a:schemeClr val="tx1"/>
                </a:solidFill>
                <a:latin typeface="Arial" panose="020B0604020202020204" pitchFamily="34" charset="0"/>
                <a:cs typeface="Arial" panose="020B0604020202020204" pitchFamily="34" charset="0"/>
              </a:rPr>
              <a:t> </a:t>
            </a:r>
            <a:r>
              <a:rPr lang="en-US" sz="3200" b="1" i="1" dirty="0" err="1" smtClean="0">
                <a:solidFill>
                  <a:schemeClr val="tx1"/>
                </a:solidFill>
                <a:latin typeface="Arial" panose="020B0604020202020204" pitchFamily="34" charset="0"/>
                <a:cs typeface="Arial" panose="020B0604020202020204" pitchFamily="34" charset="0"/>
              </a:rPr>
              <a:t>bàn</a:t>
            </a:r>
            <a:r>
              <a:rPr lang="en-US" sz="3200" b="1" i="1" dirty="0" smtClean="0">
                <a:solidFill>
                  <a:schemeClr val="tx1"/>
                </a:solidFill>
                <a:latin typeface="Arial" panose="020B0604020202020204" pitchFamily="34" charset="0"/>
                <a:cs typeface="Arial" panose="020B0604020202020204" pitchFamily="34" charset="0"/>
              </a:rPr>
              <a:t> của </a:t>
            </a:r>
            <a:r>
              <a:rPr lang="en-US" sz="3200" b="1" i="1" dirty="0" err="1" smtClean="0">
                <a:solidFill>
                  <a:schemeClr val="tx1"/>
                </a:solidFill>
                <a:latin typeface="Arial" panose="020B0604020202020204" pitchFamily="34" charset="0"/>
                <a:cs typeface="Arial" panose="020B0604020202020204" pitchFamily="34" charset="0"/>
              </a:rPr>
              <a:t>tác</a:t>
            </a:r>
            <a:r>
              <a:rPr lang="en-US" sz="3200" b="1" i="1" dirty="0" smtClean="0">
                <a:solidFill>
                  <a:schemeClr val="tx1"/>
                </a:solidFill>
                <a:latin typeface="Arial" panose="020B0604020202020204" pitchFamily="34" charset="0"/>
                <a:cs typeface="Arial" panose="020B0604020202020204" pitchFamily="34" charset="0"/>
              </a:rPr>
              <a:t> </a:t>
            </a:r>
            <a:r>
              <a:rPr lang="en-US" sz="3200" b="1" i="1" dirty="0" err="1" smtClean="0">
                <a:solidFill>
                  <a:schemeClr val="tx1"/>
                </a:solidFill>
                <a:latin typeface="Arial" panose="020B0604020202020204" pitchFamily="34" charset="0"/>
                <a:cs typeface="Arial" panose="020B0604020202020204" pitchFamily="34" charset="0"/>
              </a:rPr>
              <a:t>giả</a:t>
            </a:r>
            <a:r>
              <a:rPr lang="en-US" sz="3200" b="1" i="1" dirty="0" smtClean="0">
                <a:solidFill>
                  <a:schemeClr val="tx1"/>
                </a:solidFill>
                <a:latin typeface="Arial" panose="020B0604020202020204" pitchFamily="34" charset="0"/>
                <a:cs typeface="Arial" panose="020B0604020202020204" pitchFamily="34" charset="0"/>
              </a:rPr>
              <a:t>, </a:t>
            </a:r>
            <a:r>
              <a:rPr lang="en-US" sz="3200" b="1" i="1" dirty="0" err="1" smtClean="0">
                <a:solidFill>
                  <a:schemeClr val="tx1"/>
                </a:solidFill>
                <a:latin typeface="Arial" panose="020B0604020202020204" pitchFamily="34" charset="0"/>
                <a:cs typeface="Arial" panose="020B0604020202020204" pitchFamily="34" charset="0"/>
              </a:rPr>
              <a:t>em</a:t>
            </a:r>
            <a:r>
              <a:rPr lang="en-US" sz="3200" b="1" i="1" dirty="0" smtClean="0">
                <a:solidFill>
                  <a:schemeClr val="tx1"/>
                </a:solidFill>
                <a:latin typeface="Arial" panose="020B0604020202020204" pitchFamily="34" charset="0"/>
                <a:cs typeface="Arial" panose="020B0604020202020204" pitchFamily="34" charset="0"/>
              </a:rPr>
              <a:t> thấy </a:t>
            </a:r>
            <a:r>
              <a:rPr lang="en-US" sz="3200" b="1" i="1" dirty="0" err="1" smtClean="0">
                <a:solidFill>
                  <a:schemeClr val="tx1"/>
                </a:solidFill>
                <a:latin typeface="Arial" panose="020B0604020202020204" pitchFamily="34" charset="0"/>
                <a:cs typeface="Arial" panose="020B0604020202020204" pitchFamily="34" charset="0"/>
              </a:rPr>
              <a:t>sách</a:t>
            </a:r>
            <a:r>
              <a:rPr lang="en-US" sz="3200" b="1" i="1" dirty="0" smtClean="0">
                <a:solidFill>
                  <a:schemeClr val="tx1"/>
                </a:solidFill>
                <a:latin typeface="Arial" panose="020B0604020202020204" pitchFamily="34" charset="0"/>
                <a:cs typeface="Arial" panose="020B0604020202020204" pitchFamily="34" charset="0"/>
              </a:rPr>
              <a:t> có </a:t>
            </a:r>
            <a:r>
              <a:rPr lang="en-US" sz="3200" b="1" i="1" dirty="0" err="1" smtClean="0">
                <a:solidFill>
                  <a:schemeClr val="tx1"/>
                </a:solidFill>
                <a:latin typeface="Arial" panose="020B0604020202020204" pitchFamily="34" charset="0"/>
                <a:cs typeface="Arial" panose="020B0604020202020204" pitchFamily="34" charset="0"/>
              </a:rPr>
              <a:t>quan</a:t>
            </a:r>
            <a:r>
              <a:rPr lang="en-US" sz="3200" b="1" i="1" dirty="0" smtClean="0">
                <a:solidFill>
                  <a:schemeClr val="tx1"/>
                </a:solidFill>
                <a:latin typeface="Arial" panose="020B0604020202020204" pitchFamily="34" charset="0"/>
                <a:cs typeface="Arial" panose="020B0604020202020204" pitchFamily="34" charset="0"/>
              </a:rPr>
              <a:t> </a:t>
            </a:r>
            <a:r>
              <a:rPr lang="en-US" sz="3200" b="1" i="1" dirty="0" err="1" smtClean="0">
                <a:solidFill>
                  <a:schemeClr val="tx1"/>
                </a:solidFill>
                <a:latin typeface="Arial" panose="020B0604020202020204" pitchFamily="34" charset="0"/>
                <a:cs typeface="Arial" panose="020B0604020202020204" pitchFamily="34" charset="0"/>
              </a:rPr>
              <a:t>trọng</a:t>
            </a:r>
            <a:r>
              <a:rPr lang="en-US" sz="3200" b="1" i="1" dirty="0" smtClean="0">
                <a:solidFill>
                  <a:schemeClr val="tx1"/>
                </a:solidFill>
                <a:latin typeface="Arial" panose="020B0604020202020204" pitchFamily="34" charset="0"/>
                <a:cs typeface="Arial" panose="020B0604020202020204" pitchFamily="34" charset="0"/>
              </a:rPr>
              <a:t> như thế nào, việc đọc </a:t>
            </a:r>
            <a:r>
              <a:rPr lang="en-US" sz="3200" b="1" i="1" dirty="0" err="1" smtClean="0">
                <a:solidFill>
                  <a:schemeClr val="tx1"/>
                </a:solidFill>
                <a:latin typeface="Arial" panose="020B0604020202020204" pitchFamily="34" charset="0"/>
                <a:cs typeface="Arial" panose="020B0604020202020204" pitchFamily="34" charset="0"/>
              </a:rPr>
              <a:t>sách</a:t>
            </a:r>
            <a:r>
              <a:rPr lang="en-US" sz="3200" b="1" i="1" dirty="0" smtClean="0">
                <a:solidFill>
                  <a:schemeClr val="tx1"/>
                </a:solidFill>
                <a:latin typeface="Arial" panose="020B0604020202020204" pitchFamily="34" charset="0"/>
                <a:cs typeface="Arial" panose="020B0604020202020204" pitchFamily="34" charset="0"/>
              </a:rPr>
              <a:t> có ý </a:t>
            </a:r>
            <a:r>
              <a:rPr lang="en-US" sz="3200" b="1" i="1" dirty="0" err="1" smtClean="0">
                <a:solidFill>
                  <a:schemeClr val="tx1"/>
                </a:solidFill>
                <a:latin typeface="Arial" panose="020B0604020202020204" pitchFamily="34" charset="0"/>
                <a:cs typeface="Arial" panose="020B0604020202020204" pitchFamily="34" charset="0"/>
              </a:rPr>
              <a:t>nghĩa</a:t>
            </a:r>
            <a:r>
              <a:rPr lang="en-US" sz="3200" b="1" i="1" dirty="0" smtClean="0">
                <a:solidFill>
                  <a:schemeClr val="tx1"/>
                </a:solidFill>
                <a:latin typeface="Arial" panose="020B0604020202020204" pitchFamily="34" charset="0"/>
                <a:cs typeface="Arial" panose="020B0604020202020204" pitchFamily="34" charset="0"/>
              </a:rPr>
              <a:t> gì? </a:t>
            </a:r>
            <a:endParaRPr lang="en-US" sz="3200" b="1" i="1"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1" t="31749" r="33829" b="1"/>
          <a:stretch/>
        </p:blipFill>
        <p:spPr>
          <a:xfrm>
            <a:off x="457200" y="4292438"/>
            <a:ext cx="5257800" cy="5575462"/>
          </a:xfrm>
          <a:prstGeom prst="rect">
            <a:avLst/>
          </a:prstGeom>
        </p:spPr>
      </p:pic>
    </p:spTree>
    <p:extLst>
      <p:ext uri="{BB962C8B-B14F-4D97-AF65-F5344CB8AC3E}">
        <p14:creationId xmlns:p14="http://schemas.microsoft.com/office/powerpoint/2010/main" val="34538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Tầm </a:t>
            </a:r>
            <a:r>
              <a:rPr lang="en-US" sz="4800" b="1" dirty="0" err="1" smtClean="0">
                <a:latin typeface="Arial" panose="020B0604020202020204" pitchFamily="34" charset="0"/>
                <a:cs typeface="Arial" panose="020B0604020202020204" pitchFamily="34" charset="0"/>
              </a:rPr>
              <a:t>quan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trọng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và</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nghĩa</a:t>
            </a:r>
            <a:r>
              <a:rPr lang="en-US" sz="4800" b="1" dirty="0" smtClean="0">
                <a:latin typeface="Arial" panose="020B0604020202020204" pitchFamily="34" charset="0"/>
                <a:cs typeface="Arial" panose="020B0604020202020204" pitchFamily="34" charset="0"/>
              </a:rPr>
              <a:t> của việc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5774982" y="7991249"/>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7102310" y="8174352"/>
            <a:ext cx="1163303" cy="1104080"/>
          </a:xfrm>
          <a:prstGeom prst="rect">
            <a:avLst/>
          </a:prstGeom>
        </p:spPr>
      </p:pic>
      <p:sp>
        <p:nvSpPr>
          <p:cNvPr id="2" name="Rectangle 1"/>
          <p:cNvSpPr/>
          <p:nvPr/>
        </p:nvSpPr>
        <p:spPr>
          <a:xfrm>
            <a:off x="1485900" y="1482035"/>
            <a:ext cx="15011400" cy="2031325"/>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b="1" i="1" dirty="0">
                <a:solidFill>
                  <a:srgbClr val="000000"/>
                </a:solidFill>
              </a:rPr>
              <a:t>Sách có tầm quan trọng vô cùng to lớn, với cuộc sống của con người nói riêng và xã hội nói </a:t>
            </a:r>
            <a:r>
              <a:rPr lang="vi-VN" sz="4200" b="1" i="1" dirty="0" smtClean="0">
                <a:solidFill>
                  <a:srgbClr val="000000"/>
                </a:solidFill>
              </a:rPr>
              <a:t>chung</a:t>
            </a:r>
            <a:r>
              <a:rPr lang="en-US" sz="4200" b="1" i="1" dirty="0" smtClean="0">
                <a:solidFill>
                  <a:srgbClr val="000000"/>
                </a:solidFill>
              </a:rPr>
              <a:t>:</a:t>
            </a:r>
            <a:endParaRPr lang="en-US" sz="4200" b="1" i="1" dirty="0"/>
          </a:p>
        </p:txBody>
      </p:sp>
      <p:sp>
        <p:nvSpPr>
          <p:cNvPr id="5" name="Rectangle 4"/>
          <p:cNvSpPr/>
          <p:nvPr/>
        </p:nvSpPr>
        <p:spPr>
          <a:xfrm>
            <a:off x="942109" y="3402491"/>
            <a:ext cx="16483261" cy="5216813"/>
          </a:xfrm>
          <a:prstGeom prst="rect">
            <a:avLst/>
          </a:prstGeom>
        </p:spPr>
        <p:txBody>
          <a:bodyPr wrap="square">
            <a:spAutoFit/>
          </a:bodyPr>
          <a:lstStyle/>
          <a:p>
            <a:pPr marL="285750" indent="-285750" algn="just">
              <a:lnSpc>
                <a:spcPct val="150000"/>
              </a:lnSpc>
              <a:buFont typeface="Symbol" panose="05050102010706020507" pitchFamily="18" charset="2"/>
              <a:buChar char="Þ"/>
            </a:pPr>
            <a:r>
              <a:rPr lang="en-US" sz="4200" dirty="0" smtClean="0">
                <a:solidFill>
                  <a:srgbClr val="000000"/>
                </a:solidFill>
              </a:rPr>
              <a:t> </a:t>
            </a:r>
            <a:r>
              <a:rPr lang="vi-VN" sz="4200" dirty="0" smtClean="0">
                <a:solidFill>
                  <a:srgbClr val="000000"/>
                </a:solidFill>
              </a:rPr>
              <a:t>Muốn </a:t>
            </a:r>
            <a:r>
              <a:rPr lang="vi-VN" sz="4200" dirty="0">
                <a:solidFill>
                  <a:srgbClr val="000000"/>
                </a:solidFill>
              </a:rPr>
              <a:t>phát triển và trưởng thành, con người phải tiếp thu, kế thừa có sáng tạo tri thức, kinh nghiệm, thành </a:t>
            </a:r>
            <a:r>
              <a:rPr lang="vi-VN" sz="4200" dirty="0" smtClean="0">
                <a:solidFill>
                  <a:srgbClr val="000000"/>
                </a:solidFill>
              </a:rPr>
              <a:t>tựu</a:t>
            </a:r>
            <a:r>
              <a:rPr lang="en-US" sz="4200" dirty="0" smtClean="0">
                <a:solidFill>
                  <a:srgbClr val="000000"/>
                </a:solidFill>
              </a:rPr>
              <a:t>.</a:t>
            </a:r>
          </a:p>
          <a:p>
            <a:pPr marL="285750" indent="-285750" algn="just">
              <a:lnSpc>
                <a:spcPct val="150000"/>
              </a:lnSpc>
              <a:buFont typeface="Symbol" panose="05050102010706020507" pitchFamily="18" charset="2"/>
              <a:buChar char="Þ"/>
            </a:pPr>
            <a:r>
              <a:rPr lang="en-US" sz="4200" dirty="0" smtClean="0">
                <a:solidFill>
                  <a:srgbClr val="000000"/>
                </a:solidFill>
              </a:rPr>
              <a:t> </a:t>
            </a:r>
            <a:r>
              <a:rPr lang="vi-VN" sz="4200" dirty="0" smtClean="0">
                <a:solidFill>
                  <a:srgbClr val="000000"/>
                </a:solidFill>
              </a:rPr>
              <a:t>Sách </a:t>
            </a:r>
            <a:r>
              <a:rPr lang="vi-VN" sz="4200" dirty="0">
                <a:solidFill>
                  <a:srgbClr val="000000"/>
                </a:solidFill>
              </a:rPr>
              <a:t>là kho tàng kinh nghiệm, di sản tinh thần của mọi </a:t>
            </a:r>
            <a:r>
              <a:rPr lang="vi-VN" sz="4200" dirty="0" smtClean="0">
                <a:solidFill>
                  <a:srgbClr val="000000"/>
                </a:solidFill>
              </a:rPr>
              <a:t>người</a:t>
            </a:r>
            <a:r>
              <a:rPr lang="en-US" sz="4200" dirty="0" smtClean="0">
                <a:solidFill>
                  <a:srgbClr val="000000"/>
                </a:solidFill>
              </a:rPr>
              <a:t>.</a:t>
            </a:r>
          </a:p>
          <a:p>
            <a:pPr marL="285750" indent="-285750" algn="just">
              <a:lnSpc>
                <a:spcPct val="150000"/>
              </a:lnSpc>
              <a:buFont typeface="Symbol" panose="05050102010706020507" pitchFamily="18" charset="2"/>
              <a:buChar char="Þ"/>
            </a:pPr>
            <a:r>
              <a:rPr lang="en-US" sz="4200" dirty="0" smtClean="0">
                <a:solidFill>
                  <a:srgbClr val="000000"/>
                </a:solidFill>
              </a:rPr>
              <a:t> </a:t>
            </a:r>
            <a:r>
              <a:rPr lang="vi-VN" sz="4200" dirty="0" smtClean="0">
                <a:solidFill>
                  <a:srgbClr val="000000"/>
                </a:solidFill>
              </a:rPr>
              <a:t>Sách </a:t>
            </a:r>
            <a:r>
              <a:rPr lang="vi-VN" sz="4200" dirty="0">
                <a:solidFill>
                  <a:srgbClr val="000000"/>
                </a:solidFill>
              </a:rPr>
              <a:t>có tầm quan trọng vô cùng to lớn đối với cuộc sống con người nói riêng, xã hội nói chung</a:t>
            </a:r>
            <a:endParaRPr lang="en-US" sz="4200" dirty="0" smtClean="0">
              <a:solidFill>
                <a:srgbClr val="000000"/>
              </a:solidFill>
            </a:endParaRPr>
          </a:p>
          <a:p>
            <a:pPr marL="285750" indent="-285750">
              <a:buFont typeface="Symbol" panose="05050102010706020507" pitchFamily="18" charset="2"/>
              <a:buChar char="Þ"/>
            </a:pPr>
            <a:endParaRPr lang="en-US" dirty="0"/>
          </a:p>
        </p:txBody>
      </p:sp>
    </p:spTree>
    <p:extLst>
      <p:ext uri="{BB962C8B-B14F-4D97-AF65-F5344CB8AC3E}">
        <p14:creationId xmlns:p14="http://schemas.microsoft.com/office/powerpoint/2010/main" val="21614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Tầm </a:t>
            </a:r>
            <a:r>
              <a:rPr lang="en-US" sz="4800" b="1" dirty="0" err="1" smtClean="0">
                <a:latin typeface="Arial" panose="020B0604020202020204" pitchFamily="34" charset="0"/>
                <a:cs typeface="Arial" panose="020B0604020202020204" pitchFamily="34" charset="0"/>
              </a:rPr>
              <a:t>quan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trọng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và</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nghĩa</a:t>
            </a:r>
            <a:r>
              <a:rPr lang="en-US" sz="4800" b="1" dirty="0" smtClean="0">
                <a:latin typeface="Arial" panose="020B0604020202020204" pitchFamily="34" charset="0"/>
                <a:cs typeface="Arial" panose="020B0604020202020204" pitchFamily="34" charset="0"/>
              </a:rPr>
              <a:t> của việc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5774982" y="7991249"/>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7102310" y="8174352"/>
            <a:ext cx="1163303" cy="1104080"/>
          </a:xfrm>
          <a:prstGeom prst="rect">
            <a:avLst/>
          </a:prstGeom>
        </p:spPr>
      </p:pic>
      <p:sp>
        <p:nvSpPr>
          <p:cNvPr id="5" name="Rectangle 4"/>
          <p:cNvSpPr/>
          <p:nvPr/>
        </p:nvSpPr>
        <p:spPr>
          <a:xfrm>
            <a:off x="914400" y="1575757"/>
            <a:ext cx="16483261" cy="4939814"/>
          </a:xfrm>
          <a:prstGeom prst="rect">
            <a:avLst/>
          </a:prstGeom>
        </p:spPr>
        <p:txBody>
          <a:bodyPr wrap="square">
            <a:spAutoFit/>
          </a:bodyPr>
          <a:lstStyle/>
          <a:p>
            <a:pPr marL="285750" indent="-285750" algn="just">
              <a:lnSpc>
                <a:spcPct val="150000"/>
              </a:lnSpc>
              <a:buFont typeface="Symbol" panose="05050102010706020507" pitchFamily="18" charset="2"/>
              <a:buChar char="Þ"/>
            </a:pPr>
            <a:r>
              <a:rPr lang="en-US" sz="4200" dirty="0" smtClean="0">
                <a:solidFill>
                  <a:srgbClr val="000000"/>
                </a:solidFill>
              </a:rPr>
              <a:t> </a:t>
            </a:r>
            <a:r>
              <a:rPr lang="vi-VN" sz="4200" dirty="0">
                <a:solidFill>
                  <a:srgbClr val="000000"/>
                </a:solidFill>
              </a:rPr>
              <a:t>Con người muốn phát triển phải tiếp thu, kế thừa, sáng tạo tri thức, kinh nghiệm, thành tựu. Đối với mỗi người, đọc sách là cách tốt nhất tích lũy kiến thức, kinh nghiệm </a:t>
            </a:r>
            <a:r>
              <a:rPr lang="vi-VN" sz="4200" dirty="0" smtClean="0">
                <a:solidFill>
                  <a:srgbClr val="000000"/>
                </a:solidFill>
              </a:rPr>
              <a:t>sống</a:t>
            </a:r>
            <a:r>
              <a:rPr lang="en-US" sz="4200" dirty="0" smtClean="0">
                <a:solidFill>
                  <a:srgbClr val="000000"/>
                </a:solidFill>
              </a:rPr>
              <a:t>.</a:t>
            </a:r>
          </a:p>
          <a:p>
            <a:pPr marL="285750" indent="-285750" algn="just">
              <a:lnSpc>
                <a:spcPct val="150000"/>
              </a:lnSpc>
              <a:buFont typeface="Symbol" panose="05050102010706020507" pitchFamily="18" charset="2"/>
              <a:buChar char="Þ"/>
            </a:pPr>
            <a:r>
              <a:rPr lang="vi-VN" sz="4200" dirty="0"/>
              <a:t> Đọc sách còn là sự chuẩn bị để tiến trên con đường học vấn, tích lũy tri thức và chinh phục thế </a:t>
            </a:r>
            <a:r>
              <a:rPr lang="vi-VN" sz="4200" dirty="0" smtClean="0"/>
              <a:t>giới</a:t>
            </a:r>
            <a:r>
              <a:rPr lang="en-US" sz="4200" dirty="0" smtClean="0"/>
              <a:t>.</a:t>
            </a:r>
            <a:endParaRPr lang="en-US" sz="4200" dirty="0"/>
          </a:p>
        </p:txBody>
      </p:sp>
    </p:spTree>
    <p:extLst>
      <p:ext uri="{BB962C8B-B14F-4D97-AF65-F5344CB8AC3E}">
        <p14:creationId xmlns:p14="http://schemas.microsoft.com/office/powerpoint/2010/main" val="2436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2171428"/>
          </a:xfrm>
          <a:prstGeom prst="rect">
            <a:avLst/>
          </a:prstGeom>
          <a:noFill/>
        </p:spPr>
        <p:txBody>
          <a:bodyPr wrap="square" rtlCol="0">
            <a:spAutoFit/>
          </a:bodyPr>
          <a:lstStyle/>
          <a:p>
            <a:pPr algn="just">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Những</a:t>
            </a:r>
            <a:r>
              <a:rPr lang="en-US" sz="4800" b="1" dirty="0" smtClean="0">
                <a:latin typeface="Arial" panose="020B0604020202020204" pitchFamily="34" charset="0"/>
                <a:cs typeface="Arial" panose="020B0604020202020204" pitchFamily="34" charset="0"/>
              </a:rPr>
              <a:t> khó </a:t>
            </a:r>
            <a:r>
              <a:rPr lang="en-US" sz="4800" b="1" dirty="0" err="1" smtClean="0">
                <a:latin typeface="Arial" panose="020B0604020202020204" pitchFamily="34" charset="0"/>
                <a:cs typeface="Arial" panose="020B0604020202020204" pitchFamily="34" charset="0"/>
              </a:rPr>
              <a:t>khăn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nguy</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hại</a:t>
            </a:r>
            <a:r>
              <a:rPr lang="en-US" sz="4800" b="1" dirty="0" smtClean="0">
                <a:latin typeface="Arial" panose="020B0604020202020204" pitchFamily="34" charset="0"/>
                <a:cs typeface="Arial" panose="020B0604020202020204" pitchFamily="34" charset="0"/>
              </a:rPr>
              <a:t> dễ </a:t>
            </a:r>
            <a:r>
              <a:rPr lang="en-US" sz="4800" b="1" dirty="0" err="1" smtClean="0">
                <a:latin typeface="Arial" panose="020B0604020202020204" pitchFamily="34" charset="0"/>
                <a:cs typeface="Arial" panose="020B0604020202020204" pitchFamily="34" charset="0"/>
              </a:rPr>
              <a:t>gặp</a:t>
            </a:r>
            <a:r>
              <a:rPr lang="en-US" sz="4800" b="1" dirty="0" smtClean="0">
                <a:latin typeface="Arial" panose="020B0604020202020204" pitchFamily="34" charset="0"/>
                <a:cs typeface="Arial" panose="020B0604020202020204" pitchFamily="34" charset="0"/>
              </a:rPr>
              <a:t> phải khi đọc </a:t>
            </a:r>
            <a:r>
              <a:rPr lang="en-US" sz="4800" b="1" dirty="0" err="1" smtClean="0">
                <a:latin typeface="Arial" panose="020B0604020202020204" pitchFamily="34" charset="0"/>
                <a:cs typeface="Arial" panose="020B0604020202020204" pitchFamily="34" charset="0"/>
              </a:rPr>
              <a:t>sách</a:t>
            </a:r>
            <a:r>
              <a:rPr lang="en-US" sz="4800" b="1" dirty="0" smtClean="0">
                <a:latin typeface="Arial" panose="020B0604020202020204" pitchFamily="34" charset="0"/>
                <a:cs typeface="Arial" panose="020B0604020202020204" pitchFamily="34" charset="0"/>
              </a:rPr>
              <a:t> trong </a:t>
            </a:r>
            <a:r>
              <a:rPr lang="en-US" sz="4800" b="1" dirty="0" err="1" smtClean="0">
                <a:latin typeface="Arial" panose="020B0604020202020204" pitchFamily="34" charset="0"/>
                <a:cs typeface="Arial" panose="020B0604020202020204" pitchFamily="34" charset="0"/>
              </a:rPr>
              <a:t>tình</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hiện</a:t>
            </a:r>
            <a:r>
              <a:rPr lang="en-US" sz="4800" b="1" dirty="0" smtClean="0">
                <a:latin typeface="Arial" panose="020B0604020202020204" pitchFamily="34" charset="0"/>
                <a:cs typeface="Arial" panose="020B0604020202020204" pitchFamily="34" charset="0"/>
              </a:rPr>
              <a:t> nay</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6119434" y="8171621"/>
            <a:ext cx="2295739" cy="2876211"/>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11155">
            <a:off x="17565487" y="8334973"/>
            <a:ext cx="1163303" cy="1104080"/>
          </a:xfrm>
          <a:prstGeom prst="rect">
            <a:avLst/>
          </a:prstGeom>
        </p:spPr>
      </p:pic>
      <p:sp>
        <p:nvSpPr>
          <p:cNvPr id="2" name="TextBox 1"/>
          <p:cNvSpPr txBox="1"/>
          <p:nvPr/>
        </p:nvSpPr>
        <p:spPr>
          <a:xfrm>
            <a:off x="6096000" y="2756196"/>
            <a:ext cx="5791200" cy="784830"/>
          </a:xfrm>
          <a:prstGeom prst="rect">
            <a:avLst/>
          </a:prstGeom>
          <a:noFill/>
        </p:spPr>
        <p:txBody>
          <a:bodyPr wrap="square" rtlCol="0">
            <a:spAutoFit/>
          </a:bodyPr>
          <a:lstStyle/>
          <a:p>
            <a:pPr algn="ctr"/>
            <a:r>
              <a:rPr lang="en-US" sz="4500" b="1" dirty="0" smtClean="0">
                <a:solidFill>
                  <a:srgbClr val="FF0000"/>
                </a:solidFill>
                <a:latin typeface="Arial" panose="020B0604020202020204" pitchFamily="34" charset="0"/>
                <a:cs typeface="Arial" panose="020B0604020202020204" pitchFamily="34" charset="0"/>
              </a:rPr>
              <a:t>THẢO LUẬN </a:t>
            </a:r>
            <a:r>
              <a:rPr lang="en-US" sz="4500" b="1" dirty="0">
                <a:solidFill>
                  <a:srgbClr val="FF0000"/>
                </a:solidFill>
                <a:latin typeface="Arial" panose="020B0604020202020204" pitchFamily="34" charset="0"/>
                <a:cs typeface="Arial" panose="020B0604020202020204" pitchFamily="34" charset="0"/>
              </a:rPr>
              <a:t>NHÓM</a:t>
            </a:r>
          </a:p>
        </p:txBody>
      </p:sp>
      <p:sp>
        <p:nvSpPr>
          <p:cNvPr id="3" name="Rectangle 2"/>
          <p:cNvSpPr/>
          <p:nvPr/>
        </p:nvSpPr>
        <p:spPr>
          <a:xfrm>
            <a:off x="977064" y="3390635"/>
            <a:ext cx="16611600" cy="5247590"/>
          </a:xfrm>
          <a:prstGeom prst="rect">
            <a:avLst/>
          </a:prstGeom>
        </p:spPr>
        <p:txBody>
          <a:bodyPr wrap="square">
            <a:spAutoFit/>
          </a:bodyPr>
          <a:lstStyle/>
          <a:p>
            <a:pPr algn="just">
              <a:lnSpc>
                <a:spcPct val="150000"/>
              </a:lnSpc>
              <a:spcBef>
                <a:spcPts val="600"/>
              </a:spcBef>
              <a:spcAft>
                <a:spcPts val="600"/>
              </a:spcAft>
            </a:pPr>
            <a:r>
              <a:rPr lang="de-DE" sz="4200" i="1" dirty="0">
                <a:latin typeface="Arial" panose="020B0604020202020204" pitchFamily="34" charset="0"/>
                <a:ea typeface="Times New Roman" panose="02020603050405020304" pitchFamily="18" charset="0"/>
                <a:cs typeface="Arial" panose="020B0604020202020204" pitchFamily="34" charset="0"/>
              </a:rPr>
              <a:t>1)Tác giả chỉ ra những  nguy hại nào của việc đọc sách </a:t>
            </a:r>
            <a:r>
              <a:rPr lang="de-DE" sz="4200" i="1" dirty="0" smtClean="0">
                <a:latin typeface="Arial" panose="020B0604020202020204" pitchFamily="34" charset="0"/>
                <a:ea typeface="Times New Roman" panose="02020603050405020304" pitchFamily="18" charset="0"/>
                <a:cs typeface="Arial" panose="020B0604020202020204" pitchFamily="34" charset="0"/>
              </a:rPr>
              <a:t>?</a:t>
            </a:r>
            <a:endParaRPr lang="en-US" sz="4200"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e-DE" sz="4200" i="1" dirty="0" smtClean="0">
                <a:latin typeface="Arial" panose="020B0604020202020204" pitchFamily="34" charset="0"/>
                <a:ea typeface="Times New Roman" panose="02020603050405020304" pitchFamily="18" charset="0"/>
                <a:cs typeface="Arial" panose="020B0604020202020204" pitchFamily="34" charset="0"/>
              </a:rPr>
              <a:t>2) Ý kiến của tác giả về cách đọc chuyên sâu, không chuyên sâu? Đọc lạc hướng là gì?</a:t>
            </a:r>
            <a:endParaRPr lang="en-US" sz="4200"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e-DE" sz="4200" i="1" dirty="0" smtClean="0">
                <a:latin typeface="Arial" panose="020B0604020202020204" pitchFamily="34" charset="0"/>
                <a:ea typeface="Times New Roman" panose="02020603050405020304" pitchFamily="18" charset="0"/>
                <a:cs typeface="Arial" panose="020B0604020202020204" pitchFamily="34" charset="0"/>
              </a:rPr>
              <a:t>3)Nhận </a:t>
            </a:r>
            <a:r>
              <a:rPr lang="de-DE" sz="4200" i="1" dirty="0">
                <a:latin typeface="Arial" panose="020B0604020202020204" pitchFamily="34" charset="0"/>
                <a:ea typeface="Times New Roman" panose="02020603050405020304" pitchFamily="18" charset="0"/>
                <a:cs typeface="Arial" panose="020B0604020202020204" pitchFamily="34" charset="0"/>
              </a:rPr>
              <a:t>xét gì về nội dung và cách trình bày từng nhận xét, đánh giá của tác giả? Từ đó, em có liên hệ gì đến việc đọc sách của mình?</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907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2171428"/>
          </a:xfrm>
          <a:prstGeom prst="rect">
            <a:avLst/>
          </a:prstGeom>
          <a:noFill/>
        </p:spPr>
        <p:txBody>
          <a:bodyPr wrap="square" rtlCol="0">
            <a:spAutoFit/>
          </a:bodyPr>
          <a:lstStyle/>
          <a:p>
            <a:pPr algn="just">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Những</a:t>
            </a:r>
            <a:r>
              <a:rPr lang="en-US" sz="4800" b="1" dirty="0" smtClean="0">
                <a:latin typeface="Arial" panose="020B0604020202020204" pitchFamily="34" charset="0"/>
                <a:cs typeface="Arial" panose="020B0604020202020204" pitchFamily="34" charset="0"/>
              </a:rPr>
              <a:t> khó </a:t>
            </a:r>
            <a:r>
              <a:rPr lang="en-US" sz="4800" b="1" dirty="0" err="1" smtClean="0">
                <a:latin typeface="Arial" panose="020B0604020202020204" pitchFamily="34" charset="0"/>
                <a:cs typeface="Arial" panose="020B0604020202020204" pitchFamily="34" charset="0"/>
              </a:rPr>
              <a:t>khăn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nguy</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hại</a:t>
            </a:r>
            <a:r>
              <a:rPr lang="en-US" sz="4800" b="1" dirty="0" smtClean="0">
                <a:latin typeface="Arial" panose="020B0604020202020204" pitchFamily="34" charset="0"/>
                <a:cs typeface="Arial" panose="020B0604020202020204" pitchFamily="34" charset="0"/>
              </a:rPr>
              <a:t> dễ </a:t>
            </a:r>
            <a:r>
              <a:rPr lang="en-US" sz="4800" b="1" dirty="0" err="1" smtClean="0">
                <a:latin typeface="Arial" panose="020B0604020202020204" pitchFamily="34" charset="0"/>
                <a:cs typeface="Arial" panose="020B0604020202020204" pitchFamily="34" charset="0"/>
              </a:rPr>
              <a:t>gặp</a:t>
            </a:r>
            <a:r>
              <a:rPr lang="en-US" sz="4800" b="1" dirty="0" smtClean="0">
                <a:latin typeface="Arial" panose="020B0604020202020204" pitchFamily="34" charset="0"/>
                <a:cs typeface="Arial" panose="020B0604020202020204" pitchFamily="34" charset="0"/>
              </a:rPr>
              <a:t> phải khi đọc </a:t>
            </a:r>
            <a:r>
              <a:rPr lang="en-US" sz="4800" b="1" dirty="0" err="1" smtClean="0">
                <a:latin typeface="Arial" panose="020B0604020202020204" pitchFamily="34" charset="0"/>
                <a:cs typeface="Arial" panose="020B0604020202020204" pitchFamily="34" charset="0"/>
              </a:rPr>
              <a:t>sách</a:t>
            </a:r>
            <a:r>
              <a:rPr lang="en-US" sz="4800" b="1" dirty="0" smtClean="0">
                <a:latin typeface="Arial" panose="020B0604020202020204" pitchFamily="34" charset="0"/>
                <a:cs typeface="Arial" panose="020B0604020202020204" pitchFamily="34" charset="0"/>
              </a:rPr>
              <a:t> trong </a:t>
            </a:r>
            <a:r>
              <a:rPr lang="en-US" sz="4800" b="1" dirty="0" err="1" smtClean="0">
                <a:latin typeface="Arial" panose="020B0604020202020204" pitchFamily="34" charset="0"/>
                <a:cs typeface="Arial" panose="020B0604020202020204" pitchFamily="34" charset="0"/>
              </a:rPr>
              <a:t>tình</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hiện</a:t>
            </a:r>
            <a:r>
              <a:rPr lang="en-US" sz="4800" b="1" dirty="0" smtClean="0">
                <a:latin typeface="Arial" panose="020B0604020202020204" pitchFamily="34" charset="0"/>
                <a:cs typeface="Arial" panose="020B0604020202020204" pitchFamily="34" charset="0"/>
              </a:rPr>
              <a:t> nay</a:t>
            </a:r>
            <a:endParaRPr lang="en-US" sz="4800" b="1" dirty="0">
              <a:latin typeface="Arial" panose="020B0604020202020204" pitchFamily="34" charset="0"/>
              <a:cs typeface="Arial" panose="020B0604020202020204" pitchFamily="34" charset="0"/>
            </a:endParaRPr>
          </a:p>
        </p:txBody>
      </p:sp>
      <p:sp>
        <p:nvSpPr>
          <p:cNvPr id="4" name="Rounded Rectangle 3"/>
          <p:cNvSpPr/>
          <p:nvPr/>
        </p:nvSpPr>
        <p:spPr>
          <a:xfrm>
            <a:off x="1143000" y="3019323"/>
            <a:ext cx="6629400" cy="971312"/>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rgbClr val="FF0000"/>
                </a:solidFill>
                <a:latin typeface="Arial" panose="020B0604020202020204" pitchFamily="34" charset="0"/>
                <a:cs typeface="Arial" panose="020B0604020202020204" pitchFamily="34" charset="0"/>
              </a:rPr>
              <a:t>2 NGUY CƠ THƯỜNG GẶP</a:t>
            </a:r>
            <a:endParaRPr lang="en-US" sz="3800" b="1" dirty="0">
              <a:solidFill>
                <a:srgbClr val="FF0000"/>
              </a:solidFill>
              <a:latin typeface="Arial" panose="020B0604020202020204" pitchFamily="34" charset="0"/>
              <a:cs typeface="Arial" panose="020B0604020202020204" pitchFamily="34" charset="0"/>
            </a:endParaRPr>
          </a:p>
        </p:txBody>
      </p:sp>
      <p:sp>
        <p:nvSpPr>
          <p:cNvPr id="5" name="Rounded Rectangle 4"/>
          <p:cNvSpPr/>
          <p:nvPr/>
        </p:nvSpPr>
        <p:spPr>
          <a:xfrm>
            <a:off x="3352800" y="4515351"/>
            <a:ext cx="13792200" cy="20574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Symbol" panose="05050102010706020507" pitchFamily="18" charset="2"/>
              <a:buChar char="Þ"/>
            </a:pPr>
            <a:r>
              <a:rPr lang="de-DE" sz="3800" dirty="0" smtClean="0">
                <a:solidFill>
                  <a:schemeClr val="tx1"/>
                </a:solidFill>
                <a:latin typeface="Arial" panose="020B0604020202020204" pitchFamily="34" charset="0"/>
                <a:cs typeface="Arial" panose="020B0604020202020204" pitchFamily="34" charset="0"/>
              </a:rPr>
              <a:t>Sách </a:t>
            </a:r>
            <a:r>
              <a:rPr lang="de-DE" sz="3800" dirty="0">
                <a:solidFill>
                  <a:schemeClr val="tx1"/>
                </a:solidFill>
                <a:latin typeface="Arial" panose="020B0604020202020204" pitchFamily="34" charset="0"/>
                <a:cs typeface="Arial" panose="020B0604020202020204" pitchFamily="34" charset="0"/>
              </a:rPr>
              <a:t>nhiều khiến ta ko chuyên sâu, dễ sa vào lối </a:t>
            </a:r>
            <a:r>
              <a:rPr lang="de-DE" sz="3800" i="1" dirty="0">
                <a:solidFill>
                  <a:schemeClr val="tx1"/>
                </a:solidFill>
                <a:latin typeface="Arial" panose="020B0604020202020204" pitchFamily="34" charset="0"/>
                <a:cs typeface="Arial" panose="020B0604020202020204" pitchFamily="34" charset="0"/>
              </a:rPr>
              <a:t>“ăn tươi nuốt sống”</a:t>
            </a:r>
            <a:r>
              <a:rPr lang="de-DE" sz="3800" dirty="0">
                <a:solidFill>
                  <a:schemeClr val="tx1"/>
                </a:solidFill>
                <a:latin typeface="Arial" panose="020B0604020202020204" pitchFamily="34" charset="0"/>
                <a:cs typeface="Arial" panose="020B0604020202020204" pitchFamily="34" charset="0"/>
              </a:rPr>
              <a:t>, chưa kịp tiêu hoá, không biết nghiền ngẫm</a:t>
            </a:r>
            <a:r>
              <a:rPr lang="de-DE" sz="3800" dirty="0" smtClean="0">
                <a:solidFill>
                  <a:schemeClr val="tx1"/>
                </a:solidFill>
                <a:latin typeface="Arial" panose="020B0604020202020204" pitchFamily="34" charset="0"/>
                <a:cs typeface="Arial" panose="020B0604020202020204" pitchFamily="34" charset="0"/>
              </a:rPr>
              <a:t>.</a:t>
            </a:r>
          </a:p>
        </p:txBody>
      </p:sp>
      <p:sp>
        <p:nvSpPr>
          <p:cNvPr id="14" name="Rounded Rectangle 13"/>
          <p:cNvSpPr/>
          <p:nvPr/>
        </p:nvSpPr>
        <p:spPr>
          <a:xfrm>
            <a:off x="3352800" y="6809772"/>
            <a:ext cx="13792200" cy="20574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Symbol" panose="05050102010706020507" pitchFamily="18" charset="2"/>
              <a:buChar char="Þ"/>
            </a:pPr>
            <a:r>
              <a:rPr lang="vi-VN" sz="3800" dirty="0">
                <a:solidFill>
                  <a:schemeClr val="tx1"/>
                </a:solidFill>
                <a:cs typeface="Arial" panose="020B0604020202020204" pitchFamily="34" charset="0"/>
              </a:rPr>
              <a:t>Sách nhiều khiến người đọc lạc hướng, lãng phí thời gian và sức lực trên những cuốn sách không thật có ích.</a:t>
            </a:r>
            <a:endParaRPr lang="de-DE" sz="3800" dirty="0" smtClean="0">
              <a:solidFill>
                <a:schemeClr val="tx1"/>
              </a:solidFill>
              <a:latin typeface="Arial" panose="020B0604020202020204" pitchFamily="34" charset="0"/>
              <a:cs typeface="Arial" panose="020B0604020202020204" pitchFamily="34" charset="0"/>
            </a:endParaRPr>
          </a:p>
        </p:txBody>
      </p:sp>
      <p:cxnSp>
        <p:nvCxnSpPr>
          <p:cNvPr id="9" name="Straight Connector 8"/>
          <p:cNvCxnSpPr>
            <a:stCxn id="4" idx="1"/>
          </p:cNvCxnSpPr>
          <p:nvPr/>
        </p:nvCxnSpPr>
        <p:spPr>
          <a:xfrm>
            <a:off x="1143000" y="3504979"/>
            <a:ext cx="0" cy="4333493"/>
          </a:xfrm>
          <a:prstGeom prst="line">
            <a:avLst/>
          </a:prstGeom>
          <a:ln>
            <a:solidFill>
              <a:schemeClr val="accent2">
                <a:lumMod val="50000"/>
              </a:schemeClr>
            </a:solidFill>
          </a:ln>
        </p:spPr>
        <p:style>
          <a:lnRef idx="3">
            <a:schemeClr val="dk1"/>
          </a:lnRef>
          <a:fillRef idx="0">
            <a:schemeClr val="dk1"/>
          </a:fillRef>
          <a:effectRef idx="2">
            <a:schemeClr val="dk1"/>
          </a:effectRef>
          <a:fontRef idx="minor">
            <a:schemeClr val="tx1"/>
          </a:fontRef>
        </p:style>
      </p:cxnSp>
      <p:cxnSp>
        <p:nvCxnSpPr>
          <p:cNvPr id="15" name="Straight Arrow Connector 14"/>
          <p:cNvCxnSpPr>
            <a:endCxn id="5" idx="1"/>
          </p:cNvCxnSpPr>
          <p:nvPr/>
        </p:nvCxnSpPr>
        <p:spPr>
          <a:xfrm>
            <a:off x="1143000" y="5544051"/>
            <a:ext cx="2209800" cy="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a:endCxn id="14" idx="1"/>
          </p:cNvCxnSpPr>
          <p:nvPr/>
        </p:nvCxnSpPr>
        <p:spPr>
          <a:xfrm>
            <a:off x="1143000" y="7838472"/>
            <a:ext cx="2209800" cy="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36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2171428"/>
          </a:xfrm>
          <a:prstGeom prst="rect">
            <a:avLst/>
          </a:prstGeom>
          <a:noFill/>
        </p:spPr>
        <p:txBody>
          <a:bodyPr wrap="square" rtlCol="0">
            <a:spAutoFit/>
          </a:bodyPr>
          <a:lstStyle/>
          <a:p>
            <a:pPr algn="just">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Những</a:t>
            </a:r>
            <a:r>
              <a:rPr lang="en-US" sz="4800" b="1" dirty="0" smtClean="0">
                <a:latin typeface="Arial" panose="020B0604020202020204" pitchFamily="34" charset="0"/>
                <a:cs typeface="Arial" panose="020B0604020202020204" pitchFamily="34" charset="0"/>
              </a:rPr>
              <a:t> khó </a:t>
            </a:r>
            <a:r>
              <a:rPr lang="en-US" sz="4800" b="1" dirty="0" err="1" smtClean="0">
                <a:latin typeface="Arial" panose="020B0604020202020204" pitchFamily="34" charset="0"/>
                <a:cs typeface="Arial" panose="020B0604020202020204" pitchFamily="34" charset="0"/>
              </a:rPr>
              <a:t>khăn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nguy</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hại</a:t>
            </a:r>
            <a:r>
              <a:rPr lang="en-US" sz="4800" b="1" dirty="0" smtClean="0">
                <a:latin typeface="Arial" panose="020B0604020202020204" pitchFamily="34" charset="0"/>
                <a:cs typeface="Arial" panose="020B0604020202020204" pitchFamily="34" charset="0"/>
              </a:rPr>
              <a:t> dễ </a:t>
            </a:r>
            <a:r>
              <a:rPr lang="en-US" sz="4800" b="1" dirty="0" err="1" smtClean="0">
                <a:latin typeface="Arial" panose="020B0604020202020204" pitchFamily="34" charset="0"/>
                <a:cs typeface="Arial" panose="020B0604020202020204" pitchFamily="34" charset="0"/>
              </a:rPr>
              <a:t>gặp</a:t>
            </a:r>
            <a:r>
              <a:rPr lang="en-US" sz="4800" b="1" dirty="0" smtClean="0">
                <a:latin typeface="Arial" panose="020B0604020202020204" pitchFamily="34" charset="0"/>
                <a:cs typeface="Arial" panose="020B0604020202020204" pitchFamily="34" charset="0"/>
              </a:rPr>
              <a:t> phải khi đọc </a:t>
            </a:r>
            <a:r>
              <a:rPr lang="en-US" sz="4800" b="1" dirty="0" err="1" smtClean="0">
                <a:latin typeface="Arial" panose="020B0604020202020204" pitchFamily="34" charset="0"/>
                <a:cs typeface="Arial" panose="020B0604020202020204" pitchFamily="34" charset="0"/>
              </a:rPr>
              <a:t>sách</a:t>
            </a:r>
            <a:r>
              <a:rPr lang="en-US" sz="4800" b="1" dirty="0" smtClean="0">
                <a:latin typeface="Arial" panose="020B0604020202020204" pitchFamily="34" charset="0"/>
                <a:cs typeface="Arial" panose="020B0604020202020204" pitchFamily="34" charset="0"/>
              </a:rPr>
              <a:t> trong </a:t>
            </a:r>
            <a:r>
              <a:rPr lang="en-US" sz="4800" b="1" dirty="0" err="1" smtClean="0">
                <a:latin typeface="Arial" panose="020B0604020202020204" pitchFamily="34" charset="0"/>
                <a:cs typeface="Arial" panose="020B0604020202020204" pitchFamily="34" charset="0"/>
              </a:rPr>
              <a:t>tình</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hiện</a:t>
            </a:r>
            <a:r>
              <a:rPr lang="en-US" sz="4800" b="1" dirty="0" smtClean="0">
                <a:latin typeface="Arial" panose="020B0604020202020204" pitchFamily="34" charset="0"/>
                <a:cs typeface="Arial" panose="020B0604020202020204" pitchFamily="34" charset="0"/>
              </a:rPr>
              <a:t> nay</a:t>
            </a:r>
            <a:endParaRPr lang="en-US" sz="4800" b="1" dirty="0">
              <a:latin typeface="Arial" panose="020B0604020202020204" pitchFamily="34" charset="0"/>
              <a:cs typeface="Arial" panose="020B0604020202020204" pitchFamily="34" charset="0"/>
            </a:endParaRPr>
          </a:p>
        </p:txBody>
      </p:sp>
      <p:sp>
        <p:nvSpPr>
          <p:cNvPr id="3" name="Rectangle 2"/>
          <p:cNvSpPr/>
          <p:nvPr/>
        </p:nvSpPr>
        <p:spPr>
          <a:xfrm>
            <a:off x="1219200" y="2913732"/>
            <a:ext cx="16433943" cy="3000821"/>
          </a:xfrm>
          <a:prstGeom prst="rect">
            <a:avLst/>
          </a:prstGeom>
          <a:solidFill>
            <a:schemeClr val="accent1">
              <a:lumMod val="20000"/>
              <a:lumOff val="80000"/>
            </a:schemeClr>
          </a:solidFill>
          <a:ln w="57150">
            <a:solidFill>
              <a:schemeClr val="accent1">
                <a:lumMod val="50000"/>
              </a:schemeClr>
            </a:solidFill>
          </a:ln>
        </p:spPr>
        <p:txBody>
          <a:bodyPr wrap="square">
            <a:spAutoFit/>
          </a:bodyPr>
          <a:lstStyle/>
          <a:p>
            <a:pPr algn="just">
              <a:lnSpc>
                <a:spcPct val="150000"/>
              </a:lnSpc>
              <a:spcBef>
                <a:spcPts val="600"/>
              </a:spcBef>
              <a:spcAft>
                <a:spcPts val="600"/>
              </a:spcAft>
            </a:pPr>
            <a:r>
              <a:rPr lang="de-DE" sz="4200" b="1" dirty="0">
                <a:latin typeface="Arial" panose="020B0604020202020204" pitchFamily="34" charset="0"/>
                <a:ea typeface="Times New Roman" panose="02020603050405020304" pitchFamily="18" charset="0"/>
                <a:cs typeface="Arial" panose="020B0604020202020204" pitchFamily="34" charset="0"/>
              </a:rPr>
              <a:t>Nội dung </a:t>
            </a:r>
            <a:r>
              <a:rPr lang="de-DE" sz="4200" dirty="0">
                <a:latin typeface="Arial" panose="020B0604020202020204" pitchFamily="34" charset="0"/>
                <a:ea typeface="Times New Roman" panose="02020603050405020304" pitchFamily="18" charset="0"/>
                <a:cs typeface="Arial" panose="020B0604020202020204" pitchFamily="34" charset="0"/>
              </a:rPr>
              <a:t>các lời bàn và cách trình bày của </a:t>
            </a:r>
            <a:r>
              <a:rPr lang="de-DE" sz="4200" dirty="0" smtClean="0">
                <a:latin typeface="Arial" panose="020B0604020202020204" pitchFamily="34" charset="0"/>
                <a:ea typeface="Times New Roman" panose="02020603050405020304" pitchFamily="18" charset="0"/>
                <a:cs typeface="Arial" panose="020B0604020202020204" pitchFamily="34" charset="0"/>
              </a:rPr>
              <a:t>tác giả </a:t>
            </a:r>
            <a:r>
              <a:rPr lang="de-DE" sz="4200" dirty="0">
                <a:latin typeface="Arial" panose="020B0604020202020204" pitchFamily="34" charset="0"/>
                <a:ea typeface="Times New Roman" panose="02020603050405020304" pitchFamily="18" charset="0"/>
                <a:cs typeface="Arial" panose="020B0604020202020204" pitchFamily="34" charset="0"/>
              </a:rPr>
              <a:t>thấu tình, đạt lý: các ý kiến đưa ra xác đáng, có lý lẽ từ tư cách </a:t>
            </a:r>
            <a:r>
              <a:rPr lang="de-DE" sz="4200" dirty="0" smtClean="0">
                <a:latin typeface="Arial" panose="020B0604020202020204" pitchFamily="34" charset="0"/>
                <a:ea typeface="Times New Roman" panose="02020603050405020304" pitchFamily="18" charset="0"/>
                <a:cs typeface="Arial" panose="020B0604020202020204" pitchFamily="34" charset="0"/>
              </a:rPr>
              <a:t>một </a:t>
            </a:r>
            <a:r>
              <a:rPr lang="de-DE" sz="4200" dirty="0">
                <a:latin typeface="Arial" panose="020B0604020202020204" pitchFamily="34" charset="0"/>
                <a:ea typeface="Times New Roman" panose="02020603050405020304" pitchFamily="18" charset="0"/>
                <a:cs typeface="Arial" panose="020B0604020202020204" pitchFamily="34" charset="0"/>
              </a:rPr>
              <a:t>học giả có uy tín, từng trải qua quá trình nghiên cứu, tích luỹ, nghiền ngẫm lâu dài.</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1211943" y="6619636"/>
            <a:ext cx="16441200" cy="1061829"/>
          </a:xfrm>
          <a:prstGeom prst="rect">
            <a:avLst/>
          </a:prstGeom>
          <a:solidFill>
            <a:schemeClr val="accent1">
              <a:lumMod val="20000"/>
              <a:lumOff val="80000"/>
            </a:schemeClr>
          </a:solidFill>
          <a:ln w="57150">
            <a:solidFill>
              <a:schemeClr val="accent1">
                <a:lumMod val="50000"/>
              </a:schemeClr>
            </a:solidFill>
          </a:ln>
        </p:spPr>
        <p:txBody>
          <a:bodyPr wrap="square">
            <a:spAutoFit/>
          </a:bodyPr>
          <a:lstStyle/>
          <a:p>
            <a:pPr algn="just">
              <a:lnSpc>
                <a:spcPct val="150000"/>
              </a:lnSpc>
              <a:spcBef>
                <a:spcPts val="600"/>
              </a:spcBef>
              <a:spcAft>
                <a:spcPts val="600"/>
              </a:spcAft>
            </a:pPr>
            <a:r>
              <a:rPr lang="vi-VN" sz="4200" b="1" dirty="0">
                <a:ea typeface="Times New Roman" panose="02020603050405020304" pitchFamily="18" charset="0"/>
                <a:cs typeface="Arial" panose="020B0604020202020204" pitchFamily="34" charset="0"/>
              </a:rPr>
              <a:t>Hình thức: </a:t>
            </a:r>
            <a:r>
              <a:rPr lang="vi-VN" sz="4200" dirty="0">
                <a:ea typeface="Times New Roman" panose="02020603050405020304" pitchFamily="18" charset="0"/>
                <a:cs typeface="Arial" panose="020B0604020202020204" pitchFamily="34" charset="0"/>
              </a:rPr>
              <a:t>đưa ra những so sánh cụ </a:t>
            </a:r>
            <a:r>
              <a:rPr lang="vi-VN" sz="4200" dirty="0" smtClean="0">
                <a:ea typeface="Times New Roman" panose="02020603050405020304" pitchFamily="18" charset="0"/>
                <a:cs typeface="Arial" panose="020B0604020202020204" pitchFamily="34" charset="0"/>
              </a:rPr>
              <a:t>thể</a:t>
            </a:r>
            <a:r>
              <a:rPr lang="en-US" sz="4200" dirty="0" smtClean="0">
                <a:ea typeface="Times New Roman" panose="02020603050405020304" pitchFamily="18" charset="0"/>
                <a:cs typeface="Arial" panose="020B0604020202020204" pitchFamily="34" charset="0"/>
              </a:rPr>
              <a:t>.</a:t>
            </a:r>
            <a:endParaRPr lang="en-US" dirty="0">
              <a:latin typeface="Times New Roman" panose="02020603050405020304" pitchFamily="18" charset="0"/>
              <a:ea typeface="Times New Roman" panose="02020603050405020304" pitchFamily="18" charset="0"/>
            </a:endParaRPr>
          </a:p>
        </p:txBody>
      </p:sp>
      <p:sp>
        <p:nvSpPr>
          <p:cNvPr id="12" name="Right Arrow 11"/>
          <p:cNvSpPr/>
          <p:nvPr/>
        </p:nvSpPr>
        <p:spPr>
          <a:xfrm>
            <a:off x="304800" y="4147642"/>
            <a:ext cx="762000" cy="609600"/>
          </a:xfrm>
          <a:prstGeom prst="rightArrow">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79400" y="6845750"/>
            <a:ext cx="762000" cy="609600"/>
          </a:xfrm>
          <a:prstGeom prst="rightArrow">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3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2"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1063433"/>
          </a:xfrm>
          <a:prstGeom prst="rect">
            <a:avLst/>
          </a:prstGeom>
          <a:noFill/>
        </p:spPr>
        <p:txBody>
          <a:bodyPr wrap="square" rtlCol="0">
            <a:spAutoFit/>
          </a:bodyPr>
          <a:lstStyle/>
          <a:p>
            <a:pPr algn="just">
              <a:lnSpc>
                <a:spcPct val="150000"/>
              </a:lnSpc>
            </a:pPr>
            <a:r>
              <a:rPr lang="en-US" sz="4800" b="1" dirty="0" smtClean="0">
                <a:latin typeface="Arial" panose="020B0604020202020204" pitchFamily="34" charset="0"/>
                <a:cs typeface="Arial" panose="020B0604020202020204" pitchFamily="34" charset="0"/>
              </a:rPr>
              <a:t>3. </a:t>
            </a:r>
            <a:r>
              <a:rPr lang="en-US" sz="4800" b="1" dirty="0" err="1" smtClean="0">
                <a:latin typeface="Arial" panose="020B0604020202020204" pitchFamily="34" charset="0"/>
                <a:cs typeface="Arial" panose="020B0604020202020204" pitchFamily="34" charset="0"/>
              </a:rPr>
              <a:t>Bàn</a:t>
            </a:r>
            <a:r>
              <a:rPr lang="en-US" sz="4800" b="1" dirty="0" smtClean="0">
                <a:latin typeface="Arial" panose="020B0604020202020204" pitchFamily="34" charset="0"/>
                <a:cs typeface="Arial" panose="020B0604020202020204" pitchFamily="34" charset="0"/>
              </a:rPr>
              <a:t> về </a:t>
            </a:r>
            <a:r>
              <a:rPr lang="en-US" sz="4800" b="1" dirty="0" err="1" smtClean="0">
                <a:latin typeface="Arial" panose="020B0604020202020204" pitchFamily="34" charset="0"/>
                <a:cs typeface="Arial" panose="020B0604020202020204" pitchFamily="34" charset="0"/>
              </a:rPr>
              <a:t>phương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pháp</a:t>
            </a:r>
            <a:r>
              <a:rPr lang="en-US" sz="4800" b="1" dirty="0" smtClean="0">
                <a:latin typeface="Arial" panose="020B0604020202020204" pitchFamily="34" charset="0"/>
                <a:cs typeface="Arial" panose="020B0604020202020204" pitchFamily="34" charset="0"/>
              </a:rPr>
              <a:t>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838200" y="1638300"/>
            <a:ext cx="16230600" cy="3154710"/>
          </a:xfrm>
          <a:prstGeom prst="rect">
            <a:avLst/>
          </a:prstGeom>
        </p:spPr>
        <p:txBody>
          <a:bodyPr wrap="square">
            <a:spAutoFit/>
          </a:bodyPr>
          <a:lstStyle/>
          <a:p>
            <a:pPr algn="just">
              <a:lnSpc>
                <a:spcPct val="150000"/>
              </a:lnSpc>
              <a:spcBef>
                <a:spcPts val="600"/>
              </a:spcBef>
              <a:spcAft>
                <a:spcPts val="600"/>
              </a:spcAft>
            </a:pPr>
            <a:r>
              <a:rPr lang="de-DE" sz="4200" i="1" dirty="0">
                <a:latin typeface="Arial" panose="020B0604020202020204" pitchFamily="34" charset="0"/>
                <a:ea typeface="Times New Roman" panose="02020603050405020304" pitchFamily="18" charset="0"/>
                <a:cs typeface="Arial" panose="020B0604020202020204" pitchFamily="34" charset="0"/>
              </a:rPr>
              <a:t>a. Cần lựa chọn sách khi đọc.</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e-DE" sz="4200" dirty="0">
                <a:latin typeface="Arial" panose="020B0604020202020204" pitchFamily="34" charset="0"/>
                <a:ea typeface="Times New Roman" panose="02020603050405020304" pitchFamily="18" charset="0"/>
                <a:cs typeface="Arial" panose="020B0604020202020204" pitchFamily="34" charset="0"/>
              </a:rPr>
              <a:t>- Không tham đọc nhiều mà phải chọn cho tinh, đọc cho kỹ những quyển sách nào thực sự có giá trị, có lợi ích cho mình.</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54000" y="4450774"/>
            <a:ext cx="5867399" cy="5867399"/>
          </a:xfrm>
          <a:prstGeom prst="rect">
            <a:avLst/>
          </a:prstGeom>
        </p:spPr>
      </p:pic>
    </p:spTree>
    <p:extLst>
      <p:ext uri="{BB962C8B-B14F-4D97-AF65-F5344CB8AC3E}">
        <p14:creationId xmlns:p14="http://schemas.microsoft.com/office/powerpoint/2010/main" val="13051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318989" y="-2225535"/>
            <a:ext cx="6440343" cy="149256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8389">
            <a:off x="5234783" y="3285481"/>
            <a:ext cx="7141348" cy="33759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2343254"/>
            <a:ext cx="1831436" cy="261633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5327409"/>
            <a:ext cx="1831436" cy="2616337"/>
          </a:xfrm>
          <a:prstGeom prst="rect">
            <a:avLst/>
          </a:prstGeom>
        </p:spPr>
      </p:pic>
      <p:sp>
        <p:nvSpPr>
          <p:cNvPr id="17" name="TextBox 16"/>
          <p:cNvSpPr txBox="1"/>
          <p:nvPr/>
        </p:nvSpPr>
        <p:spPr>
          <a:xfrm>
            <a:off x="6120743" y="2197095"/>
            <a:ext cx="5369428" cy="1077218"/>
          </a:xfrm>
          <a:prstGeom prst="rect">
            <a:avLst/>
          </a:prstGeom>
          <a:noFill/>
        </p:spPr>
        <p:txBody>
          <a:bodyPr wrap="square" rtlCol="0">
            <a:spAutoFit/>
          </a:bodyPr>
          <a:lstStyle/>
          <a:p>
            <a:pPr algn="ctr"/>
            <a:r>
              <a:rPr lang="en-US" sz="6400" b="1" dirty="0" smtClean="0">
                <a:latin typeface="Arial" panose="020B0604020202020204" pitchFamily="34" charset="0"/>
                <a:cs typeface="Arial" panose="020B0604020202020204" pitchFamily="34" charset="0"/>
              </a:rPr>
              <a:t>KHỞI ĐỘNG</a:t>
            </a:r>
            <a:endParaRPr lang="en-US" sz="6400" b="1"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94288" y="5719859"/>
            <a:ext cx="3364962" cy="3364962"/>
          </a:xfrm>
          <a:prstGeom prst="rect">
            <a:avLst/>
          </a:prstGeom>
        </p:spPr>
      </p:pic>
      <p:sp>
        <p:nvSpPr>
          <p:cNvPr id="19" name="TextBox 18"/>
          <p:cNvSpPr txBox="1"/>
          <p:nvPr/>
        </p:nvSpPr>
        <p:spPr>
          <a:xfrm>
            <a:off x="2273485" y="3793370"/>
            <a:ext cx="13063943" cy="2308324"/>
          </a:xfrm>
          <a:prstGeom prst="rect">
            <a:avLst/>
          </a:prstGeom>
          <a:noFill/>
        </p:spPr>
        <p:txBody>
          <a:bodyPr wrap="square" rtlCol="0">
            <a:spAutoFit/>
          </a:bodyPr>
          <a:lstStyle/>
          <a:p>
            <a:pPr algn="just">
              <a:lnSpc>
                <a:spcPct val="150000"/>
              </a:lnSpc>
            </a:pPr>
            <a:r>
              <a:rPr lang="en-US" sz="4800" b="1" i="1" dirty="0" smtClean="0">
                <a:latin typeface="Arial" panose="020B0604020202020204" pitchFamily="34" charset="0"/>
                <a:cs typeface="Arial" panose="020B0604020202020204" pitchFamily="34" charset="0"/>
              </a:rPr>
              <a:t>	Theo </a:t>
            </a:r>
            <a:r>
              <a:rPr lang="en-US" sz="4800" b="1" i="1" dirty="0" err="1" smtClean="0">
                <a:latin typeface="Arial" panose="020B0604020202020204" pitchFamily="34" charset="0"/>
                <a:cs typeface="Arial" panose="020B0604020202020204" pitchFamily="34" charset="0"/>
              </a:rPr>
              <a:t>em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sách</a:t>
            </a:r>
            <a:r>
              <a:rPr lang="en-US" sz="4800" b="1" i="1" dirty="0" smtClean="0">
                <a:latin typeface="Arial" panose="020B0604020202020204" pitchFamily="34" charset="0"/>
                <a:cs typeface="Arial" panose="020B0604020202020204" pitchFamily="34" charset="0"/>
              </a:rPr>
              <a:t> có </a:t>
            </a:r>
            <a:r>
              <a:rPr lang="en-US" sz="4800" b="1" i="1" dirty="0" err="1" smtClean="0">
                <a:latin typeface="Arial" panose="020B0604020202020204" pitchFamily="34" charset="0"/>
                <a:cs typeface="Arial" panose="020B0604020202020204" pitchFamily="34" charset="0"/>
              </a:rPr>
              <a:t>vai</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trò</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quan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trọng</a:t>
            </a:r>
            <a:r>
              <a:rPr lang="en-US" sz="4800" b="1" i="1" dirty="0" smtClean="0">
                <a:latin typeface="Arial" panose="020B0604020202020204" pitchFamily="34" charset="0"/>
                <a:cs typeface="Arial" panose="020B0604020202020204" pitchFamily="34" charset="0"/>
              </a:rPr>
              <a:t> như thế nào trong </a:t>
            </a:r>
            <a:r>
              <a:rPr lang="en-US" sz="4800" b="1" i="1" dirty="0" err="1" smtClean="0">
                <a:latin typeface="Arial" panose="020B0604020202020204" pitchFamily="34" charset="0"/>
                <a:cs typeface="Arial" panose="020B0604020202020204" pitchFamily="34" charset="0"/>
              </a:rPr>
              <a:t>cuộc</a:t>
            </a:r>
            <a:r>
              <a:rPr lang="en-US" sz="4800" b="1" i="1" dirty="0" smtClean="0">
                <a:latin typeface="Arial" panose="020B0604020202020204" pitchFamily="34" charset="0"/>
                <a:cs typeface="Arial" panose="020B0604020202020204" pitchFamily="34" charset="0"/>
              </a:rPr>
              <a:t> sống của </a:t>
            </a:r>
            <a:r>
              <a:rPr lang="en-US" sz="4800" b="1" i="1" dirty="0" err="1" smtClean="0">
                <a:latin typeface="Arial" panose="020B0604020202020204" pitchFamily="34" charset="0"/>
                <a:cs typeface="Arial" panose="020B0604020202020204" pitchFamily="34" charset="0"/>
              </a:rPr>
              <a:t>chúng</a:t>
            </a:r>
            <a:r>
              <a:rPr lang="en-US" sz="4800" b="1" i="1" dirty="0" smtClean="0">
                <a:latin typeface="Arial" panose="020B0604020202020204" pitchFamily="34" charset="0"/>
                <a:cs typeface="Arial" panose="020B0604020202020204" pitchFamily="34" charset="0"/>
              </a:rPr>
              <a:t> ta?</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1063433"/>
          </a:xfrm>
          <a:prstGeom prst="rect">
            <a:avLst/>
          </a:prstGeom>
          <a:noFill/>
        </p:spPr>
        <p:txBody>
          <a:bodyPr wrap="square" rtlCol="0">
            <a:spAutoFit/>
          </a:bodyPr>
          <a:lstStyle/>
          <a:p>
            <a:pPr algn="just">
              <a:lnSpc>
                <a:spcPct val="150000"/>
              </a:lnSpc>
            </a:pPr>
            <a:r>
              <a:rPr lang="en-US" sz="4800" b="1" dirty="0" smtClean="0">
                <a:latin typeface="Arial" panose="020B0604020202020204" pitchFamily="34" charset="0"/>
                <a:cs typeface="Arial" panose="020B0604020202020204" pitchFamily="34" charset="0"/>
              </a:rPr>
              <a:t>3. </a:t>
            </a:r>
            <a:r>
              <a:rPr lang="en-US" sz="4800" b="1" dirty="0" err="1" smtClean="0">
                <a:latin typeface="Arial" panose="020B0604020202020204" pitchFamily="34" charset="0"/>
                <a:cs typeface="Arial" panose="020B0604020202020204" pitchFamily="34" charset="0"/>
              </a:rPr>
              <a:t>Bàn</a:t>
            </a:r>
            <a:r>
              <a:rPr lang="en-US" sz="4800" b="1" dirty="0" smtClean="0">
                <a:latin typeface="Arial" panose="020B0604020202020204" pitchFamily="34" charset="0"/>
                <a:cs typeface="Arial" panose="020B0604020202020204" pitchFamily="34" charset="0"/>
              </a:rPr>
              <a:t> về </a:t>
            </a:r>
            <a:r>
              <a:rPr lang="en-US" sz="4800" b="1" dirty="0" err="1" smtClean="0">
                <a:latin typeface="Arial" panose="020B0604020202020204" pitchFamily="34" charset="0"/>
                <a:cs typeface="Arial" panose="020B0604020202020204" pitchFamily="34" charset="0"/>
              </a:rPr>
              <a:t>phương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pháp</a:t>
            </a:r>
            <a:r>
              <a:rPr lang="en-US" sz="4800" b="1" dirty="0" smtClean="0">
                <a:latin typeface="Arial" panose="020B0604020202020204" pitchFamily="34" charset="0"/>
                <a:cs typeface="Arial" panose="020B0604020202020204" pitchFamily="34" charset="0"/>
              </a:rPr>
              <a:t> đọc </a:t>
            </a:r>
            <a:r>
              <a:rPr lang="en-US" sz="4800" b="1" dirty="0" err="1" smtClean="0">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838200" y="1638300"/>
            <a:ext cx="16230600" cy="4158318"/>
          </a:xfrm>
          <a:prstGeom prst="rect">
            <a:avLst/>
          </a:prstGeom>
        </p:spPr>
        <p:txBody>
          <a:bodyPr wrap="square">
            <a:spAutoFit/>
          </a:bodyPr>
          <a:lstStyle/>
          <a:p>
            <a:pPr algn="just">
              <a:lnSpc>
                <a:spcPct val="150000"/>
              </a:lnSpc>
              <a:spcBef>
                <a:spcPts val="600"/>
              </a:spcBef>
              <a:spcAft>
                <a:spcPts val="600"/>
              </a:spcAft>
            </a:pPr>
            <a:r>
              <a:rPr lang="vi-VN" sz="4200" i="1" dirty="0">
                <a:ea typeface="Times New Roman" panose="02020603050405020304" pitchFamily="18" charset="0"/>
                <a:cs typeface="Arial" panose="020B0604020202020204" pitchFamily="34" charset="0"/>
              </a:rPr>
              <a:t>b. Cách đọc sách có hiệu quả.</a:t>
            </a:r>
          </a:p>
          <a:p>
            <a:pPr marL="571500" indent="-571500" algn="just">
              <a:lnSpc>
                <a:spcPct val="150000"/>
              </a:lnSpc>
              <a:spcBef>
                <a:spcPts val="600"/>
              </a:spcBef>
              <a:spcAft>
                <a:spcPts val="600"/>
              </a:spcAft>
              <a:buFontTx/>
              <a:buChar char="-"/>
            </a:pPr>
            <a:r>
              <a:rPr lang="vi-VN" sz="4200" dirty="0" smtClean="0">
                <a:ea typeface="Times New Roman" panose="02020603050405020304" pitchFamily="18" charset="0"/>
                <a:cs typeface="Arial" panose="020B0604020202020204" pitchFamily="34" charset="0"/>
              </a:rPr>
              <a:t>Ko </a:t>
            </a:r>
            <a:r>
              <a:rPr lang="vi-VN" sz="4200" dirty="0">
                <a:ea typeface="Times New Roman" panose="02020603050405020304" pitchFamily="18" charset="0"/>
                <a:cs typeface="Arial" panose="020B0604020202020204" pitchFamily="34" charset="0"/>
              </a:rPr>
              <a:t>nên đọc lướt qua, đọc chỉ để trang trí bộ mặt mà phải vừa đọc, vừa suy nghĩ nhất là đối với các sách có giá </a:t>
            </a:r>
            <a:r>
              <a:rPr lang="vi-VN" sz="4200" dirty="0" smtClean="0">
                <a:ea typeface="Times New Roman" panose="02020603050405020304" pitchFamily="18" charset="0"/>
                <a:cs typeface="Arial" panose="020B0604020202020204" pitchFamily="34" charset="0"/>
              </a:rPr>
              <a:t>trị.</a:t>
            </a:r>
            <a:endParaRPr lang="en-US" sz="4200" dirty="0" smtClean="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vi-VN" sz="4200" dirty="0" smtClean="0">
                <a:ea typeface="Times New Roman" panose="02020603050405020304" pitchFamily="18" charset="0"/>
                <a:cs typeface="Arial" panose="020B0604020202020204" pitchFamily="34" charset="0"/>
              </a:rPr>
              <a:t>Không </a:t>
            </a:r>
            <a:r>
              <a:rPr lang="vi-VN" sz="4200" dirty="0">
                <a:ea typeface="Times New Roman" panose="02020603050405020304" pitchFamily="18" charset="0"/>
                <a:cs typeface="Arial" panose="020B0604020202020204" pitchFamily="34" charset="0"/>
              </a:rPr>
              <a:t>nên đọc một cách tràn lan mà cần đọc có kế hoạch.</a:t>
            </a:r>
          </a:p>
        </p:txBody>
      </p:sp>
    </p:spTree>
    <p:extLst>
      <p:ext uri="{BB962C8B-B14F-4D97-AF65-F5344CB8AC3E}">
        <p14:creationId xmlns:p14="http://schemas.microsoft.com/office/powerpoint/2010/main" val="252164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52399" y="1516123"/>
            <a:ext cx="10948326"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1" name="TextBox 11"/>
          <p:cNvSpPr txBox="1"/>
          <p:nvPr/>
        </p:nvSpPr>
        <p:spPr>
          <a:xfrm>
            <a:off x="734879" y="3786957"/>
            <a:ext cx="8811226" cy="619657"/>
          </a:xfrm>
          <a:prstGeom prst="rect">
            <a:avLst/>
          </a:prstGeom>
        </p:spPr>
        <p:txBody>
          <a:bodyPr wrap="square" lIns="0" tIns="0" rIns="0" bIns="0" rtlCol="0" anchor="t">
            <a:spAutoFit/>
          </a:bodyPr>
          <a:lstStyle/>
          <a:p>
            <a:pPr algn="ctr">
              <a:lnSpc>
                <a:spcPts val="4479"/>
              </a:lnSpc>
              <a:spcBef>
                <a:spcPct val="0"/>
              </a:spcBef>
            </a:pPr>
            <a:r>
              <a:rPr lang="en-US" sz="6400" b="1" dirty="0" smtClean="0">
                <a:solidFill>
                  <a:srgbClr val="2C2C2E"/>
                </a:solidFill>
                <a:latin typeface="Arial" panose="020B0604020202020204" pitchFamily="34" charset="0"/>
                <a:cs typeface="Arial" panose="020B0604020202020204" pitchFamily="34" charset="0"/>
              </a:rPr>
              <a:t>III. TỔNG KẾT</a:t>
            </a:r>
            <a:endParaRPr lang="en-US" sz="6400" b="1" dirty="0">
              <a:solidFill>
                <a:srgbClr val="2C2C2E"/>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spTree>
    <p:extLst>
      <p:ext uri="{BB962C8B-B14F-4D97-AF65-F5344CB8AC3E}">
        <p14:creationId xmlns:p14="http://schemas.microsoft.com/office/powerpoint/2010/main" val="13783219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389">
            <a:off x="3077395" y="2277658"/>
            <a:ext cx="12133212" cy="573570"/>
          </a:xfrm>
          <a:prstGeom prst="rect">
            <a:avLst/>
          </a:prstGeom>
        </p:spPr>
      </p:pic>
      <p:sp>
        <p:nvSpPr>
          <p:cNvPr id="4" name="TextBox 4"/>
          <p:cNvSpPr txBox="1"/>
          <p:nvPr/>
        </p:nvSpPr>
        <p:spPr>
          <a:xfrm>
            <a:off x="6908544" y="1401562"/>
            <a:ext cx="4470912" cy="820738"/>
          </a:xfrm>
          <a:prstGeom prst="rect">
            <a:avLst/>
          </a:prstGeom>
        </p:spPr>
        <p:txBody>
          <a:bodyPr wrap="square" lIns="0" tIns="0" rIns="0" bIns="0" rtlCol="0" anchor="t">
            <a:spAutoFit/>
          </a:bodyPr>
          <a:lstStyle/>
          <a:p>
            <a:pPr algn="ctr">
              <a:lnSpc>
                <a:spcPts val="6439"/>
              </a:lnSpc>
              <a:spcBef>
                <a:spcPct val="0"/>
              </a:spcBef>
            </a:pPr>
            <a:r>
              <a:rPr lang="en-US" sz="6400" b="1" dirty="0" smtClean="0">
                <a:solidFill>
                  <a:srgbClr val="FF0000"/>
                </a:solidFill>
                <a:latin typeface="Arial" panose="020B0604020202020204" pitchFamily="34" charset="0"/>
                <a:cs typeface="Arial" panose="020B0604020202020204" pitchFamily="34" charset="0"/>
              </a:rPr>
              <a:t>NỘI DUNG</a:t>
            </a:r>
            <a:endParaRPr lang="en-US" sz="6400" b="1"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a:off x="-512523" y="7891061"/>
            <a:ext cx="1097183" cy="3944124"/>
          </a:xfrm>
          <a:prstGeom prst="rect">
            <a:avLst/>
          </a:prstGeom>
        </p:spPr>
      </p:pic>
      <p:sp>
        <p:nvSpPr>
          <p:cNvPr id="13" name="Rectangle 12"/>
          <p:cNvSpPr/>
          <p:nvPr/>
        </p:nvSpPr>
        <p:spPr>
          <a:xfrm>
            <a:off x="1543050" y="2716097"/>
            <a:ext cx="15201900" cy="6232475"/>
          </a:xfrm>
          <a:prstGeom prst="rect">
            <a:avLst/>
          </a:prstGeom>
        </p:spPr>
        <p:txBody>
          <a:bodyPr wrap="square">
            <a:spAutoFit/>
          </a:bodyPr>
          <a:lstStyle/>
          <a:p>
            <a:pPr algn="just">
              <a:lnSpc>
                <a:spcPct val="150000"/>
              </a:lnSpc>
              <a:spcBef>
                <a:spcPts val="600"/>
              </a:spcBef>
              <a:spcAft>
                <a:spcPts val="600"/>
              </a:spcAft>
            </a:pPr>
            <a:r>
              <a:rPr lang="de-DE" sz="3800" dirty="0" smtClean="0">
                <a:latin typeface="Arial" panose="020B0604020202020204" pitchFamily="34" charset="0"/>
                <a:ea typeface="Times New Roman" panose="02020603050405020304" pitchFamily="18" charset="0"/>
                <a:cs typeface="Arial" panose="020B0604020202020204" pitchFamily="34" charset="0"/>
              </a:rPr>
              <a:t>	Đọc sách là một con đường quan trọng để tích lũy, nâng cao học vấn. Ngày nay sách nhiều, phải biết chọn sách mà đọc, đọc ít mà chắc còn hơn đọc nhiều mà rỗng. Cần kết hợp giữa đọc rộng với đọc sâu, giữa đọc sách thưởng thức và đọc sách chuyên môn. Việc đọc sách phải có mục đích, kiên định chứ không thể tùy hứng, vừa phải đọc vừa nghiền ngẫm. Tác giả </a:t>
            </a:r>
            <a:r>
              <a:rPr lang="de-DE" sz="3800" dirty="0">
                <a:latin typeface="Arial" panose="020B0604020202020204" pitchFamily="34" charset="0"/>
                <a:ea typeface="Times New Roman" panose="02020603050405020304" pitchFamily="18" charset="0"/>
                <a:cs typeface="Arial" panose="020B0604020202020204" pitchFamily="34" charset="0"/>
              </a:rPr>
              <a:t>đã nêu ra những ý kiến xác đáng về việc chọn sách và đọc sách hiệu quả trong thời đại ngày nay.</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389">
            <a:off x="3077395" y="2277658"/>
            <a:ext cx="12133212" cy="573570"/>
          </a:xfrm>
          <a:prstGeom prst="rect">
            <a:avLst/>
          </a:prstGeom>
        </p:spPr>
      </p:pic>
      <p:sp>
        <p:nvSpPr>
          <p:cNvPr id="4" name="TextBox 4"/>
          <p:cNvSpPr txBox="1"/>
          <p:nvPr/>
        </p:nvSpPr>
        <p:spPr>
          <a:xfrm>
            <a:off x="6159372" y="1390595"/>
            <a:ext cx="5969256" cy="820738"/>
          </a:xfrm>
          <a:prstGeom prst="rect">
            <a:avLst/>
          </a:prstGeom>
        </p:spPr>
        <p:txBody>
          <a:bodyPr wrap="square" lIns="0" tIns="0" rIns="0" bIns="0" rtlCol="0" anchor="t">
            <a:spAutoFit/>
          </a:bodyPr>
          <a:lstStyle/>
          <a:p>
            <a:pPr algn="ctr">
              <a:lnSpc>
                <a:spcPts val="6439"/>
              </a:lnSpc>
              <a:spcBef>
                <a:spcPct val="0"/>
              </a:spcBef>
            </a:pPr>
            <a:r>
              <a:rPr lang="en-US" sz="6400" b="1" dirty="0" smtClean="0">
                <a:solidFill>
                  <a:srgbClr val="FF0000"/>
                </a:solidFill>
                <a:latin typeface="Arial" panose="020B0604020202020204" pitchFamily="34" charset="0"/>
                <a:cs typeface="Arial" panose="020B0604020202020204" pitchFamily="34" charset="0"/>
              </a:rPr>
              <a:t>NGHỆ THUẬT</a:t>
            </a:r>
            <a:endParaRPr lang="en-US" sz="6400" b="1"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a:off x="-512523" y="7891061"/>
            <a:ext cx="1097183" cy="3944124"/>
          </a:xfrm>
          <a:prstGeom prst="rect">
            <a:avLst/>
          </a:prstGeom>
        </p:spPr>
      </p:pic>
      <p:sp>
        <p:nvSpPr>
          <p:cNvPr id="13" name="Rectangle 12"/>
          <p:cNvSpPr/>
          <p:nvPr/>
        </p:nvSpPr>
        <p:spPr>
          <a:xfrm>
            <a:off x="2307083" y="2889685"/>
            <a:ext cx="13673833" cy="5970865"/>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de-DE" sz="3800" dirty="0" smtClean="0">
                <a:latin typeface="Arial" panose="020B0604020202020204" pitchFamily="34" charset="0"/>
                <a:ea typeface="Times New Roman" panose="02020603050405020304" pitchFamily="18" charset="0"/>
                <a:cs typeface="Arial" panose="020B0604020202020204" pitchFamily="34" charset="0"/>
              </a:rPr>
              <a:t>Cách </a:t>
            </a:r>
            <a:r>
              <a:rPr lang="de-DE" sz="3800" dirty="0">
                <a:latin typeface="Arial" panose="020B0604020202020204" pitchFamily="34" charset="0"/>
                <a:ea typeface="Times New Roman" panose="02020603050405020304" pitchFamily="18" charset="0"/>
                <a:cs typeface="Arial" panose="020B0604020202020204" pitchFamily="34" charset="0"/>
              </a:rPr>
              <a:t>trình bày xác đáng, thấu tình, đạt </a:t>
            </a:r>
            <a:r>
              <a:rPr lang="de-DE" sz="3800" dirty="0" smtClean="0">
                <a:latin typeface="Arial" panose="020B0604020202020204" pitchFamily="34" charset="0"/>
                <a:ea typeface="Times New Roman" panose="02020603050405020304" pitchFamily="18" charset="0"/>
                <a:cs typeface="Arial" panose="020B0604020202020204" pitchFamily="34" charset="0"/>
              </a:rPr>
              <a:t>lý.</a:t>
            </a:r>
          </a:p>
          <a:p>
            <a:pPr marL="571500" indent="-571500" algn="just">
              <a:lnSpc>
                <a:spcPct val="150000"/>
              </a:lnSpc>
              <a:spcBef>
                <a:spcPts val="600"/>
              </a:spcBef>
              <a:spcAft>
                <a:spcPts val="600"/>
              </a:spcAft>
              <a:buFontTx/>
              <a:buChar char="-"/>
            </a:pPr>
            <a:r>
              <a:rPr lang="de-DE" sz="3800" dirty="0" smtClean="0">
                <a:latin typeface="Arial" panose="020B0604020202020204" pitchFamily="34" charset="0"/>
                <a:ea typeface="Times New Roman" panose="02020603050405020304" pitchFamily="18" charset="0"/>
                <a:cs typeface="Arial" panose="020B0604020202020204" pitchFamily="34" charset="0"/>
              </a:rPr>
              <a:t>Phân tích </a:t>
            </a:r>
            <a:r>
              <a:rPr lang="de-DE" sz="3800" dirty="0">
                <a:latin typeface="Arial" panose="020B0604020202020204" pitchFamily="34" charset="0"/>
                <a:ea typeface="Times New Roman" panose="02020603050405020304" pitchFamily="18" charset="0"/>
                <a:cs typeface="Arial" panose="020B0604020202020204" pitchFamily="34" charset="0"/>
              </a:rPr>
              <a:t>cụ thể, dẫn dắt tự </a:t>
            </a:r>
            <a:r>
              <a:rPr lang="de-DE" sz="3800" dirty="0" smtClean="0">
                <a:latin typeface="Arial" panose="020B0604020202020204" pitchFamily="34" charset="0"/>
                <a:ea typeface="Times New Roman" panose="02020603050405020304" pitchFamily="18" charset="0"/>
                <a:cs typeface="Arial" panose="020B0604020202020204" pitchFamily="34" charset="0"/>
              </a:rPr>
              <a:t>nhiên.</a:t>
            </a:r>
          </a:p>
          <a:p>
            <a:pPr marL="571500" indent="-571500" algn="just">
              <a:lnSpc>
                <a:spcPct val="150000"/>
              </a:lnSpc>
              <a:spcBef>
                <a:spcPts val="600"/>
              </a:spcBef>
              <a:spcAft>
                <a:spcPts val="600"/>
              </a:spcAft>
              <a:buFontTx/>
              <a:buChar char="-"/>
            </a:pPr>
            <a:r>
              <a:rPr lang="de-DE" sz="3800" dirty="0" smtClean="0">
                <a:latin typeface="Arial" panose="020B0604020202020204" pitchFamily="34" charset="0"/>
                <a:ea typeface="Times New Roman" panose="02020603050405020304" pitchFamily="18" charset="0"/>
                <a:cs typeface="Arial" panose="020B0604020202020204" pitchFamily="34" charset="0"/>
              </a:rPr>
              <a:t>Giọng </a:t>
            </a:r>
            <a:r>
              <a:rPr lang="de-DE" sz="3800" dirty="0">
                <a:latin typeface="Arial" panose="020B0604020202020204" pitchFamily="34" charset="0"/>
                <a:ea typeface="Times New Roman" panose="02020603050405020304" pitchFamily="18" charset="0"/>
                <a:cs typeface="Arial" panose="020B0604020202020204" pitchFamily="34" charset="0"/>
              </a:rPr>
              <a:t>điệu trò chuyện, tâm </a:t>
            </a:r>
            <a:r>
              <a:rPr lang="de-DE" sz="3800" dirty="0" smtClean="0">
                <a:latin typeface="Arial" panose="020B0604020202020204" pitchFamily="34" charset="0"/>
                <a:ea typeface="Times New Roman" panose="02020603050405020304" pitchFamily="18" charset="0"/>
                <a:cs typeface="Arial" panose="020B0604020202020204" pitchFamily="34" charset="0"/>
              </a:rPr>
              <a:t>tình.</a:t>
            </a:r>
          </a:p>
          <a:p>
            <a:pPr marL="571500" indent="-571500" algn="just">
              <a:lnSpc>
                <a:spcPct val="150000"/>
              </a:lnSpc>
              <a:spcBef>
                <a:spcPts val="600"/>
              </a:spcBef>
              <a:spcAft>
                <a:spcPts val="600"/>
              </a:spcAft>
              <a:buFontTx/>
              <a:buChar char="-"/>
            </a:pPr>
            <a:r>
              <a:rPr lang="de-DE" sz="3800" dirty="0" smtClean="0">
                <a:latin typeface="Arial" panose="020B0604020202020204" pitchFamily="34" charset="0"/>
                <a:ea typeface="Times New Roman" panose="02020603050405020304" pitchFamily="18" charset="0"/>
                <a:cs typeface="Arial" panose="020B0604020202020204" pitchFamily="34" charset="0"/>
              </a:rPr>
              <a:t>Cách viết </a:t>
            </a:r>
            <a:r>
              <a:rPr lang="de-DE" sz="3800" dirty="0">
                <a:latin typeface="Arial" panose="020B0604020202020204" pitchFamily="34" charset="0"/>
                <a:ea typeface="Times New Roman" panose="02020603050405020304" pitchFamily="18" charset="0"/>
                <a:cs typeface="Arial" panose="020B0604020202020204" pitchFamily="34" charset="0"/>
              </a:rPr>
              <a:t>sinh động, thú vị, giàu </a:t>
            </a:r>
            <a:r>
              <a:rPr lang="de-DE" sz="3800" dirty="0" smtClean="0">
                <a:latin typeface="Arial" panose="020B0604020202020204" pitchFamily="34" charset="0"/>
                <a:ea typeface="Times New Roman" panose="02020603050405020304" pitchFamily="18" charset="0"/>
                <a:cs typeface="Arial" panose="020B0604020202020204" pitchFamily="34" charset="0"/>
              </a:rPr>
              <a:t>hình ảnh</a:t>
            </a:r>
            <a:r>
              <a:rPr lang="de-DE" sz="3800" dirty="0">
                <a:latin typeface="Arial" panose="020B0604020202020204" pitchFamily="34" charset="0"/>
                <a:ea typeface="Times New Roman" panose="02020603050405020304" pitchFamily="18" charset="0"/>
                <a:cs typeface="Arial" panose="020B0604020202020204" pitchFamily="34" charset="0"/>
              </a:rPr>
              <a:t>, so sánh, đối chiếu gần </a:t>
            </a:r>
            <a:r>
              <a:rPr lang="de-DE" sz="3800" dirty="0" smtClean="0">
                <a:latin typeface="Arial" panose="020B0604020202020204" pitchFamily="34" charset="0"/>
                <a:ea typeface="Times New Roman" panose="02020603050405020304" pitchFamily="18" charset="0"/>
                <a:cs typeface="Arial" panose="020B0604020202020204" pitchFamily="34" charset="0"/>
              </a:rPr>
              <a:t>gũi, có sức </a:t>
            </a:r>
            <a:r>
              <a:rPr lang="de-DE" sz="3800" dirty="0">
                <a:latin typeface="Arial" panose="020B0604020202020204" pitchFamily="34" charset="0"/>
                <a:ea typeface="Times New Roman" panose="02020603050405020304" pitchFamily="18" charset="0"/>
                <a:cs typeface="Arial" panose="020B0604020202020204" pitchFamily="34" charset="0"/>
              </a:rPr>
              <a:t>thuyết phục</a:t>
            </a:r>
            <a:r>
              <a:rPr lang="de-DE" sz="38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de-DE" sz="3800" dirty="0" smtClean="0">
                <a:latin typeface="Arial" panose="020B0604020202020204" pitchFamily="34" charset="0"/>
                <a:ea typeface="Times New Roman" panose="02020603050405020304" pitchFamily="18" charset="0"/>
                <a:cs typeface="Arial" panose="020B0604020202020204" pitchFamily="34" charset="0"/>
              </a:rPr>
              <a:t>Bố </a:t>
            </a:r>
            <a:r>
              <a:rPr lang="de-DE" sz="3800" dirty="0">
                <a:latin typeface="Arial" panose="020B0604020202020204" pitchFamily="34" charset="0"/>
                <a:ea typeface="Times New Roman" panose="02020603050405020304" pitchFamily="18" charset="0"/>
                <a:cs typeface="Arial" panose="020B0604020202020204" pitchFamily="34" charset="0"/>
              </a:rPr>
              <a:t>cục chặt chẽ, hợp lý.</a:t>
            </a:r>
          </a:p>
        </p:txBody>
      </p:sp>
    </p:spTree>
    <p:extLst>
      <p:ext uri="{BB962C8B-B14F-4D97-AF65-F5344CB8AC3E}">
        <p14:creationId xmlns:p14="http://schemas.microsoft.com/office/powerpoint/2010/main" val="19174757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1052697" y="642820"/>
            <a:ext cx="4429694" cy="55497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11155">
            <a:off x="1604732" y="1069497"/>
            <a:ext cx="2295979" cy="2179093"/>
          </a:xfrm>
          <a:prstGeom prst="rect">
            <a:avLst/>
          </a:prstGeom>
        </p:spPr>
      </p:pic>
      <p:sp>
        <p:nvSpPr>
          <p:cNvPr id="5" name="TextBox 5"/>
          <p:cNvSpPr txBox="1"/>
          <p:nvPr/>
        </p:nvSpPr>
        <p:spPr>
          <a:xfrm>
            <a:off x="8109128" y="1232539"/>
            <a:ext cx="5174103" cy="1654299"/>
          </a:xfrm>
          <a:prstGeom prst="rect">
            <a:avLst/>
          </a:prstGeom>
        </p:spPr>
        <p:txBody>
          <a:bodyPr wrap="square" lIns="0" tIns="0" rIns="0" bIns="0" rtlCol="0" anchor="t">
            <a:spAutoFit/>
          </a:bodyPr>
          <a:lstStyle/>
          <a:p>
            <a:pPr algn="ctr">
              <a:lnSpc>
                <a:spcPts val="12879"/>
              </a:lnSpc>
              <a:spcBef>
                <a:spcPct val="0"/>
              </a:spcBef>
            </a:pPr>
            <a:r>
              <a:rPr lang="en-US" sz="6400" b="1" dirty="0" smtClean="0">
                <a:solidFill>
                  <a:srgbClr val="2C2C2E"/>
                </a:solidFill>
                <a:latin typeface="Arial" panose="020B0604020202020204" pitchFamily="34" charset="0"/>
                <a:cs typeface="Arial" panose="020B0604020202020204" pitchFamily="34" charset="0"/>
              </a:rPr>
              <a:t>LUYỆN TẬP</a:t>
            </a:r>
            <a:endParaRPr lang="en-US" sz="6400" b="1" dirty="0">
              <a:solidFill>
                <a:srgbClr val="2C2C2E"/>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65178">
            <a:off x="15936292" y="6848826"/>
            <a:ext cx="2838056" cy="687634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55364">
            <a:off x="6944609" y="2793051"/>
            <a:ext cx="7503140" cy="55932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V="1">
            <a:off x="15220930" y="-4061114"/>
            <a:ext cx="1328052" cy="9017635"/>
          </a:xfrm>
          <a:prstGeom prst="rect">
            <a:avLst/>
          </a:prstGeom>
        </p:spPr>
      </p:pic>
      <p:sp>
        <p:nvSpPr>
          <p:cNvPr id="11" name="Rectangle 10"/>
          <p:cNvSpPr/>
          <p:nvPr/>
        </p:nvSpPr>
        <p:spPr>
          <a:xfrm>
            <a:off x="3470468" y="3513644"/>
            <a:ext cx="14401800" cy="2462213"/>
          </a:xfrm>
          <a:prstGeom prst="rect">
            <a:avLst/>
          </a:prstGeom>
        </p:spPr>
        <p:txBody>
          <a:bodyPr wrap="square">
            <a:spAutoFit/>
          </a:bodyPr>
          <a:lstStyle/>
          <a:p>
            <a:pPr algn="ctr">
              <a:lnSpc>
                <a:spcPct val="150000"/>
              </a:lnSpc>
              <a:spcBef>
                <a:spcPts val="600"/>
              </a:spcBef>
              <a:spcAft>
                <a:spcPts val="600"/>
              </a:spcAft>
            </a:pP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một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đoạn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ngắn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câu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chủ</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Sách</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mở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trước</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mắt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tôi</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chân</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trời mới”</a:t>
            </a:r>
            <a:endParaRPr lang="en-US" sz="48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05000" y="1047750"/>
            <a:ext cx="13951467" cy="1350368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2660">
            <a:off x="5718889" y="3148770"/>
            <a:ext cx="7205700" cy="3406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2660">
            <a:off x="5726161" y="3337126"/>
            <a:ext cx="7205700" cy="34063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2029" y="-515383"/>
            <a:ext cx="3601458" cy="3126266"/>
          </a:xfrm>
          <a:prstGeom prst="rect">
            <a:avLst/>
          </a:prstGeom>
        </p:spPr>
      </p:pic>
      <p:sp>
        <p:nvSpPr>
          <p:cNvPr id="12" name="TextBox 5"/>
          <p:cNvSpPr txBox="1"/>
          <p:nvPr/>
        </p:nvSpPr>
        <p:spPr>
          <a:xfrm>
            <a:off x="6741959" y="1333532"/>
            <a:ext cx="5174103" cy="1427570"/>
          </a:xfrm>
          <a:prstGeom prst="rect">
            <a:avLst/>
          </a:prstGeom>
        </p:spPr>
        <p:txBody>
          <a:bodyPr wrap="square" lIns="0" tIns="0" rIns="0" bIns="0" rtlCol="0" anchor="t">
            <a:spAutoFit/>
          </a:bodyPr>
          <a:lstStyle/>
          <a:p>
            <a:pPr algn="ctr">
              <a:lnSpc>
                <a:spcPts val="12879"/>
              </a:lnSpc>
              <a:spcBef>
                <a:spcPct val="0"/>
              </a:spcBef>
            </a:pPr>
            <a:r>
              <a:rPr lang="en-US" sz="6400" b="1" dirty="0" smtClean="0">
                <a:solidFill>
                  <a:srgbClr val="2C2C2E"/>
                </a:solidFill>
                <a:latin typeface="Arial" panose="020B0604020202020204" pitchFamily="34" charset="0"/>
                <a:cs typeface="Arial" panose="020B0604020202020204" pitchFamily="34" charset="0"/>
              </a:rPr>
              <a:t>VẬN DỤNG</a:t>
            </a:r>
            <a:endParaRPr lang="en-US" sz="6400" b="1" dirty="0">
              <a:solidFill>
                <a:srgbClr val="2C2C2E"/>
              </a:solidFill>
              <a:latin typeface="Arial" panose="020B0604020202020204" pitchFamily="34" charset="0"/>
              <a:cs typeface="Arial" panose="020B0604020202020204" pitchFamily="34" charset="0"/>
            </a:endParaRPr>
          </a:p>
        </p:txBody>
      </p:sp>
      <p:sp>
        <p:nvSpPr>
          <p:cNvPr id="13" name="Rectangle 12"/>
          <p:cNvSpPr/>
          <p:nvPr/>
        </p:nvSpPr>
        <p:spPr>
          <a:xfrm>
            <a:off x="2895498" y="3965164"/>
            <a:ext cx="12065068" cy="3279424"/>
          </a:xfrm>
          <a:prstGeom prst="rect">
            <a:avLst/>
          </a:prstGeom>
        </p:spPr>
        <p:txBody>
          <a:bodyPr wrap="square">
            <a:spAutoFit/>
          </a:bodyPr>
          <a:lstStyle/>
          <a:p>
            <a:pPr algn="just">
              <a:lnSpc>
                <a:spcPct val="150000"/>
              </a:lnSpc>
              <a:spcBef>
                <a:spcPts val="600"/>
              </a:spcBef>
              <a:spcAft>
                <a:spcPts val="600"/>
              </a:spcAft>
              <a:tabLst>
                <a:tab pos="553720" algn="l"/>
              </a:tabLst>
            </a:pPr>
            <a:r>
              <a:rPr lang="pt-BR" sz="4800" b="1" i="1" dirty="0">
                <a:latin typeface="Arial" panose="020B0604020202020204" pitchFamily="34" charset="0"/>
                <a:ea typeface="Times New Roman" panose="02020603050405020304" pitchFamily="18" charset="0"/>
                <a:cs typeface="Arial" panose="020B0604020202020204" pitchFamily="34" charset="0"/>
              </a:rPr>
              <a:t>Một số bạn em thường hay sa đà vào những cuốn sách vô bổ. Em hãy cho các bạn ấy lời khuyên.</a:t>
            </a:r>
            <a:endParaRPr lang="en-US" sz="4800" b="1" i="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389">
            <a:off x="3002615" y="2921536"/>
            <a:ext cx="12125579" cy="573209"/>
          </a:xfrm>
          <a:prstGeom prst="rect">
            <a:avLst/>
          </a:prstGeom>
        </p:spPr>
      </p:pic>
      <p:sp>
        <p:nvSpPr>
          <p:cNvPr id="4" name="TextBox 4"/>
          <p:cNvSpPr txBox="1"/>
          <p:nvPr/>
        </p:nvSpPr>
        <p:spPr>
          <a:xfrm>
            <a:off x="5148292" y="1894889"/>
            <a:ext cx="7834224" cy="1154162"/>
          </a:xfrm>
          <a:prstGeom prst="rect">
            <a:avLst/>
          </a:prstGeom>
        </p:spPr>
        <p:txBody>
          <a:bodyPr wrap="square" lIns="0" tIns="0" rIns="0" bIns="0" rtlCol="0" anchor="t">
            <a:spAutoFit/>
          </a:bodyPr>
          <a:lstStyle/>
          <a:p>
            <a:pPr algn="ctr">
              <a:lnSpc>
                <a:spcPts val="8959"/>
              </a:lnSpc>
              <a:spcBef>
                <a:spcPct val="0"/>
              </a:spcBef>
            </a:pPr>
            <a:r>
              <a:rPr lang="en-US" sz="5600" b="1" dirty="0" smtClean="0">
                <a:solidFill>
                  <a:srgbClr val="2C2C2E"/>
                </a:solidFill>
                <a:latin typeface="Arial" panose="020B0604020202020204" pitchFamily="34" charset="0"/>
                <a:cs typeface="Arial" panose="020B0604020202020204" pitchFamily="34" charset="0"/>
              </a:rPr>
              <a:t>HƯỚNG DẪN VỀ NHÀ</a:t>
            </a:r>
            <a:endParaRPr lang="en-US" sz="5600" b="1" dirty="0">
              <a:solidFill>
                <a:srgbClr val="2C2C2E"/>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39912" y="-1731023"/>
            <a:ext cx="2423432" cy="3462045"/>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859211" y="-1731023"/>
            <a:ext cx="2423432" cy="346204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03508" flipH="1" flipV="1">
            <a:off x="-327530" y="7103447"/>
            <a:ext cx="1463286" cy="5260180"/>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7242618" y="6295363"/>
            <a:ext cx="2838056" cy="6876348"/>
          </a:xfrm>
          <a:prstGeom prst="rect">
            <a:avLst/>
          </a:prstGeom>
        </p:spPr>
      </p:pic>
      <p:sp>
        <p:nvSpPr>
          <p:cNvPr id="21" name="Rectangle 20"/>
          <p:cNvSpPr/>
          <p:nvPr/>
        </p:nvSpPr>
        <p:spPr>
          <a:xfrm>
            <a:off x="3512644" y="3384560"/>
            <a:ext cx="10558283" cy="4602863"/>
          </a:xfrm>
          <a:prstGeom prst="rect">
            <a:avLst/>
          </a:prstGeom>
        </p:spPr>
        <p:txBody>
          <a:bodyPr wrap="square">
            <a:spAutoFit/>
          </a:bodyPr>
          <a:lstStyle/>
          <a:p>
            <a:pPr marL="685800" indent="-685800" algn="just">
              <a:lnSpc>
                <a:spcPct val="200000"/>
              </a:lnSpc>
              <a:spcBef>
                <a:spcPts val="600"/>
              </a:spcBef>
              <a:spcAft>
                <a:spcPts val="600"/>
              </a:spcAft>
              <a:buFont typeface="Wingdings" panose="05000000000000000000" pitchFamily="2" charset="2"/>
              <a:buChar char="ü"/>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Học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bài cũ, trả lời câu hỏi SGK. </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200000"/>
              </a:lnSpc>
              <a:spcBef>
                <a:spcPts val="600"/>
              </a:spcBef>
              <a:spcAft>
                <a:spcPts val="600"/>
              </a:spcAft>
              <a:buFont typeface="Wingdings" panose="05000000000000000000" pitchFamily="2" charset="2"/>
              <a:buChar char="ü"/>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thành câu hỏi phần vận dụng. </a:t>
            </a:r>
            <a:endParaRPr lang="en-US" sz="4800" dirty="0" smtClean="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200000"/>
              </a:lnSpc>
              <a:spcBef>
                <a:spcPts val="600"/>
              </a:spcBef>
              <a:spcAft>
                <a:spcPts val="600"/>
              </a:spcAft>
              <a:buFont typeface="Wingdings" panose="05000000000000000000" pitchFamily="2" charset="2"/>
              <a:buChar char="ü"/>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Chuẩn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bị bài </a:t>
            </a: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mới: </a:t>
            </a:r>
            <a:r>
              <a:rPr lang="pt-BR"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Khởi ngữ</a:t>
            </a:r>
            <a:endParaRPr lang="en-US" sz="4800" b="1" i="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8041" y="-3413121"/>
            <a:ext cx="5424428" cy="53258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7502">
            <a:off x="750814" y="2211246"/>
            <a:ext cx="16438166" cy="545746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028042" y="8221290"/>
            <a:ext cx="4114800" cy="141250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7852" y="6948797"/>
            <a:ext cx="2766306" cy="29774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283601" y="8437514"/>
            <a:ext cx="896122" cy="119628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p:sp>
        <p:nvSpPr>
          <p:cNvPr id="9" name="TextBox 9"/>
          <p:cNvSpPr txBox="1"/>
          <p:nvPr/>
        </p:nvSpPr>
        <p:spPr>
          <a:xfrm>
            <a:off x="2249762" y="3112329"/>
            <a:ext cx="13944600" cy="3118674"/>
          </a:xfrm>
          <a:prstGeom prst="rect">
            <a:avLst/>
          </a:prstGeom>
        </p:spPr>
        <p:txBody>
          <a:bodyPr wrap="square" lIns="0" tIns="0" rIns="0" bIns="0" rtlCol="0" anchor="t">
            <a:spAutoFit/>
          </a:bodyPr>
          <a:lstStyle/>
          <a:p>
            <a:pPr algn="ctr">
              <a:lnSpc>
                <a:spcPct val="150000"/>
              </a:lnSpc>
              <a:spcBef>
                <a:spcPct val="0"/>
              </a:spcBef>
            </a:pPr>
            <a:r>
              <a:rPr lang="en-US" sz="7200" b="1" dirty="0" smtClean="0">
                <a:solidFill>
                  <a:srgbClr val="2C2C2E"/>
                </a:solidFill>
                <a:latin typeface="Arial" panose="020B0604020202020204" pitchFamily="34" charset="0"/>
                <a:cs typeface="Arial" panose="020B0604020202020204" pitchFamily="34" charset="0"/>
              </a:rPr>
              <a:t>CẢM ƠN CÁC EM ĐÃ </a:t>
            </a:r>
          </a:p>
          <a:p>
            <a:pPr algn="ctr">
              <a:lnSpc>
                <a:spcPct val="150000"/>
              </a:lnSpc>
              <a:spcBef>
                <a:spcPct val="0"/>
              </a:spcBef>
            </a:pPr>
            <a:r>
              <a:rPr lang="en-US" sz="7200" b="1" dirty="0" smtClean="0">
                <a:solidFill>
                  <a:srgbClr val="2C2C2E"/>
                </a:solidFill>
                <a:latin typeface="Arial" panose="020B0604020202020204" pitchFamily="34" charset="0"/>
                <a:cs typeface="Arial" panose="020B0604020202020204" pitchFamily="34" charset="0"/>
              </a:rPr>
              <a:t>LẮNG NGHE BÀI GIẢNG!</a:t>
            </a:r>
            <a:endParaRPr lang="en-US" sz="7200" b="1" dirty="0">
              <a:solidFill>
                <a:srgbClr val="2C2C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8461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783"/>
          <a:stretch>
            <a:fillRect/>
          </a:stretch>
        </p:blipFill>
        <p:spPr>
          <a:xfrm rot="5400000">
            <a:off x="5860761" y="-2574925"/>
            <a:ext cx="6642675" cy="1607820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2294" y="588942"/>
            <a:ext cx="1583412" cy="2262017"/>
          </a:xfrm>
          <a:prstGeom prst="rect">
            <a:avLst/>
          </a:prstGeom>
        </p:spPr>
      </p:pic>
      <p:grpSp>
        <p:nvGrpSpPr>
          <p:cNvPr id="5" name="Group 5"/>
          <p:cNvGrpSpPr/>
          <p:nvPr/>
        </p:nvGrpSpPr>
        <p:grpSpPr>
          <a:xfrm>
            <a:off x="2590800" y="3520538"/>
            <a:ext cx="13641136" cy="2970458"/>
            <a:chOff x="-2436097" y="-150704"/>
            <a:chExt cx="18188180" cy="3960609"/>
          </a:xfrm>
        </p:grpSpPr>
        <p:sp>
          <p:nvSpPr>
            <p:cNvPr id="6" name="TextBox 6"/>
            <p:cNvSpPr txBox="1"/>
            <p:nvPr/>
          </p:nvSpPr>
          <p:spPr>
            <a:xfrm>
              <a:off x="-2436097" y="1860654"/>
              <a:ext cx="18188180" cy="1949251"/>
            </a:xfrm>
            <a:prstGeom prst="rect">
              <a:avLst/>
            </a:prstGeom>
          </p:spPr>
          <p:txBody>
            <a:bodyPr wrap="square" lIns="0" tIns="0" rIns="0" bIns="0" rtlCol="0" anchor="t">
              <a:spAutoFit/>
            </a:bodyPr>
            <a:lstStyle/>
            <a:p>
              <a:pPr algn="ctr">
                <a:lnSpc>
                  <a:spcPts val="11408"/>
                </a:lnSpc>
              </a:pPr>
              <a:r>
                <a:rPr lang="en-US" sz="11000" b="1" dirty="0" smtClean="0">
                  <a:solidFill>
                    <a:srgbClr val="2C2C2E"/>
                  </a:solidFill>
                  <a:latin typeface="Arial" panose="020B0604020202020204" pitchFamily="34" charset="0"/>
                  <a:cs typeface="Arial" panose="020B0604020202020204" pitchFamily="34" charset="0"/>
                </a:rPr>
                <a:t>BÀN VỀ ĐỌC SÁCH</a:t>
              </a:r>
              <a:endParaRPr lang="en-US" sz="11000" b="1" dirty="0">
                <a:solidFill>
                  <a:srgbClr val="2C2C2E"/>
                </a:solidFill>
                <a:latin typeface="Arial" panose="020B0604020202020204" pitchFamily="34" charset="0"/>
                <a:cs typeface="Arial" panose="020B0604020202020204" pitchFamily="34" charset="0"/>
              </a:endParaRPr>
            </a:p>
          </p:txBody>
        </p:sp>
        <p:sp>
          <p:nvSpPr>
            <p:cNvPr id="7" name="TextBox 7"/>
            <p:cNvSpPr txBox="1"/>
            <p:nvPr/>
          </p:nvSpPr>
          <p:spPr>
            <a:xfrm>
              <a:off x="2717367" y="-150704"/>
              <a:ext cx="7021681" cy="857329"/>
            </a:xfrm>
            <a:prstGeom prst="rect">
              <a:avLst/>
            </a:prstGeom>
          </p:spPr>
          <p:txBody>
            <a:bodyPr wrap="square" lIns="0" tIns="0" rIns="0" bIns="0" rtlCol="0" anchor="t">
              <a:spAutoFit/>
            </a:bodyPr>
            <a:lstStyle/>
            <a:p>
              <a:pPr algn="ctr">
                <a:lnSpc>
                  <a:spcPts val="4479"/>
                </a:lnSpc>
              </a:pPr>
              <a:r>
                <a:rPr lang="en-US" sz="7200" spc="428" dirty="0" err="1" smtClean="0">
                  <a:solidFill>
                    <a:srgbClr val="2C2C2E"/>
                  </a:solidFill>
                  <a:latin typeface="Arial" panose="020B0604020202020204" pitchFamily="34" charset="0"/>
                  <a:cs typeface="Arial" panose="020B0604020202020204" pitchFamily="34" charset="0"/>
                </a:rPr>
                <a:t>Tiết</a:t>
              </a:r>
              <a:r>
                <a:rPr lang="en-US" sz="7200" spc="428" smtClean="0">
                  <a:solidFill>
                    <a:srgbClr val="2C2C2E"/>
                  </a:solidFill>
                  <a:latin typeface="Arial" panose="020B0604020202020204" pitchFamily="34" charset="0"/>
                  <a:cs typeface="Arial" panose="020B0604020202020204" pitchFamily="34" charset="0"/>
                </a:rPr>
                <a:t> …</a:t>
              </a:r>
              <a:endParaRPr lang="en-US" sz="7200" spc="428" dirty="0">
                <a:solidFill>
                  <a:srgbClr val="2C2C2E"/>
                </a:solidFill>
                <a:latin typeface="Arial" panose="020B0604020202020204" pitchFamily="34" charset="0"/>
                <a:cs typeface="Arial" panose="020B0604020202020204" pitchFamily="34" charset="0"/>
              </a:endParaRPr>
            </a:p>
          </p:txBody>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0626">
            <a:off x="6964211" y="4239521"/>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65178">
            <a:off x="16868972" y="6490419"/>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6061933" y="3210101"/>
            <a:ext cx="3232932" cy="280636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38463">
            <a:off x="-484764" y="-3529373"/>
            <a:ext cx="969528" cy="6583212"/>
          </a:xfrm>
          <a:prstGeom prst="rect">
            <a:avLst/>
          </a:prstGeom>
        </p:spPr>
      </p:pic>
      <p:sp>
        <p:nvSpPr>
          <p:cNvPr id="14" name="TextBox 13"/>
          <p:cNvSpPr txBox="1"/>
          <p:nvPr/>
        </p:nvSpPr>
        <p:spPr>
          <a:xfrm>
            <a:off x="10439400" y="6681156"/>
            <a:ext cx="6589061" cy="954107"/>
          </a:xfrm>
          <a:prstGeom prst="rect">
            <a:avLst/>
          </a:prstGeom>
          <a:noFill/>
        </p:spPr>
        <p:txBody>
          <a:bodyPr wrap="square" rtlCol="0">
            <a:spAutoFit/>
          </a:bodyPr>
          <a:lstStyle/>
          <a:p>
            <a:pPr algn="r"/>
            <a:r>
              <a:rPr lang="en-US" sz="5600" b="1" i="1" dirty="0" smtClean="0">
                <a:latin typeface="Arial" panose="020B0604020202020204" pitchFamily="34" charset="0"/>
                <a:cs typeface="Arial" panose="020B0604020202020204" pitchFamily="34" charset="0"/>
              </a:rPr>
              <a:t>(Chu </a:t>
            </a:r>
            <a:r>
              <a:rPr lang="en-US" sz="5600" b="1" i="1" dirty="0" err="1" smtClean="0">
                <a:latin typeface="Arial" panose="020B0604020202020204" pitchFamily="34" charset="0"/>
                <a:cs typeface="Arial" panose="020B0604020202020204" pitchFamily="34" charset="0"/>
              </a:rPr>
              <a:t>Quan</a:t>
            </a:r>
            <a:r>
              <a:rPr lang="vi-VN" sz="5600" b="1" i="1" dirty="0" smtClean="0">
                <a:latin typeface="Arial" panose="020B0604020202020204" pitchFamily="34" charset="0"/>
                <a:cs typeface="Arial" panose="020B0604020202020204" pitchFamily="34" charset="0"/>
              </a:rPr>
              <a:t>g</a:t>
            </a:r>
            <a:r>
              <a:rPr lang="en-US" sz="5600" b="1" i="1" dirty="0" smtClean="0">
                <a:latin typeface="Arial" panose="020B0604020202020204" pitchFamily="34" charset="0"/>
                <a:cs typeface="Arial" panose="020B0604020202020204" pitchFamily="34" charset="0"/>
              </a:rPr>
              <a:t> </a:t>
            </a:r>
            <a:r>
              <a:rPr lang="en-US" sz="5600" b="1" i="1" dirty="0" err="1" smtClean="0">
                <a:latin typeface="Arial" panose="020B0604020202020204" pitchFamily="34" charset="0"/>
                <a:cs typeface="Arial" panose="020B0604020202020204" pitchFamily="34" charset="0"/>
              </a:rPr>
              <a:t>Tiềm</a:t>
            </a:r>
            <a:r>
              <a:rPr lang="en-US" sz="5600" b="1" i="1" dirty="0" smtClean="0">
                <a:latin typeface="Arial" panose="020B0604020202020204" pitchFamily="34" charset="0"/>
                <a:cs typeface="Arial" panose="020B0604020202020204" pitchFamily="34" charset="0"/>
              </a:rPr>
              <a:t>)</a:t>
            </a:r>
            <a:endParaRPr lang="en-US" sz="56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325442" y="-3332655"/>
            <a:ext cx="9144001" cy="1695231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043820" y="2312650"/>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073788" y="5284450"/>
            <a:ext cx="1831436" cy="2616337"/>
          </a:xfrm>
          <a:prstGeom prst="rect">
            <a:avLst/>
          </a:prstGeom>
        </p:spPr>
      </p:pic>
      <p:grpSp>
        <p:nvGrpSpPr>
          <p:cNvPr id="11" name="Group 11"/>
          <p:cNvGrpSpPr/>
          <p:nvPr/>
        </p:nvGrpSpPr>
        <p:grpSpPr>
          <a:xfrm>
            <a:off x="14935201" y="7206644"/>
            <a:ext cx="3390330" cy="3250407"/>
            <a:chOff x="0" y="0"/>
            <a:chExt cx="7373959" cy="7695195"/>
          </a:xfrm>
        </p:grpSpPr>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9459">
              <a:off x="619086" y="249503"/>
              <a:ext cx="2338859" cy="285226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5256253" y="4165211"/>
              <a:ext cx="1403033" cy="3399418"/>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49229">
              <a:off x="548839" y="4083432"/>
              <a:ext cx="905354" cy="3254541"/>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35862">
              <a:off x="2598743" y="3382914"/>
              <a:ext cx="1653855" cy="3567138"/>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4655270" y="405425"/>
              <a:ext cx="2073998" cy="2830519"/>
            </a:xfrm>
            <a:prstGeom prst="rect">
              <a:avLst/>
            </a:prstGeom>
          </p:spPr>
        </p:pic>
      </p:grpSp>
      <p:sp>
        <p:nvSpPr>
          <p:cNvPr id="17" name="TextBox 16"/>
          <p:cNvSpPr txBox="1"/>
          <p:nvPr/>
        </p:nvSpPr>
        <p:spPr>
          <a:xfrm>
            <a:off x="5432855" y="625961"/>
            <a:ext cx="8077200" cy="954107"/>
          </a:xfrm>
          <a:prstGeom prst="rect">
            <a:avLst/>
          </a:prstGeom>
          <a:noFill/>
        </p:spPr>
        <p:txBody>
          <a:bodyPr wrap="square" rtlCol="0">
            <a:spAutoFit/>
          </a:bodyPr>
          <a:lstStyle/>
          <a:p>
            <a:pPr algn="ctr"/>
            <a:r>
              <a:rPr lang="en-US" sz="5600" b="1" dirty="0" smtClean="0">
                <a:solidFill>
                  <a:srgbClr val="FF0000"/>
                </a:solidFill>
                <a:latin typeface="Arial" panose="020B0604020202020204" pitchFamily="34" charset="0"/>
                <a:cs typeface="Arial" panose="020B0604020202020204" pitchFamily="34" charset="0"/>
              </a:rPr>
              <a:t>NỘI DUNG BÀI HỌC</a:t>
            </a:r>
            <a:endParaRPr lang="en-US" sz="56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1580196" y="1442460"/>
            <a:ext cx="15782518" cy="8063746"/>
          </a:xfrm>
          <a:prstGeom prst="rect">
            <a:avLst/>
          </a:prstGeom>
          <a:noFill/>
        </p:spPr>
        <p:txBody>
          <a:bodyPr wrap="square" rtlCol="0">
            <a:spAutoFit/>
          </a:bodyPr>
          <a:lstStyle/>
          <a:p>
            <a:pPr marL="400050" indent="-400050">
              <a:lnSpc>
                <a:spcPct val="150000"/>
              </a:lnSpc>
              <a:buAutoNum type="romanUcPeriod"/>
            </a:pPr>
            <a:r>
              <a:rPr lang="en-US" sz="3800" b="1" dirty="0" smtClean="0">
                <a:latin typeface="Arial" panose="020B0604020202020204" pitchFamily="34" charset="0"/>
                <a:cs typeface="Arial" panose="020B0604020202020204" pitchFamily="34" charset="0"/>
              </a:rPr>
              <a:t>TÌM HIỂU CHUNG</a:t>
            </a:r>
          </a:p>
          <a:p>
            <a:pPr>
              <a:lnSpc>
                <a:spcPct val="150000"/>
              </a:lnSpc>
            </a:pPr>
            <a:r>
              <a:rPr lang="en-US" sz="38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1. </a:t>
            </a:r>
            <a:r>
              <a:rPr lang="en-US" sz="3200" dirty="0" err="1" smtClean="0">
                <a:latin typeface="Arial" panose="020B0604020202020204" pitchFamily="34" charset="0"/>
                <a:cs typeface="Arial" panose="020B0604020202020204" pitchFamily="34" charset="0"/>
              </a:rPr>
              <a:t>Tác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giả</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2. </a:t>
            </a:r>
            <a:r>
              <a:rPr lang="en-US" sz="3200" dirty="0" err="1" smtClean="0">
                <a:latin typeface="Arial" panose="020B0604020202020204" pitchFamily="34" charset="0"/>
                <a:cs typeface="Arial" panose="020B0604020202020204" pitchFamily="34" charset="0"/>
              </a:rPr>
              <a:t>Tác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phẩm</a:t>
            </a:r>
            <a:endParaRPr lang="en-US" sz="3200" dirty="0" smtClean="0">
              <a:latin typeface="Arial" panose="020B0604020202020204" pitchFamily="34" charset="0"/>
              <a:cs typeface="Arial" panose="020B0604020202020204" pitchFamily="34" charset="0"/>
            </a:endParaRPr>
          </a:p>
          <a:p>
            <a:pPr>
              <a:lnSpc>
                <a:spcPct val="150000"/>
              </a:lnSpc>
            </a:pPr>
            <a:r>
              <a:rPr lang="en-US" sz="3800" b="1" dirty="0" smtClean="0">
                <a:latin typeface="Arial" panose="020B0604020202020204" pitchFamily="34" charset="0"/>
                <a:cs typeface="Arial" panose="020B0604020202020204" pitchFamily="34" charset="0"/>
              </a:rPr>
              <a:t>II.     ĐỌC HIỂU VĂN BẢN</a:t>
            </a:r>
          </a:p>
          <a:p>
            <a:pPr>
              <a:lnSpc>
                <a:spcPct val="150000"/>
              </a:lnSpc>
            </a:pPr>
            <a:r>
              <a:rPr lang="en-US" sz="38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1. Tầm </a:t>
            </a:r>
            <a:r>
              <a:rPr lang="en-US" sz="3200" dirty="0" err="1" smtClean="0">
                <a:latin typeface="Arial" panose="020B0604020202020204" pitchFamily="34" charset="0"/>
                <a:cs typeface="Arial" panose="020B0604020202020204" pitchFamily="34" charset="0"/>
              </a:rPr>
              <a:t>quan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trọng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ý </a:t>
            </a:r>
            <a:r>
              <a:rPr lang="en-US" sz="3200" dirty="0" err="1" smtClean="0">
                <a:latin typeface="Arial" panose="020B0604020202020204" pitchFamily="34" charset="0"/>
                <a:cs typeface="Arial" panose="020B0604020202020204" pitchFamily="34" charset="0"/>
              </a:rPr>
              <a:t>nghĩa</a:t>
            </a:r>
            <a:r>
              <a:rPr lang="en-US" sz="3200" dirty="0" smtClean="0">
                <a:latin typeface="Arial" panose="020B0604020202020204" pitchFamily="34" charset="0"/>
                <a:cs typeface="Arial" panose="020B0604020202020204" pitchFamily="34" charset="0"/>
              </a:rPr>
              <a:t> của việc đọc </a:t>
            </a:r>
            <a:r>
              <a:rPr lang="en-US" sz="3200" dirty="0" err="1" smtClean="0">
                <a:latin typeface="Arial" panose="020B0604020202020204" pitchFamily="34" charset="0"/>
                <a:cs typeface="Arial" panose="020B0604020202020204" pitchFamily="34" charset="0"/>
              </a:rPr>
              <a:t>sách</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2. </a:t>
            </a:r>
            <a:r>
              <a:rPr lang="en-US" sz="3200" dirty="0" err="1" smtClean="0">
                <a:latin typeface="Arial" panose="020B0604020202020204" pitchFamily="34" charset="0"/>
                <a:cs typeface="Arial" panose="020B0604020202020204" pitchFamily="34" charset="0"/>
              </a:rPr>
              <a:t>Những</a:t>
            </a:r>
            <a:r>
              <a:rPr lang="en-US" sz="3200" dirty="0" smtClean="0">
                <a:latin typeface="Arial" panose="020B0604020202020204" pitchFamily="34" charset="0"/>
                <a:cs typeface="Arial" panose="020B0604020202020204" pitchFamily="34" charset="0"/>
              </a:rPr>
              <a:t> khó </a:t>
            </a:r>
            <a:r>
              <a:rPr lang="en-US" sz="3200" dirty="0" err="1" smtClean="0">
                <a:latin typeface="Arial" panose="020B0604020202020204" pitchFamily="34" charset="0"/>
                <a:cs typeface="Arial" panose="020B0604020202020204" pitchFamily="34" charset="0"/>
              </a:rPr>
              <a:t>khăn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nguy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hại</a:t>
            </a:r>
            <a:r>
              <a:rPr lang="en-US" sz="3200" dirty="0" smtClean="0">
                <a:latin typeface="Arial" panose="020B0604020202020204" pitchFamily="34" charset="0"/>
                <a:cs typeface="Arial" panose="020B0604020202020204" pitchFamily="34" charset="0"/>
              </a:rPr>
              <a:t> dễ </a:t>
            </a:r>
            <a:r>
              <a:rPr lang="en-US" sz="3200" dirty="0" err="1" smtClean="0">
                <a:latin typeface="Arial" panose="020B0604020202020204" pitchFamily="34" charset="0"/>
                <a:cs typeface="Arial" panose="020B0604020202020204" pitchFamily="34" charset="0"/>
              </a:rPr>
              <a:t>gặp</a:t>
            </a:r>
            <a:r>
              <a:rPr lang="en-US" sz="3200" dirty="0" smtClean="0">
                <a:latin typeface="Arial" panose="020B0604020202020204" pitchFamily="34" charset="0"/>
                <a:cs typeface="Arial" panose="020B0604020202020204" pitchFamily="34" charset="0"/>
              </a:rPr>
              <a:t> phải khi đọc </a:t>
            </a:r>
            <a:r>
              <a:rPr lang="en-US" sz="3200" dirty="0" err="1" smtClean="0">
                <a:latin typeface="Arial" panose="020B0604020202020204" pitchFamily="34" charset="0"/>
                <a:cs typeface="Arial" panose="020B0604020202020204" pitchFamily="34" charset="0"/>
              </a:rPr>
              <a:t>sách</a:t>
            </a:r>
            <a:r>
              <a:rPr lang="en-US" sz="3200" dirty="0" smtClean="0">
                <a:latin typeface="Arial" panose="020B0604020202020204" pitchFamily="34" charset="0"/>
                <a:cs typeface="Arial" panose="020B0604020202020204" pitchFamily="34" charset="0"/>
              </a:rPr>
              <a:t> trong </a:t>
            </a:r>
            <a:r>
              <a:rPr lang="en-US" sz="3200" dirty="0" err="1" smtClean="0">
                <a:latin typeface="Arial" panose="020B0604020202020204" pitchFamily="34" charset="0"/>
                <a:cs typeface="Arial" panose="020B0604020202020204" pitchFamily="34" charset="0"/>
              </a:rPr>
              <a:t>tình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hiện</a:t>
            </a:r>
            <a:r>
              <a:rPr lang="en-US" sz="3200" dirty="0" smtClean="0">
                <a:latin typeface="Arial" panose="020B0604020202020204" pitchFamily="34" charset="0"/>
                <a:cs typeface="Arial" panose="020B0604020202020204" pitchFamily="34" charset="0"/>
              </a:rPr>
              <a:t> nay</a:t>
            </a:r>
          </a:p>
          <a:p>
            <a:pPr>
              <a:lnSpc>
                <a:spcPct val="150000"/>
              </a:lnSpc>
            </a:pP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3. </a:t>
            </a:r>
            <a:r>
              <a:rPr lang="en-US" sz="3200" dirty="0" err="1" smtClean="0">
                <a:latin typeface="Arial" panose="020B0604020202020204" pitchFamily="34" charset="0"/>
                <a:cs typeface="Arial" panose="020B0604020202020204" pitchFamily="34" charset="0"/>
              </a:rPr>
              <a:t>Bàn</a:t>
            </a:r>
            <a:r>
              <a:rPr lang="en-US" sz="3200" dirty="0" smtClean="0">
                <a:latin typeface="Arial" panose="020B0604020202020204" pitchFamily="34" charset="0"/>
                <a:cs typeface="Arial" panose="020B0604020202020204" pitchFamily="34" charset="0"/>
              </a:rPr>
              <a:t> về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pháp</a:t>
            </a:r>
            <a:r>
              <a:rPr lang="en-US" sz="3200" dirty="0" smtClean="0">
                <a:latin typeface="Arial" panose="020B0604020202020204" pitchFamily="34" charset="0"/>
                <a:cs typeface="Arial" panose="020B0604020202020204" pitchFamily="34" charset="0"/>
              </a:rPr>
              <a:t> đọc </a:t>
            </a:r>
            <a:r>
              <a:rPr lang="en-US" sz="3200" dirty="0" err="1" smtClean="0">
                <a:latin typeface="Arial" panose="020B0604020202020204" pitchFamily="34" charset="0"/>
                <a:cs typeface="Arial" panose="020B0604020202020204" pitchFamily="34" charset="0"/>
              </a:rPr>
              <a:t>sách</a:t>
            </a:r>
            <a:r>
              <a:rPr lang="en-US" sz="3200" dirty="0" smtClean="0">
                <a:latin typeface="Arial" panose="020B0604020202020204" pitchFamily="34" charset="0"/>
                <a:cs typeface="Arial" panose="020B0604020202020204" pitchFamily="34" charset="0"/>
              </a:rPr>
              <a:t> </a:t>
            </a:r>
          </a:p>
          <a:p>
            <a:pPr>
              <a:lnSpc>
                <a:spcPct val="150000"/>
              </a:lnSpc>
            </a:pPr>
            <a:r>
              <a:rPr lang="en-US" sz="3800" b="1" dirty="0" smtClean="0">
                <a:latin typeface="Arial" panose="020B0604020202020204" pitchFamily="34" charset="0"/>
                <a:cs typeface="Arial" panose="020B0604020202020204" pitchFamily="34" charset="0"/>
              </a:rPr>
              <a:t>III.    TỔNG KẾT</a:t>
            </a:r>
          </a:p>
          <a:p>
            <a:pPr>
              <a:lnSpc>
                <a:spcPct val="150000"/>
              </a:lnSpc>
            </a:pPr>
            <a:r>
              <a:rPr lang="en-US" sz="38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1. </a:t>
            </a:r>
            <a:r>
              <a:rPr lang="en-US" sz="3200" dirty="0" err="1" smtClean="0">
                <a:latin typeface="Arial" panose="020B0604020202020204" pitchFamily="34" charset="0"/>
                <a:cs typeface="Arial" panose="020B0604020202020204" pitchFamily="34" charset="0"/>
              </a:rPr>
              <a:t>Nội</a:t>
            </a:r>
            <a:r>
              <a:rPr lang="en-US" sz="3200" dirty="0" smtClean="0">
                <a:latin typeface="Arial" panose="020B0604020202020204" pitchFamily="34" charset="0"/>
                <a:cs typeface="Arial" panose="020B0604020202020204" pitchFamily="34" charset="0"/>
              </a:rPr>
              <a:t> dung</a:t>
            </a:r>
          </a:p>
          <a:p>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2. </a:t>
            </a:r>
            <a:r>
              <a:rPr lang="en-US" sz="3200" dirty="0" err="1" smtClean="0">
                <a:latin typeface="Arial" panose="020B0604020202020204" pitchFamily="34" charset="0"/>
                <a:cs typeface="Arial" panose="020B0604020202020204" pitchFamily="34" charset="0"/>
              </a:rPr>
              <a:t>Nghệ</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thuật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133134"/>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52399" y="1516123"/>
            <a:ext cx="10948326"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1" name="TextBox 11"/>
          <p:cNvSpPr txBox="1"/>
          <p:nvPr/>
        </p:nvSpPr>
        <p:spPr>
          <a:xfrm>
            <a:off x="1399574" y="3786537"/>
            <a:ext cx="7481835" cy="619657"/>
          </a:xfrm>
          <a:prstGeom prst="rect">
            <a:avLst/>
          </a:prstGeom>
        </p:spPr>
        <p:txBody>
          <a:bodyPr lIns="0" tIns="0" rIns="0" bIns="0" rtlCol="0" anchor="t">
            <a:spAutoFit/>
          </a:bodyPr>
          <a:lstStyle/>
          <a:p>
            <a:pPr algn="ctr">
              <a:lnSpc>
                <a:spcPts val="4479"/>
              </a:lnSpc>
              <a:spcBef>
                <a:spcPct val="0"/>
              </a:spcBef>
            </a:pPr>
            <a:r>
              <a:rPr lang="en-US" sz="6400" b="1" dirty="0" smtClean="0">
                <a:solidFill>
                  <a:srgbClr val="2C2C2E"/>
                </a:solidFill>
                <a:latin typeface="Arial" panose="020B0604020202020204" pitchFamily="34" charset="0"/>
                <a:cs typeface="Arial" panose="020B0604020202020204" pitchFamily="34" charset="0"/>
              </a:rPr>
              <a:t>I. TÌM HIỂU CHUNG</a:t>
            </a:r>
            <a:endParaRPr lang="en-US" sz="6400" b="1" dirty="0">
              <a:solidFill>
                <a:srgbClr val="2C2C2E"/>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sp>
        <p:nvSpPr>
          <p:cNvPr id="4" name="TextBox 4"/>
          <p:cNvSpPr txBox="1"/>
          <p:nvPr/>
        </p:nvSpPr>
        <p:spPr>
          <a:xfrm>
            <a:off x="3124200" y="1587801"/>
            <a:ext cx="3484598" cy="1154162"/>
          </a:xfrm>
          <a:prstGeom prst="rect">
            <a:avLst/>
          </a:prstGeom>
        </p:spPr>
        <p:txBody>
          <a:bodyPr wrap="square" lIns="0" tIns="0" rIns="0" bIns="0" rtlCol="0" anchor="t">
            <a:spAutoFit/>
          </a:bodyPr>
          <a:lstStyle/>
          <a:p>
            <a:pPr>
              <a:lnSpc>
                <a:spcPts val="8959"/>
              </a:lnSpc>
              <a:spcBef>
                <a:spcPct val="0"/>
              </a:spcBef>
            </a:pPr>
            <a:r>
              <a:rPr lang="en-US" sz="5600" b="1" dirty="0" smtClean="0">
                <a:solidFill>
                  <a:srgbClr val="2C2C2E"/>
                </a:solidFill>
                <a:latin typeface="Arial" panose="020B0604020202020204" pitchFamily="34" charset="0"/>
                <a:cs typeface="Arial" panose="020B0604020202020204" pitchFamily="34" charset="0"/>
              </a:rPr>
              <a:t>1. </a:t>
            </a:r>
            <a:r>
              <a:rPr lang="en-US" sz="5600" b="1" dirty="0" err="1" smtClean="0">
                <a:solidFill>
                  <a:srgbClr val="2C2C2E"/>
                </a:solidFill>
                <a:latin typeface="Arial" panose="020B0604020202020204" pitchFamily="34" charset="0"/>
                <a:cs typeface="Arial" panose="020B0604020202020204" pitchFamily="34" charset="0"/>
              </a:rPr>
              <a:t>Tác</a:t>
            </a:r>
            <a:r>
              <a:rPr lang="en-US" sz="5600" b="1" dirty="0" smtClean="0">
                <a:solidFill>
                  <a:srgbClr val="2C2C2E"/>
                </a:solidFill>
                <a:latin typeface="Arial" panose="020B0604020202020204" pitchFamily="34" charset="0"/>
                <a:cs typeface="Arial" panose="020B0604020202020204" pitchFamily="34" charset="0"/>
              </a:rPr>
              <a:t> </a:t>
            </a:r>
            <a:r>
              <a:rPr lang="en-US" sz="5600" b="1" dirty="0" err="1" smtClean="0">
                <a:solidFill>
                  <a:srgbClr val="2C2C2E"/>
                </a:solidFill>
                <a:latin typeface="Arial" panose="020B0604020202020204" pitchFamily="34" charset="0"/>
                <a:cs typeface="Arial" panose="020B0604020202020204" pitchFamily="34" charset="0"/>
              </a:rPr>
              <a:t>giả</a:t>
            </a:r>
            <a:endParaRPr lang="en-US" sz="5600" b="1" dirty="0">
              <a:solidFill>
                <a:srgbClr val="2C2C2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a:off x="15841174" y="6834031"/>
            <a:ext cx="602965" cy="409420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34903" y="3150130"/>
            <a:ext cx="3433606" cy="4495800"/>
          </a:xfrm>
          <a:prstGeom prst="rect">
            <a:avLst/>
          </a:prstGeom>
        </p:spPr>
      </p:pic>
      <p:sp>
        <p:nvSpPr>
          <p:cNvPr id="14" name="Rectangle 13"/>
          <p:cNvSpPr/>
          <p:nvPr/>
        </p:nvSpPr>
        <p:spPr>
          <a:xfrm>
            <a:off x="1905000" y="2759281"/>
            <a:ext cx="11049000" cy="4124206"/>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de-DE" sz="4200" b="1" dirty="0" smtClean="0">
                <a:latin typeface="Arial" panose="020B0604020202020204" pitchFamily="34" charset="0"/>
                <a:ea typeface="Times New Roman" panose="02020603050405020304" pitchFamily="18" charset="0"/>
                <a:cs typeface="Arial" panose="020B0604020202020204" pitchFamily="34" charset="0"/>
              </a:rPr>
              <a:t>Chu Quang Tiềm </a:t>
            </a:r>
            <a:r>
              <a:rPr lang="de-DE" sz="4200" dirty="0" smtClean="0">
                <a:latin typeface="Arial" panose="020B0604020202020204" pitchFamily="34" charset="0"/>
                <a:ea typeface="Times New Roman" panose="02020603050405020304" pitchFamily="18" charset="0"/>
                <a:cs typeface="Arial" panose="020B0604020202020204" pitchFamily="34" charset="0"/>
              </a:rPr>
              <a:t>(1897-1986</a:t>
            </a:r>
            <a:r>
              <a:rPr lang="de-DE" sz="4200" dirty="0">
                <a:latin typeface="Arial" panose="020B0604020202020204" pitchFamily="34" charset="0"/>
                <a:ea typeface="Times New Roman" panose="02020603050405020304" pitchFamily="18" charset="0"/>
                <a:cs typeface="Arial" panose="020B0604020202020204" pitchFamily="34" charset="0"/>
              </a:rPr>
              <a:t>), là nhà văn quê ở huyện Đông Thành, tỉnh An Huy</a:t>
            </a:r>
            <a:r>
              <a:rPr lang="de-DE" sz="42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de-DE" sz="4200" dirty="0" smtClean="0">
                <a:latin typeface="Arial" panose="020B0604020202020204" pitchFamily="34" charset="0"/>
                <a:ea typeface="Times New Roman" panose="02020603050405020304" pitchFamily="18" charset="0"/>
                <a:cs typeface="Arial" panose="020B0604020202020204" pitchFamily="34" charset="0"/>
              </a:rPr>
              <a:t>Ông là </a:t>
            </a:r>
            <a:r>
              <a:rPr lang="de-DE" sz="4200" dirty="0">
                <a:latin typeface="Arial" panose="020B0604020202020204" pitchFamily="34" charset="0"/>
                <a:ea typeface="Times New Roman" panose="02020603050405020304" pitchFamily="18" charset="0"/>
                <a:cs typeface="Arial" panose="020B0604020202020204" pitchFamily="34" charset="0"/>
              </a:rPr>
              <a:t>nhà mỹ học, lý luận văn học nổi tiếng của Trung Quốc.</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sp>
        <p:nvSpPr>
          <p:cNvPr id="4" name="TextBox 4"/>
          <p:cNvSpPr txBox="1"/>
          <p:nvPr/>
        </p:nvSpPr>
        <p:spPr>
          <a:xfrm>
            <a:off x="3124200" y="1587801"/>
            <a:ext cx="4495800" cy="1154162"/>
          </a:xfrm>
          <a:prstGeom prst="rect">
            <a:avLst/>
          </a:prstGeom>
        </p:spPr>
        <p:txBody>
          <a:bodyPr wrap="square" lIns="0" tIns="0" rIns="0" bIns="0" rtlCol="0" anchor="t">
            <a:spAutoFit/>
          </a:bodyPr>
          <a:lstStyle/>
          <a:p>
            <a:pPr>
              <a:lnSpc>
                <a:spcPts val="8959"/>
              </a:lnSpc>
              <a:spcBef>
                <a:spcPct val="0"/>
              </a:spcBef>
            </a:pPr>
            <a:r>
              <a:rPr lang="en-US" sz="5600" b="1" dirty="0" smtClean="0">
                <a:solidFill>
                  <a:srgbClr val="2C2C2E"/>
                </a:solidFill>
                <a:latin typeface="Arial" panose="020B0604020202020204" pitchFamily="34" charset="0"/>
                <a:cs typeface="Arial" panose="020B0604020202020204" pitchFamily="34" charset="0"/>
              </a:rPr>
              <a:t>2. </a:t>
            </a:r>
            <a:r>
              <a:rPr lang="en-US" sz="5600" b="1" dirty="0" err="1" smtClean="0">
                <a:solidFill>
                  <a:srgbClr val="2C2C2E"/>
                </a:solidFill>
                <a:latin typeface="Arial" panose="020B0604020202020204" pitchFamily="34" charset="0"/>
                <a:cs typeface="Arial" panose="020B0604020202020204" pitchFamily="34" charset="0"/>
              </a:rPr>
              <a:t>Tác</a:t>
            </a:r>
            <a:r>
              <a:rPr lang="en-US" sz="5600" b="1" dirty="0" smtClean="0">
                <a:solidFill>
                  <a:srgbClr val="2C2C2E"/>
                </a:solidFill>
                <a:latin typeface="Arial" panose="020B0604020202020204" pitchFamily="34" charset="0"/>
                <a:cs typeface="Arial" panose="020B0604020202020204" pitchFamily="34" charset="0"/>
              </a:rPr>
              <a:t> </a:t>
            </a:r>
            <a:r>
              <a:rPr lang="en-US" sz="5600" b="1" dirty="0" err="1" smtClean="0">
                <a:solidFill>
                  <a:srgbClr val="2C2C2E"/>
                </a:solidFill>
                <a:latin typeface="Arial" panose="020B0604020202020204" pitchFamily="34" charset="0"/>
                <a:cs typeface="Arial" panose="020B0604020202020204" pitchFamily="34" charset="0"/>
              </a:rPr>
              <a:t>phẩm</a:t>
            </a:r>
            <a:endParaRPr lang="en-US" sz="5600" b="1" dirty="0">
              <a:solidFill>
                <a:srgbClr val="2C2C2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a:off x="15841174" y="6834031"/>
            <a:ext cx="602965" cy="4094206"/>
          </a:xfrm>
          <a:prstGeom prst="rect">
            <a:avLst/>
          </a:prstGeom>
        </p:spPr>
      </p:pic>
      <p:sp>
        <p:nvSpPr>
          <p:cNvPr id="14" name="Rectangle 13"/>
          <p:cNvSpPr/>
          <p:nvPr/>
        </p:nvSpPr>
        <p:spPr>
          <a:xfrm>
            <a:off x="1905000" y="2759281"/>
            <a:ext cx="14173200" cy="4124206"/>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de-DE" sz="4200" b="1" dirty="0" smtClean="0">
                <a:latin typeface="Arial" panose="020B0604020202020204" pitchFamily="34" charset="0"/>
                <a:ea typeface="Times New Roman" panose="02020603050405020304" pitchFamily="18" charset="0"/>
                <a:cs typeface="Arial" panose="020B0604020202020204" pitchFamily="34" charset="0"/>
              </a:rPr>
              <a:t>Hoàn cảnh, xuất xứ: </a:t>
            </a:r>
            <a:r>
              <a:rPr lang="vi-VN" sz="4200" dirty="0">
                <a:ea typeface="Times New Roman" panose="02020603050405020304" pitchFamily="18" charset="0"/>
                <a:cs typeface="Arial" panose="020B0604020202020204" pitchFamily="34" charset="0"/>
              </a:rPr>
              <a:t>Bài văn được trích từ sách </a:t>
            </a:r>
            <a:r>
              <a:rPr lang="vi-VN" sz="4200" i="1" dirty="0">
                <a:ea typeface="Times New Roman" panose="02020603050405020304" pitchFamily="18" charset="0"/>
                <a:cs typeface="Arial" panose="020B0604020202020204" pitchFamily="34" charset="0"/>
              </a:rPr>
              <a:t>“Danh nhân </a:t>
            </a:r>
            <a:r>
              <a:rPr lang="en-US" sz="4200" i="1" dirty="0" err="1" smtClean="0">
                <a:latin typeface="Arial" panose="020B0604020202020204" pitchFamily="34" charset="0"/>
                <a:ea typeface="Times New Roman" panose="02020603050405020304" pitchFamily="18" charset="0"/>
                <a:cs typeface="Arial" panose="020B0604020202020204" pitchFamily="34" charset="0"/>
              </a:rPr>
              <a:t>Trung</a:t>
            </a:r>
            <a:r>
              <a:rPr lang="en-US" sz="4200" i="1" dirty="0" smtClean="0">
                <a:latin typeface="Arial" panose="020B0604020202020204" pitchFamily="34" charset="0"/>
                <a:ea typeface="Times New Roman" panose="02020603050405020304" pitchFamily="18" charset="0"/>
                <a:cs typeface="Arial" panose="020B0604020202020204" pitchFamily="34" charset="0"/>
              </a:rPr>
              <a:t> </a:t>
            </a:r>
            <a:r>
              <a:rPr lang="en-US" sz="4200" i="1" dirty="0" err="1" smtClean="0">
                <a:latin typeface="Arial" panose="020B0604020202020204" pitchFamily="34" charset="0"/>
                <a:ea typeface="Times New Roman" panose="02020603050405020304" pitchFamily="18" charset="0"/>
                <a:cs typeface="Arial" panose="020B0604020202020204" pitchFamily="34" charset="0"/>
              </a:rPr>
              <a:t>Quốc</a:t>
            </a:r>
            <a:r>
              <a:rPr lang="vi-VN" sz="4200" i="1" dirty="0" smtClean="0">
                <a:latin typeface="Arial" panose="020B0604020202020204" pitchFamily="34" charset="0"/>
                <a:ea typeface="Times New Roman" panose="02020603050405020304" pitchFamily="18" charset="0"/>
                <a:cs typeface="Arial" panose="020B0604020202020204" pitchFamily="34" charset="0"/>
              </a:rPr>
              <a:t> </a:t>
            </a:r>
            <a:r>
              <a:rPr lang="vi-VN" sz="4200" i="1" dirty="0">
                <a:ea typeface="Times New Roman" panose="02020603050405020304" pitchFamily="18" charset="0"/>
                <a:cs typeface="Arial" panose="020B0604020202020204" pitchFamily="34" charset="0"/>
              </a:rPr>
              <a:t>bàn về niềm vui, nỗi buồn của công việc đọc sách</a:t>
            </a:r>
            <a:r>
              <a:rPr lang="vi-VN" sz="4200" i="1" dirty="0" smtClean="0">
                <a:ea typeface="Times New Roman" panose="02020603050405020304" pitchFamily="18" charset="0"/>
                <a:cs typeface="Arial" panose="020B0604020202020204" pitchFamily="34" charset="0"/>
              </a:rPr>
              <a:t>”</a:t>
            </a:r>
            <a:endParaRPr lang="en-US" sz="4200" i="1" dirty="0" smtClean="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en-US" sz="4200" b="1" dirty="0" smtClean="0">
                <a:latin typeface="Arial" panose="020B0604020202020204" pitchFamily="34" charset="0"/>
                <a:ea typeface="Times New Roman" panose="02020603050405020304" pitchFamily="18" charset="0"/>
                <a:cs typeface="Arial" panose="020B0604020202020204" pitchFamily="34" charset="0"/>
              </a:rPr>
              <a:t>Bố </a:t>
            </a:r>
            <a:r>
              <a:rPr lang="en-US" sz="4200" b="1" dirty="0" err="1" smtClean="0">
                <a:latin typeface="Arial" panose="020B0604020202020204" pitchFamily="34" charset="0"/>
                <a:ea typeface="Times New Roman" panose="02020603050405020304" pitchFamily="18" charset="0"/>
                <a:cs typeface="Arial" panose="020B0604020202020204" pitchFamily="34" charset="0"/>
              </a:rPr>
              <a:t>cục</a:t>
            </a:r>
            <a:r>
              <a:rPr lang="en-US" sz="4200" b="1" dirty="0" smtClean="0">
                <a:latin typeface="Arial" panose="020B0604020202020204" pitchFamily="34" charset="0"/>
                <a:ea typeface="Times New Roman" panose="02020603050405020304" pitchFamily="18" charset="0"/>
                <a:cs typeface="Arial" panose="020B0604020202020204" pitchFamily="34" charset="0"/>
              </a:rPr>
              <a:t>: </a:t>
            </a:r>
            <a:r>
              <a:rPr lang="en-US" sz="4200" dirty="0" smtClean="0">
                <a:latin typeface="Arial" panose="020B0604020202020204" pitchFamily="34" charset="0"/>
                <a:ea typeface="Times New Roman" panose="02020603050405020304" pitchFamily="18" charset="0"/>
                <a:cs typeface="Arial" panose="020B0604020202020204" pitchFamily="34" charset="0"/>
              </a:rPr>
              <a:t>3 phần</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3304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515518" y="-2770056"/>
            <a:ext cx="8579881" cy="16238830"/>
          </a:xfrm>
          <a:prstGeom prst="rect">
            <a:avLst/>
          </a:prstGeom>
        </p:spPr>
      </p:pic>
      <p:sp>
        <p:nvSpPr>
          <p:cNvPr id="4" name="TextBox 4"/>
          <p:cNvSpPr txBox="1"/>
          <p:nvPr/>
        </p:nvSpPr>
        <p:spPr>
          <a:xfrm>
            <a:off x="3048000" y="1365195"/>
            <a:ext cx="4495800" cy="1154162"/>
          </a:xfrm>
          <a:prstGeom prst="rect">
            <a:avLst/>
          </a:prstGeom>
        </p:spPr>
        <p:txBody>
          <a:bodyPr wrap="square" lIns="0" tIns="0" rIns="0" bIns="0" rtlCol="0" anchor="t">
            <a:spAutoFit/>
          </a:bodyPr>
          <a:lstStyle/>
          <a:p>
            <a:pPr>
              <a:lnSpc>
                <a:spcPts val="8959"/>
              </a:lnSpc>
              <a:spcBef>
                <a:spcPct val="0"/>
              </a:spcBef>
            </a:pPr>
            <a:r>
              <a:rPr lang="en-US" sz="5600" b="1" dirty="0" smtClean="0">
                <a:solidFill>
                  <a:srgbClr val="2C2C2E"/>
                </a:solidFill>
                <a:latin typeface="Arial" panose="020B0604020202020204" pitchFamily="34" charset="0"/>
                <a:cs typeface="Arial" panose="020B0604020202020204" pitchFamily="34" charset="0"/>
              </a:rPr>
              <a:t>2. </a:t>
            </a:r>
            <a:r>
              <a:rPr lang="en-US" sz="5600" b="1" dirty="0" err="1" smtClean="0">
                <a:solidFill>
                  <a:srgbClr val="2C2C2E"/>
                </a:solidFill>
                <a:latin typeface="Arial" panose="020B0604020202020204" pitchFamily="34" charset="0"/>
                <a:cs typeface="Arial" panose="020B0604020202020204" pitchFamily="34" charset="0"/>
              </a:rPr>
              <a:t>Tác</a:t>
            </a:r>
            <a:r>
              <a:rPr lang="en-US" sz="5600" b="1" dirty="0" smtClean="0">
                <a:solidFill>
                  <a:srgbClr val="2C2C2E"/>
                </a:solidFill>
                <a:latin typeface="Arial" panose="020B0604020202020204" pitchFamily="34" charset="0"/>
                <a:cs typeface="Arial" panose="020B0604020202020204" pitchFamily="34" charset="0"/>
              </a:rPr>
              <a:t> </a:t>
            </a:r>
            <a:r>
              <a:rPr lang="en-US" sz="5600" b="1" dirty="0" err="1" smtClean="0">
                <a:solidFill>
                  <a:srgbClr val="2C2C2E"/>
                </a:solidFill>
                <a:latin typeface="Arial" panose="020B0604020202020204" pitchFamily="34" charset="0"/>
                <a:cs typeface="Arial" panose="020B0604020202020204" pitchFamily="34" charset="0"/>
              </a:rPr>
              <a:t>phẩm</a:t>
            </a:r>
            <a:endParaRPr lang="en-US" sz="5600" b="1" dirty="0">
              <a:solidFill>
                <a:srgbClr val="2C2C2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a:off x="16202937" y="7047108"/>
            <a:ext cx="602965" cy="4094206"/>
          </a:xfrm>
          <a:prstGeom prst="rect">
            <a:avLst/>
          </a:prstGeom>
        </p:spPr>
      </p:pic>
      <p:sp>
        <p:nvSpPr>
          <p:cNvPr id="3" name="Rounded Rectangle 2"/>
          <p:cNvSpPr/>
          <p:nvPr/>
        </p:nvSpPr>
        <p:spPr>
          <a:xfrm>
            <a:off x="1757681" y="4189601"/>
            <a:ext cx="2133600" cy="3505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smtClean="0">
                <a:solidFill>
                  <a:srgbClr val="FF0000"/>
                </a:solidFill>
                <a:latin typeface="Arial" panose="020B0604020202020204" pitchFamily="34" charset="0"/>
                <a:cs typeface="Arial" panose="020B0604020202020204" pitchFamily="34" charset="0"/>
              </a:rPr>
              <a:t>3 PHẦN</a:t>
            </a:r>
            <a:endParaRPr lang="en-US" sz="4800" b="1" dirty="0">
              <a:solidFill>
                <a:srgbClr val="FF0000"/>
              </a:solidFill>
              <a:latin typeface="Arial" panose="020B0604020202020204" pitchFamily="34" charset="0"/>
              <a:cs typeface="Arial" panose="020B0604020202020204" pitchFamily="34" charset="0"/>
            </a:endParaRPr>
          </a:p>
        </p:txBody>
      </p:sp>
      <p:sp>
        <p:nvSpPr>
          <p:cNvPr id="7" name="Rounded Rectangle 6"/>
          <p:cNvSpPr/>
          <p:nvPr/>
        </p:nvSpPr>
        <p:spPr>
          <a:xfrm>
            <a:off x="4883577" y="2696205"/>
            <a:ext cx="11049000" cy="1834899"/>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dirty="0" smtClean="0">
                <a:solidFill>
                  <a:schemeClr val="tx1"/>
                </a:solidFill>
                <a:latin typeface="Arial" panose="020B0604020202020204" pitchFamily="34" charset="0"/>
                <a:cs typeface="Arial" panose="020B0604020202020204" pitchFamily="34" charset="0"/>
              </a:rPr>
              <a:t>- </a:t>
            </a:r>
            <a:r>
              <a:rPr lang="en-US" sz="3200" b="1" dirty="0" smtClean="0">
                <a:solidFill>
                  <a:schemeClr val="tx1"/>
                </a:solidFill>
                <a:latin typeface="Arial" panose="020B0604020202020204" pitchFamily="34" charset="0"/>
                <a:cs typeface="Arial" panose="020B0604020202020204" pitchFamily="34" charset="0"/>
              </a:rPr>
              <a:t>PHẦN 1: </a:t>
            </a:r>
            <a:r>
              <a:rPr lang="en-US" sz="3200" b="1" i="1" dirty="0" smtClean="0">
                <a:solidFill>
                  <a:schemeClr val="tx1"/>
                </a:solidFill>
                <a:latin typeface="Arial" panose="020B0604020202020204" pitchFamily="34" charset="0"/>
                <a:cs typeface="Arial" panose="020B0604020202020204" pitchFamily="34" charset="0"/>
              </a:rPr>
              <a:t>Từ đầu đến phát </a:t>
            </a:r>
            <a:r>
              <a:rPr lang="en-US" sz="3200" b="1" i="1" dirty="0" err="1">
                <a:solidFill>
                  <a:schemeClr val="tx1"/>
                </a:solidFill>
                <a:latin typeface="Arial" panose="020B0604020202020204" pitchFamily="34" charset="0"/>
                <a:cs typeface="Arial" panose="020B0604020202020204" pitchFamily="34" charset="0"/>
              </a:rPr>
              <a:t>hiện</a:t>
            </a:r>
            <a:r>
              <a:rPr lang="en-US" sz="3200" b="1" i="1" dirty="0">
                <a:solidFill>
                  <a:schemeClr val="tx1"/>
                </a:solidFill>
                <a:latin typeface="Arial" panose="020B0604020202020204" pitchFamily="34" charset="0"/>
                <a:cs typeface="Arial" panose="020B0604020202020204" pitchFamily="34" charset="0"/>
              </a:rPr>
              <a:t> thế </a:t>
            </a:r>
            <a:r>
              <a:rPr lang="en-US" sz="3200" b="1" i="1" dirty="0" err="1">
                <a:solidFill>
                  <a:schemeClr val="tx1"/>
                </a:solidFill>
                <a:latin typeface="Arial" panose="020B0604020202020204" pitchFamily="34" charset="0"/>
                <a:cs typeface="Arial" panose="020B0604020202020204" pitchFamily="34" charset="0"/>
              </a:rPr>
              <a:t>giới</a:t>
            </a:r>
            <a:r>
              <a:rPr lang="en-US" sz="3200" b="1" i="1" dirty="0">
                <a:solidFill>
                  <a:schemeClr val="tx1"/>
                </a:solidFill>
                <a:latin typeface="Arial" panose="020B0604020202020204" pitchFamily="34" charset="0"/>
                <a:cs typeface="Arial" panose="020B0604020202020204" pitchFamily="34" charset="0"/>
              </a:rPr>
              <a:t> </a:t>
            </a:r>
            <a:r>
              <a:rPr lang="en-US" sz="3200" b="1" i="1" dirty="0" smtClean="0">
                <a:solidFill>
                  <a:schemeClr val="tx1"/>
                </a:solidFill>
                <a:latin typeface="Arial" panose="020B0604020202020204" pitchFamily="34" charset="0"/>
                <a:cs typeface="Arial" panose="020B0604020202020204" pitchFamily="34" charset="0"/>
              </a:rPr>
              <a:t>mới:</a:t>
            </a:r>
          </a:p>
          <a:p>
            <a:pPr marL="457200" indent="-457200" algn="ctr">
              <a:lnSpc>
                <a:spcPct val="150000"/>
              </a:lnSpc>
              <a:buFont typeface="Symbol" panose="05050102010706020507" pitchFamily="18" charset="2"/>
              <a:buChar char="Þ"/>
            </a:pPr>
            <a:r>
              <a:rPr lang="en-US" sz="3200" dirty="0" err="1" smtClean="0">
                <a:solidFill>
                  <a:schemeClr val="tx1"/>
                </a:solidFill>
                <a:latin typeface="Arial" panose="020B0604020202020204" pitchFamily="34" charset="0"/>
                <a:cs typeface="Arial" panose="020B0604020202020204" pitchFamily="34" charset="0"/>
              </a:rPr>
              <a:t>Khẳng</a:t>
            </a:r>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định tầm </a:t>
            </a:r>
            <a:r>
              <a:rPr lang="en-US" sz="3200" dirty="0" err="1">
                <a:solidFill>
                  <a:schemeClr val="tx1"/>
                </a:solidFill>
                <a:latin typeface="Arial" panose="020B0604020202020204" pitchFamily="34" charset="0"/>
                <a:cs typeface="Arial" panose="020B0604020202020204" pitchFamily="34" charset="0"/>
              </a:rPr>
              <a:t>quan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trọng</a:t>
            </a:r>
            <a:r>
              <a:rPr lang="en-US" sz="3200" dirty="0">
                <a:solidFill>
                  <a:schemeClr val="tx1"/>
                </a:solidFill>
                <a:latin typeface="Arial" panose="020B0604020202020204" pitchFamily="34" charset="0"/>
                <a:cs typeface="Arial" panose="020B0604020202020204" pitchFamily="34" charset="0"/>
              </a:rPr>
              <a:t>, ý </a:t>
            </a:r>
            <a:r>
              <a:rPr lang="en-US" sz="3200" dirty="0" err="1">
                <a:solidFill>
                  <a:schemeClr val="tx1"/>
                </a:solidFill>
                <a:latin typeface="Arial" panose="020B0604020202020204" pitchFamily="34" charset="0"/>
                <a:cs typeface="Arial" panose="020B0604020202020204" pitchFamily="34" charset="0"/>
              </a:rPr>
              <a:t>nghĩa</a:t>
            </a:r>
            <a:r>
              <a:rPr lang="en-US" sz="3200" dirty="0">
                <a:solidFill>
                  <a:schemeClr val="tx1"/>
                </a:solidFill>
                <a:latin typeface="Arial" panose="020B0604020202020204" pitchFamily="34" charset="0"/>
                <a:cs typeface="Arial" panose="020B0604020202020204" pitchFamily="34" charset="0"/>
              </a:rPr>
              <a:t> của việc đọc </a:t>
            </a:r>
            <a:r>
              <a:rPr lang="en-US" sz="3200" dirty="0" err="1">
                <a:solidFill>
                  <a:schemeClr val="tx1"/>
                </a:solidFill>
                <a:latin typeface="Arial" panose="020B0604020202020204" pitchFamily="34" charset="0"/>
                <a:cs typeface="Arial" panose="020B0604020202020204" pitchFamily="34" charset="0"/>
              </a:rPr>
              <a:t>sách</a:t>
            </a:r>
            <a:r>
              <a:rPr lang="en-US" sz="3200" dirty="0" smtClean="0">
                <a:solidFill>
                  <a:schemeClr val="tx1"/>
                </a:solidFill>
                <a:latin typeface="Arial" panose="020B0604020202020204" pitchFamily="34" charset="0"/>
                <a:cs typeface="Arial" panose="020B0604020202020204" pitchFamily="34" charset="0"/>
              </a:rPr>
              <a:t>.</a:t>
            </a:r>
          </a:p>
        </p:txBody>
      </p:sp>
      <p:sp>
        <p:nvSpPr>
          <p:cNvPr id="9" name="Rounded Rectangle 8"/>
          <p:cNvSpPr/>
          <p:nvPr/>
        </p:nvSpPr>
        <p:spPr>
          <a:xfrm>
            <a:off x="4883577" y="4833579"/>
            <a:ext cx="11049000" cy="2217245"/>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dirty="0" smtClean="0">
                <a:solidFill>
                  <a:schemeClr val="tx1"/>
                </a:solidFill>
                <a:latin typeface="Arial" panose="020B0604020202020204" pitchFamily="34" charset="0"/>
                <a:cs typeface="Arial" panose="020B0604020202020204" pitchFamily="34" charset="0"/>
              </a:rPr>
              <a:t>- </a:t>
            </a:r>
            <a:r>
              <a:rPr lang="en-US" sz="3200" b="1" dirty="0" smtClean="0">
                <a:solidFill>
                  <a:schemeClr val="tx1"/>
                </a:solidFill>
                <a:latin typeface="Arial" panose="020B0604020202020204" pitchFamily="34" charset="0"/>
                <a:cs typeface="Arial" panose="020B0604020202020204" pitchFamily="34" charset="0"/>
              </a:rPr>
              <a:t>PHẦN 2: </a:t>
            </a:r>
            <a:r>
              <a:rPr lang="vi-VN" sz="3200" b="1" i="1" dirty="0" smtClean="0">
                <a:solidFill>
                  <a:schemeClr val="tx1"/>
                </a:solidFill>
                <a:cs typeface="Arial" panose="020B0604020202020204" pitchFamily="34" charset="0"/>
              </a:rPr>
              <a:t>Tiếp</a:t>
            </a:r>
            <a:r>
              <a:rPr lang="en-US" sz="3200" b="1" i="1" dirty="0" smtClean="0">
                <a:solidFill>
                  <a:schemeClr val="tx1"/>
                </a:solidFill>
                <a:cs typeface="Arial" panose="020B0604020202020204" pitchFamily="34" charset="0"/>
              </a:rPr>
              <a:t> </a:t>
            </a:r>
            <a:r>
              <a:rPr lang="en-US" sz="3200" b="1" i="1" dirty="0" smtClean="0">
                <a:solidFill>
                  <a:schemeClr val="tx1"/>
                </a:solidFill>
                <a:latin typeface="Arial" panose="020B0604020202020204" pitchFamily="34" charset="0"/>
                <a:cs typeface="Arial" panose="020B0604020202020204" pitchFamily="34" charset="0"/>
              </a:rPr>
              <a:t>đến</a:t>
            </a:r>
            <a:r>
              <a:rPr lang="en-US" sz="3200" b="1" i="1" dirty="0" smtClean="0">
                <a:solidFill>
                  <a:schemeClr val="tx1"/>
                </a:solidFill>
                <a:cs typeface="Arial" panose="020B0604020202020204" pitchFamily="34" charset="0"/>
              </a:rPr>
              <a:t> </a:t>
            </a:r>
            <a:r>
              <a:rPr lang="vi-VN" sz="3200" b="1" i="1" dirty="0" smtClean="0">
                <a:solidFill>
                  <a:schemeClr val="tx1"/>
                </a:solidFill>
                <a:cs typeface="Arial" panose="020B0604020202020204" pitchFamily="34" charset="0"/>
              </a:rPr>
              <a:t>tự </a:t>
            </a:r>
            <a:r>
              <a:rPr lang="vi-VN" sz="3200" b="1" i="1" dirty="0">
                <a:solidFill>
                  <a:schemeClr val="tx1"/>
                </a:solidFill>
                <a:cs typeface="Arial" panose="020B0604020202020204" pitchFamily="34" charset="0"/>
              </a:rPr>
              <a:t>tiêu hao lực </a:t>
            </a:r>
            <a:r>
              <a:rPr lang="vi-VN" sz="3200" b="1" i="1" dirty="0" smtClean="0">
                <a:solidFill>
                  <a:schemeClr val="tx1"/>
                </a:solidFill>
                <a:cs typeface="Arial" panose="020B0604020202020204" pitchFamily="34" charset="0"/>
              </a:rPr>
              <a:t>lượng</a:t>
            </a:r>
            <a:r>
              <a:rPr lang="en-US" sz="3200" b="1" i="1" dirty="0" smtClean="0">
                <a:solidFill>
                  <a:schemeClr val="tx1"/>
                </a:solidFill>
                <a:cs typeface="Arial" panose="020B0604020202020204" pitchFamily="34" charset="0"/>
              </a:rPr>
              <a:t>:</a:t>
            </a:r>
          </a:p>
          <a:p>
            <a:pPr marL="457200" indent="-457200" algn="just">
              <a:lnSpc>
                <a:spcPct val="150000"/>
              </a:lnSpc>
              <a:buFont typeface="Symbol" panose="05050102010706020507" pitchFamily="18" charset="2"/>
              <a:buChar char="Þ"/>
            </a:pPr>
            <a:r>
              <a:rPr lang="en-US" sz="3200" dirty="0" smtClean="0">
                <a:solidFill>
                  <a:schemeClr val="tx1"/>
                </a:solidFill>
                <a:latin typeface="Arial" panose="020B0604020202020204" pitchFamily="34" charset="0"/>
                <a:cs typeface="Arial" panose="020B0604020202020204" pitchFamily="34" charset="0"/>
              </a:rPr>
              <a:t>Các </a:t>
            </a:r>
            <a:r>
              <a:rPr lang="en-US" sz="3200" dirty="0">
                <a:solidFill>
                  <a:schemeClr val="tx1"/>
                </a:solidFill>
                <a:latin typeface="Arial" panose="020B0604020202020204" pitchFamily="34" charset="0"/>
                <a:cs typeface="Arial" panose="020B0604020202020204" pitchFamily="34" charset="0"/>
              </a:rPr>
              <a:t>khó </a:t>
            </a:r>
            <a:r>
              <a:rPr lang="en-US" sz="3200" dirty="0" err="1">
                <a:solidFill>
                  <a:schemeClr val="tx1"/>
                </a:solidFill>
                <a:latin typeface="Arial" panose="020B0604020202020204" pitchFamily="34" charset="0"/>
                <a:cs typeface="Arial" panose="020B0604020202020204" pitchFamily="34" charset="0"/>
              </a:rPr>
              <a:t>khăn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nguy</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hại</a:t>
            </a:r>
            <a:r>
              <a:rPr lang="en-US" sz="3200" dirty="0">
                <a:solidFill>
                  <a:schemeClr val="tx1"/>
                </a:solidFill>
                <a:latin typeface="Arial" panose="020B0604020202020204" pitchFamily="34" charset="0"/>
                <a:cs typeface="Arial" panose="020B0604020202020204" pitchFamily="34" charset="0"/>
              </a:rPr>
              <a:t> dễ </a:t>
            </a:r>
            <a:r>
              <a:rPr lang="en-US" sz="3200" dirty="0" err="1">
                <a:solidFill>
                  <a:schemeClr val="tx1"/>
                </a:solidFill>
                <a:latin typeface="Arial" panose="020B0604020202020204" pitchFamily="34" charset="0"/>
                <a:cs typeface="Arial" panose="020B0604020202020204" pitchFamily="34" charset="0"/>
              </a:rPr>
              <a:t>gặp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cuả</a:t>
            </a:r>
            <a:r>
              <a:rPr lang="en-US" sz="3200" dirty="0">
                <a:solidFill>
                  <a:schemeClr val="tx1"/>
                </a:solidFill>
                <a:latin typeface="Arial" panose="020B0604020202020204" pitchFamily="34" charset="0"/>
                <a:cs typeface="Arial" panose="020B0604020202020204" pitchFamily="34" charset="0"/>
              </a:rPr>
              <a:t> việc đọc </a:t>
            </a:r>
            <a:r>
              <a:rPr lang="en-US" sz="3200" dirty="0" err="1">
                <a:solidFill>
                  <a:schemeClr val="tx1"/>
                </a:solidFill>
                <a:latin typeface="Arial" panose="020B0604020202020204" pitchFamily="34" charset="0"/>
                <a:cs typeface="Arial" panose="020B0604020202020204" pitchFamily="34" charset="0"/>
              </a:rPr>
              <a:t>sách</a:t>
            </a:r>
            <a:r>
              <a:rPr lang="en-US" sz="3200" dirty="0">
                <a:solidFill>
                  <a:schemeClr val="tx1"/>
                </a:solidFill>
                <a:latin typeface="Arial" panose="020B0604020202020204" pitchFamily="34" charset="0"/>
                <a:cs typeface="Arial" panose="020B0604020202020204" pitchFamily="34" charset="0"/>
              </a:rPr>
              <a:t> trong </a:t>
            </a:r>
            <a:r>
              <a:rPr lang="en-US" sz="3200" dirty="0" err="1">
                <a:solidFill>
                  <a:schemeClr val="tx1"/>
                </a:solidFill>
                <a:latin typeface="Arial" panose="020B0604020202020204" pitchFamily="34" charset="0"/>
                <a:cs typeface="Arial" panose="020B0604020202020204" pitchFamily="34" charset="0"/>
              </a:rPr>
              <a:t>tình</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hình</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hiện</a:t>
            </a:r>
            <a:r>
              <a:rPr lang="en-US" sz="3200" dirty="0">
                <a:solidFill>
                  <a:schemeClr val="tx1"/>
                </a:solidFill>
                <a:latin typeface="Arial" panose="020B0604020202020204" pitchFamily="34" charset="0"/>
                <a:cs typeface="Arial" panose="020B0604020202020204" pitchFamily="34" charset="0"/>
              </a:rPr>
              <a:t> nay</a:t>
            </a:r>
            <a:r>
              <a:rPr lang="en-US" sz="3200" dirty="0" smtClean="0">
                <a:solidFill>
                  <a:schemeClr val="tx1"/>
                </a:solidFill>
                <a:latin typeface="Arial" panose="020B0604020202020204" pitchFamily="34" charset="0"/>
                <a:cs typeface="Arial" panose="020B0604020202020204" pitchFamily="34" charset="0"/>
              </a:rPr>
              <a:t>.</a:t>
            </a:r>
          </a:p>
        </p:txBody>
      </p:sp>
      <p:sp>
        <p:nvSpPr>
          <p:cNvPr id="10" name="Rounded Rectangle 9"/>
          <p:cNvSpPr/>
          <p:nvPr/>
        </p:nvSpPr>
        <p:spPr>
          <a:xfrm>
            <a:off x="4883577" y="7259313"/>
            <a:ext cx="11049000" cy="1834899"/>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dirty="0" smtClean="0">
                <a:solidFill>
                  <a:schemeClr val="tx1"/>
                </a:solidFill>
                <a:latin typeface="Arial" panose="020B0604020202020204" pitchFamily="34" charset="0"/>
                <a:cs typeface="Arial" panose="020B0604020202020204" pitchFamily="34" charset="0"/>
              </a:rPr>
              <a:t>- </a:t>
            </a:r>
            <a:r>
              <a:rPr lang="en-US" sz="3200" b="1" dirty="0" smtClean="0">
                <a:solidFill>
                  <a:schemeClr val="tx1"/>
                </a:solidFill>
                <a:latin typeface="Arial" panose="020B0604020202020204" pitchFamily="34" charset="0"/>
                <a:cs typeface="Arial" panose="020B0604020202020204" pitchFamily="34" charset="0"/>
              </a:rPr>
              <a:t>PHẦN 3: </a:t>
            </a:r>
            <a:r>
              <a:rPr lang="en-US" sz="3200" b="1" i="1" dirty="0" smtClean="0">
                <a:solidFill>
                  <a:schemeClr val="tx1"/>
                </a:solidFill>
                <a:latin typeface="Arial" panose="020B0604020202020204" pitchFamily="34" charset="0"/>
                <a:cs typeface="Arial" panose="020B0604020202020204" pitchFamily="34" charset="0"/>
              </a:rPr>
              <a:t>Còn lại</a:t>
            </a:r>
          </a:p>
          <a:p>
            <a:pPr marL="457200" indent="-457200" algn="just">
              <a:lnSpc>
                <a:spcPct val="150000"/>
              </a:lnSpc>
              <a:buFont typeface="Symbol" panose="05050102010706020507" pitchFamily="18" charset="2"/>
              <a:buChar char="Þ"/>
            </a:pPr>
            <a:r>
              <a:rPr lang="en-US" sz="3200" dirty="0" err="1" smtClean="0">
                <a:solidFill>
                  <a:schemeClr val="tx1"/>
                </a:solidFill>
                <a:latin typeface="Arial" panose="020B0604020202020204" pitchFamily="34" charset="0"/>
                <a:cs typeface="Arial" panose="020B0604020202020204" pitchFamily="34" charset="0"/>
              </a:rPr>
              <a:t>Bàn</a:t>
            </a:r>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về </a:t>
            </a:r>
            <a:r>
              <a:rPr lang="en-US" sz="3200" dirty="0" err="1" smtClean="0">
                <a:solidFill>
                  <a:schemeClr val="tx1"/>
                </a:solidFill>
                <a:latin typeface="Arial" panose="020B0604020202020204" pitchFamily="34" charset="0"/>
                <a:cs typeface="Arial" panose="020B0604020202020204" pitchFamily="34" charset="0"/>
              </a:rPr>
              <a:t>phương</a:t>
            </a:r>
            <a:r>
              <a:rPr lang="en-US" sz="3200" dirty="0" smtClean="0">
                <a:solidFill>
                  <a:schemeClr val="tx1"/>
                </a:solidFill>
                <a:latin typeface="Arial" panose="020B0604020202020204" pitchFamily="34" charset="0"/>
                <a:cs typeface="Arial" panose="020B0604020202020204" pitchFamily="34" charset="0"/>
              </a:rPr>
              <a:t> </a:t>
            </a:r>
            <a:r>
              <a:rPr lang="en-US" sz="3200" dirty="0" err="1" smtClean="0">
                <a:solidFill>
                  <a:schemeClr val="tx1"/>
                </a:solidFill>
                <a:latin typeface="Arial" panose="020B0604020202020204" pitchFamily="34" charset="0"/>
                <a:cs typeface="Arial" panose="020B0604020202020204" pitchFamily="34" charset="0"/>
              </a:rPr>
              <a:t>pháp</a:t>
            </a:r>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đọc </a:t>
            </a:r>
            <a:r>
              <a:rPr lang="en-US" sz="3200" dirty="0" err="1">
                <a:solidFill>
                  <a:schemeClr val="tx1"/>
                </a:solidFill>
                <a:latin typeface="Arial" panose="020B0604020202020204" pitchFamily="34" charset="0"/>
                <a:cs typeface="Arial" panose="020B0604020202020204" pitchFamily="34" charset="0"/>
              </a:rPr>
              <a:t>sách</a:t>
            </a:r>
            <a:r>
              <a:rPr lang="en-US" sz="3200" dirty="0" smtClean="0">
                <a:solidFill>
                  <a:schemeClr val="tx1"/>
                </a:solidFill>
                <a:latin typeface="Arial" panose="020B0604020202020204" pitchFamily="34" charset="0"/>
                <a:cs typeface="Arial" panose="020B0604020202020204" pitchFamily="34" charset="0"/>
              </a:rPr>
              <a:t>.</a:t>
            </a:r>
          </a:p>
        </p:txBody>
      </p:sp>
      <p:cxnSp>
        <p:nvCxnSpPr>
          <p:cNvPr id="11" name="Straight Arrow Connector 10"/>
          <p:cNvCxnSpPr>
            <a:stCxn id="3" idx="3"/>
            <a:endCxn id="7" idx="1"/>
          </p:cNvCxnSpPr>
          <p:nvPr/>
        </p:nvCxnSpPr>
        <p:spPr>
          <a:xfrm flipV="1">
            <a:off x="3891281" y="3613655"/>
            <a:ext cx="992296" cy="2328546"/>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3" idx="3"/>
            <a:endCxn id="9" idx="1"/>
          </p:cNvCxnSpPr>
          <p:nvPr/>
        </p:nvCxnSpPr>
        <p:spPr>
          <a:xfrm>
            <a:off x="3891281" y="5942201"/>
            <a:ext cx="992296" cy="1"/>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3" idx="3"/>
            <a:endCxn id="10" idx="1"/>
          </p:cNvCxnSpPr>
          <p:nvPr/>
        </p:nvCxnSpPr>
        <p:spPr>
          <a:xfrm>
            <a:off x="3891281" y="5942201"/>
            <a:ext cx="992296" cy="2234562"/>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383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52399" y="1516123"/>
            <a:ext cx="10948326"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1" name="TextBox 11"/>
          <p:cNvSpPr txBox="1"/>
          <p:nvPr/>
        </p:nvSpPr>
        <p:spPr>
          <a:xfrm>
            <a:off x="734879" y="3786957"/>
            <a:ext cx="8811226" cy="577081"/>
          </a:xfrm>
          <a:prstGeom prst="rect">
            <a:avLst/>
          </a:prstGeom>
        </p:spPr>
        <p:txBody>
          <a:bodyPr wrap="square" lIns="0" tIns="0" rIns="0" bIns="0" rtlCol="0" anchor="t">
            <a:spAutoFit/>
          </a:bodyPr>
          <a:lstStyle/>
          <a:p>
            <a:pPr algn="ctr">
              <a:lnSpc>
                <a:spcPts val="4479"/>
              </a:lnSpc>
              <a:spcBef>
                <a:spcPct val="0"/>
              </a:spcBef>
            </a:pPr>
            <a:r>
              <a:rPr lang="en-US" sz="6400" b="1" dirty="0" smtClean="0">
                <a:solidFill>
                  <a:srgbClr val="2C2C2E"/>
                </a:solidFill>
                <a:latin typeface="Arial" panose="020B0604020202020204" pitchFamily="34" charset="0"/>
                <a:cs typeface="Arial" panose="020B0604020202020204" pitchFamily="34" charset="0"/>
              </a:rPr>
              <a:t>II. ĐỌC HIỂU VĂN BẢN</a:t>
            </a:r>
            <a:endParaRPr lang="en-US" sz="6400" b="1" dirty="0">
              <a:solidFill>
                <a:srgbClr val="2C2C2E"/>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spTree>
    <p:extLst>
      <p:ext uri="{BB962C8B-B14F-4D97-AF65-F5344CB8AC3E}">
        <p14:creationId xmlns:p14="http://schemas.microsoft.com/office/powerpoint/2010/main" val="25703458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1171</Words>
  <PresentationFormat>Custom</PresentationFormat>
  <Paragraphs>96</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Times New Roman</vt:lpstr>
      <vt:lpstr>Symbol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2021-12-09T10:18:16Z</dcterms:modified>
  <dc:identifier>DAEtUBLhDZE</dc:identifier>
</cp:coreProperties>
</file>