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69" r:id="rId2"/>
    <p:sldId id="268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929" autoAdjust="0"/>
    <p:restoredTop sz="76349" autoAdjust="0"/>
  </p:normalViewPr>
  <p:slideViewPr>
    <p:cSldViewPr snapToGrid="0">
      <p:cViewPr varScale="1">
        <p:scale>
          <a:sx n="92" d="100"/>
          <a:sy n="92" d="100"/>
        </p:scale>
        <p:origin x="82" y="1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60874c5298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260874c5298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6034bd5f31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6034bd5f31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ha.gov/incident-investigatio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axel.ca/understanding-wsib-what-it-is-and-how-it-works-in-ontario/" TargetMode="External"/><Relationship Id="rId3" Type="http://schemas.openxmlformats.org/officeDocument/2006/relationships/hyperlink" Target="https://www.indeed.com/career-advice/career-development/accident-prevention-workplace" TargetMode="External"/><Relationship Id="rId7" Type="http://schemas.openxmlformats.org/officeDocument/2006/relationships/hyperlink" Target="https://www.ontario.ca/page/reporting-workplace-incidents-and-illnesses#:~:text=If%20you%20are%20an%20employer%20or%20constructor%20in,including%20those%20resulting%20in%3A%20death%20injury%20occupational%20illnes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ontario.ca/document/guide-occupational-health-and-safety-act/part-iii-duties-employers-and-other-persons" TargetMode="External"/><Relationship Id="rId5" Type="http://schemas.openxmlformats.org/officeDocument/2006/relationships/hyperlink" Target="https://www.ontario.ca/page/occupational-health-and-safety-act-ohsa" TargetMode="External"/><Relationship Id="rId4" Type="http://schemas.openxmlformats.org/officeDocument/2006/relationships/hyperlink" Target="https://www.glassdoor.com/Award/Best-Places-to-Work-2022-LST_KQ0,24.htm" TargetMode="External"/><Relationship Id="rId9" Type="http://schemas.openxmlformats.org/officeDocument/2006/relationships/hyperlink" Target="https://www.hse.gov.uk/riddo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6"/>
          <p:cNvSpPr txBox="1">
            <a:spLocks noGrp="1"/>
          </p:cNvSpPr>
          <p:nvPr>
            <p:ph type="title"/>
          </p:nvPr>
        </p:nvSpPr>
        <p:spPr>
          <a:xfrm>
            <a:off x="311700" y="145766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+mj-lt"/>
              </a:rPr>
              <a:t>REFERENCES</a:t>
            </a:r>
            <a:endParaRPr dirty="0">
              <a:latin typeface="+mj-lt"/>
            </a:endParaRPr>
          </a:p>
        </p:txBody>
      </p:sp>
      <p:sp>
        <p:nvSpPr>
          <p:cNvPr id="140" name="Google Shape;140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26622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46075" algn="just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50000"/>
              <a:buFont typeface="Times New Roman"/>
              <a:buChar char="●"/>
            </a:pPr>
            <a:r>
              <a:rPr lang="en-US" sz="2000" i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Incident investigation - overview</a:t>
            </a:r>
            <a:r>
              <a:rPr lang="en-US" sz="20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. Occupational Safety and Health Administration. (n.d.-a). Retrieved from </a:t>
            </a:r>
            <a:r>
              <a:rPr lang="en-US" sz="2000" u="sng" dirty="0">
                <a:solidFill>
                  <a:schemeClr val="hlink"/>
                </a:solidFill>
                <a:latin typeface="+mn-lt"/>
                <a:ea typeface="Times New Roman"/>
                <a:cs typeface="Times New Roman"/>
                <a:sym typeface="Times New Roman"/>
                <a:hlinkClick r:id="rId3"/>
              </a:rPr>
              <a:t>https://www.osha.gov/incident-investigation</a:t>
            </a:r>
            <a:endParaRPr lang="en-US" sz="2000" dirty="0">
              <a:solidFill>
                <a:schemeClr val="dk1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marL="457200" lvl="0" indent="-346075" algn="just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50000"/>
              <a:buChar char="●"/>
            </a:pPr>
            <a:r>
              <a:rPr lang="en-US" sz="2000" dirty="0">
                <a:solidFill>
                  <a:schemeClr val="dk1"/>
                </a:solidFill>
                <a:latin typeface="+mn-lt"/>
              </a:rPr>
              <a:t>Voss, E., &amp; DeFrancesco, M. (2019, October 18). </a:t>
            </a:r>
            <a:r>
              <a:rPr lang="en-US" sz="2000" i="1" dirty="0">
                <a:solidFill>
                  <a:schemeClr val="dk1"/>
                </a:solidFill>
                <a:latin typeface="+mn-lt"/>
              </a:rPr>
              <a:t>Common workplace accidents and how to prevent them</a:t>
            </a:r>
            <a:r>
              <a:rPr lang="en-US" sz="2000" dirty="0">
                <a:solidFill>
                  <a:schemeClr val="dk1"/>
                </a:solidFill>
                <a:latin typeface="+mn-lt"/>
              </a:rPr>
              <a:t>. EHS Daily Advisor. https://ehsdailyadvisor.blr.com/2019/10/common-workplace-accidents-and-how-to-prevent-them/</a:t>
            </a:r>
            <a:endParaRPr lang="en-US" dirty="0">
              <a:latin typeface="+mn-lt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5"/>
          <p:cNvSpPr txBox="1">
            <a:spLocks noGrp="1"/>
          </p:cNvSpPr>
          <p:nvPr>
            <p:ph type="body" idx="1"/>
          </p:nvPr>
        </p:nvSpPr>
        <p:spPr>
          <a:xfrm>
            <a:off x="246150" y="582848"/>
            <a:ext cx="8651700" cy="455044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Clr>
                <a:srgbClr val="C00000"/>
              </a:buClr>
              <a:buSzPct val="150000"/>
              <a:buFont typeface="Times New Roman"/>
              <a:buChar char="●"/>
            </a:pPr>
            <a:r>
              <a:rPr lang="en" sz="14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 tips for preventing workplace injuries</a:t>
            </a:r>
            <a:r>
              <a:rPr lang="en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(2022, June 25). Indeed.com. Retrieved November 8, 2023, from </a:t>
            </a:r>
            <a:r>
              <a:rPr lang="en" sz="1400" u="sng" dirty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https://www.indeed.com/career-advice/career-development/accident-prevention-workplace</a:t>
            </a:r>
            <a:endParaRPr sz="1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50000"/>
              <a:buFont typeface="Times New Roman"/>
              <a:buChar char="●"/>
            </a:pPr>
            <a:r>
              <a:rPr lang="en" sz="14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Best places to work 2022</a:t>
            </a:r>
            <a:r>
              <a:rPr lang="en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(2022). Glassdoor.com. Retrieved November 8, 2023, from </a:t>
            </a:r>
            <a:r>
              <a:rPr lang="en" sz="1400" u="sng" dirty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https://www.glassdoor.com/Award/Best-Places-to-Work-2022-LST_KQ0,24.htm</a:t>
            </a:r>
            <a:endParaRPr sz="1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50000"/>
              <a:buFont typeface="Times New Roman"/>
              <a:buChar char="●"/>
            </a:pPr>
            <a:r>
              <a:rPr lang="en" sz="14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Occupational Health and Safety Act (OHSA). </a:t>
            </a:r>
            <a:r>
              <a:rPr lang="en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(2022, February). Ontario.ca. Retrieved from </a:t>
            </a:r>
            <a:r>
              <a:rPr lang="en" sz="1400" u="sng" dirty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5"/>
              </a:rPr>
              <a:t>https://www.ontario.ca/page/occupational-health-and-safety-act-ohsa</a:t>
            </a:r>
            <a:endParaRPr sz="1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50000"/>
              <a:buFont typeface="Times New Roman"/>
              <a:buChar char="●"/>
            </a:pPr>
            <a:r>
              <a:rPr lang="en" sz="14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Duties of employers and other persons.</a:t>
            </a:r>
            <a:r>
              <a:rPr lang="en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(2017, March). Ontario.ca. Retrieved from </a:t>
            </a:r>
            <a:r>
              <a:rPr lang="en" sz="1400" u="sng" dirty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6"/>
              </a:rPr>
              <a:t>https://www.ontario.ca/document/guide-occupational-health-and-safety-act/part-iii-duties-employers-and-other-persons</a:t>
            </a:r>
            <a:endParaRPr sz="1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50000"/>
              <a:buFont typeface="Times New Roman"/>
              <a:buChar char="●"/>
            </a:pPr>
            <a:r>
              <a:rPr lang="en" sz="14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Reporting workplace incidents and illnesses</a:t>
            </a:r>
            <a:r>
              <a:rPr lang="en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(2018). Ontario.ca. Retrieved from </a:t>
            </a:r>
            <a:r>
              <a:rPr lang="en" sz="1400" u="sng" dirty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7"/>
              </a:rPr>
              <a:t>https://www.ontario.ca/page/reporting-workplace-incidents-and-illnesses#:~:text=If%20you%20are%20an%20employer%20or%20constructor%20in,including%20those%20resulting%20in%3A%20death%20injury%20occupational%20illness</a:t>
            </a:r>
            <a:endParaRPr sz="1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50000"/>
              <a:buFont typeface="Times New Roman"/>
              <a:buChar char="●"/>
            </a:pPr>
            <a:r>
              <a:rPr lang="en" sz="14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Understanding WSIB: What It Is and How It Works in Ontario. </a:t>
            </a:r>
            <a:r>
              <a:rPr lang="en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(2023)</a:t>
            </a:r>
            <a:r>
              <a:rPr lang="en" sz="1400" i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en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AAxel Insurance Brokers Ltd. Retrieved from </a:t>
            </a:r>
            <a:r>
              <a:rPr lang="en" sz="1400" u="sng" dirty="0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8"/>
              </a:rPr>
              <a:t>https://www.aaxel.ca/understanding-wsib-what-it-is-and-how-it-works-in-ontario/</a:t>
            </a:r>
            <a:endParaRPr sz="1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50000"/>
              <a:buFont typeface="Times New Roman"/>
              <a:buChar char="●"/>
            </a:pPr>
            <a:r>
              <a:rPr lang="en" sz="1400" i="1" dirty="0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RIDDOR - Reporting of injuries, diseases and dangerous occurrences regulations 2013</a:t>
            </a:r>
            <a:r>
              <a:rPr lang="en" sz="1400" dirty="0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. (2023, April 5). HSE: Information about health and safety at work. </a:t>
            </a:r>
            <a:r>
              <a:rPr lang="en" sz="1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Retrieved from </a:t>
            </a:r>
            <a:r>
              <a:rPr lang="en" sz="1400" u="sng" dirty="0">
                <a:solidFill>
                  <a:schemeClr val="hlink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  <a:hlinkClick r:id="rId9"/>
              </a:rPr>
              <a:t>https://www.hse.gov.uk/riddor</a:t>
            </a:r>
            <a:r>
              <a:rPr lang="en" sz="1400" u="sng" dirty="0">
                <a:solidFill>
                  <a:schemeClr val="hlink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endParaRPr sz="1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Google Shape;139;p26">
            <a:extLst>
              <a:ext uri="{FF2B5EF4-FFF2-40B4-BE49-F238E27FC236}">
                <a16:creationId xmlns:a16="http://schemas.microsoft.com/office/drawing/2014/main" id="{4C250A34-9B16-34CA-5DC1-0BD2A034C8E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145766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+mj-lt"/>
              </a:rPr>
              <a:t>REFERENCES</a:t>
            </a:r>
            <a:endParaRPr dirty="0"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Segoe UI">
      <a:majorFont>
        <a:latin typeface="Segoe UI Black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342</Words>
  <Application>Microsoft Office PowerPoint</Application>
  <PresentationFormat>On-screen Show (16:9)</PresentationFormat>
  <Paragraphs>11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Segoe UI</vt:lpstr>
      <vt:lpstr>Segoe UI Black</vt:lpstr>
      <vt:lpstr>Times New Roman</vt:lpstr>
      <vt:lpstr>Simple Light</vt:lpstr>
      <vt:lpstr>REFERENCES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MGMT - 3029</dc:title>
  <dc:creator>Diễm Lê Phước Hoài</dc:creator>
  <cp:lastModifiedBy>Trung Nghĩa Nguyễn</cp:lastModifiedBy>
  <cp:revision>2</cp:revision>
  <dcterms:modified xsi:type="dcterms:W3CDTF">2023-11-11T01:52:45Z</dcterms:modified>
</cp:coreProperties>
</file>