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66" r:id="rId3"/>
    <p:sldId id="260" r:id="rId4"/>
    <p:sldId id="262" r:id="rId5"/>
    <p:sldId id="263" r:id="rId6"/>
    <p:sldId id="267" r:id="rId7"/>
    <p:sldId id="256" r:id="rId8"/>
    <p:sldId id="270" r:id="rId9"/>
    <p:sldId id="271" r:id="rId10"/>
    <p:sldId id="578" r:id="rId11"/>
    <p:sldId id="281" r:id="rId12"/>
    <p:sldId id="273" r:id="rId13"/>
    <p:sldId id="280" r:id="rId14"/>
    <p:sldId id="261" r:id="rId15"/>
    <p:sldId id="282" r:id="rId16"/>
    <p:sldId id="272" r:id="rId17"/>
    <p:sldId id="579" r:id="rId18"/>
    <p:sldId id="264" r:id="rId19"/>
    <p:sldId id="283" r:id="rId20"/>
    <p:sldId id="576" r:id="rId21"/>
    <p:sldId id="577" r:id="rId22"/>
    <p:sldId id="580" r:id="rId23"/>
    <p:sldId id="31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DA00"/>
    <a:srgbClr val="CCFF99"/>
    <a:srgbClr val="99FF33"/>
    <a:srgbClr val="66FF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917" y="-2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18B08-FF41-496D-A6EC-CD27A53FD9C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C2538-004B-4CDE-A76A-AD795BBB0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5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Hoàn</a:t>
            </a:r>
            <a:r>
              <a:rPr lang="en-US" baseline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C4133A-A468-4824-A960-2FD2A5EB8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59C5052-9EA9-43E6-A714-1F91145D8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FC6F08-75A7-4B7A-AD5D-57FD1C02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833951-E6CA-4B41-ADAA-995F4656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B94009-4981-424E-88CB-969261E4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4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065DD0-3D8A-4F78-8A61-55395FA2C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E605197-5F02-49FE-9696-CB23F8B0E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C4A3F3-8012-4C88-AA20-D23E27B7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60EBF8-E924-430A-BDA9-29B4CE0E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D3545C-CCA9-4933-B368-E587CDBE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29019AA-B60A-4F5F-B720-8E6ED7005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B26C0A0-29E7-4097-86BB-002CCAC4D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0E5656-65DE-4545-A826-0C8581BA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0E8720-6F40-4659-AA63-21804AE20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BFD0C2-9B1B-464A-B835-F6F36A8E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0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EA4665-57B2-4895-82FC-64ECF226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231F7C-BA2C-475C-83F0-1684B8A17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95BE53-C4D4-4488-BDC8-909C8D1F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E9DF59-7D67-40EC-A7B8-0008B6A2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CBC81F-9CB8-4F4B-8C9A-64692DA2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9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F02284-6A57-4DEB-B735-50205410B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2BB467-E64F-4866-BEE7-E852930EF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3F8B52-1E07-494B-9F38-E482D488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5A08AF-054E-4CC1-B369-8C59267C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DACEA0-C158-48CA-811B-3C7C7815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5BC33A-3371-410E-9E7E-6CF38636A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7F5DD0-21C3-448A-808C-6B4F1E555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669A786-E494-42DE-974E-19444CDD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AF8D23-1CEB-43C0-9DBB-3AF65FAD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0F9607-FCB5-4BA0-B8D5-6F9C714D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693AA5-73DB-42AE-8EEB-06D163D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2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F7046F-5D13-4CC5-94AF-9D34B1AB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45A2AA-0EA7-403F-BCA0-2DCF32902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904013-0380-4852-8015-A574DD9E0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2AB04A2-8E2C-4C35-B795-5AFB589C5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127476E-F110-4E33-A967-4A5AD9CD8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38B6082-A5BB-4620-A32D-8CD57994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312742C-011C-410D-AD2C-5E7CDAF43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BEFC768-A1E5-410B-A507-0D6246A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0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5D688E-2D05-4866-892C-8425C5360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D4DFE48-014F-45F4-9D10-E6ADDD2F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92CB292-E3D4-4C28-93A3-3247678E7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0C0CBFC-996F-471B-BF29-C3360825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9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B720D78-C173-4165-B062-1CB61202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B9BCF48-876D-4509-A783-4CA00E46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AA4CC2-B0CB-4173-86E5-24D1AA04A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2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EE459E-3A56-4F59-B11E-A118CB5C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792FBC-94B3-4A2F-A964-05C355FA7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FCBE86-82A0-4247-AA74-C61E3D21A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68F519-764A-414F-AE0B-EB90613E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93C5EA-D77C-4F7B-889A-906A6456C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BC65B5-3569-45D5-8A64-65AAA66B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5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5EC51-40DA-46B0-B4BE-221552D9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9A362E2-F513-436F-BAB5-1AF580142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4EBA50-4B60-4A93-86C9-17768FBD6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8E74E0-15CE-4A15-AA6D-627E8475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08F21C-A2CA-4C9B-8A7F-84C6143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4605A0-832C-45E1-88AD-5CCAF8C85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7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9AC2CF5-61FB-4A8B-A5A9-D6331F23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4870B8-C6AA-4CC8-B0FC-4069271F6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B83E87-AFBB-4C5C-BC29-184043D28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F9DB7-2505-4345-82BE-E6CA63E51C7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47AF6C-988F-4901-92A0-690D549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E82929-9DB9-4ED1-85A7-7EE034A45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D0E41-11B0-420D-8D6A-9AF9E19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6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709578-9C91-407F-8645-F392348EFD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67" t="16297" r="22084" b="6074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54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5;p18">
            <a:extLst>
              <a:ext uri="{FF2B5EF4-FFF2-40B4-BE49-F238E27FC236}">
                <a16:creationId xmlns:a16="http://schemas.microsoft.com/office/drawing/2014/main" xmlns="" id="{E6184E56-85FC-44DC-8970-CBD1B2322518}"/>
              </a:ext>
            </a:extLst>
          </p:cNvPr>
          <p:cNvSpPr txBox="1"/>
          <p:nvPr/>
        </p:nvSpPr>
        <p:spPr>
          <a:xfrm>
            <a:off x="1143000" y="1563533"/>
            <a:ext cx="57150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5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Có 2 dạng tỉ lệ:</a:t>
            </a:r>
            <a:endParaRPr sz="5400">
              <a:solidFill>
                <a:srgbClr val="0070C0"/>
              </a:solidFill>
            </a:endParaRPr>
          </a:p>
        </p:txBody>
      </p:sp>
      <p:sp>
        <p:nvSpPr>
          <p:cNvPr id="8" name="Google Shape;125;p18">
            <a:extLst>
              <a:ext uri="{FF2B5EF4-FFF2-40B4-BE49-F238E27FC236}">
                <a16:creationId xmlns:a16="http://schemas.microsoft.com/office/drawing/2014/main" xmlns="" id="{A2497BCD-614B-4F5F-94A0-CC6B9586848E}"/>
              </a:ext>
            </a:extLst>
          </p:cNvPr>
          <p:cNvSpPr txBox="1"/>
          <p:nvPr/>
        </p:nvSpPr>
        <p:spPr>
          <a:xfrm>
            <a:off x="1346084" y="2577657"/>
            <a:ext cx="49530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5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+ Tỉ lệ thước :</a:t>
            </a:r>
            <a:endParaRPr sz="5400">
              <a:solidFill>
                <a:srgbClr val="0070C0"/>
              </a:solidFill>
            </a:endParaRPr>
          </a:p>
        </p:txBody>
      </p:sp>
      <p:sp>
        <p:nvSpPr>
          <p:cNvPr id="9" name="Google Shape;125;p18">
            <a:extLst>
              <a:ext uri="{FF2B5EF4-FFF2-40B4-BE49-F238E27FC236}">
                <a16:creationId xmlns:a16="http://schemas.microsoft.com/office/drawing/2014/main" xmlns="" id="{F5916CD5-784E-43E4-836D-0525DC1F74AC}"/>
              </a:ext>
            </a:extLst>
          </p:cNvPr>
          <p:cNvSpPr txBox="1"/>
          <p:nvPr/>
        </p:nvSpPr>
        <p:spPr>
          <a:xfrm>
            <a:off x="1346084" y="5011624"/>
            <a:ext cx="49530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5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+ Tỉ lệ số :</a:t>
            </a:r>
            <a:endParaRPr sz="5400">
              <a:solidFill>
                <a:srgbClr val="0070C0"/>
              </a:solidFill>
            </a:endParaRP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xmlns="" id="{8584C1A4-7302-4AD6-814E-6CD7A96CC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5" t="86056" b="-533"/>
          <a:stretch/>
        </p:blipFill>
        <p:spPr>
          <a:xfrm>
            <a:off x="4267200" y="3380570"/>
            <a:ext cx="7664192" cy="196515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0EAFF45B-4B04-4BC1-B8A8-D9A30D62DF48}"/>
              </a:ext>
            </a:extLst>
          </p:cNvPr>
          <p:cNvCxnSpPr/>
          <p:nvPr/>
        </p:nvCxnSpPr>
        <p:spPr>
          <a:xfrm flipV="1">
            <a:off x="4815840" y="5090160"/>
            <a:ext cx="2245360" cy="6197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8B20EB5B-305D-4AA1-A9DC-F0C3AF3CA660}"/>
              </a:ext>
            </a:extLst>
          </p:cNvPr>
          <p:cNvCxnSpPr>
            <a:cxnSpLocks/>
          </p:cNvCxnSpPr>
          <p:nvPr/>
        </p:nvCxnSpPr>
        <p:spPr>
          <a:xfrm>
            <a:off x="6075622" y="3122050"/>
            <a:ext cx="2407978" cy="10943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D0B0417-9756-4413-BDD8-D78EF11FAA7A}"/>
              </a:ext>
            </a:extLst>
          </p:cNvPr>
          <p:cNvSpPr/>
          <p:nvPr/>
        </p:nvSpPr>
        <p:spPr>
          <a:xfrm>
            <a:off x="89214" y="1237048"/>
            <a:ext cx="9685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rgbClr val="0000FF"/>
                </a:solidFill>
                <a:cs typeface="Arial" panose="020B0604020202020204" pitchFamily="34" charset="0"/>
                <a:sym typeface="Wingdings 2" panose="05020102010507070707" pitchFamily="18" charset="2"/>
              </a:rPr>
              <a:t></a:t>
            </a:r>
            <a:endParaRPr lang="en-US" sz="60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2E945C7A-D17A-41BF-93E4-B767C1120906}"/>
              </a:ext>
            </a:extLst>
          </p:cNvPr>
          <p:cNvSpPr/>
          <p:nvPr/>
        </p:nvSpPr>
        <p:spPr>
          <a:xfrm>
            <a:off x="412545" y="97188"/>
            <a:ext cx="4200095" cy="77082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   Tỉ lệ bản đồ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xmlns="" id="{D25AC06B-A719-4207-A38D-54568CFFD1B3}"/>
              </a:ext>
            </a:extLst>
          </p:cNvPr>
          <p:cNvSpPr/>
          <p:nvPr/>
        </p:nvSpPr>
        <p:spPr>
          <a:xfrm>
            <a:off x="20321" y="30480"/>
            <a:ext cx="944880" cy="90424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4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C6D2419-1C42-4109-AF6E-570534DFE0D9}"/>
              </a:ext>
            </a:extLst>
          </p:cNvPr>
          <p:cNvSpPr/>
          <p:nvPr/>
        </p:nvSpPr>
        <p:spPr>
          <a:xfrm>
            <a:off x="698441" y="123013"/>
            <a:ext cx="10795118" cy="88723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    Tính khoảng cách thực tế dựa vào tỉ lệ bản đồ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FEA632A3-E232-45FC-AE45-FBC304DB7544}"/>
              </a:ext>
            </a:extLst>
          </p:cNvPr>
          <p:cNvSpPr/>
          <p:nvPr/>
        </p:nvSpPr>
        <p:spPr>
          <a:xfrm>
            <a:off x="81280" y="21241"/>
            <a:ext cx="1105164" cy="109078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4247B0-2527-4E2D-9EC7-48732A1294B4}"/>
              </a:ext>
            </a:extLst>
          </p:cNvPr>
          <p:cNvSpPr txBox="1"/>
          <p:nvPr/>
        </p:nvSpPr>
        <p:spPr>
          <a:xfrm>
            <a:off x="876368" y="2688116"/>
            <a:ext cx="102126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tính khoảng cách thực địa của hai địa điểm AB (theo đ</a:t>
            </a:r>
            <a:r>
              <a:rPr lang="vi-V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 chim bay) ta làm như thế nào?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712CE1-8180-4D6A-9FCF-0448222FA7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11" t="49918" r="67591" b="40164"/>
          <a:stretch/>
        </p:blipFill>
        <p:spPr>
          <a:xfrm>
            <a:off x="73480" y="1154206"/>
            <a:ext cx="1605776" cy="104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8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5;p18">
            <a:extLst>
              <a:ext uri="{FF2B5EF4-FFF2-40B4-BE49-F238E27FC236}">
                <a16:creationId xmlns:a16="http://schemas.microsoft.com/office/drawing/2014/main" xmlns="" id="{878754CA-E66E-47D7-BA33-02B0DA54817B}"/>
              </a:ext>
            </a:extLst>
          </p:cNvPr>
          <p:cNvSpPr txBox="1"/>
          <p:nvPr/>
        </p:nvSpPr>
        <p:spPr>
          <a:xfrm>
            <a:off x="605933" y="2365869"/>
            <a:ext cx="12647047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48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+ Bước 1: </a:t>
            </a:r>
            <a:r>
              <a:rPr lang="en-US" sz="4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Dùng thước tỉ lệ đo 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4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khoảng cách  trên bản đồ từ  A đến B.</a:t>
            </a:r>
            <a:endParaRPr sz="4800">
              <a:solidFill>
                <a:srgbClr val="0070C0"/>
              </a:solidFill>
            </a:endParaRPr>
          </a:p>
        </p:txBody>
      </p:sp>
      <p:sp>
        <p:nvSpPr>
          <p:cNvPr id="6" name="Google Shape;125;p18">
            <a:extLst>
              <a:ext uri="{FF2B5EF4-FFF2-40B4-BE49-F238E27FC236}">
                <a16:creationId xmlns:a16="http://schemas.microsoft.com/office/drawing/2014/main" xmlns="" id="{8A3F66EF-B732-4E14-B5CD-1B1FFE7070E5}"/>
              </a:ext>
            </a:extLst>
          </p:cNvPr>
          <p:cNvSpPr txBox="1"/>
          <p:nvPr/>
        </p:nvSpPr>
        <p:spPr>
          <a:xfrm>
            <a:off x="426736" y="4216708"/>
            <a:ext cx="12572850" cy="784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48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+ Bước 2: </a:t>
            </a:r>
            <a:r>
              <a:rPr lang="en-US" sz="4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Lấy số đo khoảng cách  trên bản đồ từ  A đến B nhân với mẫu số 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4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của tỉ lệ bản đồ.</a:t>
            </a:r>
            <a:endParaRPr sz="480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7A48E48-6F05-492B-A35F-9B02664D629E}"/>
              </a:ext>
            </a:extLst>
          </p:cNvPr>
          <p:cNvSpPr txBox="1"/>
          <p:nvPr/>
        </p:nvSpPr>
        <p:spPr>
          <a:xfrm>
            <a:off x="605933" y="1253300"/>
            <a:ext cx="8608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Bản đồ tỉ lệ </a:t>
            </a:r>
            <a:r>
              <a:rPr lang="en-US" sz="54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54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4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39033BF-00B7-4F5F-8CFC-A8E8BCFF0186}"/>
              </a:ext>
            </a:extLst>
          </p:cNvPr>
          <p:cNvSpPr/>
          <p:nvPr/>
        </p:nvSpPr>
        <p:spPr>
          <a:xfrm>
            <a:off x="698441" y="123013"/>
            <a:ext cx="10795118" cy="88723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    Tính khoảng cách thực tế dựa vào tỉ lệ bản đồ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xmlns="" id="{D717E642-C661-42F2-8ABC-A84B9F20E42C}"/>
              </a:ext>
            </a:extLst>
          </p:cNvPr>
          <p:cNvSpPr/>
          <p:nvPr/>
        </p:nvSpPr>
        <p:spPr>
          <a:xfrm>
            <a:off x="81280" y="21241"/>
            <a:ext cx="1105164" cy="109078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Ban do mot khu vuc cua thanh pho Da Nang (ti le 175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t="2777" r="908"/>
          <a:stretch>
            <a:fillRect/>
          </a:stretch>
        </p:blipFill>
        <p:spPr bwMode="auto">
          <a:xfrm>
            <a:off x="2885440" y="957262"/>
            <a:ext cx="8686800" cy="590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8067041" y="6443663"/>
            <a:ext cx="3192463" cy="119063"/>
            <a:chOff x="2544" y="3120"/>
            <a:chExt cx="1287" cy="46"/>
          </a:xfrm>
        </p:grpSpPr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2544" y="3120"/>
              <a:ext cx="259" cy="4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2798" y="3120"/>
              <a:ext cx="25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3058" y="3120"/>
              <a:ext cx="259" cy="4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3312" y="3120"/>
              <a:ext cx="25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Rectangle 15"/>
            <p:cNvSpPr>
              <a:spLocks noChangeArrowheads="1"/>
            </p:cNvSpPr>
            <p:nvPr/>
          </p:nvSpPr>
          <p:spPr bwMode="auto">
            <a:xfrm>
              <a:off x="3572" y="3120"/>
              <a:ext cx="259" cy="4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8" name="Oval 16"/>
          <p:cNvSpPr>
            <a:spLocks noChangeArrowheads="1"/>
          </p:cNvSpPr>
          <p:nvPr/>
        </p:nvSpPr>
        <p:spPr bwMode="auto">
          <a:xfrm flipH="1">
            <a:off x="8332294" y="2418917"/>
            <a:ext cx="309385" cy="22860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6006179" y="4663053"/>
            <a:ext cx="228600" cy="22859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V="1">
            <a:off x="6123940" y="2543174"/>
            <a:ext cx="2335213" cy="224803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788CBA-366D-453E-B0E2-366682DCB024}"/>
              </a:ext>
            </a:extLst>
          </p:cNvPr>
          <p:cNvSpPr txBox="1"/>
          <p:nvPr/>
        </p:nvSpPr>
        <p:spPr>
          <a:xfrm rot="18634288">
            <a:off x="6581843" y="3124725"/>
            <a:ext cx="9245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D71AE3-6E30-49C4-AFE8-CE57E405BA04}"/>
              </a:ext>
            </a:extLst>
          </p:cNvPr>
          <p:cNvSpPr txBox="1"/>
          <p:nvPr/>
        </p:nvSpPr>
        <p:spPr>
          <a:xfrm>
            <a:off x="2509520" y="172720"/>
            <a:ext cx="933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4075" indent="-228600">
              <a:buClr>
                <a:srgbClr val="0033CC"/>
              </a:buClr>
              <a:buSzPts val="2000"/>
            </a:pPr>
            <a:r>
              <a:rPr lang="en-US" sz="2400" b="1" u="sng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</a:t>
            </a:r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Tính khoảng cách từ khách sạn Hải Vân   -   Thu Bồn             </a:t>
            </a:r>
            <a:endParaRPr lang="en-US" sz="2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0C7BF66-DACE-4FBD-8214-F9DF5581A826}"/>
              </a:ext>
            </a:extLst>
          </p:cNvPr>
          <p:cNvSpPr txBox="1"/>
          <p:nvPr/>
        </p:nvSpPr>
        <p:spPr>
          <a:xfrm>
            <a:off x="380823" y="6180028"/>
            <a:ext cx="717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4cm x 7500= 30000 cm = 300m</a:t>
            </a:r>
          </a:p>
        </p:txBody>
      </p:sp>
    </p:spTree>
    <p:extLst>
      <p:ext uri="{BB962C8B-B14F-4D97-AF65-F5344CB8AC3E}">
        <p14:creationId xmlns:p14="http://schemas.microsoft.com/office/powerpoint/2010/main" val="7251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8" grpId="0" animBg="1"/>
      <p:bldP spid="13328" grpId="1" animBg="1"/>
      <p:bldP spid="13329" grpId="0" animBg="1"/>
      <p:bldP spid="13329" grpId="1" animBg="1"/>
      <p:bldP spid="13330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5;p18">
            <a:extLst>
              <a:ext uri="{FF2B5EF4-FFF2-40B4-BE49-F238E27FC236}">
                <a16:creationId xmlns:a16="http://schemas.microsoft.com/office/drawing/2014/main" xmlns="" id="{79982D69-E3B5-4198-A0F1-091FB483909A}"/>
              </a:ext>
            </a:extLst>
          </p:cNvPr>
          <p:cNvSpPr txBox="1"/>
          <p:nvPr/>
        </p:nvSpPr>
        <p:spPr>
          <a:xfrm>
            <a:off x="356434" y="2510280"/>
            <a:ext cx="1257285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48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+ Bước 1: </a:t>
            </a:r>
            <a:r>
              <a:rPr lang="en-US" sz="4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Dùng thước đo khoảng cách 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4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từ A đến B trên bản đồ .</a:t>
            </a:r>
            <a:endParaRPr sz="480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9B7CEB-23EF-42D7-90A8-98479D2A4A18}"/>
              </a:ext>
            </a:extLst>
          </p:cNvPr>
          <p:cNvSpPr txBox="1"/>
          <p:nvPr/>
        </p:nvSpPr>
        <p:spPr>
          <a:xfrm>
            <a:off x="356434" y="1112021"/>
            <a:ext cx="5849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Bản đồ tỉ lệ số:</a:t>
            </a:r>
          </a:p>
        </p:txBody>
      </p:sp>
      <p:sp>
        <p:nvSpPr>
          <p:cNvPr id="8" name="Google Shape;125;p18">
            <a:extLst>
              <a:ext uri="{FF2B5EF4-FFF2-40B4-BE49-F238E27FC236}">
                <a16:creationId xmlns:a16="http://schemas.microsoft.com/office/drawing/2014/main" xmlns="" id="{F17BCAC0-EE43-4860-B930-56AAFC7D3946}"/>
              </a:ext>
            </a:extLst>
          </p:cNvPr>
          <p:cNvSpPr txBox="1"/>
          <p:nvPr/>
        </p:nvSpPr>
        <p:spPr>
          <a:xfrm>
            <a:off x="448001" y="4282005"/>
            <a:ext cx="1257285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48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+ Bước 2: </a:t>
            </a:r>
            <a:r>
              <a:rPr lang="en-US" sz="4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Áp thước vào thước tỉ lệ trên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4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bản đồ</a:t>
            </a:r>
            <a:endParaRPr sz="480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9712EB91-AE22-4D02-B982-5992BCED33DF}"/>
              </a:ext>
            </a:extLst>
          </p:cNvPr>
          <p:cNvSpPr/>
          <p:nvPr/>
        </p:nvSpPr>
        <p:spPr>
          <a:xfrm>
            <a:off x="698441" y="123013"/>
            <a:ext cx="10795118" cy="88723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    Tính khoảng cách thực tế dựa vào tỉ lệ bản đồ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xmlns="" id="{6CC801E7-0E7C-4112-A9E9-EB993E7CBCDF}"/>
              </a:ext>
            </a:extLst>
          </p:cNvPr>
          <p:cNvSpPr/>
          <p:nvPr/>
        </p:nvSpPr>
        <p:spPr>
          <a:xfrm>
            <a:off x="81280" y="21241"/>
            <a:ext cx="1105164" cy="109078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2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Ban do mot khu vuc cua thanh pho Da Nang (ti le 175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t="2777" r="908"/>
          <a:stretch>
            <a:fillRect/>
          </a:stretch>
        </p:blipFill>
        <p:spPr bwMode="auto">
          <a:xfrm>
            <a:off x="1828800" y="194632"/>
            <a:ext cx="8686800" cy="590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7021418" y="5670014"/>
            <a:ext cx="3192463" cy="119063"/>
            <a:chOff x="2544" y="3120"/>
            <a:chExt cx="1287" cy="46"/>
          </a:xfrm>
        </p:grpSpPr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2544" y="3120"/>
              <a:ext cx="259" cy="4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2798" y="3120"/>
              <a:ext cx="25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3058" y="3120"/>
              <a:ext cx="259" cy="4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3312" y="3120"/>
              <a:ext cx="25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Rectangle 15"/>
            <p:cNvSpPr>
              <a:spLocks noChangeArrowheads="1"/>
            </p:cNvSpPr>
            <p:nvPr/>
          </p:nvSpPr>
          <p:spPr bwMode="auto">
            <a:xfrm>
              <a:off x="3572" y="3120"/>
              <a:ext cx="259" cy="4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8" name="Oval 16"/>
          <p:cNvSpPr>
            <a:spLocks noChangeArrowheads="1"/>
          </p:cNvSpPr>
          <p:nvPr/>
        </p:nvSpPr>
        <p:spPr bwMode="auto">
          <a:xfrm flipH="1">
            <a:off x="7275654" y="1766455"/>
            <a:ext cx="309385" cy="22860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4949539" y="4010591"/>
            <a:ext cx="228600" cy="22859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V="1">
            <a:off x="5067300" y="1890712"/>
            <a:ext cx="2335213" cy="224803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Google Shape;307;p31"/>
          <p:cNvSpPr txBox="1"/>
          <p:nvPr/>
        </p:nvSpPr>
        <p:spPr>
          <a:xfrm>
            <a:off x="900906" y="5812921"/>
            <a:ext cx="10667999" cy="126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54075" indent="-228600">
              <a:buClr>
                <a:srgbClr val="0033CC"/>
              </a:buClr>
              <a:buSzPts val="2000"/>
            </a:pPr>
            <a:r>
              <a:rPr lang="en-US" sz="2800" b="1" u="sng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</a:t>
            </a:r>
            <a:r>
              <a:rPr lang="en-US" sz="28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Tính khoảng cách từ khách sạn Hải Vân   -   Thu Bồn</a:t>
            </a: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8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82 0.16255 L -0.13282 0.395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5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3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41 0.00231 L -0.32864 -0.0018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8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8" grpId="0" animBg="1"/>
      <p:bldP spid="13328" grpId="1" animBg="1"/>
      <p:bldP spid="13329" grpId="0" animBg="1"/>
      <p:bldP spid="13329" grpId="1" animBg="1"/>
      <p:bldP spid="13330" grpId="0" animBg="1"/>
      <p:bldP spid="13330" grpId="1" animBg="1"/>
      <p:bldP spid="13330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79FA04F-BD32-43CF-A169-DD1BA2775205}"/>
              </a:ext>
            </a:extLst>
          </p:cNvPr>
          <p:cNvSpPr/>
          <p:nvPr/>
        </p:nvSpPr>
        <p:spPr>
          <a:xfrm>
            <a:off x="3132218" y="156981"/>
            <a:ext cx="5005942" cy="6761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7E622E-7E18-4607-93DE-14E2EC623FA1}"/>
              </a:ext>
            </a:extLst>
          </p:cNvPr>
          <p:cNvSpPr txBox="1"/>
          <p:nvPr/>
        </p:nvSpPr>
        <p:spPr>
          <a:xfrm>
            <a:off x="111760" y="1147578"/>
            <a:ext cx="120091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1,2: </a:t>
            </a:r>
          </a:p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bản đồ hành chính có tỉ lệ 1 : 6 000 000, </a:t>
            </a:r>
          </a:p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 cách từ Hà Nội đến TP  Hải Phòng và TP Vinh ( Nghệ An) lần lượt là1,5 cm và 5 cm, vậy trên thực tế hai TP đó cách thủ đô Hà Nội là bao nhiêu km?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101C77-5FDD-4C6D-B09C-7931ACCD253C}"/>
              </a:ext>
            </a:extLst>
          </p:cNvPr>
          <p:cNvSpPr txBox="1"/>
          <p:nvPr/>
        </p:nvSpPr>
        <p:spPr>
          <a:xfrm>
            <a:off x="111760" y="4183215"/>
            <a:ext cx="122123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3,4:</a:t>
            </a:r>
          </a:p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địa điểm có khoảng  cách thực tế là  25 km, thì trên bản đồ có tỉ lệ 1: 500 000, khoảng cách giữa hai địa điểm đó là bao nhiêu cm?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EE0165D6-074E-49E4-A5F2-5DC93049A5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6"/>
          <a:stretch/>
        </p:blipFill>
        <p:spPr>
          <a:xfrm>
            <a:off x="8432309" y="113711"/>
            <a:ext cx="1905463" cy="92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1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3;p33">
            <a:extLst>
              <a:ext uri="{FF2B5EF4-FFF2-40B4-BE49-F238E27FC236}">
                <a16:creationId xmlns:a16="http://schemas.microsoft.com/office/drawing/2014/main" xmlns="" id="{4B15E7F5-5D2F-4F39-A8F2-5D6D40301118}"/>
              </a:ext>
            </a:extLst>
          </p:cNvPr>
          <p:cNvSpPr txBox="1"/>
          <p:nvPr/>
        </p:nvSpPr>
        <p:spPr>
          <a:xfrm>
            <a:off x="-474368" y="1515844"/>
            <a:ext cx="12920368" cy="207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25475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000"/>
            </a:pPr>
            <a:r>
              <a:rPr lang="en-US" sz="3600" b="1" i="0" u="none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*Khoảng cách thực tế t</a:t>
            </a:r>
            <a:r>
              <a:rPr lang="en-US" sz="3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ừ Hà Nội </a:t>
            </a:r>
            <a:r>
              <a:rPr lang="en-US" sz="3600" b="1" i="0" u="none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  TP Hải Phòng</a:t>
            </a:r>
          </a:p>
          <a:p>
            <a:pPr marL="625475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000"/>
            </a:pPr>
            <a:r>
              <a:rPr lang="en-US" sz="3600" b="1" i="0" u="none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Cách 1:</a:t>
            </a:r>
          </a:p>
          <a:p>
            <a:pPr marL="625475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000"/>
            </a:pPr>
            <a:r>
              <a:rPr lang="en-US" sz="3600" b="1" i="0" u="none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1,5 cm  x  6000 000 =   9 000 000 cm  =  90 km 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075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Arial"/>
              <a:buNone/>
            </a:pPr>
            <a:r>
              <a:rPr lang="en-US" sz="36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600" b="1" i="0" u="none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 2:</a:t>
            </a:r>
            <a:r>
              <a:rPr lang="en-US" sz="3600" b="1" i="0" u="none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đổi 6000000cm= 60km</a:t>
            </a:r>
            <a:endParaRPr lang="en-US" sz="36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854075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1,5 cm  x  60    =   </a:t>
            </a:r>
            <a:r>
              <a:rPr lang="en-US" sz="36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90</a:t>
            </a:r>
            <a:r>
              <a:rPr lang="en-US" sz="3600" b="1" i="0" u="none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km 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2CB588F-8052-4AD0-85E9-448A0A5EF45F}"/>
              </a:ext>
            </a:extLst>
          </p:cNvPr>
          <p:cNvSpPr/>
          <p:nvPr/>
        </p:nvSpPr>
        <p:spPr>
          <a:xfrm>
            <a:off x="698441" y="123013"/>
            <a:ext cx="3213159" cy="88723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    Nhóm 1,2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343;p33">
            <a:extLst>
              <a:ext uri="{FF2B5EF4-FFF2-40B4-BE49-F238E27FC236}">
                <a16:creationId xmlns:a16="http://schemas.microsoft.com/office/drawing/2014/main" xmlns="" id="{A4B2B0E6-E0AB-4286-AECC-18B1C4D95229}"/>
              </a:ext>
            </a:extLst>
          </p:cNvPr>
          <p:cNvSpPr txBox="1"/>
          <p:nvPr/>
        </p:nvSpPr>
        <p:spPr>
          <a:xfrm>
            <a:off x="-393700" y="4404422"/>
            <a:ext cx="12585700" cy="207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25475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000"/>
            </a:pPr>
            <a:r>
              <a:rPr lang="en-US" sz="3600" b="1" i="0" u="none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* Khoảng cách thực tế t</a:t>
            </a:r>
            <a:r>
              <a:rPr lang="en-US" sz="3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ừ Hà Nội </a:t>
            </a:r>
            <a:r>
              <a:rPr lang="en-US" sz="3600" b="1" i="0" u="none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  TP Vinh</a:t>
            </a:r>
          </a:p>
          <a:p>
            <a:pPr marL="625475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000"/>
            </a:pPr>
            <a:r>
              <a:rPr lang="en-US" sz="3600" b="1" i="0" u="none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Cách 1:</a:t>
            </a:r>
          </a:p>
          <a:p>
            <a:pPr marL="625475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000"/>
            </a:pPr>
            <a:r>
              <a:rPr lang="en-US" sz="3600" b="1" i="0" u="none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5 cm  x  6000 000 =   30 000 000 cm  =  300 km 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075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Arial"/>
              <a:buNone/>
            </a:pPr>
            <a:r>
              <a:rPr lang="en-US" sz="36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600" b="1" i="0" u="none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 2:</a:t>
            </a:r>
            <a:r>
              <a:rPr lang="en-US" sz="3600" b="1" i="0" u="none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đổi 6000000cm= 60km</a:t>
            </a:r>
            <a:endParaRPr lang="en-US" sz="36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854075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 cm  x  60    =   300 km 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7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43;p33">
            <a:extLst>
              <a:ext uri="{FF2B5EF4-FFF2-40B4-BE49-F238E27FC236}">
                <a16:creationId xmlns:a16="http://schemas.microsoft.com/office/drawing/2014/main" xmlns="" id="{8BD0A9FD-0BF6-4EDF-ABE8-081821D4F434}"/>
              </a:ext>
            </a:extLst>
          </p:cNvPr>
          <p:cNvSpPr txBox="1"/>
          <p:nvPr/>
        </p:nvSpPr>
        <p:spPr>
          <a:xfrm>
            <a:off x="-572770" y="1473200"/>
            <a:ext cx="12764770" cy="207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6975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4000" b="1" i="0" u="none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Khoảng cách 2 điểm trên bản đồ tỉ lệ 1:500 000</a:t>
            </a:r>
          </a:p>
          <a:p>
            <a:pPr marL="625475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000"/>
            </a:pPr>
            <a:r>
              <a:rPr lang="en-US" sz="4000" b="1" i="0" u="none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4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Đổi 500 000 cm = 5 km</a:t>
            </a:r>
            <a:r>
              <a:rPr lang="en-US" sz="4000" b="1" i="0" u="none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625475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000"/>
            </a:pPr>
            <a:r>
              <a:rPr lang="en-US" sz="4000" b="1" i="0" u="none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25 km  :  </a:t>
            </a:r>
            <a:r>
              <a:rPr lang="en-US" sz="4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</a:t>
            </a:r>
            <a:r>
              <a:rPr lang="en-US" sz="4000" b="1" i="0" u="none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=   5 cm ( Vì 1cm trên bản đồ tỉ lệ</a:t>
            </a:r>
          </a:p>
          <a:p>
            <a:pPr marL="625475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000"/>
            </a:pPr>
            <a:r>
              <a:rPr lang="en-US" sz="4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1: 500 000</a:t>
            </a:r>
            <a:r>
              <a:rPr lang="en-US" sz="4000" b="1" i="0" u="none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t</a:t>
            </a:r>
            <a:r>
              <a:rPr lang="vi-VN" sz="4000" b="1" i="0" u="none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ư</a:t>
            </a:r>
            <a:r>
              <a:rPr lang="en-US" sz="4000" b="1" i="0" u="none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ơng </a:t>
            </a:r>
            <a:r>
              <a:rPr lang="en-US" sz="4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ứng với 5km</a:t>
            </a:r>
            <a:r>
              <a:rPr lang="en-US" sz="4000" b="1" i="0" u="none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ngoài th</a:t>
            </a:r>
            <a:r>
              <a:rPr lang="en-US" sz="4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ực tế)</a:t>
            </a:r>
            <a:endParaRPr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6B3564D-6603-47B9-AAC8-62B8F5B40CA7}"/>
              </a:ext>
            </a:extLst>
          </p:cNvPr>
          <p:cNvSpPr/>
          <p:nvPr/>
        </p:nvSpPr>
        <p:spPr>
          <a:xfrm>
            <a:off x="698441" y="123013"/>
            <a:ext cx="3213159" cy="88723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    Nhóm 3,4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135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89635BB4-6CAB-4670-93FA-B4A8055EC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456" y="50729"/>
            <a:ext cx="74384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B0F0"/>
                </a:solidFill>
                <a:latin typeface="#9Slide03 IcielNovecento sans E" panose="00000900000000000000" pitchFamily="2" charset="0"/>
                <a:cs typeface="Arial" panose="020B0604020202020204" pitchFamily="34" charset="0"/>
              </a:rPr>
              <a:t>LUYỆN TẬP – VẬN DỤNG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1AE70B-1B4F-411C-91C8-5CFD630113C1}"/>
              </a:ext>
            </a:extLst>
          </p:cNvPr>
          <p:cNvSpPr txBox="1"/>
          <p:nvPr/>
        </p:nvSpPr>
        <p:spPr>
          <a:xfrm>
            <a:off x="566996" y="813291"/>
            <a:ext cx="11204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Tỉ lệ bản đồ có ý nghĩa để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B47C9B-7800-4E6A-A335-889A538CCA5D}"/>
              </a:ext>
            </a:extLst>
          </p:cNvPr>
          <p:cNvSpPr txBox="1"/>
          <p:nvPr/>
        </p:nvSpPr>
        <p:spPr>
          <a:xfrm>
            <a:off x="842422" y="1759004"/>
            <a:ext cx="9110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Mô tả bản đồ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648CACF-CBA2-4D75-8674-FF83BCA92E66}"/>
              </a:ext>
            </a:extLst>
          </p:cNvPr>
          <p:cNvSpPr txBox="1"/>
          <p:nvPr/>
        </p:nvSpPr>
        <p:spPr>
          <a:xfrm>
            <a:off x="842421" y="2649632"/>
            <a:ext cx="109287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Thể hiện các đối t</a:t>
            </a:r>
            <a:r>
              <a:rPr lang="vi-VN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ợng, hiện t</a:t>
            </a:r>
            <a:r>
              <a:rPr lang="vi-VN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 địa lí trên bản đồ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0C7170-1F31-4AB7-9139-3E6BE4F9275B}"/>
              </a:ext>
            </a:extLst>
          </p:cNvPr>
          <p:cNvSpPr txBox="1"/>
          <p:nvPr/>
        </p:nvSpPr>
        <p:spPr>
          <a:xfrm>
            <a:off x="842422" y="4300419"/>
            <a:ext cx="111160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Quy định mức độ chi tiết, tỉ mỉ của </a:t>
            </a:r>
          </a:p>
          <a:p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bản đồ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4903001-15CB-4E1C-AFD2-32AD96609D4E}"/>
              </a:ext>
            </a:extLst>
          </p:cNvPr>
          <p:cNvSpPr txBox="1"/>
          <p:nvPr/>
        </p:nvSpPr>
        <p:spPr>
          <a:xfrm>
            <a:off x="842421" y="5885115"/>
            <a:ext cx="11457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Tính khoảng cách thực tế trên bản đồ</a:t>
            </a:r>
          </a:p>
        </p:txBody>
      </p:sp>
    </p:spTree>
    <p:extLst>
      <p:ext uri="{BB962C8B-B14F-4D97-AF65-F5344CB8AC3E}">
        <p14:creationId xmlns:p14="http://schemas.microsoft.com/office/powerpoint/2010/main" val="355028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2C6154-33D1-4A11-81D3-C60BF98E8DA5}"/>
              </a:ext>
            </a:extLst>
          </p:cNvPr>
          <p:cNvSpPr txBox="1"/>
          <p:nvPr/>
        </p:nvSpPr>
        <p:spPr>
          <a:xfrm>
            <a:off x="3241040" y="388162"/>
            <a:ext cx="7122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TRA BÀI CŨ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D49E97-E537-4E91-8B86-10C9EA9B938D}"/>
              </a:ext>
            </a:extLst>
          </p:cNvPr>
          <p:cNvSpPr txBox="1"/>
          <p:nvPr/>
        </p:nvSpPr>
        <p:spPr>
          <a:xfrm>
            <a:off x="294640" y="1562531"/>
            <a:ext cx="13380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Bản đồ là gì? Bản đồ có vai trò gì trong học tập và đời sống?</a:t>
            </a:r>
          </a:p>
          <a:p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Kể tên một số bản đồ mà em biết?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E8E2F6-42A2-4EE5-ACC7-E067B73EDE7C}"/>
              </a:ext>
            </a:extLst>
          </p:cNvPr>
          <p:cNvSpPr txBox="1"/>
          <p:nvPr/>
        </p:nvSpPr>
        <p:spPr>
          <a:xfrm>
            <a:off x="528320" y="4552952"/>
            <a:ext cx="11501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Trình bày cách xác định ph</a:t>
            </a:r>
            <a:r>
              <a:rPr lang="vi-VN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 h</a:t>
            </a:r>
            <a:r>
              <a:rPr lang="vi-VN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ớng trên bản đồ?</a:t>
            </a:r>
          </a:p>
        </p:txBody>
      </p:sp>
    </p:spTree>
    <p:extLst>
      <p:ext uri="{BB962C8B-B14F-4D97-AF65-F5344CB8AC3E}">
        <p14:creationId xmlns:p14="http://schemas.microsoft.com/office/powerpoint/2010/main" val="38604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89635BB4-6CAB-4670-93FA-B4A8055EC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456" y="50729"/>
            <a:ext cx="74384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B0F0"/>
                </a:solidFill>
                <a:latin typeface="#9Slide03 IcielNovecento sans E" panose="00000900000000000000" pitchFamily="2" charset="0"/>
                <a:cs typeface="Arial" panose="020B0604020202020204" pitchFamily="34" charset="0"/>
              </a:rPr>
              <a:t>LUYỆN TẬP – VẬN DỤNG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1AE70B-1B4F-411C-91C8-5CFD630113C1}"/>
              </a:ext>
            </a:extLst>
          </p:cNvPr>
          <p:cNvSpPr txBox="1"/>
          <p:nvPr/>
        </p:nvSpPr>
        <p:spPr>
          <a:xfrm>
            <a:off x="566996" y="813291"/>
            <a:ext cx="11204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Bản đồ có tỉ lệ càng lớn thì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B47C9B-7800-4E6A-A335-889A538CCA5D}"/>
              </a:ext>
            </a:extLst>
          </p:cNvPr>
          <p:cNvSpPr txBox="1"/>
          <p:nvPr/>
        </p:nvSpPr>
        <p:spPr>
          <a:xfrm>
            <a:off x="842422" y="1891084"/>
            <a:ext cx="10928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Càng thể hiện đ</a:t>
            </a:r>
            <a:r>
              <a:rPr lang="vi-VN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 nhiều đối t</a:t>
            </a:r>
            <a:r>
              <a:rPr lang="vi-VN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648CACF-CBA2-4D75-8674-FF83BCA92E66}"/>
              </a:ext>
            </a:extLst>
          </p:cNvPr>
          <p:cNvSpPr txBox="1"/>
          <p:nvPr/>
        </p:nvSpPr>
        <p:spPr>
          <a:xfrm>
            <a:off x="842421" y="2862992"/>
            <a:ext cx="10928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Kích th</a:t>
            </a:r>
            <a:r>
              <a:rPr lang="vi-VN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bản đồ càng nhỏ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0C7170-1F31-4AB7-9139-3E6BE4F9275B}"/>
              </a:ext>
            </a:extLst>
          </p:cNvPr>
          <p:cNvSpPr txBox="1"/>
          <p:nvPr/>
        </p:nvSpPr>
        <p:spPr>
          <a:xfrm>
            <a:off x="842422" y="3873699"/>
            <a:ext cx="11116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Lãnh thổ thể hiện càng lớn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4903001-15CB-4E1C-AFD2-32AD96609D4E}"/>
              </a:ext>
            </a:extLst>
          </p:cNvPr>
          <p:cNvSpPr txBox="1"/>
          <p:nvPr/>
        </p:nvSpPr>
        <p:spPr>
          <a:xfrm>
            <a:off x="842421" y="4777675"/>
            <a:ext cx="11457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Lãnh thổ thể hiện càng nhỏ</a:t>
            </a:r>
          </a:p>
        </p:txBody>
      </p:sp>
    </p:spTree>
    <p:extLst>
      <p:ext uri="{BB962C8B-B14F-4D97-AF65-F5344CB8AC3E}">
        <p14:creationId xmlns:p14="http://schemas.microsoft.com/office/powerpoint/2010/main" val="30646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89635BB4-6CAB-4670-93FA-B4A8055EC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456" y="50729"/>
            <a:ext cx="74384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B0F0"/>
                </a:solidFill>
                <a:latin typeface="#9Slide03 IcielNovecento sans E" panose="00000900000000000000" pitchFamily="2" charset="0"/>
                <a:cs typeface="Arial" panose="020B0604020202020204" pitchFamily="34" charset="0"/>
              </a:rPr>
              <a:t>LUYỆN TẬP – VẬN DỤNG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1AE70B-1B4F-411C-91C8-5CFD630113C1}"/>
              </a:ext>
            </a:extLst>
          </p:cNvPr>
          <p:cNvSpPr txBox="1"/>
          <p:nvPr/>
        </p:nvSpPr>
        <p:spPr>
          <a:xfrm>
            <a:off x="201236" y="813291"/>
            <a:ext cx="114575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Căn cứ vào tỉ lệ số hoặc tỉ lệ thước của bản đồ hình 1, em hãy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4903001-15CB-4E1C-AFD2-32AD96609D4E}"/>
              </a:ext>
            </a:extLst>
          </p:cNvPr>
          <p:cNvSpPr txBox="1"/>
          <p:nvPr/>
        </p:nvSpPr>
        <p:spPr>
          <a:xfrm>
            <a:off x="88135" y="2259841"/>
            <a:ext cx="119026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Đo và tính khoảng cách theo đường chim bay từ chợ Bến Thành đến công viên Thống Nhất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2938022-594D-4FF9-AA42-C1CA23CE3CF0}"/>
              </a:ext>
            </a:extLst>
          </p:cNvPr>
          <p:cNvSpPr txBox="1"/>
          <p:nvPr/>
        </p:nvSpPr>
        <p:spPr>
          <a:xfrm>
            <a:off x="201237" y="4409432"/>
            <a:ext cx="117895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chiều dài đường Lê Thánh Tôn từ ngã ba giao với đường Phạm Hồng Thái đến ngã tư giao với đường Hai Bà Trưng</a:t>
            </a:r>
          </a:p>
        </p:txBody>
      </p:sp>
    </p:spTree>
    <p:extLst>
      <p:ext uri="{BB962C8B-B14F-4D97-AF65-F5344CB8AC3E}">
        <p14:creationId xmlns:p14="http://schemas.microsoft.com/office/powerpoint/2010/main" val="366843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CE80E9-A2E9-42FB-951D-A0F5FF6E24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49" t="26595" r="27333" b="10991"/>
          <a:stretch/>
        </p:blipFill>
        <p:spPr>
          <a:xfrm>
            <a:off x="4848647" y="110169"/>
            <a:ext cx="7281659" cy="601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23882A-5132-4B80-8089-DE5F38CC44E1}"/>
              </a:ext>
            </a:extLst>
          </p:cNvPr>
          <p:cNvSpPr txBox="1"/>
          <p:nvPr/>
        </p:nvSpPr>
        <p:spPr>
          <a:xfrm>
            <a:off x="5445760" y="6215088"/>
            <a:ext cx="6746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1. Bản đồ một khu vực của Thành phố Hồ Chí Minh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51011A-D077-40CF-B49E-2948849E7434}"/>
              </a:ext>
            </a:extLst>
          </p:cNvPr>
          <p:cNvSpPr txBox="1"/>
          <p:nvPr/>
        </p:nvSpPr>
        <p:spPr>
          <a:xfrm>
            <a:off x="-22524" y="426453"/>
            <a:ext cx="4760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Khoảng cách từ chợ Bến Thành đến công viên Thống Nhất:</a:t>
            </a:r>
          </a:p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7cm x 100m= 700m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CEF158-2CF0-479E-AE1D-F606D6AC1D84}"/>
              </a:ext>
            </a:extLst>
          </p:cNvPr>
          <p:cNvSpPr txBox="1"/>
          <p:nvPr/>
        </p:nvSpPr>
        <p:spPr>
          <a:xfrm>
            <a:off x="-22524" y="3116958"/>
            <a:ext cx="49289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dài đường Lê Thánh Tôn từ ngã ba Phạm Hồng Thái đến ngã tư Hai Bà Trưng:</a:t>
            </a:r>
          </a:p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12,2 cm x 100m =1220m</a:t>
            </a:r>
          </a:p>
        </p:txBody>
      </p:sp>
    </p:spTree>
    <p:extLst>
      <p:ext uri="{BB962C8B-B14F-4D97-AF65-F5344CB8AC3E}">
        <p14:creationId xmlns:p14="http://schemas.microsoft.com/office/powerpoint/2010/main" val="364848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695026" y="1803401"/>
            <a:ext cx="3410603" cy="3413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r>
              <a:rPr lang="en-US" sz="4329" b="1">
                <a:latin typeface="Arial" pitchFamily="34" charset="0"/>
                <a:cs typeface="Arial" pitchFamily="34" charset="0"/>
              </a:rPr>
              <a:t>  </a:t>
            </a:r>
            <a:endParaRPr lang="en-US" sz="6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ck Arc 4"/>
          <p:cNvSpPr/>
          <p:nvPr/>
        </p:nvSpPr>
        <p:spPr>
          <a:xfrm>
            <a:off x="-3898054" y="-219541"/>
            <a:ext cx="7290338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74669" y="1261535"/>
            <a:ext cx="9019958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</a:t>
            </a:r>
            <a:r>
              <a:rPr lang="en-US" sz="373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học</a:t>
            </a:r>
          </a:p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Trả lời câu hỏi 1,2 mục 2 SGK/106</a:t>
            </a:r>
            <a:endParaRPr lang="en-US" sz="3730" b="1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97962" y="1126068"/>
            <a:ext cx="1353413" cy="135466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>
              <a:spcBef>
                <a:spcPts val="799"/>
              </a:spcBef>
            </a:pPr>
            <a:r>
              <a:rPr lang="en-US" sz="5328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368241" y="2887134"/>
            <a:ext cx="8626387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0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tập  LTVD và SBT</a:t>
            </a:r>
          </a:p>
        </p:txBody>
      </p:sp>
      <p:sp>
        <p:nvSpPr>
          <p:cNvPr id="9" name="Oval 8"/>
          <p:cNvSpPr/>
          <p:nvPr/>
        </p:nvSpPr>
        <p:spPr>
          <a:xfrm>
            <a:off x="2728834" y="2751666"/>
            <a:ext cx="1353413" cy="135466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5328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974669" y="4241800"/>
            <a:ext cx="9019958" cy="1761065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r>
              <a:rPr lang="en-US" sz="3730" b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Chuẩn bị bài 4: “</a:t>
            </a:r>
            <a:r>
              <a:rPr lang="en-US" sz="4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 hiệu và bảng chú giải bản đồ. Tìm đường đi trên bản đồ</a:t>
            </a:r>
            <a:r>
              <a:rPr lang="en-US" sz="40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và Bài 5. </a:t>
            </a:r>
            <a:endParaRPr lang="en-US" sz="40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97962" y="4377267"/>
            <a:ext cx="1353413" cy="1354666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4795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687" y="97855"/>
            <a:ext cx="2943674" cy="20564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F7FA9D8-153E-44F3-8F4B-BDE005534394}"/>
              </a:ext>
            </a:extLst>
          </p:cNvPr>
          <p:cNvSpPr/>
          <p:nvPr/>
        </p:nvSpPr>
        <p:spPr>
          <a:xfrm>
            <a:off x="197372" y="3013500"/>
            <a:ext cx="25314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#9Slide03 Neutra" panose="02040603050506020204" pitchFamily="18" charset="0"/>
                <a:cs typeface="Arial" panose="020B0604020202020204" pitchFamily="34" charset="0"/>
              </a:rPr>
              <a:t>Dặn dò</a:t>
            </a:r>
            <a:endParaRPr lang="en-US" sz="4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2740DA-E98E-46B6-91C8-333935F99B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2"/>
          <a:stretch/>
        </p:blipFill>
        <p:spPr>
          <a:xfrm>
            <a:off x="0" y="1574124"/>
            <a:ext cx="12192000" cy="7068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86AF7C-A218-46C3-B579-EBC3341BFB65}"/>
              </a:ext>
            </a:extLst>
          </p:cNvPr>
          <p:cNvSpPr txBox="1"/>
          <p:nvPr/>
        </p:nvSpPr>
        <p:spPr>
          <a:xfrm>
            <a:off x="3723640" y="27841"/>
            <a:ext cx="8554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LỆ BẢN ĐỒ</a:t>
            </a:r>
          </a:p>
          <a:p>
            <a:pPr algn="ctr"/>
            <a:r>
              <a:rPr lang="en-US" sz="3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TÍNH KHOẢNG CÁCH THỰC TẾ </a:t>
            </a:r>
          </a:p>
          <a:p>
            <a:pPr algn="ctr"/>
            <a:r>
              <a:rPr lang="en-US" sz="3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 VÀO TỈ LỆ BẢN ĐỒ</a:t>
            </a: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xmlns="" id="{E630DEA8-A82C-4999-8F18-4CC975E5156D}"/>
              </a:ext>
            </a:extLst>
          </p:cNvPr>
          <p:cNvSpPr/>
          <p:nvPr/>
        </p:nvSpPr>
        <p:spPr>
          <a:xfrm>
            <a:off x="91440" y="91440"/>
            <a:ext cx="3544895" cy="1427311"/>
          </a:xfrm>
          <a:prstGeom prst="snip1Rect">
            <a:avLst/>
          </a:prstGeom>
          <a:solidFill>
            <a:srgbClr val="4DDA00"/>
          </a:solidFill>
          <a:ln>
            <a:solidFill>
              <a:srgbClr val="4D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26C170-07C4-489B-BB56-D4E29A286BFB}"/>
              </a:ext>
            </a:extLst>
          </p:cNvPr>
          <p:cNvSpPr txBox="1"/>
          <p:nvPr/>
        </p:nvSpPr>
        <p:spPr>
          <a:xfrm>
            <a:off x="594360" y="293151"/>
            <a:ext cx="322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 4, BÀI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025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027D11F-9EBF-46D2-B639-067C5B7130D3}"/>
              </a:ext>
            </a:extLst>
          </p:cNvPr>
          <p:cNvSpPr/>
          <p:nvPr/>
        </p:nvSpPr>
        <p:spPr>
          <a:xfrm>
            <a:off x="1254640" y="4566573"/>
            <a:ext cx="10706986" cy="130176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    Tính khoảng cách thực tế dựa vào tỉ lệ      bản đồ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9D75515-C577-4425-89F9-2F36EDA9EBD2}"/>
              </a:ext>
            </a:extLst>
          </p:cNvPr>
          <p:cNvSpPr/>
          <p:nvPr/>
        </p:nvSpPr>
        <p:spPr>
          <a:xfrm>
            <a:off x="1488323" y="2382038"/>
            <a:ext cx="4099678" cy="104696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    Tỉ lệ bản đồ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E9DAAF-4DBA-43F7-915F-D94B3CDD85D0}"/>
              </a:ext>
            </a:extLst>
          </p:cNvPr>
          <p:cNvSpPr txBox="1"/>
          <p:nvPr/>
        </p:nvSpPr>
        <p:spPr>
          <a:xfrm>
            <a:off x="2890284" y="140587"/>
            <a:ext cx="6411432" cy="1301763"/>
          </a:xfrm>
          <a:custGeom>
            <a:avLst/>
            <a:gdLst/>
            <a:ahLst/>
            <a:cxnLst/>
            <a:rect l="l" t="t" r="r" b="b"/>
            <a:pathLst>
              <a:path w="6208084" h="919518">
                <a:moveTo>
                  <a:pt x="5143023" y="668672"/>
                </a:moveTo>
                <a:cubicBezTo>
                  <a:pt x="5130234" y="668672"/>
                  <a:pt x="5119127" y="672963"/>
                  <a:pt x="5109704" y="681545"/>
                </a:cubicBezTo>
                <a:cubicBezTo>
                  <a:pt x="5100281" y="690127"/>
                  <a:pt x="5095569" y="701317"/>
                  <a:pt x="5095569" y="715115"/>
                </a:cubicBezTo>
                <a:cubicBezTo>
                  <a:pt x="5095569" y="729250"/>
                  <a:pt x="5100281" y="740525"/>
                  <a:pt x="5109704" y="748939"/>
                </a:cubicBezTo>
                <a:cubicBezTo>
                  <a:pt x="5119127" y="757352"/>
                  <a:pt x="5130234" y="761559"/>
                  <a:pt x="5143023" y="761559"/>
                </a:cubicBezTo>
                <a:cubicBezTo>
                  <a:pt x="5155475" y="761559"/>
                  <a:pt x="5166497" y="757352"/>
                  <a:pt x="5176089" y="748939"/>
                </a:cubicBezTo>
                <a:cubicBezTo>
                  <a:pt x="5185680" y="740525"/>
                  <a:pt x="5190476" y="729250"/>
                  <a:pt x="5190476" y="715115"/>
                </a:cubicBezTo>
                <a:cubicBezTo>
                  <a:pt x="5190476" y="701317"/>
                  <a:pt x="5185680" y="690127"/>
                  <a:pt x="5176089" y="681545"/>
                </a:cubicBezTo>
                <a:cubicBezTo>
                  <a:pt x="5166497" y="672963"/>
                  <a:pt x="5155475" y="668672"/>
                  <a:pt x="5143023" y="668672"/>
                </a:cubicBezTo>
                <a:close/>
                <a:moveTo>
                  <a:pt x="1609248" y="668672"/>
                </a:moveTo>
                <a:cubicBezTo>
                  <a:pt x="1596459" y="668672"/>
                  <a:pt x="1585353" y="672963"/>
                  <a:pt x="1575929" y="681545"/>
                </a:cubicBezTo>
                <a:cubicBezTo>
                  <a:pt x="1566506" y="690127"/>
                  <a:pt x="1561794" y="701317"/>
                  <a:pt x="1561794" y="715115"/>
                </a:cubicBezTo>
                <a:cubicBezTo>
                  <a:pt x="1561794" y="729250"/>
                  <a:pt x="1566506" y="740525"/>
                  <a:pt x="1575929" y="748939"/>
                </a:cubicBezTo>
                <a:cubicBezTo>
                  <a:pt x="1585353" y="757352"/>
                  <a:pt x="1596459" y="761559"/>
                  <a:pt x="1609248" y="761559"/>
                </a:cubicBezTo>
                <a:cubicBezTo>
                  <a:pt x="1621700" y="761559"/>
                  <a:pt x="1632722" y="757352"/>
                  <a:pt x="1642314" y="748939"/>
                </a:cubicBezTo>
                <a:cubicBezTo>
                  <a:pt x="1651905" y="740525"/>
                  <a:pt x="1656701" y="729250"/>
                  <a:pt x="1656701" y="715115"/>
                </a:cubicBezTo>
                <a:cubicBezTo>
                  <a:pt x="1656701" y="701317"/>
                  <a:pt x="1651905" y="690127"/>
                  <a:pt x="1642314" y="681545"/>
                </a:cubicBezTo>
                <a:cubicBezTo>
                  <a:pt x="1632722" y="672963"/>
                  <a:pt x="1621700" y="668672"/>
                  <a:pt x="1609248" y="668672"/>
                </a:cubicBezTo>
                <a:close/>
                <a:moveTo>
                  <a:pt x="3758840" y="500565"/>
                </a:moveTo>
                <a:lnTo>
                  <a:pt x="3813866" y="500565"/>
                </a:lnTo>
                <a:cubicBezTo>
                  <a:pt x="3828674" y="500565"/>
                  <a:pt x="3839023" y="503678"/>
                  <a:pt x="3844913" y="509904"/>
                </a:cubicBezTo>
                <a:cubicBezTo>
                  <a:pt x="3850802" y="516130"/>
                  <a:pt x="3853747" y="524796"/>
                  <a:pt x="3853747" y="535903"/>
                </a:cubicBezTo>
                <a:cubicBezTo>
                  <a:pt x="3853747" y="547009"/>
                  <a:pt x="3850886" y="555759"/>
                  <a:pt x="3845165" y="562153"/>
                </a:cubicBezTo>
                <a:cubicBezTo>
                  <a:pt x="3839443" y="568548"/>
                  <a:pt x="3829011" y="571745"/>
                  <a:pt x="3813866" y="571745"/>
                </a:cubicBezTo>
                <a:lnTo>
                  <a:pt x="3758840" y="571745"/>
                </a:lnTo>
                <a:close/>
                <a:moveTo>
                  <a:pt x="643967" y="468691"/>
                </a:moveTo>
                <a:lnTo>
                  <a:pt x="643967" y="886673"/>
                </a:lnTo>
                <a:lnTo>
                  <a:pt x="658728" y="886673"/>
                </a:lnTo>
                <a:lnTo>
                  <a:pt x="657234" y="889376"/>
                </a:lnTo>
                <a:lnTo>
                  <a:pt x="411449" y="889376"/>
                </a:lnTo>
                <a:close/>
                <a:moveTo>
                  <a:pt x="4132163" y="463208"/>
                </a:moveTo>
                <a:lnTo>
                  <a:pt x="4163462" y="535903"/>
                </a:lnTo>
                <a:lnTo>
                  <a:pt x="4101369" y="535903"/>
                </a:lnTo>
                <a:close/>
                <a:moveTo>
                  <a:pt x="643967" y="420685"/>
                </a:moveTo>
                <a:lnTo>
                  <a:pt x="657234" y="444688"/>
                </a:lnTo>
                <a:lnTo>
                  <a:pt x="643967" y="468691"/>
                </a:lnTo>
                <a:close/>
                <a:moveTo>
                  <a:pt x="2199769" y="378902"/>
                </a:moveTo>
                <a:lnTo>
                  <a:pt x="2230563" y="378902"/>
                </a:lnTo>
                <a:cubicBezTo>
                  <a:pt x="2258497" y="378902"/>
                  <a:pt x="2280457" y="387354"/>
                  <a:pt x="2296443" y="404258"/>
                </a:cubicBezTo>
                <a:cubicBezTo>
                  <a:pt x="2312429" y="421161"/>
                  <a:pt x="2320422" y="443840"/>
                  <a:pt x="2320422" y="472295"/>
                </a:cubicBezTo>
                <a:cubicBezTo>
                  <a:pt x="2320422" y="500749"/>
                  <a:pt x="2312429" y="523428"/>
                  <a:pt x="2296443" y="540332"/>
                </a:cubicBezTo>
                <a:cubicBezTo>
                  <a:pt x="2280457" y="557235"/>
                  <a:pt x="2258497" y="565687"/>
                  <a:pt x="2230563" y="565687"/>
                </a:cubicBezTo>
                <a:lnTo>
                  <a:pt x="2199769" y="565687"/>
                </a:lnTo>
                <a:close/>
                <a:moveTo>
                  <a:pt x="5142265" y="376378"/>
                </a:moveTo>
                <a:cubicBezTo>
                  <a:pt x="5156779" y="376378"/>
                  <a:pt x="5169603" y="378818"/>
                  <a:pt x="5180738" y="383698"/>
                </a:cubicBezTo>
                <a:cubicBezTo>
                  <a:pt x="5191873" y="388578"/>
                  <a:pt x="5201323" y="395309"/>
                  <a:pt x="5209087" y="403891"/>
                </a:cubicBezTo>
                <a:cubicBezTo>
                  <a:pt x="5216852" y="412473"/>
                  <a:pt x="5222759" y="422653"/>
                  <a:pt x="5226807" y="434433"/>
                </a:cubicBezTo>
                <a:cubicBezTo>
                  <a:pt x="5230857" y="446212"/>
                  <a:pt x="5232881" y="458833"/>
                  <a:pt x="5232881" y="472295"/>
                </a:cubicBezTo>
                <a:cubicBezTo>
                  <a:pt x="5232881" y="485757"/>
                  <a:pt x="5230857" y="498377"/>
                  <a:pt x="5226807" y="510156"/>
                </a:cubicBezTo>
                <a:cubicBezTo>
                  <a:pt x="5222759" y="521936"/>
                  <a:pt x="5216852" y="532116"/>
                  <a:pt x="5209087" y="540698"/>
                </a:cubicBezTo>
                <a:cubicBezTo>
                  <a:pt x="5201323" y="549280"/>
                  <a:pt x="5191873" y="556096"/>
                  <a:pt x="5180738" y="561144"/>
                </a:cubicBezTo>
                <a:cubicBezTo>
                  <a:pt x="5169603" y="566192"/>
                  <a:pt x="5156779" y="568716"/>
                  <a:pt x="5142265" y="568716"/>
                </a:cubicBezTo>
                <a:cubicBezTo>
                  <a:pt x="5127751" y="568716"/>
                  <a:pt x="5114927" y="566192"/>
                  <a:pt x="5103792" y="561144"/>
                </a:cubicBezTo>
                <a:cubicBezTo>
                  <a:pt x="5092657" y="556096"/>
                  <a:pt x="5083207" y="549280"/>
                  <a:pt x="5075443" y="540698"/>
                </a:cubicBezTo>
                <a:cubicBezTo>
                  <a:pt x="5067679" y="532116"/>
                  <a:pt x="5061772" y="521936"/>
                  <a:pt x="5057723" y="510156"/>
                </a:cubicBezTo>
                <a:cubicBezTo>
                  <a:pt x="5053674" y="498377"/>
                  <a:pt x="5051649" y="485757"/>
                  <a:pt x="5051649" y="472295"/>
                </a:cubicBezTo>
                <a:cubicBezTo>
                  <a:pt x="5051649" y="458833"/>
                  <a:pt x="5053674" y="446212"/>
                  <a:pt x="5057723" y="434433"/>
                </a:cubicBezTo>
                <a:cubicBezTo>
                  <a:pt x="5061772" y="422653"/>
                  <a:pt x="5067679" y="412473"/>
                  <a:pt x="5075443" y="403891"/>
                </a:cubicBezTo>
                <a:cubicBezTo>
                  <a:pt x="5083207" y="395309"/>
                  <a:pt x="5092657" y="388578"/>
                  <a:pt x="5103792" y="383698"/>
                </a:cubicBezTo>
                <a:cubicBezTo>
                  <a:pt x="5114927" y="378818"/>
                  <a:pt x="5127751" y="376378"/>
                  <a:pt x="5142265" y="376378"/>
                </a:cubicBezTo>
                <a:close/>
                <a:moveTo>
                  <a:pt x="1608490" y="376378"/>
                </a:moveTo>
                <a:cubicBezTo>
                  <a:pt x="1623004" y="376378"/>
                  <a:pt x="1635829" y="378818"/>
                  <a:pt x="1646964" y="383698"/>
                </a:cubicBezTo>
                <a:cubicBezTo>
                  <a:pt x="1658099" y="388578"/>
                  <a:pt x="1667548" y="395309"/>
                  <a:pt x="1675313" y="403891"/>
                </a:cubicBezTo>
                <a:cubicBezTo>
                  <a:pt x="1683077" y="412473"/>
                  <a:pt x="1688984" y="422653"/>
                  <a:pt x="1693033" y="434433"/>
                </a:cubicBezTo>
                <a:cubicBezTo>
                  <a:pt x="1697082" y="446212"/>
                  <a:pt x="1699107" y="458833"/>
                  <a:pt x="1699107" y="472295"/>
                </a:cubicBezTo>
                <a:cubicBezTo>
                  <a:pt x="1699107" y="485757"/>
                  <a:pt x="1697082" y="498377"/>
                  <a:pt x="1693033" y="510156"/>
                </a:cubicBezTo>
                <a:cubicBezTo>
                  <a:pt x="1688984" y="521936"/>
                  <a:pt x="1683077" y="532116"/>
                  <a:pt x="1675313" y="540698"/>
                </a:cubicBezTo>
                <a:cubicBezTo>
                  <a:pt x="1667548" y="549280"/>
                  <a:pt x="1658099" y="556096"/>
                  <a:pt x="1646964" y="561144"/>
                </a:cubicBezTo>
                <a:cubicBezTo>
                  <a:pt x="1635829" y="566192"/>
                  <a:pt x="1623004" y="568716"/>
                  <a:pt x="1608490" y="568716"/>
                </a:cubicBezTo>
                <a:cubicBezTo>
                  <a:pt x="1593977" y="568716"/>
                  <a:pt x="1581152" y="566192"/>
                  <a:pt x="1570017" y="561144"/>
                </a:cubicBezTo>
                <a:cubicBezTo>
                  <a:pt x="1558882" y="556096"/>
                  <a:pt x="1549433" y="549280"/>
                  <a:pt x="1541668" y="540698"/>
                </a:cubicBezTo>
                <a:cubicBezTo>
                  <a:pt x="1533904" y="532116"/>
                  <a:pt x="1527997" y="521936"/>
                  <a:pt x="1523948" y="510156"/>
                </a:cubicBezTo>
                <a:cubicBezTo>
                  <a:pt x="1519899" y="498377"/>
                  <a:pt x="1517874" y="485757"/>
                  <a:pt x="1517874" y="472295"/>
                </a:cubicBezTo>
                <a:cubicBezTo>
                  <a:pt x="1517874" y="458833"/>
                  <a:pt x="1519899" y="446212"/>
                  <a:pt x="1523948" y="434433"/>
                </a:cubicBezTo>
                <a:cubicBezTo>
                  <a:pt x="1527997" y="422653"/>
                  <a:pt x="1533904" y="412473"/>
                  <a:pt x="1541668" y="403891"/>
                </a:cubicBezTo>
                <a:cubicBezTo>
                  <a:pt x="1549433" y="395309"/>
                  <a:pt x="1558882" y="388578"/>
                  <a:pt x="1570017" y="383698"/>
                </a:cubicBezTo>
                <a:cubicBezTo>
                  <a:pt x="1581152" y="378818"/>
                  <a:pt x="1593977" y="376378"/>
                  <a:pt x="1608490" y="376378"/>
                </a:cubicBezTo>
                <a:close/>
                <a:moveTo>
                  <a:pt x="3758840" y="372844"/>
                </a:moveTo>
                <a:lnTo>
                  <a:pt x="3807303" y="372844"/>
                </a:lnTo>
                <a:cubicBezTo>
                  <a:pt x="3820092" y="372844"/>
                  <a:pt x="3828927" y="375621"/>
                  <a:pt x="3833807" y="381174"/>
                </a:cubicBezTo>
                <a:cubicBezTo>
                  <a:pt x="3838687" y="386727"/>
                  <a:pt x="3841127" y="394383"/>
                  <a:pt x="3841127" y="404143"/>
                </a:cubicBezTo>
                <a:cubicBezTo>
                  <a:pt x="3841127" y="413903"/>
                  <a:pt x="3838518" y="421476"/>
                  <a:pt x="3833302" y="426860"/>
                </a:cubicBezTo>
                <a:cubicBezTo>
                  <a:pt x="3828085" y="432245"/>
                  <a:pt x="3819082" y="434938"/>
                  <a:pt x="3806293" y="434938"/>
                </a:cubicBezTo>
                <a:lnTo>
                  <a:pt x="3758840" y="434938"/>
                </a:lnTo>
                <a:close/>
                <a:moveTo>
                  <a:pt x="4612966" y="300654"/>
                </a:moveTo>
                <a:lnTo>
                  <a:pt x="4612966" y="643935"/>
                </a:lnTo>
                <a:lnTo>
                  <a:pt x="4704844" y="643935"/>
                </a:lnTo>
                <a:lnTo>
                  <a:pt x="4704844" y="509652"/>
                </a:lnTo>
                <a:lnTo>
                  <a:pt x="4823983" y="509652"/>
                </a:lnTo>
                <a:lnTo>
                  <a:pt x="4823983" y="643935"/>
                </a:lnTo>
                <a:lnTo>
                  <a:pt x="4915861" y="643935"/>
                </a:lnTo>
                <a:lnTo>
                  <a:pt x="4915861" y="300654"/>
                </a:lnTo>
                <a:lnTo>
                  <a:pt x="4823983" y="300654"/>
                </a:lnTo>
                <a:lnTo>
                  <a:pt x="4823983" y="432413"/>
                </a:lnTo>
                <a:lnTo>
                  <a:pt x="4704844" y="432413"/>
                </a:lnTo>
                <a:lnTo>
                  <a:pt x="4704844" y="300654"/>
                </a:lnTo>
                <a:close/>
                <a:moveTo>
                  <a:pt x="4338760" y="300654"/>
                </a:moveTo>
                <a:lnTo>
                  <a:pt x="4338760" y="643935"/>
                </a:lnTo>
                <a:lnTo>
                  <a:pt x="4430638" y="643935"/>
                </a:lnTo>
                <a:lnTo>
                  <a:pt x="4430638" y="300654"/>
                </a:lnTo>
                <a:close/>
                <a:moveTo>
                  <a:pt x="3669991" y="300654"/>
                </a:moveTo>
                <a:lnTo>
                  <a:pt x="3669991" y="643935"/>
                </a:lnTo>
                <a:lnTo>
                  <a:pt x="3814371" y="643935"/>
                </a:lnTo>
                <a:cubicBezTo>
                  <a:pt x="3857449" y="643935"/>
                  <a:pt x="3890095" y="635269"/>
                  <a:pt x="3912307" y="617937"/>
                </a:cubicBezTo>
                <a:cubicBezTo>
                  <a:pt x="3934519" y="600604"/>
                  <a:pt x="3945625" y="576120"/>
                  <a:pt x="3945625" y="544485"/>
                </a:cubicBezTo>
                <a:cubicBezTo>
                  <a:pt x="3945625" y="532369"/>
                  <a:pt x="3943859" y="521683"/>
                  <a:pt x="3940325" y="512428"/>
                </a:cubicBezTo>
                <a:cubicBezTo>
                  <a:pt x="3936791" y="503173"/>
                  <a:pt x="3932163" y="495264"/>
                  <a:pt x="3926442" y="488701"/>
                </a:cubicBezTo>
                <a:cubicBezTo>
                  <a:pt x="3920721" y="482139"/>
                  <a:pt x="3914158" y="476838"/>
                  <a:pt x="3906754" y="472799"/>
                </a:cubicBezTo>
                <a:cubicBezTo>
                  <a:pt x="3899349" y="468761"/>
                  <a:pt x="3891609" y="465564"/>
                  <a:pt x="3883532" y="463208"/>
                </a:cubicBezTo>
                <a:cubicBezTo>
                  <a:pt x="3897330" y="458159"/>
                  <a:pt x="3908689" y="449746"/>
                  <a:pt x="3917607" y="437966"/>
                </a:cubicBezTo>
                <a:cubicBezTo>
                  <a:pt x="3926526" y="426187"/>
                  <a:pt x="3930985" y="410033"/>
                  <a:pt x="3930985" y="389503"/>
                </a:cubicBezTo>
                <a:cubicBezTo>
                  <a:pt x="3930985" y="360560"/>
                  <a:pt x="3920889" y="338516"/>
                  <a:pt x="3900696" y="323371"/>
                </a:cubicBezTo>
                <a:cubicBezTo>
                  <a:pt x="3880503" y="308226"/>
                  <a:pt x="3853242" y="300654"/>
                  <a:pt x="3818914" y="300654"/>
                </a:cubicBezTo>
                <a:close/>
                <a:moveTo>
                  <a:pt x="2447257" y="300654"/>
                </a:moveTo>
                <a:lnTo>
                  <a:pt x="2447257" y="511166"/>
                </a:lnTo>
                <a:cubicBezTo>
                  <a:pt x="2447257" y="534388"/>
                  <a:pt x="2450959" y="554581"/>
                  <a:pt x="2458363" y="571745"/>
                </a:cubicBezTo>
                <a:cubicBezTo>
                  <a:pt x="2465767" y="588909"/>
                  <a:pt x="2476116" y="603213"/>
                  <a:pt x="2489410" y="614655"/>
                </a:cubicBezTo>
                <a:cubicBezTo>
                  <a:pt x="2502704" y="626098"/>
                  <a:pt x="2518438" y="634680"/>
                  <a:pt x="2536611" y="640401"/>
                </a:cubicBezTo>
                <a:cubicBezTo>
                  <a:pt x="2554785" y="646123"/>
                  <a:pt x="2574641" y="648983"/>
                  <a:pt x="2596181" y="648983"/>
                </a:cubicBezTo>
                <a:cubicBezTo>
                  <a:pt x="2617720" y="648983"/>
                  <a:pt x="2637576" y="646123"/>
                  <a:pt x="2655750" y="640401"/>
                </a:cubicBezTo>
                <a:cubicBezTo>
                  <a:pt x="2673924" y="634680"/>
                  <a:pt x="2689657" y="626098"/>
                  <a:pt x="2702951" y="614655"/>
                </a:cubicBezTo>
                <a:cubicBezTo>
                  <a:pt x="2716245" y="603213"/>
                  <a:pt x="2726593" y="588909"/>
                  <a:pt x="2733998" y="571745"/>
                </a:cubicBezTo>
                <a:cubicBezTo>
                  <a:pt x="2741402" y="554581"/>
                  <a:pt x="2745104" y="534388"/>
                  <a:pt x="2745104" y="511166"/>
                </a:cubicBezTo>
                <a:lnTo>
                  <a:pt x="2745104" y="300654"/>
                </a:lnTo>
                <a:lnTo>
                  <a:pt x="2653226" y="300654"/>
                </a:lnTo>
                <a:lnTo>
                  <a:pt x="2653226" y="509762"/>
                </a:lnTo>
                <a:cubicBezTo>
                  <a:pt x="2653226" y="529250"/>
                  <a:pt x="2648598" y="544285"/>
                  <a:pt x="2639343" y="554865"/>
                </a:cubicBezTo>
                <a:cubicBezTo>
                  <a:pt x="2630088" y="565445"/>
                  <a:pt x="2615700" y="570735"/>
                  <a:pt x="2596181" y="570735"/>
                </a:cubicBezTo>
                <a:cubicBezTo>
                  <a:pt x="2576661" y="570735"/>
                  <a:pt x="2562273" y="565445"/>
                  <a:pt x="2553018" y="554865"/>
                </a:cubicBezTo>
                <a:cubicBezTo>
                  <a:pt x="2543763" y="544285"/>
                  <a:pt x="2539135" y="529250"/>
                  <a:pt x="2539135" y="509762"/>
                </a:cubicBezTo>
                <a:lnTo>
                  <a:pt x="2539135" y="300654"/>
                </a:lnTo>
                <a:close/>
                <a:moveTo>
                  <a:pt x="2107891" y="300654"/>
                </a:moveTo>
                <a:lnTo>
                  <a:pt x="2107891" y="643935"/>
                </a:lnTo>
                <a:lnTo>
                  <a:pt x="2240439" y="643935"/>
                </a:lnTo>
                <a:cubicBezTo>
                  <a:pt x="2264971" y="643935"/>
                  <a:pt x="2287819" y="639981"/>
                  <a:pt x="2308985" y="632072"/>
                </a:cubicBezTo>
                <a:cubicBezTo>
                  <a:pt x="2330151" y="624163"/>
                  <a:pt x="2348545" y="612804"/>
                  <a:pt x="2364168" y="597996"/>
                </a:cubicBezTo>
                <a:cubicBezTo>
                  <a:pt x="2379792" y="583188"/>
                  <a:pt x="2391972" y="565182"/>
                  <a:pt x="2400709" y="543980"/>
                </a:cubicBezTo>
                <a:cubicBezTo>
                  <a:pt x="2409446" y="522777"/>
                  <a:pt x="2413815" y="498882"/>
                  <a:pt x="2413815" y="472295"/>
                </a:cubicBezTo>
                <a:cubicBezTo>
                  <a:pt x="2413815" y="445707"/>
                  <a:pt x="2409446" y="421812"/>
                  <a:pt x="2400709" y="400609"/>
                </a:cubicBezTo>
                <a:cubicBezTo>
                  <a:pt x="2391972" y="379407"/>
                  <a:pt x="2379792" y="361401"/>
                  <a:pt x="2364168" y="346593"/>
                </a:cubicBezTo>
                <a:cubicBezTo>
                  <a:pt x="2348545" y="331785"/>
                  <a:pt x="2330151" y="320426"/>
                  <a:pt x="2308985" y="312517"/>
                </a:cubicBezTo>
                <a:cubicBezTo>
                  <a:pt x="2287819" y="304609"/>
                  <a:pt x="2264971" y="300654"/>
                  <a:pt x="2240439" y="300654"/>
                </a:cubicBezTo>
                <a:close/>
                <a:moveTo>
                  <a:pt x="1833685" y="300654"/>
                </a:moveTo>
                <a:lnTo>
                  <a:pt x="1833685" y="643935"/>
                </a:lnTo>
                <a:lnTo>
                  <a:pt x="1925563" y="643935"/>
                </a:lnTo>
                <a:lnTo>
                  <a:pt x="1925563" y="300654"/>
                </a:lnTo>
                <a:close/>
                <a:moveTo>
                  <a:pt x="5521937" y="296615"/>
                </a:moveTo>
                <a:cubicBezTo>
                  <a:pt x="5499051" y="296615"/>
                  <a:pt x="5477107" y="300906"/>
                  <a:pt x="5456104" y="309489"/>
                </a:cubicBezTo>
                <a:cubicBezTo>
                  <a:pt x="5435101" y="318071"/>
                  <a:pt x="5416650" y="330102"/>
                  <a:pt x="5400751" y="345583"/>
                </a:cubicBezTo>
                <a:cubicBezTo>
                  <a:pt x="5384851" y="361065"/>
                  <a:pt x="5372215" y="379575"/>
                  <a:pt x="5362841" y="401114"/>
                </a:cubicBezTo>
                <a:cubicBezTo>
                  <a:pt x="5353469" y="422653"/>
                  <a:pt x="5348781" y="446380"/>
                  <a:pt x="5348781" y="472295"/>
                </a:cubicBezTo>
                <a:cubicBezTo>
                  <a:pt x="5348781" y="498209"/>
                  <a:pt x="5353551" y="521936"/>
                  <a:pt x="5363090" y="543475"/>
                </a:cubicBezTo>
                <a:cubicBezTo>
                  <a:pt x="5372629" y="565014"/>
                  <a:pt x="5385517" y="583608"/>
                  <a:pt x="5401753" y="599258"/>
                </a:cubicBezTo>
                <a:cubicBezTo>
                  <a:pt x="5417988" y="614908"/>
                  <a:pt x="5436861" y="627023"/>
                  <a:pt x="5458372" y="635605"/>
                </a:cubicBezTo>
                <a:cubicBezTo>
                  <a:pt x="5479882" y="644188"/>
                  <a:pt x="5502753" y="648479"/>
                  <a:pt x="5526985" y="648479"/>
                </a:cubicBezTo>
                <a:cubicBezTo>
                  <a:pt x="5561986" y="648479"/>
                  <a:pt x="5591603" y="642000"/>
                  <a:pt x="5615833" y="629043"/>
                </a:cubicBezTo>
                <a:cubicBezTo>
                  <a:pt x="5640065" y="616086"/>
                  <a:pt x="5660763" y="595304"/>
                  <a:pt x="5677927" y="566697"/>
                </a:cubicBezTo>
                <a:lnTo>
                  <a:pt x="5607252" y="521263"/>
                </a:lnTo>
                <a:cubicBezTo>
                  <a:pt x="5599847" y="535061"/>
                  <a:pt x="5590088" y="546420"/>
                  <a:pt x="5577972" y="555338"/>
                </a:cubicBezTo>
                <a:cubicBezTo>
                  <a:pt x="5565857" y="564257"/>
                  <a:pt x="5548692" y="568716"/>
                  <a:pt x="5526480" y="568716"/>
                </a:cubicBezTo>
                <a:cubicBezTo>
                  <a:pt x="5513355" y="568716"/>
                  <a:pt x="5501575" y="566192"/>
                  <a:pt x="5491142" y="561144"/>
                </a:cubicBezTo>
                <a:cubicBezTo>
                  <a:pt x="5480709" y="556096"/>
                  <a:pt x="5471875" y="549280"/>
                  <a:pt x="5464639" y="540698"/>
                </a:cubicBezTo>
                <a:cubicBezTo>
                  <a:pt x="5457403" y="532116"/>
                  <a:pt x="5451850" y="521936"/>
                  <a:pt x="5447979" y="510156"/>
                </a:cubicBezTo>
                <a:cubicBezTo>
                  <a:pt x="5444109" y="498377"/>
                  <a:pt x="5442174" y="485757"/>
                  <a:pt x="5442174" y="472295"/>
                </a:cubicBezTo>
                <a:cubicBezTo>
                  <a:pt x="5442174" y="458833"/>
                  <a:pt x="5444025" y="446212"/>
                  <a:pt x="5447727" y="434433"/>
                </a:cubicBezTo>
                <a:cubicBezTo>
                  <a:pt x="5451429" y="422653"/>
                  <a:pt x="5456814" y="412473"/>
                  <a:pt x="5463881" y="403891"/>
                </a:cubicBezTo>
                <a:cubicBezTo>
                  <a:pt x="5470949" y="395309"/>
                  <a:pt x="5479447" y="388578"/>
                  <a:pt x="5489375" y="383698"/>
                </a:cubicBezTo>
                <a:cubicBezTo>
                  <a:pt x="5499303" y="378818"/>
                  <a:pt x="5510662" y="376378"/>
                  <a:pt x="5523451" y="376378"/>
                </a:cubicBezTo>
                <a:cubicBezTo>
                  <a:pt x="5534221" y="376378"/>
                  <a:pt x="5543728" y="377556"/>
                  <a:pt x="5551973" y="379912"/>
                </a:cubicBezTo>
                <a:cubicBezTo>
                  <a:pt x="5560219" y="382267"/>
                  <a:pt x="5567455" y="385381"/>
                  <a:pt x="5573681" y="389251"/>
                </a:cubicBezTo>
                <a:cubicBezTo>
                  <a:pt x="5579907" y="393121"/>
                  <a:pt x="5585207" y="397496"/>
                  <a:pt x="5589583" y="402376"/>
                </a:cubicBezTo>
                <a:cubicBezTo>
                  <a:pt x="5593959" y="407256"/>
                  <a:pt x="5597828" y="412220"/>
                  <a:pt x="5601194" y="417269"/>
                </a:cubicBezTo>
                <a:lnTo>
                  <a:pt x="5670355" y="370320"/>
                </a:lnTo>
                <a:cubicBezTo>
                  <a:pt x="5663287" y="359887"/>
                  <a:pt x="5655042" y="350127"/>
                  <a:pt x="5645619" y="341040"/>
                </a:cubicBezTo>
                <a:cubicBezTo>
                  <a:pt x="5636195" y="331953"/>
                  <a:pt x="5625425" y="324128"/>
                  <a:pt x="5613310" y="317566"/>
                </a:cubicBezTo>
                <a:cubicBezTo>
                  <a:pt x="5601194" y="311003"/>
                  <a:pt x="5587563" y="305871"/>
                  <a:pt x="5572419" y="302169"/>
                </a:cubicBezTo>
                <a:cubicBezTo>
                  <a:pt x="5557274" y="298467"/>
                  <a:pt x="5540447" y="296615"/>
                  <a:pt x="5521937" y="296615"/>
                </a:cubicBezTo>
                <a:close/>
                <a:moveTo>
                  <a:pt x="5142265" y="296615"/>
                </a:moveTo>
                <a:cubicBezTo>
                  <a:pt x="5117392" y="296615"/>
                  <a:pt x="5093865" y="300906"/>
                  <a:pt x="5071685" y="309489"/>
                </a:cubicBezTo>
                <a:cubicBezTo>
                  <a:pt x="5049503" y="318071"/>
                  <a:pt x="5030011" y="330102"/>
                  <a:pt x="5013207" y="345583"/>
                </a:cubicBezTo>
                <a:cubicBezTo>
                  <a:pt x="4996404" y="361065"/>
                  <a:pt x="4983044" y="379575"/>
                  <a:pt x="4973129" y="401114"/>
                </a:cubicBezTo>
                <a:cubicBezTo>
                  <a:pt x="4963214" y="422653"/>
                  <a:pt x="4958257" y="446380"/>
                  <a:pt x="4958257" y="472295"/>
                </a:cubicBezTo>
                <a:cubicBezTo>
                  <a:pt x="4958257" y="498209"/>
                  <a:pt x="4963214" y="521936"/>
                  <a:pt x="4973129" y="543475"/>
                </a:cubicBezTo>
                <a:cubicBezTo>
                  <a:pt x="4983044" y="565014"/>
                  <a:pt x="4996404" y="583608"/>
                  <a:pt x="5013207" y="599258"/>
                </a:cubicBezTo>
                <a:cubicBezTo>
                  <a:pt x="5030011" y="614908"/>
                  <a:pt x="5049503" y="627023"/>
                  <a:pt x="5071685" y="635605"/>
                </a:cubicBezTo>
                <a:cubicBezTo>
                  <a:pt x="5093865" y="644188"/>
                  <a:pt x="5117392" y="648479"/>
                  <a:pt x="5142265" y="648479"/>
                </a:cubicBezTo>
                <a:cubicBezTo>
                  <a:pt x="5166802" y="648479"/>
                  <a:pt x="5190245" y="644188"/>
                  <a:pt x="5212593" y="635605"/>
                </a:cubicBezTo>
                <a:cubicBezTo>
                  <a:pt x="5234943" y="627023"/>
                  <a:pt x="5254519" y="614908"/>
                  <a:pt x="5271323" y="599258"/>
                </a:cubicBezTo>
                <a:cubicBezTo>
                  <a:pt x="5288127" y="583608"/>
                  <a:pt x="5301486" y="565014"/>
                  <a:pt x="5311401" y="543475"/>
                </a:cubicBezTo>
                <a:cubicBezTo>
                  <a:pt x="5321316" y="521936"/>
                  <a:pt x="5326274" y="498209"/>
                  <a:pt x="5326274" y="472295"/>
                </a:cubicBezTo>
                <a:cubicBezTo>
                  <a:pt x="5326274" y="446380"/>
                  <a:pt x="5321316" y="422653"/>
                  <a:pt x="5311401" y="401114"/>
                </a:cubicBezTo>
                <a:cubicBezTo>
                  <a:pt x="5301486" y="379575"/>
                  <a:pt x="5288127" y="361065"/>
                  <a:pt x="5271323" y="345583"/>
                </a:cubicBezTo>
                <a:cubicBezTo>
                  <a:pt x="5254519" y="330102"/>
                  <a:pt x="5234943" y="318071"/>
                  <a:pt x="5212593" y="309489"/>
                </a:cubicBezTo>
                <a:cubicBezTo>
                  <a:pt x="5190245" y="300906"/>
                  <a:pt x="5166802" y="296615"/>
                  <a:pt x="5142265" y="296615"/>
                </a:cubicBezTo>
                <a:close/>
                <a:moveTo>
                  <a:pt x="3349799" y="296615"/>
                </a:moveTo>
                <a:cubicBezTo>
                  <a:pt x="3324894" y="296615"/>
                  <a:pt x="3301433" y="300906"/>
                  <a:pt x="3279415" y="309489"/>
                </a:cubicBezTo>
                <a:cubicBezTo>
                  <a:pt x="3257397" y="318071"/>
                  <a:pt x="3238103" y="330102"/>
                  <a:pt x="3221533" y="345583"/>
                </a:cubicBezTo>
                <a:cubicBezTo>
                  <a:pt x="3204963" y="361065"/>
                  <a:pt x="3191825" y="379575"/>
                  <a:pt x="3182118" y="401114"/>
                </a:cubicBezTo>
                <a:cubicBezTo>
                  <a:pt x="3172410" y="422653"/>
                  <a:pt x="3167557" y="446380"/>
                  <a:pt x="3167557" y="472295"/>
                </a:cubicBezTo>
                <a:cubicBezTo>
                  <a:pt x="3167557" y="498209"/>
                  <a:pt x="3172437" y="521936"/>
                  <a:pt x="3182197" y="543475"/>
                </a:cubicBezTo>
                <a:cubicBezTo>
                  <a:pt x="3191957" y="565014"/>
                  <a:pt x="3205250" y="583608"/>
                  <a:pt x="3222078" y="599258"/>
                </a:cubicBezTo>
                <a:cubicBezTo>
                  <a:pt x="3238905" y="614908"/>
                  <a:pt x="3258509" y="627023"/>
                  <a:pt x="3280890" y="635605"/>
                </a:cubicBezTo>
                <a:cubicBezTo>
                  <a:pt x="3303270" y="644188"/>
                  <a:pt x="3327081" y="648479"/>
                  <a:pt x="3352323" y="648479"/>
                </a:cubicBezTo>
                <a:cubicBezTo>
                  <a:pt x="3371506" y="648479"/>
                  <a:pt x="3388586" y="647216"/>
                  <a:pt x="3403562" y="644692"/>
                </a:cubicBezTo>
                <a:cubicBezTo>
                  <a:pt x="3418539" y="642168"/>
                  <a:pt x="3431917" y="638803"/>
                  <a:pt x="3443696" y="634596"/>
                </a:cubicBezTo>
                <a:cubicBezTo>
                  <a:pt x="3455475" y="630389"/>
                  <a:pt x="3466076" y="625425"/>
                  <a:pt x="3475500" y="619703"/>
                </a:cubicBezTo>
                <a:cubicBezTo>
                  <a:pt x="3484923" y="613982"/>
                  <a:pt x="3493673" y="607756"/>
                  <a:pt x="3501751" y="601025"/>
                </a:cubicBezTo>
                <a:lnTo>
                  <a:pt x="3501751" y="452606"/>
                </a:lnTo>
                <a:lnTo>
                  <a:pt x="3351818" y="452606"/>
                </a:lnTo>
                <a:lnTo>
                  <a:pt x="3351818" y="523282"/>
                </a:lnTo>
                <a:lnTo>
                  <a:pt x="3419969" y="523282"/>
                </a:lnTo>
                <a:lnTo>
                  <a:pt x="3419969" y="557610"/>
                </a:lnTo>
                <a:cubicBezTo>
                  <a:pt x="3412544" y="561312"/>
                  <a:pt x="3403766" y="564509"/>
                  <a:pt x="3393635" y="567202"/>
                </a:cubicBezTo>
                <a:cubicBezTo>
                  <a:pt x="3383505" y="569894"/>
                  <a:pt x="3369999" y="571240"/>
                  <a:pt x="3353119" y="571240"/>
                </a:cubicBezTo>
                <a:cubicBezTo>
                  <a:pt x="3337927" y="571240"/>
                  <a:pt x="3324591" y="568632"/>
                  <a:pt x="3313112" y="563415"/>
                </a:cubicBezTo>
                <a:cubicBezTo>
                  <a:pt x="3301632" y="558199"/>
                  <a:pt x="3292011" y="551047"/>
                  <a:pt x="3284246" y="541960"/>
                </a:cubicBezTo>
                <a:cubicBezTo>
                  <a:pt x="3276482" y="532874"/>
                  <a:pt x="3270658" y="522356"/>
                  <a:pt x="3266775" y="510409"/>
                </a:cubicBezTo>
                <a:cubicBezTo>
                  <a:pt x="3262891" y="498461"/>
                  <a:pt x="3260949" y="485757"/>
                  <a:pt x="3260949" y="472295"/>
                </a:cubicBezTo>
                <a:cubicBezTo>
                  <a:pt x="3260949" y="458833"/>
                  <a:pt x="3262884" y="446212"/>
                  <a:pt x="3266755" y="434433"/>
                </a:cubicBezTo>
                <a:cubicBezTo>
                  <a:pt x="3270625" y="422653"/>
                  <a:pt x="3276178" y="412473"/>
                  <a:pt x="3283414" y="403891"/>
                </a:cubicBezTo>
                <a:cubicBezTo>
                  <a:pt x="3290650" y="395309"/>
                  <a:pt x="3299653" y="388578"/>
                  <a:pt x="3310422" y="383698"/>
                </a:cubicBezTo>
                <a:cubicBezTo>
                  <a:pt x="3321191" y="378818"/>
                  <a:pt x="3333644" y="376378"/>
                  <a:pt x="3347779" y="376378"/>
                </a:cubicBezTo>
                <a:cubicBezTo>
                  <a:pt x="3364943" y="376378"/>
                  <a:pt x="3379667" y="379743"/>
                  <a:pt x="3391951" y="386474"/>
                </a:cubicBezTo>
                <a:cubicBezTo>
                  <a:pt x="3404235" y="393205"/>
                  <a:pt x="3414753" y="402124"/>
                  <a:pt x="3423503" y="413230"/>
                </a:cubicBezTo>
                <a:lnTo>
                  <a:pt x="3487616" y="357699"/>
                </a:lnTo>
                <a:cubicBezTo>
                  <a:pt x="3472471" y="338516"/>
                  <a:pt x="3453371" y="323539"/>
                  <a:pt x="3430318" y="312770"/>
                </a:cubicBezTo>
                <a:cubicBezTo>
                  <a:pt x="3407264" y="302000"/>
                  <a:pt x="3380424" y="296615"/>
                  <a:pt x="3349799" y="296615"/>
                </a:cubicBezTo>
                <a:close/>
                <a:moveTo>
                  <a:pt x="1608490" y="296615"/>
                </a:moveTo>
                <a:cubicBezTo>
                  <a:pt x="1583617" y="296615"/>
                  <a:pt x="1560090" y="300906"/>
                  <a:pt x="1537910" y="309489"/>
                </a:cubicBezTo>
                <a:cubicBezTo>
                  <a:pt x="1515729" y="318071"/>
                  <a:pt x="1496237" y="330102"/>
                  <a:pt x="1479433" y="345583"/>
                </a:cubicBezTo>
                <a:cubicBezTo>
                  <a:pt x="1462629" y="361065"/>
                  <a:pt x="1449269" y="379575"/>
                  <a:pt x="1439354" y="401114"/>
                </a:cubicBezTo>
                <a:cubicBezTo>
                  <a:pt x="1429439" y="422653"/>
                  <a:pt x="1424482" y="446380"/>
                  <a:pt x="1424482" y="472295"/>
                </a:cubicBezTo>
                <a:cubicBezTo>
                  <a:pt x="1424482" y="498209"/>
                  <a:pt x="1429439" y="521936"/>
                  <a:pt x="1439354" y="543475"/>
                </a:cubicBezTo>
                <a:cubicBezTo>
                  <a:pt x="1449269" y="565014"/>
                  <a:pt x="1462629" y="583608"/>
                  <a:pt x="1479433" y="599258"/>
                </a:cubicBezTo>
                <a:cubicBezTo>
                  <a:pt x="1496237" y="614908"/>
                  <a:pt x="1515729" y="627023"/>
                  <a:pt x="1537910" y="635605"/>
                </a:cubicBezTo>
                <a:cubicBezTo>
                  <a:pt x="1560090" y="644188"/>
                  <a:pt x="1583617" y="648479"/>
                  <a:pt x="1608490" y="648479"/>
                </a:cubicBezTo>
                <a:cubicBezTo>
                  <a:pt x="1633027" y="648479"/>
                  <a:pt x="1656470" y="644188"/>
                  <a:pt x="1678819" y="635605"/>
                </a:cubicBezTo>
                <a:cubicBezTo>
                  <a:pt x="1701168" y="627023"/>
                  <a:pt x="1720744" y="614908"/>
                  <a:pt x="1737548" y="599258"/>
                </a:cubicBezTo>
                <a:cubicBezTo>
                  <a:pt x="1754352" y="583608"/>
                  <a:pt x="1767711" y="565014"/>
                  <a:pt x="1777627" y="543475"/>
                </a:cubicBezTo>
                <a:cubicBezTo>
                  <a:pt x="1787542" y="521936"/>
                  <a:pt x="1792499" y="498209"/>
                  <a:pt x="1792499" y="472295"/>
                </a:cubicBezTo>
                <a:cubicBezTo>
                  <a:pt x="1792499" y="446380"/>
                  <a:pt x="1787542" y="422653"/>
                  <a:pt x="1777627" y="401114"/>
                </a:cubicBezTo>
                <a:cubicBezTo>
                  <a:pt x="1767711" y="379575"/>
                  <a:pt x="1754352" y="361065"/>
                  <a:pt x="1737548" y="345583"/>
                </a:cubicBezTo>
                <a:cubicBezTo>
                  <a:pt x="1720744" y="330102"/>
                  <a:pt x="1701168" y="318071"/>
                  <a:pt x="1678819" y="309489"/>
                </a:cubicBezTo>
                <a:cubicBezTo>
                  <a:pt x="1656470" y="300906"/>
                  <a:pt x="1633027" y="296615"/>
                  <a:pt x="1608490" y="296615"/>
                </a:cubicBezTo>
                <a:close/>
                <a:moveTo>
                  <a:pt x="2804730" y="292577"/>
                </a:moveTo>
                <a:cubicBezTo>
                  <a:pt x="2803721" y="293250"/>
                  <a:pt x="2803216" y="294428"/>
                  <a:pt x="2803216" y="296111"/>
                </a:cubicBezTo>
                <a:lnTo>
                  <a:pt x="2803216" y="643935"/>
                </a:lnTo>
                <a:lnTo>
                  <a:pt x="2889541" y="643935"/>
                </a:lnTo>
                <a:lnTo>
                  <a:pt x="2889541" y="472799"/>
                </a:lnTo>
                <a:lnTo>
                  <a:pt x="3105101" y="649993"/>
                </a:lnTo>
                <a:cubicBezTo>
                  <a:pt x="3107794" y="652349"/>
                  <a:pt x="3109645" y="653274"/>
                  <a:pt x="3110654" y="652770"/>
                </a:cubicBezTo>
                <a:cubicBezTo>
                  <a:pt x="3111664" y="652265"/>
                  <a:pt x="3112169" y="651003"/>
                  <a:pt x="3112169" y="648983"/>
                </a:cubicBezTo>
                <a:lnTo>
                  <a:pt x="3112169" y="300654"/>
                </a:lnTo>
                <a:lnTo>
                  <a:pt x="3025844" y="300654"/>
                </a:lnTo>
                <a:lnTo>
                  <a:pt x="3025844" y="472799"/>
                </a:lnTo>
                <a:lnTo>
                  <a:pt x="2810283" y="295101"/>
                </a:lnTo>
                <a:cubicBezTo>
                  <a:pt x="2807591" y="292745"/>
                  <a:pt x="2805740" y="291904"/>
                  <a:pt x="2804730" y="292577"/>
                </a:cubicBezTo>
                <a:close/>
                <a:moveTo>
                  <a:pt x="1061655" y="292577"/>
                </a:moveTo>
                <a:cubicBezTo>
                  <a:pt x="1060646" y="293250"/>
                  <a:pt x="1060141" y="294428"/>
                  <a:pt x="1060141" y="296111"/>
                </a:cubicBezTo>
                <a:lnTo>
                  <a:pt x="1060141" y="643935"/>
                </a:lnTo>
                <a:lnTo>
                  <a:pt x="1146466" y="643935"/>
                </a:lnTo>
                <a:lnTo>
                  <a:pt x="1146466" y="472799"/>
                </a:lnTo>
                <a:lnTo>
                  <a:pt x="1362026" y="649993"/>
                </a:lnTo>
                <a:cubicBezTo>
                  <a:pt x="1364719" y="652349"/>
                  <a:pt x="1366570" y="653274"/>
                  <a:pt x="1367579" y="652770"/>
                </a:cubicBezTo>
                <a:cubicBezTo>
                  <a:pt x="1368589" y="652265"/>
                  <a:pt x="1369094" y="651003"/>
                  <a:pt x="1369094" y="648983"/>
                </a:cubicBezTo>
                <a:lnTo>
                  <a:pt x="1369094" y="300654"/>
                </a:lnTo>
                <a:lnTo>
                  <a:pt x="1282769" y="300654"/>
                </a:lnTo>
                <a:lnTo>
                  <a:pt x="1282769" y="472799"/>
                </a:lnTo>
                <a:lnTo>
                  <a:pt x="1067209" y="295101"/>
                </a:lnTo>
                <a:cubicBezTo>
                  <a:pt x="1064516" y="292745"/>
                  <a:pt x="1062665" y="291904"/>
                  <a:pt x="1061655" y="292577"/>
                </a:cubicBezTo>
                <a:close/>
                <a:moveTo>
                  <a:pt x="4136201" y="292072"/>
                </a:moveTo>
                <a:cubicBezTo>
                  <a:pt x="4134855" y="292072"/>
                  <a:pt x="4133846" y="292913"/>
                  <a:pt x="4133173" y="294596"/>
                </a:cubicBezTo>
                <a:lnTo>
                  <a:pt x="3966075" y="643935"/>
                </a:lnTo>
                <a:lnTo>
                  <a:pt x="4055934" y="643935"/>
                </a:lnTo>
                <a:lnTo>
                  <a:pt x="4073098" y="602539"/>
                </a:lnTo>
                <a:lnTo>
                  <a:pt x="4192742" y="602539"/>
                </a:lnTo>
                <a:lnTo>
                  <a:pt x="4210915" y="643935"/>
                </a:lnTo>
                <a:lnTo>
                  <a:pt x="4305823" y="643935"/>
                </a:lnTo>
                <a:lnTo>
                  <a:pt x="4139230" y="294596"/>
                </a:lnTo>
                <a:cubicBezTo>
                  <a:pt x="4138557" y="292913"/>
                  <a:pt x="4137547" y="292072"/>
                  <a:pt x="4136201" y="292072"/>
                </a:cubicBezTo>
                <a:close/>
                <a:moveTo>
                  <a:pt x="4054420" y="187573"/>
                </a:moveTo>
                <a:lnTo>
                  <a:pt x="4102378" y="279451"/>
                </a:lnTo>
                <a:lnTo>
                  <a:pt x="4169520" y="279451"/>
                </a:lnTo>
                <a:lnTo>
                  <a:pt x="4149327" y="187573"/>
                </a:lnTo>
                <a:close/>
                <a:moveTo>
                  <a:pt x="1608364" y="171924"/>
                </a:moveTo>
                <a:cubicBezTo>
                  <a:pt x="1607607" y="171924"/>
                  <a:pt x="1606892" y="172428"/>
                  <a:pt x="1606219" y="173438"/>
                </a:cubicBezTo>
                <a:lnTo>
                  <a:pt x="1525447" y="279451"/>
                </a:lnTo>
                <a:lnTo>
                  <a:pt x="1589560" y="279451"/>
                </a:lnTo>
                <a:lnTo>
                  <a:pt x="1608743" y="259763"/>
                </a:lnTo>
                <a:lnTo>
                  <a:pt x="1627421" y="279451"/>
                </a:lnTo>
                <a:lnTo>
                  <a:pt x="1691534" y="279451"/>
                </a:lnTo>
                <a:lnTo>
                  <a:pt x="1610762" y="173438"/>
                </a:lnTo>
                <a:cubicBezTo>
                  <a:pt x="1609921" y="172428"/>
                  <a:pt x="1609121" y="171924"/>
                  <a:pt x="1608364" y="171924"/>
                </a:cubicBezTo>
                <a:close/>
                <a:moveTo>
                  <a:pt x="0" y="30142"/>
                </a:moveTo>
                <a:lnTo>
                  <a:pt x="245785" y="30142"/>
                </a:lnTo>
                <a:lnTo>
                  <a:pt x="491570" y="474830"/>
                </a:lnTo>
                <a:lnTo>
                  <a:pt x="245785" y="919518"/>
                </a:lnTo>
                <a:lnTo>
                  <a:pt x="0" y="919518"/>
                </a:lnTo>
                <a:lnTo>
                  <a:pt x="245785" y="474830"/>
                </a:lnTo>
                <a:close/>
                <a:moveTo>
                  <a:pt x="657234" y="0"/>
                </a:moveTo>
                <a:lnTo>
                  <a:pt x="5764748" y="0"/>
                </a:lnTo>
                <a:lnTo>
                  <a:pt x="6208084" y="443337"/>
                </a:lnTo>
                <a:lnTo>
                  <a:pt x="5764748" y="886673"/>
                </a:lnTo>
                <a:lnTo>
                  <a:pt x="658728" y="886673"/>
                </a:lnTo>
                <a:lnTo>
                  <a:pt x="903019" y="444688"/>
                </a:lnTo>
                <a:close/>
                <a:moveTo>
                  <a:pt x="411449" y="0"/>
                </a:moveTo>
                <a:lnTo>
                  <a:pt x="643967" y="0"/>
                </a:lnTo>
                <a:lnTo>
                  <a:pt x="643967" y="420685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74000">
                <a:srgbClr val="93E3FF"/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600" dirty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xmlns="" id="{B67813DD-1784-4616-8F4E-55B75D4E196B}"/>
              </a:ext>
            </a:extLst>
          </p:cNvPr>
          <p:cNvSpPr/>
          <p:nvPr/>
        </p:nvSpPr>
        <p:spPr>
          <a:xfrm>
            <a:off x="660399" y="2158730"/>
            <a:ext cx="1423319" cy="138711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xmlns="" id="{A003A35C-8F82-45A4-87E1-E361521666A7}"/>
              </a:ext>
            </a:extLst>
          </p:cNvPr>
          <p:cNvSpPr/>
          <p:nvPr/>
        </p:nvSpPr>
        <p:spPr>
          <a:xfrm>
            <a:off x="660399" y="4482324"/>
            <a:ext cx="1508643" cy="1470263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408D838E-B5A6-4853-A932-98735D85B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40" y="934720"/>
            <a:ext cx="7073371" cy="5528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6CA6C1A-2916-4490-8481-0CD273892E17}"/>
              </a:ext>
            </a:extLst>
          </p:cNvPr>
          <p:cNvSpPr txBox="1"/>
          <p:nvPr/>
        </p:nvSpPr>
        <p:spPr>
          <a:xfrm>
            <a:off x="4612640" y="6404088"/>
            <a:ext cx="781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8. Bản đồ một khu vực của thành phố Đà Nẵng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2D15364-DCDB-4B13-B1C3-C8E01B623235}"/>
              </a:ext>
            </a:extLst>
          </p:cNvPr>
          <p:cNvSpPr txBox="1"/>
          <p:nvPr/>
        </p:nvSpPr>
        <p:spPr>
          <a:xfrm>
            <a:off x="294640" y="1798320"/>
            <a:ext cx="431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lệ của bản đồ  là bao nhiêu?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41DBD1-4F45-4FBB-AFFF-B8AC04358013}"/>
              </a:ext>
            </a:extLst>
          </p:cNvPr>
          <p:cNvSpPr txBox="1"/>
          <p:nvPr/>
        </p:nvSpPr>
        <p:spPr>
          <a:xfrm>
            <a:off x="294640" y="4137732"/>
            <a:ext cx="431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lệ 1: 7.500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869EB9E-8FD7-47D8-9191-63BA52CA25CF}"/>
              </a:ext>
            </a:extLst>
          </p:cNvPr>
          <p:cNvSpPr/>
          <p:nvPr/>
        </p:nvSpPr>
        <p:spPr>
          <a:xfrm>
            <a:off x="412545" y="97188"/>
            <a:ext cx="4200095" cy="77082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   Tỉ lệ bản đồ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6F1E96EA-77BE-4447-9647-F3366B19803B}"/>
              </a:ext>
            </a:extLst>
          </p:cNvPr>
          <p:cNvSpPr/>
          <p:nvPr/>
        </p:nvSpPr>
        <p:spPr>
          <a:xfrm>
            <a:off x="20321" y="30480"/>
            <a:ext cx="944880" cy="90424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0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41DBD1-4F45-4FBB-AFFF-B8AC04358013}"/>
              </a:ext>
            </a:extLst>
          </p:cNvPr>
          <p:cNvSpPr txBox="1"/>
          <p:nvPr/>
        </p:nvSpPr>
        <p:spPr>
          <a:xfrm>
            <a:off x="1722120" y="1451899"/>
            <a:ext cx="8092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lệ 1 : 7.500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26AB19C-3ABE-41B6-9B40-B371B8A3DAEF}"/>
              </a:ext>
            </a:extLst>
          </p:cNvPr>
          <p:cNvGrpSpPr/>
          <p:nvPr/>
        </p:nvGrpSpPr>
        <p:grpSpPr>
          <a:xfrm>
            <a:off x="2606985" y="3648041"/>
            <a:ext cx="4226560" cy="1386091"/>
            <a:chOff x="2198223" y="3260337"/>
            <a:chExt cx="4226560" cy="138609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4EFC6C9-F68E-4D7D-A47F-03CC6607C50A}"/>
                </a:ext>
              </a:extLst>
            </p:cNvPr>
            <p:cNvSpPr/>
            <p:nvPr/>
          </p:nvSpPr>
          <p:spPr>
            <a:xfrm>
              <a:off x="2969202" y="3260338"/>
              <a:ext cx="2684603" cy="138609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Google Shape;124;p18">
              <a:extLst>
                <a:ext uri="{FF2B5EF4-FFF2-40B4-BE49-F238E27FC236}">
                  <a16:creationId xmlns:a16="http://schemas.microsoft.com/office/drawing/2014/main" xmlns="" id="{FB9EB63B-0BF2-419C-B0DE-A9DFA19EA77D}"/>
                </a:ext>
              </a:extLst>
            </p:cNvPr>
            <p:cNvSpPr txBox="1"/>
            <p:nvPr/>
          </p:nvSpPr>
          <p:spPr>
            <a:xfrm>
              <a:off x="2198223" y="3260337"/>
              <a:ext cx="4226560" cy="822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400"/>
                <a:buFont typeface="Arial"/>
                <a:buNone/>
              </a:pPr>
              <a:r>
                <a:rPr lang="en-US" sz="4000" b="1" i="0" u="none" strike="noStrike" cap="none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1cm trên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400"/>
                <a:buFont typeface="Arial"/>
                <a:buNone/>
              </a:pPr>
              <a:r>
                <a:rPr lang="en-US" sz="4000" b="1" i="0" u="none" strike="noStrike" cap="none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0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bản đồ</a:t>
              </a: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Left Brace 3">
            <a:extLst>
              <a:ext uri="{FF2B5EF4-FFF2-40B4-BE49-F238E27FC236}">
                <a16:creationId xmlns:a16="http://schemas.microsoft.com/office/drawing/2014/main" xmlns="" id="{3B3034D4-A2E9-4612-AE60-2013839E625B}"/>
              </a:ext>
            </a:extLst>
          </p:cNvPr>
          <p:cNvSpPr/>
          <p:nvPr/>
        </p:nvSpPr>
        <p:spPr>
          <a:xfrm rot="16200000">
            <a:off x="4622504" y="2771967"/>
            <a:ext cx="650240" cy="624840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xmlns="" id="{71D72F82-B196-4EF3-BBA3-B2DBFFF236BC}"/>
              </a:ext>
            </a:extLst>
          </p:cNvPr>
          <p:cNvSpPr/>
          <p:nvPr/>
        </p:nvSpPr>
        <p:spPr>
          <a:xfrm rot="16200000">
            <a:off x="7456199" y="2032502"/>
            <a:ext cx="650240" cy="222758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7C632B9-2388-40E1-A8F1-9C7FEBA904F9}"/>
              </a:ext>
            </a:extLst>
          </p:cNvPr>
          <p:cNvGrpSpPr/>
          <p:nvPr/>
        </p:nvGrpSpPr>
        <p:grpSpPr>
          <a:xfrm>
            <a:off x="6431990" y="3666871"/>
            <a:ext cx="3046698" cy="1386090"/>
            <a:chOff x="5768340" y="3260338"/>
            <a:chExt cx="3046698" cy="138609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80D6CC2-882F-4E28-8C71-489BB3DD34F7}"/>
                </a:ext>
              </a:extLst>
            </p:cNvPr>
            <p:cNvSpPr/>
            <p:nvPr/>
          </p:nvSpPr>
          <p:spPr>
            <a:xfrm>
              <a:off x="5768340" y="3260338"/>
              <a:ext cx="3022363" cy="138609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Google Shape;124;p18">
              <a:extLst>
                <a:ext uri="{FF2B5EF4-FFF2-40B4-BE49-F238E27FC236}">
                  <a16:creationId xmlns:a16="http://schemas.microsoft.com/office/drawing/2014/main" xmlns="" id="{109141D2-0CC9-4684-B5F1-E666C78A7198}"/>
                </a:ext>
              </a:extLst>
            </p:cNvPr>
            <p:cNvSpPr txBox="1"/>
            <p:nvPr/>
          </p:nvSpPr>
          <p:spPr>
            <a:xfrm>
              <a:off x="5792675" y="3300957"/>
              <a:ext cx="3022363" cy="822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400"/>
                <a:buFont typeface="Arial"/>
                <a:buNone/>
              </a:pPr>
              <a:r>
                <a:rPr lang="en-US" sz="4000" b="1" i="0" u="none" strike="noStrike" cap="none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7500 cm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400"/>
                <a:buFont typeface="Arial"/>
                <a:buNone/>
              </a:pPr>
              <a:r>
                <a:rPr lang="en-US" sz="4000" b="1" i="0" u="none" strike="noStrike" cap="none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trên thực tế</a:t>
              </a: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2FB4A2F-6882-49B0-BC90-0E216FA9A935}"/>
              </a:ext>
            </a:extLst>
          </p:cNvPr>
          <p:cNvSpPr txBox="1"/>
          <p:nvPr/>
        </p:nvSpPr>
        <p:spPr>
          <a:xfrm>
            <a:off x="1563369" y="2228671"/>
            <a:ext cx="10208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lệ bản đồ  là gì?</a:t>
            </a:r>
          </a:p>
        </p:txBody>
      </p:sp>
      <p:sp>
        <p:nvSpPr>
          <p:cNvPr id="23" name="Google Shape;134;p18">
            <a:extLst>
              <a:ext uri="{FF2B5EF4-FFF2-40B4-BE49-F238E27FC236}">
                <a16:creationId xmlns:a16="http://schemas.microsoft.com/office/drawing/2014/main" xmlns="" id="{2F6FE188-D594-4CE1-A38F-B0562407D02A}"/>
              </a:ext>
            </a:extLst>
          </p:cNvPr>
          <p:cNvSpPr txBox="1"/>
          <p:nvPr/>
        </p:nvSpPr>
        <p:spPr>
          <a:xfrm>
            <a:off x="4272280" y="4049227"/>
            <a:ext cx="7689348" cy="170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48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Khoảng cách trên bản đồ</a:t>
            </a:r>
            <a:endParaRPr sz="4800" b="1">
              <a:solidFill>
                <a:srgbClr val="00B0F0"/>
              </a:solidFill>
            </a:endParaRPr>
          </a:p>
        </p:txBody>
      </p:sp>
      <p:cxnSp>
        <p:nvCxnSpPr>
          <p:cNvPr id="24" name="Google Shape;135;p18">
            <a:extLst>
              <a:ext uri="{FF2B5EF4-FFF2-40B4-BE49-F238E27FC236}">
                <a16:creationId xmlns:a16="http://schemas.microsoft.com/office/drawing/2014/main" xmlns="" id="{0A36F8E8-8D9D-4004-A0E3-EE95B95CD5AD}"/>
              </a:ext>
            </a:extLst>
          </p:cNvPr>
          <p:cNvCxnSpPr>
            <a:cxnSpLocks/>
          </p:cNvCxnSpPr>
          <p:nvPr/>
        </p:nvCxnSpPr>
        <p:spPr>
          <a:xfrm>
            <a:off x="4393005" y="4976303"/>
            <a:ext cx="7305040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5" name="Google Shape;136;p18">
            <a:extLst>
              <a:ext uri="{FF2B5EF4-FFF2-40B4-BE49-F238E27FC236}">
                <a16:creationId xmlns:a16="http://schemas.microsoft.com/office/drawing/2014/main" xmlns="" id="{D9C4CF38-75F6-4093-A5C8-E8D68951811D}"/>
              </a:ext>
            </a:extLst>
          </p:cNvPr>
          <p:cNvSpPr txBox="1"/>
          <p:nvPr/>
        </p:nvSpPr>
        <p:spPr>
          <a:xfrm>
            <a:off x="4213564" y="5099150"/>
            <a:ext cx="8103928" cy="71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48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Khoảng cách ngoài thực tế</a:t>
            </a:r>
            <a:endParaRPr sz="4800" b="1">
              <a:solidFill>
                <a:srgbClr val="00B0F0"/>
              </a:solidFill>
            </a:endParaRPr>
          </a:p>
        </p:txBody>
      </p:sp>
      <p:sp>
        <p:nvSpPr>
          <p:cNvPr id="26" name="Google Shape;137;p18">
            <a:extLst>
              <a:ext uri="{FF2B5EF4-FFF2-40B4-BE49-F238E27FC236}">
                <a16:creationId xmlns:a16="http://schemas.microsoft.com/office/drawing/2014/main" xmlns="" id="{CE347222-C02A-4E84-A447-30B47420CE1E}"/>
              </a:ext>
            </a:extLst>
          </p:cNvPr>
          <p:cNvSpPr txBox="1"/>
          <p:nvPr/>
        </p:nvSpPr>
        <p:spPr>
          <a:xfrm>
            <a:off x="2142565" y="4541348"/>
            <a:ext cx="2250440" cy="24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44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Là tỉ số</a:t>
            </a:r>
            <a:endParaRPr sz="4400" b="1">
              <a:solidFill>
                <a:srgbClr val="00B0F0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46E6D857-B0AF-44DB-A2BA-AFE96BA60B2F}"/>
              </a:ext>
            </a:extLst>
          </p:cNvPr>
          <p:cNvSpPr/>
          <p:nvPr/>
        </p:nvSpPr>
        <p:spPr>
          <a:xfrm>
            <a:off x="412545" y="97188"/>
            <a:ext cx="4200095" cy="77082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   Tỉ lệ bản đồ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xmlns="" id="{1CE3C4A8-5F6D-4B38-BB3B-709F3D120871}"/>
              </a:ext>
            </a:extLst>
          </p:cNvPr>
          <p:cNvSpPr/>
          <p:nvPr/>
        </p:nvSpPr>
        <p:spPr>
          <a:xfrm>
            <a:off x="20321" y="30480"/>
            <a:ext cx="944880" cy="90424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86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4" grpId="1" animBg="1"/>
      <p:bldP spid="10" grpId="0" animBg="1"/>
      <p:bldP spid="10" grpId="1" animBg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43B8B04-3FD4-4A35-AA66-9972017A2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49" t="26595" r="27333" b="10991"/>
          <a:stretch/>
        </p:blipFill>
        <p:spPr>
          <a:xfrm>
            <a:off x="5784346" y="904580"/>
            <a:ext cx="6113485" cy="50488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D7FB237-9470-4562-9407-066EDCA7A6C2}"/>
              </a:ext>
            </a:extLst>
          </p:cNvPr>
          <p:cNvSpPr txBox="1"/>
          <p:nvPr/>
        </p:nvSpPr>
        <p:spPr>
          <a:xfrm>
            <a:off x="5623560" y="6005768"/>
            <a:ext cx="6746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1. Bản đồ một khu vực của Thành phố Hồ Chí Minh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4F82B01-D58E-4451-ACAA-7F0DEBE77EB9}"/>
              </a:ext>
            </a:extLst>
          </p:cNvPr>
          <p:cNvSpPr txBox="1"/>
          <p:nvPr/>
        </p:nvSpPr>
        <p:spPr>
          <a:xfrm>
            <a:off x="129599" y="2205648"/>
            <a:ext cx="54854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tỉ lệ 1 : 10 000</a:t>
            </a:r>
          </a:p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thì 1 cm trên bản đồ t</a:t>
            </a:r>
            <a:r>
              <a:rPr lang="vi-VN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 ứng với bao nhiêu m trên thực địa?</a:t>
            </a:r>
          </a:p>
        </p:txBody>
      </p:sp>
      <p:sp>
        <p:nvSpPr>
          <p:cNvPr id="10" name="Google Shape;125;p18">
            <a:extLst>
              <a:ext uri="{FF2B5EF4-FFF2-40B4-BE49-F238E27FC236}">
                <a16:creationId xmlns:a16="http://schemas.microsoft.com/office/drawing/2014/main" xmlns="" id="{CCC13949-5244-4370-B264-5AAE1CA37363}"/>
              </a:ext>
            </a:extLst>
          </p:cNvPr>
          <p:cNvSpPr txBox="1"/>
          <p:nvPr/>
        </p:nvSpPr>
        <p:spPr>
          <a:xfrm>
            <a:off x="129599" y="1482253"/>
            <a:ext cx="49530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4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ỉ lệ của bản đồ là bao nhiêu? </a:t>
            </a:r>
            <a:endParaRPr sz="44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E7C057B-85EE-40FE-B96E-350C334CD26C}"/>
              </a:ext>
            </a:extLst>
          </p:cNvPr>
          <p:cNvSpPr/>
          <p:nvPr/>
        </p:nvSpPr>
        <p:spPr>
          <a:xfrm>
            <a:off x="412545" y="97188"/>
            <a:ext cx="4200095" cy="77082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    Tỉ lệ bản đồ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xmlns="" id="{8F4A4665-25DA-4326-8C2A-6F362A22D83E}"/>
              </a:ext>
            </a:extLst>
          </p:cNvPr>
          <p:cNvSpPr/>
          <p:nvPr/>
        </p:nvSpPr>
        <p:spPr>
          <a:xfrm>
            <a:off x="20321" y="30480"/>
            <a:ext cx="944880" cy="90424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6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xmlns="" id="{B9358D60-D5CB-4E74-9C8B-4070D656D14A}"/>
              </a:ext>
            </a:extLst>
          </p:cNvPr>
          <p:cNvSpPr/>
          <p:nvPr/>
        </p:nvSpPr>
        <p:spPr>
          <a:xfrm>
            <a:off x="2186626" y="1117601"/>
            <a:ext cx="7721600" cy="484632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6413B74-F111-497A-ADDD-E9E237C26376}"/>
              </a:ext>
            </a:extLst>
          </p:cNvPr>
          <p:cNvSpPr txBox="1"/>
          <p:nvPr/>
        </p:nvSpPr>
        <p:spPr>
          <a:xfrm>
            <a:off x="2275840" y="1896239"/>
            <a:ext cx="7589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lệ bản đồ </a:t>
            </a:r>
          </a:p>
          <a:p>
            <a:pPr algn="ctr"/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chúng ta</a:t>
            </a:r>
          </a:p>
          <a:p>
            <a:pPr algn="ctr"/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biết điều gì?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CC6D00B-1805-4664-BC7E-5178D277A3B0}"/>
              </a:ext>
            </a:extLst>
          </p:cNvPr>
          <p:cNvSpPr/>
          <p:nvPr/>
        </p:nvSpPr>
        <p:spPr>
          <a:xfrm>
            <a:off x="412545" y="97188"/>
            <a:ext cx="4200095" cy="77082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   Tỉ lệ bản đồ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xmlns="" id="{ABFA03E0-D195-4E86-B990-037F55A83109}"/>
              </a:ext>
            </a:extLst>
          </p:cNvPr>
          <p:cNvSpPr/>
          <p:nvPr/>
        </p:nvSpPr>
        <p:spPr>
          <a:xfrm>
            <a:off x="20321" y="30480"/>
            <a:ext cx="944880" cy="90424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47;p19">
            <a:extLst>
              <a:ext uri="{FF2B5EF4-FFF2-40B4-BE49-F238E27FC236}">
                <a16:creationId xmlns:a16="http://schemas.microsoft.com/office/drawing/2014/main" xmlns="" id="{B690F9A5-FBEF-4DC1-B37D-6E172CA57C9D}"/>
              </a:ext>
            </a:extLst>
          </p:cNvPr>
          <p:cNvSpPr txBox="1"/>
          <p:nvPr/>
        </p:nvSpPr>
        <p:spPr>
          <a:xfrm>
            <a:off x="492761" y="1422311"/>
            <a:ext cx="11610025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lang="en-US" sz="6000" i="0" u="none" strike="noStrike" cap="none">
                <a:solidFill>
                  <a:srgbClr val="0000C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Tỉ lệ bản đồ cho biết mức độ thu nhỏ độ dài giữa các đối tượng trên bản đồ so với thực tế là bao nhiêu. </a:t>
            </a:r>
            <a:endParaRPr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F06854E-A78D-4D4B-B67F-67E564E64D95}"/>
              </a:ext>
            </a:extLst>
          </p:cNvPr>
          <p:cNvSpPr/>
          <p:nvPr/>
        </p:nvSpPr>
        <p:spPr>
          <a:xfrm>
            <a:off x="89214" y="1237048"/>
            <a:ext cx="9685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rgbClr val="0000FF"/>
                </a:solidFill>
                <a:cs typeface="Arial" panose="020B0604020202020204" pitchFamily="34" charset="0"/>
                <a:sym typeface="Wingdings 2" panose="05020102010507070707" pitchFamily="18" charset="2"/>
              </a:rPr>
              <a:t>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109517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xmlns="" id="{8584C1A4-7302-4AD6-814E-6CD7A96CC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5" t="86056" b="-533"/>
          <a:stretch/>
        </p:blipFill>
        <p:spPr>
          <a:xfrm>
            <a:off x="780544" y="4582049"/>
            <a:ext cx="7664192" cy="1965153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2E945C7A-D17A-41BF-93E4-B767C1120906}"/>
              </a:ext>
            </a:extLst>
          </p:cNvPr>
          <p:cNvSpPr/>
          <p:nvPr/>
        </p:nvSpPr>
        <p:spPr>
          <a:xfrm>
            <a:off x="412545" y="97188"/>
            <a:ext cx="4200095" cy="77082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   Tỉ lệ bản đồ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xmlns="" id="{D25AC06B-A719-4207-A38D-54568CFFD1B3}"/>
              </a:ext>
            </a:extLst>
          </p:cNvPr>
          <p:cNvSpPr/>
          <p:nvPr/>
        </p:nvSpPr>
        <p:spPr>
          <a:xfrm>
            <a:off x="20321" y="30480"/>
            <a:ext cx="944880" cy="90424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C36D96FC-C5C1-4202-A621-DEF7DCDF64A6}"/>
              </a:ext>
            </a:extLst>
          </p:cNvPr>
          <p:cNvSpPr/>
          <p:nvPr/>
        </p:nvSpPr>
        <p:spPr>
          <a:xfrm>
            <a:off x="5004864" y="234277"/>
            <a:ext cx="6176198" cy="425207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F30851E-84B4-4C9D-8829-862AFD03EAC5}"/>
              </a:ext>
            </a:extLst>
          </p:cNvPr>
          <p:cNvSpPr txBox="1"/>
          <p:nvPr/>
        </p:nvSpPr>
        <p:spPr>
          <a:xfrm>
            <a:off x="5592725" y="1214122"/>
            <a:ext cx="5316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lệ số và tỉ lệ th</a:t>
            </a:r>
            <a:r>
              <a:rPr lang="vi-VN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khác nhau nh</a:t>
            </a:r>
            <a:r>
              <a:rPr lang="vi-VN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thế nào?</a:t>
            </a:r>
          </a:p>
        </p:txBody>
      </p:sp>
    </p:spTree>
    <p:extLst>
      <p:ext uri="{BB962C8B-B14F-4D97-AF65-F5344CB8AC3E}">
        <p14:creationId xmlns:p14="http://schemas.microsoft.com/office/powerpoint/2010/main" val="98217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1058</Words>
  <PresentationFormat>Custom</PresentationFormat>
  <Paragraphs>126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2021-06-28T12:43:46Z</dcterms:created>
  <dcterms:modified xsi:type="dcterms:W3CDTF">2021-09-20T16:04:50Z</dcterms:modified>
</cp:coreProperties>
</file>