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315" r:id="rId3"/>
    <p:sldId id="257" r:id="rId4"/>
    <p:sldId id="264" r:id="rId5"/>
    <p:sldId id="316" r:id="rId6"/>
    <p:sldId id="297" r:id="rId7"/>
    <p:sldId id="260" r:id="rId8"/>
    <p:sldId id="305" r:id="rId9"/>
    <p:sldId id="261" r:id="rId10"/>
    <p:sldId id="262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86" y="72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54424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74765"/>
            <a:ext cx="8234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3408" y="1640647"/>
            <a:ext cx="6264833" cy="470318"/>
            <a:chOff x="363373" y="1262747"/>
            <a:chExt cx="6264833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air isn’t fresh. People cough.</a:t>
              </a:r>
              <a:endParaRPr lang="en-US" sz="24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3408" y="2637666"/>
            <a:ext cx="6471767" cy="461665"/>
            <a:chOff x="369902" y="2142097"/>
            <a:chExt cx="647176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water is dirty. A lot of fish die.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73408" y="3626032"/>
            <a:ext cx="7613923" cy="470318"/>
            <a:chOff x="363373" y="4026312"/>
            <a:chExt cx="7613923" cy="470318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cut down trees in the forest. There are more floods.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3408" y="4643894"/>
            <a:ext cx="6471767" cy="470318"/>
            <a:chOff x="363373" y="3312302"/>
            <a:chExt cx="6471767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3408" y="5649566"/>
            <a:ext cx="6471767" cy="470318"/>
            <a:chOff x="363373" y="5669935"/>
            <a:chExt cx="647176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no water. Plants die.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1429931" y="24788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429931" y="35161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34056" y="45532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434056" y="554141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434056" y="65268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84838" y="2344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84838" y="341585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84838" y="43940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84838" y="541647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84838" y="64019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3192F8C-22A4-4A6A-A5C3-7BBEED129246}"/>
              </a:ext>
            </a:extLst>
          </p:cNvPr>
          <p:cNvSpPr txBox="1"/>
          <p:nvPr/>
        </p:nvSpPr>
        <p:spPr>
          <a:xfrm>
            <a:off x="1366696" y="2102312"/>
            <a:ext cx="5188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 air isn't fresh, people will cough.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66E126-2205-4240-AD70-2676E7D6D1A7}"/>
              </a:ext>
            </a:extLst>
          </p:cNvPr>
          <p:cNvSpPr txBox="1"/>
          <p:nvPr/>
        </p:nvSpPr>
        <p:spPr>
          <a:xfrm>
            <a:off x="1366696" y="3155330"/>
            <a:ext cx="5179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 water is dirty, a lot of fish will die.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6EB69E-F5A5-48F9-AE13-24FA7959445D}"/>
              </a:ext>
            </a:extLst>
          </p:cNvPr>
          <p:cNvSpPr txBox="1"/>
          <p:nvPr/>
        </p:nvSpPr>
        <p:spPr>
          <a:xfrm>
            <a:off x="1333511" y="4143921"/>
            <a:ext cx="7810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spc="-50" dirty="0">
                <a:solidFill>
                  <a:srgbClr val="00B050"/>
                </a:solidFill>
                <a:effectLst/>
              </a:rPr>
              <a:t>If we cut down trees in the forest, there will be more floods.</a:t>
            </a:r>
            <a:endParaRPr lang="en-US" sz="2400" spc="-50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F2A2C7-2A15-4708-8691-9DF1BDD9F8DD}"/>
              </a:ext>
            </a:extLst>
          </p:cNvPr>
          <p:cNvSpPr txBox="1"/>
          <p:nvPr/>
        </p:nvSpPr>
        <p:spPr>
          <a:xfrm>
            <a:off x="1348238" y="5179814"/>
            <a:ext cx="7204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there is too much noise, people will not / won't sleep.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8E5B76-F2AE-401C-932E-2B7C0805A315}"/>
              </a:ext>
            </a:extLst>
          </p:cNvPr>
          <p:cNvSpPr txBox="1"/>
          <p:nvPr/>
        </p:nvSpPr>
        <p:spPr>
          <a:xfrm>
            <a:off x="1366696" y="6120008"/>
            <a:ext cx="4586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If there is no water, plants will die.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739511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5162" y="1317474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5162" y="2078515"/>
            <a:ext cx="4573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/>
              <a:t>Group A </a:t>
            </a:r>
            <a:r>
              <a:rPr lang="en-US" sz="2200"/>
              <a:t>secretly writes five </a:t>
            </a:r>
            <a:r>
              <a:rPr lang="en-US" sz="2200" i="1"/>
              <a:t>if</a:t>
            </a:r>
            <a:r>
              <a:rPr lang="en-US" sz="220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200" b="1"/>
              <a:t>Group B </a:t>
            </a:r>
            <a:r>
              <a:rPr lang="en-US" sz="220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200"/>
              <a:t>Match the </a:t>
            </a:r>
            <a:r>
              <a:rPr lang="en-US" sz="2200" i="1"/>
              <a:t>if</a:t>
            </a:r>
            <a:r>
              <a:rPr lang="en-US" sz="220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200"/>
              <a:t>Do they match? Are there any funny sentences?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7057"/>
            <a:ext cx="7964401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3" y="395265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1" y="473604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7" y="5828603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6" y="4008259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413" y="4003083"/>
            <a:ext cx="407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804" y="4682644"/>
            <a:ext cx="420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997" y="5828603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0509" y="4008259"/>
            <a:ext cx="393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12250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Articles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12" y="5308022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10509" y="5704932"/>
            <a:ext cx="369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5257" y="5175767"/>
            <a:ext cx="2414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First conditional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79" y="5316770"/>
            <a:ext cx="1072997" cy="3136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94531" y="5316770"/>
            <a:ext cx="243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9267" y="956291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Articles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63303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55" y="2717226"/>
            <a:ext cx="8114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There are two kinds of articles in English: the inde finite article (a / an) and the de finite article (the).</a:t>
            </a:r>
          </a:p>
          <a:p>
            <a:r>
              <a:rPr lang="en-US" sz="2400" b="1"/>
              <a:t>We use </a:t>
            </a:r>
            <a:r>
              <a:rPr lang="en-US" sz="2400" b="1" i="1"/>
              <a:t>a / an</a:t>
            </a:r>
          </a:p>
          <a:p>
            <a:r>
              <a:rPr lang="en-US" sz="2400" i="1"/>
              <a:t>- </a:t>
            </a:r>
            <a:r>
              <a:rPr lang="en-US" sz="2400"/>
              <a:t>with singular countable nouns when we are talking about them in general.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714" y="4694104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5772" y="4698939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An</a:t>
            </a:r>
            <a:r>
              <a:rPr lang="en-US" sz="2400"/>
              <a:t> ant is a tiny animal.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255" y="5252571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after the verbs </a:t>
            </a:r>
            <a:r>
              <a:rPr lang="en-US" sz="2400" i="1"/>
              <a:t>to be </a:t>
            </a:r>
            <a:r>
              <a:rPr lang="en-US" sz="2400"/>
              <a:t>and </a:t>
            </a:r>
            <a:r>
              <a:rPr lang="en-US" sz="2400" i="1"/>
              <a:t>to have</a:t>
            </a:r>
            <a:r>
              <a:rPr lang="en-US" sz="240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714" y="5931968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5772" y="5946076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I’m </a:t>
            </a:r>
            <a:r>
              <a:rPr lang="en-US" sz="2400" b="1"/>
              <a:t>a</a:t>
            </a:r>
            <a:r>
              <a:rPr lang="en-US" sz="2400"/>
              <a:t> student. / I have </a:t>
            </a:r>
            <a:r>
              <a:rPr lang="en-US" sz="2400" b="1"/>
              <a:t>an</a:t>
            </a:r>
            <a:r>
              <a:rPr lang="en-US" sz="2400"/>
              <a:t> eraser.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9267" y="956291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Articles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63303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55" y="3036717"/>
            <a:ext cx="8114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We use </a:t>
            </a:r>
            <a:r>
              <a:rPr lang="en-US" sz="2400" b="1" i="1"/>
              <a:t>the</a:t>
            </a:r>
          </a:p>
          <a:p>
            <a:r>
              <a:rPr lang="en-US" sz="2400" i="1"/>
              <a:t>- </a:t>
            </a:r>
            <a:r>
              <a:rPr lang="en-US" sz="2400"/>
              <a:t>with singular or plural nouns when we already know them or when they are mentioned for the second time.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342" y="4493499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8400" y="4498334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The</a:t>
            </a:r>
            <a:r>
              <a:rPr lang="en-US" sz="2400"/>
              <a:t> bike in front of her house is nice.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255" y="5066841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with nouns which are unique.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818" y="5712791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1876" y="5726899"/>
            <a:ext cx="63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The</a:t>
            </a:r>
            <a:r>
              <a:rPr lang="en-US" sz="2400"/>
              <a:t> air is dirty.</a:t>
            </a:r>
          </a:p>
        </p:txBody>
      </p:sp>
    </p:spTree>
    <p:extLst>
      <p:ext uri="{BB962C8B-B14F-4D97-AF65-F5344CB8AC3E}">
        <p14:creationId xmlns:p14="http://schemas.microsoft.com/office/powerpoint/2010/main" val="174991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0" y="206035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3807" y="22974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98637" y="2288711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egg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23807" y="31492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3807" y="39740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98637" y="3965361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sink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98637" y="3128240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friend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807" y="48015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98637" y="4792740"/>
            <a:ext cx="12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arm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5217" y="22887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45217" y="31512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20048" y="3142632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onion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0048" y="2267687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mouth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5217" y="39810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5217" y="48037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8.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0048" y="4795104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classmate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20048" y="3960004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umbrella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DC2E67-C185-44B0-A79B-E03D2BB1B3A6}"/>
              </a:ext>
            </a:extLst>
          </p:cNvPr>
          <p:cNvSpPr txBox="1"/>
          <p:nvPr/>
        </p:nvSpPr>
        <p:spPr>
          <a:xfrm>
            <a:off x="1198637" y="2288711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egg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DEB172-5C49-4B0B-AF78-1A034B56885A}"/>
              </a:ext>
            </a:extLst>
          </p:cNvPr>
          <p:cNvSpPr txBox="1"/>
          <p:nvPr/>
        </p:nvSpPr>
        <p:spPr>
          <a:xfrm>
            <a:off x="1198637" y="3965361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91BE9-1CE6-4F69-96BB-5F70415754FB}"/>
              </a:ext>
            </a:extLst>
          </p:cNvPr>
          <p:cNvSpPr txBox="1"/>
          <p:nvPr/>
        </p:nvSpPr>
        <p:spPr>
          <a:xfrm>
            <a:off x="1198637" y="3128240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friend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E65509-8340-4795-BA0C-8A849B5445AE}"/>
              </a:ext>
            </a:extLst>
          </p:cNvPr>
          <p:cNvSpPr txBox="1"/>
          <p:nvPr/>
        </p:nvSpPr>
        <p:spPr>
          <a:xfrm>
            <a:off x="1198637" y="4792740"/>
            <a:ext cx="12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 </a:t>
            </a:r>
            <a:r>
              <a:rPr lang="en-US" sz="2400" dirty="0"/>
              <a:t>arm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FEADC-9771-4072-999E-CE8312ED82BE}"/>
              </a:ext>
            </a:extLst>
          </p:cNvPr>
          <p:cNvSpPr txBox="1"/>
          <p:nvPr/>
        </p:nvSpPr>
        <p:spPr>
          <a:xfrm>
            <a:off x="5520048" y="3149035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onion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17E846-25B3-4548-BF9E-902E23987B59}"/>
              </a:ext>
            </a:extLst>
          </p:cNvPr>
          <p:cNvSpPr txBox="1"/>
          <p:nvPr/>
        </p:nvSpPr>
        <p:spPr>
          <a:xfrm>
            <a:off x="5520048" y="2274090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mouth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B418A-A210-42F4-AB13-E3770BACC85A}"/>
              </a:ext>
            </a:extLst>
          </p:cNvPr>
          <p:cNvSpPr txBox="1"/>
          <p:nvPr/>
        </p:nvSpPr>
        <p:spPr>
          <a:xfrm>
            <a:off x="5520048" y="4801507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classmate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3AC9FC-2ED8-449D-8AA2-FBCE0027BE83}"/>
              </a:ext>
            </a:extLst>
          </p:cNvPr>
          <p:cNvSpPr txBox="1"/>
          <p:nvPr/>
        </p:nvSpPr>
        <p:spPr>
          <a:xfrm>
            <a:off x="5520048" y="3966407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umbrella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101" grpId="0"/>
      <p:bldP spid="29" grpId="0"/>
      <p:bldP spid="32" grpId="0"/>
      <p:bldP spid="33" grpId="0"/>
      <p:bldP spid="36" grpId="0"/>
      <p:bldP spid="3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89896"/>
            <a:ext cx="7960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755" y="20334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3585" y="2026985"/>
            <a:ext cx="175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755" y="26739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547" y="3409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6377" y="3400920"/>
            <a:ext cx="644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_______ dolphin is _______ intelligent animal.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755" y="4153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3584" y="4145294"/>
            <a:ext cx="108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755" y="49247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3585" y="4875582"/>
            <a:ext cx="2255692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My brother likes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3585" y="2682570"/>
            <a:ext cx="56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_______ Sun keeps _______ Earth warm.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C3C78F-930C-4EFA-8C41-802A504D64CC}"/>
              </a:ext>
            </a:extLst>
          </p:cNvPr>
          <p:cNvSpPr txBox="1"/>
          <p:nvPr/>
        </p:nvSpPr>
        <p:spPr>
          <a:xfrm>
            <a:off x="2834148" y="2033461"/>
            <a:ext cx="2376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doctor.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132686-6FFA-4213-9FF4-80B8A1D65648}"/>
              </a:ext>
            </a:extLst>
          </p:cNvPr>
          <p:cNvSpPr txBox="1"/>
          <p:nvPr/>
        </p:nvSpPr>
        <p:spPr>
          <a:xfrm>
            <a:off x="2863317" y="2024808"/>
            <a:ext cx="1452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doctor.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FF540-EF9E-4F80-9567-FDA7C61EDC19}"/>
              </a:ext>
            </a:extLst>
          </p:cNvPr>
          <p:cNvSpPr txBox="1"/>
          <p:nvPr/>
        </p:nvSpPr>
        <p:spPr>
          <a:xfrm>
            <a:off x="1303584" y="2682570"/>
            <a:ext cx="260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Sun keeps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6E4A9B-F379-4C69-8582-E8541FE6366B}"/>
              </a:ext>
            </a:extLst>
          </p:cNvPr>
          <p:cNvSpPr txBox="1"/>
          <p:nvPr/>
        </p:nvSpPr>
        <p:spPr>
          <a:xfrm>
            <a:off x="3145953" y="2679020"/>
            <a:ext cx="309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Earth warm.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8082C2-2DFD-4D3B-AFC4-96F950316413}"/>
              </a:ext>
            </a:extLst>
          </p:cNvPr>
          <p:cNvSpPr txBox="1"/>
          <p:nvPr/>
        </p:nvSpPr>
        <p:spPr>
          <a:xfrm>
            <a:off x="3145953" y="2682570"/>
            <a:ext cx="309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Earth warm.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DA3978-B4EF-4EDC-B667-E4A9326ECFF5}"/>
              </a:ext>
            </a:extLst>
          </p:cNvPr>
          <p:cNvSpPr txBox="1"/>
          <p:nvPr/>
        </p:nvSpPr>
        <p:spPr>
          <a:xfrm>
            <a:off x="1303584" y="3400920"/>
            <a:ext cx="173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dolphin 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B53FC-B6EF-45C3-BCA3-876431AB54F5}"/>
              </a:ext>
            </a:extLst>
          </p:cNvPr>
          <p:cNvSpPr txBox="1"/>
          <p:nvPr/>
        </p:nvSpPr>
        <p:spPr>
          <a:xfrm>
            <a:off x="2768597" y="3407396"/>
            <a:ext cx="3708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intelligent animal.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213405-4D43-4AF2-B0C7-43698A4C60E7}"/>
              </a:ext>
            </a:extLst>
          </p:cNvPr>
          <p:cNvSpPr txBox="1"/>
          <p:nvPr/>
        </p:nvSpPr>
        <p:spPr>
          <a:xfrm>
            <a:off x="2799086" y="3407395"/>
            <a:ext cx="2883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intelligent animal.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B1C3A2-C0C3-4462-9BC4-17DE35893314}"/>
              </a:ext>
            </a:extLst>
          </p:cNvPr>
          <p:cNvSpPr txBox="1"/>
          <p:nvPr/>
        </p:nvSpPr>
        <p:spPr>
          <a:xfrm>
            <a:off x="2108787" y="4143116"/>
            <a:ext cx="3574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orange shirt too.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BF7DC4-AC88-44A3-B5BB-9AC36206EF3E}"/>
              </a:ext>
            </a:extLst>
          </p:cNvPr>
          <p:cNvSpPr txBox="1"/>
          <p:nvPr/>
        </p:nvSpPr>
        <p:spPr>
          <a:xfrm>
            <a:off x="2143646" y="4153947"/>
            <a:ext cx="2859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</a:t>
            </a:r>
            <a:r>
              <a:rPr lang="en-US" sz="2400" dirty="0"/>
              <a:t> orange shirt too.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6CE652-9240-4212-83A5-AB75A0E12AAE}"/>
              </a:ext>
            </a:extLst>
          </p:cNvPr>
          <p:cNvSpPr txBox="1"/>
          <p:nvPr/>
        </p:nvSpPr>
        <p:spPr>
          <a:xfrm>
            <a:off x="3364971" y="4919889"/>
            <a:ext cx="5287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blue pen, not _______ red one.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BC8666-3052-4732-8707-984683295C5D}"/>
              </a:ext>
            </a:extLst>
          </p:cNvPr>
          <p:cNvSpPr txBox="1"/>
          <p:nvPr/>
        </p:nvSpPr>
        <p:spPr>
          <a:xfrm>
            <a:off x="3387937" y="4926364"/>
            <a:ext cx="23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blue pen, not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817250-6E04-4F56-94D8-72643A92D888}"/>
              </a:ext>
            </a:extLst>
          </p:cNvPr>
          <p:cNvSpPr txBox="1"/>
          <p:nvPr/>
        </p:nvSpPr>
        <p:spPr>
          <a:xfrm>
            <a:off x="5581284" y="4926363"/>
            <a:ext cx="23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red one.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F37D79-7863-4BA7-9A72-BDBD833608D3}"/>
              </a:ext>
            </a:extLst>
          </p:cNvPr>
          <p:cNvSpPr txBox="1"/>
          <p:nvPr/>
        </p:nvSpPr>
        <p:spPr>
          <a:xfrm>
            <a:off x="5610580" y="4926363"/>
            <a:ext cx="236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</a:t>
            </a:r>
            <a:r>
              <a:rPr lang="en-US" sz="2400" dirty="0"/>
              <a:t> red one.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6" grpId="0"/>
      <p:bldP spid="26" grpId="1"/>
      <p:bldP spid="27" grpId="1"/>
      <p:bldP spid="29" grpId="0"/>
      <p:bldP spid="30" grpId="0"/>
      <p:bldP spid="32" grpId="0"/>
      <p:bldP spid="33" grpId="0"/>
      <p:bldP spid="35" grpId="0"/>
      <p:bldP spid="35" grpId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9051" y="956291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Might for future possibility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911" y="2544896"/>
            <a:ext cx="8009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First conditional sentences describe things which are possible and likely to happen in the present or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620" y="5886201"/>
            <a:ext cx="1639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8683" y="5774399"/>
            <a:ext cx="73489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/>
              <a:t>If you </a:t>
            </a:r>
            <a:r>
              <a:rPr lang="en-US" sz="2600" b="1"/>
              <a:t>use </a:t>
            </a:r>
            <a:r>
              <a:rPr lang="en-US" sz="2600"/>
              <a:t>less paper, you </a:t>
            </a:r>
            <a:r>
              <a:rPr lang="en-US" sz="2600" b="1"/>
              <a:t>will save </a:t>
            </a:r>
            <a:r>
              <a:rPr lang="en-US" sz="2600"/>
              <a:t>a lot of trees.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190" y="3582768"/>
            <a:ext cx="4936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u="sng"/>
              <a:t>If + subject + V (present simple),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3862" y="4119212"/>
            <a:ext cx="1663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FF0000"/>
                </a:solidFill>
              </a:rPr>
              <a:t> If-clause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189" y="4639991"/>
            <a:ext cx="5916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u="sng"/>
              <a:t>subject + will / won’t + V (base form)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3862" y="5171720"/>
            <a:ext cx="19062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FF0000"/>
                </a:solidFill>
              </a:rPr>
              <a:t>main clause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579" y="216033"/>
            <a:ext cx="8039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679" y="17800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509" y="1773595"/>
            <a:ext cx="122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it (be)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733" y="26739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539" y="36188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369" y="3610243"/>
            <a:ext cx="178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(save) </a:t>
            </a:r>
          </a:p>
          <a:p>
            <a:r>
              <a:rPr lang="en-US" sz="2400" dirty="0"/>
              <a:t>much paper.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64" y="47378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593" y="4729195"/>
            <a:ext cx="265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people (have) </a:t>
            </a:r>
          </a:p>
          <a:p>
            <a:r>
              <a:rPr lang="en-US" sz="2400" dirty="0"/>
              <a:t>less water.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717" y="57730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548" y="5773050"/>
            <a:ext cx="253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river (not be)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563" y="2682570"/>
            <a:ext cx="194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(recycle)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7F52A-753C-474C-9577-B79130E3FD35}"/>
              </a:ext>
            </a:extLst>
          </p:cNvPr>
          <p:cNvSpPr txBox="1"/>
          <p:nvPr/>
        </p:nvSpPr>
        <p:spPr>
          <a:xfrm>
            <a:off x="1740310" y="1770222"/>
            <a:ext cx="7403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sunny next week, we (go) _______ on a picnic.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C9585C-3629-4917-9DB2-6A334F33F219}"/>
              </a:ext>
            </a:extLst>
          </p:cNvPr>
          <p:cNvSpPr txBox="1"/>
          <p:nvPr/>
        </p:nvSpPr>
        <p:spPr>
          <a:xfrm>
            <a:off x="1740310" y="1780212"/>
            <a:ext cx="3598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  <a:r>
              <a:rPr lang="en-US" sz="2400" dirty="0"/>
              <a:t> sunny next week, we (go)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CBA45-4A93-4951-8D37-F7413B42E8EB}"/>
              </a:ext>
            </a:extLst>
          </p:cNvPr>
          <p:cNvSpPr txBox="1"/>
          <p:nvPr/>
        </p:nvSpPr>
        <p:spPr>
          <a:xfrm>
            <a:off x="5191432" y="1780211"/>
            <a:ext cx="279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on a picnic.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B0EBF-26EE-4EE3-A5D4-6C177EF336C6}"/>
              </a:ext>
            </a:extLst>
          </p:cNvPr>
          <p:cNvSpPr txBox="1"/>
          <p:nvPr/>
        </p:nvSpPr>
        <p:spPr>
          <a:xfrm>
            <a:off x="5191432" y="1780210"/>
            <a:ext cx="279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go</a:t>
            </a:r>
            <a:r>
              <a:rPr lang="en-US" sz="2400" dirty="0"/>
              <a:t> on a picnic.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3886A-C80A-4360-B53A-747D1885E669}"/>
              </a:ext>
            </a:extLst>
          </p:cNvPr>
          <p:cNvSpPr txBox="1"/>
          <p:nvPr/>
        </p:nvSpPr>
        <p:spPr>
          <a:xfrm>
            <a:off x="2526890" y="2685850"/>
            <a:ext cx="5987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more, we (help) _______ the Earth.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DA1476-674E-4969-B650-C80B1FB201CA}"/>
              </a:ext>
            </a:extLst>
          </p:cNvPr>
          <p:cNvSpPr txBox="1"/>
          <p:nvPr/>
        </p:nvSpPr>
        <p:spPr>
          <a:xfrm>
            <a:off x="2526890" y="2689232"/>
            <a:ext cx="3106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recycle</a:t>
            </a:r>
            <a:r>
              <a:rPr lang="en-US" sz="2400" dirty="0"/>
              <a:t> more, we (help)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758F0E-1E2C-4939-BF70-810492292993}"/>
              </a:ext>
            </a:extLst>
          </p:cNvPr>
          <p:cNvSpPr txBox="1"/>
          <p:nvPr/>
        </p:nvSpPr>
        <p:spPr>
          <a:xfrm>
            <a:off x="5520812" y="2685859"/>
            <a:ext cx="2649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the Earth.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1FA78-B9B4-40AF-BF46-905456FE5E1D}"/>
              </a:ext>
            </a:extLst>
          </p:cNvPr>
          <p:cNvSpPr txBox="1"/>
          <p:nvPr/>
        </p:nvSpPr>
        <p:spPr>
          <a:xfrm>
            <a:off x="5520812" y="2685381"/>
            <a:ext cx="2649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help</a:t>
            </a:r>
            <a:r>
              <a:rPr lang="en-US" sz="2400" dirty="0"/>
              <a:t> the Earth.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284379-8112-4877-B160-ECB5FBE5DA8F}"/>
              </a:ext>
            </a:extLst>
          </p:cNvPr>
          <p:cNvSpPr txBox="1"/>
          <p:nvPr/>
        </p:nvSpPr>
        <p:spPr>
          <a:xfrm>
            <a:off x="2023171" y="3619744"/>
            <a:ext cx="6936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 lot of trees if we (not waste) _______ so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EE83B3-A2BA-4385-AB84-F450B5F3D7CA}"/>
              </a:ext>
            </a:extLst>
          </p:cNvPr>
          <p:cNvSpPr txBox="1"/>
          <p:nvPr/>
        </p:nvSpPr>
        <p:spPr>
          <a:xfrm>
            <a:off x="2049890" y="3621771"/>
            <a:ext cx="508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save</a:t>
            </a:r>
            <a:r>
              <a:rPr lang="en-US" sz="2400" dirty="0"/>
              <a:t> a lot of trees if we (not waste)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AD493A-0108-4310-9F63-CAD01ADDD4DB}"/>
              </a:ext>
            </a:extLst>
          </p:cNvPr>
          <p:cNvSpPr txBox="1"/>
          <p:nvPr/>
        </p:nvSpPr>
        <p:spPr>
          <a:xfrm>
            <a:off x="6865565" y="3612691"/>
            <a:ext cx="1661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so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9271E2-7FAB-4F0C-9BD7-D66400F1471B}"/>
              </a:ext>
            </a:extLst>
          </p:cNvPr>
          <p:cNvSpPr txBox="1"/>
          <p:nvPr/>
        </p:nvSpPr>
        <p:spPr>
          <a:xfrm>
            <a:off x="6927372" y="3621654"/>
            <a:ext cx="2071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waste</a:t>
            </a:r>
            <a:r>
              <a:rPr lang="en-US" sz="2400" dirty="0"/>
              <a:t> so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B404E7-8033-4AE3-AB7B-A0094DB5A9AD}"/>
              </a:ext>
            </a:extLst>
          </p:cNvPr>
          <p:cNvSpPr txBox="1"/>
          <p:nvPr/>
        </p:nvSpPr>
        <p:spPr>
          <a:xfrm>
            <a:off x="3254831" y="4731363"/>
            <a:ext cx="5574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fresh water if we (use) _______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E745FF-8287-49F1-922C-5352CE114153}"/>
              </a:ext>
            </a:extLst>
          </p:cNvPr>
          <p:cNvSpPr txBox="1"/>
          <p:nvPr/>
        </p:nvSpPr>
        <p:spPr>
          <a:xfrm>
            <a:off x="3235167" y="4736512"/>
            <a:ext cx="4158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have</a:t>
            </a:r>
            <a:r>
              <a:rPr lang="en-US" sz="2400" dirty="0"/>
              <a:t> fresh water if we (use)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520E05-0379-4776-A939-C1DE4A3054C0}"/>
              </a:ext>
            </a:extLst>
          </p:cNvPr>
          <p:cNvSpPr txBox="1"/>
          <p:nvPr/>
        </p:nvSpPr>
        <p:spPr>
          <a:xfrm>
            <a:off x="7216017" y="4724584"/>
            <a:ext cx="1415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424289-1BD5-4732-B6AB-2FEB3C43FEBD}"/>
              </a:ext>
            </a:extLst>
          </p:cNvPr>
          <p:cNvSpPr txBox="1"/>
          <p:nvPr/>
        </p:nvSpPr>
        <p:spPr>
          <a:xfrm>
            <a:off x="7198813" y="4736511"/>
            <a:ext cx="725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E13006-018A-4CE3-ACB7-13B7F9EE2C21}"/>
              </a:ext>
            </a:extLst>
          </p:cNvPr>
          <p:cNvSpPr txBox="1"/>
          <p:nvPr/>
        </p:nvSpPr>
        <p:spPr>
          <a:xfrm>
            <a:off x="3141583" y="5774113"/>
            <a:ext cx="5801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dirty, there (be) _______ more fish.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EAE516-4213-481B-8339-B8AE65135067}"/>
              </a:ext>
            </a:extLst>
          </p:cNvPr>
          <p:cNvSpPr txBox="1"/>
          <p:nvPr/>
        </p:nvSpPr>
        <p:spPr>
          <a:xfrm>
            <a:off x="3096965" y="5773050"/>
            <a:ext cx="3711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isn’t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 not</a:t>
            </a:r>
            <a:r>
              <a:rPr lang="en-US" sz="2400" dirty="0"/>
              <a:t> dirty, there (be)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DB29B1-FA3E-44D4-A8E7-CD51F40862ED}"/>
              </a:ext>
            </a:extLst>
          </p:cNvPr>
          <p:cNvSpPr txBox="1"/>
          <p:nvPr/>
        </p:nvSpPr>
        <p:spPr>
          <a:xfrm>
            <a:off x="6601857" y="5781661"/>
            <a:ext cx="2654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more fish.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EAF13E-9389-42CA-AF7B-6C2131ED2C38}"/>
              </a:ext>
            </a:extLst>
          </p:cNvPr>
          <p:cNvSpPr txBox="1"/>
          <p:nvPr/>
        </p:nvSpPr>
        <p:spPr>
          <a:xfrm>
            <a:off x="6601856" y="5764439"/>
            <a:ext cx="2654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 be </a:t>
            </a:r>
            <a:r>
              <a:rPr lang="en-US" sz="2400" dirty="0"/>
              <a:t>more fish.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1" grpId="1"/>
      <p:bldP spid="22" grpId="0"/>
      <p:bldP spid="24" grpId="0"/>
      <p:bldP spid="28" grpId="0"/>
      <p:bldP spid="30" grpId="0"/>
      <p:bldP spid="30" grpId="1"/>
      <p:bldP spid="31" grpId="0"/>
      <p:bldP spid="33" grpId="0"/>
      <p:bldP spid="34" grpId="0"/>
      <p:bldP spid="36" grpId="0"/>
      <p:bldP spid="36" grpId="1"/>
      <p:bldP spid="37" grpId="0"/>
      <p:bldP spid="48" grpId="0"/>
      <p:bldP spid="49" grpId="0"/>
      <p:bldP spid="50" grpId="0"/>
      <p:bldP spid="50" grpId="1"/>
      <p:bldP spid="51" grpId="0"/>
      <p:bldP spid="52" grpId="0"/>
      <p:bldP spid="53" grpId="0"/>
      <p:bldP spid="54" grpId="0"/>
      <p:bldP spid="54" grpId="1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2003</TotalTime>
  <Words>781</Words>
  <Application>Microsoft Office PowerPoint</Application>
  <PresentationFormat>On-screen Show (4:3)</PresentationFormat>
  <Paragraphs>147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123</cp:revision>
  <dcterms:created xsi:type="dcterms:W3CDTF">2020-12-09T02:04:09Z</dcterms:created>
  <dcterms:modified xsi:type="dcterms:W3CDTF">2021-07-22T10:54:13Z</dcterms:modified>
</cp:coreProperties>
</file>