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40"/>
  </p:notesMasterIdLst>
  <p:sldIdLst>
    <p:sldId id="313" r:id="rId3"/>
    <p:sldId id="301" r:id="rId4"/>
    <p:sldId id="383" r:id="rId5"/>
    <p:sldId id="384" r:id="rId6"/>
    <p:sldId id="408" r:id="rId7"/>
    <p:sldId id="409" r:id="rId8"/>
    <p:sldId id="387" r:id="rId9"/>
    <p:sldId id="388" r:id="rId10"/>
    <p:sldId id="389" r:id="rId11"/>
    <p:sldId id="410" r:id="rId12"/>
    <p:sldId id="411" r:id="rId13"/>
    <p:sldId id="391" r:id="rId14"/>
    <p:sldId id="430" r:id="rId15"/>
    <p:sldId id="431" r:id="rId16"/>
    <p:sldId id="412" r:id="rId17"/>
    <p:sldId id="413" r:id="rId18"/>
    <p:sldId id="419" r:id="rId19"/>
    <p:sldId id="421" r:id="rId20"/>
    <p:sldId id="420" r:id="rId21"/>
    <p:sldId id="422" r:id="rId22"/>
    <p:sldId id="424" r:id="rId23"/>
    <p:sldId id="423" r:id="rId24"/>
    <p:sldId id="425" r:id="rId25"/>
    <p:sldId id="426" r:id="rId26"/>
    <p:sldId id="427" r:id="rId27"/>
    <p:sldId id="439" r:id="rId28"/>
    <p:sldId id="438" r:id="rId29"/>
    <p:sldId id="440" r:id="rId30"/>
    <p:sldId id="428" r:id="rId31"/>
    <p:sldId id="429" r:id="rId32"/>
    <p:sldId id="399" r:id="rId33"/>
    <p:sldId id="432" r:id="rId34"/>
    <p:sldId id="400" r:id="rId35"/>
    <p:sldId id="433" r:id="rId36"/>
    <p:sldId id="434" r:id="rId37"/>
    <p:sldId id="435" r:id="rId38"/>
    <p:sldId id="436" r:id="rId39"/>
  </p:sldIdLst>
  <p:sldSz cx="24384000" cy="13716000"/>
  <p:notesSz cx="6858000" cy="9144000"/>
  <p:custDataLst>
    <p:tags r:id="rId4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87"/>
    <a:srgbClr val="D60093"/>
    <a:srgbClr val="FFA700"/>
    <a:srgbClr val="3333FF"/>
    <a:srgbClr val="008000"/>
    <a:srgbClr val="0000FF"/>
    <a:srgbClr val="135F82"/>
    <a:srgbClr val="270F6B"/>
    <a:srgbClr val="242452"/>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139" autoAdjust="0"/>
  </p:normalViewPr>
  <p:slideViewPr>
    <p:cSldViewPr>
      <p:cViewPr>
        <p:scale>
          <a:sx n="30" d="100"/>
          <a:sy n="30" d="100"/>
        </p:scale>
        <p:origin x="-474" y="-240"/>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4"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4"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4"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5" Type="http://schemas.openxmlformats.org/officeDocument/2006/relationships/image" Target="../media/image44.emf"/><Relationship Id="rId4"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4"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5" Type="http://schemas.openxmlformats.org/officeDocument/2006/relationships/image" Target="../media/image52.emf"/><Relationship Id="rId4"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wmf"/><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image" Target="../media/image12.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23</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29</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00142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31999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401865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401865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304435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3044351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300142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38" name="Group 4"/>
          <p:cNvGrpSpPr>
            <a:grpSpLocks noChangeAspect="1"/>
          </p:cNvGrpSpPr>
          <p:nvPr userDrawn="1"/>
        </p:nvGrpSpPr>
        <p:grpSpPr bwMode="auto">
          <a:xfrm>
            <a:off x="914400" y="14592"/>
            <a:ext cx="23469600" cy="1436688"/>
            <a:chOff x="0" y="58"/>
            <a:chExt cx="13349" cy="905"/>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21" y="126"/>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5" name="Picture 3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21" y="77797"/>
            <a:ext cx="1462850" cy="1461089"/>
          </a:xfrm>
          <a:prstGeom prst="rect">
            <a:avLst/>
          </a:prstGeom>
        </p:spPr>
      </p:pic>
      <p:pic>
        <p:nvPicPr>
          <p:cNvPr id="2" name="Picture 1">
            <a:extLst>
              <a:ext uri="{FF2B5EF4-FFF2-40B4-BE49-F238E27FC236}">
                <a16:creationId xmlns="" xmlns:a16="http://schemas.microsoft.com/office/drawing/2014/main" id="{7BF18791-9608-4E47-B037-C94737CED959}"/>
              </a:ext>
            </a:extLst>
          </p:cNvPr>
          <p:cNvPicPr>
            <a:picLocks noChangeAspect="1"/>
          </p:cNvPicPr>
          <p:nvPr userDrawn="1"/>
        </p:nvPicPr>
        <p:blipFill>
          <a:blip r:embed="rId20"/>
          <a:stretch>
            <a:fillRect/>
          </a:stretch>
        </p:blipFill>
        <p:spPr>
          <a:xfrm>
            <a:off x="6692450" y="277356"/>
            <a:ext cx="995363" cy="971550"/>
          </a:xfrm>
          <a:prstGeom prst="rect">
            <a:avLst/>
          </a:prstGeom>
        </p:spPr>
      </p:pic>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8/11/2022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
        <p:nvSpPr>
          <p:cNvPr id="68" name="TextBox 67"/>
          <p:cNvSpPr txBox="1"/>
          <p:nvPr userDrawn="1"/>
        </p:nvSpPr>
        <p:spPr>
          <a:xfrm>
            <a:off x="2891211" y="447238"/>
            <a:ext cx="1767374" cy="646331"/>
          </a:xfrm>
          <a:prstGeom prst="rect">
            <a:avLst/>
          </a:prstGeom>
          <a:noFill/>
        </p:spPr>
        <p:txBody>
          <a:bodyPr wrap="squar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782552" y="390088"/>
            <a:ext cx="1404552" cy="646331"/>
          </a:xfrm>
          <a:prstGeom prst="rect">
            <a:avLst/>
          </a:prstGeom>
          <a:noFill/>
        </p:spPr>
        <p:txBody>
          <a:bodyPr wrap="none" rtlCol="0">
            <a:spAutoFit/>
          </a:bodyPr>
          <a:lstStyle/>
          <a:p>
            <a:pPr algn="ctr"/>
            <a:r>
              <a:rPr lang="en-US" sz="3600" b="1"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 xmlns:a16="http://schemas.microsoft.com/office/drawing/2014/main" id="{84F4051B-2BBE-412A-BD7D-D20EFA046DC9}"/>
              </a:ext>
            </a:extLst>
          </p:cNvPr>
          <p:cNvSpPr txBox="1">
            <a:spLocks/>
          </p:cNvSpPr>
          <p:nvPr userDrawn="1"/>
        </p:nvSpPr>
        <p:spPr bwMode="black">
          <a:xfrm>
            <a:off x="8185347" y="339380"/>
            <a:ext cx="15871662" cy="976561"/>
          </a:xfrm>
          <a:prstGeom prst="rect">
            <a:avLst/>
          </a:prstGeom>
          <a:noFill/>
          <a:ln w="9525">
            <a:solidFill>
              <a:schemeClr val="accent6">
                <a:lumMod val="60000"/>
                <a:lumOff val="40000"/>
              </a:schemeClr>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GIÁO ÁN ĐIỆN TỬ-DIỄN ĐÀN GIÁO VIÊN TOÁN</a:t>
            </a:r>
            <a:endParaRPr lang="vi-VN" sz="4800" b="1" kern="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12689" y="197058"/>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82"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8/11/2022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oleObject" Target="../embeddings/oleObject17.bin"/><Relationship Id="rId18" Type="http://schemas.openxmlformats.org/officeDocument/2006/relationships/image" Target="../media/image30.emf"/><Relationship Id="rId3" Type="http://schemas.openxmlformats.org/officeDocument/2006/relationships/notesSlide" Target="../notesSlides/notesSlide6.xml"/><Relationship Id="rId7" Type="http://schemas.openxmlformats.org/officeDocument/2006/relationships/oleObject" Target="../embeddings/oleObject14.bin"/><Relationship Id="rId12" Type="http://schemas.openxmlformats.org/officeDocument/2006/relationships/image" Target="../media/image27.emf"/><Relationship Id="rId17"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29.wmf"/><Relationship Id="rId1" Type="http://schemas.openxmlformats.org/officeDocument/2006/relationships/vmlDrawing" Target="../drawings/vmlDrawing7.vml"/><Relationship Id="rId6" Type="http://schemas.openxmlformats.org/officeDocument/2006/relationships/image" Target="../media/image31.png"/><Relationship Id="rId11" Type="http://schemas.openxmlformats.org/officeDocument/2006/relationships/oleObject" Target="../embeddings/oleObject16.bin"/><Relationship Id="rId5" Type="http://schemas.openxmlformats.org/officeDocument/2006/relationships/image" Target="../media/image12.wmf"/><Relationship Id="rId15" Type="http://schemas.openxmlformats.org/officeDocument/2006/relationships/oleObject" Target="../embeddings/oleObject18.bin"/><Relationship Id="rId10" Type="http://schemas.openxmlformats.org/officeDocument/2006/relationships/image" Target="../media/image26.emf"/><Relationship Id="rId4" Type="http://schemas.openxmlformats.org/officeDocument/2006/relationships/oleObject" Target="../embeddings/oleObject13.bin"/><Relationship Id="rId9" Type="http://schemas.openxmlformats.org/officeDocument/2006/relationships/oleObject" Target="../embeddings/oleObject15.bin"/><Relationship Id="rId14" Type="http://schemas.openxmlformats.org/officeDocument/2006/relationships/image" Target="../media/image28.wmf"/></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6.emf"/><Relationship Id="rId3" Type="http://schemas.openxmlformats.org/officeDocument/2006/relationships/notesSlide" Target="../notesSlides/notesSlide7.xml"/><Relationship Id="rId7" Type="http://schemas.openxmlformats.org/officeDocument/2006/relationships/image" Target="../media/image12.wmf"/><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1.bin"/><Relationship Id="rId11" Type="http://schemas.openxmlformats.org/officeDocument/2006/relationships/image" Target="../media/image35.wmf"/><Relationship Id="rId5" Type="http://schemas.openxmlformats.org/officeDocument/2006/relationships/image" Target="../media/image10.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4.wmf"/><Relationship Id="rId14"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0.wmf"/><Relationship Id="rId4"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8.xml"/><Relationship Id="rId7" Type="http://schemas.openxmlformats.org/officeDocument/2006/relationships/image" Target="../media/image12.wmf"/><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6.bin"/><Relationship Id="rId11" Type="http://schemas.openxmlformats.org/officeDocument/2006/relationships/image" Target="../media/image35.wmf"/><Relationship Id="rId5" Type="http://schemas.openxmlformats.org/officeDocument/2006/relationships/image" Target="../media/image10.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9.xml"/><Relationship Id="rId7" Type="http://schemas.openxmlformats.org/officeDocument/2006/relationships/image" Target="../media/image12.wmf"/><Relationship Id="rId12"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0.bin"/><Relationship Id="rId11" Type="http://schemas.openxmlformats.org/officeDocument/2006/relationships/image" Target="../media/image35.wmf"/><Relationship Id="rId5" Type="http://schemas.openxmlformats.org/officeDocument/2006/relationships/image" Target="../media/image10.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34.wmf"/></Relationships>
</file>

<file path=ppt/slides/_rels/slide1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10.xml"/><Relationship Id="rId7" Type="http://schemas.openxmlformats.org/officeDocument/2006/relationships/image" Target="../media/image12.wmf"/><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4.bin"/><Relationship Id="rId11" Type="http://schemas.openxmlformats.org/officeDocument/2006/relationships/image" Target="../media/image35.wmf"/><Relationship Id="rId5" Type="http://schemas.openxmlformats.org/officeDocument/2006/relationships/image" Target="../media/image10.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34.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4.emf"/><Relationship Id="rId3" Type="http://schemas.openxmlformats.org/officeDocument/2006/relationships/notesSlide" Target="../notesSlides/notesSlide11.xml"/><Relationship Id="rId7" Type="http://schemas.openxmlformats.org/officeDocument/2006/relationships/image" Target="../media/image12.wmf"/><Relationship Id="rId12" Type="http://schemas.openxmlformats.org/officeDocument/2006/relationships/oleObject" Target="../embeddings/Microsoft_Visio_2003-2010_Drawing11.vsd"/><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8.bin"/><Relationship Id="rId11" Type="http://schemas.openxmlformats.org/officeDocument/2006/relationships/image" Target="../media/image35.wmf"/><Relationship Id="rId5" Type="http://schemas.openxmlformats.org/officeDocument/2006/relationships/image" Target="../media/image10.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34.w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2.bin"/><Relationship Id="rId5" Type="http://schemas.openxmlformats.org/officeDocument/2006/relationships/image" Target="../media/image45.wmf"/><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8.png"/><Relationship Id="rId3" Type="http://schemas.openxmlformats.org/officeDocument/2006/relationships/notesSlide" Target="../notesSlides/notesSlide12.xml"/><Relationship Id="rId7" Type="http://schemas.openxmlformats.org/officeDocument/2006/relationships/image" Target="../media/image12.wmf"/><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4.bin"/><Relationship Id="rId11" Type="http://schemas.openxmlformats.org/officeDocument/2006/relationships/image" Target="../media/image35.wmf"/><Relationship Id="rId5" Type="http://schemas.openxmlformats.org/officeDocument/2006/relationships/image" Target="../media/image10.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34.wmf"/><Relationship Id="rId1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oleObject" Target="../embeddings/Microsoft_Visio_2003-2010_Drawing32.vsd"/><Relationship Id="rId3" Type="http://schemas.openxmlformats.org/officeDocument/2006/relationships/notesSlide" Target="../notesSlides/notesSlide13.xml"/><Relationship Id="rId7" Type="http://schemas.openxmlformats.org/officeDocument/2006/relationships/image" Target="../media/image12.wmf"/><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8.bin"/><Relationship Id="rId11" Type="http://schemas.openxmlformats.org/officeDocument/2006/relationships/image" Target="../media/image35.wmf"/><Relationship Id="rId5" Type="http://schemas.openxmlformats.org/officeDocument/2006/relationships/image" Target="../media/image10.wmf"/><Relationship Id="rId15" Type="http://schemas.openxmlformats.org/officeDocument/2006/relationships/image" Target="../media/image53.e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34.wmf"/><Relationship Id="rId14" Type="http://schemas.openxmlformats.org/officeDocument/2006/relationships/image" Target="../media/image52.emf"/></Relationships>
</file>

<file path=ppt/slides/_rels/slide2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notesSlide" Target="../notesSlides/notesSlide14.xml"/><Relationship Id="rId7"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3.png"/><Relationship Id="rId5" Type="http://schemas.openxmlformats.org/officeDocument/2006/relationships/image" Target="../media/image12.wmf"/><Relationship Id="rId4" Type="http://schemas.openxmlformats.org/officeDocument/2006/relationships/oleObject" Target="../embeddings/oleObject5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6.emf"/><Relationship Id="rId5" Type="http://schemas.openxmlformats.org/officeDocument/2006/relationships/image" Target="../media/image12.wmf"/><Relationship Id="rId4" Type="http://schemas.openxmlformats.org/officeDocument/2006/relationships/oleObject" Target="../embeddings/oleObject52.bin"/></Relationships>
</file>

<file path=ppt/slides/_rels/slide3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77.emf"/><Relationship Id="rId4" Type="http://schemas.openxmlformats.org/officeDocument/2006/relationships/image" Target="../media/image76.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emf"/></Relationships>
</file>

<file path=ppt/slides/_rels/slide37.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0.wmf"/><Relationship Id="rId4" Type="http://schemas.openxmlformats.org/officeDocument/2006/relationships/oleObject" Target="../embeddings/oleObject4.bin"/><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9.jpg"/><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6.emf"/><Relationship Id="rId5" Type="http://schemas.openxmlformats.org/officeDocument/2006/relationships/oleObject" Target="../embeddings/oleObject6.bin"/><Relationship Id="rId10" Type="http://schemas.openxmlformats.org/officeDocument/2006/relationships/image" Target="../media/image18.emf"/><Relationship Id="rId4" Type="http://schemas.openxmlformats.org/officeDocument/2006/relationships/image" Target="../media/image20.png"/><Relationship Id="rId9"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2.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21.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5.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11.bin"/><Relationship Id="rId9"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500034" y="1907218"/>
            <a:ext cx="14345264" cy="11576010"/>
          </a:xfrm>
          <a:prstGeom prst="roundRect">
            <a:avLst>
              <a:gd name="adj" fmla="val 4110"/>
            </a:avLst>
          </a:prstGeom>
          <a:ln/>
        </p:spPr>
        <p:style>
          <a:lnRef idx="1">
            <a:schemeClr val="accent1"/>
          </a:lnRef>
          <a:fillRef idx="2">
            <a:schemeClr val="accent1"/>
          </a:fillRef>
          <a:effectRef idx="1">
            <a:schemeClr val="accent1"/>
          </a:effectRef>
          <a:fontRef idx="minor">
            <a:schemeClr val="dk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6" name="Round Same Side Corner Rectangle 15"/>
          <p:cNvSpPr/>
          <p:nvPr/>
        </p:nvSpPr>
        <p:spPr>
          <a:xfrm flipV="1">
            <a:off x="10066953" y="1907218"/>
            <a:ext cx="13526830" cy="235998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486680" y="2058761"/>
            <a:ext cx="13516320" cy="1938992"/>
          </a:xfrm>
          <a:prstGeom prst="rect">
            <a:avLst/>
          </a:prstGeom>
          <a:noFill/>
        </p:spPr>
        <p:txBody>
          <a:bodyPr wrap="square" rtlCol="0">
            <a:spAutoFit/>
          </a:bodyPr>
          <a:lstStyle/>
          <a:p>
            <a:r>
              <a:rPr lang="vi-VN" sz="6000" b="1">
                <a:solidFill>
                  <a:srgbClr val="FFFF00"/>
                </a:solidFill>
                <a:latin typeface="+mj-lt"/>
              </a:rPr>
              <a:t>CHƯƠNG</a:t>
            </a:r>
            <a:r>
              <a:rPr lang="en-US" sz="6000" b="1">
                <a:solidFill>
                  <a:srgbClr val="FFFF00"/>
                </a:solidFill>
                <a:latin typeface="+mj-lt"/>
              </a:rPr>
              <a:t> </a:t>
            </a:r>
            <a:r>
              <a:rPr lang="en-US" sz="6000" b="1" smtClean="0">
                <a:solidFill>
                  <a:srgbClr val="FFFF00"/>
                </a:solidFill>
                <a:latin typeface="Times New Roman" panose="02020603050405020304" pitchFamily="18" charset="0"/>
                <a:cs typeface="Times New Roman" panose="02020603050405020304" pitchFamily="18" charset="0"/>
              </a:rPr>
              <a:t>I. MỆNH ĐỀ TOÁN HỌC. TẬP HỢP</a:t>
            </a:r>
            <a:endParaRPr lang="vi-VN" sz="6000" b="1" dirty="0">
              <a:solidFill>
                <a:schemeClr val="bg1"/>
              </a:solidFill>
              <a:latin typeface="+mj-lt"/>
              <a:cs typeface="Times New Roman" panose="02020603050405020304" pitchFamily="18" charset="0"/>
            </a:endParaRPr>
          </a:p>
        </p:txBody>
      </p:sp>
      <p:pic>
        <p:nvPicPr>
          <p:cNvPr id="7" name="Picture 6" descr="Diagram&#10;&#10;Description automatically generated">
            <a:extLst>
              <a:ext uri="{FF2B5EF4-FFF2-40B4-BE49-F238E27FC236}">
                <a16:creationId xmlns="" xmlns:a16="http://schemas.microsoft.com/office/drawing/2014/main" id="{9DD62A2F-0278-4FC2-A499-CACC34D75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70" y="1758990"/>
            <a:ext cx="8531796" cy="11576010"/>
          </a:xfrm>
          <a:prstGeom prst="rect">
            <a:avLst/>
          </a:prstGeom>
        </p:spPr>
      </p:pic>
      <p:sp>
        <p:nvSpPr>
          <p:cNvPr id="17" name="Rectangle 6">
            <a:extLst>
              <a:ext uri="{FF2B5EF4-FFF2-40B4-BE49-F238E27FC236}">
                <a16:creationId xmlns="" xmlns:a16="http://schemas.microsoft.com/office/drawing/2014/main" id="{FA1434C5-B6EA-4E8A-9827-5D7F3A0203C8}"/>
              </a:ext>
            </a:extLst>
          </p:cNvPr>
          <p:cNvSpPr>
            <a:spLocks noChangeArrowheads="1"/>
          </p:cNvSpPr>
          <p:nvPr/>
        </p:nvSpPr>
        <p:spPr bwMode="auto">
          <a:xfrm>
            <a:off x="10066953" y="3997753"/>
            <a:ext cx="13641757" cy="5527247"/>
          </a:xfrm>
          <a:prstGeom prst="rect">
            <a:avLst/>
          </a:prstGeom>
          <a:solidFill>
            <a:schemeClr val="accent2">
              <a:lumMod val="20000"/>
              <a:lumOff val="80000"/>
            </a:schemeClr>
          </a:solidFill>
          <a:ln w="9525">
            <a:solidFill>
              <a:schemeClr val="accent2">
                <a:lumMod val="20000"/>
                <a:lumOff val="80000"/>
              </a:schemeClr>
            </a:solidFill>
            <a:miter lim="800000"/>
          </a:ln>
          <a:effectLst/>
        </p:spPr>
        <p:txBody>
          <a:bodyPr/>
          <a:lstStyle/>
          <a:p>
            <a:pPr algn="just">
              <a:lnSpc>
                <a:spcPct val="150000"/>
              </a:lnSpc>
              <a:spcBef>
                <a:spcPct val="20000"/>
              </a:spcBef>
              <a:defRPr/>
            </a:pPr>
            <a:r>
              <a:rPr lang="en-US" sz="5800" b="1" dirty="0">
                <a:solidFill>
                  <a:srgbClr val="D60093"/>
                </a:solidFill>
                <a:latin typeface="Tahoma" panose="020B0604030504040204" pitchFamily="34" charset="0"/>
                <a:ea typeface="Tahoma" panose="020B0604030504040204" pitchFamily="34" charset="0"/>
                <a:cs typeface="Tahoma" panose="020B0604030504040204" pitchFamily="34" charset="0"/>
              </a:rPr>
              <a:t>§</a:t>
            </a:r>
            <a:r>
              <a:rPr lang="en-US" sz="5800" b="1">
                <a:solidFill>
                  <a:srgbClr val="D60093"/>
                </a:solidFill>
                <a:latin typeface="Times New Roman" panose="02020603050405020304" pitchFamily="18" charset="0"/>
                <a:ea typeface="Tahoma" panose="020B0604030504040204" pitchFamily="34" charset="0"/>
                <a:cs typeface="Times New Roman" panose="02020603050405020304" pitchFamily="18" charset="0"/>
              </a:rPr>
              <a:t>1</a:t>
            </a:r>
            <a:r>
              <a:rPr lang="en-US" sz="5800" b="1" smtClean="0">
                <a:solidFill>
                  <a:srgbClr val="D60093"/>
                </a:solidFill>
                <a:latin typeface="Times New Roman" panose="02020603050405020304" pitchFamily="18" charset="0"/>
                <a:ea typeface="Tahoma" panose="020B0604030504040204" pitchFamily="34" charset="0"/>
                <a:cs typeface="Times New Roman" panose="02020603050405020304" pitchFamily="18" charset="0"/>
              </a:rPr>
              <a:t>. Mệnh đề toán học</a:t>
            </a:r>
            <a:endParaRPr lang="en-US" sz="5800" b="1">
              <a:solidFill>
                <a:srgbClr val="D60093"/>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Bef>
                <a:spcPct val="20000"/>
              </a:spcBef>
              <a:defRPr/>
            </a:pPr>
            <a:r>
              <a:rPr lang="en-US" sz="5800" b="1">
                <a:solidFill>
                  <a:srgbClr val="D60093"/>
                </a:solidFill>
                <a:latin typeface="Times New Roman" panose="02020603050405020304" pitchFamily="18" charset="0"/>
                <a:ea typeface="Tahoma" panose="020B0604030504040204" pitchFamily="34" charset="0"/>
                <a:cs typeface="Times New Roman" panose="02020603050405020304" pitchFamily="18" charset="0"/>
              </a:rPr>
              <a:t>§</a:t>
            </a:r>
            <a:r>
              <a:rPr lang="en-US" sz="58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rPr>
              <a:t>2</a:t>
            </a:r>
            <a:r>
              <a:rPr lang="en-US" sz="5800" b="1">
                <a:solidFill>
                  <a:srgbClr val="D60093"/>
                </a:solidFill>
                <a:latin typeface="Times New Roman" panose="02020603050405020304" pitchFamily="18" charset="0"/>
                <a:ea typeface="Tahoma" panose="020B0604030504040204" pitchFamily="34" charset="0"/>
                <a:cs typeface="Times New Roman" panose="02020603050405020304" pitchFamily="18" charset="0"/>
              </a:rPr>
              <a:t>. T</a:t>
            </a:r>
            <a:r>
              <a:rPr lang="en-US" sz="5800" b="1" smtClean="0">
                <a:solidFill>
                  <a:srgbClr val="D60093"/>
                </a:solidFill>
                <a:latin typeface="Times New Roman" panose="02020603050405020304" pitchFamily="18" charset="0"/>
                <a:ea typeface="Tahoma" panose="020B0604030504040204" pitchFamily="34" charset="0"/>
                <a:cs typeface="Times New Roman" panose="02020603050405020304" pitchFamily="18" charset="0"/>
              </a:rPr>
              <a:t>ập hợp. Các phép toán trên tập hợp</a:t>
            </a:r>
            <a:endParaRPr lang="en-US" sz="58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Bef>
                <a:spcPct val="20000"/>
              </a:spcBef>
              <a:defRPr/>
            </a:pPr>
            <a:r>
              <a:rPr lang="en-US" sz="58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rPr>
              <a:t>§3</a:t>
            </a:r>
            <a:r>
              <a:rPr lang="en-US" sz="5800" b="1">
                <a:solidFill>
                  <a:srgbClr val="D60093"/>
                </a:solidFill>
                <a:latin typeface="Times New Roman" panose="02020603050405020304" pitchFamily="18" charset="0"/>
                <a:ea typeface="Tahoma" panose="020B0604030504040204" pitchFamily="34" charset="0"/>
                <a:cs typeface="Times New Roman" panose="02020603050405020304" pitchFamily="18" charset="0"/>
              </a:rPr>
              <a:t>. </a:t>
            </a:r>
            <a:r>
              <a:rPr lang="en-US" sz="5800" b="1" smtClean="0">
                <a:solidFill>
                  <a:srgbClr val="D60093"/>
                </a:solidFill>
                <a:latin typeface="Times New Roman" panose="02020603050405020304" pitchFamily="18" charset="0"/>
                <a:ea typeface="Tahoma" panose="020B0604030504040204" pitchFamily="34" charset="0"/>
                <a:cs typeface="Times New Roman" panose="02020603050405020304" pitchFamily="18" charset="0"/>
              </a:rPr>
              <a:t>Bài tập cuối chương I.</a:t>
            </a:r>
            <a:endParaRPr lang="en-US" sz="5800" b="1">
              <a:solidFill>
                <a:srgbClr val="D60093"/>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Bef>
                <a:spcPct val="20000"/>
              </a:spcBef>
              <a:defRPr/>
            </a:pPr>
            <a:endParaRPr lang="en-US" sz="6000" b="1">
              <a:solidFill>
                <a:srgbClr val="D60093"/>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Bef>
                <a:spcPct val="20000"/>
              </a:spcBef>
              <a:defRPr/>
            </a:pPr>
            <a:endParaRPr lang="en-US" sz="6000" b="1" dirty="0">
              <a:solidFill>
                <a:srgbClr val="D6009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405188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0" y="203369"/>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sp>
        <p:nvSpPr>
          <p:cNvPr id="22"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04EE3428-F675-481F-8821-6E7773ECB7D4}"/>
              </a:ext>
            </a:extLst>
          </p:cNvPr>
          <p:cNvSpPr txBox="1"/>
          <p:nvPr/>
        </p:nvSpPr>
        <p:spPr>
          <a:xfrm>
            <a:off x="609600" y="1845341"/>
            <a:ext cx="784189" cy="1015663"/>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24" name="TextBox 23">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TẬP </a:t>
            </a:r>
            <a:r>
              <a:rPr lang="pt-BR" sz="6000" b="1">
                <a:latin typeface="Times New Roman"/>
                <a:ea typeface="Calibri"/>
              </a:rPr>
              <a:t>HỢP CON VÀ HAI TẬP BẰNG NHAU</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0" y="5207000"/>
          <a:ext cx="171450" cy="203200"/>
        </p:xfrm>
        <a:graphic>
          <a:graphicData uri="http://schemas.openxmlformats.org/presentationml/2006/ole">
            <mc:AlternateContent xmlns:mc="http://schemas.openxmlformats.org/markup-compatibility/2006">
              <mc:Choice xmlns:v="urn:schemas-microsoft-com:vml" Requires="v">
                <p:oleObj spid="_x0000_s37193" name="Equation" r:id="rId4" imgW="177569" imgH="202936" progId="Equation.DSMT4">
                  <p:embed/>
                </p:oleObj>
              </mc:Choice>
              <mc:Fallback>
                <p:oleObj name="Equation" r:id="rId4" imgW="177569" imgH="20293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07000"/>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644237" y="4972248"/>
            <a:ext cx="16681020" cy="4708981"/>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r>
              <a:rPr lang="vi-VN" sz="6000" b="1">
                <a:latin typeface="+mj-lt"/>
              </a:rPr>
              <a:t>a</a:t>
            </a:r>
            <a:r>
              <a:rPr lang="vi-VN" sz="6000" b="1" smtClean="0">
                <a:latin typeface="+mj-lt"/>
              </a:rPr>
              <a:t>.</a:t>
            </a:r>
            <a:r>
              <a:rPr lang="en-US" sz="6000" b="1" smtClean="0">
                <a:latin typeface="+mj-lt"/>
              </a:rPr>
              <a:t> </a:t>
            </a:r>
            <a:r>
              <a:rPr lang="en-US" sz="6000" b="1" smtClean="0">
                <a:latin typeface="Times New Roman" pitchFamily="18" charset="0"/>
                <a:cs typeface="Times New Roman" pitchFamily="18" charset="0"/>
              </a:rPr>
              <a:t>Định </a:t>
            </a:r>
            <a:r>
              <a:rPr lang="en-US" sz="6000" b="1">
                <a:latin typeface="Times New Roman" pitchFamily="18" charset="0"/>
                <a:cs typeface="Times New Roman" pitchFamily="18" charset="0"/>
              </a:rPr>
              <a:t>nghĩa: </a:t>
            </a:r>
            <a:endParaRPr lang="vi-VN" sz="6000" b="1">
              <a:latin typeface="Times New Roman" pitchFamily="18" charset="0"/>
              <a:cs typeface="Times New Roman" pitchFamily="18" charset="0"/>
            </a:endParaRPr>
          </a:p>
          <a:p>
            <a:r>
              <a:rPr lang="en-US" sz="6000">
                <a:latin typeface="+mj-lt"/>
              </a:rPr>
              <a:t>N</a:t>
            </a:r>
            <a:r>
              <a:rPr lang="vi-VN" sz="6000">
                <a:latin typeface="+mj-lt"/>
              </a:rPr>
              <a:t>ếu mọi phần tử của tập </a:t>
            </a:r>
            <a:r>
              <a:rPr lang="vi-VN" sz="6000">
                <a:latin typeface="+mj-lt"/>
              </a:rPr>
              <a:t>hợp </a:t>
            </a:r>
            <a:r>
              <a:rPr lang="vi-VN" sz="6000" smtClean="0">
                <a:latin typeface="+mj-lt"/>
              </a:rPr>
              <a:t>A </a:t>
            </a:r>
            <a:r>
              <a:rPr lang="vi-VN" sz="6000">
                <a:latin typeface="+mj-lt"/>
              </a:rPr>
              <a:t>đều thuộc tập </a:t>
            </a:r>
            <a:r>
              <a:rPr lang="vi-VN" sz="6000">
                <a:latin typeface="+mj-lt"/>
              </a:rPr>
              <a:t>hợp </a:t>
            </a:r>
            <a:r>
              <a:rPr lang="vi-VN" sz="6000" smtClean="0">
                <a:latin typeface="+mj-lt"/>
              </a:rPr>
              <a:t>B </a:t>
            </a:r>
            <a:r>
              <a:rPr lang="vi-VN" sz="6000">
                <a:latin typeface="+mj-lt"/>
              </a:rPr>
              <a:t>thì ta </a:t>
            </a:r>
            <a:r>
              <a:rPr lang="vi-VN" sz="6000">
                <a:latin typeface="+mj-lt"/>
              </a:rPr>
              <a:t>nói </a:t>
            </a:r>
            <a:r>
              <a:rPr lang="vi-VN" sz="6000" smtClean="0">
                <a:latin typeface="+mj-lt"/>
              </a:rPr>
              <a:t>A </a:t>
            </a:r>
            <a:r>
              <a:rPr lang="vi-VN" sz="6000">
                <a:latin typeface="+mj-lt"/>
              </a:rPr>
              <a:t>là một </a:t>
            </a:r>
            <a:r>
              <a:rPr lang="vi-VN" sz="6000" i="1">
                <a:latin typeface="+mj-lt"/>
              </a:rPr>
              <a:t>tập con </a:t>
            </a:r>
            <a:r>
              <a:rPr lang="vi-VN" sz="6000">
                <a:latin typeface="+mj-lt"/>
              </a:rPr>
              <a:t> </a:t>
            </a:r>
            <a:r>
              <a:rPr lang="vi-VN" sz="6000">
                <a:latin typeface="+mj-lt"/>
              </a:rPr>
              <a:t>của </a:t>
            </a:r>
            <a:r>
              <a:rPr lang="vi-VN" sz="6000" smtClean="0">
                <a:latin typeface="+mj-lt"/>
              </a:rPr>
              <a:t>B </a:t>
            </a:r>
            <a:r>
              <a:rPr lang="vi-VN" sz="6000">
                <a:latin typeface="+mj-lt"/>
              </a:rPr>
              <a:t>và </a:t>
            </a:r>
            <a:r>
              <a:rPr lang="vi-VN" sz="6000">
                <a:latin typeface="+mj-lt"/>
              </a:rPr>
              <a:t>kí </a:t>
            </a:r>
            <a:r>
              <a:rPr lang="vi-VN" sz="6000" smtClean="0">
                <a:latin typeface="+mj-lt"/>
              </a:rPr>
              <a:t>hiệu</a:t>
            </a:r>
          </a:p>
          <a:p>
            <a:r>
              <a:rPr lang="vi-VN" sz="6000" smtClean="0">
                <a:latin typeface="+mj-lt"/>
              </a:rPr>
              <a:t>Ta </a:t>
            </a:r>
            <a:r>
              <a:rPr lang="vi-VN" sz="6000">
                <a:latin typeface="+mj-lt"/>
              </a:rPr>
              <a:t>còn đọc </a:t>
            </a:r>
            <a:r>
              <a:rPr lang="vi-VN" sz="6000">
                <a:latin typeface="+mj-lt"/>
              </a:rPr>
              <a:t>là </a:t>
            </a:r>
            <a:r>
              <a:rPr lang="vi-VN" sz="6000" smtClean="0">
                <a:latin typeface="+mj-lt"/>
              </a:rPr>
              <a:t>A </a:t>
            </a:r>
            <a:r>
              <a:rPr lang="vi-VN" sz="6000">
                <a:latin typeface="+mj-lt"/>
              </a:rPr>
              <a:t>chứa </a:t>
            </a:r>
            <a:r>
              <a:rPr lang="vi-VN" sz="6000">
                <a:latin typeface="+mj-lt"/>
              </a:rPr>
              <a:t>trong </a:t>
            </a:r>
            <a:r>
              <a:rPr lang="vi-VN" sz="6000" smtClean="0">
                <a:latin typeface="+mj-lt"/>
              </a:rPr>
              <a:t>B.</a:t>
            </a:r>
            <a:endParaRPr lang="vi-VN" sz="6000">
              <a:latin typeface="+mj-lt"/>
            </a:endParaRPr>
          </a:p>
          <a:p>
            <a:r>
              <a:rPr lang="vi-VN" sz="6000">
                <a:latin typeface="+mj-lt"/>
              </a:rPr>
              <a:t>Kí </a:t>
            </a:r>
            <a:r>
              <a:rPr lang="vi-VN" sz="6000">
                <a:latin typeface="+mj-lt"/>
              </a:rPr>
              <a:t>hiệu</a:t>
            </a:r>
            <a:r>
              <a:rPr lang="vi-VN" sz="6000" smtClean="0">
                <a:latin typeface="+mj-lt"/>
              </a:rPr>
              <a:t>:</a:t>
            </a:r>
            <a:endParaRPr lang="vi-VN" sz="6000">
              <a:latin typeface="+mj-lt"/>
            </a:endParaRPr>
          </a:p>
        </p:txBody>
      </p:sp>
      <p:sp>
        <p:nvSpPr>
          <p:cNvPr id="4" name="TextBox 3"/>
          <p:cNvSpPr txBox="1"/>
          <p:nvPr/>
        </p:nvSpPr>
        <p:spPr>
          <a:xfrm>
            <a:off x="1676400" y="3344137"/>
            <a:ext cx="3886200" cy="10136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nSpc>
                <a:spcPct val="107000"/>
              </a:lnSpc>
              <a:spcAft>
                <a:spcPts val="800"/>
              </a:spcAft>
            </a:pPr>
            <a:r>
              <a:rPr lang="en-US" sz="6000" b="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1. </a:t>
            </a:r>
            <a:r>
              <a:rPr lang="en-US" sz="6000" b="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Tập </a:t>
            </a:r>
            <a:r>
              <a:rPr lang="en-US" sz="6000" b="1"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con</a:t>
            </a:r>
            <a:r>
              <a:rPr lang="en-US" sz="6000" b="1" smtClean="0">
                <a:ln w="1905"/>
                <a:solidFill>
                  <a:schemeClr val="tx1"/>
                </a:solidFill>
                <a:effectLst>
                  <a:innerShdw blurRad="69850" dist="43180" dir="5400000">
                    <a:srgbClr val="000000">
                      <a:alpha val="65000"/>
                    </a:srgbClr>
                  </a:innerShdw>
                </a:effectLst>
                <a:latin typeface="Times New Roman" pitchFamily="18" charset="0"/>
                <a:ea typeface="Calibri"/>
                <a:cs typeface="Times New Roman" pitchFamily="18" charset="0"/>
              </a:rPr>
              <a:t> </a:t>
            </a:r>
            <a:endParaRPr lang="en-US" sz="6000" b="1">
              <a:ln w="1905"/>
              <a:solidFill>
                <a:schemeClr val="tx1"/>
              </a:solidFill>
              <a:effectLst>
                <a:innerShdw blurRad="69850" dist="43180" dir="5400000">
                  <a:srgbClr val="000000">
                    <a:alpha val="65000"/>
                  </a:srgbClr>
                </a:innerShdw>
              </a:effectLst>
              <a:latin typeface="Times New Roman" pitchFamily="18" charset="0"/>
              <a:ea typeface="Calibri"/>
              <a:cs typeface="Times New Roman" pitchFamily="18" charset="0"/>
            </a:endParaRPr>
          </a:p>
        </p:txBody>
      </p:sp>
      <p:pic>
        <p:nvPicPr>
          <p:cNvPr id="368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02200" y="5943599"/>
            <a:ext cx="6802582" cy="455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595745" y="10134600"/>
            <a:ext cx="16681020" cy="2862322"/>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r>
              <a:rPr lang="vi-VN" sz="6000" b="1" smtClean="0">
                <a:latin typeface="+mj-lt"/>
              </a:rPr>
              <a:t>b</a:t>
            </a:r>
            <a:r>
              <a:rPr lang="vi-VN" sz="6000" b="1">
                <a:latin typeface="+mj-lt"/>
              </a:rPr>
              <a:t>. Qui ước: </a:t>
            </a:r>
            <a:r>
              <a:rPr lang="vi-VN" sz="6000">
                <a:latin typeface="+mj-lt"/>
              </a:rPr>
              <a:t>Tập hợp rỗng được coi là tập hợp con của mọi tập hợp.</a:t>
            </a:r>
          </a:p>
          <a:p>
            <a:r>
              <a:rPr lang="vi-VN" sz="6000">
                <a:latin typeface="+mj-lt"/>
              </a:rPr>
              <a:t>Khi </a:t>
            </a:r>
            <a:r>
              <a:rPr lang="vi-VN" sz="6000" smtClean="0">
                <a:latin typeface="+mj-lt"/>
              </a:rPr>
              <a:t>       </a:t>
            </a:r>
            <a:r>
              <a:rPr lang="vi-VN" sz="6000">
                <a:latin typeface="+mj-lt"/>
              </a:rPr>
              <a:t>ta </a:t>
            </a:r>
            <a:r>
              <a:rPr lang="vi-VN" sz="6000">
                <a:latin typeface="+mj-lt"/>
              </a:rPr>
              <a:t>cũng </a:t>
            </a:r>
            <a:r>
              <a:rPr lang="vi-VN" sz="6000" smtClean="0">
                <a:latin typeface="+mj-lt"/>
              </a:rPr>
              <a:t>viết          , đọc </a:t>
            </a:r>
            <a:r>
              <a:rPr lang="vi-VN" sz="6000">
                <a:latin typeface="+mj-lt"/>
              </a:rPr>
              <a:t>là </a:t>
            </a:r>
            <a:r>
              <a:rPr lang="vi-VN" sz="6000" smtClean="0">
                <a:latin typeface="+mj-lt"/>
              </a:rPr>
              <a:t>B chứa A .</a:t>
            </a:r>
            <a:endParaRPr lang="vi-VN" sz="600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503625304"/>
              </p:ext>
            </p:extLst>
          </p:nvPr>
        </p:nvGraphicFramePr>
        <p:xfrm>
          <a:off x="3591791" y="8790084"/>
          <a:ext cx="6238010" cy="891144"/>
        </p:xfrm>
        <a:graphic>
          <a:graphicData uri="http://schemas.openxmlformats.org/presentationml/2006/ole">
            <mc:AlternateContent xmlns:mc="http://schemas.openxmlformats.org/markup-compatibility/2006">
              <mc:Choice xmlns:v="urn:schemas-microsoft-com:vml" Requires="v">
                <p:oleObj spid="_x0000_s37194" name="Equation" r:id="rId7" imgW="1752257" imgH="200139" progId="Equation.DSMT4">
                  <p:embed/>
                </p:oleObj>
              </mc:Choice>
              <mc:Fallback>
                <p:oleObj name="Equation" r:id="rId7" imgW="1752257" imgH="200139" progId="Equation.DSMT4">
                  <p:embed/>
                  <p:pic>
                    <p:nvPicPr>
                      <p:cNvPr id="0" name=""/>
                      <p:cNvPicPr/>
                      <p:nvPr/>
                    </p:nvPicPr>
                    <p:blipFill>
                      <a:blip r:embed="rId8"/>
                      <a:stretch>
                        <a:fillRect/>
                      </a:stretch>
                    </p:blipFill>
                    <p:spPr>
                      <a:xfrm>
                        <a:off x="3591791" y="8790084"/>
                        <a:ext cx="6238010" cy="89114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14372677"/>
              </p:ext>
            </p:extLst>
          </p:nvPr>
        </p:nvGraphicFramePr>
        <p:xfrm>
          <a:off x="14249400" y="6943356"/>
          <a:ext cx="2271712" cy="766763"/>
        </p:xfrm>
        <a:graphic>
          <a:graphicData uri="http://schemas.openxmlformats.org/presentationml/2006/ole">
            <mc:AlternateContent xmlns:mc="http://schemas.openxmlformats.org/markup-compatibility/2006">
              <mc:Choice xmlns:v="urn:schemas-microsoft-com:vml" Requires="v">
                <p:oleObj spid="_x0000_s37195" name="Equation" r:id="rId9" imgW="428706" imgH="161983" progId="Equation.DSMT4">
                  <p:embed/>
                </p:oleObj>
              </mc:Choice>
              <mc:Fallback>
                <p:oleObj name="Equation" r:id="rId9" imgW="428706" imgH="161983" progId="Equation.DSMT4">
                  <p:embed/>
                  <p:pic>
                    <p:nvPicPr>
                      <p:cNvPr id="0" name=""/>
                      <p:cNvPicPr/>
                      <p:nvPr/>
                    </p:nvPicPr>
                    <p:blipFill>
                      <a:blip r:embed="rId10"/>
                      <a:stretch>
                        <a:fillRect/>
                      </a:stretch>
                    </p:blipFill>
                    <p:spPr>
                      <a:xfrm>
                        <a:off x="14249400" y="6943356"/>
                        <a:ext cx="2271712" cy="76676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78893154"/>
              </p:ext>
            </p:extLst>
          </p:nvPr>
        </p:nvGraphicFramePr>
        <p:xfrm>
          <a:off x="7010400" y="12192000"/>
          <a:ext cx="1603372" cy="714853"/>
        </p:xfrm>
        <a:graphic>
          <a:graphicData uri="http://schemas.openxmlformats.org/presentationml/2006/ole">
            <mc:AlternateContent xmlns:mc="http://schemas.openxmlformats.org/markup-compatibility/2006">
              <mc:Choice xmlns:v="urn:schemas-microsoft-com:vml" Requires="v">
                <p:oleObj spid="_x0000_s37196" name="Equation" r:id="rId11" imgW="428706" imgH="161983" progId="Equation.DSMT4">
                  <p:embed/>
                </p:oleObj>
              </mc:Choice>
              <mc:Fallback>
                <p:oleObj name="Equation" r:id="rId11" imgW="428706" imgH="161983" progId="Equation.DSMT4">
                  <p:embed/>
                  <p:pic>
                    <p:nvPicPr>
                      <p:cNvPr id="0" name=""/>
                      <p:cNvPicPr/>
                      <p:nvPr/>
                    </p:nvPicPr>
                    <p:blipFill>
                      <a:blip r:embed="rId12"/>
                      <a:stretch>
                        <a:fillRect/>
                      </a:stretch>
                    </p:blipFill>
                    <p:spPr>
                      <a:xfrm>
                        <a:off x="7010400" y="12192000"/>
                        <a:ext cx="1603372" cy="714853"/>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906177113"/>
              </p:ext>
            </p:extLst>
          </p:nvPr>
        </p:nvGraphicFramePr>
        <p:xfrm>
          <a:off x="11055350" y="6473825"/>
          <a:ext cx="2271713" cy="766763"/>
        </p:xfrm>
        <a:graphic>
          <a:graphicData uri="http://schemas.openxmlformats.org/presentationml/2006/ole">
            <mc:AlternateContent xmlns:mc="http://schemas.openxmlformats.org/markup-compatibility/2006">
              <mc:Choice xmlns:v="urn:schemas-microsoft-com:vml" Requires="v">
                <p:oleObj spid="_x0000_s37197" name="Equation" r:id="rId13" imgW="2271600" imgH="766800" progId="Equation.DSMT4">
                  <p:embed/>
                </p:oleObj>
              </mc:Choice>
              <mc:Fallback>
                <p:oleObj name="Equation" r:id="rId13" imgW="2271600" imgH="766800" progId="Equation.DSMT4">
                  <p:embed/>
                  <p:pic>
                    <p:nvPicPr>
                      <p:cNvPr id="0" name=""/>
                      <p:cNvPicPr/>
                      <p:nvPr/>
                    </p:nvPicPr>
                    <p:blipFill>
                      <a:blip r:embed="rId14"/>
                      <a:stretch>
                        <a:fillRect/>
                      </a:stretch>
                    </p:blipFill>
                    <p:spPr>
                      <a:xfrm>
                        <a:off x="11055350" y="6473825"/>
                        <a:ext cx="2271713" cy="76676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953274026"/>
              </p:ext>
            </p:extLst>
          </p:nvPr>
        </p:nvGraphicFramePr>
        <p:xfrm>
          <a:off x="11055350" y="6473825"/>
          <a:ext cx="2271713" cy="766763"/>
        </p:xfrm>
        <a:graphic>
          <a:graphicData uri="http://schemas.openxmlformats.org/presentationml/2006/ole">
            <mc:AlternateContent xmlns:mc="http://schemas.openxmlformats.org/markup-compatibility/2006">
              <mc:Choice xmlns:v="urn:schemas-microsoft-com:vml" Requires="v">
                <p:oleObj spid="_x0000_s37198" name="Equation" r:id="rId15" imgW="2271600" imgH="766800" progId="Equation.DSMT4">
                  <p:embed/>
                </p:oleObj>
              </mc:Choice>
              <mc:Fallback>
                <p:oleObj name="Equation" r:id="rId15" imgW="2271600" imgH="766800" progId="Equation.DSMT4">
                  <p:embed/>
                  <p:pic>
                    <p:nvPicPr>
                      <p:cNvPr id="0" name=""/>
                      <p:cNvPicPr/>
                      <p:nvPr/>
                    </p:nvPicPr>
                    <p:blipFill>
                      <a:blip r:embed="rId16"/>
                      <a:stretch>
                        <a:fillRect/>
                      </a:stretch>
                    </p:blipFill>
                    <p:spPr>
                      <a:xfrm>
                        <a:off x="11055350" y="6473825"/>
                        <a:ext cx="2271713" cy="766763"/>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611717938"/>
              </p:ext>
            </p:extLst>
          </p:nvPr>
        </p:nvGraphicFramePr>
        <p:xfrm>
          <a:off x="1905000" y="12258675"/>
          <a:ext cx="1295400" cy="619125"/>
        </p:xfrm>
        <a:graphic>
          <a:graphicData uri="http://schemas.openxmlformats.org/presentationml/2006/ole">
            <mc:AlternateContent xmlns:mc="http://schemas.openxmlformats.org/markup-compatibility/2006">
              <mc:Choice xmlns:v="urn:schemas-microsoft-com:vml" Requires="v">
                <p:oleObj spid="_x0000_s37199" name="Equation" r:id="rId17" imgW="428706" imgH="161983" progId="Equation.DSMT4">
                  <p:embed/>
                </p:oleObj>
              </mc:Choice>
              <mc:Fallback>
                <p:oleObj name="Equation" r:id="rId17" imgW="428706" imgH="161983" progId="Equation.DSMT4">
                  <p:embed/>
                  <p:pic>
                    <p:nvPicPr>
                      <p:cNvPr id="0" name=""/>
                      <p:cNvPicPr/>
                      <p:nvPr/>
                    </p:nvPicPr>
                    <p:blipFill>
                      <a:blip r:embed="rId18"/>
                      <a:stretch>
                        <a:fillRect/>
                      </a:stretch>
                    </p:blipFill>
                    <p:spPr>
                      <a:xfrm>
                        <a:off x="1905000" y="12258675"/>
                        <a:ext cx="1295400" cy="619125"/>
                      </a:xfrm>
                      <a:prstGeom prst="rect">
                        <a:avLst/>
                      </a:prstGeom>
                    </p:spPr>
                  </p:pic>
                </p:oleObj>
              </mc:Fallback>
            </mc:AlternateContent>
          </a:graphicData>
        </a:graphic>
      </p:graphicFrame>
    </p:spTree>
    <p:extLst>
      <p:ext uri="{BB962C8B-B14F-4D97-AF65-F5344CB8AC3E}">
        <p14:creationId xmlns:p14="http://schemas.microsoft.com/office/powerpoint/2010/main" val="117330877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96499" y="2049731"/>
            <a:ext cx="21677701" cy="6332270"/>
            <a:chOff x="1076414" y="4403390"/>
            <a:chExt cx="23172879" cy="3784630"/>
          </a:xfrm>
        </p:grpSpPr>
        <p:grpSp>
          <p:nvGrpSpPr>
            <p:cNvPr id="45" name="Group 5"/>
            <p:cNvGrpSpPr/>
            <p:nvPr/>
          </p:nvGrpSpPr>
          <p:grpSpPr>
            <a:xfrm>
              <a:off x="1533269" y="4671091"/>
              <a:ext cx="22716024" cy="3516929"/>
              <a:chOff x="637542" y="1083939"/>
              <a:chExt cx="8945331" cy="1384631"/>
            </a:xfrm>
          </p:grpSpPr>
          <p:sp>
            <p:nvSpPr>
              <p:cNvPr id="65" name="Rounded Rectangle 64"/>
              <p:cNvSpPr/>
              <p:nvPr/>
            </p:nvSpPr>
            <p:spPr>
              <a:xfrm>
                <a:off x="637542" y="1083939"/>
                <a:ext cx="8945331" cy="138463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8" name="TextBox 7">
            <a:extLst>
              <a:ext uri="{FF2B5EF4-FFF2-40B4-BE49-F238E27FC236}">
                <a16:creationId xmlns="" xmlns:a16="http://schemas.microsoft.com/office/drawing/2014/main" id="{F3D45BBB-337C-4035-9C2E-AA1C0BE22C06}"/>
              </a:ext>
            </a:extLst>
          </p:cNvPr>
          <p:cNvSpPr txBox="1"/>
          <p:nvPr/>
        </p:nvSpPr>
        <p:spPr>
          <a:xfrm>
            <a:off x="5164556" y="2968863"/>
            <a:ext cx="18228844" cy="842795"/>
          </a:xfrm>
          <a:prstGeom prst="rect">
            <a:avLst/>
          </a:prstGeom>
          <a:noFill/>
        </p:spPr>
        <p:txBody>
          <a:bodyPr wrap="square" rtlCol="0">
            <a:spAutoFit/>
          </a:bodyPr>
          <a:lstStyle/>
          <a:p>
            <a:pPr algn="just">
              <a:lnSpc>
                <a:spcPct val="107000"/>
              </a:lnSpc>
              <a:spcAft>
                <a:spcPts val="800"/>
              </a:spcAft>
            </a:pPr>
            <a:r>
              <a:rPr lang="vi-VN" sz="4800"/>
              <a:t>Nêu mối quan hệ giữa các tập hợp số đã học?</a:t>
            </a:r>
            <a:endParaRPr lang="vi-VN" sz="4800">
              <a:effectLst/>
              <a:latin typeface="Calibri"/>
              <a:ea typeface="Calibri"/>
              <a:cs typeface="Times New Roman"/>
            </a:endParaRPr>
          </a:p>
        </p:txBody>
      </p:sp>
      <p:sp>
        <p:nvSpPr>
          <p:cNvPr id="9" name="TextBox 8">
            <a:extLst>
              <a:ext uri="{FF2B5EF4-FFF2-40B4-BE49-F238E27FC236}">
                <a16:creationId xmlns="" xmlns:a16="http://schemas.microsoft.com/office/drawing/2014/main"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dụ 2 </a:t>
            </a:r>
            <a:endParaRPr lang="en-US" sz="6000" b="1"/>
          </a:p>
        </p:txBody>
      </p:sp>
      <p:pic>
        <p:nvPicPr>
          <p:cNvPr id="24" name="Picture 23"/>
          <p:cNvPicPr/>
          <p:nvPr/>
        </p:nvPicPr>
        <p:blipFill>
          <a:blip r:embed="rId2">
            <a:extLst>
              <a:ext uri="{28A0092B-C50C-407E-A947-70E740481C1C}">
                <a14:useLocalDpi xmlns:a14="http://schemas.microsoft.com/office/drawing/2010/main" val="0"/>
              </a:ext>
            </a:extLst>
          </a:blip>
          <a:srcRect/>
          <a:stretch>
            <a:fillRect/>
          </a:stretch>
        </p:blipFill>
        <p:spPr bwMode="auto">
          <a:xfrm>
            <a:off x="7502931" y="4149596"/>
            <a:ext cx="7567613" cy="3804289"/>
          </a:xfrm>
          <a:prstGeom prst="rect">
            <a:avLst/>
          </a:prstGeom>
          <a:noFill/>
          <a:ln>
            <a:noFill/>
          </a:ln>
        </p:spPr>
      </p:pic>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876" y="9003512"/>
            <a:ext cx="20899700" cy="3856107"/>
          </a:xfrm>
          <a:prstGeom prst="rect">
            <a:avLst/>
          </a:prstGeom>
          <a:solidFill>
            <a:schemeClr val="accent4">
              <a:lumMod val="40000"/>
              <a:lumOff val="60000"/>
            </a:schemeClr>
          </a:solidFill>
          <a:ln w="57150">
            <a:solidFill>
              <a:srgbClr val="FFA700"/>
            </a:solidFill>
            <a:miter lim="800000"/>
            <a:headEnd/>
            <a:tailEnd/>
          </a:ln>
          <a:effectLst/>
        </p:spPr>
      </p:pic>
    </p:spTree>
    <p:extLst>
      <p:ext uri="{BB962C8B-B14F-4D97-AF65-F5344CB8AC3E}">
        <p14:creationId xmlns:p14="http://schemas.microsoft.com/office/powerpoint/2010/main" val="1683378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90"/>
                                        </p:tgtEl>
                                        <p:attrNameLst>
                                          <p:attrName>style.visibility</p:attrName>
                                        </p:attrNameLst>
                                      </p:cBhvr>
                                      <p:to>
                                        <p:strVal val="visible"/>
                                      </p:to>
                                    </p:set>
                                    <p:anim calcmode="lin" valueType="num">
                                      <p:cBhvr additive="base">
                                        <p:cTn id="19" dur="500" fill="hold"/>
                                        <p:tgtEl>
                                          <p:spTgt spid="37890"/>
                                        </p:tgtEl>
                                        <p:attrNameLst>
                                          <p:attrName>ppt_x</p:attrName>
                                        </p:attrNameLst>
                                      </p:cBhvr>
                                      <p:tavLst>
                                        <p:tav tm="0">
                                          <p:val>
                                            <p:strVal val="#ppt_x"/>
                                          </p:val>
                                        </p:tav>
                                        <p:tav tm="100000">
                                          <p:val>
                                            <p:strVal val="#ppt_x"/>
                                          </p:val>
                                        </p:tav>
                                      </p:tavLst>
                                    </p:anim>
                                    <p:anim calcmode="lin" valueType="num">
                                      <p:cBhvr additive="base">
                                        <p:cTn id="20"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17026" name="Equation" r:id="rId4" imgW="1943100" imgH="228600" progId="Equation.DSMT4">
                  <p:embed/>
                </p:oleObj>
              </mc:Choice>
              <mc:Fallback>
                <p:oleObj name="Equation" r:id="rId4" imgW="1943100" imgH="228600" progId="Equation.DSMT4">
                  <p:embed/>
                  <p:pic>
                    <p:nvPicPr>
                      <p:cNvPr id="7" name="Object 6">
                        <a:extLst>
                          <a:ext uri="{FF2B5EF4-FFF2-40B4-BE49-F238E27FC236}">
                            <a16:creationId xmlns="" xmlns:a16="http://schemas.microsoft.com/office/drawing/2014/main" id="{36451A42-BFBA-4FE4-A9EF-6232E0D8E2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17027" name="Equation" r:id="rId6" imgW="177569" imgH="202936" progId="Equation.DSMT4">
                  <p:embed/>
                </p:oleObj>
              </mc:Choice>
              <mc:Fallback>
                <p:oleObj name="Equation" r:id="rId6" imgW="177569" imgH="202936" progId="Equation.DSMT4">
                  <p:embed/>
                  <p:pic>
                    <p:nvPicPr>
                      <p:cNvPr id="5" name="Object 4">
                        <a:extLst>
                          <a:ext uri="{FF2B5EF4-FFF2-40B4-BE49-F238E27FC236}">
                            <a16:creationId xmlns="" xmlns:a16="http://schemas.microsoft.com/office/drawing/2014/main" id="{80A6B437-F72D-4E4A-86C4-D7E5F9F663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17028" name="Equation" r:id="rId8" imgW="2781300" imgH="203200" progId="Equation.DSMT4">
                  <p:embed/>
                </p:oleObj>
              </mc:Choice>
              <mc:Fallback>
                <p:oleObj name="Equation" r:id="rId8" imgW="2781300" imgH="203200" progId="Equation.DSMT4">
                  <p:embed/>
                  <p:pic>
                    <p:nvPicPr>
                      <p:cNvPr id="18" name="Object 17">
                        <a:extLst>
                          <a:ext uri="{FF2B5EF4-FFF2-40B4-BE49-F238E27FC236}">
                            <a16:creationId xmlns="" xmlns:a16="http://schemas.microsoft.com/office/drawing/2014/main" id="{CFAFF3E1-5359-445C-A85F-0DFF059F24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17029" name="Equation" r:id="rId10" imgW="927100" imgH="228600" progId="Equation.DSMT4">
                  <p:embed/>
                </p:oleObj>
              </mc:Choice>
              <mc:Fallback>
                <p:oleObj name="Equation" r:id="rId10" imgW="927100" imgH="228600" progId="Equation.DSMT4">
                  <p:embed/>
                  <p:pic>
                    <p:nvPicPr>
                      <p:cNvPr id="19" name="Object 18">
                        <a:extLst>
                          <a:ext uri="{FF2B5EF4-FFF2-40B4-BE49-F238E27FC236}">
                            <a16:creationId xmlns="" xmlns:a16="http://schemas.microsoft.com/office/drawing/2014/main" id="{E4AAF2A5-1737-4A40-8AF5-BDCB011C4BA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20">
            <a:extLst>
              <a:ext uri="{FF2B5EF4-FFF2-40B4-BE49-F238E27FC236}">
                <a16:creationId xmlns="" xmlns:a16="http://schemas.microsoft.com/office/drawing/2014/main" id="{ADDA18BA-6D7B-4A40-AE39-03C29ECDB1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20050" y="1485459"/>
            <a:ext cx="7524750" cy="1909641"/>
          </a:xfrm>
          <a:prstGeom prst="rect">
            <a:avLst/>
          </a:prstGeom>
        </p:spPr>
      </p:pic>
      <p:pic>
        <p:nvPicPr>
          <p:cNvPr id="16848" name="Picture 46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4419600"/>
            <a:ext cx="28886698" cy="276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49" name="Picture 465"/>
          <p:cNvPicPr>
            <a:picLocks noChangeAspect="1" noChangeArrowheads="1"/>
          </p:cNvPicPr>
          <p:nvPr/>
        </p:nvPicPr>
        <p:blipFill rotWithShape="1">
          <a:blip r:embed="rId14">
            <a:extLst>
              <a:ext uri="{28A0092B-C50C-407E-A947-70E740481C1C}">
                <a14:useLocalDpi xmlns:a14="http://schemas.microsoft.com/office/drawing/2010/main" val="0"/>
              </a:ext>
            </a:extLst>
          </a:blip>
          <a:srcRect r="24432"/>
          <a:stretch/>
        </p:blipFill>
        <p:spPr bwMode="auto">
          <a:xfrm>
            <a:off x="1289222" y="8763000"/>
            <a:ext cx="20594595" cy="2624624"/>
          </a:xfrm>
          <a:prstGeom prst="rect">
            <a:avLst/>
          </a:prstGeom>
          <a:solidFill>
            <a:schemeClr val="accent4">
              <a:lumMod val="40000"/>
              <a:lumOff val="60000"/>
            </a:schemeClr>
          </a:solidFill>
          <a:ln w="57150">
            <a:solidFill>
              <a:schemeClr val="accent2"/>
            </a:solidFill>
            <a:miter lim="800000"/>
            <a:headEnd/>
            <a:tailEnd/>
          </a:ln>
          <a:effectLst/>
        </p:spPr>
      </p:pic>
    </p:spTree>
    <p:extLst>
      <p:ext uri="{BB962C8B-B14F-4D97-AF65-F5344CB8AC3E}">
        <p14:creationId xmlns:p14="http://schemas.microsoft.com/office/powerpoint/2010/main" val="3183497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849"/>
                                        </p:tgtEl>
                                        <p:attrNameLst>
                                          <p:attrName>style.visibility</p:attrName>
                                        </p:attrNameLst>
                                      </p:cBhvr>
                                      <p:to>
                                        <p:strVal val="visible"/>
                                      </p:to>
                                    </p:set>
                                    <p:anim calcmode="lin" valueType="num">
                                      <p:cBhvr additive="base">
                                        <p:cTn id="7" dur="500" fill="hold"/>
                                        <p:tgtEl>
                                          <p:spTgt spid="16849"/>
                                        </p:tgtEl>
                                        <p:attrNameLst>
                                          <p:attrName>ppt_x</p:attrName>
                                        </p:attrNameLst>
                                      </p:cBhvr>
                                      <p:tavLst>
                                        <p:tav tm="0">
                                          <p:val>
                                            <p:strVal val="#ppt_x"/>
                                          </p:val>
                                        </p:tav>
                                        <p:tav tm="100000">
                                          <p:val>
                                            <p:strVal val="#ppt_x"/>
                                          </p:val>
                                        </p:tav>
                                      </p:tavLst>
                                    </p:anim>
                                    <p:anim calcmode="lin" valueType="num">
                                      <p:cBhvr additive="base">
                                        <p:cTn id="8" dur="500" fill="hold"/>
                                        <p:tgtEl>
                                          <p:spTgt spid="168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936019" y="8972893"/>
            <a:ext cx="22666735" cy="42859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solidFill>
                <a:prstClr val="white"/>
              </a:solidFill>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4241592"/>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solidFill>
                  <a:prstClr val="white"/>
                </a:solidFill>
                <a:latin typeface="Tahoma" pitchFamily="34" charset="0"/>
                <a:ea typeface="Tahoma" pitchFamily="34" charset="0"/>
                <a:cs typeface="Tahoma" pitchFamily="34" charset="0"/>
              </a:endParaRPr>
            </a:p>
          </p:txBody>
        </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prstClr val="white">
                        <a:lumMod val="95000"/>
                      </a:prst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prstClr val="white"/>
                  </a:solidFill>
                  <a:latin typeface="Times New Roman" panose="02020603050405020304" pitchFamily="18" charset="0"/>
                  <a:ea typeface="Tahoma" pitchFamily="34" charset="0"/>
                  <a:cs typeface="Times New Roman" panose="02020603050405020304" pitchFamily="18" charset="0"/>
                </a:rPr>
                <a:t>Lời giải</a:t>
              </a:r>
              <a:r>
                <a:rPr lang="vi-VN" sz="6000" b="1">
                  <a:solidFill>
                    <a:prstClr val="white"/>
                  </a:solidFill>
                  <a:latin typeface="Times New Roman" panose="02020603050405020304" pitchFamily="18" charset="0"/>
                  <a:ea typeface="Tahoma" pitchFamily="34" charset="0"/>
                  <a:cs typeface="Times New Roman" panose="02020603050405020304" pitchFamily="18" charset="0"/>
                </a:rPr>
                <a:t> </a:t>
              </a:r>
              <a:endParaRPr lang="en-US" sz="60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4754431" cy="1015663"/>
          </a:xfrm>
          <a:prstGeom prst="rect">
            <a:avLst/>
          </a:prstGeom>
          <a:noFill/>
        </p:spPr>
        <p:txBody>
          <a:bodyPr wrap="square" rtlCol="0">
            <a:spAutoFit/>
          </a:bodyPr>
          <a:lstStyle/>
          <a:p>
            <a:r>
              <a:rPr lang="en-US" sz="6000" b="1">
                <a:solidFill>
                  <a:prstClr val="white">
                    <a:lumMod val="95000"/>
                  </a:prstClr>
                </a:solidFill>
                <a:latin typeface="Times New Roman" panose="02020603050405020304" pitchFamily="18" charset="0"/>
                <a:ea typeface="Tahoma" pitchFamily="34" charset="0"/>
                <a:cs typeface="Times New Roman" panose="02020603050405020304" pitchFamily="18" charset="0"/>
              </a:rPr>
              <a:t>Bài </a:t>
            </a:r>
            <a:r>
              <a:rPr lang="en-US" sz="6000" b="1" smtClean="0">
                <a:solidFill>
                  <a:prstClr val="white">
                    <a:lumMod val="95000"/>
                  </a:prstClr>
                </a:solidFill>
                <a:latin typeface="Times New Roman" panose="02020603050405020304" pitchFamily="18" charset="0"/>
                <a:ea typeface="Tahoma" pitchFamily="34" charset="0"/>
                <a:cs typeface="Times New Roman" panose="02020603050405020304" pitchFamily="18" charset="0"/>
              </a:rPr>
              <a:t>1</a:t>
            </a:r>
            <a:endParaRPr lang="en-US" sz="6000" b="1">
              <a:solidFill>
                <a:prstClr val="black"/>
              </a:solidFill>
            </a:endParaRPr>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4635180" cy="923330"/>
          </a:xfrm>
          <a:prstGeom prst="rect">
            <a:avLst/>
          </a:prstGeom>
          <a:noFill/>
        </p:spPr>
        <p:txBody>
          <a:bodyPr wrap="none" rtlCol="0">
            <a:spAutoFit/>
          </a:bodyPr>
          <a:lstStyle/>
          <a:p>
            <a:r>
              <a:rPr lang="en-US" sz="5400" b="1" smtClean="0">
                <a:solidFill>
                  <a:prstClr val="white"/>
                </a:solidFill>
                <a:latin typeface="Times New Roman" panose="02020603050405020304" pitchFamily="18" charset="0"/>
                <a:ea typeface="Tahoma" pitchFamily="34" charset="0"/>
                <a:cs typeface="Times New Roman" panose="02020603050405020304" pitchFamily="18" charset="0"/>
              </a:rPr>
              <a:t>LUYỆN </a:t>
            </a:r>
            <a:r>
              <a:rPr lang="en-US" sz="5400" b="1" smtClean="0">
                <a:solidFill>
                  <a:prstClr val="white"/>
                </a:solidFill>
                <a:latin typeface="Times New Roman" panose="02020603050405020304" pitchFamily="18" charset="0"/>
                <a:ea typeface="Tahoma" pitchFamily="34" charset="0"/>
                <a:cs typeface="Times New Roman" panose="02020603050405020304" pitchFamily="18" charset="0"/>
              </a:rPr>
              <a:t>TẬP 1</a:t>
            </a:r>
            <a:endParaRPr lang="vi-VN" sz="54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sp>
        <p:nvSpPr>
          <p:cNvPr id="13" name="TextBox 12"/>
          <p:cNvSpPr txBox="1"/>
          <p:nvPr/>
        </p:nvSpPr>
        <p:spPr>
          <a:xfrm>
            <a:off x="2743200" y="3429000"/>
            <a:ext cx="16664474" cy="2862322"/>
          </a:xfrm>
          <a:prstGeom prst="rect">
            <a:avLst/>
          </a:prstGeom>
          <a:noFill/>
        </p:spPr>
        <p:txBody>
          <a:bodyPr wrap="square" rtlCol="0">
            <a:spAutoFit/>
          </a:bodyPr>
          <a:lstStyle/>
          <a:p>
            <a:r>
              <a:rPr lang="pt-BR" sz="6000" smtClean="0">
                <a:latin typeface="Times New Roman" pitchFamily="18" charset="0"/>
                <a:cs typeface="Times New Roman" pitchFamily="18" charset="0"/>
              </a:rPr>
              <a:t>Cho </a:t>
            </a:r>
            <a:r>
              <a:rPr lang="pt-BR" sz="6000">
                <a:latin typeface="Times New Roman" pitchFamily="18" charset="0"/>
                <a:cs typeface="Times New Roman" pitchFamily="18" charset="0"/>
              </a:rPr>
              <a:t>tập </a:t>
            </a:r>
            <a:r>
              <a:rPr lang="pt-BR" sz="6000" smtClean="0">
                <a:latin typeface="Times New Roman" pitchFamily="18" charset="0"/>
                <a:cs typeface="Times New Roman" pitchFamily="18" charset="0"/>
              </a:rPr>
              <a:t>hợp: </a:t>
            </a:r>
          </a:p>
          <a:p>
            <a:r>
              <a:rPr lang="pt-BR" sz="6000" smtClean="0">
                <a:latin typeface="Times New Roman" pitchFamily="18" charset="0"/>
                <a:cs typeface="Times New Roman" pitchFamily="18" charset="0"/>
              </a:rPr>
              <a:t>Viết </a:t>
            </a:r>
            <a:r>
              <a:rPr lang="pt-BR" sz="6000">
                <a:latin typeface="Times New Roman" pitchFamily="18" charset="0"/>
                <a:cs typeface="Times New Roman" pitchFamily="18" charset="0"/>
              </a:rPr>
              <a:t>tất cả các tập con của </a:t>
            </a:r>
            <a:r>
              <a:rPr lang="pt-BR" sz="6000">
                <a:latin typeface="Times New Roman" pitchFamily="18" charset="0"/>
                <a:cs typeface="Times New Roman" pitchFamily="18" charset="0"/>
              </a:rPr>
              <a:t>tập </a:t>
            </a:r>
            <a:r>
              <a:rPr lang="pt-BR" sz="6000" smtClean="0">
                <a:latin typeface="Times New Roman" pitchFamily="18" charset="0"/>
                <a:cs typeface="Times New Roman" pitchFamily="18" charset="0"/>
              </a:rPr>
              <a:t>hợp </a:t>
            </a:r>
            <a:r>
              <a:rPr lang="pt-BR" sz="6000" i="1" smtClean="0">
                <a:latin typeface="Times New Roman" pitchFamily="18" charset="0"/>
                <a:cs typeface="Times New Roman" pitchFamily="18" charset="0"/>
              </a:rPr>
              <a:t>X.</a:t>
            </a:r>
            <a:endParaRPr lang="vi-VN" sz="6000" i="1">
              <a:latin typeface="Times New Roman" pitchFamily="18" charset="0"/>
              <a:cs typeface="Times New Roman" pitchFamily="18" charset="0"/>
            </a:endParaRPr>
          </a:p>
          <a:p>
            <a:endParaRPr lang="vi-VN" sz="6000">
              <a:latin typeface="Times New Roman" pitchFamily="18" charset="0"/>
              <a:cs typeface="Times New Roman" pitchFamily="18" charset="0"/>
            </a:endParaRPr>
          </a:p>
        </p:txBody>
      </p:sp>
      <p:pic>
        <p:nvPicPr>
          <p:cNvPr id="604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466374"/>
            <a:ext cx="3759200" cy="122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833" y="10021249"/>
            <a:ext cx="25439502" cy="218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9792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4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0428"/>
                                        </p:tgtEl>
                                        <p:attrNameLst>
                                          <p:attrName>style.visibility</p:attrName>
                                        </p:attrNameLst>
                                      </p:cBhvr>
                                      <p:to>
                                        <p:strVal val="visible"/>
                                      </p:to>
                                    </p:set>
                                    <p:anim calcmode="lin" valueType="num">
                                      <p:cBhvr additive="base">
                                        <p:cTn id="17" dur="500" fill="hold"/>
                                        <p:tgtEl>
                                          <p:spTgt spid="60428"/>
                                        </p:tgtEl>
                                        <p:attrNameLst>
                                          <p:attrName>ppt_x</p:attrName>
                                        </p:attrNameLst>
                                      </p:cBhvr>
                                      <p:tavLst>
                                        <p:tav tm="0">
                                          <p:val>
                                            <p:strVal val="#ppt_x"/>
                                          </p:val>
                                        </p:tav>
                                        <p:tav tm="100000">
                                          <p:val>
                                            <p:strVal val="#ppt_x"/>
                                          </p:val>
                                        </p:tav>
                                      </p:tavLst>
                                    </p:anim>
                                    <p:anim calcmode="lin" valueType="num">
                                      <p:cBhvr additive="base">
                                        <p:cTn id="18" dur="500" fill="hold"/>
                                        <p:tgtEl>
                                          <p:spTgt spid="604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936019" y="8972893"/>
            <a:ext cx="22666735" cy="42859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solidFill>
                <a:prstClr val="white"/>
              </a:solidFill>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4503470"/>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solidFill>
                  <a:prstClr val="white"/>
                </a:solidFill>
                <a:latin typeface="Tahoma" pitchFamily="34" charset="0"/>
                <a:ea typeface="Tahoma" pitchFamily="34" charset="0"/>
                <a:cs typeface="Tahoma" pitchFamily="34" charset="0"/>
              </a:endParaRPr>
            </a:p>
          </p:txBody>
        </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prstClr val="white">
                        <a:lumMod val="95000"/>
                      </a:prst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prstClr val="white"/>
                  </a:solidFill>
                  <a:latin typeface="Times New Roman" panose="02020603050405020304" pitchFamily="18" charset="0"/>
                  <a:ea typeface="Tahoma" pitchFamily="34" charset="0"/>
                  <a:cs typeface="Times New Roman" panose="02020603050405020304" pitchFamily="18" charset="0"/>
                </a:rPr>
                <a:t>Lời giải</a:t>
              </a:r>
              <a:r>
                <a:rPr lang="vi-VN" sz="6000" b="1">
                  <a:solidFill>
                    <a:prstClr val="white"/>
                  </a:solidFill>
                  <a:latin typeface="Times New Roman" panose="02020603050405020304" pitchFamily="18" charset="0"/>
                  <a:ea typeface="Tahoma" pitchFamily="34" charset="0"/>
                  <a:cs typeface="Times New Roman" panose="02020603050405020304" pitchFamily="18" charset="0"/>
                </a:rPr>
                <a:t> </a:t>
              </a:r>
              <a:endParaRPr lang="en-US" sz="60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prstClr val="white">
                    <a:lumMod val="95000"/>
                  </a:prstClr>
                </a:solidFill>
                <a:latin typeface="Times New Roman" panose="02020603050405020304" pitchFamily="18" charset="0"/>
                <a:ea typeface="Tahoma" pitchFamily="34" charset="0"/>
                <a:cs typeface="Times New Roman" panose="02020603050405020304" pitchFamily="18" charset="0"/>
              </a:rPr>
              <a:t>Bài </a:t>
            </a:r>
            <a:r>
              <a:rPr lang="en-US" sz="6000" b="1" smtClean="0">
                <a:solidFill>
                  <a:prstClr val="white">
                    <a:lumMod val="95000"/>
                  </a:prstClr>
                </a:solidFill>
                <a:latin typeface="Times New Roman" panose="02020603050405020304" pitchFamily="18" charset="0"/>
                <a:ea typeface="Tahoma" pitchFamily="34" charset="0"/>
                <a:cs typeface="Times New Roman" panose="02020603050405020304" pitchFamily="18" charset="0"/>
              </a:rPr>
              <a:t>2</a:t>
            </a:r>
            <a:endParaRPr lang="en-US" sz="6000" b="1">
              <a:solidFill>
                <a:prstClr val="black"/>
              </a:solidFill>
            </a:endParaRPr>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4635180" cy="923330"/>
          </a:xfrm>
          <a:prstGeom prst="rect">
            <a:avLst/>
          </a:prstGeom>
          <a:noFill/>
        </p:spPr>
        <p:txBody>
          <a:bodyPr wrap="none" rtlCol="0">
            <a:spAutoFit/>
          </a:bodyPr>
          <a:lstStyle/>
          <a:p>
            <a:r>
              <a:rPr lang="en-US" sz="5400" b="1" smtClean="0">
                <a:solidFill>
                  <a:prstClr val="white"/>
                </a:solidFill>
                <a:latin typeface="Times New Roman" panose="02020603050405020304" pitchFamily="18" charset="0"/>
                <a:ea typeface="Tahoma" pitchFamily="34" charset="0"/>
                <a:cs typeface="Times New Roman" panose="02020603050405020304" pitchFamily="18" charset="0"/>
              </a:rPr>
              <a:t>LUYỆN </a:t>
            </a:r>
            <a:r>
              <a:rPr lang="en-US" sz="5400" b="1" smtClean="0">
                <a:solidFill>
                  <a:prstClr val="white"/>
                </a:solidFill>
                <a:latin typeface="Times New Roman" panose="02020603050405020304" pitchFamily="18" charset="0"/>
                <a:ea typeface="Tahoma" pitchFamily="34" charset="0"/>
                <a:cs typeface="Times New Roman" panose="02020603050405020304" pitchFamily="18" charset="0"/>
              </a:rPr>
              <a:t>TẬP 1</a:t>
            </a:r>
            <a:endParaRPr lang="vi-VN" sz="54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pic>
        <p:nvPicPr>
          <p:cNvPr id="614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9709"/>
            <a:ext cx="34259101" cy="350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4"/>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 name="Object 2"/>
          <p:cNvGraphicFramePr>
            <a:graphicFrameLocks noChangeAspect="1"/>
          </p:cNvGraphicFramePr>
          <p:nvPr>
            <p:extLst>
              <p:ext uri="{D42A27DB-BD31-4B8C-83A1-F6EECF244321}">
                <p14:modId xmlns:p14="http://schemas.microsoft.com/office/powerpoint/2010/main" val="2407268182"/>
              </p:ext>
            </p:extLst>
          </p:nvPr>
        </p:nvGraphicFramePr>
        <p:xfrm>
          <a:off x="6096000" y="9982200"/>
          <a:ext cx="9961706" cy="1563223"/>
        </p:xfrm>
        <a:graphic>
          <a:graphicData uri="http://schemas.openxmlformats.org/presentationml/2006/ole">
            <mc:AlternateContent xmlns:mc="http://schemas.openxmlformats.org/markup-compatibility/2006">
              <mc:Choice xmlns:v="urn:schemas-microsoft-com:vml" Requires="v">
                <p:oleObj spid="_x0000_s61463" name="Equation" r:id="rId4" imgW="1841500" imgH="254000" progId="Equation.DSMT4">
                  <p:embed/>
                </p:oleObj>
              </mc:Choice>
              <mc:Fallback>
                <p:oleObj name="Equation" r:id="rId4" imgW="1841500" imgH="2540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9982200"/>
                        <a:ext cx="9961706" cy="1563223"/>
                      </a:xfrm>
                      <a:prstGeom prst="rect">
                        <a:avLst/>
                      </a:prstGeom>
                      <a:noFill/>
                    </p:spPr>
                  </p:pic>
                </p:oleObj>
              </mc:Fallback>
            </mc:AlternateContent>
          </a:graphicData>
        </a:graphic>
      </p:graphicFrame>
    </p:spTree>
    <p:extLst>
      <p:ext uri="{BB962C8B-B14F-4D97-AF65-F5344CB8AC3E}">
        <p14:creationId xmlns:p14="http://schemas.microsoft.com/office/powerpoint/2010/main" val="13285766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14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40105"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40106"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40107" name="Equation" r:id="rId8" imgW="2781300" imgH="203200" progId="Equation.DSMT4">
                  <p:embed/>
                </p:oleObj>
              </mc:Choice>
              <mc:Fallback>
                <p:oleObj name="Equation" r:id="rId8" imgW="27813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40108" name="Equation" r:id="rId10" imgW="927100" imgH="228600" progId="Equation.DSMT4">
                  <p:embed/>
                </p:oleObj>
              </mc:Choice>
              <mc:Fallback>
                <p:oleObj name="Equation" r:id="rId10" imgW="927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824117"/>
            <a:ext cx="18634079" cy="1036887"/>
            <a:chOff x="325435" y="1824117"/>
            <a:chExt cx="18634079" cy="1036887"/>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1083951"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III</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GIAO CỦA HAI 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pic>
        <p:nvPicPr>
          <p:cNvPr id="20" name="Picture 19">
            <a:extLst>
              <a:ext uri="{FF2B5EF4-FFF2-40B4-BE49-F238E27FC236}">
                <a16:creationId xmlns="" xmlns:a16="http://schemas.microsoft.com/office/drawing/2014/main" id="{CABCEF28-89CE-4C1F-AA0A-F63000650BA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8600" y="2726625"/>
            <a:ext cx="7924800" cy="2076508"/>
          </a:xfrm>
          <a:prstGeom prst="rect">
            <a:avLst/>
          </a:prstGeom>
        </p:spPr>
      </p:pic>
      <p:sp>
        <p:nvSpPr>
          <p:cNvPr id="9" name="Rectangle 8"/>
          <p:cNvSpPr/>
          <p:nvPr/>
        </p:nvSpPr>
        <p:spPr>
          <a:xfrm>
            <a:off x="1447800" y="5257800"/>
            <a:ext cx="19735800" cy="5629233"/>
          </a:xfrm>
          <a:prstGeom prst="rect">
            <a:avLst/>
          </a:prstGeom>
        </p:spPr>
        <p:txBody>
          <a:bodyPr wrap="square">
            <a:spAutoFit/>
          </a:bodyPr>
          <a:lstStyle/>
          <a:p>
            <a:pPr algn="just">
              <a:lnSpc>
                <a:spcPct val="130000"/>
              </a:lnSpc>
              <a:spcAft>
                <a:spcPts val="1000"/>
              </a:spcAft>
            </a:pPr>
            <a:r>
              <a:rPr lang="es-ES" sz="5400">
                <a:latin typeface="Times New Roman"/>
              </a:rPr>
              <a:t>Lớp trưởng lập danh sách các bạn đăng kí tham gia câu lạc bộ thể thao như sau-giả sử không có học sinh nào trùng tên nhau.</a:t>
            </a:r>
            <a:endParaRPr lang="vi-VN" sz="4800"/>
          </a:p>
          <a:p>
            <a:pPr algn="just">
              <a:lnSpc>
                <a:spcPct val="130000"/>
              </a:lnSpc>
              <a:spcAft>
                <a:spcPts val="1000"/>
              </a:spcAft>
            </a:pPr>
            <a:r>
              <a:rPr lang="es-ES" sz="5400" smtClean="0">
                <a:latin typeface="Times New Roman"/>
                <a:ea typeface="Calibri"/>
                <a:cs typeface="Times New Roman"/>
              </a:rPr>
              <a:t>- Bóng </a:t>
            </a:r>
            <a:r>
              <a:rPr lang="es-ES" sz="5400">
                <a:latin typeface="Times New Roman"/>
                <a:ea typeface="Calibri"/>
                <a:cs typeface="Times New Roman"/>
              </a:rPr>
              <a:t>đá gồm: An, Bình, Chung, Dũng, Minh, Nam, Phương</a:t>
            </a:r>
            <a:endParaRPr lang="vi-VN" sz="4400">
              <a:latin typeface="Calibri"/>
              <a:ea typeface="Calibri"/>
              <a:cs typeface="Times New Roman"/>
            </a:endParaRPr>
          </a:p>
          <a:p>
            <a:pPr algn="just">
              <a:lnSpc>
                <a:spcPct val="130000"/>
              </a:lnSpc>
              <a:spcAft>
                <a:spcPts val="1000"/>
              </a:spcAft>
            </a:pPr>
            <a:r>
              <a:rPr lang="es-ES" sz="5400" smtClean="0">
                <a:latin typeface="Times New Roman"/>
                <a:ea typeface="Calibri"/>
                <a:cs typeface="Times New Roman"/>
              </a:rPr>
              <a:t>- Bóng </a:t>
            </a:r>
            <a:r>
              <a:rPr lang="es-ES" sz="5400">
                <a:latin typeface="Times New Roman"/>
                <a:ea typeface="Calibri"/>
                <a:cs typeface="Times New Roman"/>
              </a:rPr>
              <a:t>rổ gồm: An, Chung, Khang, Phong, Tuấn </a:t>
            </a:r>
            <a:endParaRPr lang="vi-VN" sz="4400">
              <a:latin typeface="Calibri"/>
              <a:ea typeface="Calibri"/>
              <a:cs typeface="Times New Roman"/>
            </a:endParaRPr>
          </a:p>
          <a:p>
            <a:r>
              <a:rPr lang="es-ES" sz="5400">
                <a:latin typeface="Times New Roman"/>
                <a:ea typeface="Calibri"/>
              </a:rPr>
              <a:t>Hãy liệt kê danh sách các bạn tham gia cả hai câu lạc bộ?</a:t>
            </a:r>
            <a:endParaRPr lang="vi-VN" sz="4800"/>
          </a:p>
        </p:txBody>
      </p:sp>
    </p:spTree>
    <p:extLst>
      <p:ext uri="{BB962C8B-B14F-4D97-AF65-F5344CB8AC3E}">
        <p14:creationId xmlns:p14="http://schemas.microsoft.com/office/powerpoint/2010/main" val="196388851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39090"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39091"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39092" name="Equation" r:id="rId8" imgW="2781300" imgH="203200" progId="Equation.DSMT4">
                  <p:embed/>
                </p:oleObj>
              </mc:Choice>
              <mc:Fallback>
                <p:oleObj name="Equation" r:id="rId8" imgW="27813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39093" name="Equation" r:id="rId10" imgW="927100" imgH="228600" progId="Equation.DSMT4">
                  <p:embed/>
                </p:oleObj>
              </mc:Choice>
              <mc:Fallback>
                <p:oleObj name="Equation" r:id="rId10" imgW="927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824117"/>
            <a:ext cx="18634079" cy="1036887"/>
            <a:chOff x="325435" y="1824117"/>
            <a:chExt cx="18634079" cy="1036887"/>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1083951"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III</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GIAO CỦA HAI 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sp>
        <p:nvSpPr>
          <p:cNvPr id="4" name="Rectangle 4"/>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3891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16400" y="3046320"/>
            <a:ext cx="5576886" cy="538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976204" y="9084363"/>
            <a:ext cx="20878800" cy="2492990"/>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ct val="130000"/>
              </a:lnSpc>
              <a:spcAft>
                <a:spcPts val="800"/>
              </a:spcAft>
            </a:pPr>
            <a:r>
              <a:rPr lang="en-US" sz="6000" b="1">
                <a:latin typeface="Times New Roman"/>
                <a:ea typeface="Calibri"/>
                <a:cs typeface="Times New Roman"/>
              </a:rPr>
              <a:t>Chú ý</a:t>
            </a:r>
            <a:r>
              <a:rPr lang="en-US" sz="6000" b="1">
                <a:latin typeface="Times New Roman"/>
                <a:ea typeface="Calibri"/>
                <a:cs typeface="Times New Roman"/>
              </a:rPr>
              <a:t>:</a:t>
            </a:r>
            <a:r>
              <a:rPr lang="en-US" sz="6000">
                <a:latin typeface="Times New Roman"/>
                <a:ea typeface="Calibri"/>
                <a:cs typeface="Times New Roman"/>
              </a:rPr>
              <a:t> </a:t>
            </a:r>
            <a:r>
              <a:rPr lang="en-US" sz="6000">
                <a:latin typeface="Times New Roman"/>
                <a:ea typeface="Calibri"/>
                <a:cs typeface="Times New Roman"/>
              </a:rPr>
              <a:t>Tìm giao của hai tập hợp là tìm tất cả các phần tử thuộc tập hợp A và thuộc tập </a:t>
            </a:r>
            <a:r>
              <a:rPr lang="en-US" sz="6000">
                <a:latin typeface="Times New Roman"/>
                <a:ea typeface="Calibri"/>
                <a:cs typeface="Times New Roman"/>
              </a:rPr>
              <a:t>hợp </a:t>
            </a:r>
            <a:r>
              <a:rPr lang="en-US" sz="6000" smtClean="0">
                <a:latin typeface="Times New Roman"/>
                <a:ea typeface="Calibri"/>
                <a:cs typeface="Times New Roman"/>
              </a:rPr>
              <a:t>B.</a:t>
            </a:r>
            <a:endParaRPr lang="vi-VN" sz="4800">
              <a:effectLst/>
              <a:latin typeface="Calibri"/>
              <a:ea typeface="Calibri"/>
              <a:cs typeface="Times New Roman"/>
            </a:endParaRPr>
          </a:p>
        </p:txBody>
      </p:sp>
      <p:sp>
        <p:nvSpPr>
          <p:cNvPr id="22"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972085" y="3641732"/>
            <a:ext cx="14826049" cy="4146776"/>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en-US" sz="6000">
                <a:latin typeface="Times New Roman"/>
                <a:ea typeface="Calibri"/>
                <a:cs typeface="Times New Roman"/>
              </a:rPr>
              <a:t>Tập hợp C gồm các phần tử vừa thuộc tập hợp A, vừa thuộc tập hợp B được gọi là giao của hai tập hợp A và B. Ký hiệu: A </a:t>
            </a:r>
            <a:r>
              <a:rPr lang="en-US" sz="6000">
                <a:latin typeface="Times New Roman"/>
                <a:ea typeface="Calibri"/>
                <a:cs typeface="Times New Roman"/>
                <a:sym typeface="Symbol"/>
              </a:rPr>
              <a:t></a:t>
            </a:r>
            <a:r>
              <a:rPr lang="en-US" sz="6000">
                <a:latin typeface="Times New Roman"/>
                <a:ea typeface="Calibri"/>
                <a:cs typeface="Times New Roman"/>
              </a:rPr>
              <a:t> B.</a:t>
            </a:r>
            <a:endParaRPr lang="vi-VN" sz="4800">
              <a:latin typeface="Calibri"/>
              <a:ea typeface="Calibri"/>
              <a:cs typeface="Times New Roman"/>
            </a:endParaRPr>
          </a:p>
          <a:p>
            <a:pPr algn="just">
              <a:lnSpc>
                <a:spcPct val="107000"/>
              </a:lnSpc>
              <a:spcAft>
                <a:spcPts val="800"/>
              </a:spcAft>
            </a:pPr>
            <a:r>
              <a:rPr lang="en-US" sz="6000">
                <a:latin typeface="Times New Roman"/>
                <a:ea typeface="Calibri"/>
                <a:cs typeface="Times New Roman"/>
              </a:rPr>
              <a:t>Vậy A </a:t>
            </a:r>
            <a:r>
              <a:rPr lang="en-US" sz="6000">
                <a:latin typeface="Times New Roman"/>
                <a:ea typeface="Calibri"/>
                <a:cs typeface="Times New Roman"/>
                <a:sym typeface="Symbol"/>
              </a:rPr>
              <a:t></a:t>
            </a:r>
            <a:r>
              <a:rPr lang="en-US" sz="6000">
                <a:latin typeface="Times New Roman"/>
                <a:ea typeface="Calibri"/>
                <a:cs typeface="Times New Roman"/>
              </a:rPr>
              <a:t> B = {x| x </a:t>
            </a:r>
            <a:r>
              <a:rPr lang="en-US" sz="6000">
                <a:latin typeface="Times New Roman"/>
                <a:ea typeface="Calibri"/>
                <a:cs typeface="Times New Roman"/>
                <a:sym typeface="Symbol"/>
              </a:rPr>
              <a:t></a:t>
            </a:r>
            <a:r>
              <a:rPr lang="en-US" sz="6000">
                <a:latin typeface="Times New Roman"/>
                <a:ea typeface="Calibri"/>
                <a:cs typeface="Times New Roman"/>
              </a:rPr>
              <a:t> A và x </a:t>
            </a:r>
            <a:r>
              <a:rPr lang="en-US" sz="6000">
                <a:latin typeface="Times New Roman"/>
                <a:ea typeface="Calibri"/>
                <a:cs typeface="Times New Roman"/>
                <a:sym typeface="Symbol"/>
              </a:rPr>
              <a:t></a:t>
            </a:r>
            <a:r>
              <a:rPr lang="en-US" sz="6000">
                <a:latin typeface="Times New Roman"/>
                <a:ea typeface="Calibri"/>
                <a:cs typeface="Times New Roman"/>
              </a:rPr>
              <a:t> B}.</a:t>
            </a:r>
            <a:endParaRPr lang="vi-VN" sz="4800">
              <a:latin typeface="Calibri"/>
              <a:ea typeface="Calibri"/>
              <a:cs typeface="Times New Roman"/>
            </a:endParaRPr>
          </a:p>
        </p:txBody>
      </p:sp>
    </p:spTree>
    <p:extLst>
      <p:ext uri="{BB962C8B-B14F-4D97-AF65-F5344CB8AC3E}">
        <p14:creationId xmlns:p14="http://schemas.microsoft.com/office/powerpoint/2010/main" val="9472137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005001A8-F1AC-4436-829D-76F3665AC754}"/>
              </a:ext>
            </a:extLst>
          </p:cNvPr>
          <p:cNvSpPr/>
          <p:nvPr/>
        </p:nvSpPr>
        <p:spPr>
          <a:xfrm>
            <a:off x="1253779" y="6517504"/>
            <a:ext cx="22666735" cy="6509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1"/>
            <a:ext cx="23172879" cy="3784630"/>
            <a:chOff x="1076414" y="4403390"/>
            <a:chExt cx="23172879" cy="3784630"/>
          </a:xfrm>
        </p:grpSpPr>
        <p:grpSp>
          <p:nvGrpSpPr>
            <p:cNvPr id="45" name="Group 5"/>
            <p:cNvGrpSpPr/>
            <p:nvPr/>
          </p:nvGrpSpPr>
          <p:grpSpPr>
            <a:xfrm>
              <a:off x="1533269" y="4671091"/>
              <a:ext cx="22716024" cy="3516929"/>
              <a:chOff x="637542" y="1083939"/>
              <a:chExt cx="8945331" cy="1384631"/>
            </a:xfrm>
          </p:grpSpPr>
          <p:sp>
            <p:nvSpPr>
              <p:cNvPr id="65" name="Rounded Rectangle 64"/>
              <p:cNvSpPr/>
              <p:nvPr/>
            </p:nvSpPr>
            <p:spPr>
              <a:xfrm>
                <a:off x="637542" y="1083939"/>
                <a:ext cx="8945331" cy="138463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0198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 name="TextBox 7">
            <a:extLst>
              <a:ext uri="{FF2B5EF4-FFF2-40B4-BE49-F238E27FC236}">
                <a16:creationId xmlns:a16="http://schemas.microsoft.com/office/drawing/2014/main" xmlns="" id="{F3D45BBB-337C-4035-9C2E-AA1C0BE22C06}"/>
              </a:ext>
            </a:extLst>
          </p:cNvPr>
          <p:cNvSpPr txBox="1"/>
          <p:nvPr/>
        </p:nvSpPr>
        <p:spPr>
          <a:xfrm>
            <a:off x="938417" y="2624664"/>
            <a:ext cx="22730959" cy="3360920"/>
          </a:xfrm>
          <a:prstGeom prst="rect">
            <a:avLst/>
          </a:prstGeom>
          <a:noFill/>
        </p:spPr>
        <p:txBody>
          <a:bodyPr wrap="square" rtlCol="0">
            <a:spAutoFit/>
          </a:bodyPr>
          <a:lstStyle/>
          <a:p>
            <a:pPr algn="just">
              <a:lnSpc>
                <a:spcPct val="115000"/>
              </a:lnSpc>
              <a:spcAft>
                <a:spcPts val="1000"/>
              </a:spcAft>
            </a:pPr>
            <a:r>
              <a:rPr lang="en-US" sz="6000">
                <a:latin typeface="Times New Roman"/>
              </a:rPr>
              <a:t>Tìm giao của hai tập hợp trong mỗi trường hợp sau:</a:t>
            </a:r>
            <a:endParaRPr lang="vi-VN" sz="6000"/>
          </a:p>
          <a:p>
            <a:pPr algn="just">
              <a:lnSpc>
                <a:spcPct val="107000"/>
              </a:lnSpc>
              <a:spcAft>
                <a:spcPts val="800"/>
              </a:spcAft>
            </a:pPr>
            <a:r>
              <a:rPr lang="en-US" sz="6000">
                <a:latin typeface="Times New Roman"/>
                <a:ea typeface="Calibri"/>
                <a:cs typeface="Times New Roman"/>
              </a:rPr>
              <a:t>a) </a:t>
            </a:r>
            <a:r>
              <a:rPr lang="en-US" sz="6000">
                <a:latin typeface="Times New Roman"/>
                <a:ea typeface="Calibri"/>
                <a:cs typeface="Times New Roman"/>
              </a:rPr>
              <a:t>Cho </a:t>
            </a:r>
            <a:r>
              <a:rPr lang="en-US" sz="6000" smtClean="0">
                <a:latin typeface="Times New Roman"/>
                <a:ea typeface="Calibri"/>
                <a:cs typeface="Times New Roman"/>
              </a:rPr>
              <a:t>A</a:t>
            </a:r>
            <a:r>
              <a:rPr lang="en-US" sz="6000">
                <a:latin typeface="Times New Roman"/>
                <a:ea typeface="Calibri"/>
                <a:cs typeface="Times New Roman"/>
              </a:rPr>
              <a:t>={x | x là ước của 16</a:t>
            </a:r>
            <a:r>
              <a:rPr lang="en-US" sz="6000">
                <a:latin typeface="Times New Roman"/>
                <a:ea typeface="Calibri"/>
                <a:cs typeface="Times New Roman"/>
              </a:rPr>
              <a:t>}   </a:t>
            </a:r>
            <a:r>
              <a:rPr lang="en-US" sz="6000" smtClean="0">
                <a:latin typeface="Times New Roman"/>
                <a:ea typeface="Calibri"/>
                <a:cs typeface="Times New Roman"/>
              </a:rPr>
              <a:t>;   </a:t>
            </a:r>
            <a:r>
              <a:rPr lang="en-US" sz="6000">
                <a:latin typeface="Times New Roman"/>
                <a:ea typeface="Calibri"/>
                <a:cs typeface="Times New Roman"/>
              </a:rPr>
              <a:t>B={x | x là ước của 20}</a:t>
            </a:r>
            <a:endParaRPr lang="vi-VN" sz="4800">
              <a:latin typeface="Calibri"/>
              <a:ea typeface="Calibri"/>
              <a:cs typeface="Times New Roman"/>
            </a:endParaRPr>
          </a:p>
          <a:p>
            <a:pPr>
              <a:lnSpc>
                <a:spcPct val="107000"/>
              </a:lnSpc>
              <a:spcAft>
                <a:spcPts val="800"/>
              </a:spcAft>
            </a:pPr>
            <a:r>
              <a:rPr lang="en-US" sz="6000">
                <a:latin typeface="Times New Roman"/>
                <a:ea typeface="Calibri"/>
                <a:cs typeface="Times New Roman"/>
              </a:rPr>
              <a:t>b) </a:t>
            </a:r>
            <a:r>
              <a:rPr lang="en-US" sz="6000">
                <a:latin typeface="Times New Roman"/>
                <a:ea typeface="Calibri"/>
                <a:cs typeface="Times New Roman"/>
              </a:rPr>
              <a:t>Cho </a:t>
            </a:r>
            <a:r>
              <a:rPr lang="en-US" sz="6000" smtClean="0">
                <a:latin typeface="Times New Roman"/>
                <a:ea typeface="Calibri"/>
                <a:cs typeface="Times New Roman"/>
              </a:rPr>
              <a:t>C={</a:t>
            </a:r>
            <a:r>
              <a:rPr lang="en-US" sz="6000">
                <a:latin typeface="Times New Roman"/>
                <a:ea typeface="Calibri"/>
                <a:cs typeface="Times New Roman"/>
              </a:rPr>
              <a:t>x  | x là bội của 4</a:t>
            </a:r>
            <a:r>
              <a:rPr lang="en-US" sz="6000">
                <a:latin typeface="Times New Roman"/>
                <a:ea typeface="Calibri"/>
                <a:cs typeface="Times New Roman"/>
              </a:rPr>
              <a:t>}     </a:t>
            </a:r>
            <a:r>
              <a:rPr lang="en-US" sz="6000" smtClean="0">
                <a:latin typeface="Times New Roman"/>
                <a:ea typeface="Calibri"/>
                <a:cs typeface="Times New Roman"/>
              </a:rPr>
              <a:t>;</a:t>
            </a:r>
            <a:r>
              <a:rPr lang="en-US" sz="6000">
                <a:latin typeface="Times New Roman"/>
                <a:ea typeface="Calibri"/>
                <a:cs typeface="Times New Roman"/>
              </a:rPr>
              <a:t>	</a:t>
            </a:r>
            <a:r>
              <a:rPr lang="en-US" sz="6000" smtClean="0">
                <a:latin typeface="Times New Roman"/>
                <a:ea typeface="Calibri"/>
                <a:cs typeface="Times New Roman"/>
              </a:rPr>
              <a:t>D={</a:t>
            </a:r>
            <a:r>
              <a:rPr lang="en-US" sz="6000">
                <a:latin typeface="Times New Roman"/>
                <a:ea typeface="Calibri"/>
                <a:cs typeface="Times New Roman"/>
              </a:rPr>
              <a:t>x | x là bội của 5}</a:t>
            </a:r>
            <a:endParaRPr lang="vi-VN" sz="4800">
              <a:effectLst/>
              <a:latin typeface="Calibri"/>
              <a:ea typeface="Calibri"/>
              <a:cs typeface="Times New Roman"/>
            </a:endParaRPr>
          </a:p>
        </p:txBody>
      </p:sp>
      <p:sp>
        <p:nvSpPr>
          <p:cNvPr id="9" name="TextBox 8">
            <a:extLst>
              <a:ext uri="{FF2B5EF4-FFF2-40B4-BE49-F238E27FC236}">
                <a16:creationId xmlns:a16="http://schemas.microsoft.com/office/drawing/2014/main" xmlns=""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dụ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4</a:t>
            </a:r>
            <a:endParaRPr lang="en-US" sz="6000" b="1"/>
          </a:p>
        </p:txBody>
      </p:sp>
      <p:pic>
        <p:nvPicPr>
          <p:cNvPr id="42014"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6191" y="7449663"/>
            <a:ext cx="27745391" cy="490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47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2014"/>
                                        </p:tgtEl>
                                        <p:attrNameLst>
                                          <p:attrName>style.visibility</p:attrName>
                                        </p:attrNameLst>
                                      </p:cBhvr>
                                      <p:to>
                                        <p:strVal val="visible"/>
                                      </p:to>
                                    </p:set>
                                    <p:anim calcmode="lin" valueType="num">
                                      <p:cBhvr additive="base">
                                        <p:cTn id="14" dur="500" fill="hold"/>
                                        <p:tgtEl>
                                          <p:spTgt spid="42014"/>
                                        </p:tgtEl>
                                        <p:attrNameLst>
                                          <p:attrName>ppt_x</p:attrName>
                                        </p:attrNameLst>
                                      </p:cBhvr>
                                      <p:tavLst>
                                        <p:tav tm="0">
                                          <p:val>
                                            <p:strVal val="#ppt_x"/>
                                          </p:val>
                                        </p:tav>
                                        <p:tav tm="100000">
                                          <p:val>
                                            <p:strVal val="#ppt_x"/>
                                          </p:val>
                                        </p:tav>
                                      </p:tavLst>
                                    </p:anim>
                                    <p:anim calcmode="lin" valueType="num">
                                      <p:cBhvr additive="base">
                                        <p:cTn id="15" dur="500" fill="hold"/>
                                        <p:tgtEl>
                                          <p:spTgt spid="420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50318"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50319"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50320" name="Equation" r:id="rId8" imgW="2781300" imgH="203200" progId="Equation.DSMT4">
                  <p:embed/>
                </p:oleObj>
              </mc:Choice>
              <mc:Fallback>
                <p:oleObj name="Equation" r:id="rId8" imgW="27813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50321" name="Equation" r:id="rId10" imgW="927100" imgH="228600" progId="Equation.DSMT4">
                  <p:embed/>
                </p:oleObj>
              </mc:Choice>
              <mc:Fallback>
                <p:oleObj name="Equation" r:id="rId10" imgW="927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824117"/>
            <a:ext cx="18634079" cy="1036887"/>
            <a:chOff x="325435" y="1824117"/>
            <a:chExt cx="18634079" cy="1036887"/>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1040670"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IV</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HỢP CỦA HAI 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pic>
        <p:nvPicPr>
          <p:cNvPr id="20" name="Picture 19">
            <a:extLst>
              <a:ext uri="{FF2B5EF4-FFF2-40B4-BE49-F238E27FC236}">
                <a16:creationId xmlns="" xmlns:a16="http://schemas.microsoft.com/office/drawing/2014/main" id="{CABCEF28-89CE-4C1F-AA0A-F63000650BA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8600" y="2726625"/>
            <a:ext cx="7924800" cy="2076508"/>
          </a:xfrm>
          <a:prstGeom prst="rect">
            <a:avLst/>
          </a:prstGeom>
        </p:spPr>
      </p:pic>
      <p:sp>
        <p:nvSpPr>
          <p:cNvPr id="9" name="Rectangle 8"/>
          <p:cNvSpPr/>
          <p:nvPr/>
        </p:nvSpPr>
        <p:spPr>
          <a:xfrm>
            <a:off x="1447800" y="5257800"/>
            <a:ext cx="19735800" cy="544360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spcAft>
                <a:spcPts val="1000"/>
              </a:spcAft>
            </a:pPr>
            <a:r>
              <a:rPr lang="en-US" sz="6000">
                <a:latin typeface="Times New Roman"/>
              </a:rPr>
              <a:t>Hai trường dự định tổ chức giải thi đấu thể thao cho học sinh lớp 10. Trường thứ nhất đề xuất ba môn thi đấu là: Bóng bàn, Bóng đá, Bóng rổ. Trường thứ hai đề xuất ba môn thi đấu là: Bóng đá, Bóng rổ, Cầu lông</a:t>
            </a:r>
            <a:r>
              <a:rPr lang="en-US" sz="6000">
                <a:latin typeface="Times New Roman"/>
              </a:rPr>
              <a:t>. </a:t>
            </a:r>
            <a:endParaRPr lang="en-US" sz="6000" smtClean="0">
              <a:latin typeface="Times New Roman"/>
            </a:endParaRPr>
          </a:p>
          <a:p>
            <a:pPr algn="just">
              <a:lnSpc>
                <a:spcPct val="115000"/>
              </a:lnSpc>
              <a:spcAft>
                <a:spcPts val="1000"/>
              </a:spcAft>
            </a:pPr>
            <a:r>
              <a:rPr lang="en-US" sz="6000" smtClean="0">
                <a:latin typeface="Times New Roman"/>
              </a:rPr>
              <a:t>Lập </a:t>
            </a:r>
            <a:r>
              <a:rPr lang="en-US" sz="6000">
                <a:latin typeface="Times New Roman"/>
              </a:rPr>
              <a:t>danh sách tất cả những môn thi đấu mà hai trường đề </a:t>
            </a:r>
            <a:r>
              <a:rPr lang="en-US" sz="6000">
                <a:latin typeface="Times New Roman"/>
              </a:rPr>
              <a:t>xuất</a:t>
            </a:r>
            <a:r>
              <a:rPr lang="en-US" sz="6000" smtClean="0">
                <a:latin typeface="Times New Roman"/>
              </a:rPr>
              <a:t>.</a:t>
            </a:r>
            <a:endParaRPr lang="vi-VN" sz="6000"/>
          </a:p>
        </p:txBody>
      </p:sp>
    </p:spTree>
    <p:extLst>
      <p:ext uri="{BB962C8B-B14F-4D97-AF65-F5344CB8AC3E}">
        <p14:creationId xmlns:p14="http://schemas.microsoft.com/office/powerpoint/2010/main" val="4015719768"/>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48321"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48322"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48323" name="Equation" r:id="rId8" imgW="2781300" imgH="203200" progId="Equation.DSMT4">
                  <p:embed/>
                </p:oleObj>
              </mc:Choice>
              <mc:Fallback>
                <p:oleObj name="Equation" r:id="rId8" imgW="27813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48324" name="Equation" r:id="rId10" imgW="927100" imgH="228600" progId="Equation.DSMT4">
                  <p:embed/>
                </p:oleObj>
              </mc:Choice>
              <mc:Fallback>
                <p:oleObj name="Equation" r:id="rId10" imgW="927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824117"/>
            <a:ext cx="18634079" cy="1036887"/>
            <a:chOff x="325435" y="1824117"/>
            <a:chExt cx="18634079" cy="1036887"/>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1040670"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IV</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HỢP CỦA HAI 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sp>
        <p:nvSpPr>
          <p:cNvPr id="4" name="Rectangle 4"/>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1"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976204" y="9084363"/>
            <a:ext cx="20878800" cy="2492990"/>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ct val="130000"/>
              </a:lnSpc>
              <a:spcAft>
                <a:spcPts val="800"/>
              </a:spcAft>
            </a:pPr>
            <a:r>
              <a:rPr lang="en-US" sz="6000" b="1">
                <a:latin typeface="Times New Roman"/>
                <a:ea typeface="Calibri"/>
                <a:cs typeface="Times New Roman"/>
              </a:rPr>
              <a:t>Chú ý</a:t>
            </a:r>
            <a:r>
              <a:rPr lang="en-US" sz="6000" b="1">
                <a:latin typeface="Times New Roman"/>
                <a:ea typeface="Calibri"/>
                <a:cs typeface="Times New Roman"/>
              </a:rPr>
              <a:t>:</a:t>
            </a:r>
            <a:r>
              <a:rPr lang="en-US" sz="6000">
                <a:latin typeface="Times New Roman"/>
                <a:ea typeface="Calibri"/>
                <a:cs typeface="Times New Roman"/>
              </a:rPr>
              <a:t> </a:t>
            </a:r>
            <a:r>
              <a:rPr lang="en-US" sz="6000">
                <a:latin typeface="Times New Roman"/>
                <a:ea typeface="Calibri"/>
              </a:rPr>
              <a:t>Tìm hợp của hai tập hợp là tìm tất cả các phần tử thuộc A hoặc </a:t>
            </a:r>
            <a:r>
              <a:rPr lang="en-US" sz="6000">
                <a:latin typeface="Times New Roman"/>
                <a:ea typeface="Calibri"/>
              </a:rPr>
              <a:t>thuộc </a:t>
            </a:r>
            <a:r>
              <a:rPr lang="en-US" sz="6000" smtClean="0">
                <a:latin typeface="Times New Roman"/>
                <a:ea typeface="Calibri"/>
              </a:rPr>
              <a:t>B.</a:t>
            </a:r>
            <a:endParaRPr lang="vi-VN" sz="4800">
              <a:effectLst/>
              <a:latin typeface="Calibri"/>
              <a:ea typeface="Calibri"/>
              <a:cs typeface="Times New Roman"/>
            </a:endParaRPr>
          </a:p>
        </p:txBody>
      </p:sp>
      <p:sp>
        <p:nvSpPr>
          <p:cNvPr id="22"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972085" y="3641732"/>
            <a:ext cx="14826049" cy="4146776"/>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en-US" sz="6000">
                <a:latin typeface="Times New Roman"/>
                <a:ea typeface="Calibri"/>
                <a:cs typeface="Times New Roman"/>
              </a:rPr>
              <a:t>Tập hợp  gồm các phần tử thuộc tập hợp A hoặc thuộc tập hợp B được gọi là hợp của hai tập hợp A và B. Ký hiệu: A </a:t>
            </a:r>
            <a:r>
              <a:rPr lang="en-US" sz="6000">
                <a:latin typeface="Times New Roman"/>
                <a:ea typeface="Calibri"/>
                <a:cs typeface="Times New Roman"/>
                <a:sym typeface="Symbol"/>
              </a:rPr>
              <a:t></a:t>
            </a:r>
            <a:r>
              <a:rPr lang="en-US" sz="6000">
                <a:latin typeface="Times New Roman"/>
                <a:ea typeface="Calibri"/>
                <a:cs typeface="Times New Roman"/>
              </a:rPr>
              <a:t> B</a:t>
            </a:r>
            <a:endParaRPr lang="vi-VN" sz="4800">
              <a:latin typeface="Calibri"/>
              <a:ea typeface="Calibri"/>
              <a:cs typeface="Times New Roman"/>
            </a:endParaRPr>
          </a:p>
          <a:p>
            <a:pPr>
              <a:lnSpc>
                <a:spcPct val="107000"/>
              </a:lnSpc>
              <a:spcAft>
                <a:spcPts val="800"/>
              </a:spcAft>
            </a:pPr>
            <a:r>
              <a:rPr lang="en-US" sz="6000">
                <a:latin typeface="Times New Roman"/>
                <a:ea typeface="Calibri"/>
                <a:cs typeface="Times New Roman"/>
              </a:rPr>
              <a:t>Vậy: A </a:t>
            </a:r>
            <a:r>
              <a:rPr lang="en-US" sz="6000">
                <a:latin typeface="Times New Roman"/>
                <a:ea typeface="Calibri"/>
                <a:cs typeface="Times New Roman"/>
                <a:sym typeface="Symbol"/>
              </a:rPr>
              <a:t></a:t>
            </a:r>
            <a:r>
              <a:rPr lang="en-US" sz="6000">
                <a:latin typeface="Times New Roman"/>
                <a:ea typeface="Calibri"/>
                <a:cs typeface="Times New Roman"/>
              </a:rPr>
              <a:t> B = {x| x </a:t>
            </a:r>
            <a:r>
              <a:rPr lang="en-US" sz="6000">
                <a:latin typeface="Times New Roman"/>
                <a:ea typeface="Calibri"/>
                <a:cs typeface="Times New Roman"/>
                <a:sym typeface="Symbol"/>
              </a:rPr>
              <a:t></a:t>
            </a:r>
            <a:r>
              <a:rPr lang="en-US" sz="6000">
                <a:latin typeface="Times New Roman"/>
                <a:ea typeface="Calibri"/>
                <a:cs typeface="Times New Roman"/>
              </a:rPr>
              <a:t> A hoặc x </a:t>
            </a:r>
            <a:r>
              <a:rPr lang="en-US" sz="6000">
                <a:latin typeface="Times New Roman"/>
                <a:ea typeface="Calibri"/>
                <a:cs typeface="Times New Roman"/>
                <a:sym typeface="Symbol"/>
              </a:rPr>
              <a:t></a:t>
            </a:r>
            <a:r>
              <a:rPr lang="en-US" sz="6000">
                <a:latin typeface="Times New Roman"/>
                <a:ea typeface="Calibri"/>
                <a:cs typeface="Times New Roman"/>
              </a:rPr>
              <a:t> B}</a:t>
            </a:r>
            <a:endParaRPr lang="vi-VN" sz="4800">
              <a:effectLst/>
              <a:latin typeface="Calibri"/>
              <a:ea typeface="Calibri"/>
              <a:cs typeface="Times New Roman"/>
            </a:endParaRPr>
          </a:p>
        </p:txBody>
      </p:sp>
      <p:sp>
        <p:nvSpPr>
          <p:cNvPr id="2" name="Rectangle 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 name="Object 2"/>
          <p:cNvGraphicFramePr>
            <a:graphicFrameLocks noChangeAspect="1"/>
          </p:cNvGraphicFramePr>
          <p:nvPr>
            <p:extLst>
              <p:ext uri="{D42A27DB-BD31-4B8C-83A1-F6EECF244321}">
                <p14:modId xmlns:p14="http://schemas.microsoft.com/office/powerpoint/2010/main" val="2433061708"/>
              </p:ext>
            </p:extLst>
          </p:nvPr>
        </p:nvGraphicFramePr>
        <p:xfrm>
          <a:off x="18059400" y="3514418"/>
          <a:ext cx="4572000" cy="4401403"/>
        </p:xfrm>
        <a:graphic>
          <a:graphicData uri="http://schemas.openxmlformats.org/presentationml/2006/ole">
            <mc:AlternateContent xmlns:mc="http://schemas.openxmlformats.org/markup-compatibility/2006">
              <mc:Choice xmlns:v="urn:schemas-microsoft-com:vml" Requires="v">
                <p:oleObj spid="_x0000_s48325" r:id="rId12" imgW="1310192" imgH="1127760" progId="Visio.Drawing.11">
                  <p:embed/>
                </p:oleObj>
              </mc:Choice>
              <mc:Fallback>
                <p:oleObj r:id="rId12" imgW="1310192" imgH="1127760" progId="Visio.Drawing.11">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059400" y="3514418"/>
                        <a:ext cx="4572000" cy="4401403"/>
                      </a:xfrm>
                      <a:prstGeom prst="rect">
                        <a:avLst/>
                      </a:prstGeom>
                      <a:noFill/>
                    </p:spPr>
                  </p:pic>
                </p:oleObj>
              </mc:Fallback>
            </mc:AlternateContent>
          </a:graphicData>
        </a:graphic>
      </p:graphicFrame>
    </p:spTree>
    <p:extLst>
      <p:ext uri="{BB962C8B-B14F-4D97-AF65-F5344CB8AC3E}">
        <p14:creationId xmlns:p14="http://schemas.microsoft.com/office/powerpoint/2010/main" val="25925904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575872" y="1907475"/>
            <a:ext cx="21564599" cy="11635957"/>
            <a:chOff x="-3538955" y="3486542"/>
            <a:chExt cx="21564599" cy="11635957"/>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72" name="Rounded Rectangle 71"/>
            <p:cNvSpPr/>
            <p:nvPr/>
          </p:nvSpPr>
          <p:spPr>
            <a:xfrm>
              <a:off x="-3538955" y="3592713"/>
              <a:ext cx="21564599" cy="1152978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solidFill>
                  <a:schemeClr val="accent2">
                    <a:lumMod val="75000"/>
                  </a:schemeClr>
                </a:solidFill>
                <a:latin typeface="Tahoma" pitchFamily="34" charset="0"/>
                <a:ea typeface="Tahoma" pitchFamily="34" charset="0"/>
                <a:cs typeface="Tahoma" pitchFamily="34" charset="0"/>
              </a:endParaRPr>
            </a:p>
          </p:txBody>
        </p:sp>
      </p:grpSp>
      <p:sp>
        <p:nvSpPr>
          <p:cNvPr id="99" name="TextBox 98"/>
          <p:cNvSpPr txBox="1"/>
          <p:nvPr/>
        </p:nvSpPr>
        <p:spPr>
          <a:xfrm>
            <a:off x="1687709" y="2058881"/>
            <a:ext cx="3467556"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5" y="5257800"/>
            <a:ext cx="4532750" cy="907184"/>
            <a:chOff x="7459670" y="7086600"/>
            <a:chExt cx="4533276" cy="907289"/>
          </a:xfrm>
        </p:grpSpPr>
        <p:sp>
          <p:nvSpPr>
            <p:cNvPr id="57" name="Rectangle 56"/>
            <p:cNvSpPr/>
            <p:nvPr/>
          </p:nvSpPr>
          <p:spPr>
            <a:xfrm>
              <a:off x="9092456" y="7178187"/>
              <a:ext cx="2900490" cy="815702"/>
            </a:xfrm>
            <a:prstGeom prst="rect">
              <a:avLst/>
            </a:prstGeom>
          </p:spPr>
          <p:txBody>
            <a:bodyPr wrap="none">
              <a:spAutoFit/>
            </a:bodyPr>
            <a:lstStyle/>
            <a:p>
              <a:pPr>
                <a:lnSpc>
                  <a:spcPct val="100000"/>
                </a:lnSpc>
                <a:spcBef>
                  <a:spcPct val="0"/>
                </a:spcBef>
                <a:buFontTx/>
                <a:buNone/>
                <a:defRPr/>
              </a:pPr>
              <a:r>
                <a:rPr lang="en-US" sz="4700" b="1"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TẬP HỢP</a:t>
              </a:r>
              <a:endParaRPr lang="en-US" sz="47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13149" y="7688759"/>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1447798" y="6461625"/>
            <a:ext cx="11725427" cy="929775"/>
            <a:chOff x="7459670" y="8524495"/>
            <a:chExt cx="11726773" cy="929882"/>
          </a:xfrm>
        </p:grpSpPr>
        <p:sp>
          <p:nvSpPr>
            <p:cNvPr id="75" name="Rectangle 74"/>
            <p:cNvSpPr/>
            <p:nvPr/>
          </p:nvSpPr>
          <p:spPr>
            <a:xfrm>
              <a:off x="9092456" y="8638675"/>
              <a:ext cx="10093987" cy="815702"/>
            </a:xfrm>
            <a:prstGeom prst="rect">
              <a:avLst/>
            </a:prstGeom>
          </p:spPr>
          <p:txBody>
            <a:bodyPr wrap="none">
              <a:spAutoFit/>
            </a:bodyPr>
            <a:lstStyle/>
            <a:p>
              <a:pPr>
                <a:lnSpc>
                  <a:spcPct val="100000"/>
                </a:lnSpc>
                <a:spcBef>
                  <a:spcPct val="0"/>
                </a:spcBef>
                <a:buNone/>
                <a:defRPr/>
              </a:pPr>
              <a:r>
                <a:rPr lang="en-US" sz="4700" b="1" spc="-15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TẬP CON VÀ TẬP HỢP BẰNG NHAU</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761991" y="7688759"/>
                  <a:ext cx="675970"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47" name="Group 67"/>
          <p:cNvGrpSpPr/>
          <p:nvPr/>
        </p:nvGrpSpPr>
        <p:grpSpPr>
          <a:xfrm>
            <a:off x="1468729" y="7781130"/>
            <a:ext cx="8686815" cy="905670"/>
            <a:chOff x="7459670" y="8575750"/>
            <a:chExt cx="11231338" cy="905774"/>
          </a:xfrm>
        </p:grpSpPr>
        <p:sp>
          <p:nvSpPr>
            <p:cNvPr id="48" name="Rectangle 47"/>
            <p:cNvSpPr/>
            <p:nvPr/>
          </p:nvSpPr>
          <p:spPr>
            <a:xfrm>
              <a:off x="9529917" y="8665822"/>
              <a:ext cx="9161091" cy="815702"/>
            </a:xfrm>
            <a:prstGeom prst="rect">
              <a:avLst/>
            </a:prstGeom>
          </p:spPr>
          <p:txBody>
            <a:bodyPr wrap="none">
              <a:spAutoFit/>
            </a:bodyPr>
            <a:lstStyle/>
            <a:p>
              <a:pPr>
                <a:lnSpc>
                  <a:spcPct val="100000"/>
                </a:lnSpc>
                <a:spcBef>
                  <a:spcPct val="0"/>
                </a:spcBef>
                <a:buNone/>
                <a:defRPr/>
              </a:pPr>
              <a:r>
                <a:rPr lang="en-US" sz="4700" b="1" spc="-15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GIAO CỦA HAI TẬP HỢP</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8575750"/>
              <a:ext cx="1800329" cy="878628"/>
              <a:chOff x="7459669" y="7595055"/>
              <a:chExt cx="1785466" cy="878628"/>
            </a:xfrm>
          </p:grpSpPr>
          <p:sp>
            <p:nvSpPr>
              <p:cNvPr id="50" name="Isosceles Triangle 44"/>
              <p:cNvSpPr/>
              <p:nvPr/>
            </p:nvSpPr>
            <p:spPr>
              <a:xfrm rot="16200000">
                <a:off x="7469936" y="75847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685126"/>
                <a:ext cx="1775946" cy="788557"/>
                <a:chOff x="7469189" y="7685126"/>
                <a:chExt cx="1775946" cy="788557"/>
              </a:xfrm>
            </p:grpSpPr>
            <p:sp>
              <p:nvSpPr>
                <p:cNvPr id="52" name="Round Same Side Corner Rectangle 51"/>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7878241" y="7688759"/>
                  <a:ext cx="922491"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III</a:t>
                  </a:r>
                </a:p>
              </p:txBody>
            </p:sp>
          </p:grpSp>
        </p:grpSp>
      </p:grpSp>
      <p:sp>
        <p:nvSpPr>
          <p:cNvPr id="97" name="Google Shape;123;p14">
            <a:extLst>
              <a:ext uri="{FF2B5EF4-FFF2-40B4-BE49-F238E27FC236}">
                <a16:creationId xmlns="" xmlns:a16="http://schemas.microsoft.com/office/drawing/2014/main" id="{6F2C5CD0-4105-41B5-AFEE-D88C0083FA70}"/>
              </a:ext>
            </a:extLst>
          </p:cNvPr>
          <p:cNvSpPr txBox="1"/>
          <p:nvPr/>
        </p:nvSpPr>
        <p:spPr>
          <a:xfrm>
            <a:off x="2363882" y="2843759"/>
            <a:ext cx="1840975" cy="1323399"/>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chemeClr val="bg1"/>
                </a:solidFill>
                <a:latin typeface="Yu Gothic UI Semilight" panose="020B0400000000000000" pitchFamily="34" charset="-128"/>
                <a:ea typeface="Yu Gothic UI Semilight" panose="020B0400000000000000" pitchFamily="34" charset="-128"/>
              </a:rPr>
              <a:t>➉</a:t>
            </a:r>
            <a:endParaRPr sz="8000" b="1" dirty="0">
              <a:solidFill>
                <a:schemeClr val="bg1"/>
              </a:solidFill>
            </a:endParaRPr>
          </a:p>
        </p:txBody>
      </p:sp>
      <p:grpSp>
        <p:nvGrpSpPr>
          <p:cNvPr id="103" name="Group 102">
            <a:extLst>
              <a:ext uri="{FF2B5EF4-FFF2-40B4-BE49-F238E27FC236}">
                <a16:creationId xmlns="" xmlns:a16="http://schemas.microsoft.com/office/drawing/2014/main" id="{FC23DE1C-E8E6-4B22-ABFD-8475D2948CC7}"/>
              </a:ext>
            </a:extLst>
          </p:cNvPr>
          <p:cNvGrpSpPr/>
          <p:nvPr/>
        </p:nvGrpSpPr>
        <p:grpSpPr>
          <a:xfrm>
            <a:off x="5486400" y="2133600"/>
            <a:ext cx="13632081" cy="1866040"/>
            <a:chOff x="394026" y="139419"/>
            <a:chExt cx="11228423" cy="1866040"/>
          </a:xfrm>
        </p:grpSpPr>
        <p:grpSp>
          <p:nvGrpSpPr>
            <p:cNvPr id="105" name="Group 104">
              <a:extLst>
                <a:ext uri="{FF2B5EF4-FFF2-40B4-BE49-F238E27FC236}">
                  <a16:creationId xmlns="" xmlns:a16="http://schemas.microsoft.com/office/drawing/2014/main" id="{7E2210BF-806D-47DD-8F8D-CCA2DB18527D}"/>
                </a:ext>
              </a:extLst>
            </p:cNvPr>
            <p:cNvGrpSpPr/>
            <p:nvPr/>
          </p:nvGrpSpPr>
          <p:grpSpPr>
            <a:xfrm>
              <a:off x="394026" y="139419"/>
              <a:ext cx="11228423" cy="1866040"/>
              <a:chOff x="814648" y="4231655"/>
              <a:chExt cx="11228423" cy="1866040"/>
            </a:xfrm>
          </p:grpSpPr>
          <p:sp>
            <p:nvSpPr>
              <p:cNvPr id="107" name="Rectangle 106">
                <a:extLst>
                  <a:ext uri="{FF2B5EF4-FFF2-40B4-BE49-F238E27FC236}">
                    <a16:creationId xmlns="" xmlns:a16="http://schemas.microsoft.com/office/drawing/2014/main" id="{5B07DBC7-B832-46CC-9B37-FF5DE842FCE6}"/>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 xmlns:a16="http://schemas.microsoft.com/office/drawing/2014/main" id="{CE15F47A-58E4-4238-B59E-259793E4C47E}"/>
                  </a:ext>
                </a:extLst>
              </p:cNvPr>
              <p:cNvGrpSpPr/>
              <p:nvPr/>
            </p:nvGrpSpPr>
            <p:grpSpPr>
              <a:xfrm>
                <a:off x="814648" y="4231655"/>
                <a:ext cx="2576252" cy="1866040"/>
                <a:chOff x="295100" y="4145454"/>
                <a:chExt cx="2768316" cy="1866040"/>
              </a:xfrm>
            </p:grpSpPr>
            <p:grpSp>
              <p:nvGrpSpPr>
                <p:cNvPr id="116" name="Group 115">
                  <a:extLst>
                    <a:ext uri="{FF2B5EF4-FFF2-40B4-BE49-F238E27FC236}">
                      <a16:creationId xmlns="" xmlns:a16="http://schemas.microsoft.com/office/drawing/2014/main" id="{64640920-8313-4669-A878-379DC6A75A14}"/>
                    </a:ext>
                  </a:extLst>
                </p:cNvPr>
                <p:cNvGrpSpPr/>
                <p:nvPr/>
              </p:nvGrpSpPr>
              <p:grpSpPr>
                <a:xfrm>
                  <a:off x="295100" y="4145454"/>
                  <a:ext cx="2768316" cy="1866040"/>
                  <a:chOff x="295100" y="4145454"/>
                  <a:chExt cx="2768316" cy="1866040"/>
                </a:xfrm>
              </p:grpSpPr>
              <p:sp>
                <p:nvSpPr>
                  <p:cNvPr id="118" name="Freeform: Shape 117">
                    <a:extLst>
                      <a:ext uri="{FF2B5EF4-FFF2-40B4-BE49-F238E27FC236}">
                        <a16:creationId xmlns="" xmlns:a16="http://schemas.microsoft.com/office/drawing/2014/main" id="{6A654E73-6239-468E-8089-307B3F2D407A}"/>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 xmlns:a16="http://schemas.microsoft.com/office/drawing/2014/main" id="{DB85BBD7-FBC9-429E-9CA9-AD7608A793D7}"/>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 xmlns:a16="http://schemas.microsoft.com/office/drawing/2014/main" id="{F0A31368-5C47-4C6D-B5EE-598C4C4C4AC1}"/>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7" name="Picture 116">
                  <a:extLst>
                    <a:ext uri="{FF2B5EF4-FFF2-40B4-BE49-F238E27FC236}">
                      <a16:creationId xmlns="" xmlns:a16="http://schemas.microsoft.com/office/drawing/2014/main" id="{9ED3B5BF-C3BE-4BDD-9382-1805FB1F4287}"/>
                    </a:ext>
                  </a:extLst>
                </p:cNvPr>
                <p:cNvPicPr>
                  <a:picLocks noChangeAspect="1"/>
                </p:cNvPicPr>
                <p:nvPr/>
              </p:nvPicPr>
              <p:blipFill>
                <a:blip r:embed="rId3"/>
                <a:stretch>
                  <a:fillRect/>
                </a:stretch>
              </p:blipFill>
              <p:spPr>
                <a:xfrm>
                  <a:off x="354843" y="4191912"/>
                  <a:ext cx="374013" cy="492528"/>
                </a:xfrm>
                <a:prstGeom prst="rect">
                  <a:avLst/>
                </a:prstGeom>
              </p:spPr>
            </p:pic>
          </p:grpSp>
          <p:sp>
            <p:nvSpPr>
              <p:cNvPr id="112" name="Arrow: Pentagon 111">
                <a:extLst>
                  <a:ext uri="{FF2B5EF4-FFF2-40B4-BE49-F238E27FC236}">
                    <a16:creationId xmlns="" xmlns:a16="http://schemas.microsoft.com/office/drawing/2014/main" id="{1EAE05B5-4025-4CEE-9AC7-1AB6177A996B}"/>
                  </a:ext>
                </a:extLst>
              </p:cNvPr>
              <p:cNvSpPr/>
              <p:nvPr/>
            </p:nvSpPr>
            <p:spPr>
              <a:xfrm>
                <a:off x="2334001" y="4821034"/>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6" name="Picture 105">
              <a:extLst>
                <a:ext uri="{FF2B5EF4-FFF2-40B4-BE49-F238E27FC236}">
                  <a16:creationId xmlns="" xmlns:a16="http://schemas.microsoft.com/office/drawing/2014/main" id="{707D7BD0-AB45-4AE3-B10E-5F71423C66AE}"/>
                </a:ext>
              </a:extLst>
            </p:cNvPr>
            <p:cNvPicPr>
              <a:picLocks noChangeAspect="1"/>
            </p:cNvPicPr>
            <p:nvPr/>
          </p:nvPicPr>
          <p:blipFill>
            <a:blip r:embed="rId4"/>
            <a:stretch>
              <a:fillRect/>
            </a:stretch>
          </p:blipFill>
          <p:spPr>
            <a:xfrm>
              <a:off x="11004501" y="196907"/>
              <a:ext cx="545403" cy="481498"/>
            </a:xfrm>
            <a:prstGeom prst="rect">
              <a:avLst/>
            </a:prstGeom>
          </p:spPr>
        </p:pic>
      </p:grpSp>
      <p:sp>
        <p:nvSpPr>
          <p:cNvPr id="121" name="TextBox 120">
            <a:extLst>
              <a:ext uri="{FF2B5EF4-FFF2-40B4-BE49-F238E27FC236}">
                <a16:creationId xmlns="" xmlns:a16="http://schemas.microsoft.com/office/drawing/2014/main" id="{5DA27644-2C46-47CA-A457-16B35E614217}"/>
              </a:ext>
            </a:extLst>
          </p:cNvPr>
          <p:cNvSpPr txBox="1"/>
          <p:nvPr/>
        </p:nvSpPr>
        <p:spPr>
          <a:xfrm>
            <a:off x="7620000" y="2110026"/>
            <a:ext cx="15240000" cy="861774"/>
          </a:xfrm>
          <a:prstGeom prst="rect">
            <a:avLst/>
          </a:prstGeom>
          <a:noFill/>
        </p:spPr>
        <p:txBody>
          <a:bodyPr wrap="square" rtlCol="0">
            <a:spAutoFit/>
          </a:bodyPr>
          <a:lstStyle/>
          <a:p>
            <a:r>
              <a:rPr lang="vi-VN" sz="5000" b="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CHƯƠNG I</a:t>
            </a:r>
            <a:r>
              <a:rPr lang="en-US" sz="5000" b="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II</a:t>
            </a:r>
            <a:r>
              <a:rPr lang="vi-VN" sz="5000" b="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vi-VN" sz="5000" b="1"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MỆNH ĐỀ TOÁN HỌC. TẬP HỢP</a:t>
            </a:r>
            <a:endParaRPr lang="vi-VN" sz="5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Rounded Corners 1">
            <a:extLst>
              <a:ext uri="{FF2B5EF4-FFF2-40B4-BE49-F238E27FC236}">
                <a16:creationId xmlns="" xmlns:a16="http://schemas.microsoft.com/office/drawing/2014/main" id="{2E73C3B9-CB6E-40D1-BD0C-8D41D4A912E7}"/>
              </a:ext>
            </a:extLst>
          </p:cNvPr>
          <p:cNvSpPr/>
          <p:nvPr/>
        </p:nvSpPr>
        <p:spPr>
          <a:xfrm>
            <a:off x="5867400" y="3430864"/>
            <a:ext cx="14706600" cy="151638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a:solidFill>
                  <a:srgbClr val="D60093"/>
                </a:solidFill>
                <a:latin typeface="Times New Roman" panose="02020603050405020304" pitchFamily="18" charset="0"/>
                <a:ea typeface="Tahoma" panose="020B0604030504040204" pitchFamily="34" charset="0"/>
                <a:cs typeface="Times New Roman" panose="02020603050405020304" pitchFamily="18" charset="0"/>
              </a:rPr>
              <a:t>§2. </a:t>
            </a:r>
            <a:r>
              <a:rPr lang="en-US" sz="5000" b="1" smtClean="0">
                <a:solidFill>
                  <a:srgbClr val="D60093"/>
                </a:solidFill>
                <a:latin typeface="Times New Roman" panose="02020603050405020304" pitchFamily="18" charset="0"/>
                <a:ea typeface="Tahoma" panose="020B0604030504040204" pitchFamily="34" charset="0"/>
                <a:cs typeface="Times New Roman" panose="02020603050405020304" pitchFamily="18" charset="0"/>
              </a:rPr>
              <a:t>TẬP HỢP. CÁC PHÉP TOÁN TRÊN TẬP HỢP</a:t>
            </a:r>
            <a:endParaRPr lang="en-US" sz="5000" b="1">
              <a:solidFill>
                <a:srgbClr val="D60093"/>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42" name="Group 67"/>
          <p:cNvGrpSpPr/>
          <p:nvPr/>
        </p:nvGrpSpPr>
        <p:grpSpPr>
          <a:xfrm>
            <a:off x="1447800" y="9152730"/>
            <a:ext cx="8451173" cy="905670"/>
            <a:chOff x="7459670" y="8575750"/>
            <a:chExt cx="10926672" cy="905774"/>
          </a:xfrm>
        </p:grpSpPr>
        <p:sp>
          <p:nvSpPr>
            <p:cNvPr id="43" name="Rectangle 42"/>
            <p:cNvSpPr/>
            <p:nvPr/>
          </p:nvSpPr>
          <p:spPr>
            <a:xfrm>
              <a:off x="9529917" y="8665822"/>
              <a:ext cx="8856425" cy="815702"/>
            </a:xfrm>
            <a:prstGeom prst="rect">
              <a:avLst/>
            </a:prstGeom>
          </p:spPr>
          <p:txBody>
            <a:bodyPr wrap="none">
              <a:spAutoFit/>
            </a:bodyPr>
            <a:lstStyle/>
            <a:p>
              <a:pPr>
                <a:lnSpc>
                  <a:spcPct val="100000"/>
                </a:lnSpc>
                <a:spcBef>
                  <a:spcPct val="0"/>
                </a:spcBef>
                <a:buNone/>
                <a:defRPr/>
              </a:pPr>
              <a:r>
                <a:rPr lang="en-US" sz="4700" b="1" spc="-15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HỢP CỦA HAI TẬP HỢP</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44" name="Group 32"/>
            <p:cNvGrpSpPr/>
            <p:nvPr/>
          </p:nvGrpSpPr>
          <p:grpSpPr>
            <a:xfrm>
              <a:off x="7459670" y="8575750"/>
              <a:ext cx="1800329" cy="878628"/>
              <a:chOff x="7459669" y="7595055"/>
              <a:chExt cx="1785466" cy="878628"/>
            </a:xfrm>
          </p:grpSpPr>
          <p:sp>
            <p:nvSpPr>
              <p:cNvPr id="45" name="Isosceles Triangle 44"/>
              <p:cNvSpPr/>
              <p:nvPr/>
            </p:nvSpPr>
            <p:spPr>
              <a:xfrm rot="16200000">
                <a:off x="7469936" y="75847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6" name="Group 41"/>
              <p:cNvGrpSpPr/>
              <p:nvPr/>
            </p:nvGrpSpPr>
            <p:grpSpPr>
              <a:xfrm>
                <a:off x="7469189" y="7685126"/>
                <a:ext cx="1775946" cy="788557"/>
                <a:chOff x="7469189" y="7685126"/>
                <a:chExt cx="1775946" cy="788557"/>
              </a:xfrm>
            </p:grpSpPr>
            <p:sp>
              <p:nvSpPr>
                <p:cNvPr id="54" name="Round Same Side Corner Rectangle 53"/>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7839809" y="7688759"/>
                  <a:ext cx="999356" cy="707968"/>
                </a:xfrm>
                <a:prstGeom prst="rect">
                  <a:avLst/>
                </a:prstGeom>
                <a:noFill/>
              </p:spPr>
              <p:txBody>
                <a:bodyPr wrap="none" rtlCol="0">
                  <a:spAutoFit/>
                </a:bodyPr>
                <a:lstStyle/>
                <a:p>
                  <a:pPr algn="ctr"/>
                  <a:r>
                    <a:rPr lang="en-US" sz="4000" b="1" smtClean="0">
                      <a:solidFill>
                        <a:prstClr val="white"/>
                      </a:solidFill>
                      <a:latin typeface="Tahoma" panose="020B0604030504040204" pitchFamily="34" charset="0"/>
                      <a:ea typeface="Tahoma" panose="020B0604030504040204" pitchFamily="34" charset="0"/>
                      <a:cs typeface="Tahoma" panose="020B0604030504040204" pitchFamily="34" charset="0"/>
                    </a:rPr>
                    <a:t>IV</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4" name="Group 67"/>
          <p:cNvGrpSpPr/>
          <p:nvPr/>
        </p:nvGrpSpPr>
        <p:grpSpPr>
          <a:xfrm>
            <a:off x="1447800" y="10600530"/>
            <a:ext cx="11754963" cy="905670"/>
            <a:chOff x="7459670" y="8575750"/>
            <a:chExt cx="15198200" cy="905774"/>
          </a:xfrm>
        </p:grpSpPr>
        <p:sp>
          <p:nvSpPr>
            <p:cNvPr id="65" name="Rectangle 64"/>
            <p:cNvSpPr/>
            <p:nvPr/>
          </p:nvSpPr>
          <p:spPr>
            <a:xfrm>
              <a:off x="9529917" y="8665822"/>
              <a:ext cx="13127953" cy="815702"/>
            </a:xfrm>
            <a:prstGeom prst="rect">
              <a:avLst/>
            </a:prstGeom>
          </p:spPr>
          <p:txBody>
            <a:bodyPr wrap="none">
              <a:spAutoFit/>
            </a:bodyPr>
            <a:lstStyle/>
            <a:p>
              <a:pPr>
                <a:lnSpc>
                  <a:spcPct val="100000"/>
                </a:lnSpc>
                <a:spcBef>
                  <a:spcPct val="0"/>
                </a:spcBef>
                <a:buNone/>
                <a:defRPr/>
              </a:pPr>
              <a:r>
                <a:rPr lang="en-US" sz="4700" b="1" spc="-15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PHẦN BÙ. HIỆU CỦA HAI TẬP HỢP</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32"/>
            <p:cNvGrpSpPr/>
            <p:nvPr/>
          </p:nvGrpSpPr>
          <p:grpSpPr>
            <a:xfrm>
              <a:off x="7459670" y="8575750"/>
              <a:ext cx="1800329" cy="878628"/>
              <a:chOff x="7459669" y="7595055"/>
              <a:chExt cx="1785466" cy="878628"/>
            </a:xfrm>
          </p:grpSpPr>
          <p:sp>
            <p:nvSpPr>
              <p:cNvPr id="67" name="Isosceles Triangle 44"/>
              <p:cNvSpPr/>
              <p:nvPr/>
            </p:nvSpPr>
            <p:spPr>
              <a:xfrm rot="16200000">
                <a:off x="7469936" y="75847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8" name="Group 41"/>
              <p:cNvGrpSpPr/>
              <p:nvPr/>
            </p:nvGrpSpPr>
            <p:grpSpPr>
              <a:xfrm>
                <a:off x="7469189" y="7685126"/>
                <a:ext cx="1775946" cy="788557"/>
                <a:chOff x="7469189" y="7685126"/>
                <a:chExt cx="1775946" cy="788557"/>
              </a:xfrm>
            </p:grpSpPr>
            <p:sp>
              <p:nvSpPr>
                <p:cNvPr id="71" name="Round Same Side Corner Rectangle 70"/>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3" name="TextBox 72"/>
                <p:cNvSpPr txBox="1"/>
                <p:nvPr/>
              </p:nvSpPr>
              <p:spPr>
                <a:xfrm>
                  <a:off x="7999104" y="7688759"/>
                  <a:ext cx="68076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V</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74" name="Group 67"/>
          <p:cNvGrpSpPr/>
          <p:nvPr/>
        </p:nvGrpSpPr>
        <p:grpSpPr>
          <a:xfrm>
            <a:off x="1447800" y="11972130"/>
            <a:ext cx="6647795" cy="905670"/>
            <a:chOff x="7459670" y="8575750"/>
            <a:chExt cx="8595052" cy="905774"/>
          </a:xfrm>
        </p:grpSpPr>
        <p:sp>
          <p:nvSpPr>
            <p:cNvPr id="81" name="Rectangle 80"/>
            <p:cNvSpPr/>
            <p:nvPr/>
          </p:nvSpPr>
          <p:spPr>
            <a:xfrm>
              <a:off x="9529917" y="8665822"/>
              <a:ext cx="6524805" cy="815702"/>
            </a:xfrm>
            <a:prstGeom prst="rect">
              <a:avLst/>
            </a:prstGeom>
          </p:spPr>
          <p:txBody>
            <a:bodyPr wrap="none">
              <a:spAutoFit/>
            </a:bodyPr>
            <a:lstStyle/>
            <a:p>
              <a:pPr>
                <a:lnSpc>
                  <a:spcPct val="100000"/>
                </a:lnSpc>
                <a:spcBef>
                  <a:spcPct val="0"/>
                </a:spcBef>
                <a:buNone/>
                <a:defRPr/>
              </a:pPr>
              <a:r>
                <a:rPr lang="en-US" sz="4700" b="1" spc="-15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CÁC TẬP HỢP SỐ</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82" name="Group 32"/>
            <p:cNvGrpSpPr/>
            <p:nvPr/>
          </p:nvGrpSpPr>
          <p:grpSpPr>
            <a:xfrm>
              <a:off x="7459670" y="8575750"/>
              <a:ext cx="1800329" cy="878628"/>
              <a:chOff x="7459669" y="7595055"/>
              <a:chExt cx="1785466" cy="878628"/>
            </a:xfrm>
          </p:grpSpPr>
          <p:sp>
            <p:nvSpPr>
              <p:cNvPr id="83" name="Isosceles Triangle 44"/>
              <p:cNvSpPr/>
              <p:nvPr/>
            </p:nvSpPr>
            <p:spPr>
              <a:xfrm rot="16200000">
                <a:off x="7469936" y="75847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4" name="Group 41"/>
              <p:cNvGrpSpPr/>
              <p:nvPr/>
            </p:nvGrpSpPr>
            <p:grpSpPr>
              <a:xfrm>
                <a:off x="7469189" y="7685126"/>
                <a:ext cx="1775946" cy="788557"/>
                <a:chOff x="7469189" y="7685126"/>
                <a:chExt cx="1775946" cy="788557"/>
              </a:xfrm>
            </p:grpSpPr>
            <p:sp>
              <p:nvSpPr>
                <p:cNvPr id="85" name="Round Same Side Corner Rectangle 84"/>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6" name="TextBox 85"/>
                <p:cNvSpPr txBox="1"/>
                <p:nvPr/>
              </p:nvSpPr>
              <p:spPr>
                <a:xfrm>
                  <a:off x="7839809" y="7688759"/>
                  <a:ext cx="999356" cy="707968"/>
                </a:xfrm>
                <a:prstGeom prst="rect">
                  <a:avLst/>
                </a:prstGeom>
                <a:noFill/>
              </p:spPr>
              <p:txBody>
                <a:bodyPr wrap="none" rtlCol="0">
                  <a:spAutoFit/>
                </a:bodyPr>
                <a:lstStyle/>
                <a:p>
                  <a:pPr algn="ctr"/>
                  <a:r>
                    <a:rPr lang="en-US" sz="4000" b="1" smtClean="0">
                      <a:solidFill>
                        <a:prstClr val="white"/>
                      </a:solidFill>
                      <a:latin typeface="Tahoma" panose="020B0604030504040204" pitchFamily="34" charset="0"/>
                      <a:ea typeface="Tahoma" panose="020B0604030504040204" pitchFamily="34" charset="0"/>
                      <a:cs typeface="Tahoma" panose="020B0604030504040204" pitchFamily="34" charset="0"/>
                    </a:rPr>
                    <a:t>VI</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2218425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005001A8-F1AC-4436-829D-76F3665AC754}"/>
              </a:ext>
            </a:extLst>
          </p:cNvPr>
          <p:cNvSpPr/>
          <p:nvPr/>
        </p:nvSpPr>
        <p:spPr>
          <a:xfrm>
            <a:off x="1400012" y="7171711"/>
            <a:ext cx="22666735" cy="6509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1"/>
            <a:ext cx="23172879" cy="3784630"/>
            <a:chOff x="1076414" y="4403390"/>
            <a:chExt cx="23172879" cy="3784630"/>
          </a:xfrm>
        </p:grpSpPr>
        <p:grpSp>
          <p:nvGrpSpPr>
            <p:cNvPr id="45" name="Group 5"/>
            <p:cNvGrpSpPr/>
            <p:nvPr/>
          </p:nvGrpSpPr>
          <p:grpSpPr>
            <a:xfrm>
              <a:off x="1533269" y="4671091"/>
              <a:ext cx="22716024" cy="3516929"/>
              <a:chOff x="637542" y="1083939"/>
              <a:chExt cx="8945331" cy="1384631"/>
            </a:xfrm>
          </p:grpSpPr>
          <p:sp>
            <p:nvSpPr>
              <p:cNvPr id="65" name="Rounded Rectangle 64"/>
              <p:cNvSpPr/>
              <p:nvPr/>
            </p:nvSpPr>
            <p:spPr>
              <a:xfrm>
                <a:off x="637542" y="1083939"/>
                <a:ext cx="8945331" cy="138463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0198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 name="TextBox 7">
            <a:extLst>
              <a:ext uri="{FF2B5EF4-FFF2-40B4-BE49-F238E27FC236}">
                <a16:creationId xmlns:a16="http://schemas.microsoft.com/office/drawing/2014/main" xmlns="" id="{F3D45BBB-337C-4035-9C2E-AA1C0BE22C06}"/>
              </a:ext>
            </a:extLst>
          </p:cNvPr>
          <p:cNvSpPr txBox="1"/>
          <p:nvPr/>
        </p:nvSpPr>
        <p:spPr>
          <a:xfrm>
            <a:off x="5164556" y="2624664"/>
            <a:ext cx="17238244" cy="2270365"/>
          </a:xfrm>
          <a:prstGeom prst="rect">
            <a:avLst/>
          </a:prstGeom>
          <a:noFill/>
        </p:spPr>
        <p:txBody>
          <a:bodyPr wrap="square" rtlCol="0">
            <a:spAutoFit/>
          </a:bodyPr>
          <a:lstStyle/>
          <a:p>
            <a:pPr algn="just">
              <a:lnSpc>
                <a:spcPct val="115000"/>
              </a:lnSpc>
              <a:spcAft>
                <a:spcPts val="1000"/>
              </a:spcAft>
            </a:pPr>
            <a:r>
              <a:rPr lang="en-US" sz="6000">
                <a:latin typeface="Times New Roman"/>
              </a:rPr>
              <a:t>Tìm </a:t>
            </a:r>
            <a:r>
              <a:rPr lang="en-US" sz="6000" smtClean="0">
                <a:latin typeface="Times New Roman"/>
              </a:rPr>
              <a:t>hợp </a:t>
            </a:r>
            <a:r>
              <a:rPr lang="en-US" sz="6000">
                <a:latin typeface="Times New Roman"/>
              </a:rPr>
              <a:t>của hai </a:t>
            </a:r>
            <a:r>
              <a:rPr lang="en-US" sz="6000">
                <a:latin typeface="Times New Roman"/>
              </a:rPr>
              <a:t>tập </a:t>
            </a:r>
            <a:r>
              <a:rPr lang="en-US" sz="6000" smtClean="0">
                <a:latin typeface="Times New Roman"/>
              </a:rPr>
              <a:t>hợp: </a:t>
            </a:r>
            <a:endParaRPr lang="vi-VN" sz="6000"/>
          </a:p>
          <a:p>
            <a:pPr algn="just">
              <a:lnSpc>
                <a:spcPct val="107000"/>
              </a:lnSpc>
              <a:spcAft>
                <a:spcPts val="800"/>
              </a:spcAft>
            </a:pPr>
            <a:r>
              <a:rPr lang="en-US" sz="6000">
                <a:latin typeface="Times New Roman"/>
                <a:ea typeface="Calibri"/>
                <a:cs typeface="Times New Roman"/>
              </a:rPr>
              <a:t>A={x | x là ước của 16</a:t>
            </a:r>
            <a:r>
              <a:rPr lang="en-US" sz="6000">
                <a:latin typeface="Times New Roman"/>
                <a:ea typeface="Calibri"/>
                <a:cs typeface="Times New Roman"/>
              </a:rPr>
              <a:t>}   </a:t>
            </a:r>
            <a:r>
              <a:rPr lang="en-US" sz="6000" smtClean="0">
                <a:latin typeface="Times New Roman"/>
                <a:ea typeface="Calibri"/>
                <a:cs typeface="Times New Roman"/>
              </a:rPr>
              <a:t>;   </a:t>
            </a:r>
            <a:r>
              <a:rPr lang="en-US" sz="6000">
                <a:latin typeface="Times New Roman"/>
                <a:ea typeface="Calibri"/>
                <a:cs typeface="Times New Roman"/>
              </a:rPr>
              <a:t>B={x | x là ước của 20}</a:t>
            </a:r>
            <a:endParaRPr lang="vi-VN" sz="4800">
              <a:effectLst/>
              <a:latin typeface="Calibri"/>
              <a:ea typeface="Calibri"/>
              <a:cs typeface="Times New Roman"/>
            </a:endParaRPr>
          </a:p>
        </p:txBody>
      </p:sp>
      <p:sp>
        <p:nvSpPr>
          <p:cNvPr id="9" name="TextBox 8">
            <a:extLst>
              <a:ext uri="{FF2B5EF4-FFF2-40B4-BE49-F238E27FC236}">
                <a16:creationId xmlns:a16="http://schemas.microsoft.com/office/drawing/2014/main" xmlns=""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dụ 5 </a:t>
            </a:r>
            <a:endParaRPr lang="en-US" sz="6000" b="1"/>
          </a:p>
        </p:txBody>
      </p:sp>
      <p:pic>
        <p:nvPicPr>
          <p:cNvPr id="5121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7619999"/>
            <a:ext cx="5105400" cy="113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8" name="Object 17"/>
          <p:cNvGraphicFramePr>
            <a:graphicFrameLocks noChangeAspect="1"/>
          </p:cNvGraphicFramePr>
          <p:nvPr>
            <p:extLst>
              <p:ext uri="{D42A27DB-BD31-4B8C-83A1-F6EECF244321}">
                <p14:modId xmlns:p14="http://schemas.microsoft.com/office/powerpoint/2010/main" val="2367653694"/>
              </p:ext>
            </p:extLst>
          </p:nvPr>
        </p:nvGraphicFramePr>
        <p:xfrm>
          <a:off x="6172199" y="9085999"/>
          <a:ext cx="6139165" cy="1009650"/>
        </p:xfrm>
        <a:graphic>
          <a:graphicData uri="http://schemas.openxmlformats.org/presentationml/2006/ole">
            <mc:AlternateContent xmlns:mc="http://schemas.openxmlformats.org/markup-compatibility/2006">
              <mc:Choice xmlns:v="urn:schemas-microsoft-com:vml" Requires="v">
                <p:oleObj spid="_x0000_s51290" name="Equation" r:id="rId4" imgW="1256755" imgH="253890" progId="Equation.DSMT4">
                  <p:embed/>
                </p:oleObj>
              </mc:Choice>
              <mc:Fallback>
                <p:oleObj name="Equation" r:id="rId4" imgW="1256755" imgH="25389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199" y="9085999"/>
                        <a:ext cx="6139165" cy="1009650"/>
                      </a:xfrm>
                      <a:prstGeom prst="rect">
                        <a:avLst/>
                      </a:prstGeom>
                      <a:noFill/>
                    </p:spPr>
                  </p:pic>
                </p:oleObj>
              </mc:Fallback>
            </mc:AlternateContent>
          </a:graphicData>
        </a:graphic>
      </p:graphicFrame>
      <p:sp>
        <p:nvSpPr>
          <p:cNvPr id="19" name="Rectangle 19"/>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20" name="Object 19"/>
          <p:cNvGraphicFramePr>
            <a:graphicFrameLocks noChangeAspect="1"/>
          </p:cNvGraphicFramePr>
          <p:nvPr>
            <p:extLst>
              <p:ext uri="{D42A27DB-BD31-4B8C-83A1-F6EECF244321}">
                <p14:modId xmlns:p14="http://schemas.microsoft.com/office/powerpoint/2010/main" val="1078625964"/>
              </p:ext>
            </p:extLst>
          </p:nvPr>
        </p:nvGraphicFramePr>
        <p:xfrm>
          <a:off x="6170141" y="10426447"/>
          <a:ext cx="8000999" cy="1077855"/>
        </p:xfrm>
        <a:graphic>
          <a:graphicData uri="http://schemas.openxmlformats.org/presentationml/2006/ole">
            <mc:AlternateContent xmlns:mc="http://schemas.openxmlformats.org/markup-compatibility/2006">
              <mc:Choice xmlns:v="urn:schemas-microsoft-com:vml" Requires="v">
                <p:oleObj spid="_x0000_s51291" name="Equation" r:id="rId6" imgW="1828800" imgH="254000" progId="Equation.DSMT4">
                  <p:embed/>
                </p:oleObj>
              </mc:Choice>
              <mc:Fallback>
                <p:oleObj name="Equation" r:id="rId6" imgW="1828800" imgH="254000" progId="Equation.DSMT4">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0141" y="10426447"/>
                        <a:ext cx="8000999" cy="1077855"/>
                      </a:xfrm>
                      <a:prstGeom prst="rect">
                        <a:avLst/>
                      </a:prstGeom>
                      <a:noFill/>
                    </p:spPr>
                  </p:pic>
                </p:oleObj>
              </mc:Fallback>
            </mc:AlternateContent>
          </a:graphicData>
        </a:graphic>
      </p:graphicFrame>
    </p:spTree>
    <p:extLst>
      <p:ext uri="{BB962C8B-B14F-4D97-AF65-F5344CB8AC3E}">
        <p14:creationId xmlns:p14="http://schemas.microsoft.com/office/powerpoint/2010/main" val="3391536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15"/>
                                        </p:tgtEl>
                                        <p:attrNameLst>
                                          <p:attrName>style.visibility</p:attrName>
                                        </p:attrNameLst>
                                      </p:cBhvr>
                                      <p:to>
                                        <p:strVal val="visible"/>
                                      </p:to>
                                    </p:set>
                                    <p:anim calcmode="lin" valueType="num">
                                      <p:cBhvr additive="base">
                                        <p:cTn id="14" dur="500" fill="hold"/>
                                        <p:tgtEl>
                                          <p:spTgt spid="51215"/>
                                        </p:tgtEl>
                                        <p:attrNameLst>
                                          <p:attrName>ppt_x</p:attrName>
                                        </p:attrNameLst>
                                      </p:cBhvr>
                                      <p:tavLst>
                                        <p:tav tm="0">
                                          <p:val>
                                            <p:strVal val="#ppt_x"/>
                                          </p:val>
                                        </p:tav>
                                        <p:tav tm="100000">
                                          <p:val>
                                            <p:strVal val="#ppt_x"/>
                                          </p:val>
                                        </p:tav>
                                      </p:tavLst>
                                    </p:anim>
                                    <p:anim calcmode="lin" valueType="num">
                                      <p:cBhvr additive="base">
                                        <p:cTn id="15" dur="500" fill="hold"/>
                                        <p:tgtEl>
                                          <p:spTgt spid="5121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52362"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52363"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52364" name="Equation" r:id="rId8" imgW="2781300" imgH="203200" progId="Equation.DSMT4">
                  <p:embed/>
                </p:oleObj>
              </mc:Choice>
              <mc:Fallback>
                <p:oleObj name="Equation" r:id="rId8" imgW="27813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52365" name="Equation" r:id="rId10" imgW="927100" imgH="228600" progId="Equation.DSMT4">
                  <p:embed/>
                </p:oleObj>
              </mc:Choice>
              <mc:Fallback>
                <p:oleObj name="Equation" r:id="rId10" imgW="927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636049"/>
            <a:ext cx="18634079" cy="1036887"/>
            <a:chOff x="325435" y="1824117"/>
            <a:chExt cx="18634079" cy="1036887"/>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740908"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V</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PHẦN BÙ. HIỆU CỦA HAI 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pic>
        <p:nvPicPr>
          <p:cNvPr id="20" name="Picture 19">
            <a:extLst>
              <a:ext uri="{FF2B5EF4-FFF2-40B4-BE49-F238E27FC236}">
                <a16:creationId xmlns="" xmlns:a16="http://schemas.microsoft.com/office/drawing/2014/main" id="{CABCEF28-89CE-4C1F-AA0A-F63000650BA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88425" y="3388700"/>
            <a:ext cx="7924800" cy="2076508"/>
          </a:xfrm>
          <a:prstGeom prst="rect">
            <a:avLst/>
          </a:prstGeom>
        </p:spPr>
      </p:pic>
      <p:sp>
        <p:nvSpPr>
          <p:cNvPr id="9" name="Rectangle 8"/>
          <p:cNvSpPr/>
          <p:nvPr/>
        </p:nvSpPr>
        <p:spPr>
          <a:xfrm>
            <a:off x="1676400" y="5334000"/>
            <a:ext cx="19735800" cy="212987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spcAft>
                <a:spcPts val="1000"/>
              </a:spcAft>
            </a:pPr>
            <a:r>
              <a:rPr lang="en-US" sz="6000">
                <a:latin typeface="Times New Roman"/>
              </a:rPr>
              <a:t>Gọi  là tập hợp các số thực, </a:t>
            </a:r>
            <a:r>
              <a:rPr lang="en-US" sz="6000" i="1">
                <a:latin typeface="Times New Roman"/>
              </a:rPr>
              <a:t>I</a:t>
            </a:r>
            <a:r>
              <a:rPr lang="en-US" sz="6000">
                <a:latin typeface="Times New Roman"/>
              </a:rPr>
              <a:t> là tập hợp các số vô tỉ  Khi đó tập hợp các số thực không phải số vô tỉ là tập hợp </a:t>
            </a:r>
            <a:r>
              <a:rPr lang="en-US" sz="6000">
                <a:latin typeface="Times New Roman"/>
              </a:rPr>
              <a:t>nào</a:t>
            </a:r>
            <a:r>
              <a:rPr lang="en-US" sz="6000" smtClean="0">
                <a:latin typeface="Times New Roman"/>
              </a:rPr>
              <a:t>?</a:t>
            </a:r>
            <a:endParaRPr lang="vi-VN" sz="6000"/>
          </a:p>
        </p:txBody>
      </p:sp>
      <p:grpSp>
        <p:nvGrpSpPr>
          <p:cNvPr id="14" name="Group 13"/>
          <p:cNvGrpSpPr/>
          <p:nvPr/>
        </p:nvGrpSpPr>
        <p:grpSpPr>
          <a:xfrm>
            <a:off x="1587176" y="8033654"/>
            <a:ext cx="14826049" cy="4708981"/>
            <a:chOff x="1002976" y="4790337"/>
            <a:chExt cx="14826049" cy="4708981"/>
          </a:xfrm>
        </p:grpSpPr>
        <p:sp>
          <p:nvSpPr>
            <p:cNvPr id="15"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1002976" y="4790337"/>
              <a:ext cx="14826049" cy="4708981"/>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r>
                <a:rPr lang="en-US" sz="6000" b="1" smtClean="0"/>
                <a:t>ĐN:</a:t>
              </a:r>
              <a:r>
                <a:rPr lang="en-US" sz="6000" smtClean="0"/>
                <a:t> Cho </a:t>
              </a:r>
              <a:r>
                <a:rPr lang="en-US" sz="6000"/>
                <a:t>tập hợp B là tập con của tập hợp A. Tập hợp những phần tử của tập hợp A mà không phải là phần tử của tập hợp B được gọi là phần bù của B trong A. </a:t>
              </a:r>
              <a:endParaRPr lang="vi-VN" sz="6000"/>
            </a:p>
            <a:p>
              <a:r>
                <a:rPr lang="en-US" sz="6000"/>
                <a:t>Kí hiệu là:</a:t>
              </a:r>
              <a:endParaRPr lang="vi-VN" sz="4800">
                <a:effectLst/>
                <a:latin typeface="Calibri"/>
                <a:ea typeface="Calibri"/>
                <a:cs typeface="Times New Roman"/>
              </a:endParaRPr>
            </a:p>
          </p:txBody>
        </p:sp>
        <p:pic>
          <p:nvPicPr>
            <p:cNvPr id="1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3400" y="8495851"/>
              <a:ext cx="1316037" cy="92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57800" y="7811981"/>
            <a:ext cx="4749800" cy="515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70754" y="2651712"/>
            <a:ext cx="9034846" cy="10315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nSpc>
                <a:spcPct val="107000"/>
              </a:lnSpc>
              <a:spcAft>
                <a:spcPts val="0"/>
              </a:spcAft>
            </a:pPr>
            <a:r>
              <a:rPr lang="en-US" sz="6000" b="1">
                <a:latin typeface="Times New Roman"/>
                <a:ea typeface="Calibri"/>
                <a:cs typeface="Times New Roman"/>
              </a:rPr>
              <a:t>1/ Phần bù của hai tập hợp</a:t>
            </a:r>
            <a:endParaRPr lang="vi-VN" sz="4800">
              <a:effectLst/>
              <a:latin typeface="Calibri"/>
              <a:ea typeface="Calibri"/>
              <a:cs typeface="Times New Roman"/>
            </a:endParaRPr>
          </a:p>
        </p:txBody>
      </p:sp>
    </p:spTree>
    <p:extLst>
      <p:ext uri="{BB962C8B-B14F-4D97-AF65-F5344CB8AC3E}">
        <p14:creationId xmlns:p14="http://schemas.microsoft.com/office/powerpoint/2010/main" val="10612765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005001A8-F1AC-4436-829D-76F3665AC754}"/>
              </a:ext>
            </a:extLst>
          </p:cNvPr>
          <p:cNvSpPr/>
          <p:nvPr/>
        </p:nvSpPr>
        <p:spPr>
          <a:xfrm>
            <a:off x="1400012" y="7171711"/>
            <a:ext cx="22666735" cy="6509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1"/>
            <a:ext cx="23172879" cy="3784630"/>
            <a:chOff x="1076414" y="4403390"/>
            <a:chExt cx="23172879" cy="3784630"/>
          </a:xfrm>
        </p:grpSpPr>
        <p:grpSp>
          <p:nvGrpSpPr>
            <p:cNvPr id="45" name="Group 5"/>
            <p:cNvGrpSpPr/>
            <p:nvPr/>
          </p:nvGrpSpPr>
          <p:grpSpPr>
            <a:xfrm>
              <a:off x="1533269" y="4671091"/>
              <a:ext cx="22716024" cy="3516929"/>
              <a:chOff x="637542" y="1083939"/>
              <a:chExt cx="8945331" cy="1384631"/>
            </a:xfrm>
          </p:grpSpPr>
          <p:sp>
            <p:nvSpPr>
              <p:cNvPr id="65" name="Rounded Rectangle 64"/>
              <p:cNvSpPr/>
              <p:nvPr/>
            </p:nvSpPr>
            <p:spPr>
              <a:xfrm>
                <a:off x="637542" y="1083939"/>
                <a:ext cx="8945331" cy="138463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0198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 name="TextBox 7">
            <a:extLst>
              <a:ext uri="{FF2B5EF4-FFF2-40B4-BE49-F238E27FC236}">
                <a16:creationId xmlns:a16="http://schemas.microsoft.com/office/drawing/2014/main" xmlns="" id="{F3D45BBB-337C-4035-9C2E-AA1C0BE22C06}"/>
              </a:ext>
            </a:extLst>
          </p:cNvPr>
          <p:cNvSpPr txBox="1"/>
          <p:nvPr/>
        </p:nvSpPr>
        <p:spPr>
          <a:xfrm>
            <a:off x="5164556" y="2624664"/>
            <a:ext cx="14356353" cy="1938992"/>
          </a:xfrm>
          <a:prstGeom prst="rect">
            <a:avLst/>
          </a:prstGeom>
          <a:noFill/>
        </p:spPr>
        <p:txBody>
          <a:bodyPr wrap="square" rtlCol="0">
            <a:spAutoFit/>
          </a:bodyPr>
          <a:lstStyle/>
          <a:p>
            <a:r>
              <a:rPr lang="en-US" sz="6000"/>
              <a:t>Tìm phần bù  của  B trong A với:</a:t>
            </a:r>
            <a:endParaRPr lang="vi-VN" sz="6000"/>
          </a:p>
          <a:p>
            <a:r>
              <a:rPr lang="en-US" sz="6000"/>
              <a:t>   </a:t>
            </a:r>
            <a:endParaRPr lang="vi-VN" sz="6000"/>
          </a:p>
        </p:txBody>
      </p:sp>
      <p:sp>
        <p:nvSpPr>
          <p:cNvPr id="9" name="TextBox 8">
            <a:extLst>
              <a:ext uri="{FF2B5EF4-FFF2-40B4-BE49-F238E27FC236}">
                <a16:creationId xmlns:a16="http://schemas.microsoft.com/office/drawing/2014/main" xmlns=""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dụ 6 </a:t>
            </a:r>
            <a:endParaRPr lang="en-US" sz="6000" b="1"/>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3513348"/>
            <a:ext cx="26960424" cy="250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3481" y="8427244"/>
            <a:ext cx="5257800" cy="147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8495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427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4275"/>
                                        </p:tgtEl>
                                        <p:attrNameLst>
                                          <p:attrName>style.visibility</p:attrName>
                                        </p:attrNameLst>
                                      </p:cBhvr>
                                      <p:to>
                                        <p:strVal val="visible"/>
                                      </p:to>
                                    </p:set>
                                    <p:anim calcmode="lin" valueType="num">
                                      <p:cBhvr additive="base">
                                        <p:cTn id="16" dur="500" fill="hold"/>
                                        <p:tgtEl>
                                          <p:spTgt spid="54275"/>
                                        </p:tgtEl>
                                        <p:attrNameLst>
                                          <p:attrName>ppt_x</p:attrName>
                                        </p:attrNameLst>
                                      </p:cBhvr>
                                      <p:tavLst>
                                        <p:tav tm="0">
                                          <p:val>
                                            <p:strVal val="#ppt_x"/>
                                          </p:val>
                                        </p:tav>
                                        <p:tav tm="100000">
                                          <p:val>
                                            <p:strVal val="#ppt_x"/>
                                          </p:val>
                                        </p:tav>
                                      </p:tavLst>
                                    </p:anim>
                                    <p:anim calcmode="lin" valueType="num">
                                      <p:cBhvr additive="base">
                                        <p:cTn id="17" dur="500" fill="hold"/>
                                        <p:tgtEl>
                                          <p:spTgt spid="54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56469"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56470"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56471" name="Equation" r:id="rId8" imgW="2781300" imgH="203200" progId="Equation.DSMT4">
                  <p:embed/>
                </p:oleObj>
              </mc:Choice>
              <mc:Fallback>
                <p:oleObj name="Equation" r:id="rId8" imgW="27813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56472" name="Equation" r:id="rId10" imgW="927100" imgH="228600" progId="Equation.DSMT4">
                  <p:embed/>
                </p:oleObj>
              </mc:Choice>
              <mc:Fallback>
                <p:oleObj name="Equation" r:id="rId10" imgW="927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636049"/>
            <a:ext cx="18634079" cy="1036887"/>
            <a:chOff x="325435" y="1824117"/>
            <a:chExt cx="18634079" cy="1036887"/>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740908"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V</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PHẦN BÙ. HIỆU CỦA HAI 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sp>
        <p:nvSpPr>
          <p:cNvPr id="9" name="Rectangle 8"/>
          <p:cNvSpPr/>
          <p:nvPr/>
        </p:nvSpPr>
        <p:spPr>
          <a:xfrm>
            <a:off x="1676400" y="4958538"/>
            <a:ext cx="19735800"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6000"/>
              <a:t>Cho hai tập hợp A và B </a:t>
            </a:r>
            <a:r>
              <a:rPr lang="en-US" sz="6000"/>
              <a:t>là</a:t>
            </a:r>
            <a:r>
              <a:rPr lang="en-US" sz="6000" smtClean="0"/>
              <a:t>:</a:t>
            </a:r>
          </a:p>
          <a:p>
            <a:endParaRPr lang="en-US" sz="6000" smtClean="0"/>
          </a:p>
          <a:p>
            <a:endParaRPr lang="en-US" sz="2800" smtClean="0"/>
          </a:p>
          <a:p>
            <a:r>
              <a:rPr lang="en-US" sz="6000" smtClean="0"/>
              <a:t>Liệt </a:t>
            </a:r>
            <a:r>
              <a:rPr lang="en-US" sz="6000"/>
              <a:t>kê các phần tử thuộc tập hợp A mà không thuộc tập hợp B</a:t>
            </a:r>
            <a:endParaRPr lang="vi-VN" sz="6000">
              <a:effectLst/>
            </a:endParaRPr>
          </a:p>
        </p:txBody>
      </p:sp>
      <p:sp>
        <p:nvSpPr>
          <p:cNvPr id="2" name="Rectangle 1"/>
          <p:cNvSpPr/>
          <p:nvPr/>
        </p:nvSpPr>
        <p:spPr>
          <a:xfrm>
            <a:off x="1270754" y="2651712"/>
            <a:ext cx="7719293" cy="1015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6000" b="1"/>
              <a:t>2/ Hiệu của hai tập hợp</a:t>
            </a:r>
            <a:endParaRPr lang="vi-VN" sz="6000"/>
          </a:p>
        </p:txBody>
      </p:sp>
      <p:pic>
        <p:nvPicPr>
          <p:cNvPr id="21" name="Picture 20">
            <a:extLst>
              <a:ext uri="{FF2B5EF4-FFF2-40B4-BE49-F238E27FC236}">
                <a16:creationId xmlns="" xmlns:a16="http://schemas.microsoft.com/office/drawing/2014/main" id="{ADDA18BA-6D7B-4A40-AE39-03C29ECDB1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75805" y="2712554"/>
            <a:ext cx="7524750" cy="1909641"/>
          </a:xfrm>
          <a:prstGeom prst="rect">
            <a:avLst/>
          </a:prstGeom>
        </p:spPr>
      </p:pic>
      <p:sp>
        <p:nvSpPr>
          <p:cNvPr id="4" name="Rectangle 3"/>
          <p:cNvSpPr/>
          <p:nvPr/>
        </p:nvSpPr>
        <p:spPr>
          <a:xfrm>
            <a:off x="1676400" y="9067800"/>
            <a:ext cx="14935200" cy="3751540"/>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lnSpc>
                <a:spcPct val="107000"/>
              </a:lnSpc>
              <a:spcAft>
                <a:spcPts val="800"/>
              </a:spcAft>
            </a:pPr>
            <a:r>
              <a:rPr lang="en-US" sz="5400" b="1" smtClean="0">
                <a:solidFill>
                  <a:schemeClr val="tx1"/>
                </a:solidFill>
                <a:latin typeface="Times New Roman"/>
                <a:ea typeface="Calibri"/>
                <a:cs typeface="Times New Roman"/>
              </a:rPr>
              <a:t>ĐN:</a:t>
            </a:r>
            <a:r>
              <a:rPr lang="en-US" sz="5400" smtClean="0">
                <a:solidFill>
                  <a:schemeClr val="tx1"/>
                </a:solidFill>
                <a:latin typeface="Times New Roman"/>
                <a:ea typeface="Calibri"/>
                <a:cs typeface="Times New Roman"/>
              </a:rPr>
              <a:t> Tập </a:t>
            </a:r>
            <a:r>
              <a:rPr lang="en-US" sz="5400">
                <a:solidFill>
                  <a:schemeClr val="tx1"/>
                </a:solidFill>
                <a:latin typeface="Times New Roman"/>
                <a:ea typeface="Calibri"/>
                <a:cs typeface="Times New Roman"/>
              </a:rPr>
              <a:t>hợp C gồm các phần tử thuộc A nhưng không thuộc B được gọi là hiệu của A </a:t>
            </a:r>
            <a:r>
              <a:rPr lang="en-US" sz="5400">
                <a:solidFill>
                  <a:schemeClr val="tx1"/>
                </a:solidFill>
                <a:latin typeface="Times New Roman"/>
                <a:ea typeface="Calibri"/>
                <a:cs typeface="Times New Roman"/>
              </a:rPr>
              <a:t>và </a:t>
            </a:r>
            <a:r>
              <a:rPr lang="en-US" sz="5400" smtClean="0">
                <a:solidFill>
                  <a:schemeClr val="tx1"/>
                </a:solidFill>
                <a:latin typeface="Times New Roman"/>
                <a:ea typeface="Calibri"/>
                <a:cs typeface="Times New Roman"/>
              </a:rPr>
              <a:t>B.</a:t>
            </a:r>
            <a:r>
              <a:rPr lang="en-US" sz="4400" smtClean="0">
                <a:solidFill>
                  <a:schemeClr val="tx1"/>
                </a:solidFill>
                <a:latin typeface="Calibri"/>
                <a:ea typeface="Calibri"/>
                <a:cs typeface="Times New Roman"/>
              </a:rPr>
              <a:t> </a:t>
            </a:r>
            <a:r>
              <a:rPr lang="en-US" sz="5400" smtClean="0">
                <a:solidFill>
                  <a:schemeClr val="tx1"/>
                </a:solidFill>
                <a:latin typeface="Times New Roman"/>
                <a:ea typeface="Calibri"/>
                <a:cs typeface="Times New Roman"/>
              </a:rPr>
              <a:t>Kí </a:t>
            </a:r>
            <a:r>
              <a:rPr lang="en-US" sz="5400">
                <a:solidFill>
                  <a:schemeClr val="tx1"/>
                </a:solidFill>
                <a:latin typeface="Times New Roman"/>
                <a:ea typeface="Calibri"/>
                <a:cs typeface="Times New Roman"/>
              </a:rPr>
              <a:t>hiệu: A \ B</a:t>
            </a:r>
            <a:endParaRPr lang="vi-VN" sz="4400">
              <a:solidFill>
                <a:schemeClr val="tx1"/>
              </a:solidFill>
              <a:latin typeface="Calibri"/>
              <a:ea typeface="Calibri"/>
              <a:cs typeface="Times New Roman"/>
            </a:endParaRPr>
          </a:p>
          <a:p>
            <a:pPr>
              <a:lnSpc>
                <a:spcPct val="107000"/>
              </a:lnSpc>
              <a:spcAft>
                <a:spcPts val="800"/>
              </a:spcAft>
            </a:pPr>
            <a:r>
              <a:rPr lang="en-US" sz="5400">
                <a:solidFill>
                  <a:schemeClr val="tx1"/>
                </a:solidFill>
                <a:latin typeface="Times New Roman"/>
                <a:ea typeface="Calibri"/>
                <a:cs typeface="Times New Roman"/>
              </a:rPr>
              <a:t>    Như vậy</a:t>
            </a:r>
            <a:r>
              <a:rPr lang="en-US" sz="5400">
                <a:solidFill>
                  <a:schemeClr val="tx1"/>
                </a:solidFill>
                <a:latin typeface="Times New Roman"/>
                <a:ea typeface="Calibri"/>
                <a:cs typeface="Times New Roman"/>
              </a:rPr>
              <a:t>: </a:t>
            </a:r>
            <a:r>
              <a:rPr lang="en-US" sz="5400" smtClean="0">
                <a:solidFill>
                  <a:schemeClr val="tx1"/>
                </a:solidFill>
                <a:latin typeface="Times New Roman"/>
                <a:ea typeface="Calibri"/>
                <a:cs typeface="Times New Roman"/>
              </a:rPr>
              <a:t>A </a:t>
            </a:r>
            <a:r>
              <a:rPr lang="en-US" sz="5400">
                <a:solidFill>
                  <a:schemeClr val="tx1"/>
                </a:solidFill>
                <a:latin typeface="Times New Roman"/>
                <a:ea typeface="Calibri"/>
                <a:cs typeface="Times New Roman"/>
              </a:rPr>
              <a:t>\ B = {x| x </a:t>
            </a:r>
            <a:r>
              <a:rPr lang="en-US" sz="5400">
                <a:solidFill>
                  <a:schemeClr val="tx1"/>
                </a:solidFill>
                <a:latin typeface="Times New Roman"/>
                <a:ea typeface="Calibri"/>
                <a:cs typeface="Times New Roman"/>
                <a:sym typeface="Symbol"/>
              </a:rPr>
              <a:t></a:t>
            </a:r>
            <a:r>
              <a:rPr lang="en-US" sz="5400">
                <a:solidFill>
                  <a:schemeClr val="tx1"/>
                </a:solidFill>
                <a:latin typeface="Times New Roman"/>
                <a:ea typeface="Calibri"/>
                <a:cs typeface="Times New Roman"/>
              </a:rPr>
              <a:t> A và x B}</a:t>
            </a:r>
            <a:endParaRPr lang="vi-VN" sz="4400">
              <a:solidFill>
                <a:schemeClr val="tx1"/>
              </a:solidFill>
              <a:effectLst/>
              <a:latin typeface="Calibri"/>
              <a:ea typeface="Calibri"/>
              <a:cs typeface="Times New Roman"/>
            </a:endParaRPr>
          </a:p>
        </p:txBody>
      </p:sp>
      <p:sp>
        <p:nvSpPr>
          <p:cNvPr id="22"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23" name="Object 22"/>
          <p:cNvGraphicFramePr>
            <a:graphicFrameLocks noChangeAspect="1"/>
          </p:cNvGraphicFramePr>
          <p:nvPr>
            <p:extLst>
              <p:ext uri="{D42A27DB-BD31-4B8C-83A1-F6EECF244321}">
                <p14:modId xmlns:p14="http://schemas.microsoft.com/office/powerpoint/2010/main" val="2094804430"/>
              </p:ext>
            </p:extLst>
          </p:nvPr>
        </p:nvGraphicFramePr>
        <p:xfrm>
          <a:off x="18059400" y="9063550"/>
          <a:ext cx="4191000" cy="3472251"/>
        </p:xfrm>
        <a:graphic>
          <a:graphicData uri="http://schemas.openxmlformats.org/presentationml/2006/ole">
            <mc:AlternateContent xmlns:mc="http://schemas.openxmlformats.org/markup-compatibility/2006">
              <mc:Choice xmlns:v="urn:schemas-microsoft-com:vml" Requires="v">
                <p:oleObj spid="_x0000_s56473" r:id="rId13" imgW="1217855" imgH="1394883" progId="Visio.Drawing.11">
                  <p:embed/>
                </p:oleObj>
              </mc:Choice>
              <mc:Fallback>
                <p:oleObj r:id="rId13" imgW="1217855" imgH="1394883" progId="Visio.Drawing.11">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59400" y="9063550"/>
                        <a:ext cx="4191000" cy="3472251"/>
                      </a:xfrm>
                      <a:prstGeom prst="rect">
                        <a:avLst/>
                      </a:prstGeom>
                      <a:noFill/>
                    </p:spPr>
                  </p:pic>
                </p:oleObj>
              </mc:Fallback>
            </mc:AlternateContent>
          </a:graphicData>
        </a:graphic>
      </p:graphicFrame>
      <p:pic>
        <p:nvPicPr>
          <p:cNvPr id="56323"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82200" y="4960414"/>
            <a:ext cx="30514646" cy="320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7200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005001A8-F1AC-4436-829D-76F3665AC754}"/>
              </a:ext>
            </a:extLst>
          </p:cNvPr>
          <p:cNvSpPr/>
          <p:nvPr/>
        </p:nvSpPr>
        <p:spPr>
          <a:xfrm>
            <a:off x="1400012" y="7171711"/>
            <a:ext cx="22666735" cy="6509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1"/>
            <a:ext cx="23172879" cy="3784630"/>
            <a:chOff x="1076414" y="4403390"/>
            <a:chExt cx="23172879" cy="3784630"/>
          </a:xfrm>
        </p:grpSpPr>
        <p:sp>
          <p:nvSpPr>
            <p:cNvPr id="65" name="Rounded Rectangle 64"/>
            <p:cNvSpPr/>
            <p:nvPr/>
          </p:nvSpPr>
          <p:spPr>
            <a:xfrm>
              <a:off x="1533269" y="4671091"/>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0198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 name="TextBox 7">
            <a:extLst>
              <a:ext uri="{FF2B5EF4-FFF2-40B4-BE49-F238E27FC236}">
                <a16:creationId xmlns:a16="http://schemas.microsoft.com/office/drawing/2014/main" xmlns="" id="{F3D45BBB-337C-4035-9C2E-AA1C0BE22C06}"/>
              </a:ext>
            </a:extLst>
          </p:cNvPr>
          <p:cNvSpPr txBox="1"/>
          <p:nvPr/>
        </p:nvSpPr>
        <p:spPr>
          <a:xfrm>
            <a:off x="5164556" y="2624664"/>
            <a:ext cx="14356353" cy="1015663"/>
          </a:xfrm>
          <a:prstGeom prst="rect">
            <a:avLst/>
          </a:prstGeom>
          <a:noFill/>
        </p:spPr>
        <p:txBody>
          <a:bodyPr wrap="square" rtlCol="0">
            <a:spAutoFit/>
          </a:bodyPr>
          <a:lstStyle/>
          <a:p>
            <a:r>
              <a:rPr lang="en-US" sz="6000" smtClean="0"/>
              <a:t>Cho </a:t>
            </a:r>
            <a:r>
              <a:rPr lang="en-US" sz="6000"/>
              <a:t>hai </a:t>
            </a:r>
            <a:r>
              <a:rPr lang="en-US" sz="6000"/>
              <a:t>tập </a:t>
            </a:r>
            <a:r>
              <a:rPr lang="en-US" sz="6000" smtClean="0"/>
              <a:t>hợp:    </a:t>
            </a:r>
            <a:endParaRPr lang="vi-VN" sz="6000"/>
          </a:p>
        </p:txBody>
      </p:sp>
      <p:sp>
        <p:nvSpPr>
          <p:cNvPr id="9" name="TextBox 8">
            <a:extLst>
              <a:ext uri="{FF2B5EF4-FFF2-40B4-BE49-F238E27FC236}">
                <a16:creationId xmlns:a16="http://schemas.microsoft.com/office/drawing/2014/main" xmlns=""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dụ 7 </a:t>
            </a:r>
            <a:endParaRPr lang="en-US" sz="6000" b="1"/>
          </a:p>
        </p:txBody>
      </p:sp>
      <p:pic>
        <p:nvPicPr>
          <p:cNvPr id="552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6055" y="2677307"/>
            <a:ext cx="25606643" cy="3723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8077200"/>
            <a:ext cx="33075671" cy="303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612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529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5298"/>
                                        </p:tgtEl>
                                        <p:attrNameLst>
                                          <p:attrName>style.visibility</p:attrName>
                                        </p:attrNameLst>
                                      </p:cBhvr>
                                      <p:to>
                                        <p:strVal val="visible"/>
                                      </p:to>
                                    </p:set>
                                    <p:anim calcmode="lin" valueType="num">
                                      <p:cBhvr additive="base">
                                        <p:cTn id="16" dur="500" fill="hold"/>
                                        <p:tgtEl>
                                          <p:spTgt spid="55298"/>
                                        </p:tgtEl>
                                        <p:attrNameLst>
                                          <p:attrName>ppt_x</p:attrName>
                                        </p:attrNameLst>
                                      </p:cBhvr>
                                      <p:tavLst>
                                        <p:tav tm="0">
                                          <p:val>
                                            <p:strVal val="#ppt_x"/>
                                          </p:val>
                                        </p:tav>
                                        <p:tav tm="100000">
                                          <p:val>
                                            <p:strVal val="#ppt_x"/>
                                          </p:val>
                                        </p:tav>
                                      </p:tavLst>
                                    </p:anim>
                                    <p:anim calcmode="lin" valueType="num">
                                      <p:cBhvr additive="base">
                                        <p:cTn id="17"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005001A8-F1AC-4436-829D-76F3665AC754}"/>
              </a:ext>
            </a:extLst>
          </p:cNvPr>
          <p:cNvSpPr/>
          <p:nvPr/>
        </p:nvSpPr>
        <p:spPr>
          <a:xfrm>
            <a:off x="1400012" y="7171711"/>
            <a:ext cx="22666735" cy="6509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596976" y="2049731"/>
            <a:ext cx="23172879" cy="3784630"/>
            <a:chOff x="1076414" y="4403390"/>
            <a:chExt cx="23172879" cy="3784630"/>
          </a:xfrm>
        </p:grpSpPr>
        <p:grpSp>
          <p:nvGrpSpPr>
            <p:cNvPr id="45" name="Group 5"/>
            <p:cNvGrpSpPr/>
            <p:nvPr/>
          </p:nvGrpSpPr>
          <p:grpSpPr>
            <a:xfrm>
              <a:off x="1533269" y="4671091"/>
              <a:ext cx="22716024" cy="3516929"/>
              <a:chOff x="637542" y="1083939"/>
              <a:chExt cx="8945331" cy="1384631"/>
            </a:xfrm>
          </p:grpSpPr>
          <p:sp>
            <p:nvSpPr>
              <p:cNvPr id="65" name="Rounded Rectangle 64"/>
              <p:cNvSpPr/>
              <p:nvPr/>
            </p:nvSpPr>
            <p:spPr>
              <a:xfrm>
                <a:off x="637542" y="1083939"/>
                <a:ext cx="8945331" cy="138463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0198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 name="TextBox 7">
            <a:extLst>
              <a:ext uri="{FF2B5EF4-FFF2-40B4-BE49-F238E27FC236}">
                <a16:creationId xmlns:a16="http://schemas.microsoft.com/office/drawing/2014/main" xmlns="" id="{F3D45BBB-337C-4035-9C2E-AA1C0BE22C06}"/>
              </a:ext>
            </a:extLst>
          </p:cNvPr>
          <p:cNvSpPr txBox="1"/>
          <p:nvPr/>
        </p:nvSpPr>
        <p:spPr>
          <a:xfrm>
            <a:off x="5164556" y="2624664"/>
            <a:ext cx="14356353" cy="1015663"/>
          </a:xfrm>
          <a:prstGeom prst="rect">
            <a:avLst/>
          </a:prstGeom>
          <a:noFill/>
        </p:spPr>
        <p:txBody>
          <a:bodyPr wrap="square" rtlCol="0">
            <a:spAutoFit/>
          </a:bodyPr>
          <a:lstStyle/>
          <a:p>
            <a:r>
              <a:rPr lang="en-US" sz="6000" smtClean="0"/>
              <a:t>Cho </a:t>
            </a:r>
            <a:r>
              <a:rPr lang="en-US" sz="6000"/>
              <a:t>hai </a:t>
            </a:r>
            <a:r>
              <a:rPr lang="en-US" sz="6000"/>
              <a:t>tập </a:t>
            </a:r>
            <a:r>
              <a:rPr lang="en-US" sz="6000" smtClean="0"/>
              <a:t>hợp:    </a:t>
            </a:r>
            <a:endParaRPr lang="vi-VN" sz="6000"/>
          </a:p>
        </p:txBody>
      </p:sp>
      <p:sp>
        <p:nvSpPr>
          <p:cNvPr id="9" name="TextBox 8">
            <a:extLst>
              <a:ext uri="{FF2B5EF4-FFF2-40B4-BE49-F238E27FC236}">
                <a16:creationId xmlns:a16="http://schemas.microsoft.com/office/drawing/2014/main" xmlns=""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dụ 8 </a:t>
            </a:r>
            <a:endParaRPr lang="en-US" sz="6000" b="1"/>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7171711"/>
            <a:ext cx="27689556" cy="594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4200" y="2757358"/>
            <a:ext cx="23105891" cy="345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136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57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346"/>
                                        </p:tgtEl>
                                        <p:attrNameLst>
                                          <p:attrName>style.visibility</p:attrName>
                                        </p:attrNameLst>
                                      </p:cBhvr>
                                      <p:to>
                                        <p:strVal val="visible"/>
                                      </p:to>
                                    </p:set>
                                    <p:anim calcmode="lin" valueType="num">
                                      <p:cBhvr additive="base">
                                        <p:cTn id="19" dur="500" fill="hold"/>
                                        <p:tgtEl>
                                          <p:spTgt spid="57346"/>
                                        </p:tgtEl>
                                        <p:attrNameLst>
                                          <p:attrName>ppt_x</p:attrName>
                                        </p:attrNameLst>
                                      </p:cBhvr>
                                      <p:tavLst>
                                        <p:tav tm="0">
                                          <p:val>
                                            <p:strVal val="#ppt_x"/>
                                          </p:val>
                                        </p:tav>
                                        <p:tav tm="100000">
                                          <p:val>
                                            <p:strVal val="#ppt_x"/>
                                          </p:val>
                                        </p:tav>
                                      </p:tavLst>
                                    </p:anim>
                                    <p:anim calcmode="lin" valueType="num">
                                      <p:cBhvr additive="base">
                                        <p:cTn id="20" dur="500" fill="hold"/>
                                        <p:tgtEl>
                                          <p:spTgt spid="57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936019" y="8972893"/>
            <a:ext cx="22666735" cy="42859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6327106"/>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46" name="Group 65"/>
            <p:cNvGrpSpPr/>
            <p:nvPr/>
          </p:nvGrpSpPr>
          <p:grpSpPr>
            <a:xfrm>
              <a:off x="1076414" y="4403390"/>
              <a:ext cx="4456502" cy="614700"/>
              <a:chOff x="166396" y="8780577"/>
              <a:chExt cx="4456502" cy="614700"/>
            </a:xfrm>
          </p:grpSpPr>
          <p:sp>
            <p:nvSpPr>
              <p:cNvPr id="50" name="Freeform 20"/>
              <p:cNvSpPr>
                <a:spLocks/>
              </p:cNvSpPr>
              <p:nvPr/>
            </p:nvSpPr>
            <p:spPr bwMode="auto">
              <a:xfrm>
                <a:off x="384522" y="8844503"/>
                <a:ext cx="4238376"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182253" y="2057400"/>
            <a:ext cx="3923147"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a:t>
            </a:r>
            <a:r>
              <a:rPr lang="en-US" sz="54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4(SGK</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4635180" cy="923330"/>
          </a:xfrm>
          <a:prstGeom prst="rect">
            <a:avLst/>
          </a:prstGeom>
          <a:noFill/>
        </p:spPr>
        <p:txBody>
          <a:bodyPr wrap="none" rtlCol="0">
            <a:spAutoFit/>
          </a:bodyPr>
          <a:lstStyle/>
          <a:p>
            <a:r>
              <a:rPr lang="en-US" sz="5400" b="1" smtClean="0">
                <a:solidFill>
                  <a:schemeClr val="bg1"/>
                </a:solidFill>
                <a:latin typeface="Times New Roman" panose="02020603050405020304" pitchFamily="18" charset="0"/>
                <a:ea typeface="Tahoma" pitchFamily="34" charset="0"/>
                <a:cs typeface="Times New Roman" panose="02020603050405020304" pitchFamily="18" charset="0"/>
              </a:rPr>
              <a:t>LUYỆN TẬP 2</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pic>
        <p:nvPicPr>
          <p:cNvPr id="6759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29000"/>
            <a:ext cx="3655293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60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676" y="8972893"/>
            <a:ext cx="30268318" cy="428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162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7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936019" y="8972893"/>
            <a:ext cx="22666735" cy="42859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6327106"/>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46" name="Group 65"/>
            <p:cNvGrpSpPr/>
            <p:nvPr/>
          </p:nvGrpSpPr>
          <p:grpSpPr>
            <a:xfrm>
              <a:off x="1076414" y="4403390"/>
              <a:ext cx="4837502" cy="614700"/>
              <a:chOff x="166396" y="8780577"/>
              <a:chExt cx="4837502" cy="614700"/>
            </a:xfrm>
          </p:grpSpPr>
          <p:sp>
            <p:nvSpPr>
              <p:cNvPr id="50" name="Freeform 20"/>
              <p:cNvSpPr>
                <a:spLocks/>
              </p:cNvSpPr>
              <p:nvPr/>
            </p:nvSpPr>
            <p:spPr bwMode="auto">
              <a:xfrm>
                <a:off x="384522" y="8844503"/>
                <a:ext cx="4619376"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3611431" cy="1015663"/>
          </a:xfrm>
          <a:prstGeom prst="rect">
            <a:avLst/>
          </a:prstGeom>
          <a:noFill/>
        </p:spPr>
        <p:txBody>
          <a:bodyPr wrap="square" rtlCol="0">
            <a:spAutoFit/>
          </a:bodyPr>
          <a:lstStyle/>
          <a:p>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toán </a:t>
            </a:r>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1</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3897221" cy="923330"/>
          </a:xfrm>
          <a:prstGeom prst="rect">
            <a:avLst/>
          </a:prstGeom>
          <a:noFill/>
        </p:spPr>
        <p:txBody>
          <a:bodyPr wrap="none" rtlCol="0">
            <a:spAutoFit/>
          </a:bodyPr>
          <a:lstStyle/>
          <a:p>
            <a:r>
              <a:rPr lang="en-US" sz="5400" b="1" smtClean="0">
                <a:solidFill>
                  <a:schemeClr val="bg1"/>
                </a:solidFill>
                <a:latin typeface="Times New Roman" panose="02020603050405020304" pitchFamily="18" charset="0"/>
                <a:ea typeface="Tahoma" pitchFamily="34" charset="0"/>
                <a:cs typeface="Times New Roman" panose="02020603050405020304" pitchFamily="18" charset="0"/>
              </a:rPr>
              <a:t>VẬN DỤNG</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3" name="Rectangle 2"/>
          <p:cNvSpPr/>
          <p:nvPr/>
        </p:nvSpPr>
        <p:spPr>
          <a:xfrm>
            <a:off x="1036021" y="3503236"/>
            <a:ext cx="21671579" cy="4832092"/>
          </a:xfrm>
          <a:prstGeom prst="rect">
            <a:avLst/>
          </a:prstGeom>
        </p:spPr>
        <p:txBody>
          <a:bodyPr wrap="square">
            <a:spAutoFit/>
          </a:bodyPr>
          <a:lstStyle/>
          <a:p>
            <a:r>
              <a:rPr lang="en-US" sz="4400">
                <a:latin typeface="Times New Roman" pitchFamily="18" charset="0"/>
                <a:cs typeface="Times New Roman" pitchFamily="18" charset="0"/>
              </a:rPr>
              <a:t>Lớp 10B có 28 học sinh tham gia câu lạc bộ thể thao và 19 học sinh tham gia câu lạc bộ âm nhạc. Biết rằng có 10 học sinh tham gia cả hai câu lạc bộ trên.</a:t>
            </a:r>
            <a:endParaRPr lang="vi-VN" sz="4400">
              <a:latin typeface="Times New Roman" pitchFamily="18" charset="0"/>
              <a:cs typeface="Times New Roman" pitchFamily="18" charset="0"/>
            </a:endParaRPr>
          </a:p>
          <a:p>
            <a:r>
              <a:rPr lang="en-US" sz="4400">
                <a:latin typeface="Times New Roman" pitchFamily="18" charset="0"/>
                <a:cs typeface="Times New Roman" pitchFamily="18" charset="0"/>
              </a:rPr>
              <a:t>a) Có bao nhiêu học sinh ở lớp 10B tham gia câu lạc bộ thể thao mà không tham gia câu lạc bộ âm nhạc?</a:t>
            </a:r>
            <a:br>
              <a:rPr lang="en-US" sz="4400">
                <a:latin typeface="Times New Roman" pitchFamily="18" charset="0"/>
                <a:cs typeface="Times New Roman" pitchFamily="18" charset="0"/>
              </a:rPr>
            </a:br>
            <a:r>
              <a:rPr lang="en-US" sz="4400">
                <a:latin typeface="Times New Roman" pitchFamily="18" charset="0"/>
                <a:cs typeface="Times New Roman" pitchFamily="18" charset="0"/>
              </a:rPr>
              <a:t>b) Có bao nhiêu học sinh ở lớp 10B tham gia ít nhất một trong hai câu lạc bộ trên?</a:t>
            </a:r>
            <a:endParaRPr lang="vi-VN" sz="4400">
              <a:latin typeface="Times New Roman" pitchFamily="18" charset="0"/>
              <a:cs typeface="Times New Roman" pitchFamily="18" charset="0"/>
            </a:endParaRPr>
          </a:p>
          <a:p>
            <a:r>
              <a:rPr lang="en-US" sz="4400">
                <a:latin typeface="Times New Roman" pitchFamily="18" charset="0"/>
                <a:cs typeface="Times New Roman" pitchFamily="18" charset="0"/>
              </a:rPr>
              <a:t>c) Biết lớp 10B có 40 học sinh. Có bao nhiêu học sinh không tham gia câu lạc bộ thể thao? Có bao nhiêu học sinh không tham gia cả hai câu lạc bộ?</a:t>
            </a:r>
            <a:endParaRPr lang="vi-VN">
              <a:latin typeface="Times New Roman" pitchFamily="18" charset="0"/>
              <a:cs typeface="Times New Roman" pitchFamily="18" charset="0"/>
            </a:endParaRPr>
          </a:p>
        </p:txBody>
      </p:sp>
      <p:pic>
        <p:nvPicPr>
          <p:cNvPr id="68636" name="Picture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8909296"/>
            <a:ext cx="15697200" cy="449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162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8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711996" y="8014687"/>
            <a:ext cx="22858877" cy="524411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5341670"/>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46" name="Group 65"/>
            <p:cNvGrpSpPr/>
            <p:nvPr/>
          </p:nvGrpSpPr>
          <p:grpSpPr>
            <a:xfrm>
              <a:off x="1076414" y="4403390"/>
              <a:ext cx="4837502" cy="614700"/>
              <a:chOff x="166396" y="8780577"/>
              <a:chExt cx="4837502" cy="614700"/>
            </a:xfrm>
          </p:grpSpPr>
          <p:sp>
            <p:nvSpPr>
              <p:cNvPr id="50" name="Freeform 20"/>
              <p:cNvSpPr>
                <a:spLocks/>
              </p:cNvSpPr>
              <p:nvPr/>
            </p:nvSpPr>
            <p:spPr bwMode="auto">
              <a:xfrm>
                <a:off x="384522" y="8844503"/>
                <a:ext cx="4619376"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3611431" cy="1015663"/>
          </a:xfrm>
          <a:prstGeom prst="rect">
            <a:avLst/>
          </a:prstGeom>
          <a:noFill/>
        </p:spPr>
        <p:txBody>
          <a:bodyPr wrap="square" rtlCol="0">
            <a:spAutoFit/>
          </a:bodyPr>
          <a:lstStyle/>
          <a:p>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toán </a:t>
            </a:r>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2</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3897221" cy="923330"/>
          </a:xfrm>
          <a:prstGeom prst="rect">
            <a:avLst/>
          </a:prstGeom>
          <a:noFill/>
        </p:spPr>
        <p:txBody>
          <a:bodyPr wrap="none" rtlCol="0">
            <a:spAutoFit/>
          </a:bodyPr>
          <a:lstStyle/>
          <a:p>
            <a:r>
              <a:rPr lang="en-US" sz="5400" b="1" smtClean="0">
                <a:solidFill>
                  <a:schemeClr val="bg1"/>
                </a:solidFill>
                <a:latin typeface="Times New Roman" panose="02020603050405020304" pitchFamily="18" charset="0"/>
                <a:ea typeface="Tahoma" pitchFamily="34" charset="0"/>
                <a:cs typeface="Times New Roman" panose="02020603050405020304" pitchFamily="18" charset="0"/>
              </a:rPr>
              <a:t>VẬN DỤNG</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4" name="Rectangle 3"/>
          <p:cNvSpPr/>
          <p:nvPr/>
        </p:nvSpPr>
        <p:spPr>
          <a:xfrm>
            <a:off x="841711" y="3457069"/>
            <a:ext cx="22664337" cy="3416320"/>
          </a:xfrm>
          <a:prstGeom prst="rect">
            <a:avLst/>
          </a:prstGeom>
        </p:spPr>
        <p:txBody>
          <a:bodyPr wrap="square">
            <a:spAutoFit/>
          </a:bodyPr>
          <a:lstStyle/>
          <a:p>
            <a:r>
              <a:rPr lang="en-US" sz="5400">
                <a:latin typeface="Times New Roman" pitchFamily="18" charset="0"/>
                <a:cs typeface="Times New Roman" pitchFamily="18" charset="0"/>
              </a:rPr>
              <a:t>Một nhóm có 12 học sinh chuẩn bị cho hội diễn văn nghệ. Trong danh sách đăng kí tham gia tiết mục hát của nhóm đó, có 5 học sinh tham gia tiết mục múa, 3 học sinh tham gia cả hai tiết mục. Hỏi có bao nhiêu học sinh trong nhóm tham gia tiết mục hát? Biết có 4 học sinh của nhóm không tham gia tiết mục nào.</a:t>
            </a:r>
            <a:endParaRPr lang="vi-VN" sz="5400">
              <a:latin typeface="Times New Roman" pitchFamily="18" charset="0"/>
              <a:cs typeface="Times New Roman" pitchFamily="18" charset="0"/>
            </a:endParaRPr>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733" y="9931097"/>
            <a:ext cx="41074550" cy="236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0848" y="8156366"/>
            <a:ext cx="5079490" cy="510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867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065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0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58396" name="Equation" r:id="rId4" imgW="177569" imgH="202936" progId="Equation.DSMT4">
                  <p:embed/>
                </p:oleObj>
              </mc:Choice>
              <mc:Fallback>
                <p:oleObj name="Equation" r:id="rId4" imgW="177569" imgH="20293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650978"/>
            <a:ext cx="18786479" cy="1021958"/>
            <a:chOff x="325435" y="1839046"/>
            <a:chExt cx="18786479" cy="1021958"/>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1040670"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VI</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828800" y="1839046"/>
              <a:ext cx="17283114" cy="1015663"/>
            </a:xfrm>
            <a:prstGeom prst="rect">
              <a:avLst/>
            </a:prstGeom>
            <a:noFill/>
          </p:spPr>
          <p:txBody>
            <a:bodyPr wrap="square" rtlCol="0">
              <a:spAutoFit/>
            </a:bodyPr>
            <a:lstStyle/>
            <a:p>
              <a:r>
                <a:rPr lang="pt-BR" sz="6000" b="1" smtClean="0">
                  <a:latin typeface="Times New Roman"/>
                  <a:ea typeface="Calibri"/>
                </a:rPr>
                <a:t> CÁC TẬP HỢP SỐ</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sp>
        <p:nvSpPr>
          <p:cNvPr id="15"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1270754" y="4267200"/>
            <a:ext cx="16102846" cy="5375831"/>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10000"/>
              </a:lnSpc>
              <a:spcAft>
                <a:spcPts val="800"/>
              </a:spcAft>
            </a:pPr>
            <a:r>
              <a:rPr lang="en-US" sz="6000">
                <a:latin typeface="Times New Roman"/>
                <a:ea typeface="Calibri"/>
              </a:rPr>
              <a:t> </a:t>
            </a:r>
            <a:r>
              <a:rPr lang="en-US" sz="6000" smtClean="0">
                <a:latin typeface="Times New Roman"/>
                <a:ea typeface="Calibri"/>
                <a:cs typeface="Times New Roman"/>
              </a:rPr>
              <a:t>                    lần </a:t>
            </a:r>
            <a:r>
              <a:rPr lang="en-US" sz="6000">
                <a:latin typeface="Times New Roman"/>
                <a:ea typeface="Calibri"/>
                <a:cs typeface="Times New Roman"/>
              </a:rPr>
              <a:t>lượt là tập hợp số tự nhiên, tập hợp các số nguyên, tập hợp các số hữu tỉ, tập hợp các số thực.</a:t>
            </a:r>
          </a:p>
          <a:p>
            <a:pPr>
              <a:lnSpc>
                <a:spcPct val="110000"/>
              </a:lnSpc>
              <a:spcAft>
                <a:spcPts val="800"/>
              </a:spcAft>
            </a:pPr>
            <a:r>
              <a:rPr lang="en-US" sz="6000">
                <a:latin typeface="Times New Roman"/>
                <a:ea typeface="Calibri"/>
                <a:cs typeface="Times New Roman"/>
              </a:rPr>
              <a:t>Ta có quan hệ sau</a:t>
            </a:r>
            <a:r>
              <a:rPr lang="en-US" sz="6000">
                <a:latin typeface="Times New Roman"/>
                <a:ea typeface="Calibri"/>
                <a:cs typeface="Times New Roman"/>
              </a:rPr>
              <a:t>: </a:t>
            </a:r>
            <a:endParaRPr lang="vi-VN" sz="4800" smtClean="0">
              <a:latin typeface="Calibri"/>
              <a:ea typeface="Calibri"/>
              <a:cs typeface="Times New Roman"/>
            </a:endParaRPr>
          </a:p>
          <a:p>
            <a:pPr>
              <a:lnSpc>
                <a:spcPct val="110000"/>
              </a:lnSpc>
              <a:spcAft>
                <a:spcPts val="800"/>
              </a:spcAft>
            </a:pPr>
            <a:r>
              <a:rPr lang="es-ES" sz="6000" smtClean="0">
                <a:latin typeface="Times New Roman"/>
                <a:ea typeface="Calibri"/>
                <a:cs typeface="Times New Roman"/>
              </a:rPr>
              <a:t> </a:t>
            </a:r>
            <a:r>
              <a:rPr lang="en-US" sz="6000" smtClean="0">
                <a:latin typeface="Times New Roman"/>
                <a:ea typeface="Calibri"/>
                <a:cs typeface="Times New Roman"/>
              </a:rPr>
              <a:t> </a:t>
            </a:r>
            <a:endParaRPr lang="vi-VN" sz="4800">
              <a:effectLst/>
              <a:latin typeface="Calibri"/>
              <a:ea typeface="Calibri"/>
              <a:cs typeface="Times New Roman"/>
            </a:endParaRPr>
          </a:p>
        </p:txBody>
      </p:sp>
      <p:sp>
        <p:nvSpPr>
          <p:cNvPr id="2" name="Rectangle 1"/>
          <p:cNvSpPr/>
          <p:nvPr/>
        </p:nvSpPr>
        <p:spPr>
          <a:xfrm>
            <a:off x="1270754" y="2651712"/>
            <a:ext cx="6615914" cy="8436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nSpc>
                <a:spcPct val="107000"/>
              </a:lnSpc>
              <a:spcAft>
                <a:spcPts val="0"/>
              </a:spcAft>
            </a:pPr>
            <a:r>
              <a:rPr lang="en-US" sz="4800" b="1">
                <a:latin typeface="Times New Roman"/>
                <a:ea typeface="Calibri"/>
                <a:cs typeface="Times New Roman"/>
              </a:rPr>
              <a:t>1</a:t>
            </a:r>
            <a:r>
              <a:rPr lang="en-US" sz="4800" b="1">
                <a:latin typeface="Times New Roman"/>
                <a:ea typeface="Calibri"/>
                <a:cs typeface="Times New Roman"/>
              </a:rPr>
              <a:t>/ </a:t>
            </a:r>
            <a:r>
              <a:rPr lang="en-US" sz="4800" b="1" smtClean="0">
                <a:latin typeface="Times New Roman"/>
                <a:ea typeface="Calibri"/>
                <a:cs typeface="Times New Roman"/>
              </a:rPr>
              <a:t>Các tập hợp số đã học</a:t>
            </a:r>
            <a:endParaRPr lang="vi-VN" sz="4000">
              <a:effectLst/>
              <a:latin typeface="Calibri"/>
              <a:ea typeface="Calibri"/>
              <a:cs typeface="Times New Roman"/>
            </a:endParaRPr>
          </a:p>
        </p:txBody>
      </p:sp>
      <p:pic>
        <p:nvPicPr>
          <p:cNvPr id="583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73600" y="4267200"/>
            <a:ext cx="6075855" cy="431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3395" y="7567742"/>
            <a:ext cx="4942240" cy="104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1416" y="4454840"/>
            <a:ext cx="30465164" cy="148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85365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extLst>
              <p:ext uri="{D42A27DB-BD31-4B8C-83A1-F6EECF244321}">
                <p14:modId xmlns:p14="http://schemas.microsoft.com/office/powerpoint/2010/main" val="1141157254"/>
              </p:ext>
            </p:extLst>
          </p:nvPr>
        </p:nvGraphicFramePr>
        <p:xfrm>
          <a:off x="0" y="812630"/>
          <a:ext cx="1949450" cy="254000"/>
        </p:xfrm>
        <a:graphic>
          <a:graphicData uri="http://schemas.openxmlformats.org/presentationml/2006/ole">
            <mc:AlternateContent xmlns:mc="http://schemas.openxmlformats.org/markup-compatibility/2006">
              <mc:Choice xmlns:v="urn:schemas-microsoft-com:vml" Requires="v">
                <p:oleObj spid="_x0000_s8407" name="Equation" r:id="rId4" imgW="1943100" imgH="228600" progId="Equation.DSMT4">
                  <p:embed/>
                </p:oleObj>
              </mc:Choice>
              <mc:Fallback>
                <p:oleObj name="Equation" r:id="rId4" imgW="1943100" imgH="228600" progId="Equation.DSMT4">
                  <p:embed/>
                  <p:pic>
                    <p:nvPicPr>
                      <p:cNvPr id="7" name="Object 6">
                        <a:extLst>
                          <a:ext uri="{FF2B5EF4-FFF2-40B4-BE49-F238E27FC236}">
                            <a16:creationId xmlns="" xmlns:a16="http://schemas.microsoft.com/office/drawing/2014/main" id="{36451A42-BFBA-4FE4-A9EF-6232E0D8E2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12630"/>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0" y="106663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9">
            <a:extLst>
              <a:ext uri="{FF2B5EF4-FFF2-40B4-BE49-F238E27FC236}">
                <a16:creationId xmlns="" xmlns:a16="http://schemas.microsoft.com/office/drawing/2014/main" id="{15A7BE70-B75A-4488-91A5-27C960CAABD0}"/>
              </a:ext>
            </a:extLst>
          </p:cNvPr>
          <p:cNvSpPr/>
          <p:nvPr/>
        </p:nvSpPr>
        <p:spPr>
          <a:xfrm>
            <a:off x="2971800" y="9613557"/>
            <a:ext cx="19690711" cy="3785652"/>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en-US" sz="6000" smtClean="0"/>
              <a:t>- Cho </a:t>
            </a:r>
            <a:r>
              <a:rPr lang="en-US" sz="6000"/>
              <a:t>tập hợp </a:t>
            </a:r>
            <a:r>
              <a:rPr lang="en-US" sz="6000" smtClean="0"/>
              <a:t>A </a:t>
            </a:r>
            <a:r>
              <a:rPr lang="en-US" sz="6000"/>
              <a:t>là học sinh </a:t>
            </a:r>
            <a:r>
              <a:rPr lang="en-US" sz="6000" smtClean="0"/>
              <a:t>lớp 10A </a:t>
            </a:r>
            <a:r>
              <a:rPr lang="en-US" sz="6000"/>
              <a:t>.</a:t>
            </a:r>
            <a:endParaRPr lang="vi-VN" sz="6000"/>
          </a:p>
          <a:p>
            <a:r>
              <a:rPr lang="en-US" sz="6000" smtClean="0"/>
              <a:t>- Cho </a:t>
            </a:r>
            <a:r>
              <a:rPr lang="en-US" sz="6000"/>
              <a:t>tập hợp </a:t>
            </a:r>
            <a:r>
              <a:rPr lang="en-US" sz="6000" smtClean="0"/>
              <a:t>B </a:t>
            </a:r>
            <a:r>
              <a:rPr lang="en-US" sz="6000"/>
              <a:t>là học sinh nữ của </a:t>
            </a:r>
            <a:r>
              <a:rPr lang="en-US" sz="6000" smtClean="0"/>
              <a:t>lớp 10A .</a:t>
            </a:r>
          </a:p>
          <a:p>
            <a:r>
              <a:rPr lang="en-US" sz="6000"/>
              <a:t>Làm thế nào để diễn tả quan hệ giữa tập </a:t>
            </a:r>
            <a:r>
              <a:rPr lang="en-US" sz="6000"/>
              <a:t>hợp </a:t>
            </a:r>
            <a:r>
              <a:rPr lang="en-US" sz="6000" smtClean="0"/>
              <a:t>A </a:t>
            </a:r>
            <a:r>
              <a:rPr lang="en-US" sz="6000"/>
              <a:t>và </a:t>
            </a:r>
            <a:r>
              <a:rPr lang="en-US" sz="6000"/>
              <a:t>tập </a:t>
            </a:r>
            <a:r>
              <a:rPr lang="en-US" sz="6000" smtClean="0"/>
              <a:t>hợp B? </a:t>
            </a:r>
            <a:endParaRPr lang="vi-VN" sz="6000"/>
          </a:p>
          <a:p>
            <a:endParaRPr lang="en-US" sz="6000"/>
          </a:p>
        </p:txBody>
      </p:sp>
      <p:sp>
        <p:nvSpPr>
          <p:cNvPr id="23" name="TextBox 22">
            <a:extLst>
              <a:ext uri="{FF2B5EF4-FFF2-40B4-BE49-F238E27FC236}">
                <a16:creationId xmlns="" xmlns:a16="http://schemas.microsoft.com/office/drawing/2014/main" id="{04EE3428-F675-481F-8821-6E7773ECB7D4}"/>
              </a:ext>
            </a:extLst>
          </p:cNvPr>
          <p:cNvSpPr txBox="1"/>
          <p:nvPr/>
        </p:nvSpPr>
        <p:spPr>
          <a:xfrm>
            <a:off x="762000" y="2308494"/>
            <a:ext cx="450764" cy="754053"/>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pic>
        <p:nvPicPr>
          <p:cNvPr id="4" name="Picture 3">
            <a:extLst>
              <a:ext uri="{FF2B5EF4-FFF2-40B4-BE49-F238E27FC236}">
                <a16:creationId xmlns="" xmlns:a16="http://schemas.microsoft.com/office/drawing/2014/main" id="{4F37C112-C014-41F1-8890-B7AAC2456B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9200" y="1524338"/>
            <a:ext cx="7010400" cy="1767839"/>
          </a:xfrm>
          <a:prstGeom prst="rect">
            <a:avLst/>
          </a:prstGeom>
        </p:spPr>
      </p:pic>
      <p:grpSp>
        <p:nvGrpSpPr>
          <p:cNvPr id="5" name="Group 4"/>
          <p:cNvGrpSpPr/>
          <p:nvPr/>
        </p:nvGrpSpPr>
        <p:grpSpPr>
          <a:xfrm>
            <a:off x="375817" y="3031359"/>
            <a:ext cx="13030200" cy="5638800"/>
            <a:chOff x="375817" y="3031359"/>
            <a:chExt cx="13030200" cy="5638800"/>
          </a:xfrm>
        </p:grpSpPr>
        <p:sp>
          <p:nvSpPr>
            <p:cNvPr id="2" name="Cloud Callout 1"/>
            <p:cNvSpPr/>
            <p:nvPr/>
          </p:nvSpPr>
          <p:spPr>
            <a:xfrm>
              <a:off x="375817" y="3031359"/>
              <a:ext cx="13030200" cy="5638800"/>
            </a:xfrm>
            <a:prstGeom prst="cloudCallout">
              <a:avLst/>
            </a:prstGeom>
            <a:effectLst>
              <a:outerShdw blurRad="40000" dist="20000" dir="5400000" rotWithShape="0">
                <a:srgbClr val="000000">
                  <a:alpha val="38000"/>
                </a:srgbClr>
              </a:outerShdw>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10" name="Rectangle 9">
              <a:extLst>
                <a:ext uri="{FF2B5EF4-FFF2-40B4-BE49-F238E27FC236}">
                  <a16:creationId xmlns="" xmlns:a16="http://schemas.microsoft.com/office/drawing/2014/main" id="{107A65D7-5858-47CA-BD50-534B6E103383}"/>
                </a:ext>
              </a:extLst>
            </p:cNvPr>
            <p:cNvSpPr/>
            <p:nvPr/>
          </p:nvSpPr>
          <p:spPr>
            <a:xfrm>
              <a:off x="2133600" y="4275111"/>
              <a:ext cx="11049000" cy="2862322"/>
            </a:xfrm>
            <a:prstGeom prst="rect">
              <a:avLst/>
            </a:prstGeom>
          </p:spPr>
          <p:txBody>
            <a:bodyPr wrap="square">
              <a:spAutoFit/>
            </a:bodyPr>
            <a:lstStyle/>
            <a:p>
              <a:r>
                <a:rPr lang="en-US" sz="6000"/>
                <a:t>Khái niệm tập hợp thường gặp trong toán học và đời sống. </a:t>
              </a:r>
              <a:endParaRPr lang="en-US" sz="6000" smtClean="0"/>
            </a:p>
            <a:p>
              <a:r>
                <a:rPr lang="en-US" sz="6000" smtClean="0"/>
                <a:t>Hãy nêu 1 ví dụ về tập </a:t>
              </a:r>
              <a:r>
                <a:rPr lang="en-US" sz="6000"/>
                <a:t>hợp?</a:t>
              </a:r>
              <a:endParaRPr lang="vi-VN" sz="6000"/>
            </a:p>
          </p:txBody>
        </p:sp>
      </p:grpSp>
    </p:spTree>
    <p:extLst>
      <p:ext uri="{BB962C8B-B14F-4D97-AF65-F5344CB8AC3E}">
        <p14:creationId xmlns:p14="http://schemas.microsoft.com/office/powerpoint/2010/main" val="16289696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solidFill>
                <a:prstClr val="black"/>
              </a:solidFill>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59443" name="Equation" r:id="rId4" imgW="177569" imgH="202936" progId="Equation.DSMT4">
                  <p:embed/>
                </p:oleObj>
              </mc:Choice>
              <mc:Fallback>
                <p:oleObj name="Equation" r:id="rId4" imgW="177569" imgH="20293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930936" y="1539189"/>
            <a:ext cx="18786479" cy="910169"/>
            <a:chOff x="325435" y="1839046"/>
            <a:chExt cx="18786479" cy="910169"/>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prstClr val="white"/>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867545" cy="830997"/>
            </a:xfrm>
            <a:prstGeom prst="rect">
              <a:avLst/>
            </a:prstGeom>
            <a:noFill/>
          </p:spPr>
          <p:txBody>
            <a:bodyPr wrap="none" rtlCol="0">
              <a:spAutoFit/>
            </a:bodyPr>
            <a:lstStyle/>
            <a:p>
              <a:r>
                <a:rPr lang="en-US" sz="4800" b="1" smtClean="0">
                  <a:solidFill>
                    <a:prstClr val="white"/>
                  </a:solidFill>
                  <a:latin typeface="Times New Roman" panose="02020603050405020304" pitchFamily="18" charset="0"/>
                  <a:ea typeface="Tahoma" pitchFamily="34" charset="0"/>
                  <a:cs typeface="Times New Roman" panose="02020603050405020304" pitchFamily="18" charset="0"/>
                </a:rPr>
                <a:t>VI</a:t>
              </a:r>
              <a:endParaRPr lang="en-US" sz="4800" b="1">
                <a:solidFill>
                  <a:prstClr val="white"/>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828800" y="1839046"/>
              <a:ext cx="17283114" cy="830997"/>
            </a:xfrm>
            <a:prstGeom prst="rect">
              <a:avLst/>
            </a:prstGeom>
            <a:noFill/>
          </p:spPr>
          <p:txBody>
            <a:bodyPr wrap="square" rtlCol="0">
              <a:spAutoFit/>
            </a:bodyPr>
            <a:lstStyle/>
            <a:p>
              <a:r>
                <a:rPr lang="pt-BR" sz="4800" b="1" smtClean="0">
                  <a:solidFill>
                    <a:prstClr val="black"/>
                  </a:solidFill>
                  <a:latin typeface="Times New Roman"/>
                  <a:ea typeface="Calibri"/>
                </a:rPr>
                <a:t> CÁC TẬP HỢP SỐ</a:t>
              </a:r>
              <a:endParaRPr lang="en-US" sz="48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sp>
        <p:nvSpPr>
          <p:cNvPr id="2" name="Rectangle 1"/>
          <p:cNvSpPr/>
          <p:nvPr/>
        </p:nvSpPr>
        <p:spPr>
          <a:xfrm>
            <a:off x="2057400" y="2477489"/>
            <a:ext cx="11335154" cy="7184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nSpc>
                <a:spcPct val="107000"/>
              </a:lnSpc>
            </a:pPr>
            <a:r>
              <a:rPr lang="en-US" sz="4000" b="1" smtClean="0">
                <a:solidFill>
                  <a:prstClr val="white"/>
                </a:solidFill>
                <a:latin typeface="Times New Roman"/>
                <a:ea typeface="Calibri"/>
                <a:cs typeface="Times New Roman"/>
              </a:rPr>
              <a:t>2/ Một số tập con thường dùng của tập hợp số thực</a:t>
            </a:r>
            <a:endParaRPr lang="vi-VN" sz="3200">
              <a:solidFill>
                <a:prstClr val="white"/>
              </a:solidFill>
              <a:latin typeface="Calibri"/>
              <a:ea typeface="Calibri"/>
              <a:cs typeface="Times New Roman"/>
            </a:endParaRPr>
          </a:p>
        </p:txBody>
      </p:sp>
      <p:pic>
        <p:nvPicPr>
          <p:cNvPr id="59423"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200400"/>
            <a:ext cx="19126200" cy="106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465318"/>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936019" y="8972893"/>
            <a:ext cx="22666735" cy="42859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6327106"/>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1</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4635180" cy="923330"/>
          </a:xfrm>
          <a:prstGeom prst="rect">
            <a:avLst/>
          </a:prstGeom>
          <a:noFill/>
        </p:spPr>
        <p:txBody>
          <a:bodyPr wrap="none" rtlCol="0">
            <a:spAutoFit/>
          </a:bodyPr>
          <a:lstStyle/>
          <a:p>
            <a:r>
              <a:rPr lang="en-US" sz="5400" b="1" smtClean="0">
                <a:solidFill>
                  <a:schemeClr val="bg1"/>
                </a:solidFill>
                <a:latin typeface="Times New Roman" panose="02020603050405020304" pitchFamily="18" charset="0"/>
                <a:ea typeface="Tahoma" pitchFamily="34" charset="0"/>
                <a:cs typeface="Times New Roman" panose="02020603050405020304" pitchFamily="18" charset="0"/>
              </a:rPr>
              <a:t>LUYỆN TẬP 3</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pic>
        <p:nvPicPr>
          <p:cNvPr id="23994" name="Picture 4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909018"/>
            <a:ext cx="21763458" cy="485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95" name="Picture 4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039" y="9315201"/>
            <a:ext cx="21279380" cy="376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3580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994"/>
                                        </p:tgtEl>
                                        <p:attrNameLst>
                                          <p:attrName>style.visibility</p:attrName>
                                        </p:attrNameLst>
                                      </p:cBhvr>
                                      <p:to>
                                        <p:strVal val="visible"/>
                                      </p:to>
                                    </p:set>
                                    <p:animEffect transition="in" filter="fade">
                                      <p:cBhvr>
                                        <p:cTn id="11" dur="500"/>
                                        <p:tgtEl>
                                          <p:spTgt spid="2399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3995"/>
                                        </p:tgtEl>
                                        <p:attrNameLst>
                                          <p:attrName>style.visibility</p:attrName>
                                        </p:attrNameLst>
                                      </p:cBhvr>
                                      <p:to>
                                        <p:strVal val="visible"/>
                                      </p:to>
                                    </p:set>
                                    <p:anim calcmode="lin" valueType="num">
                                      <p:cBhvr additive="base">
                                        <p:cTn id="16" dur="500" fill="hold"/>
                                        <p:tgtEl>
                                          <p:spTgt spid="23995"/>
                                        </p:tgtEl>
                                        <p:attrNameLst>
                                          <p:attrName>ppt_x</p:attrName>
                                        </p:attrNameLst>
                                      </p:cBhvr>
                                      <p:tavLst>
                                        <p:tav tm="0">
                                          <p:val>
                                            <p:strVal val="#ppt_x"/>
                                          </p:val>
                                        </p:tav>
                                        <p:tav tm="100000">
                                          <p:val>
                                            <p:strVal val="#ppt_x"/>
                                          </p:val>
                                        </p:tav>
                                      </p:tavLst>
                                    </p:anim>
                                    <p:anim calcmode="lin" valueType="num">
                                      <p:cBhvr additive="base">
                                        <p:cTn id="17" dur="500" fill="hold"/>
                                        <p:tgtEl>
                                          <p:spTgt spid="239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936019" y="8972893"/>
            <a:ext cx="22666735" cy="42859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solidFill>
                <a:prstClr val="white"/>
              </a:solidFill>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5875070"/>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solidFill>
                  <a:prstClr val="white"/>
                </a:solidFill>
                <a:latin typeface="Tahoma" pitchFamily="34" charset="0"/>
                <a:ea typeface="Tahoma" pitchFamily="34" charset="0"/>
                <a:cs typeface="Tahoma" pitchFamily="34" charset="0"/>
              </a:endParaRPr>
            </a:p>
          </p:txBody>
        </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prstClr val="white">
                        <a:lumMod val="95000"/>
                      </a:prst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prstClr val="white"/>
                  </a:solidFill>
                  <a:latin typeface="Times New Roman" panose="02020603050405020304" pitchFamily="18" charset="0"/>
                  <a:ea typeface="Tahoma" pitchFamily="34" charset="0"/>
                  <a:cs typeface="Times New Roman" panose="02020603050405020304" pitchFamily="18" charset="0"/>
                </a:rPr>
                <a:t>Lời giải</a:t>
              </a:r>
              <a:r>
                <a:rPr lang="vi-VN" sz="6000" b="1">
                  <a:solidFill>
                    <a:prstClr val="white"/>
                  </a:solidFill>
                  <a:latin typeface="Times New Roman" panose="02020603050405020304" pitchFamily="18" charset="0"/>
                  <a:ea typeface="Tahoma" pitchFamily="34" charset="0"/>
                  <a:cs typeface="Times New Roman" panose="02020603050405020304" pitchFamily="18" charset="0"/>
                </a:rPr>
                <a:t> </a:t>
              </a:r>
              <a:endParaRPr lang="en-US" sz="60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4754431" cy="1015663"/>
          </a:xfrm>
          <a:prstGeom prst="rect">
            <a:avLst/>
          </a:prstGeom>
          <a:noFill/>
        </p:spPr>
        <p:txBody>
          <a:bodyPr wrap="square" rtlCol="0">
            <a:spAutoFit/>
          </a:bodyPr>
          <a:lstStyle/>
          <a:p>
            <a:r>
              <a:rPr lang="en-US" sz="6000" b="1">
                <a:solidFill>
                  <a:prstClr val="white">
                    <a:lumMod val="95000"/>
                  </a:prstClr>
                </a:solidFill>
                <a:latin typeface="Times New Roman" panose="02020603050405020304" pitchFamily="18" charset="0"/>
                <a:ea typeface="Tahoma" pitchFamily="34" charset="0"/>
                <a:cs typeface="Times New Roman" panose="02020603050405020304" pitchFamily="18" charset="0"/>
              </a:rPr>
              <a:t>Bài </a:t>
            </a:r>
            <a:r>
              <a:rPr lang="en-US" sz="6000" b="1" smtClean="0">
                <a:solidFill>
                  <a:prstClr val="white">
                    <a:lumMod val="95000"/>
                  </a:prstClr>
                </a:solidFill>
                <a:latin typeface="Times New Roman" panose="02020603050405020304" pitchFamily="18" charset="0"/>
                <a:ea typeface="Tahoma" pitchFamily="34" charset="0"/>
                <a:cs typeface="Times New Roman" panose="02020603050405020304" pitchFamily="18" charset="0"/>
              </a:rPr>
              <a:t>2 </a:t>
            </a:r>
            <a:endParaRPr lang="en-US" sz="6000" b="1">
              <a:solidFill>
                <a:prstClr val="black"/>
              </a:solidFill>
            </a:endParaRPr>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4635180" cy="923330"/>
          </a:xfrm>
          <a:prstGeom prst="rect">
            <a:avLst/>
          </a:prstGeom>
          <a:noFill/>
        </p:spPr>
        <p:txBody>
          <a:bodyPr wrap="none" rtlCol="0">
            <a:spAutoFit/>
          </a:bodyPr>
          <a:lstStyle/>
          <a:p>
            <a:r>
              <a:rPr lang="en-US" sz="5400" b="1" smtClean="0">
                <a:solidFill>
                  <a:prstClr val="white"/>
                </a:solidFill>
                <a:latin typeface="Times New Roman" panose="02020603050405020304" pitchFamily="18" charset="0"/>
                <a:ea typeface="Tahoma" pitchFamily="34" charset="0"/>
                <a:cs typeface="Times New Roman" panose="02020603050405020304" pitchFamily="18" charset="0"/>
              </a:rPr>
              <a:t>LUYỆN </a:t>
            </a:r>
            <a:r>
              <a:rPr lang="en-US" sz="5400" b="1" smtClean="0">
                <a:solidFill>
                  <a:prstClr val="white"/>
                </a:solidFill>
                <a:latin typeface="Times New Roman" panose="02020603050405020304" pitchFamily="18" charset="0"/>
                <a:ea typeface="Tahoma" pitchFamily="34" charset="0"/>
                <a:cs typeface="Times New Roman" panose="02020603050405020304" pitchFamily="18" charset="0"/>
              </a:rPr>
              <a:t>TẬP 3</a:t>
            </a:r>
            <a:endParaRPr lang="vi-VN" sz="54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73063"/>
            <a:ext cx="26037751" cy="51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091366"/>
            <a:ext cx="28081132" cy="433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6098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466"/>
                                        </p:tgtEl>
                                        <p:attrNameLst>
                                          <p:attrName>style.visibility</p:attrName>
                                        </p:attrNameLst>
                                      </p:cBhvr>
                                      <p:to>
                                        <p:strVal val="visible"/>
                                      </p:to>
                                    </p:set>
                                    <p:animEffect transition="in" filter="fade">
                                      <p:cBhvr>
                                        <p:cTn id="11" dur="500"/>
                                        <p:tgtEl>
                                          <p:spTgt spid="6246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2467"/>
                                        </p:tgtEl>
                                        <p:attrNameLst>
                                          <p:attrName>style.visibility</p:attrName>
                                        </p:attrNameLst>
                                      </p:cBhvr>
                                      <p:to>
                                        <p:strVal val="visible"/>
                                      </p:to>
                                    </p:set>
                                    <p:anim calcmode="lin" valueType="num">
                                      <p:cBhvr additive="base">
                                        <p:cTn id="16" dur="500" fill="hold"/>
                                        <p:tgtEl>
                                          <p:spTgt spid="62467"/>
                                        </p:tgtEl>
                                        <p:attrNameLst>
                                          <p:attrName>ppt_x</p:attrName>
                                        </p:attrNameLst>
                                      </p:cBhvr>
                                      <p:tavLst>
                                        <p:tav tm="0">
                                          <p:val>
                                            <p:strVal val="#ppt_x"/>
                                          </p:val>
                                        </p:tav>
                                        <p:tav tm="100000">
                                          <p:val>
                                            <p:strVal val="#ppt_x"/>
                                          </p:val>
                                        </p:tav>
                                      </p:tavLst>
                                    </p:anim>
                                    <p:anim calcmode="lin" valueType="num">
                                      <p:cBhvr additive="base">
                                        <p:cTn id="17" dur="500" fill="hold"/>
                                        <p:tgtEl>
                                          <p:spTgt spid="624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1295105" y="7365183"/>
            <a:ext cx="22666735" cy="59048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172879" cy="4744283"/>
            <a:chOff x="1076414" y="4403390"/>
            <a:chExt cx="23172879" cy="2940411"/>
          </a:xfrm>
        </p:grpSpPr>
        <p:grpSp>
          <p:nvGrpSpPr>
            <p:cNvPr id="45" name="Group 5"/>
            <p:cNvGrpSpPr/>
            <p:nvPr/>
          </p:nvGrpSpPr>
          <p:grpSpPr>
            <a:xfrm>
              <a:off x="1533269" y="4671091"/>
              <a:ext cx="22716024" cy="2672710"/>
              <a:chOff x="637542" y="1083939"/>
              <a:chExt cx="8945331" cy="1052258"/>
            </a:xfrm>
          </p:grpSpPr>
          <p:sp>
            <p:nvSpPr>
              <p:cNvPr id="65" name="Rounded Rectangle 64"/>
              <p:cNvSpPr/>
              <p:nvPr/>
            </p:nvSpPr>
            <p:spPr>
              <a:xfrm>
                <a:off x="637542" y="1083939"/>
                <a:ext cx="8945331" cy="105225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9342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1</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8155532" y="1643824"/>
            <a:ext cx="8257389" cy="923330"/>
          </a:xfrm>
          <a:prstGeom prst="rect">
            <a:avLst/>
          </a:prstGeom>
          <a:noFill/>
        </p:spPr>
        <p:txBody>
          <a:bodyPr wrap="none" rtlCol="0">
            <a:spAutoFit/>
          </a:bodyPr>
          <a:lstStyle/>
          <a:p>
            <a:r>
              <a:rPr lang="en-US" sz="5400" b="1" dirty="0">
                <a:solidFill>
                  <a:schemeClr val="bg1"/>
                </a:solidFill>
                <a:latin typeface="Times New Roman" panose="02020603050405020304" pitchFamily="18" charset="0"/>
                <a:ea typeface="Tahoma" pitchFamily="34" charset="0"/>
                <a:cs typeface="Times New Roman" panose="02020603050405020304" pitchFamily="18" charset="0"/>
              </a:rPr>
              <a:t>BÀI TẬP TRẮC NGHIỆM</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C0BC45CA-C4B3-476C-8FBD-190553FC3BF8}"/>
              </a:ext>
            </a:extLst>
          </p:cNvPr>
          <p:cNvSpPr/>
          <p:nvPr/>
        </p:nvSpPr>
        <p:spPr>
          <a:xfrm>
            <a:off x="4876800" y="8263521"/>
            <a:ext cx="2922595" cy="1015663"/>
          </a:xfrm>
          <a:prstGeom prst="rect">
            <a:avLst/>
          </a:prstGeom>
        </p:spPr>
        <p:txBody>
          <a:bodyPr wrap="none">
            <a:spAutoFit/>
          </a:bodyPr>
          <a:lstStyle/>
          <a:p>
            <a:r>
              <a:rPr lang="nl-NL" sz="6000" b="1">
                <a:latin typeface="Times New Roman" panose="02020603050405020304" pitchFamily="18" charset="0"/>
                <a:ea typeface="Calibri" panose="020F0502020204030204" pitchFamily="34" charset="0"/>
              </a:rPr>
              <a:t>Chọn </a:t>
            </a:r>
            <a:r>
              <a:rPr lang="nl-NL" sz="6000" b="1" smtClean="0">
                <a:latin typeface="Times New Roman" panose="02020603050405020304" pitchFamily="18" charset="0"/>
                <a:ea typeface="Calibri" panose="020F0502020204030204" pitchFamily="34" charset="0"/>
              </a:rPr>
              <a:t>C.</a:t>
            </a:r>
            <a:endParaRPr lang="en-US" sz="6000"/>
          </a:p>
        </p:txBody>
      </p:sp>
      <p:sp>
        <p:nvSpPr>
          <p:cNvPr id="5" name="Rectangle 2">
            <a:extLst>
              <a:ext uri="{FF2B5EF4-FFF2-40B4-BE49-F238E27FC236}">
                <a16:creationId xmlns="" xmlns:a16="http://schemas.microsoft.com/office/drawing/2014/main" id="{56A8BAA4-9212-44E4-8957-2C4415FCA83A}"/>
              </a:ext>
            </a:extLst>
          </p:cNvPr>
          <p:cNvSpPr>
            <a:spLocks noChangeArrowheads="1"/>
          </p:cNvSpPr>
          <p:nvPr/>
        </p:nvSpPr>
        <p:spPr bwMode="auto">
          <a:xfrm>
            <a:off x="2465845" y="2973008"/>
            <a:ext cx="162165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6000"/>
              <a:t>Sử dụng các kí hiệu khoảng, đoạn để viết tập </a:t>
            </a:r>
            <a:r>
              <a:rPr lang="en-US" sz="6000"/>
              <a:t>hợp </a:t>
            </a:r>
            <a:endParaRPr kumimoji="0" lang="nl-NL" altLang="en-US" sz="6000" b="0" i="0" u="none" strike="noStrike" cap="none" normalizeH="0" baseline="0">
              <a:ln>
                <a:noFill/>
              </a:ln>
              <a:solidFill>
                <a:schemeClr val="tx1"/>
              </a:solidFill>
              <a:effectLst/>
              <a:latin typeface="Arial" panose="020B0604020202020204" pitchFamily="34" charset="0"/>
            </a:endParaRPr>
          </a:p>
        </p:txBody>
      </p:sp>
      <p:pic>
        <p:nvPicPr>
          <p:cNvPr id="27055" name="Picture 4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707" y="4365660"/>
            <a:ext cx="25142020" cy="263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56" name="Picture 4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3975" y="2973008"/>
            <a:ext cx="5855699" cy="116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1913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705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70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1360163" y="7464107"/>
            <a:ext cx="22666735" cy="59048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172879" cy="4744283"/>
            <a:chOff x="1076414" y="4403390"/>
            <a:chExt cx="23172879" cy="2940411"/>
          </a:xfrm>
        </p:grpSpPr>
        <p:sp>
          <p:nvSpPr>
            <p:cNvPr id="65" name="Rounded Rectangle 64"/>
            <p:cNvSpPr/>
            <p:nvPr/>
          </p:nvSpPr>
          <p:spPr>
            <a:xfrm>
              <a:off x="1533269" y="4671091"/>
              <a:ext cx="22716024" cy="2672710"/>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9342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2</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8155532" y="1643824"/>
            <a:ext cx="8257389" cy="923330"/>
          </a:xfrm>
          <a:prstGeom prst="rect">
            <a:avLst/>
          </a:prstGeom>
          <a:noFill/>
        </p:spPr>
        <p:txBody>
          <a:bodyPr wrap="none" rtlCol="0">
            <a:spAutoFit/>
          </a:bodyPr>
          <a:lstStyle/>
          <a:p>
            <a:r>
              <a:rPr lang="en-US" sz="5400" b="1" dirty="0">
                <a:solidFill>
                  <a:schemeClr val="bg1"/>
                </a:solidFill>
                <a:latin typeface="Times New Roman" panose="02020603050405020304" pitchFamily="18" charset="0"/>
                <a:ea typeface="Tahoma" pitchFamily="34" charset="0"/>
                <a:cs typeface="Times New Roman" panose="02020603050405020304" pitchFamily="18" charset="0"/>
              </a:rPr>
              <a:t>BÀI TẬP TRẮC NGHIỆM</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C0BC45CA-C4B3-476C-8FBD-190553FC3BF8}"/>
              </a:ext>
            </a:extLst>
          </p:cNvPr>
          <p:cNvSpPr/>
          <p:nvPr/>
        </p:nvSpPr>
        <p:spPr>
          <a:xfrm>
            <a:off x="4876800" y="8263521"/>
            <a:ext cx="2879314" cy="1015663"/>
          </a:xfrm>
          <a:prstGeom prst="rect">
            <a:avLst/>
          </a:prstGeom>
        </p:spPr>
        <p:txBody>
          <a:bodyPr wrap="none">
            <a:spAutoFit/>
          </a:bodyPr>
          <a:lstStyle/>
          <a:p>
            <a:r>
              <a:rPr lang="nl-NL" sz="6000" b="1">
                <a:latin typeface="Times New Roman" panose="02020603050405020304" pitchFamily="18" charset="0"/>
                <a:ea typeface="Calibri" panose="020F0502020204030204" pitchFamily="34" charset="0"/>
              </a:rPr>
              <a:t>Chọn </a:t>
            </a:r>
            <a:r>
              <a:rPr lang="nl-NL" sz="6000" b="1">
                <a:latin typeface="Times New Roman" panose="02020603050405020304" pitchFamily="18" charset="0"/>
                <a:ea typeface="Calibri" panose="020F0502020204030204" pitchFamily="34" charset="0"/>
              </a:rPr>
              <a:t>B</a:t>
            </a:r>
            <a:r>
              <a:rPr lang="nl-NL" sz="6000" b="1" smtClean="0">
                <a:latin typeface="Times New Roman" panose="02020603050405020304" pitchFamily="18" charset="0"/>
                <a:ea typeface="Calibri" panose="020F0502020204030204" pitchFamily="34" charset="0"/>
              </a:rPr>
              <a:t>.</a:t>
            </a:r>
            <a:endParaRPr lang="en-US" sz="6000"/>
          </a:p>
        </p:txBody>
      </p:sp>
      <p:sp>
        <p:nvSpPr>
          <p:cNvPr id="5" name="Rectangle 2">
            <a:extLst>
              <a:ext uri="{FF2B5EF4-FFF2-40B4-BE49-F238E27FC236}">
                <a16:creationId xmlns="" xmlns:a16="http://schemas.microsoft.com/office/drawing/2014/main" id="{56A8BAA4-9212-44E4-8957-2C4415FCA83A}"/>
              </a:ext>
            </a:extLst>
          </p:cNvPr>
          <p:cNvSpPr>
            <a:spLocks noChangeArrowheads="1"/>
          </p:cNvSpPr>
          <p:nvPr/>
        </p:nvSpPr>
        <p:spPr bwMode="auto">
          <a:xfrm>
            <a:off x="2465845" y="2973008"/>
            <a:ext cx="162165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nl-NL" sz="6000"/>
              <a:t>Cho các tập hợp: </a:t>
            </a:r>
            <a:endParaRPr kumimoji="0" lang="nl-NL" altLang="en-US" sz="6000" b="0" i="0" u="none" strike="noStrike" cap="none" normalizeH="0" baseline="0">
              <a:ln>
                <a:noFill/>
              </a:ln>
              <a:solidFill>
                <a:schemeClr val="tx1"/>
              </a:solidFill>
              <a:effectLst/>
              <a:latin typeface="Arial" panose="020B0604020202020204" pitchFamily="34" charset="0"/>
            </a:endParaRPr>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8628" y="2970805"/>
            <a:ext cx="4045598"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0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988672"/>
            <a:ext cx="24169767" cy="149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0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3" y="4914650"/>
            <a:ext cx="28653147" cy="1502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8395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349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1295105" y="7365183"/>
            <a:ext cx="22666735" cy="59048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172879" cy="4744283"/>
            <a:chOff x="1076414" y="4403390"/>
            <a:chExt cx="23172879" cy="2940411"/>
          </a:xfrm>
        </p:grpSpPr>
        <p:grpSp>
          <p:nvGrpSpPr>
            <p:cNvPr id="45" name="Group 5"/>
            <p:cNvGrpSpPr/>
            <p:nvPr/>
          </p:nvGrpSpPr>
          <p:grpSpPr>
            <a:xfrm>
              <a:off x="1533269" y="4671091"/>
              <a:ext cx="22716024" cy="2672710"/>
              <a:chOff x="637542" y="1083939"/>
              <a:chExt cx="8945331" cy="1052258"/>
            </a:xfrm>
          </p:grpSpPr>
          <p:sp>
            <p:nvSpPr>
              <p:cNvPr id="65" name="Rounded Rectangle 64"/>
              <p:cNvSpPr/>
              <p:nvPr/>
            </p:nvSpPr>
            <p:spPr>
              <a:xfrm>
                <a:off x="637542" y="1083939"/>
                <a:ext cx="8945331" cy="105225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9342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a:t>
            </a:r>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3</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8155532" y="1643824"/>
            <a:ext cx="8257389" cy="923330"/>
          </a:xfrm>
          <a:prstGeom prst="rect">
            <a:avLst/>
          </a:prstGeom>
          <a:noFill/>
        </p:spPr>
        <p:txBody>
          <a:bodyPr wrap="none" rtlCol="0">
            <a:spAutoFit/>
          </a:bodyPr>
          <a:lstStyle/>
          <a:p>
            <a:r>
              <a:rPr lang="en-US" sz="5400" b="1" dirty="0">
                <a:solidFill>
                  <a:schemeClr val="bg1"/>
                </a:solidFill>
                <a:latin typeface="Times New Roman" panose="02020603050405020304" pitchFamily="18" charset="0"/>
                <a:ea typeface="Tahoma" pitchFamily="34" charset="0"/>
                <a:cs typeface="Times New Roman" panose="02020603050405020304" pitchFamily="18" charset="0"/>
              </a:rPr>
              <a:t>BÀI TẬP TRẮC NGHIỆM</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C0BC45CA-C4B3-476C-8FBD-190553FC3BF8}"/>
              </a:ext>
            </a:extLst>
          </p:cNvPr>
          <p:cNvSpPr/>
          <p:nvPr/>
        </p:nvSpPr>
        <p:spPr>
          <a:xfrm>
            <a:off x="4876800" y="8263521"/>
            <a:ext cx="2922595" cy="1015663"/>
          </a:xfrm>
          <a:prstGeom prst="rect">
            <a:avLst/>
          </a:prstGeom>
        </p:spPr>
        <p:txBody>
          <a:bodyPr wrap="none">
            <a:spAutoFit/>
          </a:bodyPr>
          <a:lstStyle/>
          <a:p>
            <a:r>
              <a:rPr lang="nl-NL" sz="6000" b="1">
                <a:latin typeface="Times New Roman" panose="02020603050405020304" pitchFamily="18" charset="0"/>
                <a:ea typeface="Calibri" panose="020F0502020204030204" pitchFamily="34" charset="0"/>
              </a:rPr>
              <a:t>Chọn </a:t>
            </a:r>
            <a:r>
              <a:rPr lang="nl-NL" sz="6000" b="1">
                <a:latin typeface="Times New Roman" panose="02020603050405020304" pitchFamily="18" charset="0"/>
                <a:ea typeface="Calibri" panose="020F0502020204030204" pitchFamily="34" charset="0"/>
              </a:rPr>
              <a:t>D</a:t>
            </a:r>
            <a:r>
              <a:rPr lang="nl-NL" sz="6000" b="1" smtClean="0">
                <a:latin typeface="Times New Roman" panose="02020603050405020304" pitchFamily="18" charset="0"/>
                <a:ea typeface="Calibri" panose="020F0502020204030204" pitchFamily="34" charset="0"/>
              </a:rPr>
              <a:t>.</a:t>
            </a:r>
            <a:endParaRPr lang="en-US" sz="6000"/>
          </a:p>
        </p:txBody>
      </p:sp>
      <p:sp>
        <p:nvSpPr>
          <p:cNvPr id="5" name="Rectangle 2">
            <a:extLst>
              <a:ext uri="{FF2B5EF4-FFF2-40B4-BE49-F238E27FC236}">
                <a16:creationId xmlns="" xmlns:a16="http://schemas.microsoft.com/office/drawing/2014/main" id="{56A8BAA4-9212-44E4-8957-2C4415FCA83A}"/>
              </a:ext>
            </a:extLst>
          </p:cNvPr>
          <p:cNvSpPr>
            <a:spLocks noChangeArrowheads="1"/>
          </p:cNvSpPr>
          <p:nvPr/>
        </p:nvSpPr>
        <p:spPr bwMode="auto">
          <a:xfrm>
            <a:off x="1199036" y="3368016"/>
            <a:ext cx="162165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6000"/>
              <a:t>Sử </a:t>
            </a:r>
            <a:r>
              <a:rPr lang="en-US" sz="6000" smtClean="0"/>
              <a:t>dụng </a:t>
            </a:r>
            <a:r>
              <a:rPr lang="en-US" sz="6000"/>
              <a:t>kí hiệu khoảng, đoạn để </a:t>
            </a:r>
            <a:r>
              <a:rPr lang="en-US" sz="6000"/>
              <a:t>viết </a:t>
            </a:r>
            <a:r>
              <a:rPr lang="nl-NL" sz="6000" smtClean="0"/>
              <a:t>tập hợp                                        </a:t>
            </a:r>
            <a:r>
              <a:rPr lang="en-US" sz="6000" smtClean="0"/>
              <a:t> </a:t>
            </a:r>
            <a:endParaRPr kumimoji="0" lang="nl-NL" altLang="en-US" sz="6000" b="0" i="0" u="none" strike="noStrike" cap="none" normalizeH="0" baseline="0">
              <a:ln>
                <a:noFill/>
              </a:ln>
              <a:solidFill>
                <a:schemeClr val="tx1"/>
              </a:solidFill>
              <a:effectLst/>
              <a:latin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43670020"/>
              </p:ext>
            </p:extLst>
          </p:nvPr>
        </p:nvGraphicFramePr>
        <p:xfrm>
          <a:off x="15531717" y="3332072"/>
          <a:ext cx="7654479" cy="1305764"/>
        </p:xfrm>
        <a:graphic>
          <a:graphicData uri="http://schemas.openxmlformats.org/presentationml/2006/ole">
            <mc:AlternateContent xmlns:mc="http://schemas.openxmlformats.org/markup-compatibility/2006">
              <mc:Choice xmlns:v="urn:schemas-microsoft-com:vml" Requires="v">
                <p:oleObj spid="_x0000_s66572" name="Equation" r:id="rId3" imgW="1619074" imgH="276091" progId="Equation.DSMT4">
                  <p:embed/>
                </p:oleObj>
              </mc:Choice>
              <mc:Fallback>
                <p:oleObj name="Equation" r:id="rId3" imgW="1619074" imgH="276091" progId="Equation.DSMT4">
                  <p:embed/>
                  <p:pic>
                    <p:nvPicPr>
                      <p:cNvPr id="0" name=""/>
                      <p:cNvPicPr/>
                      <p:nvPr/>
                    </p:nvPicPr>
                    <p:blipFill>
                      <a:blip r:embed="rId4"/>
                      <a:stretch>
                        <a:fillRect/>
                      </a:stretch>
                    </p:blipFill>
                    <p:spPr>
                      <a:xfrm>
                        <a:off x="15531717" y="3332072"/>
                        <a:ext cx="7654479" cy="1305764"/>
                      </a:xfrm>
                      <a:prstGeom prst="rect">
                        <a:avLst/>
                      </a:prstGeom>
                    </p:spPr>
                  </p:pic>
                </p:oleObj>
              </mc:Fallback>
            </mc:AlternateContent>
          </a:graphicData>
        </a:graphic>
      </p:graphicFrame>
      <p:pic>
        <p:nvPicPr>
          <p:cNvPr id="6656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7509" y="4417038"/>
            <a:ext cx="26844213" cy="281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2751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1295105" y="7365183"/>
            <a:ext cx="22666735" cy="59048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172879" cy="4744283"/>
            <a:chOff x="1076414" y="4403390"/>
            <a:chExt cx="23172879" cy="2940411"/>
          </a:xfrm>
        </p:grpSpPr>
        <p:grpSp>
          <p:nvGrpSpPr>
            <p:cNvPr id="45" name="Group 5"/>
            <p:cNvGrpSpPr/>
            <p:nvPr/>
          </p:nvGrpSpPr>
          <p:grpSpPr>
            <a:xfrm>
              <a:off x="1533269" y="4671091"/>
              <a:ext cx="22716024" cy="2672710"/>
              <a:chOff x="637542" y="1083939"/>
              <a:chExt cx="8945331" cy="1052258"/>
            </a:xfrm>
          </p:grpSpPr>
          <p:sp>
            <p:nvSpPr>
              <p:cNvPr id="65" name="Rounded Rectangle 64"/>
              <p:cNvSpPr/>
              <p:nvPr/>
            </p:nvSpPr>
            <p:spPr>
              <a:xfrm>
                <a:off x="637542" y="1083939"/>
                <a:ext cx="8945331" cy="105225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9342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4</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8155532" y="1643824"/>
            <a:ext cx="8257389" cy="923330"/>
          </a:xfrm>
          <a:prstGeom prst="rect">
            <a:avLst/>
          </a:prstGeom>
          <a:noFill/>
        </p:spPr>
        <p:txBody>
          <a:bodyPr wrap="none" rtlCol="0">
            <a:spAutoFit/>
          </a:bodyPr>
          <a:lstStyle/>
          <a:p>
            <a:r>
              <a:rPr lang="en-US" sz="5400" b="1" dirty="0">
                <a:solidFill>
                  <a:schemeClr val="bg1"/>
                </a:solidFill>
                <a:latin typeface="Times New Roman" panose="02020603050405020304" pitchFamily="18" charset="0"/>
                <a:ea typeface="Tahoma" pitchFamily="34" charset="0"/>
                <a:cs typeface="Times New Roman" panose="02020603050405020304" pitchFamily="18" charset="0"/>
              </a:rPr>
              <a:t>BÀI TẬP TRẮC NGHIỆM</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C0BC45CA-C4B3-476C-8FBD-190553FC3BF8}"/>
              </a:ext>
            </a:extLst>
          </p:cNvPr>
          <p:cNvSpPr/>
          <p:nvPr/>
        </p:nvSpPr>
        <p:spPr>
          <a:xfrm>
            <a:off x="4876800" y="8263521"/>
            <a:ext cx="2922595" cy="1015663"/>
          </a:xfrm>
          <a:prstGeom prst="rect">
            <a:avLst/>
          </a:prstGeom>
        </p:spPr>
        <p:txBody>
          <a:bodyPr wrap="none">
            <a:spAutoFit/>
          </a:bodyPr>
          <a:lstStyle/>
          <a:p>
            <a:r>
              <a:rPr lang="nl-NL" sz="6000" b="1">
                <a:latin typeface="Times New Roman" panose="02020603050405020304" pitchFamily="18" charset="0"/>
                <a:ea typeface="Calibri" panose="020F0502020204030204" pitchFamily="34" charset="0"/>
              </a:rPr>
              <a:t>Chọn </a:t>
            </a:r>
            <a:r>
              <a:rPr lang="nl-NL" sz="6000" b="1">
                <a:latin typeface="Times New Roman" panose="02020603050405020304" pitchFamily="18" charset="0"/>
                <a:ea typeface="Calibri" panose="020F0502020204030204" pitchFamily="34" charset="0"/>
              </a:rPr>
              <a:t>D</a:t>
            </a:r>
            <a:r>
              <a:rPr lang="nl-NL" sz="6000" b="1" smtClean="0">
                <a:latin typeface="Times New Roman" panose="02020603050405020304" pitchFamily="18" charset="0"/>
                <a:ea typeface="Calibri" panose="020F0502020204030204" pitchFamily="34" charset="0"/>
              </a:rPr>
              <a:t>.</a:t>
            </a:r>
            <a:endParaRPr lang="en-US" sz="6000"/>
          </a:p>
        </p:txBody>
      </p:sp>
      <p:sp>
        <p:nvSpPr>
          <p:cNvPr id="5" name="Rectangle 2">
            <a:extLst>
              <a:ext uri="{FF2B5EF4-FFF2-40B4-BE49-F238E27FC236}">
                <a16:creationId xmlns="" xmlns:a16="http://schemas.microsoft.com/office/drawing/2014/main" id="{56A8BAA4-9212-44E4-8957-2C4415FCA83A}"/>
              </a:ext>
            </a:extLst>
          </p:cNvPr>
          <p:cNvSpPr>
            <a:spLocks noChangeArrowheads="1"/>
          </p:cNvSpPr>
          <p:nvPr/>
        </p:nvSpPr>
        <p:spPr bwMode="auto">
          <a:xfrm>
            <a:off x="2465845" y="2973008"/>
            <a:ext cx="162165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6000"/>
              <a:t>Sử </a:t>
            </a:r>
            <a:r>
              <a:rPr lang="en-US" sz="6000" smtClean="0"/>
              <a:t>dụng </a:t>
            </a:r>
            <a:r>
              <a:rPr lang="en-US" sz="6000"/>
              <a:t>kí hiệu khoảng, đoạn để viết tập </a:t>
            </a:r>
            <a:r>
              <a:rPr lang="en-US" sz="6000"/>
              <a:t>hợp </a:t>
            </a:r>
            <a:endParaRPr kumimoji="0" lang="nl-NL" altLang="en-US" sz="6000" b="0" i="0" u="none" strike="noStrike" cap="none" normalizeH="0" baseline="0">
              <a:ln>
                <a:noFill/>
              </a:ln>
              <a:solidFill>
                <a:schemeClr val="tx1"/>
              </a:solidFill>
              <a:effectLst/>
              <a:latin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23847303"/>
              </p:ext>
            </p:extLst>
          </p:nvPr>
        </p:nvGraphicFramePr>
        <p:xfrm>
          <a:off x="16658977" y="2855384"/>
          <a:ext cx="7010400" cy="1411816"/>
        </p:xfrm>
        <a:graphic>
          <a:graphicData uri="http://schemas.openxmlformats.org/presentationml/2006/ole">
            <mc:AlternateContent xmlns:mc="http://schemas.openxmlformats.org/markup-compatibility/2006">
              <mc:Choice xmlns:v="urn:schemas-microsoft-com:vml" Requires="v">
                <p:oleObj spid="_x0000_s65550" name="Equation" r:id="rId3" imgW="1371426" imgH="276091" progId="Equation.DSMT4">
                  <p:embed/>
                </p:oleObj>
              </mc:Choice>
              <mc:Fallback>
                <p:oleObj name="Equation" r:id="rId3" imgW="1371426" imgH="276091" progId="Equation.DSMT4">
                  <p:embed/>
                  <p:pic>
                    <p:nvPicPr>
                      <p:cNvPr id="0" name=""/>
                      <p:cNvPicPr/>
                      <p:nvPr/>
                    </p:nvPicPr>
                    <p:blipFill>
                      <a:blip r:embed="rId4"/>
                      <a:stretch>
                        <a:fillRect/>
                      </a:stretch>
                    </p:blipFill>
                    <p:spPr>
                      <a:xfrm>
                        <a:off x="16658977" y="2855384"/>
                        <a:ext cx="7010400" cy="1411816"/>
                      </a:xfrm>
                      <a:prstGeom prst="rect">
                        <a:avLst/>
                      </a:prstGeom>
                    </p:spPr>
                  </p:pic>
                </p:oleObj>
              </mc:Fallback>
            </mc:AlternateContent>
          </a:graphicData>
        </a:graphic>
      </p:graphicFrame>
      <p:pic>
        <p:nvPicPr>
          <p:cNvPr id="655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105" y="3848990"/>
            <a:ext cx="27336269" cy="157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4579" y="4798604"/>
            <a:ext cx="26989439" cy="214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1820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1374579" y="7365183"/>
            <a:ext cx="22666735" cy="59048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172879" cy="4744283"/>
            <a:chOff x="1076414" y="4403390"/>
            <a:chExt cx="23172879" cy="2940411"/>
          </a:xfrm>
        </p:grpSpPr>
        <p:grpSp>
          <p:nvGrpSpPr>
            <p:cNvPr id="45" name="Group 5"/>
            <p:cNvGrpSpPr/>
            <p:nvPr/>
          </p:nvGrpSpPr>
          <p:grpSpPr>
            <a:xfrm>
              <a:off x="1533269" y="4671091"/>
              <a:ext cx="22716024" cy="2672710"/>
              <a:chOff x="637542" y="1083939"/>
              <a:chExt cx="8945331" cy="1052258"/>
            </a:xfrm>
          </p:grpSpPr>
          <p:sp>
            <p:nvSpPr>
              <p:cNvPr id="65" name="Rounded Rectangle 64"/>
              <p:cNvSpPr/>
              <p:nvPr/>
            </p:nvSpPr>
            <p:spPr>
              <a:xfrm>
                <a:off x="637542" y="1083939"/>
                <a:ext cx="8945331" cy="105225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9342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a:t>
            </a:r>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5</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8155532" y="1643824"/>
            <a:ext cx="8257389" cy="923330"/>
          </a:xfrm>
          <a:prstGeom prst="rect">
            <a:avLst/>
          </a:prstGeom>
          <a:noFill/>
        </p:spPr>
        <p:txBody>
          <a:bodyPr wrap="none" rtlCol="0">
            <a:spAutoFit/>
          </a:bodyPr>
          <a:lstStyle/>
          <a:p>
            <a:r>
              <a:rPr lang="en-US" sz="5400" b="1" dirty="0">
                <a:solidFill>
                  <a:schemeClr val="bg1"/>
                </a:solidFill>
                <a:latin typeface="Times New Roman" panose="02020603050405020304" pitchFamily="18" charset="0"/>
                <a:ea typeface="Tahoma" pitchFamily="34" charset="0"/>
                <a:cs typeface="Times New Roman" panose="02020603050405020304" pitchFamily="18" charset="0"/>
              </a:rPr>
              <a:t>BÀI TẬP TRẮC NGHIỆM</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C0BC45CA-C4B3-476C-8FBD-190553FC3BF8}"/>
              </a:ext>
            </a:extLst>
          </p:cNvPr>
          <p:cNvSpPr/>
          <p:nvPr/>
        </p:nvSpPr>
        <p:spPr>
          <a:xfrm>
            <a:off x="4876800" y="8263521"/>
            <a:ext cx="2880147" cy="1015663"/>
          </a:xfrm>
          <a:prstGeom prst="rect">
            <a:avLst/>
          </a:prstGeom>
        </p:spPr>
        <p:txBody>
          <a:bodyPr wrap="none">
            <a:spAutoFit/>
          </a:bodyPr>
          <a:lstStyle/>
          <a:p>
            <a:r>
              <a:rPr lang="nl-NL" sz="6000" b="1">
                <a:latin typeface="Times New Roman" panose="02020603050405020304" pitchFamily="18" charset="0"/>
                <a:ea typeface="Calibri" panose="020F0502020204030204" pitchFamily="34" charset="0"/>
              </a:rPr>
              <a:t>Chọn </a:t>
            </a:r>
            <a:r>
              <a:rPr lang="nl-NL" sz="6000" b="1">
                <a:latin typeface="Times New Roman" panose="02020603050405020304" pitchFamily="18" charset="0"/>
                <a:ea typeface="Calibri" panose="020F0502020204030204" pitchFamily="34" charset="0"/>
              </a:rPr>
              <a:t>A</a:t>
            </a:r>
            <a:r>
              <a:rPr lang="nl-NL" sz="6000" b="1" smtClean="0">
                <a:latin typeface="Times New Roman" panose="02020603050405020304" pitchFamily="18" charset="0"/>
                <a:ea typeface="Calibri" panose="020F0502020204030204" pitchFamily="34" charset="0"/>
              </a:rPr>
              <a:t>.</a:t>
            </a:r>
            <a:endParaRPr lang="en-US" sz="6000"/>
          </a:p>
        </p:txBody>
      </p:sp>
      <p:sp>
        <p:nvSpPr>
          <p:cNvPr id="5" name="Rectangle 2">
            <a:extLst>
              <a:ext uri="{FF2B5EF4-FFF2-40B4-BE49-F238E27FC236}">
                <a16:creationId xmlns="" xmlns:a16="http://schemas.microsoft.com/office/drawing/2014/main" id="{56A8BAA4-9212-44E4-8957-2C4415FCA83A}"/>
              </a:ext>
            </a:extLst>
          </p:cNvPr>
          <p:cNvSpPr>
            <a:spLocks noChangeArrowheads="1"/>
          </p:cNvSpPr>
          <p:nvPr/>
        </p:nvSpPr>
        <p:spPr bwMode="auto">
          <a:xfrm>
            <a:off x="1385661" y="2973008"/>
            <a:ext cx="162165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6000"/>
              <a:t>Sử </a:t>
            </a:r>
            <a:r>
              <a:rPr lang="en-US" sz="6000" smtClean="0"/>
              <a:t>dụng </a:t>
            </a:r>
            <a:r>
              <a:rPr lang="en-US" sz="6000"/>
              <a:t>kí hiệu khoảng, đoạn để viết tập </a:t>
            </a:r>
            <a:r>
              <a:rPr lang="en-US" sz="6000"/>
              <a:t>hợp </a:t>
            </a:r>
            <a:endParaRPr kumimoji="0" lang="nl-NL" altLang="en-US" sz="6000" b="0" i="0" u="none" strike="noStrike" cap="none" normalizeH="0" baseline="0">
              <a:ln>
                <a:noFill/>
              </a:ln>
              <a:solidFill>
                <a:schemeClr val="tx1"/>
              </a:solidFill>
              <a:effectLst/>
              <a:latin typeface="Arial" panose="020B0604020202020204" pitchFamily="34" charset="0"/>
            </a:endParaRPr>
          </a:p>
        </p:txBody>
      </p:sp>
      <p:pic>
        <p:nvPicPr>
          <p:cNvPr id="645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8787" y="2895600"/>
            <a:ext cx="7315200" cy="139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744" y="4131517"/>
            <a:ext cx="25811128" cy="270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2721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0" y="457200"/>
          <a:ext cx="1949450" cy="254000"/>
        </p:xfrm>
        <a:graphic>
          <a:graphicData uri="http://schemas.openxmlformats.org/presentationml/2006/ole">
            <mc:AlternateContent xmlns:mc="http://schemas.openxmlformats.org/markup-compatibility/2006">
              <mc:Choice xmlns:v="urn:schemas-microsoft-com:vml" Requires="v">
                <p:oleObj spid="_x0000_s9563" name="Equation" r:id="rId4" imgW="1943100" imgH="228600" progId="Equation.DSMT4">
                  <p:embed/>
                </p:oleObj>
              </mc:Choice>
              <mc:Fallback>
                <p:oleObj name="Equation" r:id="rId4" imgW="1943100" imgH="228600" progId="Equation.DSMT4">
                  <p:embed/>
                  <p:pic>
                    <p:nvPicPr>
                      <p:cNvPr id="7" name="Object 6">
                        <a:extLst>
                          <a:ext uri="{FF2B5EF4-FFF2-40B4-BE49-F238E27FC236}">
                            <a16:creationId xmlns="" xmlns:a16="http://schemas.microsoft.com/office/drawing/2014/main" id="{36451A42-BFBA-4FE4-A9EF-6232E0D8E2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0" y="203369"/>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pSp>
        <p:nvGrpSpPr>
          <p:cNvPr id="2" name="Group 1"/>
          <p:cNvGrpSpPr/>
          <p:nvPr/>
        </p:nvGrpSpPr>
        <p:grpSpPr>
          <a:xfrm>
            <a:off x="325435" y="1845341"/>
            <a:ext cx="1350965" cy="1015663"/>
            <a:chOff x="325435" y="1845341"/>
            <a:chExt cx="1350965" cy="1015663"/>
          </a:xfrm>
        </p:grpSpPr>
        <p:sp>
          <p:nvSpPr>
            <p:cNvPr id="22"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04EE3428-F675-481F-8821-6E7773ECB7D4}"/>
                </a:ext>
              </a:extLst>
            </p:cNvPr>
            <p:cNvSpPr txBox="1"/>
            <p:nvPr/>
          </p:nvSpPr>
          <p:spPr>
            <a:xfrm>
              <a:off x="762000" y="1845341"/>
              <a:ext cx="484428" cy="1015663"/>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I</a:t>
              </a:r>
            </a:p>
          </p:txBody>
        </p:sp>
      </p:grpSp>
      <p:sp>
        <p:nvSpPr>
          <p:cNvPr id="24" name="TextBox 23">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en-US" sz="6000" b="1" smtClean="0">
                <a:solidFill>
                  <a:srgbClr val="145F82"/>
                </a:solidFill>
                <a:latin typeface="Times New Roman" panose="02020603050405020304" pitchFamily="18" charset="0"/>
                <a:ea typeface="Tahoma" pitchFamily="34" charset="0"/>
                <a:cs typeface="Times New Roman" panose="02020603050405020304" pitchFamily="18" charset="0"/>
              </a:rPr>
              <a:t>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0" y="5207000"/>
          <a:ext cx="171450" cy="203200"/>
        </p:xfrm>
        <a:graphic>
          <a:graphicData uri="http://schemas.openxmlformats.org/presentationml/2006/ole">
            <mc:AlternateContent xmlns:mc="http://schemas.openxmlformats.org/markup-compatibility/2006">
              <mc:Choice xmlns:v="urn:schemas-microsoft-com:vml" Requires="v">
                <p:oleObj spid="_x0000_s9564" name="Equation" r:id="rId6" imgW="177569" imgH="202936" progId="Equation.DSMT4">
                  <p:embed/>
                </p:oleObj>
              </mc:Choice>
              <mc:Fallback>
                <p:oleObj name="Equation" r:id="rId6" imgW="177569" imgH="202936" progId="Equation.DSMT4">
                  <p:embed/>
                  <p:pic>
                    <p:nvPicPr>
                      <p:cNvPr id="5" name="Object 4">
                        <a:extLst>
                          <a:ext uri="{FF2B5EF4-FFF2-40B4-BE49-F238E27FC236}">
                            <a16:creationId xmlns="" xmlns:a16="http://schemas.microsoft.com/office/drawing/2014/main" id="{80A6B437-F72D-4E4A-86C4-D7E5F9F663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207000"/>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1318563" y="10020658"/>
            <a:ext cx="21084237" cy="2862322"/>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r>
              <a:rPr lang="en-US" sz="6000" b="1">
                <a:latin typeface="Times New Roman" pitchFamily="18" charset="0"/>
                <a:cs typeface="Times New Roman" pitchFamily="18" charset="0"/>
              </a:rPr>
              <a:t>Cách cho một </a:t>
            </a:r>
            <a:r>
              <a:rPr lang="en-US" sz="6000" b="1">
                <a:latin typeface="Times New Roman" pitchFamily="18" charset="0"/>
                <a:cs typeface="Times New Roman" pitchFamily="18" charset="0"/>
              </a:rPr>
              <a:t>tập </a:t>
            </a:r>
            <a:r>
              <a:rPr lang="en-US" sz="6000" b="1" smtClean="0">
                <a:latin typeface="Times New Roman" pitchFamily="18" charset="0"/>
                <a:cs typeface="Times New Roman" pitchFamily="18" charset="0"/>
              </a:rPr>
              <a:t>hợp:</a:t>
            </a:r>
            <a:endParaRPr lang="vi-VN" sz="6000">
              <a:latin typeface="Times New Roman" pitchFamily="18" charset="0"/>
              <a:cs typeface="Times New Roman" pitchFamily="18" charset="0"/>
            </a:endParaRPr>
          </a:p>
          <a:p>
            <a:r>
              <a:rPr lang="en-US" sz="6000">
                <a:latin typeface="Times New Roman" pitchFamily="18" charset="0"/>
                <a:cs typeface="Times New Roman" pitchFamily="18" charset="0"/>
              </a:rPr>
              <a:t>Có hai cách cho 1 tập hợp đó là: Liệt kê các phần tử của tập hợp đó và chỉ ra tính chất đặc trưng cho các phần tử của tập hợp.</a:t>
            </a:r>
            <a:endParaRPr lang="vi-VN" sz="6000">
              <a:latin typeface="Times New Roman" pitchFamily="18" charset="0"/>
              <a:cs typeface="Times New Roman" pitchFamily="18" charset="0"/>
            </a:endParaRPr>
          </a:p>
        </p:txBody>
      </p:sp>
      <p:sp>
        <p:nvSpPr>
          <p:cNvPr id="16" name="Rectangle 4">
            <a:extLst>
              <a:ext uri="{FF2B5EF4-FFF2-40B4-BE49-F238E27FC236}">
                <a16:creationId xmlns="" xmlns:a16="http://schemas.microsoft.com/office/drawing/2014/main" id="{5057D2F9-36E3-4709-897F-0A4FA8E78FDE}"/>
              </a:ext>
            </a:extLst>
          </p:cNvPr>
          <p:cNvSpPr>
            <a:spLocks noChangeArrowheads="1"/>
          </p:cNvSpPr>
          <p:nvPr/>
        </p:nvSpPr>
        <p:spPr bwMode="auto">
          <a:xfrm>
            <a:off x="1246428" y="4136731"/>
            <a:ext cx="216176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Aft>
                <a:spcPct val="0"/>
              </a:spcAft>
            </a:pPr>
            <a:r>
              <a:rPr kumimoji="0" lang="en-US" altLang="en-US" sz="6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a:t>
            </a:r>
            <a:r>
              <a:rPr kumimoji="0" lang="en-US" altLang="en-US" sz="6000" b="0" i="0" u="none" strike="noStrike" cap="none" normalizeH="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lớp 6, ta đã làm quen với khái niệm tập hợp, kí hiệu và cách viết tập hợp, phần tử thuộc tập hợp. Hãy </a:t>
            </a:r>
            <a:r>
              <a:rPr lang="en-US" altLang="en-US" sz="6000">
                <a:latin typeface="Times New Roman" pitchFamily="18" charset="0"/>
                <a:cs typeface="Times New Roman" pitchFamily="18" charset="0"/>
              </a:rPr>
              <a:t>n</a:t>
            </a:r>
            <a:r>
              <a:rPr lang="en-US" sz="6000" smtClean="0">
                <a:latin typeface="Times New Roman" pitchFamily="18" charset="0"/>
                <a:cs typeface="Times New Roman" pitchFamily="18" charset="0"/>
              </a:rPr>
              <a:t>êu cách cho một </a:t>
            </a:r>
            <a:r>
              <a:rPr lang="en-US" sz="6000">
                <a:latin typeface="Times New Roman" pitchFamily="18" charset="0"/>
                <a:cs typeface="Times New Roman" pitchFamily="18" charset="0"/>
              </a:rPr>
              <a:t>tập </a:t>
            </a:r>
            <a:r>
              <a:rPr lang="en-US" sz="6000" smtClean="0">
                <a:latin typeface="Times New Roman" pitchFamily="18" charset="0"/>
                <a:cs typeface="Times New Roman" pitchFamily="18" charset="0"/>
              </a:rPr>
              <a:t>hợp</a:t>
            </a:r>
            <a:r>
              <a:rPr kumimoji="0" lang="en-US" altLang="en-US" sz="60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6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1386645" y="6553200"/>
            <a:ext cx="20878800" cy="2862322"/>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lang="en-US" sz="6000" b="1">
                <a:latin typeface="Times New Roman"/>
                <a:ea typeface="Calibri"/>
              </a:rPr>
              <a:t>Đ/n: </a:t>
            </a:r>
            <a:r>
              <a:rPr lang="en-US" sz="6000">
                <a:latin typeface="Times New Roman"/>
                <a:ea typeface="Calibri"/>
              </a:rPr>
              <a:t>Tập hợp là một nhóm các sự vật, sự việc có chung một tính chất, cách biểu diễn…Những đối tượng trong tập hợp ta gọi là phần tử.</a:t>
            </a:r>
            <a:endParaRPr kumimoji="0" lang="en-US" altLang="en-US" sz="6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 xmlns:a16="http://schemas.microsoft.com/office/drawing/2014/main" id="{6C78B858-B325-4383-BA5E-4E2B57E4FA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6563" y="1522414"/>
            <a:ext cx="9788236" cy="2614317"/>
          </a:xfrm>
          <a:prstGeom prst="rect">
            <a:avLst/>
          </a:prstGeom>
        </p:spPr>
      </p:pic>
    </p:spTree>
    <p:extLst>
      <p:ext uri="{BB962C8B-B14F-4D97-AF65-F5344CB8AC3E}">
        <p14:creationId xmlns:p14="http://schemas.microsoft.com/office/powerpoint/2010/main" val="14594715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0" y="457200"/>
          <a:ext cx="1949450" cy="254000"/>
        </p:xfrm>
        <a:graphic>
          <a:graphicData uri="http://schemas.openxmlformats.org/presentationml/2006/ole">
            <mc:AlternateContent xmlns:mc="http://schemas.openxmlformats.org/markup-compatibility/2006">
              <mc:Choice xmlns:v="urn:schemas-microsoft-com:vml" Requires="v">
                <p:oleObj spid="_x0000_s33903"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0" y="203369"/>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sp>
        <p:nvSpPr>
          <p:cNvPr id="22"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04EE3428-F675-481F-8821-6E7773ECB7D4}"/>
              </a:ext>
            </a:extLst>
          </p:cNvPr>
          <p:cNvSpPr txBox="1"/>
          <p:nvPr/>
        </p:nvSpPr>
        <p:spPr>
          <a:xfrm>
            <a:off x="762000" y="1845341"/>
            <a:ext cx="484428" cy="1015663"/>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I</a:t>
            </a:r>
          </a:p>
        </p:txBody>
      </p:sp>
      <p:sp>
        <p:nvSpPr>
          <p:cNvPr id="24" name="TextBox 23">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en-US" sz="6000" b="1" smtClean="0">
                <a:solidFill>
                  <a:srgbClr val="145F82"/>
                </a:solidFill>
                <a:latin typeface="Times New Roman" panose="02020603050405020304" pitchFamily="18" charset="0"/>
                <a:ea typeface="Tahoma" pitchFamily="34" charset="0"/>
                <a:cs typeface="Times New Roman" panose="02020603050405020304" pitchFamily="18" charset="0"/>
              </a:rPr>
              <a:t>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0" y="5207000"/>
          <a:ext cx="171450" cy="203200"/>
        </p:xfrm>
        <a:graphic>
          <a:graphicData uri="http://schemas.openxmlformats.org/presentationml/2006/ole">
            <mc:AlternateContent xmlns:mc="http://schemas.openxmlformats.org/markup-compatibility/2006">
              <mc:Choice xmlns:v="urn:schemas-microsoft-com:vml" Requires="v">
                <p:oleObj spid="_x0000_s33904"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207000"/>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4">
            <a:extLst>
              <a:ext uri="{FF2B5EF4-FFF2-40B4-BE49-F238E27FC236}">
                <a16:creationId xmlns="" xmlns:a16="http://schemas.microsoft.com/office/drawing/2014/main" id="{5057D2F9-36E3-4709-897F-0A4FA8E78FDE}"/>
              </a:ext>
            </a:extLst>
          </p:cNvPr>
          <p:cNvSpPr>
            <a:spLocks noChangeArrowheads="1"/>
          </p:cNvSpPr>
          <p:nvPr/>
        </p:nvSpPr>
        <p:spPr bwMode="auto">
          <a:xfrm>
            <a:off x="762000" y="11020265"/>
            <a:ext cx="21617637" cy="108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en-US" sz="6000" smtClean="0">
                <a:latin typeface="Times New Roman"/>
                <a:ea typeface="Calibri"/>
                <a:cs typeface="Times New Roman"/>
              </a:rPr>
              <a:t>a. </a:t>
            </a:r>
            <a:r>
              <a:rPr lang="en-US" sz="6000">
                <a:latin typeface="Times New Roman"/>
                <a:ea typeface="Calibri"/>
                <a:cs typeface="Times New Roman"/>
              </a:rPr>
              <a:t>Viết tập </a:t>
            </a:r>
            <a:r>
              <a:rPr lang="en-US" sz="6000">
                <a:latin typeface="Times New Roman"/>
                <a:ea typeface="Calibri"/>
                <a:cs typeface="Times New Roman"/>
              </a:rPr>
              <a:t>hợp </a:t>
            </a:r>
            <a:r>
              <a:rPr lang="en-US" sz="6000" i="1" smtClean="0">
                <a:latin typeface="Times New Roman"/>
                <a:ea typeface="Calibri"/>
                <a:cs typeface="Times New Roman"/>
              </a:rPr>
              <a:t>A</a:t>
            </a:r>
            <a:r>
              <a:rPr lang="en-US" sz="6000" smtClean="0">
                <a:latin typeface="Times New Roman"/>
                <a:ea typeface="Calibri"/>
                <a:cs typeface="Times New Roman"/>
              </a:rPr>
              <a:t> </a:t>
            </a:r>
            <a:r>
              <a:rPr lang="en-US" sz="6000">
                <a:latin typeface="Times New Roman"/>
                <a:ea typeface="Calibri"/>
                <a:cs typeface="Times New Roman"/>
              </a:rPr>
              <a:t>trong hình 1 bằng cách liệt kê các phần tử của </a:t>
            </a:r>
            <a:r>
              <a:rPr lang="en-US" sz="6000">
                <a:latin typeface="Times New Roman"/>
                <a:ea typeface="Calibri"/>
                <a:cs typeface="Times New Roman"/>
              </a:rPr>
              <a:t>nó</a:t>
            </a:r>
            <a:r>
              <a:rPr lang="en-US" sz="6000" smtClean="0">
                <a:latin typeface="Times New Roman"/>
                <a:ea typeface="Calibri"/>
                <a:cs typeface="Times New Roman"/>
              </a:rPr>
              <a:t>?</a:t>
            </a:r>
            <a:endParaRPr lang="vi-VN" sz="4800">
              <a:latin typeface="Calibri"/>
              <a:ea typeface="Calibri"/>
              <a:cs typeface="Times New Roman"/>
            </a:endParaRPr>
          </a:p>
        </p:txBody>
      </p:sp>
      <p:sp>
        <p:nvSpPr>
          <p:cNvPr id="17"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1281064" y="4015115"/>
            <a:ext cx="14526972" cy="6555641"/>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
            <a:r>
              <a:rPr lang="en-US" sz="6000" b="1"/>
              <a:t>Biểu diễn:</a:t>
            </a:r>
            <a:r>
              <a:rPr lang="en-US" sz="6000"/>
              <a:t> Người ta minh họa tập hợp bởi một vòng kín, mỗi phần tử của tập hợp được biển diễn bởi một chấm bên trong vòng kín, còn phần tử không thuộc tập hợp đó được biểu diễn bởi một chấm bên ngoài vòng kín. Cách minh họa tập hợp như vậy gọi là biểu đồ Ven</a:t>
            </a:r>
            <a:r>
              <a:rPr lang="en-US" sz="6000"/>
              <a:t>. </a:t>
            </a:r>
            <a:endParaRPr lang="vi-VN" sz="6000"/>
          </a:p>
        </p:txBody>
      </p:sp>
      <p:pic>
        <p:nvPicPr>
          <p:cNvPr id="12" name="Picture 11">
            <a:extLst>
              <a:ext uri="{FF2B5EF4-FFF2-40B4-BE49-F238E27FC236}">
                <a16:creationId xmlns="" xmlns:a16="http://schemas.microsoft.com/office/drawing/2014/main" id="{79B31BB0-EC4A-4076-A58C-172DD4EEE8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7600" y="1485458"/>
            <a:ext cx="8801100" cy="2233555"/>
          </a:xfrm>
          <a:prstGeom prst="rect">
            <a:avLst/>
          </a:prstGeom>
        </p:spPr>
      </p:pic>
      <p:sp>
        <p:nvSpPr>
          <p:cNvPr id="14" name="Rectangle 4">
            <a:extLst>
              <a:ext uri="{FF2B5EF4-FFF2-40B4-BE49-F238E27FC236}">
                <a16:creationId xmlns="" xmlns:a16="http://schemas.microsoft.com/office/drawing/2014/main" id="{5057D2F9-36E3-4709-897F-0A4FA8E78FDE}"/>
              </a:ext>
            </a:extLst>
          </p:cNvPr>
          <p:cNvSpPr>
            <a:spLocks noChangeArrowheads="1"/>
          </p:cNvSpPr>
          <p:nvPr/>
        </p:nvSpPr>
        <p:spPr bwMode="auto">
          <a:xfrm>
            <a:off x="762000" y="12160985"/>
            <a:ext cx="21617637" cy="108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en-US" sz="6000" smtClean="0">
                <a:latin typeface="Times New Roman"/>
                <a:ea typeface="Calibri"/>
                <a:cs typeface="Times New Roman"/>
              </a:rPr>
              <a:t>b. </a:t>
            </a:r>
            <a:r>
              <a:rPr lang="en-US" sz="6000">
                <a:latin typeface="Times New Roman"/>
                <a:ea typeface="Calibri"/>
                <a:cs typeface="Times New Roman"/>
              </a:rPr>
              <a:t>Chỉ ra các phần tử không </a:t>
            </a:r>
            <a:r>
              <a:rPr lang="en-US" sz="6000">
                <a:latin typeface="Times New Roman"/>
                <a:ea typeface="Calibri"/>
                <a:cs typeface="Times New Roman"/>
              </a:rPr>
              <a:t>thuộc </a:t>
            </a:r>
            <a:r>
              <a:rPr lang="en-US" sz="6000" i="1" smtClean="0">
                <a:latin typeface="Times New Roman"/>
                <a:ea typeface="Calibri"/>
                <a:cs typeface="Times New Roman"/>
              </a:rPr>
              <a:t>A</a:t>
            </a:r>
            <a:r>
              <a:rPr lang="en-US" sz="6000" smtClean="0">
                <a:latin typeface="Times New Roman"/>
                <a:ea typeface="Calibri"/>
                <a:cs typeface="Times New Roman"/>
              </a:rPr>
              <a:t>?</a:t>
            </a:r>
            <a:endParaRPr lang="vi-VN" sz="4800">
              <a:effectLst/>
              <a:latin typeface="Calibri"/>
              <a:ea typeface="Calibri"/>
              <a:cs typeface="Times New Roman"/>
            </a:endParaRPr>
          </a:p>
        </p:txBody>
      </p:sp>
      <p:pic>
        <p:nvPicPr>
          <p:cNvPr id="3379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40199" y="4038600"/>
            <a:ext cx="7090665" cy="496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7007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96498" y="2049730"/>
            <a:ext cx="23172879" cy="7475269"/>
            <a:chOff x="1076414" y="4403390"/>
            <a:chExt cx="23172879" cy="3784630"/>
          </a:xfrm>
        </p:grpSpPr>
        <p:grpSp>
          <p:nvGrpSpPr>
            <p:cNvPr id="45" name="Group 5"/>
            <p:cNvGrpSpPr/>
            <p:nvPr/>
          </p:nvGrpSpPr>
          <p:grpSpPr>
            <a:xfrm>
              <a:off x="1533269" y="4671091"/>
              <a:ext cx="22716024" cy="3516929"/>
              <a:chOff x="637542" y="1083939"/>
              <a:chExt cx="8945331" cy="1384631"/>
            </a:xfrm>
          </p:grpSpPr>
          <p:sp>
            <p:nvSpPr>
              <p:cNvPr id="65" name="Rounded Rectangle 64"/>
              <p:cNvSpPr/>
              <p:nvPr/>
            </p:nvSpPr>
            <p:spPr>
              <a:xfrm>
                <a:off x="637542" y="1083939"/>
                <a:ext cx="8945331" cy="138463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8" name="TextBox 7">
            <a:extLst>
              <a:ext uri="{FF2B5EF4-FFF2-40B4-BE49-F238E27FC236}">
                <a16:creationId xmlns="" xmlns:a16="http://schemas.microsoft.com/office/drawing/2014/main" id="{F3D45BBB-337C-4035-9C2E-AA1C0BE22C06}"/>
              </a:ext>
            </a:extLst>
          </p:cNvPr>
          <p:cNvSpPr txBox="1"/>
          <p:nvPr/>
        </p:nvSpPr>
        <p:spPr>
          <a:xfrm>
            <a:off x="5164556" y="2624664"/>
            <a:ext cx="18228844" cy="5237331"/>
          </a:xfrm>
          <a:prstGeom prst="rect">
            <a:avLst/>
          </a:prstGeom>
          <a:noFill/>
        </p:spPr>
        <p:txBody>
          <a:bodyPr wrap="square" rtlCol="0">
            <a:spAutoFit/>
          </a:bodyPr>
          <a:lstStyle/>
          <a:p>
            <a:pPr algn="just">
              <a:lnSpc>
                <a:spcPct val="107000"/>
              </a:lnSpc>
              <a:spcAft>
                <a:spcPts val="800"/>
              </a:spcAft>
            </a:pPr>
            <a:r>
              <a:rPr lang="en-US" sz="6000" smtClean="0">
                <a:latin typeface="Times New Roman"/>
                <a:ea typeface="Calibri"/>
                <a:cs typeface="Times New Roman"/>
              </a:rPr>
              <a:t>Cho </a:t>
            </a:r>
            <a:r>
              <a:rPr lang="en-US" sz="6000">
                <a:latin typeface="Times New Roman"/>
                <a:ea typeface="Calibri"/>
                <a:cs typeface="Times New Roman"/>
              </a:rPr>
              <a:t>tập </a:t>
            </a:r>
            <a:r>
              <a:rPr lang="en-US" sz="6000">
                <a:latin typeface="Times New Roman"/>
                <a:ea typeface="Calibri"/>
                <a:cs typeface="Times New Roman"/>
              </a:rPr>
              <a:t>hợp </a:t>
            </a:r>
            <a:r>
              <a:rPr lang="en-US" sz="6000" i="1" smtClean="0">
                <a:latin typeface="Times New Roman"/>
                <a:ea typeface="Calibri"/>
                <a:cs typeface="Times New Roman"/>
              </a:rPr>
              <a:t>B</a:t>
            </a:r>
            <a:r>
              <a:rPr lang="en-US" sz="6000" smtClean="0">
                <a:latin typeface="Times New Roman"/>
                <a:ea typeface="Calibri"/>
                <a:cs typeface="Times New Roman"/>
              </a:rPr>
              <a:t> </a:t>
            </a:r>
            <a:r>
              <a:rPr lang="en-US" sz="6000">
                <a:latin typeface="Times New Roman"/>
                <a:ea typeface="Calibri"/>
                <a:cs typeface="Times New Roman"/>
              </a:rPr>
              <a:t>gồm các số tự nhiên chẵn có một chữ số.</a:t>
            </a:r>
            <a:endParaRPr lang="vi-VN" sz="4800">
              <a:latin typeface="Calibri"/>
              <a:ea typeface="Calibri"/>
              <a:cs typeface="Times New Roman"/>
            </a:endParaRPr>
          </a:p>
          <a:p>
            <a:pPr marL="1143000" indent="-1143000" algn="just">
              <a:lnSpc>
                <a:spcPct val="107000"/>
              </a:lnSpc>
              <a:spcAft>
                <a:spcPts val="800"/>
              </a:spcAft>
              <a:buAutoNum type="alphaLcPeriod"/>
            </a:pPr>
            <a:r>
              <a:rPr lang="en-US" sz="6000" smtClean="0">
                <a:latin typeface="Times New Roman"/>
                <a:ea typeface="Calibri"/>
                <a:cs typeface="Times New Roman"/>
              </a:rPr>
              <a:t>Viết </a:t>
            </a:r>
            <a:r>
              <a:rPr lang="en-US" sz="6000">
                <a:latin typeface="Times New Roman"/>
                <a:ea typeface="Calibri"/>
                <a:cs typeface="Times New Roman"/>
              </a:rPr>
              <a:t>tập </a:t>
            </a:r>
            <a:r>
              <a:rPr lang="en-US" sz="6000">
                <a:latin typeface="Times New Roman"/>
                <a:ea typeface="Calibri"/>
                <a:cs typeface="Times New Roman"/>
              </a:rPr>
              <a:t>hợp </a:t>
            </a:r>
            <a:r>
              <a:rPr lang="en-US" sz="6000" i="1" smtClean="0">
                <a:latin typeface="Times New Roman"/>
                <a:ea typeface="Calibri"/>
                <a:cs typeface="Times New Roman"/>
              </a:rPr>
              <a:t>B</a:t>
            </a:r>
            <a:r>
              <a:rPr lang="en-US" sz="6000" smtClean="0">
                <a:latin typeface="Times New Roman"/>
                <a:ea typeface="Calibri"/>
                <a:cs typeface="Times New Roman"/>
              </a:rPr>
              <a:t> </a:t>
            </a:r>
            <a:r>
              <a:rPr lang="en-US" sz="6000">
                <a:latin typeface="Times New Roman"/>
                <a:ea typeface="Calibri"/>
                <a:cs typeface="Times New Roman"/>
              </a:rPr>
              <a:t>theo hai cách là liệt kê các phần tử của tập </a:t>
            </a:r>
            <a:r>
              <a:rPr lang="en-US" sz="6000">
                <a:latin typeface="Times New Roman"/>
                <a:ea typeface="Calibri"/>
                <a:cs typeface="Times New Roman"/>
              </a:rPr>
              <a:t>hợp </a:t>
            </a:r>
            <a:r>
              <a:rPr lang="en-US" sz="6000" i="1" smtClean="0">
                <a:latin typeface="Times New Roman"/>
                <a:ea typeface="Calibri"/>
                <a:cs typeface="Times New Roman"/>
              </a:rPr>
              <a:t>B</a:t>
            </a:r>
            <a:r>
              <a:rPr lang="en-US" sz="6000" smtClean="0">
                <a:latin typeface="Times New Roman"/>
                <a:ea typeface="Calibri"/>
                <a:cs typeface="Times New Roman"/>
              </a:rPr>
              <a:t> </a:t>
            </a:r>
            <a:r>
              <a:rPr lang="en-US" sz="6000">
                <a:latin typeface="Times New Roman"/>
                <a:ea typeface="Calibri"/>
                <a:cs typeface="Times New Roman"/>
              </a:rPr>
              <a:t>và chỉ ra tính chất đặc trưng cho các phần tử </a:t>
            </a:r>
            <a:r>
              <a:rPr lang="en-US" sz="6000">
                <a:latin typeface="Times New Roman"/>
                <a:ea typeface="Calibri"/>
                <a:cs typeface="Times New Roman"/>
              </a:rPr>
              <a:t>của </a:t>
            </a:r>
            <a:r>
              <a:rPr lang="en-US" sz="6000" smtClean="0">
                <a:latin typeface="Times New Roman"/>
                <a:ea typeface="Calibri"/>
                <a:cs typeface="Times New Roman"/>
              </a:rPr>
              <a:t>?</a:t>
            </a:r>
          </a:p>
          <a:p>
            <a:pPr marL="914400" indent="-914400" algn="just">
              <a:lnSpc>
                <a:spcPct val="107000"/>
              </a:lnSpc>
              <a:spcAft>
                <a:spcPts val="800"/>
              </a:spcAft>
              <a:buAutoNum type="alphaLcPeriod"/>
            </a:pPr>
            <a:r>
              <a:rPr lang="en-US" sz="6000" smtClean="0">
                <a:effectLst/>
                <a:latin typeface="Times New Roman"/>
                <a:ea typeface="Calibri"/>
                <a:cs typeface="Times New Roman"/>
              </a:rPr>
              <a:t>Minh họa tập hợp </a:t>
            </a:r>
            <a:r>
              <a:rPr lang="en-US" sz="6000" i="1" smtClean="0">
                <a:effectLst/>
                <a:latin typeface="Times New Roman"/>
                <a:ea typeface="Calibri"/>
                <a:cs typeface="Times New Roman"/>
              </a:rPr>
              <a:t>B</a:t>
            </a:r>
            <a:r>
              <a:rPr lang="en-US" sz="6000" smtClean="0">
                <a:effectLst/>
                <a:latin typeface="Times New Roman"/>
                <a:ea typeface="Calibri"/>
                <a:cs typeface="Times New Roman"/>
              </a:rPr>
              <a:t> bằng biểu đồ Ven.</a:t>
            </a:r>
            <a:endParaRPr lang="vi-VN" sz="4800">
              <a:effectLst/>
              <a:latin typeface="Calibri"/>
              <a:ea typeface="Calibri"/>
              <a:cs typeface="Times New Roman"/>
            </a:endParaRPr>
          </a:p>
        </p:txBody>
      </p:sp>
      <p:sp>
        <p:nvSpPr>
          <p:cNvPr id="9" name="TextBox 8">
            <a:extLst>
              <a:ext uri="{FF2B5EF4-FFF2-40B4-BE49-F238E27FC236}">
                <a16:creationId xmlns="" xmlns:a16="http://schemas.microsoft.com/office/drawing/2014/main"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dụ 1 </a:t>
            </a:r>
            <a:endParaRPr lang="en-US" sz="6000" b="1"/>
          </a:p>
        </p:txBody>
      </p:sp>
    </p:spTree>
    <p:extLst>
      <p:ext uri="{BB962C8B-B14F-4D97-AF65-F5344CB8AC3E}">
        <p14:creationId xmlns:p14="http://schemas.microsoft.com/office/powerpoint/2010/main" val="23784389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2D7D3F1B-7447-422A-8678-6D29CB062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24384000" cy="12344400"/>
          </a:xfrm>
          <a:prstGeom prst="rect">
            <a:avLst/>
          </a:prstGeom>
        </p:spPr>
      </p:pic>
      <p:sp>
        <p:nvSpPr>
          <p:cNvPr id="12" name="Thought Bubble: Cloud 11">
            <a:extLst>
              <a:ext uri="{FF2B5EF4-FFF2-40B4-BE49-F238E27FC236}">
                <a16:creationId xmlns="" xmlns:a16="http://schemas.microsoft.com/office/drawing/2014/main" id="{83CB41B8-EBAB-497C-B013-14787DD54C09}"/>
              </a:ext>
            </a:extLst>
          </p:cNvPr>
          <p:cNvSpPr/>
          <p:nvPr/>
        </p:nvSpPr>
        <p:spPr>
          <a:xfrm>
            <a:off x="3048000" y="3771900"/>
            <a:ext cx="16916400" cy="7543800"/>
          </a:xfrm>
          <a:prstGeom prst="cloudCallout">
            <a:avLst>
              <a:gd name="adj1" fmla="val -64518"/>
              <a:gd name="adj2" fmla="val 688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7902BBF6-0138-4CE6-A524-364F235B6309}"/>
              </a:ext>
            </a:extLst>
          </p:cNvPr>
          <p:cNvSpPr txBox="1"/>
          <p:nvPr/>
        </p:nvSpPr>
        <p:spPr>
          <a:xfrm>
            <a:off x="5791200" y="4911436"/>
            <a:ext cx="10972800" cy="2661883"/>
          </a:xfrm>
          <a:prstGeom prst="rect">
            <a:avLst/>
          </a:prstGeom>
          <a:noFill/>
        </p:spPr>
        <p:txBody>
          <a:bodyPr wrap="square" rtlCol="0">
            <a:spAutoFit/>
          </a:bodyPr>
          <a:lstStyle/>
          <a:p>
            <a:pPr algn="just">
              <a:lnSpc>
                <a:spcPct val="107000"/>
              </a:lnSpc>
              <a:spcAft>
                <a:spcPts val="800"/>
              </a:spcAft>
            </a:pPr>
            <a:r>
              <a:rPr lang="en-US" sz="8000" b="1">
                <a:latin typeface="Times New Roman"/>
                <a:ea typeface="Calibri"/>
                <a:cs typeface="Times New Roman"/>
              </a:rPr>
              <a:t>Nêu số phần tử của mỗi tập hợp </a:t>
            </a:r>
            <a:r>
              <a:rPr lang="en-US" sz="8000" b="1">
                <a:latin typeface="Times New Roman"/>
                <a:ea typeface="Calibri"/>
                <a:cs typeface="Times New Roman"/>
              </a:rPr>
              <a:t>sau</a:t>
            </a:r>
            <a:r>
              <a:rPr lang="en-US" sz="8000" b="1" smtClean="0">
                <a:latin typeface="Times New Roman"/>
                <a:ea typeface="Calibri"/>
                <a:cs typeface="Times New Roman"/>
              </a:rPr>
              <a:t>?</a:t>
            </a:r>
            <a:endParaRPr lang="vi-VN" sz="6600" b="1">
              <a:latin typeface="Calibri"/>
              <a:ea typeface="Calibri"/>
              <a:cs typeface="Times New Roman"/>
            </a:endParaRPr>
          </a:p>
        </p:txBody>
      </p:sp>
      <p:pic>
        <p:nvPicPr>
          <p:cNvPr id="19" name="Picture 18">
            <a:extLst>
              <a:ext uri="{FF2B5EF4-FFF2-40B4-BE49-F238E27FC236}">
                <a16:creationId xmlns="" xmlns:a16="http://schemas.microsoft.com/office/drawing/2014/main" id="{05664B7E-C464-402C-9C06-84ED49ECC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411545"/>
            <a:ext cx="8689741" cy="2017643"/>
          </a:xfrm>
          <a:prstGeom prst="rect">
            <a:avLst/>
          </a:prstGeom>
        </p:spPr>
      </p:pic>
      <p:grpSp>
        <p:nvGrpSpPr>
          <p:cNvPr id="6" name="Group 5"/>
          <p:cNvGrpSpPr/>
          <p:nvPr/>
        </p:nvGrpSpPr>
        <p:grpSpPr>
          <a:xfrm>
            <a:off x="325435" y="1845341"/>
            <a:ext cx="1350965" cy="1015663"/>
            <a:chOff x="325435" y="1845341"/>
            <a:chExt cx="1350965" cy="1015663"/>
          </a:xfrm>
        </p:grpSpPr>
        <p:sp>
          <p:nvSpPr>
            <p:cNvPr id="7"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04EE3428-F675-481F-8821-6E7773ECB7D4}"/>
                </a:ext>
              </a:extLst>
            </p:cNvPr>
            <p:cNvSpPr txBox="1"/>
            <p:nvPr/>
          </p:nvSpPr>
          <p:spPr>
            <a:xfrm>
              <a:off x="762000" y="1845341"/>
              <a:ext cx="484428" cy="1015663"/>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I</a:t>
              </a:r>
            </a:p>
          </p:txBody>
        </p:sp>
      </p:grpSp>
      <p:sp>
        <p:nvSpPr>
          <p:cNvPr id="9" name="TextBox 8">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en-US" sz="6000" b="1" smtClean="0">
                <a:solidFill>
                  <a:srgbClr val="145F82"/>
                </a:solidFill>
                <a:latin typeface="Times New Roman" panose="02020603050405020304" pitchFamily="18" charset="0"/>
                <a:ea typeface="Tahoma" pitchFamily="34" charset="0"/>
                <a:cs typeface="Times New Roman" panose="02020603050405020304" pitchFamily="18" charset="0"/>
              </a:rPr>
              <a:t>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53460033"/>
              </p:ext>
            </p:extLst>
          </p:nvPr>
        </p:nvGraphicFramePr>
        <p:xfrm>
          <a:off x="5336381" y="7848600"/>
          <a:ext cx="5634037" cy="1286512"/>
        </p:xfrm>
        <a:graphic>
          <a:graphicData uri="http://schemas.openxmlformats.org/presentationml/2006/ole">
            <mc:AlternateContent xmlns:mc="http://schemas.openxmlformats.org/markup-compatibility/2006">
              <mc:Choice xmlns:v="urn:schemas-microsoft-com:vml" Requires="v">
                <p:oleObj spid="_x0000_s35990" name="Equation" r:id="rId5" imgW="1209446" imgH="276091" progId="Equation.DSMT4">
                  <p:embed/>
                </p:oleObj>
              </mc:Choice>
              <mc:Fallback>
                <p:oleObj name="Equation" r:id="rId5" imgW="1209446" imgH="276091" progId="Equation.DSMT4">
                  <p:embed/>
                  <p:pic>
                    <p:nvPicPr>
                      <p:cNvPr id="0" name=""/>
                      <p:cNvPicPr/>
                      <p:nvPr/>
                    </p:nvPicPr>
                    <p:blipFill>
                      <a:blip r:embed="rId6"/>
                      <a:stretch>
                        <a:fillRect/>
                      </a:stretch>
                    </p:blipFill>
                    <p:spPr>
                      <a:xfrm>
                        <a:off x="5336381" y="7848600"/>
                        <a:ext cx="5634037" cy="1286512"/>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230578987"/>
              </p:ext>
            </p:extLst>
          </p:nvPr>
        </p:nvGraphicFramePr>
        <p:xfrm>
          <a:off x="11887200" y="7772400"/>
          <a:ext cx="3830637" cy="1255712"/>
        </p:xfrm>
        <a:graphic>
          <a:graphicData uri="http://schemas.openxmlformats.org/presentationml/2006/ole">
            <mc:AlternateContent xmlns:mc="http://schemas.openxmlformats.org/markup-compatibility/2006">
              <mc:Choice xmlns:v="urn:schemas-microsoft-com:vml" Requires="v">
                <p:oleObj spid="_x0000_s35991" name="Equation" r:id="rId7" imgW="774360" imgH="253800" progId="Equation.DSMT4">
                  <p:embed/>
                </p:oleObj>
              </mc:Choice>
              <mc:Fallback>
                <p:oleObj name="Equation" r:id="rId7" imgW="774360" imgH="253800" progId="Equation.DSMT4">
                  <p:embed/>
                  <p:pic>
                    <p:nvPicPr>
                      <p:cNvPr id="0" name=""/>
                      <p:cNvPicPr/>
                      <p:nvPr/>
                    </p:nvPicPr>
                    <p:blipFill>
                      <a:blip r:embed="rId8"/>
                      <a:stretch>
                        <a:fillRect/>
                      </a:stretch>
                    </p:blipFill>
                    <p:spPr>
                      <a:xfrm>
                        <a:off x="11887200" y="7772400"/>
                        <a:ext cx="3830637" cy="125571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90466224"/>
              </p:ext>
            </p:extLst>
          </p:nvPr>
        </p:nvGraphicFramePr>
        <p:xfrm>
          <a:off x="8188036" y="9298688"/>
          <a:ext cx="5527964" cy="1369312"/>
        </p:xfrm>
        <a:graphic>
          <a:graphicData uri="http://schemas.openxmlformats.org/presentationml/2006/ole">
            <mc:AlternateContent xmlns:mc="http://schemas.openxmlformats.org/markup-compatibility/2006">
              <mc:Choice xmlns:v="urn:schemas-microsoft-com:vml" Requires="v">
                <p:oleObj spid="_x0000_s35992" name="Equation" r:id="rId9" imgW="1038108" imgH="257013" progId="Equation.DSMT4">
                  <p:embed/>
                </p:oleObj>
              </mc:Choice>
              <mc:Fallback>
                <p:oleObj name="Equation" r:id="rId9" imgW="1038108" imgH="257013" progId="Equation.DSMT4">
                  <p:embed/>
                  <p:pic>
                    <p:nvPicPr>
                      <p:cNvPr id="0" name=""/>
                      <p:cNvPicPr/>
                      <p:nvPr/>
                    </p:nvPicPr>
                    <p:blipFill>
                      <a:blip r:embed="rId10"/>
                      <a:stretch>
                        <a:fillRect/>
                      </a:stretch>
                    </p:blipFill>
                    <p:spPr>
                      <a:xfrm>
                        <a:off x="8188036" y="9298688"/>
                        <a:ext cx="5527964" cy="1369312"/>
                      </a:xfrm>
                      <a:prstGeom prst="rect">
                        <a:avLst/>
                      </a:prstGeom>
                    </p:spPr>
                  </p:pic>
                </p:oleObj>
              </mc:Fallback>
            </mc:AlternateContent>
          </a:graphicData>
        </a:graphic>
      </p:graphicFrame>
    </p:spTree>
    <p:extLst>
      <p:ext uri="{BB962C8B-B14F-4D97-AF65-F5344CB8AC3E}">
        <p14:creationId xmlns:p14="http://schemas.microsoft.com/office/powerpoint/2010/main" val="3655556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2D7D3F1B-7447-422A-8678-6D29CB062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 y="1371600"/>
            <a:ext cx="24384000" cy="12344400"/>
          </a:xfrm>
          <a:prstGeom prst="rect">
            <a:avLst/>
          </a:prstGeom>
        </p:spPr>
      </p:pic>
      <p:graphicFrame>
        <p:nvGraphicFramePr>
          <p:cNvPr id="6" name="Object 5">
            <a:extLst>
              <a:ext uri="{FF2B5EF4-FFF2-40B4-BE49-F238E27FC236}">
                <a16:creationId xmlns="" xmlns:a16="http://schemas.microsoft.com/office/drawing/2014/main" id="{DB45D74E-24E5-4871-B232-79566B1E32C8}"/>
              </a:ext>
            </a:extLst>
          </p:cNvPr>
          <p:cNvGraphicFramePr>
            <a:graphicFrameLocks noChangeAspect="1"/>
          </p:cNvGraphicFramePr>
          <p:nvPr>
            <p:extLst>
              <p:ext uri="{D42A27DB-BD31-4B8C-83A1-F6EECF244321}">
                <p14:modId xmlns:p14="http://schemas.microsoft.com/office/powerpoint/2010/main" val="842902877"/>
              </p:ext>
            </p:extLst>
          </p:nvPr>
        </p:nvGraphicFramePr>
        <p:xfrm>
          <a:off x="4114800" y="2209800"/>
          <a:ext cx="914400" cy="635000"/>
        </p:xfrm>
        <a:graphic>
          <a:graphicData uri="http://schemas.openxmlformats.org/presentationml/2006/ole">
            <mc:AlternateContent xmlns:mc="http://schemas.openxmlformats.org/markup-compatibility/2006">
              <mc:Choice xmlns:v="urn:schemas-microsoft-com:vml" Requires="v">
                <p:oleObj spid="_x0000_s13615" name="Equation" r:id="rId4" imgW="914400" imgH="634680" progId="Equation.DSMT4">
                  <p:embed/>
                </p:oleObj>
              </mc:Choice>
              <mc:Fallback>
                <p:oleObj name="Equation" r:id="rId4" imgW="914400" imgH="634680" progId="Equation.DSMT4">
                  <p:embed/>
                  <p:pic>
                    <p:nvPicPr>
                      <p:cNvPr id="0" name=""/>
                      <p:cNvPicPr/>
                      <p:nvPr/>
                    </p:nvPicPr>
                    <p:blipFill>
                      <a:blip r:embed="rId5"/>
                      <a:stretch>
                        <a:fillRect/>
                      </a:stretch>
                    </p:blipFill>
                    <p:spPr>
                      <a:xfrm>
                        <a:off x="4114800" y="2209800"/>
                        <a:ext cx="914400" cy="635000"/>
                      </a:xfrm>
                      <a:prstGeom prst="rect">
                        <a:avLst/>
                      </a:prstGeom>
                    </p:spPr>
                  </p:pic>
                </p:oleObj>
              </mc:Fallback>
            </mc:AlternateContent>
          </a:graphicData>
        </a:graphic>
      </p:graphicFrame>
      <p:grpSp>
        <p:nvGrpSpPr>
          <p:cNvPr id="5" name="Group 4"/>
          <p:cNvGrpSpPr/>
          <p:nvPr/>
        </p:nvGrpSpPr>
        <p:grpSpPr>
          <a:xfrm>
            <a:off x="1752600" y="3799626"/>
            <a:ext cx="20878800" cy="4184735"/>
            <a:chOff x="1386645" y="5891994"/>
            <a:chExt cx="20878800" cy="4184735"/>
          </a:xfrm>
        </p:grpSpPr>
        <p:sp>
          <p:nvSpPr>
            <p:cNvPr id="8"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1386645" y="5891994"/>
              <a:ext cx="20878800" cy="4184735"/>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6000" b="1">
                  <a:latin typeface="Times New Roman"/>
                  <a:ea typeface="Calibri"/>
                  <a:cs typeface="Times New Roman"/>
                </a:rPr>
                <a:t>Chú ý</a:t>
              </a:r>
              <a:r>
                <a:rPr lang="en-US" sz="6000" b="1">
                  <a:latin typeface="Times New Roman"/>
                  <a:ea typeface="Calibri"/>
                  <a:cs typeface="Times New Roman"/>
                </a:rPr>
                <a:t>:</a:t>
              </a:r>
              <a:r>
                <a:rPr lang="en-US" sz="6000">
                  <a:latin typeface="Times New Roman"/>
                  <a:ea typeface="Calibri"/>
                  <a:cs typeface="Times New Roman"/>
                </a:rPr>
                <a:t> </a:t>
              </a:r>
              <a:endParaRPr lang="en-US" sz="6000" smtClean="0">
                <a:latin typeface="Times New Roman"/>
                <a:ea typeface="Calibri"/>
                <a:cs typeface="Times New Roman"/>
              </a:endParaRPr>
            </a:p>
            <a:p>
              <a:pPr>
                <a:lnSpc>
                  <a:spcPct val="107000"/>
                </a:lnSpc>
                <a:spcAft>
                  <a:spcPts val="800"/>
                </a:spcAft>
              </a:pPr>
              <a:r>
                <a:rPr lang="en-US" sz="6000" smtClean="0">
                  <a:latin typeface="Times New Roman"/>
                  <a:ea typeface="Calibri"/>
                  <a:cs typeface="Times New Roman"/>
                </a:rPr>
                <a:t>- Một </a:t>
              </a:r>
              <a:r>
                <a:rPr lang="en-US" sz="6000">
                  <a:latin typeface="Times New Roman"/>
                  <a:ea typeface="Calibri"/>
                  <a:cs typeface="Times New Roman"/>
                </a:rPr>
                <a:t>tập hợp có thể có 1 phần tử, nhiều phần tử, vô số phần tử hoặc không có phần tử nào.</a:t>
              </a:r>
              <a:endParaRPr lang="vi-VN" sz="4800">
                <a:latin typeface="Calibri"/>
                <a:ea typeface="Calibri"/>
                <a:cs typeface="Times New Roman"/>
              </a:endParaRPr>
            </a:p>
            <a:p>
              <a:r>
                <a:rPr lang="en-US" sz="6000">
                  <a:latin typeface="Times New Roman"/>
                  <a:ea typeface="Calibri"/>
                </a:rPr>
                <a:t>-Tập không có phần tử nào gọi là tập rỗng. </a:t>
              </a:r>
              <a:r>
                <a:rPr lang="en-US" sz="6000">
                  <a:latin typeface="Times New Roman"/>
                  <a:ea typeface="Calibri"/>
                </a:rPr>
                <a:t>Kí </a:t>
              </a:r>
              <a:r>
                <a:rPr lang="en-US" sz="6000" smtClean="0">
                  <a:latin typeface="Times New Roman"/>
                  <a:ea typeface="Calibri"/>
                </a:rPr>
                <a:t>hiệu    .</a:t>
              </a:r>
              <a:endParaRPr kumimoji="0" lang="en-US" altLang="en-US" sz="6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50774032"/>
                </p:ext>
              </p:extLst>
            </p:nvPr>
          </p:nvGraphicFramePr>
          <p:xfrm>
            <a:off x="16916400" y="9236839"/>
            <a:ext cx="1066800" cy="821561"/>
          </p:xfrm>
          <a:graphic>
            <a:graphicData uri="http://schemas.openxmlformats.org/presentationml/2006/ole">
              <mc:AlternateContent xmlns:mc="http://schemas.openxmlformats.org/markup-compatibility/2006">
                <mc:Choice xmlns:v="urn:schemas-microsoft-com:vml" Requires="v">
                  <p:oleObj spid="_x0000_s13616" name="Equation" r:id="rId6" imgW="161979" imgH="181061" progId="Equation.DSMT4">
                    <p:embed/>
                  </p:oleObj>
                </mc:Choice>
                <mc:Fallback>
                  <p:oleObj name="Equation" r:id="rId6" imgW="161979" imgH="181061" progId="Equation.DSMT4">
                    <p:embed/>
                    <p:pic>
                      <p:nvPicPr>
                        <p:cNvPr id="0" name=""/>
                        <p:cNvPicPr/>
                        <p:nvPr/>
                      </p:nvPicPr>
                      <p:blipFill>
                        <a:blip r:embed="rId7"/>
                        <a:stretch>
                          <a:fillRect/>
                        </a:stretch>
                      </p:blipFill>
                      <p:spPr>
                        <a:xfrm>
                          <a:off x="16916400" y="9236839"/>
                          <a:ext cx="1066800" cy="821561"/>
                        </a:xfrm>
                        <a:prstGeom prst="rect">
                          <a:avLst/>
                        </a:prstGeom>
                      </p:spPr>
                    </p:pic>
                  </p:oleObj>
                </mc:Fallback>
              </mc:AlternateContent>
            </a:graphicData>
          </a:graphic>
        </p:graphicFrame>
      </p:grpSp>
    </p:spTree>
    <p:extLst>
      <p:ext uri="{BB962C8B-B14F-4D97-AF65-F5344CB8AC3E}">
        <p14:creationId xmlns:p14="http://schemas.microsoft.com/office/powerpoint/2010/main" val="446010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0" y="203369"/>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pSp>
        <p:nvGrpSpPr>
          <p:cNvPr id="4" name="Group 3"/>
          <p:cNvGrpSpPr/>
          <p:nvPr/>
        </p:nvGrpSpPr>
        <p:grpSpPr>
          <a:xfrm>
            <a:off x="325435" y="1824117"/>
            <a:ext cx="18634079" cy="1036887"/>
            <a:chOff x="325435" y="1824117"/>
            <a:chExt cx="18634079" cy="1036887"/>
          </a:xfrm>
        </p:grpSpPr>
        <p:sp>
          <p:nvSpPr>
            <p:cNvPr id="22"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04EE3428-F675-481F-8821-6E7773ECB7D4}"/>
                </a:ext>
              </a:extLst>
            </p:cNvPr>
            <p:cNvSpPr txBox="1"/>
            <p:nvPr/>
          </p:nvSpPr>
          <p:spPr>
            <a:xfrm>
              <a:off x="609600" y="1845341"/>
              <a:ext cx="784189" cy="1015663"/>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24" name="TextBox 23">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TẬP </a:t>
              </a:r>
              <a:r>
                <a:rPr lang="pt-BR" sz="6000" b="1">
                  <a:latin typeface="Times New Roman"/>
                  <a:ea typeface="Calibri"/>
                </a:rPr>
                <a:t>HỢP CON VÀ HAI TẬP BẰNG NHAU</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0" y="5207000"/>
          <a:ext cx="171450" cy="203200"/>
        </p:xfrm>
        <a:graphic>
          <a:graphicData uri="http://schemas.openxmlformats.org/presentationml/2006/ole">
            <mc:AlternateContent xmlns:mc="http://schemas.openxmlformats.org/markup-compatibility/2006">
              <mc:Choice xmlns:v="urn:schemas-microsoft-com:vml" Requires="v">
                <p:oleObj spid="_x0000_s14717" name="Equation" r:id="rId4" imgW="177569" imgH="202936" progId="Equation.DSMT4">
                  <p:embed/>
                </p:oleObj>
              </mc:Choice>
              <mc:Fallback>
                <p:oleObj name="Equation" r:id="rId4" imgW="177569" imgH="202936" progId="Equation.DSMT4">
                  <p:embed/>
                  <p:pic>
                    <p:nvPicPr>
                      <p:cNvPr id="5" name="Object 4">
                        <a:extLst>
                          <a:ext uri="{FF2B5EF4-FFF2-40B4-BE49-F238E27FC236}">
                            <a16:creationId xmlns="" xmlns:a16="http://schemas.microsoft.com/office/drawing/2014/main" id="{80A6B437-F72D-4E4A-86C4-D7E5F9F663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07000"/>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14">
            <a:extLst>
              <a:ext uri="{FF2B5EF4-FFF2-40B4-BE49-F238E27FC236}">
                <a16:creationId xmlns="" xmlns:a16="http://schemas.microsoft.com/office/drawing/2014/main" id="{CABCEF28-89CE-4C1F-AA0A-F63000650B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0" y="2726625"/>
            <a:ext cx="7924800" cy="2076508"/>
          </a:xfrm>
          <a:prstGeom prst="rect">
            <a:avLst/>
          </a:prstGeom>
        </p:spPr>
      </p:pic>
      <p:sp>
        <p:nvSpPr>
          <p:cNvPr id="11" name="Rectangle 4">
            <a:extLst>
              <a:ext uri="{FF2B5EF4-FFF2-40B4-BE49-F238E27FC236}">
                <a16:creationId xmlns="" xmlns:a16="http://schemas.microsoft.com/office/drawing/2014/main" id="{5057D2F9-36E3-4709-897F-0A4FA8E78FDE}"/>
              </a:ext>
            </a:extLst>
          </p:cNvPr>
          <p:cNvSpPr>
            <a:spLocks noChangeArrowheads="1"/>
          </p:cNvSpPr>
          <p:nvPr/>
        </p:nvSpPr>
        <p:spPr bwMode="auto">
          <a:xfrm>
            <a:off x="1386862" y="4803133"/>
            <a:ext cx="21617637" cy="494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vi-VN" sz="6000" smtClean="0">
                <a:latin typeface="Times New Roman"/>
                <a:ea typeface="Calibri"/>
                <a:cs typeface="Times New Roman"/>
              </a:rPr>
              <a:t>Cho </a:t>
            </a:r>
            <a:r>
              <a:rPr lang="vi-VN" sz="6000">
                <a:latin typeface="Times New Roman"/>
                <a:ea typeface="Calibri"/>
                <a:cs typeface="Times New Roman"/>
              </a:rPr>
              <a:t>2 tập </a:t>
            </a:r>
            <a:r>
              <a:rPr lang="vi-VN" sz="6000">
                <a:latin typeface="Times New Roman"/>
                <a:ea typeface="Calibri"/>
                <a:cs typeface="Times New Roman"/>
              </a:rPr>
              <a:t>hợp </a:t>
            </a:r>
            <a:r>
              <a:rPr lang="vi-VN" sz="6000" smtClean="0">
                <a:latin typeface="Times New Roman"/>
                <a:ea typeface="Calibri"/>
                <a:cs typeface="Times New Roman"/>
              </a:rPr>
              <a:t>:</a:t>
            </a:r>
          </a:p>
          <a:p>
            <a:pPr>
              <a:lnSpc>
                <a:spcPct val="107000"/>
              </a:lnSpc>
              <a:spcAft>
                <a:spcPts val="800"/>
              </a:spcAft>
            </a:pPr>
            <a:endParaRPr lang="vi-VN" sz="9600" smtClean="0">
              <a:latin typeface="Times New Roman"/>
              <a:ea typeface="Calibri"/>
              <a:cs typeface="Times New Roman"/>
            </a:endParaRPr>
          </a:p>
          <a:p>
            <a:pPr>
              <a:lnSpc>
                <a:spcPct val="107000"/>
              </a:lnSpc>
              <a:spcAft>
                <a:spcPts val="800"/>
              </a:spcAft>
            </a:pPr>
            <a:r>
              <a:rPr lang="vi-VN" sz="6000" smtClean="0">
                <a:latin typeface="Times New Roman"/>
                <a:ea typeface="Calibri"/>
                <a:cs typeface="Times New Roman"/>
              </a:rPr>
              <a:t>a</a:t>
            </a:r>
            <a:r>
              <a:rPr lang="vi-VN" sz="6000">
                <a:latin typeface="Times New Roman"/>
                <a:ea typeface="Calibri"/>
                <a:cs typeface="Times New Roman"/>
              </a:rPr>
              <a:t>. Viết </a:t>
            </a:r>
            <a:r>
              <a:rPr lang="vi-VN" sz="6000">
                <a:latin typeface="Times New Roman"/>
                <a:ea typeface="Calibri"/>
                <a:cs typeface="Times New Roman"/>
              </a:rPr>
              <a:t>tập </a:t>
            </a:r>
            <a:r>
              <a:rPr lang="vi-VN" sz="6000" smtClean="0">
                <a:latin typeface="Times New Roman"/>
                <a:ea typeface="Calibri"/>
                <a:cs typeface="Times New Roman"/>
              </a:rPr>
              <a:t>hợp</a:t>
            </a:r>
            <a:r>
              <a:rPr lang="vi-VN" sz="6000" i="1">
                <a:latin typeface="Times New Roman"/>
                <a:ea typeface="Calibri"/>
                <a:cs typeface="Times New Roman"/>
              </a:rPr>
              <a:t> </a:t>
            </a:r>
            <a:r>
              <a:rPr lang="vi-VN" sz="6000" i="1" smtClean="0">
                <a:latin typeface="Times New Roman"/>
                <a:ea typeface="Calibri"/>
                <a:cs typeface="Times New Roman"/>
              </a:rPr>
              <a:t>A, B</a:t>
            </a:r>
            <a:r>
              <a:rPr lang="vi-VN" sz="6000" smtClean="0">
                <a:latin typeface="Times New Roman"/>
                <a:ea typeface="Calibri"/>
                <a:cs typeface="Times New Roman"/>
              </a:rPr>
              <a:t> </a:t>
            </a:r>
            <a:r>
              <a:rPr lang="vi-VN" sz="6000">
                <a:latin typeface="Times New Roman"/>
                <a:ea typeface="Calibri"/>
                <a:cs typeface="Times New Roman"/>
              </a:rPr>
              <a:t>bằng cách liệt kê các phần tử?</a:t>
            </a:r>
            <a:endParaRPr lang="vi-VN" sz="4800">
              <a:latin typeface="Calibri"/>
              <a:ea typeface="Calibri"/>
              <a:cs typeface="Times New Roman"/>
            </a:endParaRPr>
          </a:p>
          <a:p>
            <a:pPr>
              <a:lnSpc>
                <a:spcPct val="107000"/>
              </a:lnSpc>
              <a:spcAft>
                <a:spcPts val="800"/>
              </a:spcAft>
            </a:pPr>
            <a:r>
              <a:rPr lang="vi-VN" sz="6000">
                <a:latin typeface="Times New Roman"/>
                <a:ea typeface="Calibri"/>
                <a:cs typeface="Times New Roman"/>
              </a:rPr>
              <a:t>b. Mỗi phần tử của tập </a:t>
            </a:r>
            <a:r>
              <a:rPr lang="vi-VN" sz="6000">
                <a:latin typeface="Times New Roman"/>
                <a:ea typeface="Calibri"/>
                <a:cs typeface="Times New Roman"/>
              </a:rPr>
              <a:t>hợp </a:t>
            </a:r>
            <a:r>
              <a:rPr lang="vi-VN" sz="6000" i="1" smtClean="0">
                <a:latin typeface="Times New Roman"/>
                <a:ea typeface="Calibri"/>
                <a:cs typeface="Times New Roman"/>
              </a:rPr>
              <a:t>A</a:t>
            </a:r>
            <a:r>
              <a:rPr lang="vi-VN" sz="6000" smtClean="0">
                <a:latin typeface="Times New Roman"/>
                <a:ea typeface="Calibri"/>
                <a:cs typeface="Times New Roman"/>
              </a:rPr>
              <a:t> </a:t>
            </a:r>
            <a:r>
              <a:rPr lang="vi-VN" sz="6000">
                <a:latin typeface="Times New Roman"/>
                <a:ea typeface="Calibri"/>
                <a:cs typeface="Times New Roman"/>
              </a:rPr>
              <a:t>có thuộc tập </a:t>
            </a:r>
            <a:r>
              <a:rPr lang="vi-VN" sz="6000">
                <a:latin typeface="Times New Roman"/>
                <a:ea typeface="Calibri"/>
                <a:cs typeface="Times New Roman"/>
              </a:rPr>
              <a:t>hợp </a:t>
            </a:r>
            <a:r>
              <a:rPr lang="vi-VN" sz="6000" i="1" smtClean="0">
                <a:latin typeface="Times New Roman"/>
                <a:ea typeface="Calibri"/>
                <a:cs typeface="Times New Roman"/>
              </a:rPr>
              <a:t>B</a:t>
            </a:r>
            <a:r>
              <a:rPr lang="vi-VN" sz="6000" smtClean="0">
                <a:latin typeface="Times New Roman"/>
                <a:ea typeface="Calibri"/>
                <a:cs typeface="Times New Roman"/>
              </a:rPr>
              <a:t> </a:t>
            </a:r>
            <a:r>
              <a:rPr lang="vi-VN" sz="6000">
                <a:latin typeface="Times New Roman"/>
                <a:ea typeface="Calibri"/>
                <a:cs typeface="Times New Roman"/>
              </a:rPr>
              <a:t>không?</a:t>
            </a:r>
            <a:endParaRPr lang="vi-VN" sz="4800">
              <a:effectLst/>
              <a:latin typeface="Calibri"/>
              <a:ea typeface="Calibri"/>
              <a:cs typeface="Times New Roman"/>
            </a:endParaRPr>
          </a:p>
        </p:txBody>
      </p:sp>
      <p:pic>
        <p:nvPicPr>
          <p:cNvPr id="14619" name="Picture 2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399" y="4803133"/>
            <a:ext cx="5946177" cy="109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490670364"/>
              </p:ext>
            </p:extLst>
          </p:nvPr>
        </p:nvGraphicFramePr>
        <p:xfrm>
          <a:off x="6629400" y="6147712"/>
          <a:ext cx="6085334" cy="1088106"/>
        </p:xfrm>
        <a:graphic>
          <a:graphicData uri="http://schemas.openxmlformats.org/presentationml/2006/ole">
            <mc:AlternateContent xmlns:mc="http://schemas.openxmlformats.org/markup-compatibility/2006">
              <mc:Choice xmlns:v="urn:schemas-microsoft-com:vml" Requires="v">
                <p:oleObj spid="_x0000_s14718" name="Equation" r:id="rId8" imgW="1438017" imgH="257013" progId="Equation.DSMT4">
                  <p:embed/>
                </p:oleObj>
              </mc:Choice>
              <mc:Fallback>
                <p:oleObj name="Equation" r:id="rId8" imgW="1438017" imgH="257013" progId="Equation.DSMT4">
                  <p:embed/>
                  <p:pic>
                    <p:nvPicPr>
                      <p:cNvPr id="0" name=""/>
                      <p:cNvPicPr/>
                      <p:nvPr/>
                    </p:nvPicPr>
                    <p:blipFill>
                      <a:blip r:embed="rId9"/>
                      <a:stretch>
                        <a:fillRect/>
                      </a:stretch>
                    </p:blipFill>
                    <p:spPr>
                      <a:xfrm>
                        <a:off x="6629400" y="6147712"/>
                        <a:ext cx="6085334" cy="1088106"/>
                      </a:xfrm>
                      <a:prstGeom prst="rect">
                        <a:avLst/>
                      </a:prstGeom>
                    </p:spPr>
                  </p:pic>
                </p:oleObj>
              </mc:Fallback>
            </mc:AlternateContent>
          </a:graphicData>
        </a:graphic>
      </p:graphicFrame>
    </p:spTree>
    <p:extLst>
      <p:ext uri="{BB962C8B-B14F-4D97-AF65-F5344CB8AC3E}">
        <p14:creationId xmlns:p14="http://schemas.microsoft.com/office/powerpoint/2010/main" val="2601968347"/>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8197</TotalTime>
  <Words>1691</Words>
  <PresentationFormat>Custom</PresentationFormat>
  <Paragraphs>213</Paragraphs>
  <Slides>37</Slides>
  <Notes>15</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37</vt:i4>
      </vt:variant>
    </vt:vector>
  </HeadingPairs>
  <TitlesOfParts>
    <vt:vector size="42" baseType="lpstr">
      <vt:lpstr>Office Theme</vt:lpstr>
      <vt:lpstr>1_Office Theme</vt:lpstr>
      <vt:lpstr>MathType 7.0 Equation</vt:lpstr>
      <vt:lpstr>Equation</vt:lpstr>
      <vt:lpstr>Visio.Drawing.11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Website@VnTeach.Com;</dc:title>
  <dc:creator>Website@VnTeach.Com</dc:creator>
  <cp:keywords>Website@VnTeach.Com</cp:keywords>
  <dcterms:created xsi:type="dcterms:W3CDTF">2013-08-31T11:42:51Z</dcterms:created>
  <dcterms:modified xsi:type="dcterms:W3CDTF">2022-08-11T17:59:04Z</dcterms:modified>
</cp:coreProperties>
</file>