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39" r:id="rId3"/>
    <p:sldMasterId id="2147483748" r:id="rId4"/>
    <p:sldMasterId id="2147483781" r:id="rId5"/>
    <p:sldMasterId id="2147483784" r:id="rId6"/>
    <p:sldMasterId id="2147483797" r:id="rId7"/>
    <p:sldMasterId id="2147483806" r:id="rId8"/>
    <p:sldMasterId id="2147483823" r:id="rId9"/>
  </p:sldMasterIdLst>
  <p:notesMasterIdLst>
    <p:notesMasterId r:id="rId49"/>
  </p:notesMasterIdLst>
  <p:sldIdLst>
    <p:sldId id="11088516" r:id="rId10"/>
    <p:sldId id="257" r:id="rId11"/>
    <p:sldId id="308" r:id="rId12"/>
    <p:sldId id="259" r:id="rId13"/>
    <p:sldId id="11088586" r:id="rId14"/>
    <p:sldId id="11088587" r:id="rId15"/>
    <p:sldId id="11088592" r:id="rId16"/>
    <p:sldId id="312" r:id="rId17"/>
    <p:sldId id="269" r:id="rId18"/>
    <p:sldId id="261" r:id="rId19"/>
    <p:sldId id="11088591" r:id="rId20"/>
    <p:sldId id="11088604" r:id="rId21"/>
    <p:sldId id="262" r:id="rId22"/>
    <p:sldId id="11088605" r:id="rId23"/>
    <p:sldId id="11088517" r:id="rId24"/>
    <p:sldId id="11088527" r:id="rId25"/>
    <p:sldId id="11088624" r:id="rId26"/>
    <p:sldId id="11088519" r:id="rId27"/>
    <p:sldId id="295" r:id="rId28"/>
    <p:sldId id="11088528" r:id="rId29"/>
    <p:sldId id="11088525" r:id="rId30"/>
    <p:sldId id="11088529" r:id="rId31"/>
    <p:sldId id="11088625" r:id="rId32"/>
    <p:sldId id="11088523" r:id="rId33"/>
    <p:sldId id="11088526" r:id="rId34"/>
    <p:sldId id="11088623" r:id="rId35"/>
    <p:sldId id="11088531" r:id="rId36"/>
    <p:sldId id="291" r:id="rId37"/>
    <p:sldId id="11088532" r:id="rId38"/>
    <p:sldId id="11088598" r:id="rId39"/>
    <p:sldId id="11088626" r:id="rId40"/>
    <p:sldId id="11088818" r:id="rId41"/>
    <p:sldId id="11088622" r:id="rId42"/>
    <p:sldId id="258" r:id="rId43"/>
    <p:sldId id="11088618" r:id="rId44"/>
    <p:sldId id="260" r:id="rId45"/>
    <p:sldId id="11088619" r:id="rId46"/>
    <p:sldId id="11088627" r:id="rId47"/>
    <p:sldId id="11088620" r:id="rId4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02"/>
    <p:restoredTop sz="96341"/>
  </p:normalViewPr>
  <p:slideViewPr>
    <p:cSldViewPr snapToGrid="0" snapToObjects="1" showGuides="1">
      <p:cViewPr varScale="1">
        <p:scale>
          <a:sx n="110" d="100"/>
          <a:sy n="110" d="100"/>
        </p:scale>
        <p:origin x="120" y="11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C1981-380E-0347-8917-6622A956D24F}" type="datetimeFigureOut">
              <a:rPr lang="en-VN" smtClean="0"/>
              <a:t>08/23/2023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34C66-2A57-2048-A17F-82FB5F474E9D}" type="slidenum">
              <a:rPr lang="en-VN" smtClean="0"/>
              <a:t>‹#›</a:t>
            </a:fld>
            <a:endParaRPr lang="en-VN"/>
          </a:p>
        </p:txBody>
      </p:sp>
    </p:spTree>
    <p:extLst>
      <p:ext uri="{BB962C8B-B14F-4D97-AF65-F5344CB8AC3E}">
        <p14:creationId xmlns:p14="http://schemas.microsoft.com/office/powerpoint/2010/main" val="78923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54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1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2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4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5BBEB-748B-4913-8706-F34C18573C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77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33b2d619d_0_1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33b2d619d_0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4D3F1BC-C93E-2147-9B16-B480063317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B2C630-6760-2E49-BF77-7C3FA5E1EC00}" type="slidenum">
              <a:rPr lang="en-US" altLang="en-US"/>
              <a:pPr/>
              <a:t>11</a:t>
            </a:fld>
            <a:endParaRPr lang="en-US" altLang="en-US"/>
          </a:p>
        </p:txBody>
      </p:sp>
      <p:sp>
        <p:nvSpPr>
          <p:cNvPr id="25603" name="Rectangle 7">
            <a:extLst>
              <a:ext uri="{FF2B5EF4-FFF2-40B4-BE49-F238E27FC236}">
                <a16:creationId xmlns:a16="http://schemas.microsoft.com/office/drawing/2014/main" id="{B714BB56-E0D7-9242-8146-7D4A2EDA7F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239842E-AD30-3342-BEA2-F89C7B8A5499}" type="slidenum">
              <a:rPr lang="en-US" altLang="en-US" sz="1200"/>
              <a:pPr algn="r" eaLnBrk="1" hangingPunct="1"/>
              <a:t>11</a:t>
            </a:fld>
            <a:endParaRPr lang="en-US" altLang="en-US" sz="1200"/>
          </a:p>
        </p:txBody>
      </p:sp>
      <p:sp>
        <p:nvSpPr>
          <p:cNvPr id="25604" name="Rectangle 2">
            <a:extLst>
              <a:ext uri="{FF2B5EF4-FFF2-40B4-BE49-F238E27FC236}">
                <a16:creationId xmlns:a16="http://schemas.microsoft.com/office/drawing/2014/main" id="{5B8B50D6-4410-A141-A8F9-2E41ED873354}"/>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6613982A-2601-DC46-8520-0EFC26617AFE}"/>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25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EE04-2074-544D-B109-118F9340E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D5D13D8-3E75-1043-AD28-97B5013F3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B5917E6-1ACE-BC4B-89C5-21BEA3261198}"/>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4F657335-AE9D-194E-A59B-F6E98C04DBA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A748993-CBB6-D240-9DA4-F4EF596DCFCC}"/>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408544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9E36-BEE6-CD48-9C03-1031AB38D5D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221C1FE-D606-6D4A-8B53-87989C5B7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E3E5CB4-F7B0-EB49-B793-98867E76CFC3}"/>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C444D6AE-81D0-934C-8F42-88128E25EFB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25211E9-773F-5848-B592-280B671753FA}"/>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44875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EC527-FDCA-264F-80DD-DC23E4A52C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8A118DE-831B-AB4C-9D7B-1F39A481B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212693F-3070-0244-9A93-98512FF8EBF1}"/>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D62E29AC-D9B1-C644-9B4B-3883C0B833A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8B32ACB-9A13-8544-8D8B-180375E119C6}"/>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418681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01431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27406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2"/>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60" name="Google Shape;360;p42"/>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61" name="Google Shape;361;p42"/>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62" name="Google Shape;362;p42"/>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63" name="Google Shape;363;p42"/>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64" name="Google Shape;364;p4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42"/>
          <p:cNvSpPr txBox="1">
            <a:spLocks noGrp="1"/>
          </p:cNvSpPr>
          <p:nvPr>
            <p:ph type="body" idx="1"/>
          </p:nvPr>
        </p:nvSpPr>
        <p:spPr>
          <a:xfrm>
            <a:off x="950967" y="1797967"/>
            <a:ext cx="10290000" cy="4340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Font typeface="Barlow"/>
              <a:buAutoNum type="arabicPeriod"/>
              <a:defRPr sz="1467">
                <a:latin typeface="Barlow"/>
                <a:ea typeface="Barlow"/>
                <a:cs typeface="Barlow"/>
                <a:sym typeface="Barlow"/>
              </a:defRPr>
            </a:lvl1pPr>
            <a:lvl2pPr marL="1219170" lvl="1" indent="-423323" rtl="0">
              <a:lnSpc>
                <a:spcPct val="100000"/>
              </a:lnSpc>
              <a:spcBef>
                <a:spcPts val="2133"/>
              </a:spcBef>
              <a:spcAft>
                <a:spcPts val="0"/>
              </a:spcAft>
              <a:buSzPts val="1400"/>
              <a:buChar char="○"/>
              <a:defRPr sz="1467">
                <a:latin typeface="Barlow"/>
                <a:ea typeface="Barlow"/>
                <a:cs typeface="Barlow"/>
                <a:sym typeface="Barlow"/>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6" name="Google Shape;366;p42"/>
          <p:cNvSpPr txBox="1">
            <a:spLocks noGrp="1"/>
          </p:cNvSpPr>
          <p:nvPr>
            <p:ph type="title"/>
          </p:nvPr>
        </p:nvSpPr>
        <p:spPr>
          <a:xfrm>
            <a:off x="1941000" y="910833"/>
            <a:ext cx="83100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367" name="Google Shape;367;p4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68" name="Google Shape;368;p4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7087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69088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6"/>
          <p:cNvSpPr/>
          <p:nvPr/>
        </p:nvSpPr>
        <p:spPr>
          <a:xfrm>
            <a:off x="5066262" y="3048006"/>
            <a:ext cx="7311100" cy="4180700"/>
          </a:xfrm>
          <a:custGeom>
            <a:avLst/>
            <a:gdLst/>
            <a:ahLst/>
            <a:cxnLst/>
            <a:rect l="l" t="t" r="r" b="b"/>
            <a:pathLst>
              <a:path w="219333" h="125421" extrusionOk="0">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405" name="Google Shape;405;p46"/>
          <p:cNvSpPr/>
          <p:nvPr/>
        </p:nvSpPr>
        <p:spPr>
          <a:xfrm>
            <a:off x="-82372" y="3171567"/>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406" name="Google Shape;406;p46"/>
          <p:cNvSpPr/>
          <p:nvPr/>
        </p:nvSpPr>
        <p:spPr>
          <a:xfrm>
            <a:off x="-102972" y="-144167"/>
            <a:ext cx="6796200" cy="5375200"/>
          </a:xfrm>
          <a:custGeom>
            <a:avLst/>
            <a:gdLst/>
            <a:ahLst/>
            <a:cxnLst/>
            <a:rect l="l" t="t" r="r" b="b"/>
            <a:pathLst>
              <a:path w="203886" h="161256" extrusionOk="0">
                <a:moveTo>
                  <a:pt x="0" y="0"/>
                </a:moveTo>
                <a:lnTo>
                  <a:pt x="0" y="99472"/>
                </a:lnTo>
                <a:lnTo>
                  <a:pt x="203886" y="161256"/>
                </a:lnTo>
                <a:lnTo>
                  <a:pt x="83408" y="2471"/>
                </a:lnTo>
                <a:close/>
              </a:path>
            </a:pathLst>
          </a:custGeom>
          <a:solidFill>
            <a:srgbClr val="96B3C1">
              <a:alpha val="38840"/>
            </a:srgbClr>
          </a:solidFill>
          <a:ln>
            <a:noFill/>
          </a:ln>
        </p:spPr>
      </p:sp>
      <p:sp>
        <p:nvSpPr>
          <p:cNvPr id="407" name="Google Shape;407;p46"/>
          <p:cNvSpPr/>
          <p:nvPr/>
        </p:nvSpPr>
        <p:spPr>
          <a:xfrm>
            <a:off x="2683273" y="-32527"/>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408" name="Google Shape;408;p46"/>
          <p:cNvSpPr/>
          <p:nvPr/>
        </p:nvSpPr>
        <p:spPr>
          <a:xfrm>
            <a:off x="7296445" y="-17932"/>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409" name="Google Shape;409;p46"/>
          <p:cNvSpPr txBox="1">
            <a:spLocks noGrp="1"/>
          </p:cNvSpPr>
          <p:nvPr>
            <p:ph type="title"/>
          </p:nvPr>
        </p:nvSpPr>
        <p:spPr>
          <a:xfrm>
            <a:off x="3009400" y="1471600"/>
            <a:ext cx="6173200" cy="39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10" name="Google Shape;410;p46"/>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1" name="Google Shape;411;p46"/>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12" name="Google Shape;412;p46"/>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10629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917190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375748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53"/>
          <p:cNvGrpSpPr/>
          <p:nvPr/>
        </p:nvGrpSpPr>
        <p:grpSpPr>
          <a:xfrm>
            <a:off x="-399505" y="-183099"/>
            <a:ext cx="12733933" cy="7224188"/>
            <a:chOff x="-124850" y="-137325"/>
            <a:chExt cx="9550450" cy="5418141"/>
          </a:xfrm>
        </p:grpSpPr>
        <p:sp>
          <p:nvSpPr>
            <p:cNvPr id="468" name="Google Shape;468;p53"/>
            <p:cNvSpPr/>
            <p:nvPr/>
          </p:nvSpPr>
          <p:spPr>
            <a:xfrm flipH="1">
              <a:off x="5180950" y="-137325"/>
              <a:ext cx="4244650" cy="5405675"/>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53"/>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73" name="Google Shape;473;p53"/>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74" name="Google Shape;474;p53"/>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5749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B323-CFB8-0641-956F-8DCC24F37A6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7AECFD7-B106-4A4D-AE02-828717794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7EDDC29-0866-E34C-9B3F-767A9C0F3EFD}"/>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D74B3CDC-0372-8648-B645-6A646B32A6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162A8C6-F0BD-C04E-A1E2-0C0AC6D0A3AB}"/>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205483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265300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1613383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537053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58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193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6428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6495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7953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5096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8/23/2023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260863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D8CF-8618-8A46-9647-A9DF78551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5BADDF4-8A77-2F4F-8D0A-F5A87128E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243BC-D00A-8F49-92A1-6FD6093A02D1}"/>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37DCE85A-DEDC-1448-BD5B-D391C314014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D0D0227-77DD-F840-9C54-1F63842FF5E9}"/>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15419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28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5655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85077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08263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56901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738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1200365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03002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98144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181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4532-C595-BC49-88D4-4AC215C3414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CF94777-09C5-5543-A4BC-515CFE0D2E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A12DAA1-B2C1-F644-9610-B608CC2244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B64A102-D5B7-E94C-AB60-867D96B14144}"/>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6" name="Footer Placeholder 5">
            <a:extLst>
              <a:ext uri="{FF2B5EF4-FFF2-40B4-BE49-F238E27FC236}">
                <a16:creationId xmlns:a16="http://schemas.microsoft.com/office/drawing/2014/main" id="{79BA89DF-9DC2-0347-AF62-2EB86E002EE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164793F-C78B-7740-B6A3-B55AA2DA3DD3}"/>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155058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1271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61623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0089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63194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8702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5327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021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F62D29-F9DF-4CB4-B206-D8F79E8D83A1}" type="datetimeFigureOut">
              <a:rPr lang="en-US" smtClean="0"/>
              <a:t>8/23/2023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66C1623-4CBA-4AC4-9BD3-19610F310977}" type="slidenum">
              <a:rPr lang="en-US" smtClean="0"/>
              <a:t>‹#›</a:t>
            </a:fld>
            <a:endParaRPr lang="en-US"/>
          </a:p>
        </p:txBody>
      </p:sp>
    </p:spTree>
    <p:extLst>
      <p:ext uri="{BB962C8B-B14F-4D97-AF65-F5344CB8AC3E}">
        <p14:creationId xmlns:p14="http://schemas.microsoft.com/office/powerpoint/2010/main" val="31675526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6FB9D8A-C1E8-5D4B-BAF8-C3C69F846B9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8B7975B-7D18-8D43-AA70-147BFABA626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F3C85AB-E81E-EB44-AECC-D44988F8B240}"/>
              </a:ext>
            </a:extLst>
          </p:cNvPr>
          <p:cNvSpPr>
            <a:spLocks noGrp="1"/>
          </p:cNvSpPr>
          <p:nvPr>
            <p:ph type="sldNum" sz="quarter" idx="12"/>
          </p:nvPr>
        </p:nvSpPr>
        <p:spPr/>
        <p:txBody>
          <a:bodyPr/>
          <a:lstStyle>
            <a:lvl1pPr>
              <a:defRPr/>
            </a:lvl1pPr>
          </a:lstStyle>
          <a:p>
            <a:fld id="{A8819382-67C5-3440-BEA3-2423D7A1DCAB}" type="slidenum">
              <a:rPr lang="en-US" altLang="en-US"/>
              <a:pPr/>
              <a:t>‹#›</a:t>
            </a:fld>
            <a:endParaRPr lang="en-US" altLang="en-US"/>
          </a:p>
        </p:txBody>
      </p:sp>
    </p:spTree>
    <p:extLst>
      <p:ext uri="{BB962C8B-B14F-4D97-AF65-F5344CB8AC3E}">
        <p14:creationId xmlns:p14="http://schemas.microsoft.com/office/powerpoint/2010/main" val="3870387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6AA593-CE62-C745-A752-3B98A097B9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DEE4033-626A-E543-A6C3-E79C9DB731D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64201DD-9FAF-DE4C-8427-1B3B1B1E1FD5}"/>
              </a:ext>
            </a:extLst>
          </p:cNvPr>
          <p:cNvSpPr>
            <a:spLocks noGrp="1"/>
          </p:cNvSpPr>
          <p:nvPr>
            <p:ph type="sldNum" sz="quarter" idx="12"/>
          </p:nvPr>
        </p:nvSpPr>
        <p:spPr/>
        <p:txBody>
          <a:bodyPr/>
          <a:lstStyle>
            <a:lvl1pPr>
              <a:defRPr/>
            </a:lvl1pPr>
          </a:lstStyle>
          <a:p>
            <a:fld id="{E8954C3C-1749-F14D-8F19-4B94736DFCDE}" type="slidenum">
              <a:rPr lang="en-US" altLang="en-US"/>
              <a:pPr/>
              <a:t>‹#›</a:t>
            </a:fld>
            <a:endParaRPr lang="en-US" altLang="en-US"/>
          </a:p>
        </p:txBody>
      </p:sp>
    </p:spTree>
    <p:extLst>
      <p:ext uri="{BB962C8B-B14F-4D97-AF65-F5344CB8AC3E}">
        <p14:creationId xmlns:p14="http://schemas.microsoft.com/office/powerpoint/2010/main" val="336667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DC3D-5455-E642-A8CA-D2C958410E7F}"/>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EA619CE-6C32-AC41-8DC8-A2AFA570B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8EDDA-274D-DA4C-A666-B008CD3D9B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3F79C7B-4B6F-D146-88C8-A07A0493C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783505-8DE0-B949-A38B-2E95812A0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5F973B-80CB-2143-9537-D3BB5330B9D7}"/>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8" name="Footer Placeholder 7">
            <a:extLst>
              <a:ext uri="{FF2B5EF4-FFF2-40B4-BE49-F238E27FC236}">
                <a16:creationId xmlns:a16="http://schemas.microsoft.com/office/drawing/2014/main" id="{88DBDD7B-F765-784B-BABD-CF9094953E3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7B19131-AFAA-E843-8F8D-FBA57D74DC06}"/>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151890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810AA1-3B34-6940-A02C-75185BE9C1D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E1E9CB-DBF4-2E4B-93C3-9E123116C0D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1931118-329C-EB4F-B28F-893A140EF578}"/>
              </a:ext>
            </a:extLst>
          </p:cNvPr>
          <p:cNvSpPr>
            <a:spLocks noGrp="1"/>
          </p:cNvSpPr>
          <p:nvPr>
            <p:ph type="sldNum" sz="quarter" idx="12"/>
          </p:nvPr>
        </p:nvSpPr>
        <p:spPr/>
        <p:txBody>
          <a:bodyPr/>
          <a:lstStyle>
            <a:lvl1pPr>
              <a:defRPr/>
            </a:lvl1pPr>
          </a:lstStyle>
          <a:p>
            <a:fld id="{2F59E0CB-7199-B24D-92F2-22E1F4CF0D17}" type="slidenum">
              <a:rPr lang="en-US" altLang="en-US"/>
              <a:pPr/>
              <a:t>‹#›</a:t>
            </a:fld>
            <a:endParaRPr lang="en-US" altLang="en-US"/>
          </a:p>
        </p:txBody>
      </p:sp>
    </p:spTree>
    <p:extLst>
      <p:ext uri="{BB962C8B-B14F-4D97-AF65-F5344CB8AC3E}">
        <p14:creationId xmlns:p14="http://schemas.microsoft.com/office/powerpoint/2010/main" val="3401567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D32370D-684A-0446-9631-8E1652EAAC7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5044474-0894-D54C-97B4-3E9E59EE44D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18B308E-3AF5-6942-BE52-E2921AB336F9}"/>
              </a:ext>
            </a:extLst>
          </p:cNvPr>
          <p:cNvSpPr>
            <a:spLocks noGrp="1"/>
          </p:cNvSpPr>
          <p:nvPr>
            <p:ph type="sldNum" sz="quarter" idx="12"/>
          </p:nvPr>
        </p:nvSpPr>
        <p:spPr/>
        <p:txBody>
          <a:bodyPr/>
          <a:lstStyle>
            <a:lvl1pPr>
              <a:defRPr/>
            </a:lvl1pPr>
          </a:lstStyle>
          <a:p>
            <a:fld id="{5255C03B-DCF5-3542-AFC3-5435980078FD}" type="slidenum">
              <a:rPr lang="en-US" altLang="en-US"/>
              <a:pPr/>
              <a:t>‹#›</a:t>
            </a:fld>
            <a:endParaRPr lang="en-US" altLang="en-US"/>
          </a:p>
        </p:txBody>
      </p:sp>
    </p:spTree>
    <p:extLst>
      <p:ext uri="{BB962C8B-B14F-4D97-AF65-F5344CB8AC3E}">
        <p14:creationId xmlns:p14="http://schemas.microsoft.com/office/powerpoint/2010/main" val="4220211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05D5714-4BAA-1C42-97B8-49482379778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7436ED1D-5268-C540-ABC3-92350361FD52}"/>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3B4B53A-B8EC-2045-96AD-97C3DAAEB9C4}"/>
              </a:ext>
            </a:extLst>
          </p:cNvPr>
          <p:cNvSpPr>
            <a:spLocks noGrp="1"/>
          </p:cNvSpPr>
          <p:nvPr>
            <p:ph type="sldNum" sz="quarter" idx="12"/>
          </p:nvPr>
        </p:nvSpPr>
        <p:spPr/>
        <p:txBody>
          <a:bodyPr/>
          <a:lstStyle>
            <a:lvl1pPr>
              <a:defRPr/>
            </a:lvl1pPr>
          </a:lstStyle>
          <a:p>
            <a:fld id="{7931ED86-9C21-7E47-8D7F-41C1F5384739}" type="slidenum">
              <a:rPr lang="en-US" altLang="en-US"/>
              <a:pPr/>
              <a:t>‹#›</a:t>
            </a:fld>
            <a:endParaRPr lang="en-US" altLang="en-US"/>
          </a:p>
        </p:txBody>
      </p:sp>
    </p:spTree>
    <p:extLst>
      <p:ext uri="{BB962C8B-B14F-4D97-AF65-F5344CB8AC3E}">
        <p14:creationId xmlns:p14="http://schemas.microsoft.com/office/powerpoint/2010/main" val="306793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F88CEF8-D103-9B4D-ADD2-7D3A582729D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F0AE26-FD4C-1545-BD19-44EDA8E992D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498EB63E-9B0B-4346-9BEE-864E564502BA}"/>
              </a:ext>
            </a:extLst>
          </p:cNvPr>
          <p:cNvSpPr>
            <a:spLocks noGrp="1"/>
          </p:cNvSpPr>
          <p:nvPr>
            <p:ph type="sldNum" sz="quarter" idx="12"/>
          </p:nvPr>
        </p:nvSpPr>
        <p:spPr/>
        <p:txBody>
          <a:bodyPr/>
          <a:lstStyle>
            <a:lvl1pPr>
              <a:defRPr/>
            </a:lvl1pPr>
          </a:lstStyle>
          <a:p>
            <a:fld id="{98FD21AB-1C57-D940-982C-1731B04FFE8D}" type="slidenum">
              <a:rPr lang="en-US" altLang="en-US"/>
              <a:pPr/>
              <a:t>‹#›</a:t>
            </a:fld>
            <a:endParaRPr lang="en-US" altLang="en-US"/>
          </a:p>
        </p:txBody>
      </p:sp>
    </p:spTree>
    <p:extLst>
      <p:ext uri="{BB962C8B-B14F-4D97-AF65-F5344CB8AC3E}">
        <p14:creationId xmlns:p14="http://schemas.microsoft.com/office/powerpoint/2010/main" val="932963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1D6496-B006-8B40-BCE2-5B9E4DA38A3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824BF66-B05D-5D42-8560-EA147D0D2FD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5099DABA-EB1E-1044-9D40-1E117110B47B}"/>
              </a:ext>
            </a:extLst>
          </p:cNvPr>
          <p:cNvSpPr>
            <a:spLocks noGrp="1"/>
          </p:cNvSpPr>
          <p:nvPr>
            <p:ph type="sldNum" sz="quarter" idx="12"/>
          </p:nvPr>
        </p:nvSpPr>
        <p:spPr/>
        <p:txBody>
          <a:bodyPr/>
          <a:lstStyle>
            <a:lvl1pPr>
              <a:defRPr/>
            </a:lvl1pPr>
          </a:lstStyle>
          <a:p>
            <a:fld id="{35A913F9-6976-444D-982F-E8B336505BA3}" type="slidenum">
              <a:rPr lang="en-US" altLang="en-US"/>
              <a:pPr/>
              <a:t>‹#›</a:t>
            </a:fld>
            <a:endParaRPr lang="en-US" altLang="en-US"/>
          </a:p>
        </p:txBody>
      </p:sp>
    </p:spTree>
    <p:extLst>
      <p:ext uri="{BB962C8B-B14F-4D97-AF65-F5344CB8AC3E}">
        <p14:creationId xmlns:p14="http://schemas.microsoft.com/office/powerpoint/2010/main" val="25104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6229119-2D3F-0A45-9387-D60072B6AEB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EF56840-224D-5940-A531-F99F86B1FAB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AA29BAB-84E7-7F4E-9B75-7CEA897A826A}"/>
              </a:ext>
            </a:extLst>
          </p:cNvPr>
          <p:cNvSpPr>
            <a:spLocks noGrp="1"/>
          </p:cNvSpPr>
          <p:nvPr>
            <p:ph type="sldNum" sz="quarter" idx="12"/>
          </p:nvPr>
        </p:nvSpPr>
        <p:spPr/>
        <p:txBody>
          <a:bodyPr/>
          <a:lstStyle>
            <a:lvl1pPr>
              <a:defRPr/>
            </a:lvl1pPr>
          </a:lstStyle>
          <a:p>
            <a:fld id="{8BEBFA7A-BD92-4E49-A621-7A98437B8E4A}" type="slidenum">
              <a:rPr lang="en-US" altLang="en-US"/>
              <a:pPr/>
              <a:t>‹#›</a:t>
            </a:fld>
            <a:endParaRPr lang="en-US" altLang="en-US"/>
          </a:p>
        </p:txBody>
      </p:sp>
    </p:spTree>
    <p:extLst>
      <p:ext uri="{BB962C8B-B14F-4D97-AF65-F5344CB8AC3E}">
        <p14:creationId xmlns:p14="http://schemas.microsoft.com/office/powerpoint/2010/main" val="652042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21D1AB5-C447-2444-8AF0-D8B05B4AC03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1DF6613-2A77-6F40-A6A0-36F36F186F5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7159D06-826A-9040-82C0-4DA743EABDF2}"/>
              </a:ext>
            </a:extLst>
          </p:cNvPr>
          <p:cNvSpPr>
            <a:spLocks noGrp="1"/>
          </p:cNvSpPr>
          <p:nvPr>
            <p:ph type="sldNum" sz="quarter" idx="12"/>
          </p:nvPr>
        </p:nvSpPr>
        <p:spPr/>
        <p:txBody>
          <a:bodyPr/>
          <a:lstStyle>
            <a:lvl1pPr>
              <a:defRPr/>
            </a:lvl1pPr>
          </a:lstStyle>
          <a:p>
            <a:fld id="{663BDA8E-74D8-EB41-8A8C-7E48336F0AAE}" type="slidenum">
              <a:rPr lang="en-US" altLang="en-US"/>
              <a:pPr/>
              <a:t>‹#›</a:t>
            </a:fld>
            <a:endParaRPr lang="en-US" altLang="en-US"/>
          </a:p>
        </p:txBody>
      </p:sp>
    </p:spTree>
    <p:extLst>
      <p:ext uri="{BB962C8B-B14F-4D97-AF65-F5344CB8AC3E}">
        <p14:creationId xmlns:p14="http://schemas.microsoft.com/office/powerpoint/2010/main" val="3268234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A6B5ED-C036-6945-9FC6-4CAE4589884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4E76718-015A-DE4A-ADCA-80F902DF4BD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C0D0934-6093-2545-A072-9195E2DB1098}"/>
              </a:ext>
            </a:extLst>
          </p:cNvPr>
          <p:cNvSpPr>
            <a:spLocks noGrp="1"/>
          </p:cNvSpPr>
          <p:nvPr>
            <p:ph type="sldNum" sz="quarter" idx="12"/>
          </p:nvPr>
        </p:nvSpPr>
        <p:spPr/>
        <p:txBody>
          <a:bodyPr/>
          <a:lstStyle>
            <a:lvl1pPr>
              <a:defRPr/>
            </a:lvl1pPr>
          </a:lstStyle>
          <a:p>
            <a:fld id="{BC2C159F-7446-AB45-BA84-B6359F6C19FF}" type="slidenum">
              <a:rPr lang="en-US" altLang="en-US"/>
              <a:pPr/>
              <a:t>‹#›</a:t>
            </a:fld>
            <a:endParaRPr lang="en-US" altLang="en-US"/>
          </a:p>
        </p:txBody>
      </p:sp>
    </p:spTree>
    <p:extLst>
      <p:ext uri="{BB962C8B-B14F-4D97-AF65-F5344CB8AC3E}">
        <p14:creationId xmlns:p14="http://schemas.microsoft.com/office/powerpoint/2010/main" val="4206448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76E5076-1732-5E43-9F06-2508B7D7F53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F6F2005-2E65-BB4A-92CB-2500B1E5F34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56B7F03-45B2-194D-9F89-5FFE5D7ECD12}"/>
              </a:ext>
            </a:extLst>
          </p:cNvPr>
          <p:cNvSpPr>
            <a:spLocks noGrp="1"/>
          </p:cNvSpPr>
          <p:nvPr>
            <p:ph type="sldNum" sz="quarter" idx="12"/>
          </p:nvPr>
        </p:nvSpPr>
        <p:spPr/>
        <p:txBody>
          <a:bodyPr/>
          <a:lstStyle>
            <a:lvl1pPr>
              <a:defRPr/>
            </a:lvl1pPr>
          </a:lstStyle>
          <a:p>
            <a:fld id="{85757E4B-F7BE-8B43-ACCD-2C6FF8B0F61B}" type="slidenum">
              <a:rPr lang="en-US" altLang="en-US"/>
              <a:pPr/>
              <a:t>‹#›</a:t>
            </a:fld>
            <a:endParaRPr lang="en-US" altLang="en-US"/>
          </a:p>
        </p:txBody>
      </p:sp>
    </p:spTree>
    <p:extLst>
      <p:ext uri="{BB962C8B-B14F-4D97-AF65-F5344CB8AC3E}">
        <p14:creationId xmlns:p14="http://schemas.microsoft.com/office/powerpoint/2010/main" val="1651908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397D6B8-403D-A748-B6C9-B034C77BE03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50D98BA1-5BC9-0C49-9EF4-289F5680774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4ABA475-77F3-3640-9610-6FCD3E6183EB}"/>
              </a:ext>
            </a:extLst>
          </p:cNvPr>
          <p:cNvSpPr>
            <a:spLocks noGrp="1"/>
          </p:cNvSpPr>
          <p:nvPr>
            <p:ph type="sldNum" sz="quarter" idx="12"/>
          </p:nvPr>
        </p:nvSpPr>
        <p:spPr/>
        <p:txBody>
          <a:bodyPr/>
          <a:lstStyle>
            <a:lvl1pPr>
              <a:defRPr/>
            </a:lvl1pPr>
          </a:lstStyle>
          <a:p>
            <a:fld id="{C4C44466-A8C0-F148-8AB7-DE64FC1FBAA8}" type="slidenum">
              <a:rPr lang="en-US" altLang="en-US"/>
              <a:pPr/>
              <a:t>‹#›</a:t>
            </a:fld>
            <a:endParaRPr lang="en-US" altLang="en-US"/>
          </a:p>
        </p:txBody>
      </p:sp>
    </p:spTree>
    <p:extLst>
      <p:ext uri="{BB962C8B-B14F-4D97-AF65-F5344CB8AC3E}">
        <p14:creationId xmlns:p14="http://schemas.microsoft.com/office/powerpoint/2010/main" val="293210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8778-652E-414F-821F-B70736201D0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D18A01A-932B-BF4C-82D8-F6C45A2B92B5}"/>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4" name="Footer Placeholder 3">
            <a:extLst>
              <a:ext uri="{FF2B5EF4-FFF2-40B4-BE49-F238E27FC236}">
                <a16:creationId xmlns:a16="http://schemas.microsoft.com/office/drawing/2014/main" id="{387A04EA-C224-4442-8269-1B45B5427886}"/>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A26940-A9CA-3647-9588-D299EB2DB6C1}"/>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2898455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606798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9941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659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918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7834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3712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8/23/2023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2048725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29527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839004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188764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84CB5-6714-3C42-BB2C-619D6B77F0F8}"/>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3" name="Footer Placeholder 2">
            <a:extLst>
              <a:ext uri="{FF2B5EF4-FFF2-40B4-BE49-F238E27FC236}">
                <a16:creationId xmlns:a16="http://schemas.microsoft.com/office/drawing/2014/main" id="{33DBE005-C748-9448-901C-237455F05853}"/>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8F08B153-837F-9144-864A-401B49318890}"/>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388055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90151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8941650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82764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097986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36215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592428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12311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1322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101595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144630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0215-0B95-BD49-B97F-8B510ACD88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35FE76CF-2B7B-BD43-9A69-893D12A96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3BD6C97D-EFBE-2541-8F14-369F1193F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9F9A6-CBE2-D348-9107-655D8601A599}"/>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6" name="Footer Placeholder 5">
            <a:extLst>
              <a:ext uri="{FF2B5EF4-FFF2-40B4-BE49-F238E27FC236}">
                <a16:creationId xmlns:a16="http://schemas.microsoft.com/office/drawing/2014/main" id="{72990AA4-C913-C845-8896-F831C80027D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84BB5EF-6155-9948-8454-18F946823C61}"/>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845993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3134655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11889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3972653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69095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334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7296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071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283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769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6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CE5C-BA7B-3746-80FB-129424EF0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5F3635B-AC88-B447-BA5E-55CF7F5EE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4520FC7-3074-4247-8A85-01DEE432B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36E5D-1A2C-C949-9DC5-5FCB6EE939D5}"/>
              </a:ext>
            </a:extLst>
          </p:cNvPr>
          <p:cNvSpPr>
            <a:spLocks noGrp="1"/>
          </p:cNvSpPr>
          <p:nvPr>
            <p:ph type="dt" sz="half" idx="10"/>
          </p:nvPr>
        </p:nvSpPr>
        <p:spPr/>
        <p:txBody>
          <a:bodyPr/>
          <a:lstStyle/>
          <a:p>
            <a:fld id="{DE2BE318-94D8-7C4D-83F4-A77B9E872671}" type="datetimeFigureOut">
              <a:rPr lang="en-VN" smtClean="0"/>
              <a:t>08/23/2023</a:t>
            </a:fld>
            <a:endParaRPr lang="en-VN"/>
          </a:p>
        </p:txBody>
      </p:sp>
      <p:sp>
        <p:nvSpPr>
          <p:cNvPr id="6" name="Footer Placeholder 5">
            <a:extLst>
              <a:ext uri="{FF2B5EF4-FFF2-40B4-BE49-F238E27FC236}">
                <a16:creationId xmlns:a16="http://schemas.microsoft.com/office/drawing/2014/main" id="{4A959F6B-21AF-8245-8B3E-940280D8D48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D87374F-E1C2-DD46-91B6-F9B39351E97D}"/>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818269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3338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555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153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225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436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8410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8.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77E37-4AB9-B84A-89F0-1691F2A45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50231BF-9D01-4145-86C0-AD5F200C9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A25B988-69C0-8449-8CDA-2C2AD0470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BE318-94D8-7C4D-83F4-A77B9E872671}" type="datetimeFigureOut">
              <a:rPr lang="en-VN" smtClean="0"/>
              <a:t>08/23/2023</a:t>
            </a:fld>
            <a:endParaRPr lang="en-VN"/>
          </a:p>
        </p:txBody>
      </p:sp>
      <p:sp>
        <p:nvSpPr>
          <p:cNvPr id="5" name="Footer Placeholder 4">
            <a:extLst>
              <a:ext uri="{FF2B5EF4-FFF2-40B4-BE49-F238E27FC236}">
                <a16:creationId xmlns:a16="http://schemas.microsoft.com/office/drawing/2014/main" id="{F21AE3C9-85A4-4141-B036-A7D00C045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88497DAC-A0F3-244D-B496-217A2A96C2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5F944-EF2B-1647-9715-CDF33EC1CD9C}" type="slidenum">
              <a:rPr lang="en-VN" smtClean="0"/>
              <a:t>‹#›</a:t>
            </a:fld>
            <a:endParaRPr lang="en-VN"/>
          </a:p>
        </p:txBody>
      </p:sp>
    </p:spTree>
    <p:extLst>
      <p:ext uri="{BB962C8B-B14F-4D97-AF65-F5344CB8AC3E}">
        <p14:creationId xmlns:p14="http://schemas.microsoft.com/office/powerpoint/2010/main" val="62039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6171767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71" r:id="rId7"/>
    <p:sldLayoutId id="2147483674" r:id="rId8"/>
    <p:sldLayoutId id="2147483695" r:id="rId9"/>
    <p:sldLayoutId id="214748369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4283161850"/>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1193820445"/>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D7370"/>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3D7370"/>
                </a:solidFill>
                <a:latin typeface="Arial Unicode MS" panose="020B0604020202020204" pitchFamily="34" charset="-122"/>
                <a:ea typeface="Arial Unicode MS" panose="020B0604020202020204" pitchFamily="34" charset="-122"/>
                <a:sym typeface="+mn-ea"/>
              </a:rPr>
              <a:t>感谢您下载包图网平台上提供的</a:t>
            </a:r>
            <a:r>
              <a:rPr lang="en-US" altLang="zh-CN" sz="300" dirty="0">
                <a:solidFill>
                  <a:srgbClr val="3D7370"/>
                </a:solidFill>
                <a:latin typeface="Arial Unicode MS" panose="020B0604020202020204" pitchFamily="34" charset="-122"/>
                <a:ea typeface="Arial Unicode MS" panose="020B0604020202020204" pitchFamily="34" charset="-122"/>
                <a:sym typeface="+mn-ea"/>
              </a:rPr>
              <a:t>PPT</a:t>
            </a:r>
            <a:r>
              <a:rPr lang="zh-CN" altLang="en-US" sz="300" dirty="0">
                <a:solidFill>
                  <a:srgbClr val="3D7370"/>
                </a:solidFill>
                <a:latin typeface="Arial Unicode MS" panose="020B0604020202020204" pitchFamily="34" charset="-122"/>
                <a:ea typeface="Arial Unicode MS" panose="020B0604020202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3D7370"/>
                </a:solidFill>
                <a:latin typeface="Arial Unicode MS" panose="020B0604020202020204" pitchFamily="34" charset="-122"/>
                <a:ea typeface="Arial Unicode MS" panose="020B0604020202020204" pitchFamily="34" charset="-122"/>
                <a:sym typeface="+mn-ea"/>
              </a:rPr>
              <a:t>ibaotu.com</a:t>
            </a:r>
          </a:p>
        </p:txBody>
      </p:sp>
    </p:spTree>
    <p:extLst>
      <p:ext uri="{BB962C8B-B14F-4D97-AF65-F5344CB8AC3E}">
        <p14:creationId xmlns:p14="http://schemas.microsoft.com/office/powerpoint/2010/main" val="4279007006"/>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5EC9C1-09E0-3F49-B3DA-386E77B62BB0}"/>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BAF1F20-FDCA-8741-88A4-880FA9BD556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B06028-86BC-AB4D-923C-934B295E5F1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BFFB2D55-8D54-5A47-93C6-7CC3DA604E0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8EE6DBDD-3C1F-D444-BE7D-F61A71543278}"/>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BCE4E89-FF38-0245-9CB2-66899E34AA0F}" type="slidenum">
              <a:rPr lang="en-US" altLang="en-US"/>
              <a:pPr/>
              <a:t>‹#›</a:t>
            </a:fld>
            <a:endParaRPr lang="en-US" altLang="en-US"/>
          </a:p>
        </p:txBody>
      </p:sp>
    </p:spTree>
    <p:extLst>
      <p:ext uri="{BB962C8B-B14F-4D97-AF65-F5344CB8AC3E}">
        <p14:creationId xmlns:p14="http://schemas.microsoft.com/office/powerpoint/2010/main" val="391725096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47175250"/>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2465970440"/>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8/23/2023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4342142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eg"/><Relationship Id="rId7"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slide" Target="slide5.xml"/><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slide" Target="slide13.xml"/><Relationship Id="rId17" Type="http://schemas.openxmlformats.org/officeDocument/2006/relationships/image" Target="../media/image72.png"/><Relationship Id="rId2" Type="http://schemas.openxmlformats.org/officeDocument/2006/relationships/image" Target="../media/image63.pn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69.png"/><Relationship Id="rId5" Type="http://schemas.openxmlformats.org/officeDocument/2006/relationships/image" Target="../media/image66.gif"/><Relationship Id="rId15" Type="http://schemas.openxmlformats.org/officeDocument/2006/relationships/image" Target="../media/image71.png"/><Relationship Id="rId10" Type="http://schemas.openxmlformats.org/officeDocument/2006/relationships/slide" Target="slide37.xml"/><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slide" Target="slide39.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76.pn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slide" Target="slide31.xml"/><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audio" Target="../media/audio3.wav"/><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slide" Target="slide31.xml"/><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audio" Target="../media/audio3.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slide" Target="slide31.xml"/><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audio" Target="../media/audio3.wav"/><Relationship Id="rId9"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slide" Target="slide31.xml"/><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audio" Target="../media/audio3.wav"/><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3.jpeg"/><Relationship Id="rId5" Type="http://schemas.openxmlformats.org/officeDocument/2006/relationships/image" Target="../media/image78.png"/><Relationship Id="rId10" Type="http://schemas.openxmlformats.org/officeDocument/2006/relationships/slide" Target="slide31.xml"/><Relationship Id="rId4" Type="http://schemas.openxmlformats.org/officeDocument/2006/relationships/audio" Target="../media/audio3.wav"/><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3.jpeg"/><Relationship Id="rId5" Type="http://schemas.openxmlformats.org/officeDocument/2006/relationships/image" Target="../media/image78.png"/><Relationship Id="rId10" Type="http://schemas.openxmlformats.org/officeDocument/2006/relationships/slide" Target="slide31.xml"/><Relationship Id="rId4" Type="http://schemas.openxmlformats.org/officeDocument/2006/relationships/audio" Target="../media/audio3.wav"/><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9.xml"/><Relationship Id="rId6" Type="http://schemas.openxmlformats.org/officeDocument/2006/relationships/image" Target="../media/image34.jpeg"/><Relationship Id="rId5" Type="http://schemas.openxmlformats.org/officeDocument/2006/relationships/image" Target="../media/image33.gif"/><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1</a:t>
            </a:fld>
            <a:endParaRPr lang="en" kern="0"/>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algn="ctr" defTabSz="1219170">
              <a:buClr>
                <a:srgbClr val="000000"/>
              </a:buClr>
              <a:defRPr/>
            </a:pPr>
            <a:r>
              <a:rPr lang="en-US" sz="9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14" name="Rectangle 13">
            <a:extLst>
              <a:ext uri="{FF2B5EF4-FFF2-40B4-BE49-F238E27FC236}">
                <a16:creationId xmlns:a16="http://schemas.microsoft.com/office/drawing/2014/main" id="{BDE5ABDB-34B1-194E-A73A-04766FD5A38E}"/>
              </a:ext>
            </a:extLst>
          </p:cNvPr>
          <p:cNvSpPr/>
          <p:nvPr/>
        </p:nvSpPr>
        <p:spPr>
          <a:xfrm>
            <a:off x="0" y="754984"/>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a:t>
            </a:r>
            <a:r>
              <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rPr>
              <a:t>18: PONG TRÀO CHỐNG PHÁP TRONG NHỮNG NĂM 1885 - 1896</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15" name="TextBox 14">
            <a:extLst>
              <a:ext uri="{FF2B5EF4-FFF2-40B4-BE49-F238E27FC236}">
                <a16:creationId xmlns:a16="http://schemas.microsoft.com/office/drawing/2014/main" id="{D1EFB1E2-2A79-9A4E-9263-C6F8C7E6FF56}"/>
              </a:ext>
            </a:extLst>
          </p:cNvPr>
          <p:cNvSpPr txBox="1"/>
          <p:nvPr/>
        </p:nvSpPr>
        <p:spPr>
          <a:xfrm>
            <a:off x="-71421" y="1353705"/>
            <a:ext cx="66057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khởi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phong trào Cần Vương.</a:t>
            </a:r>
          </a:p>
        </p:txBody>
      </p:sp>
      <p:sp>
        <p:nvSpPr>
          <p:cNvPr id="16" name="TextBox 15">
            <a:extLst>
              <a:ext uri="{FF2B5EF4-FFF2-40B4-BE49-F238E27FC236}">
                <a16:creationId xmlns:a16="http://schemas.microsoft.com/office/drawing/2014/main" id="{8AAFEF6D-2824-B149-996A-1BE92B6798FF}"/>
              </a:ext>
            </a:extLst>
          </p:cNvPr>
          <p:cNvSpPr txBox="1"/>
          <p:nvPr/>
        </p:nvSpPr>
        <p:spPr>
          <a:xfrm>
            <a:off x="-93912" y="2253094"/>
            <a:ext cx="6605753" cy="523220"/>
          </a:xfrm>
          <a:prstGeom prst="rect">
            <a:avLst/>
          </a:prstGeom>
          <a:noFill/>
        </p:spPr>
        <p:txBody>
          <a:bodyPr wrap="square" rtlCol="0">
            <a:spAutoFit/>
          </a:bodyPr>
          <a:lstStyle/>
          <a:p>
            <a:pPr lvl="0"/>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Phong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trào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65736022-77DC-2C4A-AA5E-9CE2AC8BFFBF}"/>
              </a:ext>
            </a:extLst>
          </p:cNvPr>
          <p:cNvSpPr/>
          <p:nvPr/>
        </p:nvSpPr>
        <p:spPr>
          <a:xfrm>
            <a:off x="6615945" y="1354911"/>
            <a:ext cx="45719" cy="43939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8" name="Group 17">
            <a:extLst>
              <a:ext uri="{FF2B5EF4-FFF2-40B4-BE49-F238E27FC236}">
                <a16:creationId xmlns:a16="http://schemas.microsoft.com/office/drawing/2014/main" id="{621229F0-1349-654D-B964-5894DBE2445F}"/>
              </a:ext>
            </a:extLst>
          </p:cNvPr>
          <p:cNvGrpSpPr/>
          <p:nvPr/>
        </p:nvGrpSpPr>
        <p:grpSpPr>
          <a:xfrm>
            <a:off x="6824892" y="1828801"/>
            <a:ext cx="5367108" cy="971698"/>
            <a:chOff x="6824893" y="1828801"/>
            <a:chExt cx="5367108" cy="971698"/>
          </a:xfrm>
        </p:grpSpPr>
        <p:sp>
          <p:nvSpPr>
            <p:cNvPr id="19" name="Terminator 18">
              <a:extLst>
                <a:ext uri="{FF2B5EF4-FFF2-40B4-BE49-F238E27FC236}">
                  <a16:creationId xmlns:a16="http://schemas.microsoft.com/office/drawing/2014/main" id="{9A29247E-83DD-114D-8F6A-EB8C4E2CBA19}"/>
                </a:ext>
              </a:extLst>
            </p:cNvPr>
            <p:cNvSpPr/>
            <p:nvPr/>
          </p:nvSpPr>
          <p:spPr>
            <a:xfrm>
              <a:off x="6824893" y="1828801"/>
              <a:ext cx="5367108" cy="971698"/>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696E72"/>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DF2C8E7-B02D-A344-A675-D6BDA93A96BE}"/>
                </a:ext>
              </a:extLst>
            </p:cNvPr>
            <p:cNvSpPr/>
            <p:nvPr/>
          </p:nvSpPr>
          <p:spPr>
            <a:xfrm>
              <a:off x="7033100" y="1899151"/>
              <a:ext cx="4777272" cy="830997"/>
            </a:xfrm>
            <a:prstGeom prst="rect">
              <a:avLst/>
            </a:prstGeom>
          </p:spPr>
          <p:txBody>
            <a:bodyPr wrap="square">
              <a:spAutoFit/>
            </a:bodyPr>
            <a:lstStyle/>
            <a:p>
              <a:pPr lvl="0" algn="ctr"/>
              <a:r>
                <a:rPr lang="vi-VN" sz="2400" b="1" dirty="0">
                  <a:solidFill>
                    <a:srgbClr val="0070C0"/>
                  </a:solidFill>
                  <a:latin typeface="Times New Roman" panose="02020603050405020304" pitchFamily="18" charset="0"/>
                  <a:ea typeface="Calibri" panose="020F0502020204030204" pitchFamily="34" charset="0"/>
                </a:rPr>
                <a:t>Sau cuộc phản công thất bại, phe chủ chiến đã </a:t>
              </a:r>
              <a:r>
                <a:rPr lang="en-US" sz="2400" b="1" dirty="0">
                  <a:solidFill>
                    <a:srgbClr val="0070C0"/>
                  </a:solidFill>
                  <a:latin typeface="Times New Roman" panose="02020603050405020304" pitchFamily="18" charset="0"/>
                  <a:ea typeface="Calibri" panose="020F0502020204030204" pitchFamily="34" charset="0"/>
                </a:rPr>
                <a:t>ban </a:t>
              </a:r>
              <a:r>
                <a:rPr lang="en-US" sz="2400" b="1" dirty="0" err="1">
                  <a:solidFill>
                    <a:srgbClr val="0070C0"/>
                  </a:solidFill>
                  <a:latin typeface="Times New Roman" panose="02020603050405020304" pitchFamily="18" charset="0"/>
                  <a:ea typeface="Calibri" panose="020F0502020204030204" pitchFamily="34" charset="0"/>
                </a:rPr>
                <a:t>chiếu</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Cần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Vương</a:t>
              </a:r>
              <a:endParaRPr kumimoji="0" lang="en-VN" sz="2400" b="1" i="0" u="none" strike="noStrike" kern="1200" cap="none" spc="0" normalizeH="0" baseline="0" noProof="0" dirty="0">
                <a:ln>
                  <a:noFill/>
                </a:ln>
                <a:solidFill>
                  <a:srgbClr val="0070C0"/>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69CDE64F-205E-3E49-871E-68B04EC662EE}"/>
              </a:ext>
            </a:extLst>
          </p:cNvPr>
          <p:cNvSpPr/>
          <p:nvPr/>
        </p:nvSpPr>
        <p:spPr>
          <a:xfrm>
            <a:off x="-30614" y="2969654"/>
            <a:ext cx="6605752" cy="1757212"/>
          </a:xfrm>
          <a:prstGeom prst="rect">
            <a:avLst/>
          </a:prstGeom>
        </p:spPr>
        <p:txBody>
          <a:bodyPr wrap="square">
            <a:spAutoFit/>
          </a:bodyPr>
          <a:lstStyle/>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- 13/7/1885: Tôn Thất Thiết nhân danh nhà vua xuống chiếu Cần Vương</a:t>
            </a:r>
          </a:p>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Kêu gọi văn thân, sĩ phu và nhân dân giúp vua cứu nước.</a:t>
            </a:r>
          </a:p>
        </p:txBody>
      </p:sp>
      <p:grpSp>
        <p:nvGrpSpPr>
          <p:cNvPr id="8" name="Group 7">
            <a:extLst>
              <a:ext uri="{FF2B5EF4-FFF2-40B4-BE49-F238E27FC236}">
                <a16:creationId xmlns:a16="http://schemas.microsoft.com/office/drawing/2014/main" id="{2AFB7FE5-0F11-6347-B585-7EE1C5038AB2}"/>
              </a:ext>
            </a:extLst>
          </p:cNvPr>
          <p:cNvGrpSpPr/>
          <p:nvPr/>
        </p:nvGrpSpPr>
        <p:grpSpPr>
          <a:xfrm>
            <a:off x="6742908" y="2920209"/>
            <a:ext cx="5449091" cy="3102955"/>
            <a:chOff x="6742908" y="2920209"/>
            <a:chExt cx="5449091" cy="3102955"/>
          </a:xfrm>
        </p:grpSpPr>
        <p:pic>
          <p:nvPicPr>
            <p:cNvPr id="23" name="Picture 4">
              <a:extLst>
                <a:ext uri="{FF2B5EF4-FFF2-40B4-BE49-F238E27FC236}">
                  <a16:creationId xmlns:a16="http://schemas.microsoft.com/office/drawing/2014/main" id="{220B7424-CBCB-4842-B53E-B5169AFEC6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0" t="12363" b="14861"/>
            <a:stretch/>
          </p:blipFill>
          <p:spPr bwMode="auto">
            <a:xfrm>
              <a:off x="6742908" y="2920209"/>
              <a:ext cx="5449091" cy="31029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91FFD0-EAB2-F145-9942-69FB76750D70}"/>
                </a:ext>
              </a:extLst>
            </p:cNvPr>
            <p:cNvSpPr/>
            <p:nvPr/>
          </p:nvSpPr>
          <p:spPr>
            <a:xfrm>
              <a:off x="7464950" y="4011617"/>
              <a:ext cx="3913571" cy="707886"/>
            </a:xfrm>
            <a:prstGeom prst="rect">
              <a:avLst/>
            </a:prstGeom>
            <a:noFill/>
          </p:spPr>
          <p:txBody>
            <a:bodyPr wrap="none" lIns="91440" tIns="45720" rIns="91440" bIns="45720">
              <a:spAutoFit/>
            </a:bodyPr>
            <a:lstStyle/>
            <a:p>
              <a:pPr algn="ct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Chiếu</a:t>
              </a:r>
              <a:r>
                <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Cần</a:t>
              </a:r>
              <a:r>
                <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Vương</a:t>
              </a:r>
              <a:endPar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45D8E3-643C-E74D-94FF-6B59B3AFA457}"/>
              </a:ext>
            </a:extLst>
          </p:cNvPr>
          <p:cNvGrpSpPr/>
          <p:nvPr/>
        </p:nvGrpSpPr>
        <p:grpSpPr>
          <a:xfrm>
            <a:off x="-1" y="71438"/>
            <a:ext cx="3884735" cy="6786562"/>
            <a:chOff x="1752600" y="152400"/>
            <a:chExt cx="3959226" cy="6324600"/>
          </a:xfrm>
        </p:grpSpPr>
        <p:pic>
          <p:nvPicPr>
            <p:cNvPr id="24578" name="Picture 3" descr="Cuoc phan cong o kinh thanh Hue va phong trao C">
              <a:extLst>
                <a:ext uri="{FF2B5EF4-FFF2-40B4-BE49-F238E27FC236}">
                  <a16:creationId xmlns:a16="http://schemas.microsoft.com/office/drawing/2014/main" id="{45ABC944-C109-CB41-80CC-79D2871ED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7" t="7591" r="3275" b="3796"/>
            <a:stretch>
              <a:fillRect/>
            </a:stretch>
          </p:blipFill>
          <p:spPr bwMode="auto">
            <a:xfrm>
              <a:off x="1752600" y="152400"/>
              <a:ext cx="3810000" cy="6324600"/>
            </a:xfrm>
            <a:prstGeom prst="rect">
              <a:avLst/>
            </a:prstGeom>
            <a:solidFill>
              <a:srgbClr val="B9DCFF"/>
            </a:solidFill>
            <a:ln w="57150" cmpd="thinThick">
              <a:solidFill>
                <a:srgbClr val="FF3300"/>
              </a:solidFill>
              <a:miter lim="800000"/>
              <a:headEnd/>
              <a:tailEnd/>
            </a:ln>
          </p:spPr>
        </p:pic>
        <p:grpSp>
          <p:nvGrpSpPr>
            <p:cNvPr id="24579" name="Group 10">
              <a:extLst>
                <a:ext uri="{FF2B5EF4-FFF2-40B4-BE49-F238E27FC236}">
                  <a16:creationId xmlns:a16="http://schemas.microsoft.com/office/drawing/2014/main" id="{D41FA8EA-719D-8941-B60E-88FF1041A269}"/>
                </a:ext>
              </a:extLst>
            </p:cNvPr>
            <p:cNvGrpSpPr>
              <a:grpSpLocks/>
            </p:cNvGrpSpPr>
            <p:nvPr/>
          </p:nvGrpSpPr>
          <p:grpSpPr bwMode="auto">
            <a:xfrm>
              <a:off x="1905000" y="2895600"/>
              <a:ext cx="2598738" cy="609600"/>
              <a:chOff x="1536" y="1787"/>
              <a:chExt cx="1613" cy="373"/>
            </a:xfrm>
          </p:grpSpPr>
          <p:sp>
            <p:nvSpPr>
              <p:cNvPr id="24598" name="Rectangle 11">
                <a:extLst>
                  <a:ext uri="{FF2B5EF4-FFF2-40B4-BE49-F238E27FC236}">
                    <a16:creationId xmlns:a16="http://schemas.microsoft.com/office/drawing/2014/main" id="{87DB44E8-B332-274E-B532-DA698C63C01E}"/>
                  </a:ext>
                </a:extLst>
              </p:cNvPr>
              <p:cNvSpPr>
                <a:spLocks noChangeArrowheads="1"/>
              </p:cNvSpPr>
              <p:nvPr/>
            </p:nvSpPr>
            <p:spPr bwMode="auto">
              <a:xfrm>
                <a:off x="2813" y="1787"/>
                <a:ext cx="33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200" b="1">
                    <a:solidFill>
                      <a:srgbClr val="000066"/>
                    </a:solidFill>
                    <a:latin typeface="Times New Roman" panose="02020603050405020304" pitchFamily="18" charset="0"/>
                  </a:rPr>
                  <a:t>HUẾ</a:t>
                </a:r>
              </a:p>
            </p:txBody>
          </p:sp>
          <p:sp>
            <p:nvSpPr>
              <p:cNvPr id="24599" name="AutoShape 12">
                <a:extLst>
                  <a:ext uri="{FF2B5EF4-FFF2-40B4-BE49-F238E27FC236}">
                    <a16:creationId xmlns:a16="http://schemas.microsoft.com/office/drawing/2014/main" id="{2FCA3E4F-6E8A-B14D-8ACF-B15CBD851C8C}"/>
                  </a:ext>
                </a:extLst>
              </p:cNvPr>
              <p:cNvSpPr>
                <a:spLocks noChangeArrowheads="1"/>
              </p:cNvSpPr>
              <p:nvPr/>
            </p:nvSpPr>
            <p:spPr bwMode="auto">
              <a:xfrm>
                <a:off x="1536" y="2112"/>
                <a:ext cx="48" cy="48"/>
              </a:xfrm>
              <a:prstGeom prst="flowChartConnector">
                <a:avLst/>
              </a:prstGeom>
              <a:solidFill>
                <a:srgbClr val="FF0000"/>
              </a:solidFill>
              <a:ln w="28575">
                <a:solidFill>
                  <a:srgbClr val="000066"/>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ndParaRPr>
              </a:p>
            </p:txBody>
          </p:sp>
        </p:grpSp>
        <p:sp>
          <p:nvSpPr>
            <p:cNvPr id="24580" name="Freeform 13">
              <a:extLst>
                <a:ext uri="{FF2B5EF4-FFF2-40B4-BE49-F238E27FC236}">
                  <a16:creationId xmlns:a16="http://schemas.microsoft.com/office/drawing/2014/main" id="{2725D8C1-371D-8644-9260-1FC4BEA6B6FC}"/>
                </a:ext>
              </a:extLst>
            </p:cNvPr>
            <p:cNvSpPr>
              <a:spLocks/>
            </p:cNvSpPr>
            <p:nvPr/>
          </p:nvSpPr>
          <p:spPr bwMode="auto">
            <a:xfrm>
              <a:off x="2998788" y="5783263"/>
              <a:ext cx="49212" cy="44450"/>
            </a:xfrm>
            <a:custGeom>
              <a:avLst/>
              <a:gdLst>
                <a:gd name="T0" fmla="*/ 2147483646 w 31"/>
                <a:gd name="T1" fmla="*/ 2147483646 h 29"/>
                <a:gd name="T2" fmla="*/ 2147483646 w 31"/>
                <a:gd name="T3" fmla="*/ 2147483646 h 29"/>
                <a:gd name="T4" fmla="*/ 2147483646 w 31"/>
                <a:gd name="T5" fmla="*/ 2147483646 h 29"/>
                <a:gd name="T6" fmla="*/ 0 60000 65536"/>
                <a:gd name="T7" fmla="*/ 0 60000 65536"/>
                <a:gd name="T8" fmla="*/ 0 60000 65536"/>
                <a:gd name="T9" fmla="*/ 0 w 31"/>
                <a:gd name="T10" fmla="*/ 0 h 29"/>
                <a:gd name="T11" fmla="*/ 31 w 31"/>
                <a:gd name="T12" fmla="*/ 29 h 29"/>
              </a:gdLst>
              <a:ahLst/>
              <a:cxnLst>
                <a:cxn ang="T6">
                  <a:pos x="T0" y="T1"/>
                </a:cxn>
                <a:cxn ang="T7">
                  <a:pos x="T2" y="T3"/>
                </a:cxn>
                <a:cxn ang="T8">
                  <a:pos x="T4" y="T5"/>
                </a:cxn>
              </a:cxnLst>
              <a:rect l="T9" t="T10" r="T11" b="T12"/>
              <a:pathLst>
                <a:path w="31" h="29">
                  <a:moveTo>
                    <a:pt x="7" y="7"/>
                  </a:moveTo>
                  <a:cubicBezTo>
                    <a:pt x="0" y="29"/>
                    <a:pt x="15" y="23"/>
                    <a:pt x="31" y="19"/>
                  </a:cubicBezTo>
                  <a:cubicBezTo>
                    <a:pt x="26" y="5"/>
                    <a:pt x="21" y="0"/>
                    <a:pt x="7" y="7"/>
                  </a:cubicBezTo>
                  <a:close/>
                </a:path>
              </a:pathLst>
            </a:custGeom>
            <a:solidFill>
              <a:srgbClr val="000066"/>
            </a:solidFill>
            <a:ln w="9525">
              <a:solidFill>
                <a:srgbClr val="000066"/>
              </a:solidFill>
              <a:round/>
              <a:headEnd/>
              <a:tailEnd/>
            </a:ln>
          </p:spPr>
          <p:txBody>
            <a:bodyPr/>
            <a:lstStyle/>
            <a:p>
              <a:endParaRPr lang="en-VN"/>
            </a:p>
          </p:txBody>
        </p:sp>
        <p:sp>
          <p:nvSpPr>
            <p:cNvPr id="24581" name="Rectangle 14">
              <a:extLst>
                <a:ext uri="{FF2B5EF4-FFF2-40B4-BE49-F238E27FC236}">
                  <a16:creationId xmlns:a16="http://schemas.microsoft.com/office/drawing/2014/main" id="{01E4C014-1ECB-FB47-BC86-BE15EF15055B}"/>
                </a:ext>
              </a:extLst>
            </p:cNvPr>
            <p:cNvSpPr>
              <a:spLocks noChangeArrowheads="1"/>
            </p:cNvSpPr>
            <p:nvPr/>
          </p:nvSpPr>
          <p:spPr bwMode="auto">
            <a:xfrm>
              <a:off x="4114800" y="3124201"/>
              <a:ext cx="7620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70000"/>
                </a:lnSpc>
                <a:spcBef>
                  <a:spcPct val="0"/>
                </a:spcBef>
                <a:buClr>
                  <a:schemeClr val="bg2"/>
                </a:buClr>
                <a:buSzPct val="75000"/>
                <a:buFont typeface="Wingdings" pitchFamily="2" charset="2"/>
                <a:buNone/>
              </a:pPr>
              <a:r>
                <a:rPr lang="en-US" altLang="en-US" sz="1000" b="1">
                  <a:solidFill>
                    <a:srgbClr val="000066"/>
                  </a:solidFill>
                  <a:latin typeface="Times New Roman" panose="02020603050405020304" pitchFamily="18" charset="0"/>
                </a:rPr>
                <a:t>Đà Nẵng</a:t>
              </a:r>
            </a:p>
          </p:txBody>
        </p:sp>
        <p:sp>
          <p:nvSpPr>
            <p:cNvPr id="24582" name="Freeform 15">
              <a:extLst>
                <a:ext uri="{FF2B5EF4-FFF2-40B4-BE49-F238E27FC236}">
                  <a16:creationId xmlns:a16="http://schemas.microsoft.com/office/drawing/2014/main" id="{B9C7CD95-FFA5-AC4E-AE95-402D63B225E1}"/>
                </a:ext>
              </a:extLst>
            </p:cNvPr>
            <p:cNvSpPr>
              <a:spLocks/>
            </p:cNvSpPr>
            <p:nvPr/>
          </p:nvSpPr>
          <p:spPr bwMode="auto">
            <a:xfrm>
              <a:off x="5638801" y="3262314"/>
              <a:ext cx="73025" cy="77787"/>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grpSp>
          <p:nvGrpSpPr>
            <p:cNvPr id="24583" name="Group 20">
              <a:extLst>
                <a:ext uri="{FF2B5EF4-FFF2-40B4-BE49-F238E27FC236}">
                  <a16:creationId xmlns:a16="http://schemas.microsoft.com/office/drawing/2014/main" id="{421059C6-33CD-9143-AE5D-D9B29209DC51}"/>
                </a:ext>
              </a:extLst>
            </p:cNvPr>
            <p:cNvGrpSpPr>
              <a:grpSpLocks/>
            </p:cNvGrpSpPr>
            <p:nvPr/>
          </p:nvGrpSpPr>
          <p:grpSpPr bwMode="auto">
            <a:xfrm>
              <a:off x="4495800" y="4876801"/>
              <a:ext cx="990600" cy="371475"/>
              <a:chOff x="2352" y="2112"/>
              <a:chExt cx="602" cy="240"/>
            </a:xfrm>
          </p:grpSpPr>
          <p:sp>
            <p:nvSpPr>
              <p:cNvPr id="24595" name="Freeform 21">
                <a:extLst>
                  <a:ext uri="{FF2B5EF4-FFF2-40B4-BE49-F238E27FC236}">
                    <a16:creationId xmlns:a16="http://schemas.microsoft.com/office/drawing/2014/main" id="{2DB39A01-786F-2D4D-B3C0-884748208980}"/>
                  </a:ext>
                </a:extLst>
              </p:cNvPr>
              <p:cNvSpPr>
                <a:spLocks/>
              </p:cNvSpPr>
              <p:nvPr/>
            </p:nvSpPr>
            <p:spPr bwMode="auto">
              <a:xfrm>
                <a:off x="2497" y="2215"/>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6" name="Freeform 22">
                <a:extLst>
                  <a:ext uri="{FF2B5EF4-FFF2-40B4-BE49-F238E27FC236}">
                    <a16:creationId xmlns:a16="http://schemas.microsoft.com/office/drawing/2014/main" id="{241DF5F2-FF9D-824D-8898-44E29ABCF229}"/>
                  </a:ext>
                </a:extLst>
              </p:cNvPr>
              <p:cNvSpPr>
                <a:spLocks/>
              </p:cNvSpPr>
              <p:nvPr/>
            </p:nvSpPr>
            <p:spPr bwMode="auto">
              <a:xfrm>
                <a:off x="2592" y="2112"/>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7" name="Rectangle 23">
                <a:extLst>
                  <a:ext uri="{FF2B5EF4-FFF2-40B4-BE49-F238E27FC236}">
                    <a16:creationId xmlns:a16="http://schemas.microsoft.com/office/drawing/2014/main" id="{B6E48F70-A244-2C4C-9A4D-69980898226C}"/>
                  </a:ext>
                </a:extLst>
              </p:cNvPr>
              <p:cNvSpPr>
                <a:spLocks noChangeArrowheads="1"/>
              </p:cNvSpPr>
              <p:nvPr/>
            </p:nvSpPr>
            <p:spPr bwMode="auto">
              <a:xfrm rot="-1984491">
                <a:off x="2352" y="2208"/>
                <a:ext cx="6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000">
                    <a:solidFill>
                      <a:srgbClr val="000066"/>
                    </a:solidFill>
                    <a:latin typeface="Times New Roman" panose="02020603050405020304" pitchFamily="18" charset="0"/>
                  </a:rPr>
                  <a:t>QĐ Trường Sa</a:t>
                </a:r>
              </a:p>
            </p:txBody>
          </p:sp>
        </p:grpSp>
        <p:sp>
          <p:nvSpPr>
            <p:cNvPr id="24584" name="Freeform 24">
              <a:extLst>
                <a:ext uri="{FF2B5EF4-FFF2-40B4-BE49-F238E27FC236}">
                  <a16:creationId xmlns:a16="http://schemas.microsoft.com/office/drawing/2014/main" id="{9FA6DDF4-4632-4C4C-82B1-5B49B31B9802}"/>
                </a:ext>
              </a:extLst>
            </p:cNvPr>
            <p:cNvSpPr>
              <a:spLocks/>
            </p:cNvSpPr>
            <p:nvPr/>
          </p:nvSpPr>
          <p:spPr bwMode="auto">
            <a:xfrm>
              <a:off x="5486401" y="5338763"/>
              <a:ext cx="73025" cy="76200"/>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4" name="Rectangle 29">
              <a:extLst>
                <a:ext uri="{FF2B5EF4-FFF2-40B4-BE49-F238E27FC236}">
                  <a16:creationId xmlns:a16="http://schemas.microsoft.com/office/drawing/2014/main" id="{35712418-339D-224A-A7BF-6A953BDBD5AE}"/>
                </a:ext>
              </a:extLst>
            </p:cNvPr>
            <p:cNvSpPr>
              <a:spLocks noChangeArrowheads="1"/>
            </p:cNvSpPr>
            <p:nvPr/>
          </p:nvSpPr>
          <p:spPr bwMode="auto">
            <a:xfrm>
              <a:off x="2599612" y="2895600"/>
              <a:ext cx="9901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70000"/>
                </a:lnSpc>
                <a:spcBef>
                  <a:spcPct val="0"/>
                </a:spcBef>
                <a:buClr>
                  <a:schemeClr val="bg2"/>
                </a:buClr>
                <a:buSzPct val="75000"/>
                <a:buFont typeface="Wingdings" pitchFamily="2" charset="2"/>
                <a:buNone/>
              </a:pPr>
              <a:r>
                <a:rPr lang="en-US" altLang="en-US" sz="1400" b="1" dirty="0" err="1">
                  <a:solidFill>
                    <a:srgbClr val="000066"/>
                  </a:solidFill>
                  <a:latin typeface="Times New Roman" panose="02020603050405020304" pitchFamily="18" charset="0"/>
                </a:rPr>
                <a:t>Tân</a:t>
              </a:r>
              <a:r>
                <a:rPr lang="en-US" altLang="en-US" sz="1400" b="1" dirty="0">
                  <a:solidFill>
                    <a:srgbClr val="000066"/>
                  </a:solidFill>
                  <a:latin typeface="Times New Roman" panose="02020603050405020304" pitchFamily="18" charset="0"/>
                </a:rPr>
                <a:t> </a:t>
              </a:r>
              <a:r>
                <a:rPr lang="en-US" altLang="en-US" sz="1400" b="1" dirty="0" err="1">
                  <a:solidFill>
                    <a:srgbClr val="000066"/>
                  </a:solidFill>
                  <a:latin typeface="Times New Roman" panose="02020603050405020304" pitchFamily="18" charset="0"/>
                </a:rPr>
                <a:t>Sở</a:t>
              </a:r>
              <a:endParaRPr lang="en-US" altLang="en-US" sz="1400" b="1" dirty="0">
                <a:solidFill>
                  <a:srgbClr val="000066"/>
                </a:solidFill>
                <a:latin typeface="Times New Roman" panose="02020603050405020304" pitchFamily="18" charset="0"/>
              </a:endParaRPr>
            </a:p>
            <a:p>
              <a:pPr eaLnBrk="1" hangingPunct="1">
                <a:lnSpc>
                  <a:spcPct val="70000"/>
                </a:lnSpc>
                <a:spcBef>
                  <a:spcPct val="0"/>
                </a:spcBef>
                <a:buClr>
                  <a:schemeClr val="bg2"/>
                </a:buClr>
                <a:buSzPct val="75000"/>
                <a:buFont typeface="Wingdings" pitchFamily="2" charset="2"/>
                <a:buNone/>
              </a:pPr>
              <a:r>
                <a:rPr lang="en-US" altLang="en-US" sz="1200" b="1" dirty="0">
                  <a:solidFill>
                    <a:srgbClr val="000066"/>
                  </a:solidFill>
                  <a:latin typeface="Times New Roman" panose="02020603050405020304" pitchFamily="18" charset="0"/>
                </a:rPr>
                <a:t>(13-7-1885)</a:t>
              </a:r>
            </a:p>
          </p:txBody>
        </p:sp>
      </p:grpSp>
      <p:pic>
        <p:nvPicPr>
          <p:cNvPr id="78868" name="Picture 2" descr="HamNghi">
            <a:extLst>
              <a:ext uri="{FF2B5EF4-FFF2-40B4-BE49-F238E27FC236}">
                <a16:creationId xmlns:a16="http://schemas.microsoft.com/office/drawing/2014/main" id="{BE1D9152-D6DF-174F-826E-5417D1B1F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640" y="16333"/>
            <a:ext cx="2438400" cy="2025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869" name="Picture 3" descr="Chieu%20Can%20Vuong">
            <a:extLst>
              <a:ext uri="{FF2B5EF4-FFF2-40B4-BE49-F238E27FC236}">
                <a16:creationId xmlns:a16="http://schemas.microsoft.com/office/drawing/2014/main" id="{46F58629-F264-0942-BFC5-9ABBB1AEC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529" y="35191"/>
            <a:ext cx="3554271"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101">
            <a:extLst>
              <a:ext uri="{FF2B5EF4-FFF2-40B4-BE49-F238E27FC236}">
                <a16:creationId xmlns:a16="http://schemas.microsoft.com/office/drawing/2014/main" id="{E2B8E757-D384-3E4A-BC60-063156F4B418}"/>
              </a:ext>
            </a:extLst>
          </p:cNvPr>
          <p:cNvSpPr txBox="1">
            <a:spLocks noChangeArrowheads="1"/>
          </p:cNvSpPr>
          <p:nvPr/>
        </p:nvSpPr>
        <p:spPr bwMode="auto">
          <a:xfrm>
            <a:off x="6705600" y="34290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Times New Roman" panose="02020603050405020304" pitchFamily="18" charset="0"/>
            </a:endParaRPr>
          </a:p>
        </p:txBody>
      </p:sp>
      <p:sp>
        <p:nvSpPr>
          <p:cNvPr id="105" name="Sun 104">
            <a:hlinkClick r:id="rId6" action="ppaction://hlinksldjump"/>
            <a:extLst>
              <a:ext uri="{FF2B5EF4-FFF2-40B4-BE49-F238E27FC236}">
                <a16:creationId xmlns:a16="http://schemas.microsoft.com/office/drawing/2014/main" id="{A4A77A63-460F-794B-B4F9-C2ACA53F9FA2}"/>
              </a:ext>
            </a:extLst>
          </p:cNvPr>
          <p:cNvSpPr/>
          <p:nvPr/>
        </p:nvSpPr>
        <p:spPr bwMode="auto">
          <a:xfrm>
            <a:off x="9982200" y="6324600"/>
            <a:ext cx="533400" cy="533400"/>
          </a:xfrm>
          <a:prstGeom prst="sun">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lstStyle/>
          <a:p>
            <a:pPr eaLnBrk="1" hangingPunct="1">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590" name="TextBox 105">
            <a:extLst>
              <a:ext uri="{FF2B5EF4-FFF2-40B4-BE49-F238E27FC236}">
                <a16:creationId xmlns:a16="http://schemas.microsoft.com/office/drawing/2014/main" id="{F170693B-FDF9-7447-A3EC-BFE65954620D}"/>
              </a:ext>
            </a:extLst>
          </p:cNvPr>
          <p:cNvSpPr txBox="1">
            <a:spLocks noChangeArrowheads="1"/>
          </p:cNvSpPr>
          <p:nvPr/>
        </p:nvSpPr>
        <p:spPr bwMode="auto">
          <a:xfrm>
            <a:off x="9296400" y="6400800"/>
            <a:ext cx="53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a:latin typeface="Times New Roman" panose="02020603050405020304" pitchFamily="18" charset="0"/>
              </a:rPr>
              <a:t>Back</a:t>
            </a:r>
          </a:p>
        </p:txBody>
      </p:sp>
      <p:sp>
        <p:nvSpPr>
          <p:cNvPr id="24592" name="Line 42">
            <a:extLst>
              <a:ext uri="{FF2B5EF4-FFF2-40B4-BE49-F238E27FC236}">
                <a16:creationId xmlns:a16="http://schemas.microsoft.com/office/drawing/2014/main" id="{28522E35-0031-DF41-BD5A-18D7825874C3}"/>
              </a:ext>
            </a:extLst>
          </p:cNvPr>
          <p:cNvSpPr>
            <a:spLocks noChangeShapeType="1"/>
          </p:cNvSpPr>
          <p:nvPr/>
        </p:nvSpPr>
        <p:spPr bwMode="auto">
          <a:xfrm>
            <a:off x="5791200" y="6858000"/>
            <a:ext cx="3962400"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26" name="Picture 26" descr="RNBOWBTN">
            <a:extLst>
              <a:ext uri="{FF2B5EF4-FFF2-40B4-BE49-F238E27FC236}">
                <a16:creationId xmlns:a16="http://schemas.microsoft.com/office/drawing/2014/main" id="{AB9BF503-B817-C049-BCB7-8C8CC170678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66720" y="2992768"/>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8698C07-52CB-9845-9CA7-C8635DEB960F}"/>
              </a:ext>
            </a:extLst>
          </p:cNvPr>
          <p:cNvGrpSpPr/>
          <p:nvPr/>
        </p:nvGrpSpPr>
        <p:grpSpPr>
          <a:xfrm>
            <a:off x="3663550" y="1971866"/>
            <a:ext cx="8643375" cy="5170263"/>
            <a:chOff x="4966431" y="1971866"/>
            <a:chExt cx="7340494" cy="4886129"/>
          </a:xfrm>
        </p:grpSpPr>
        <p:pic>
          <p:nvPicPr>
            <p:cNvPr id="58372" name="Picture 4">
              <a:extLst>
                <a:ext uri="{FF2B5EF4-FFF2-40B4-BE49-F238E27FC236}">
                  <a16:creationId xmlns:a16="http://schemas.microsoft.com/office/drawing/2014/main" id="{1D582628-B3C3-5F48-B762-B46AC4C7D3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90" t="21087" r="10180" b="19965"/>
            <a:stretch/>
          </p:blipFill>
          <p:spPr bwMode="auto">
            <a:xfrm>
              <a:off x="4966431" y="1971866"/>
              <a:ext cx="7340494" cy="4886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AAB4E4D-FA65-2B4A-BC63-2192BDEFCCEA}"/>
                </a:ext>
              </a:extLst>
            </p:cNvPr>
            <p:cNvSpPr/>
            <p:nvPr/>
          </p:nvSpPr>
          <p:spPr>
            <a:xfrm>
              <a:off x="5666282" y="2563318"/>
              <a:ext cx="6100997" cy="359797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78876" name="Text Box 28">
            <a:extLst>
              <a:ext uri="{FF2B5EF4-FFF2-40B4-BE49-F238E27FC236}">
                <a16:creationId xmlns:a16="http://schemas.microsoft.com/office/drawing/2014/main" id="{A33A43A3-D6C6-394A-97B9-2A6D146A1735}"/>
              </a:ext>
            </a:extLst>
          </p:cNvPr>
          <p:cNvSpPr txBox="1">
            <a:spLocks noChangeArrowheads="1"/>
          </p:cNvSpPr>
          <p:nvPr/>
        </p:nvSpPr>
        <p:spPr bwMode="auto">
          <a:xfrm>
            <a:off x="4482866" y="2545247"/>
            <a:ext cx="7242112"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Từ</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xưa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sách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chống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giặc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ngoài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3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đánh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giữ</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hòa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Đánh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chưa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hội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giữ</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định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hẹn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được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sức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hòa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họ</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đòi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hỏi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chán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p>
          <a:p>
            <a:pPr algn="just" eaLnBrk="1" hangingPunct="1">
              <a:lnSpc>
                <a:spcPct val="100000"/>
              </a:lnSpc>
              <a:spcBef>
                <a:spcPct val="50000"/>
              </a:spcBef>
              <a:buFontTx/>
              <a:buNone/>
            </a:pP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Nước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ta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gần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đây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ngẫu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nhiên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gặp</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Trẫm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tuổi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trẻ</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ngôi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lúc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nghĩ</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tới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cường,tự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trị</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Kẻ</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của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Tây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ngang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bức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mỗi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ngày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một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quá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thêm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Hôm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trước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chúng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tăng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thêm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thuyền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buộc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theo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những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mình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được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trong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đình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đắn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hai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cúi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đầu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tuân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mệnh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hay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ngồi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mất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hội,sao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nhìn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thấy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chỗ</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âm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mưu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động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của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địch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trước?Vì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xảy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ra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tránh,thì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cũng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còn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như</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ngày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nay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lo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tốt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lợi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sau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này,ấy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do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thời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xui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nên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vậy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Phàm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những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người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đã</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cùng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chia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lo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này,tưởng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cũng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phải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việc,nghiến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răng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tóc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thề</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giặc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ai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lòng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như</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a:solidFill>
                  <a:srgbClr val="0070C0"/>
                </a:solidFill>
                <a:latin typeface="Times New Roman" panose="02020603050405020304" pitchFamily="18" charset="0"/>
                <a:cs typeface="Times New Roman" panose="02020603050405020304" pitchFamily="18" charset="0"/>
              </a:rPr>
              <a:t>(</a:t>
            </a:r>
            <a:r>
              <a:rPr lang="en-US" altLang="en-US" sz="1800" dirty="0" err="1">
                <a:solidFill>
                  <a:srgbClr val="0070C0"/>
                </a:solidFill>
                <a:latin typeface="Times New Roman" panose="02020603050405020304" pitchFamily="18" charset="0"/>
                <a:cs typeface="Times New Roman" panose="02020603050405020304" pitchFamily="18" charset="0"/>
              </a:rPr>
              <a:t>trích</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chiếu</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Cần</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Vương</a:t>
            </a:r>
            <a:r>
              <a:rPr lang="en-US" altLang="en-US" sz="1800" dirty="0">
                <a:solidFill>
                  <a:srgbClr val="0070C0"/>
                </a:solidFill>
                <a:latin typeface="Times New Roman" panose="02020603050405020304" pitchFamily="18" charset="0"/>
                <a:cs typeface="Times New Roman" panose="02020603050405020304" pitchFamily="18" charset="0"/>
              </a:rPr>
              <a:t>)                </a:t>
            </a:r>
          </a:p>
        </p:txBody>
      </p:sp>
      <p:pic>
        <p:nvPicPr>
          <p:cNvPr id="58374" name="Picture 6" descr="Tại sao tôi mạt sát ông Tôn Thất Thuyết | Nghiên Cứu Lịch Sử">
            <a:extLst>
              <a:ext uri="{FF2B5EF4-FFF2-40B4-BE49-F238E27FC236}">
                <a16:creationId xmlns:a16="http://schemas.microsoft.com/office/drawing/2014/main" id="{5EBE4312-125B-4142-8AC7-E0326241F3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3289" y="110769"/>
            <a:ext cx="2348711" cy="1874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78868"/>
                                        </p:tgtEl>
                                        <p:attrNameLst>
                                          <p:attrName>style.visibility</p:attrName>
                                        </p:attrNameLst>
                                      </p:cBhvr>
                                      <p:to>
                                        <p:strVal val="visible"/>
                                      </p:to>
                                    </p:set>
                                    <p:anim calcmode="lin" valueType="num">
                                      <p:cBhvr>
                                        <p:cTn id="17" dur="500" decel="50000" fill="hold">
                                          <p:stCondLst>
                                            <p:cond delay="0"/>
                                          </p:stCondLst>
                                        </p:cTn>
                                        <p:tgtEl>
                                          <p:spTgt spid="7886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886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8868"/>
                                        </p:tgtEl>
                                        <p:attrNameLst>
                                          <p:attrName>ppt_w</p:attrName>
                                        </p:attrNameLst>
                                      </p:cBhvr>
                                      <p:tavLst>
                                        <p:tav tm="0">
                                          <p:val>
                                            <p:strVal val="#ppt_w*.05"/>
                                          </p:val>
                                        </p:tav>
                                        <p:tav tm="100000">
                                          <p:val>
                                            <p:strVal val="#ppt_w"/>
                                          </p:val>
                                        </p:tav>
                                      </p:tavLst>
                                    </p:anim>
                                    <p:anim calcmode="lin" valueType="num">
                                      <p:cBhvr>
                                        <p:cTn id="20" dur="1000" fill="hold"/>
                                        <p:tgtEl>
                                          <p:spTgt spid="7886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886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886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886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8868"/>
                                        </p:tgtEl>
                                      </p:cBhvr>
                                    </p:animEffect>
                                  </p:childTnLst>
                                </p:cTn>
                              </p:par>
                              <p:par>
                                <p:cTn id="25" presetID="25" presetClass="entr" presetSubtype="0" fill="hold" nodeType="withEffect">
                                  <p:stCondLst>
                                    <p:cond delay="0"/>
                                  </p:stCondLst>
                                  <p:childTnLst>
                                    <p:set>
                                      <p:cBhvr>
                                        <p:cTn id="26" dur="1" fill="hold">
                                          <p:stCondLst>
                                            <p:cond delay="0"/>
                                          </p:stCondLst>
                                        </p:cTn>
                                        <p:tgtEl>
                                          <p:spTgt spid="78869"/>
                                        </p:tgtEl>
                                        <p:attrNameLst>
                                          <p:attrName>style.visibility</p:attrName>
                                        </p:attrNameLst>
                                      </p:cBhvr>
                                      <p:to>
                                        <p:strVal val="visible"/>
                                      </p:to>
                                    </p:set>
                                    <p:anim calcmode="lin" valueType="num">
                                      <p:cBhvr>
                                        <p:cTn id="27" dur="500" decel="50000" fill="hold">
                                          <p:stCondLst>
                                            <p:cond delay="0"/>
                                          </p:stCondLst>
                                        </p:cTn>
                                        <p:tgtEl>
                                          <p:spTgt spid="7886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886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8869"/>
                                        </p:tgtEl>
                                        <p:attrNameLst>
                                          <p:attrName>ppt_w</p:attrName>
                                        </p:attrNameLst>
                                      </p:cBhvr>
                                      <p:tavLst>
                                        <p:tav tm="0">
                                          <p:val>
                                            <p:strVal val="#ppt_w*.05"/>
                                          </p:val>
                                        </p:tav>
                                        <p:tav tm="100000">
                                          <p:val>
                                            <p:strVal val="#ppt_w"/>
                                          </p:val>
                                        </p:tav>
                                      </p:tavLst>
                                    </p:anim>
                                    <p:anim calcmode="lin" valueType="num">
                                      <p:cBhvr>
                                        <p:cTn id="30" dur="1000" fill="hold"/>
                                        <p:tgtEl>
                                          <p:spTgt spid="7886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886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886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886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8869"/>
                                        </p:tgtEl>
                                      </p:cBhvr>
                                    </p:animEffect>
                                  </p:childTnLst>
                                </p:cTn>
                              </p:par>
                              <p:par>
                                <p:cTn id="35" presetID="25" presetClass="entr" presetSubtype="0" fill="hold" grpId="0" nodeType="withEffect" nodePh="1">
                                  <p:stCondLst>
                                    <p:cond delay="0"/>
                                  </p:stCondLst>
                                  <p:endCondLst>
                                    <p:cond evt="begin" delay="0">
                                      <p:tn val="35"/>
                                    </p:cond>
                                  </p:endCondLst>
                                  <p:childTnLst>
                                    <p:set>
                                      <p:cBhvr>
                                        <p:cTn id="36" dur="1" fill="hold">
                                          <p:stCondLst>
                                            <p:cond delay="0"/>
                                          </p:stCondLst>
                                        </p:cTn>
                                        <p:tgtEl>
                                          <p:spTgt spid="24588"/>
                                        </p:tgtEl>
                                        <p:attrNameLst>
                                          <p:attrName>style.visibility</p:attrName>
                                        </p:attrNameLst>
                                      </p:cBhvr>
                                      <p:to>
                                        <p:strVal val="visible"/>
                                      </p:to>
                                    </p:set>
                                    <p:anim calcmode="lin" valueType="num">
                                      <p:cBhvr>
                                        <p:cTn id="37" dur="500" decel="50000" fill="hold">
                                          <p:stCondLst>
                                            <p:cond delay="0"/>
                                          </p:stCondLst>
                                        </p:cTn>
                                        <p:tgtEl>
                                          <p:spTgt spid="2458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458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4588"/>
                                        </p:tgtEl>
                                        <p:attrNameLst>
                                          <p:attrName>ppt_w</p:attrName>
                                        </p:attrNameLst>
                                      </p:cBhvr>
                                      <p:tavLst>
                                        <p:tav tm="0">
                                          <p:val>
                                            <p:strVal val="#ppt_w*.05"/>
                                          </p:val>
                                        </p:tav>
                                        <p:tav tm="100000">
                                          <p:val>
                                            <p:strVal val="#ppt_w"/>
                                          </p:val>
                                        </p:tav>
                                      </p:tavLst>
                                    </p:anim>
                                    <p:anim calcmode="lin" valueType="num">
                                      <p:cBhvr>
                                        <p:cTn id="40" dur="1000" fill="hold"/>
                                        <p:tgtEl>
                                          <p:spTgt spid="2458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458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458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458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4588"/>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p:cTn id="47" dur="500" decel="50000" fill="hold">
                                          <p:stCondLst>
                                            <p:cond delay="0"/>
                                          </p:stCondLst>
                                        </p:cTn>
                                        <p:tgtEl>
                                          <p:spTgt spid="10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05"/>
                                        </p:tgtEl>
                                        <p:attrNameLst>
                                          <p:attrName>ppt_w</p:attrName>
                                        </p:attrNameLst>
                                      </p:cBhvr>
                                      <p:tavLst>
                                        <p:tav tm="0">
                                          <p:val>
                                            <p:strVal val="#ppt_w*.05"/>
                                          </p:val>
                                        </p:tav>
                                        <p:tav tm="100000">
                                          <p:val>
                                            <p:strVal val="#ppt_w"/>
                                          </p:val>
                                        </p:tav>
                                      </p:tavLst>
                                    </p:anim>
                                    <p:anim calcmode="lin" valueType="num">
                                      <p:cBhvr>
                                        <p:cTn id="50" dur="1000" fill="hold"/>
                                        <p:tgtEl>
                                          <p:spTgt spid="10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0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0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0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05"/>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24590"/>
                                        </p:tgtEl>
                                        <p:attrNameLst>
                                          <p:attrName>style.visibility</p:attrName>
                                        </p:attrNameLst>
                                      </p:cBhvr>
                                      <p:to>
                                        <p:strVal val="visible"/>
                                      </p:to>
                                    </p:set>
                                    <p:anim calcmode="lin" valueType="num">
                                      <p:cBhvr>
                                        <p:cTn id="57" dur="500" decel="50000" fill="hold">
                                          <p:stCondLst>
                                            <p:cond delay="0"/>
                                          </p:stCondLst>
                                        </p:cTn>
                                        <p:tgtEl>
                                          <p:spTgt spid="2459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459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4590"/>
                                        </p:tgtEl>
                                        <p:attrNameLst>
                                          <p:attrName>ppt_w</p:attrName>
                                        </p:attrNameLst>
                                      </p:cBhvr>
                                      <p:tavLst>
                                        <p:tav tm="0">
                                          <p:val>
                                            <p:strVal val="#ppt_w*.05"/>
                                          </p:val>
                                        </p:tav>
                                        <p:tav tm="100000">
                                          <p:val>
                                            <p:strVal val="#ppt_w"/>
                                          </p:val>
                                        </p:tav>
                                      </p:tavLst>
                                    </p:anim>
                                    <p:anim calcmode="lin" valueType="num">
                                      <p:cBhvr>
                                        <p:cTn id="60" dur="1000" fill="hold"/>
                                        <p:tgtEl>
                                          <p:spTgt spid="2459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459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459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459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4590"/>
                                        </p:tgtEl>
                                      </p:cBhvr>
                                    </p:animEffect>
                                  </p:childTnLst>
                                </p:cTn>
                              </p:par>
                              <p:par>
                                <p:cTn id="65" presetID="25" presetClass="entr" presetSubtype="0" fill="hold" grpId="0" nodeType="withEffect">
                                  <p:stCondLst>
                                    <p:cond delay="0"/>
                                  </p:stCondLst>
                                  <p:childTnLst>
                                    <p:set>
                                      <p:cBhvr>
                                        <p:cTn id="66" dur="1" fill="hold">
                                          <p:stCondLst>
                                            <p:cond delay="0"/>
                                          </p:stCondLst>
                                        </p:cTn>
                                        <p:tgtEl>
                                          <p:spTgt spid="24592"/>
                                        </p:tgtEl>
                                        <p:attrNameLst>
                                          <p:attrName>style.visibility</p:attrName>
                                        </p:attrNameLst>
                                      </p:cBhvr>
                                      <p:to>
                                        <p:strVal val="visible"/>
                                      </p:to>
                                    </p:set>
                                    <p:anim calcmode="lin" valueType="num">
                                      <p:cBhvr>
                                        <p:cTn id="67" dur="500" decel="50000" fill="hold">
                                          <p:stCondLst>
                                            <p:cond delay="0"/>
                                          </p:stCondLst>
                                        </p:cTn>
                                        <p:tgtEl>
                                          <p:spTgt spid="2459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459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4592"/>
                                        </p:tgtEl>
                                        <p:attrNameLst>
                                          <p:attrName>ppt_w</p:attrName>
                                        </p:attrNameLst>
                                      </p:cBhvr>
                                      <p:tavLst>
                                        <p:tav tm="0">
                                          <p:val>
                                            <p:strVal val="#ppt_w*.05"/>
                                          </p:val>
                                        </p:tav>
                                        <p:tav tm="100000">
                                          <p:val>
                                            <p:strVal val="#ppt_w"/>
                                          </p:val>
                                        </p:tav>
                                      </p:tavLst>
                                    </p:anim>
                                    <p:anim calcmode="lin" valueType="num">
                                      <p:cBhvr>
                                        <p:cTn id="70" dur="1000" fill="hold"/>
                                        <p:tgtEl>
                                          <p:spTgt spid="2459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459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459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459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4592"/>
                                        </p:tgtEl>
                                      </p:cBhvr>
                                    </p:animEffect>
                                  </p:childTnLst>
                                </p:cTn>
                              </p:par>
                              <p:par>
                                <p:cTn id="75" presetID="25"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26"/>
                                        </p:tgtEl>
                                      </p:cBhvr>
                                    </p:animEffect>
                                  </p:childTnLst>
                                </p:cTn>
                              </p:par>
                              <p:par>
                                <p:cTn id="85" presetID="25"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90" dur="1000" fill="hold"/>
                                        <p:tgtEl>
                                          <p:spTgt spid="5"/>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5"/>
                                        </p:tgtEl>
                                      </p:cBhvr>
                                    </p:animEffect>
                                  </p:childTnLst>
                                </p:cTn>
                              </p:par>
                              <p:par>
                                <p:cTn id="95" presetID="25" presetClass="entr" presetSubtype="0" fill="hold" nodeType="withEffect">
                                  <p:stCondLst>
                                    <p:cond delay="0"/>
                                  </p:stCondLst>
                                  <p:childTnLst>
                                    <p:set>
                                      <p:cBhvr>
                                        <p:cTn id="96" dur="1" fill="hold">
                                          <p:stCondLst>
                                            <p:cond delay="0"/>
                                          </p:stCondLst>
                                        </p:cTn>
                                        <p:tgtEl>
                                          <p:spTgt spid="58374"/>
                                        </p:tgtEl>
                                        <p:attrNameLst>
                                          <p:attrName>style.visibility</p:attrName>
                                        </p:attrNameLst>
                                      </p:cBhvr>
                                      <p:to>
                                        <p:strVal val="visible"/>
                                      </p:to>
                                    </p:set>
                                    <p:anim calcmode="lin" valueType="num">
                                      <p:cBhvr>
                                        <p:cTn id="97" dur="500" decel="50000" fill="hold">
                                          <p:stCondLst>
                                            <p:cond delay="0"/>
                                          </p:stCondLst>
                                        </p:cTn>
                                        <p:tgtEl>
                                          <p:spTgt spid="58374"/>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58374"/>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58374"/>
                                        </p:tgtEl>
                                        <p:attrNameLst>
                                          <p:attrName>ppt_w</p:attrName>
                                        </p:attrNameLst>
                                      </p:cBhvr>
                                      <p:tavLst>
                                        <p:tav tm="0">
                                          <p:val>
                                            <p:strVal val="#ppt_w*.05"/>
                                          </p:val>
                                        </p:tav>
                                        <p:tav tm="100000">
                                          <p:val>
                                            <p:strVal val="#ppt_w"/>
                                          </p:val>
                                        </p:tav>
                                      </p:tavLst>
                                    </p:anim>
                                    <p:anim calcmode="lin" valueType="num">
                                      <p:cBhvr>
                                        <p:cTn id="100" dur="1000" fill="hold"/>
                                        <p:tgtEl>
                                          <p:spTgt spid="58374"/>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58374"/>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58374"/>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58374"/>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58374"/>
                                        </p:tgtEl>
                                      </p:cBhvr>
                                    </p:animEffect>
                                  </p:childTnLst>
                                </p:cTn>
                              </p:par>
                            </p:childTnLst>
                          </p:cTn>
                        </p:par>
                        <p:par>
                          <p:cTn id="105" fill="hold">
                            <p:stCondLst>
                              <p:cond delay="1000"/>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78876"/>
                                        </p:tgtEl>
                                        <p:attrNameLst>
                                          <p:attrName>style.visibility</p:attrName>
                                        </p:attrNameLst>
                                      </p:cBhvr>
                                      <p:to>
                                        <p:strVal val="visible"/>
                                      </p:to>
                                    </p:set>
                                    <p:anim calcmode="lin" valueType="num">
                                      <p:cBhvr>
                                        <p:cTn id="108" dur="500" fill="hold"/>
                                        <p:tgtEl>
                                          <p:spTgt spid="78876"/>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78876"/>
                                        </p:tgtEl>
                                        <p:attrNameLst>
                                          <p:attrName>ppt_y</p:attrName>
                                        </p:attrNameLst>
                                      </p:cBhvr>
                                      <p:tavLst>
                                        <p:tav tm="0">
                                          <p:val>
                                            <p:strVal val="#ppt_y"/>
                                          </p:val>
                                        </p:tav>
                                        <p:tav tm="100000">
                                          <p:val>
                                            <p:strVal val="#ppt_y"/>
                                          </p:val>
                                        </p:tav>
                                      </p:tavLst>
                                    </p:anim>
                                    <p:anim calcmode="lin" valueType="num">
                                      <p:cBhvr>
                                        <p:cTn id="110" dur="500" fill="hold"/>
                                        <p:tgtEl>
                                          <p:spTgt spid="78876"/>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78876"/>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78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p:bldP spid="105" grpId="0" animBg="1"/>
      <p:bldP spid="24590" grpId="0"/>
      <p:bldP spid="24592" grpId="0" animBg="1"/>
      <p:bldP spid="788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ếu cần vương.mp4" descr="chiếu cần vương.mp4">
            <a:hlinkClick r:id="" action="ppaction://media"/>
            <a:extLst>
              <a:ext uri="{FF2B5EF4-FFF2-40B4-BE49-F238E27FC236}">
                <a16:creationId xmlns:a16="http://schemas.microsoft.com/office/drawing/2014/main" id="{DABB065D-1E75-A649-B622-67857EFF27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89" y="-126331"/>
            <a:ext cx="12416589" cy="6984331"/>
          </a:xfrm>
          <a:prstGeom prst="rect">
            <a:avLst/>
          </a:prstGeom>
        </p:spPr>
      </p:pic>
    </p:spTree>
    <p:extLst>
      <p:ext uri="{BB962C8B-B14F-4D97-AF65-F5344CB8AC3E}">
        <p14:creationId xmlns:p14="http://schemas.microsoft.com/office/powerpoint/2010/main" val="20926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14" name="Picture 2" descr="Dam_cuoi_vua_HamNghi">
            <a:extLst>
              <a:ext uri="{FF2B5EF4-FFF2-40B4-BE49-F238E27FC236}">
                <a16:creationId xmlns:a16="http://schemas.microsoft.com/office/drawing/2014/main" id="{FA1F4773-6B62-C94C-8F36-E33BF8BB4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508"/>
            <a:ext cx="4495800" cy="5396459"/>
          </a:xfrm>
          <a:prstGeom prst="rect">
            <a:avLst/>
          </a:prstGeom>
          <a:solidFill>
            <a:srgbClr val="33CCCC"/>
          </a:solidFill>
          <a:ln w="76200">
            <a:solidFill>
              <a:srgbClr val="33CCCC"/>
            </a:solidFill>
            <a:miter lim="800000"/>
            <a:headEnd/>
            <a:tailEnd/>
          </a:ln>
        </p:spPr>
      </p:pic>
      <p:pic>
        <p:nvPicPr>
          <p:cNvPr id="15" name="Picture 3" descr="Lang_mo_vua_Ham-Nghi">
            <a:extLst>
              <a:ext uri="{FF2B5EF4-FFF2-40B4-BE49-F238E27FC236}">
                <a16:creationId xmlns:a16="http://schemas.microsoft.com/office/drawing/2014/main" id="{86733792-BF75-A241-9485-EA38BF38D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754" y="749508"/>
            <a:ext cx="4191000" cy="5396459"/>
          </a:xfrm>
          <a:prstGeom prst="rect">
            <a:avLst/>
          </a:prstGeom>
          <a:noFill/>
          <a:ln w="762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59394" name="Picture 2" descr="Giải mật&amp;#39; những tồn nghi triều Nguyễn: Triều chính rối ren, vua Hàm Nghi  lên ngôi">
            <a:extLst>
              <a:ext uri="{FF2B5EF4-FFF2-40B4-BE49-F238E27FC236}">
                <a16:creationId xmlns:a16="http://schemas.microsoft.com/office/drawing/2014/main" id="{C1465B3F-D756-5E43-B396-F153A98B7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40" r="20074"/>
          <a:stretch/>
        </p:blipFill>
        <p:spPr bwMode="auto">
          <a:xfrm>
            <a:off x="8826708" y="629586"/>
            <a:ext cx="3365292" cy="5516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0"/>
                                  </p:stCondLst>
                                  <p:childTnLst>
                                    <p:set>
                                      <p:cBhvr>
                                        <p:cTn id="18" dur="1" fill="hold">
                                          <p:stCondLst>
                                            <p:cond delay="0"/>
                                          </p:stCondLst>
                                        </p:cTn>
                                        <p:tgtEl>
                                          <p:spTgt spid="59394"/>
                                        </p:tgtEl>
                                        <p:attrNameLst>
                                          <p:attrName>style.visibility</p:attrName>
                                        </p:attrNameLst>
                                      </p:cBhvr>
                                      <p:to>
                                        <p:strVal val="visible"/>
                                      </p:to>
                                    </p:set>
                                    <p:anim calcmode="lin" valueType="num">
                                      <p:cBhvr>
                                        <p:cTn id="19" dur="1000" fill="hold"/>
                                        <p:tgtEl>
                                          <p:spTgt spid="59394"/>
                                        </p:tgtEl>
                                        <p:attrNameLst>
                                          <p:attrName>ppt_w</p:attrName>
                                        </p:attrNameLst>
                                      </p:cBhvr>
                                      <p:tavLst>
                                        <p:tav tm="0">
                                          <p:val>
                                            <p:fltVal val="0"/>
                                          </p:val>
                                        </p:tav>
                                        <p:tav tm="100000">
                                          <p:val>
                                            <p:strVal val="#ppt_w"/>
                                          </p:val>
                                        </p:tav>
                                      </p:tavLst>
                                    </p:anim>
                                    <p:anim calcmode="lin" valueType="num">
                                      <p:cBhvr>
                                        <p:cTn id="20" dur="1000" fill="hold"/>
                                        <p:tgtEl>
                                          <p:spTgt spid="59394"/>
                                        </p:tgtEl>
                                        <p:attrNameLst>
                                          <p:attrName>ppt_h</p:attrName>
                                        </p:attrNameLst>
                                      </p:cBhvr>
                                      <p:tavLst>
                                        <p:tav tm="0">
                                          <p:val>
                                            <p:fltVal val="0"/>
                                          </p:val>
                                        </p:tav>
                                        <p:tav tm="100000">
                                          <p:val>
                                            <p:strVal val="#ppt_h"/>
                                          </p:val>
                                        </p:tav>
                                      </p:tavLst>
                                    </p:anim>
                                    <p:anim calcmode="lin" valueType="num">
                                      <p:cBhvr>
                                        <p:cTn id="21" dur="1000" fill="hold"/>
                                        <p:tgtEl>
                                          <p:spTgt spid="59394"/>
                                        </p:tgtEl>
                                        <p:attrNameLst>
                                          <p:attrName>style.rotation</p:attrName>
                                        </p:attrNameLst>
                                      </p:cBhvr>
                                      <p:tavLst>
                                        <p:tav tm="0">
                                          <p:val>
                                            <p:fltVal val="90"/>
                                          </p:val>
                                        </p:tav>
                                        <p:tav tm="100000">
                                          <p:val>
                                            <p:fltVal val="0"/>
                                          </p:val>
                                        </p:tav>
                                      </p:tavLst>
                                    </p:anim>
                                    <p:animEffect transition="in" filter="fade">
                                      <p:cBhvr>
                                        <p:cTn id="22" dur="1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18: PHONG TRÀO CHỐNG PHÁP TRONG NHỮNG NĂM 1885 - 1896 </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a16="http://schemas.microsoft.com/office/drawing/2014/main" id="{E716A5FA-7CEE-7742-9CD3-9C0F4C247CD4}"/>
              </a:ext>
            </a:extLst>
          </p:cNvPr>
          <p:cNvSpPr txBox="1"/>
          <p:nvPr/>
        </p:nvSpPr>
        <p:spPr>
          <a:xfrm>
            <a:off x="12705" y="1274405"/>
            <a:ext cx="5666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khởi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phong trào Cần Vương</a:t>
            </a:r>
          </a:p>
        </p:txBody>
      </p:sp>
      <p:sp>
        <p:nvSpPr>
          <p:cNvPr id="4" name="TextBox 3">
            <a:extLst>
              <a:ext uri="{FF2B5EF4-FFF2-40B4-BE49-F238E27FC236}">
                <a16:creationId xmlns:a16="http://schemas.microsoft.com/office/drawing/2014/main" id="{CD8D596F-1FE0-0349-965A-8E886D20D803}"/>
              </a:ext>
            </a:extLst>
          </p:cNvPr>
          <p:cNvSpPr txBox="1"/>
          <p:nvPr/>
        </p:nvSpPr>
        <p:spPr>
          <a:xfrm>
            <a:off x="-112677" y="2237789"/>
            <a:ext cx="683110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khởi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CBA2FC20-D90C-F74F-A09A-883E7497B12D}"/>
              </a:ext>
            </a:extLst>
          </p:cNvPr>
          <p:cNvCxnSpPr>
            <a:cxnSpLocks/>
          </p:cNvCxnSpPr>
          <p:nvPr/>
        </p:nvCxnSpPr>
        <p:spPr>
          <a:xfrm flipH="1">
            <a:off x="5450976" y="1347053"/>
            <a:ext cx="1" cy="448936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A98CAF2-C354-8446-B66E-66EECA594D79}"/>
              </a:ext>
            </a:extLst>
          </p:cNvPr>
          <p:cNvGrpSpPr/>
          <p:nvPr/>
        </p:nvGrpSpPr>
        <p:grpSpPr>
          <a:xfrm>
            <a:off x="12705" y="3097487"/>
            <a:ext cx="5438273" cy="2486108"/>
            <a:chOff x="240632" y="3465514"/>
            <a:chExt cx="5438273" cy="2486108"/>
          </a:xfrm>
        </p:grpSpPr>
        <p:sp>
          <p:nvSpPr>
            <p:cNvPr id="7" name="Preparation 6">
              <a:extLst>
                <a:ext uri="{FF2B5EF4-FFF2-40B4-BE49-F238E27FC236}">
                  <a16:creationId xmlns:a16="http://schemas.microsoft.com/office/drawing/2014/main" id="{3946FFD2-79C0-9345-8A03-BEE7989843E3}"/>
                </a:ext>
              </a:extLst>
            </p:cNvPr>
            <p:cNvSpPr/>
            <p:nvPr/>
          </p:nvSpPr>
          <p:spPr>
            <a:xfrm>
              <a:off x="240632" y="3465514"/>
              <a:ext cx="5438273" cy="2486108"/>
            </a:xfrm>
            <a:prstGeom prst="flowChartPreparation">
              <a:avLst/>
            </a:prstGeom>
            <a:solidFill>
              <a:schemeClr val="accent1">
                <a:lumMod val="40000"/>
                <a:lumOff val="60000"/>
              </a:schemeClr>
            </a:solidFill>
            <a:ln w="127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C1E405DC-C2E2-0147-9BBA-5BD013EF7E8F}"/>
                </a:ext>
              </a:extLst>
            </p:cNvPr>
            <p:cNvSpPr txBox="1"/>
            <p:nvPr/>
          </p:nvSpPr>
          <p:spPr>
            <a:xfrm>
              <a:off x="947571" y="4016070"/>
              <a:ext cx="402439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Lập bảng thống kê các cuộc khởi nghĩa lớn trong phong trào Cần Vương</a:t>
              </a:r>
            </a:p>
          </p:txBody>
        </p:sp>
      </p:grpSp>
      <p:pic>
        <p:nvPicPr>
          <p:cNvPr id="12" name="Picture 11">
            <a:extLst>
              <a:ext uri="{FF2B5EF4-FFF2-40B4-BE49-F238E27FC236}">
                <a16:creationId xmlns:a16="http://schemas.microsoft.com/office/drawing/2014/main" id="{2E4AB1BC-69FB-8EB1-9E60-B6D075A28343}"/>
              </a:ext>
            </a:extLst>
          </p:cNvPr>
          <p:cNvPicPr>
            <a:picLocks noChangeAspect="1"/>
          </p:cNvPicPr>
          <p:nvPr/>
        </p:nvPicPr>
        <p:blipFill>
          <a:blip r:embed="rId3"/>
          <a:stretch>
            <a:fillRect/>
          </a:stretch>
        </p:blipFill>
        <p:spPr>
          <a:xfrm>
            <a:off x="5563674" y="1347054"/>
            <a:ext cx="6628326" cy="4489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nvGraphicFramePr>
        <p:xfrm>
          <a:off x="-3299" y="77273"/>
          <a:ext cx="12192000" cy="6768027"/>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858474">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69851">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69851">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53925" y="25999"/>
            <a:ext cx="132314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Khởi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64169" y="48664"/>
            <a:ext cx="10654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endPar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94287" y="254603"/>
            <a:ext cx="14430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Lãnh</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endPar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45276" y="254603"/>
            <a:ext cx="12202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bàn</a:t>
            </a:r>
            <a:endPar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58656" y="261111"/>
            <a:ext cx="23743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endPar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57000" y="49696"/>
            <a:ext cx="8069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2BD0E009-F868-D048-A14B-1B0B54A00EFC}"/>
              </a:ext>
            </a:extLst>
          </p:cNvPr>
          <p:cNvSpPr/>
          <p:nvPr/>
        </p:nvSpPr>
        <p:spPr>
          <a:xfrm>
            <a:off x="-3299" y="1457402"/>
            <a:ext cx="9811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Bãi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Sậy</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119BC43D-4C24-9D4A-868C-DBEC5468DD37}"/>
              </a:ext>
            </a:extLst>
          </p:cNvPr>
          <p:cNvSpPr/>
          <p:nvPr/>
        </p:nvSpPr>
        <p:spPr>
          <a:xfrm>
            <a:off x="-45428" y="3453730"/>
            <a:ext cx="12095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Hương</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Khê</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5427" y="5473624"/>
            <a:ext cx="12095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C70335E-FA1D-6138-9E5F-9B05D979DCDB}"/>
              </a:ext>
            </a:extLst>
          </p:cNvPr>
          <p:cNvSpPr/>
          <p:nvPr/>
        </p:nvSpPr>
        <p:spPr>
          <a:xfrm>
            <a:off x="1197676" y="1357701"/>
            <a:ext cx="811643"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a:t>
            </a:r>
            <a:r>
              <a:rPr lang="en-US" sz="2400" b="0" i="0" dirty="0">
                <a:solidFill>
                  <a:srgbClr val="313131"/>
                </a:solidFill>
                <a:effectLst/>
                <a:latin typeface="Times New Roman" panose="02020603050405020304" pitchFamily="18" charset="0"/>
                <a:cs typeface="Times New Roman" panose="02020603050405020304" pitchFamily="18" charset="0"/>
              </a:rPr>
              <a:t>3</a:t>
            </a:r>
            <a:endParaRPr lang="en-VN" sz="2400" b="0" i="0" dirty="0">
              <a:solidFill>
                <a:srgbClr val="313131"/>
              </a:solidFill>
              <a:effectLst/>
              <a:latin typeface="Times New Roman" panose="02020603050405020304" pitchFamily="18" charset="0"/>
              <a:cs typeface="Times New Roman" panose="02020603050405020304" pitchFamily="18" charset="0"/>
            </a:endParaRPr>
          </a:p>
          <a:p>
            <a:pPr algn="ctr"/>
            <a:r>
              <a:rPr lang="en-VN" sz="2400" b="0" i="0" dirty="0">
                <a:solidFill>
                  <a:srgbClr val="313131"/>
                </a:solidFill>
                <a:effectLst/>
                <a:latin typeface="Times New Roman" panose="02020603050405020304" pitchFamily="18" charset="0"/>
                <a:cs typeface="Times New Roman" panose="02020603050405020304" pitchFamily="18" charset="0"/>
              </a:rPr>
              <a:t>- 1892</a:t>
            </a:r>
            <a:endParaRPr lang="en-VN" sz="2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E3CB032-9493-873B-D058-1E263D124A26}"/>
              </a:ext>
            </a:extLst>
          </p:cNvPr>
          <p:cNvSpPr/>
          <p:nvPr/>
        </p:nvSpPr>
        <p:spPr>
          <a:xfrm>
            <a:off x="2248819" y="1357701"/>
            <a:ext cx="1302963" cy="1200329"/>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Nguyễn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Thiện</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Thuật</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FD559E0-14A8-3C89-ADA5-8FD399EF9BC5}"/>
              </a:ext>
            </a:extLst>
          </p:cNvPr>
          <p:cNvSpPr/>
          <p:nvPr/>
        </p:nvSpPr>
        <p:spPr>
          <a:xfrm>
            <a:off x="3954425" y="1173035"/>
            <a:ext cx="1511057" cy="1569660"/>
          </a:xfrm>
          <a:prstGeom prst="rect">
            <a:avLst/>
          </a:prstGeom>
        </p:spPr>
        <p:txBody>
          <a:bodyPr wrap="square">
            <a:spAutoFit/>
          </a:bodyPr>
          <a:lstStyle/>
          <a:p>
            <a:pPr algn="ctr"/>
            <a:r>
              <a:rPr lang="vi-VN" sz="2400" b="0" i="0" dirty="0">
                <a:solidFill>
                  <a:srgbClr val="313131"/>
                </a:solidFill>
                <a:effectLst/>
                <a:latin typeface="Times New Roman" panose="02020603050405020304" pitchFamily="18" charset="0"/>
                <a:cs typeface="Times New Roman" panose="02020603050405020304" pitchFamily="18" charset="0"/>
              </a:rPr>
              <a:t>Vùng lau sậy thuộc tỉnh Hưng Yên</a:t>
            </a:r>
            <a:endParaRPr lang="en-VN" sz="2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FCB75AA-68C3-87F6-6266-405F67E7539F}"/>
              </a:ext>
            </a:extLst>
          </p:cNvPr>
          <p:cNvSpPr/>
          <p:nvPr/>
        </p:nvSpPr>
        <p:spPr>
          <a:xfrm>
            <a:off x="5830733" y="1088070"/>
            <a:ext cx="5073304" cy="1569660"/>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+ 1883 –1889: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1889 - 1892: </a:t>
            </a:r>
            <a:r>
              <a:rPr lang="en-US" sz="2400" dirty="0" err="1">
                <a:solidFill>
                  <a:srgbClr val="FF0000"/>
                </a:solidFill>
                <a:latin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sang </a:t>
            </a:r>
            <a:r>
              <a:rPr lang="en-US" sz="2400" dirty="0" err="1">
                <a:solidFill>
                  <a:srgbClr val="FF0000"/>
                </a:solidFill>
                <a:latin typeface="Times New Roman" panose="02020603050405020304" pitchFamily="18" charset="0"/>
                <a:cs typeface="Times New Roman" panose="02020603050405020304" pitchFamily="18" charset="0"/>
              </a:rPr>
              <a:t>Trung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Quốc</a:t>
            </a:r>
            <a:r>
              <a:rPr lang="en-US" sz="2400" dirty="0">
                <a:solidFill>
                  <a:srgbClr val="FF0000"/>
                </a:solidFill>
                <a:latin typeface="Times New Roman" panose="02020603050405020304" pitchFamily="18" charset="0"/>
                <a:cs typeface="Times New Roman" panose="02020603050405020304" pitchFamily="18" charset="0"/>
              </a:rPr>
              <a:t> =&gt; </a:t>
            </a: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trào</a:t>
            </a:r>
            <a:r>
              <a:rPr lang="en-US" sz="2400" dirty="0">
                <a:solidFill>
                  <a:srgbClr val="FF0000"/>
                </a:solidFill>
                <a:latin typeface="Times New Roman" panose="02020603050405020304" pitchFamily="18" charset="0"/>
                <a:cs typeface="Times New Roman" panose="02020603050405020304" pitchFamily="18" charset="0"/>
              </a:rPr>
              <a:t> tan </a:t>
            </a:r>
            <a:r>
              <a:rPr lang="en-US" sz="2400" dirty="0" err="1">
                <a:solidFill>
                  <a:srgbClr val="FF0000"/>
                </a:solidFill>
                <a:latin typeface="Times New Roman" panose="02020603050405020304" pitchFamily="18" charset="0"/>
                <a:cs typeface="Times New Roman" panose="02020603050405020304" pitchFamily="18" charset="0"/>
              </a:rPr>
              <a:t>rã</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AFDA6F9-4980-7A33-706C-E35909F1C4F1}"/>
              </a:ext>
            </a:extLst>
          </p:cNvPr>
          <p:cNvSpPr/>
          <p:nvPr/>
        </p:nvSpPr>
        <p:spPr>
          <a:xfrm>
            <a:off x="11060785" y="1496200"/>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9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04EE2-750E-4548-BA18-53529857EE8B}"/>
              </a:ext>
            </a:extLst>
          </p:cNvPr>
          <p:cNvGrpSpPr/>
          <p:nvPr/>
        </p:nvGrpSpPr>
        <p:grpSpPr>
          <a:xfrm>
            <a:off x="1142126" y="-385011"/>
            <a:ext cx="4309812" cy="1636295"/>
            <a:chOff x="1142126" y="-385011"/>
            <a:chExt cx="4309812" cy="1636295"/>
          </a:xfrm>
        </p:grpSpPr>
        <p:grpSp>
          <p:nvGrpSpPr>
            <p:cNvPr id="9" name="Group 8">
              <a:extLst>
                <a:ext uri="{FF2B5EF4-FFF2-40B4-BE49-F238E27FC236}">
                  <a16:creationId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508812C-230B-194C-A2A4-19C2093E9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9857EB88-5246-D544-B2BE-C6B87AF516AD}"/>
                </a:ext>
              </a:extLst>
            </p:cNvPr>
            <p:cNvSpPr/>
            <p:nvPr/>
          </p:nvSpPr>
          <p:spPr>
            <a:xfrm>
              <a:off x="1501509" y="297190"/>
              <a:ext cx="3591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Bãi Sậy</a:t>
              </a:r>
            </a:p>
          </p:txBody>
        </p:sp>
      </p:grpSp>
      <p:sp>
        <p:nvSpPr>
          <p:cNvPr id="4" name="Rectangle 3">
            <a:extLst>
              <a:ext uri="{FF2B5EF4-FFF2-40B4-BE49-F238E27FC236}">
                <a16:creationId xmlns:a16="http://schemas.microsoft.com/office/drawing/2014/main" id="{7807ECFA-B06A-D943-9760-D008583A1FB5}"/>
              </a:ext>
            </a:extLst>
          </p:cNvPr>
          <p:cNvSpPr/>
          <p:nvPr/>
        </p:nvSpPr>
        <p:spPr>
          <a:xfrm>
            <a:off x="6565530" y="6401742"/>
            <a:ext cx="54296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Lược đồ địa bàn hoạt động của nghĩa quân Bãi Sậy</a:t>
            </a:r>
            <a:endParaRPr kumimoji="0" lang="en-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3CDA96BE-B134-144F-B965-FCC217737366}"/>
              </a:ext>
            </a:extLst>
          </p:cNvPr>
          <p:cNvSpPr txBox="1"/>
          <p:nvPr/>
        </p:nvSpPr>
        <p:spPr>
          <a:xfrm>
            <a:off x="-1" y="1953126"/>
            <a:ext cx="590349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Vị trí Bãi Sậy hiểm yếu và có nhiều đường thông ra ngoài. Chính nhờ vậy, mà nghĩa quân đã bung ra hoạt động khắp nơi, lan sang các tỉnh lân cận khác như Hải Dương, Bắc Ninh, Bắc Giang, Quảng </a:t>
            </a:r>
            <a:r>
              <a:rPr kumimoji="0" lang="vi-VN" sz="24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Yên...</a:t>
            </a:r>
            <a:endParaRPr kumimoji="0" lang="en-US"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sym typeface="Arial"/>
            </a:endParaRPr>
          </a:p>
        </p:txBody>
      </p:sp>
      <p:pic>
        <p:nvPicPr>
          <p:cNvPr id="1026" name="Picture 2" descr="9/1885 – Bùng nổ cuộc khởi nghĩa Bãi Sậy">
            <a:extLst>
              <a:ext uri="{FF2B5EF4-FFF2-40B4-BE49-F238E27FC236}">
                <a16:creationId xmlns:a16="http://schemas.microsoft.com/office/drawing/2014/main" id="{34C96B07-A59A-2443-9F9C-FB2D94602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94360"/>
            <a:ext cx="6096000" cy="568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5"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1000" fill="hold"/>
                                        <p:tgtEl>
                                          <p:spTgt spid="1026"/>
                                        </p:tgtEl>
                                        <p:attrNameLst>
                                          <p:attrName>ppt_w</p:attrName>
                                        </p:attrNameLst>
                                      </p:cBhvr>
                                      <p:tavLst>
                                        <p:tav tm="0">
                                          <p:val>
                                            <p:strVal val="#ppt_w*0.70"/>
                                          </p:val>
                                        </p:tav>
                                        <p:tav tm="100000">
                                          <p:val>
                                            <p:strVal val="#ppt_w"/>
                                          </p:val>
                                        </p:tav>
                                      </p:tavLst>
                                    </p:anim>
                                    <p:anim calcmode="lin" valueType="num">
                                      <p:cBhvr>
                                        <p:cTn id="23" dur="1000" fill="hold"/>
                                        <p:tgtEl>
                                          <p:spTgt spid="1026"/>
                                        </p:tgtEl>
                                        <p:attrNameLst>
                                          <p:attrName>ppt_h</p:attrName>
                                        </p:attrNameLst>
                                      </p:cBhvr>
                                      <p:tavLst>
                                        <p:tav tm="0">
                                          <p:val>
                                            <p:strVal val="#ppt_h"/>
                                          </p:val>
                                        </p:tav>
                                        <p:tav tm="100000">
                                          <p:val>
                                            <p:strVal val="#ppt_h"/>
                                          </p:val>
                                        </p:tav>
                                      </p:tavLst>
                                    </p:anim>
                                    <p:animEffect transition="in" filter="fade">
                                      <p:cBhvr>
                                        <p:cTn id="2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4743A9-B76F-2944-9515-81A70DEA75C2}"/>
              </a:ext>
            </a:extLst>
          </p:cNvPr>
          <p:cNvGrpSpPr/>
          <p:nvPr/>
        </p:nvGrpSpPr>
        <p:grpSpPr>
          <a:xfrm>
            <a:off x="127523" y="1252743"/>
            <a:ext cx="4499813" cy="3525093"/>
            <a:chOff x="0" y="717550"/>
            <a:chExt cx="5626100" cy="5422900"/>
          </a:xfrm>
        </p:grpSpPr>
        <p:pic>
          <p:nvPicPr>
            <p:cNvPr id="4" name="Picture 2">
              <a:extLst>
                <a:ext uri="{FF2B5EF4-FFF2-40B4-BE49-F238E27FC236}">
                  <a16:creationId xmlns:a16="http://schemas.microsoft.com/office/drawing/2014/main" id="{78348E1D-499B-4D48-B7F9-E904AAC5E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00" t="8200" r="5200" b="6400"/>
            <a:stretch/>
          </p:blipFill>
          <p:spPr bwMode="auto">
            <a:xfrm>
              <a:off x="0" y="717550"/>
              <a:ext cx="5626100" cy="5422900"/>
            </a:xfrm>
            <a:prstGeom prst="rect">
              <a:avLst/>
            </a:prstGeom>
            <a:noFill/>
            <a:extLst>
              <a:ext uri="{909E8E84-426E-40DD-AFC4-6F175D3DCCD1}">
                <a14:hiddenFill xmlns:a14="http://schemas.microsoft.com/office/drawing/2010/main">
                  <a:solidFill>
                    <a:srgbClr val="FFFFFF"/>
                  </a:solidFill>
                </a14:hiddenFill>
              </a:ext>
            </a:extLst>
          </p:spPr>
        </p:pic>
        <p:sp>
          <p:nvSpPr>
            <p:cNvPr id="5" name="Hexagon 4">
              <a:extLst>
                <a:ext uri="{FF2B5EF4-FFF2-40B4-BE49-F238E27FC236}">
                  <a16:creationId xmlns:a16="http://schemas.microsoft.com/office/drawing/2014/main" id="{DF098F7C-6569-474E-AB0A-AF0CA1B617F1}"/>
                </a:ext>
              </a:extLst>
            </p:cNvPr>
            <p:cNvSpPr/>
            <p:nvPr/>
          </p:nvSpPr>
          <p:spPr>
            <a:xfrm rot="1847337">
              <a:off x="1087643" y="1806250"/>
              <a:ext cx="3530279" cy="3488743"/>
            </a:xfrm>
            <a:prstGeom prst="hexagon">
              <a:avLst>
                <a:gd name="adj" fmla="val 27103"/>
                <a:gd name="vf" fmla="val 115470"/>
              </a:avLst>
            </a:prstGeom>
            <a:blipFill dpi="0" rotWithShape="0">
              <a:blip r:embed="rId3"/>
              <a:srcRect/>
              <a:stretch>
                <a:fillRect t="10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127B5FD2-64B8-1346-8E6D-CC589F9A630E}"/>
              </a:ext>
            </a:extLst>
          </p:cNvPr>
          <p:cNvSpPr txBox="1"/>
          <p:nvPr/>
        </p:nvSpPr>
        <p:spPr>
          <a:xfrm>
            <a:off x="828439" y="4854920"/>
            <a:ext cx="35864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Thiện Thuật</a:t>
            </a:r>
          </a:p>
        </p:txBody>
      </p:sp>
      <p:sp>
        <p:nvSpPr>
          <p:cNvPr id="7" name="Rounded Rectangle 6">
            <a:extLst>
              <a:ext uri="{FF2B5EF4-FFF2-40B4-BE49-F238E27FC236}">
                <a16:creationId xmlns:a16="http://schemas.microsoft.com/office/drawing/2014/main" id="{32C0CC8F-8DA4-A448-9F73-336D88FB5E3D}"/>
              </a:ext>
            </a:extLst>
          </p:cNvPr>
          <p:cNvSpPr/>
          <p:nvPr/>
        </p:nvSpPr>
        <p:spPr>
          <a:xfrm>
            <a:off x="4627336" y="914399"/>
            <a:ext cx="7437141" cy="5101389"/>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DC48DEB6-4A1D-9B4C-AC4C-244EF8ADA907}"/>
              </a:ext>
            </a:extLst>
          </p:cNvPr>
          <p:cNvSpPr>
            <a:spLocks noChangeArrowheads="1"/>
          </p:cNvSpPr>
          <p:nvPr/>
        </p:nvSpPr>
        <p:spPr bwMode="auto">
          <a:xfrm>
            <a:off x="4854285" y="961061"/>
            <a:ext cx="6983243" cy="28026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50000"/>
              </a:lnSpc>
              <a:spcBef>
                <a:spcPct val="0"/>
              </a:spcBef>
              <a:spcAft>
                <a:spcPct val="0"/>
              </a:spcAft>
              <a:buClrTx/>
              <a:buSzTx/>
              <a:buFont typeface="Wingdings" pitchFamily="2" charset="2"/>
              <a:buChar char="v"/>
              <a:tabLst/>
              <a:defRPr/>
            </a:pP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Nguyễn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Thiện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Thuật</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sinh</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năm</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1884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mất</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năm</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1929.</a:t>
            </a:r>
            <a:endParaRPr kumimoji="0" lang="en-GB"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defRPr/>
            </a:pP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Ông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từng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l</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à</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m</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á</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tương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quân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vụ</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tỉnh</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Hải</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Dương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a:t>
            </a:r>
            <a:endParaRPr kumimoji="0" lang="en-GB"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itchFamily="2" charset="2"/>
              <a:buChar char="v"/>
              <a:tabLst/>
              <a:defRPr/>
            </a:pP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Khi</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triều</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đ</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ì</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nh</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k</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í</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hiệu</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ước</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năm</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1883,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Nguyễn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Thiện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Thuật</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trở</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về</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quê</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Mĩ</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H</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à</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o</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Hưng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Yên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mộ</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quân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lập</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căn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cứ</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kh</a:t>
            </a:r>
            <a:r>
              <a:rPr kumimoji="0" lang="en-US" sz="2400" b="0" i="0" u="none" strike="noStrike" kern="1200" cap="none" spc="0" normalizeH="0" baseline="0" noProof="0" dirty="0" err="1">
                <a:ln>
                  <a:noFill/>
                </a:ln>
                <a:solidFill>
                  <a:srgbClr val="FF0000"/>
                </a:solidFill>
                <a:effectLst/>
                <a:uLnTx/>
                <a:uFillTx/>
                <a:latin typeface="Calibri"/>
                <a:ea typeface="Calibri" pitchFamily="34" charset="0"/>
                <a:cs typeface="Times New Roman" pitchFamily="18" charset="0"/>
              </a:rPr>
              <a:t>á</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ng</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itchFamily="18" charset="0"/>
                <a:ea typeface="Calibri" pitchFamily="34" charset="0"/>
                <a:cs typeface="Times New Roman" pitchFamily="18" charset="0"/>
              </a:rPr>
              <a:t>chiến</a:t>
            </a:r>
            <a:r>
              <a:rPr kumimoji="0" lang="en-US" sz="2400" b="0" i="0" u="none" strike="noStrike" kern="1200" cap="none" spc="0" normalizeH="0" baseline="0" noProof="0" dirty="0">
                <a:ln>
                  <a:noFill/>
                </a:ln>
                <a:solidFill>
                  <a:srgbClr val="FF0000"/>
                </a:solidFill>
                <a:effectLst/>
                <a:uLnTx/>
                <a:uFillTx/>
                <a:latin typeface="Times New Roman" pitchFamily="18" charset="0"/>
                <a:ea typeface="Calibri" pitchFamily="34" charset="0"/>
                <a:cs typeface="Times New Roman" pitchFamily="18" charset="0"/>
              </a:rPr>
              <a:t>.</a:t>
            </a:r>
            <a:endPar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0" name="Rectangle 9">
            <a:extLst>
              <a:ext uri="{FF2B5EF4-FFF2-40B4-BE49-F238E27FC236}">
                <a16:creationId xmlns:a16="http://schemas.microsoft.com/office/drawing/2014/main" id="{A5FD9F7A-6B3A-3E42-8B6C-D49157CDC476}"/>
              </a:ext>
            </a:extLst>
          </p:cNvPr>
          <p:cNvSpPr/>
          <p:nvPr/>
        </p:nvSpPr>
        <p:spPr>
          <a:xfrm>
            <a:off x="5429520" y="4114837"/>
            <a:ext cx="5382859" cy="1569660"/>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“Quan Tán Thuật tài kiêm văn võ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Vốn khi xưa cùng Đức bộ Hoàng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Kinh thiên nhất tục chi 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Sơn Tây một dải ngang tàng lưỡi gươm”.</a:t>
            </a:r>
          </a:p>
        </p:txBody>
      </p:sp>
    </p:spTree>
    <p:extLst>
      <p:ext uri="{BB962C8B-B14F-4D97-AF65-F5344CB8AC3E}">
        <p14:creationId xmlns:p14="http://schemas.microsoft.com/office/powerpoint/2010/main" val="11409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2DEB6-EEF1-BA4B-8625-7CADFF6A87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D46CB0-7E42-404D-B51B-DABF1D5C97FD}" type="slidenum">
              <a:rPr kumimoji="0" lang="en-US" altLang="en-VN" sz="2400" b="1"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sym typeface="Poppin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altLang="en-VN" sz="2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Poppins"/>
            </a:endParaRPr>
          </a:p>
        </p:txBody>
      </p:sp>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nvGraphicFramePr>
        <p:xfrm>
          <a:off x="-3299" y="-12700"/>
          <a:ext cx="12192000" cy="6858000"/>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948447">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69851">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69851">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Khởi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nghĩa</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Lãnh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6588" y="3339176"/>
            <a:ext cx="10654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Hương Khê</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125A18A5-FDEF-F34F-8EC1-4C6E598F0F1F}"/>
              </a:ext>
            </a:extLst>
          </p:cNvPr>
          <p:cNvSpPr/>
          <p:nvPr/>
        </p:nvSpPr>
        <p:spPr>
          <a:xfrm>
            <a:off x="1220357" y="1310379"/>
            <a:ext cx="81164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188</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3</a:t>
            </a:r>
            <a:endPar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- 1892</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725AD509-7C71-1C4A-8538-7ACA2EB27117}"/>
              </a:ext>
            </a:extLst>
          </p:cNvPr>
          <p:cNvSpPr/>
          <p:nvPr/>
        </p:nvSpPr>
        <p:spPr>
          <a:xfrm>
            <a:off x="2291952" y="1333934"/>
            <a:ext cx="130296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Thiện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Thuật</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EE98B471-422B-4042-8079-239BC8530FC4}"/>
              </a:ext>
            </a:extLst>
          </p:cNvPr>
          <p:cNvSpPr/>
          <p:nvPr/>
        </p:nvSpPr>
        <p:spPr>
          <a:xfrm>
            <a:off x="3922312" y="1125713"/>
            <a:ext cx="151105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Vùng lau sậy thuộc tỉnh Hưng Yên</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D1BA1144-5D95-F24B-98AE-C0CC4AF99051}"/>
              </a:ext>
            </a:extLst>
          </p:cNvPr>
          <p:cNvSpPr/>
          <p:nvPr/>
        </p:nvSpPr>
        <p:spPr>
          <a:xfrm>
            <a:off x="5890166" y="1149268"/>
            <a:ext cx="5073304"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+ 1883 –1889: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quyết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liệt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chống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1889 - 1892: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Phong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rã</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C0332FCC-0876-9246-BD4A-26D5A53062D2}"/>
              </a:ext>
            </a:extLst>
          </p:cNvPr>
          <p:cNvSpPr/>
          <p:nvPr/>
        </p:nvSpPr>
        <p:spPr>
          <a:xfrm>
            <a:off x="11008052" y="1448878"/>
            <a:ext cx="11993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Thất</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5994ED4D-141F-554B-ABBB-7F222F5EDAA3}"/>
              </a:ext>
            </a:extLst>
          </p:cNvPr>
          <p:cNvSpPr/>
          <p:nvPr/>
        </p:nvSpPr>
        <p:spPr>
          <a:xfrm>
            <a:off x="1143821" y="3326759"/>
            <a:ext cx="9273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1885   -    1896</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665DC9B7-C434-EC48-8D19-33B27DB34090}"/>
              </a:ext>
            </a:extLst>
          </p:cNvPr>
          <p:cNvSpPr/>
          <p:nvPr/>
        </p:nvSpPr>
        <p:spPr>
          <a:xfrm>
            <a:off x="2225707" y="2911401"/>
            <a:ext cx="136579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Phan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Phùng</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Cao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Thắng</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15E6F9E2-08B9-674C-96CA-B20BD653E004}"/>
              </a:ext>
            </a:extLst>
          </p:cNvPr>
          <p:cNvSpPr/>
          <p:nvPr/>
        </p:nvSpPr>
        <p:spPr>
          <a:xfrm>
            <a:off x="4055409" y="3096067"/>
            <a:ext cx="176509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Thanh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An,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Hà</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Tĩnh</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Quảng</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CCC77323-2F29-C84C-BC35-2B956335F70C}"/>
              </a:ext>
            </a:extLst>
          </p:cNvPr>
          <p:cNvSpPr/>
          <p:nvPr/>
        </p:nvSpPr>
        <p:spPr>
          <a:xfrm>
            <a:off x="5994679" y="3075333"/>
            <a:ext cx="486427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+ 1885 –1888: xây dựng lực lượng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+ 1889 –1896: Chiến đấu ác liệt giữa nghĩa quân và Pháp.</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675B0143-624B-AC48-A49B-A7671F2559CB}"/>
              </a:ext>
            </a:extLst>
          </p:cNvPr>
          <p:cNvSpPr/>
          <p:nvPr/>
        </p:nvSpPr>
        <p:spPr>
          <a:xfrm>
            <a:off x="10998693" y="3493176"/>
            <a:ext cx="11993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Thất</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CD43212F-E6B8-5509-12DF-B3220C07FDA0}"/>
              </a:ext>
            </a:extLst>
          </p:cNvPr>
          <p:cNvSpPr/>
          <p:nvPr/>
        </p:nvSpPr>
        <p:spPr>
          <a:xfrm>
            <a:off x="38827" y="1495046"/>
            <a:ext cx="9811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Bãi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Sậy</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26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out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Luoc do khoi nghia Huong K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951" y="0"/>
            <a:ext cx="9144000" cy="5943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AutoShape 16"/>
          <p:cNvSpPr>
            <a:spLocks noChangeArrowheads="1"/>
          </p:cNvSpPr>
          <p:nvPr/>
        </p:nvSpPr>
        <p:spPr bwMode="auto">
          <a:xfrm>
            <a:off x="5990922" y="3068960"/>
            <a:ext cx="1682751" cy="1117600"/>
          </a:xfrm>
          <a:prstGeom prst="star32">
            <a:avLst>
              <a:gd name="adj" fmla="val 37500"/>
            </a:avLst>
          </a:prstGeom>
          <a:solidFill>
            <a:srgbClr val="663300"/>
          </a:solidFill>
          <a:ln w="38100">
            <a:solidFill>
              <a:srgbClr val="0000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8F8F8"/>
                </a:solidFill>
                <a:effectLst/>
                <a:uLnTx/>
                <a:uFillTx/>
                <a:latin typeface="Times New Roman" pitchFamily="18" charset="0"/>
                <a:ea typeface="+mn-ea"/>
                <a:cs typeface="Times New Roman" pitchFamily="18" charset="0"/>
              </a:rPr>
              <a:t>NÚI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8F8F8"/>
                </a:solidFill>
                <a:effectLst/>
                <a:uLnTx/>
                <a:uFillTx/>
                <a:latin typeface="Times New Roman" pitchFamily="18" charset="0"/>
                <a:ea typeface="+mn-ea"/>
                <a:cs typeface="Times New Roman" pitchFamily="18" charset="0"/>
              </a:rPr>
              <a:t>Vụ</a:t>
            </a:r>
            <a:r>
              <a:rPr kumimoji="0" lang="en-US" sz="2000" b="1" i="0" u="none" strike="noStrike" kern="1200" cap="none" spc="0" normalizeH="0" baseline="0" noProof="0" dirty="0">
                <a:ln>
                  <a:noFill/>
                </a:ln>
                <a:solidFill>
                  <a:srgbClr val="F8F8F8"/>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8F8F8"/>
                </a:solidFill>
                <a:effectLst/>
                <a:uLnTx/>
                <a:uFillTx/>
                <a:latin typeface="Times New Roman" pitchFamily="18" charset="0"/>
                <a:ea typeface="+mn-ea"/>
                <a:cs typeface="Times New Roman" pitchFamily="18" charset="0"/>
              </a:rPr>
              <a:t>Quang</a:t>
            </a:r>
            <a:endParaRPr kumimoji="0" lang="en-US" sz="2000" b="1" i="0" u="none" strike="noStrike" kern="1200" cap="none" spc="0" normalizeH="0" baseline="0" noProof="0" dirty="0">
              <a:ln>
                <a:noFill/>
              </a:ln>
              <a:solidFill>
                <a:srgbClr val="F8F8F8"/>
              </a:solidFill>
              <a:effectLst/>
              <a:uLnTx/>
              <a:uFillTx/>
              <a:latin typeface="Times New Roman" pitchFamily="18" charset="0"/>
              <a:ea typeface="+mn-ea"/>
              <a:cs typeface="Times New Roman" pitchFamily="18" charset="0"/>
            </a:endParaRPr>
          </a:p>
        </p:txBody>
      </p:sp>
      <p:sp>
        <p:nvSpPr>
          <p:cNvPr id="4" name="AutoShape 20"/>
          <p:cNvSpPr>
            <a:spLocks noChangeArrowheads="1"/>
          </p:cNvSpPr>
          <p:nvPr/>
        </p:nvSpPr>
        <p:spPr bwMode="auto">
          <a:xfrm>
            <a:off x="8509252" y="4532313"/>
            <a:ext cx="1947863" cy="412750"/>
          </a:xfrm>
          <a:prstGeom prst="flowChartAlternateProcess">
            <a:avLst/>
          </a:prstGeom>
          <a:solidFill>
            <a:srgbClr val="0000FF"/>
          </a:solidFill>
          <a:ln w="952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8F8F8"/>
                </a:solidFill>
                <a:effectLst/>
                <a:uLnTx/>
                <a:uFillTx/>
                <a:latin typeface="Times New Roman" pitchFamily="18" charset="0"/>
                <a:ea typeface="+mn-ea"/>
                <a:cs typeface="Times New Roman" pitchFamily="18" charset="0"/>
              </a:rPr>
              <a:t>Quảng Bình</a:t>
            </a:r>
          </a:p>
        </p:txBody>
      </p:sp>
      <p:sp>
        <p:nvSpPr>
          <p:cNvPr id="5" name="AutoShape 21"/>
          <p:cNvSpPr>
            <a:spLocks noChangeArrowheads="1"/>
          </p:cNvSpPr>
          <p:nvPr/>
        </p:nvSpPr>
        <p:spPr bwMode="auto">
          <a:xfrm>
            <a:off x="7607552" y="457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8F8F8"/>
                </a:solidFill>
                <a:effectLst/>
                <a:uLnTx/>
                <a:uFillTx/>
                <a:latin typeface="Times New Roman" pitchFamily="18" charset="0"/>
                <a:ea typeface="+mn-ea"/>
                <a:cs typeface="Times New Roman" pitchFamily="18" charset="0"/>
              </a:rPr>
              <a:t>Thanh Hóa</a:t>
            </a:r>
          </a:p>
        </p:txBody>
      </p:sp>
      <p:sp>
        <p:nvSpPr>
          <p:cNvPr id="6" name="Line 22"/>
          <p:cNvSpPr>
            <a:spLocks noChangeShapeType="1"/>
          </p:cNvSpPr>
          <p:nvPr/>
        </p:nvSpPr>
        <p:spPr bwMode="auto">
          <a:xfrm>
            <a:off x="8064751" y="838200"/>
            <a:ext cx="0" cy="129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Line 23"/>
          <p:cNvSpPr>
            <a:spLocks noChangeShapeType="1"/>
          </p:cNvSpPr>
          <p:nvPr/>
        </p:nvSpPr>
        <p:spPr bwMode="auto">
          <a:xfrm>
            <a:off x="9523665" y="3536950"/>
            <a:ext cx="1587" cy="990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 name="Freeform 24"/>
          <p:cNvSpPr>
            <a:spLocks/>
          </p:cNvSpPr>
          <p:nvPr/>
        </p:nvSpPr>
        <p:spPr bwMode="auto">
          <a:xfrm>
            <a:off x="8064751" y="2590800"/>
            <a:ext cx="914400" cy="1143000"/>
          </a:xfrm>
          <a:custGeom>
            <a:avLst/>
            <a:gdLst>
              <a:gd name="T0" fmla="*/ 0 w 624"/>
              <a:gd name="T1" fmla="*/ 0 h 576"/>
              <a:gd name="T2" fmla="*/ 0 w 624"/>
              <a:gd name="T3" fmla="*/ 576 h 576"/>
              <a:gd name="T4" fmla="*/ 624 w 624"/>
              <a:gd name="T5" fmla="*/ 432 h 576"/>
              <a:gd name="T6" fmla="*/ 0 60000 65536"/>
              <a:gd name="T7" fmla="*/ 0 60000 65536"/>
              <a:gd name="T8" fmla="*/ 0 60000 65536"/>
              <a:gd name="T9" fmla="*/ 0 w 624"/>
              <a:gd name="T10" fmla="*/ 0 h 576"/>
              <a:gd name="T11" fmla="*/ 624 w 624"/>
              <a:gd name="T12" fmla="*/ 576 h 576"/>
            </a:gdLst>
            <a:ahLst/>
            <a:cxnLst>
              <a:cxn ang="T6">
                <a:pos x="T0" y="T1"/>
              </a:cxn>
              <a:cxn ang="T7">
                <a:pos x="T2" y="T3"/>
              </a:cxn>
              <a:cxn ang="T8">
                <a:pos x="T4" y="T5"/>
              </a:cxn>
            </a:cxnLst>
            <a:rect l="T9" t="T10" r="T11" b="T12"/>
            <a:pathLst>
              <a:path w="624" h="576">
                <a:moveTo>
                  <a:pt x="0" y="0"/>
                </a:moveTo>
                <a:lnTo>
                  <a:pt x="0" y="576"/>
                </a:lnTo>
                <a:lnTo>
                  <a:pt x="624" y="432"/>
                </a:lnTo>
              </a:path>
            </a:pathLst>
          </a:custGeom>
          <a:noFill/>
          <a:ln w="762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AutoShape 25"/>
          <p:cNvSpPr>
            <a:spLocks noChangeArrowheads="1"/>
          </p:cNvSpPr>
          <p:nvPr/>
        </p:nvSpPr>
        <p:spPr bwMode="auto">
          <a:xfrm>
            <a:off x="8979152" y="31242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8F8F8"/>
                </a:solidFill>
                <a:effectLst/>
                <a:uLnTx/>
                <a:uFillTx/>
                <a:latin typeface="Times New Roman" pitchFamily="18" charset="0"/>
                <a:ea typeface="+mn-ea"/>
                <a:cs typeface="Times New Roman" pitchFamily="18" charset="0"/>
              </a:rPr>
              <a:t>Hà Tĩnh</a:t>
            </a:r>
          </a:p>
        </p:txBody>
      </p:sp>
      <p:sp>
        <p:nvSpPr>
          <p:cNvPr id="10" name="AutoShape 26"/>
          <p:cNvSpPr>
            <a:spLocks noChangeArrowheads="1"/>
          </p:cNvSpPr>
          <p:nvPr/>
        </p:nvSpPr>
        <p:spPr bwMode="auto">
          <a:xfrm>
            <a:off x="7912352" y="2133600"/>
            <a:ext cx="1947863" cy="412750"/>
          </a:xfrm>
          <a:prstGeom prst="flowChartAlternateProcess">
            <a:avLst/>
          </a:prstGeom>
          <a:solidFill>
            <a:srgbClr val="0000FF"/>
          </a:solidFill>
          <a:ln w="952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8F8F8"/>
                </a:solidFill>
                <a:effectLst/>
                <a:uLnTx/>
                <a:uFillTx/>
                <a:latin typeface="Times New Roman" pitchFamily="18" charset="0"/>
                <a:ea typeface="+mn-ea"/>
                <a:cs typeface="Times New Roman" pitchFamily="18" charset="0"/>
              </a:rPr>
              <a:t>Nghệ An</a:t>
            </a:r>
          </a:p>
        </p:txBody>
      </p:sp>
      <p:pic>
        <p:nvPicPr>
          <p:cNvPr id="1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40552" y="1143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3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40752" y="533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31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7552" y="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2152" y="1905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4152" y="1600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55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952" y="23622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9552" y="28956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933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0552" y="3962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8352" y="26670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5152" y="2057400"/>
            <a:ext cx="38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CAMPFI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40352" y="5257800"/>
            <a:ext cx="46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6">
            <a:hlinkClick r:id="" action="ppaction://noaction"/>
          </p:cNvPr>
          <p:cNvSpPr>
            <a:spLocks noChangeArrowheads="1"/>
          </p:cNvSpPr>
          <p:nvPr/>
        </p:nvSpPr>
        <p:spPr bwMode="auto">
          <a:xfrm>
            <a:off x="5269957" y="6172200"/>
            <a:ext cx="4754563" cy="40005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LƯỢC ĐỒ KHỞI NGHĨA HƯƠNG KHÊ</a:t>
            </a:r>
          </a:p>
        </p:txBody>
      </p:sp>
      <p:grpSp>
        <p:nvGrpSpPr>
          <p:cNvPr id="27" name="Group 26">
            <a:extLst>
              <a:ext uri="{FF2B5EF4-FFF2-40B4-BE49-F238E27FC236}">
                <a16:creationId xmlns:a16="http://schemas.microsoft.com/office/drawing/2014/main" id="{E3357B91-DBB9-0C4C-B765-2FFD9EB7D447}"/>
              </a:ext>
            </a:extLst>
          </p:cNvPr>
          <p:cNvGrpSpPr/>
          <p:nvPr/>
        </p:nvGrpSpPr>
        <p:grpSpPr>
          <a:xfrm>
            <a:off x="130556" y="-264695"/>
            <a:ext cx="2800264" cy="1636295"/>
            <a:chOff x="1142127" y="-385011"/>
            <a:chExt cx="2830508" cy="1636295"/>
          </a:xfrm>
        </p:grpSpPr>
        <p:grpSp>
          <p:nvGrpSpPr>
            <p:cNvPr id="28" name="Group 27">
              <a:extLst>
                <a:ext uri="{FF2B5EF4-FFF2-40B4-BE49-F238E27FC236}">
                  <a16:creationId xmlns:a16="http://schemas.microsoft.com/office/drawing/2014/main" id="{9BE318B5-24D8-A14B-A4E3-56D79CEF33BB}"/>
                </a:ext>
              </a:extLst>
            </p:cNvPr>
            <p:cNvGrpSpPr/>
            <p:nvPr/>
          </p:nvGrpSpPr>
          <p:grpSpPr>
            <a:xfrm>
              <a:off x="1142127" y="-385011"/>
              <a:ext cx="2830508" cy="1636295"/>
              <a:chOff x="489285" y="962526"/>
              <a:chExt cx="3682261" cy="3128211"/>
            </a:xfrm>
          </p:grpSpPr>
          <p:sp>
            <p:nvSpPr>
              <p:cNvPr id="30" name="Rounded Rectangle 29">
                <a:extLst>
                  <a:ext uri="{FF2B5EF4-FFF2-40B4-BE49-F238E27FC236}">
                    <a16:creationId xmlns:a16="http://schemas.microsoft.com/office/drawing/2014/main" id="{FECB7EBC-1888-0C45-9B21-999EDF59B072}"/>
                  </a:ext>
                </a:extLst>
              </p:cNvPr>
              <p:cNvSpPr/>
              <p:nvPr/>
            </p:nvSpPr>
            <p:spPr>
              <a:xfrm>
                <a:off x="505326" y="1636295"/>
                <a:ext cx="3666220"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31" name="Picture 4">
                <a:extLst>
                  <a:ext uri="{FF2B5EF4-FFF2-40B4-BE49-F238E27FC236}">
                    <a16:creationId xmlns:a16="http://schemas.microsoft.com/office/drawing/2014/main" id="{873ADDBE-A481-644F-9A59-AC34810A0D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6" t="26316" r="5789" b="24421"/>
              <a:stretch/>
            </p:blipFill>
            <p:spPr bwMode="auto">
              <a:xfrm>
                <a:off x="489285" y="962526"/>
                <a:ext cx="3682261"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A7E20DAE-D331-3C48-B27A-C6E865373138}"/>
                </a:ext>
              </a:extLst>
            </p:cNvPr>
            <p:cNvSpPr/>
            <p:nvPr/>
          </p:nvSpPr>
          <p:spPr>
            <a:xfrm>
              <a:off x="1607207" y="193854"/>
              <a:ext cx="190034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Hương Khê</a:t>
              </a:r>
            </a:p>
          </p:txBody>
        </p:sp>
      </p:grpSp>
    </p:spTree>
    <p:extLst>
      <p:ext uri="{BB962C8B-B14F-4D97-AF65-F5344CB8AC3E}">
        <p14:creationId xmlns:p14="http://schemas.microsoft.com/office/powerpoint/2010/main" val="371264047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6"/>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8"/>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9"/>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childTnLst>
                                </p:cTn>
                              </p:par>
                              <p:par>
                                <p:cTn id="83" presetID="39" presetClass="entr" presetSubtype="0" accel="10000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2"/>
                                        </p:tgtEl>
                                        <p:attrNameLst>
                                          <p:attrName>ppt_y</p:attrName>
                                        </p:attrNameLst>
                                      </p:cBhvr>
                                      <p:tavLst>
                                        <p:tav tm="0">
                                          <p:val>
                                            <p:strVal val="#ppt_y"/>
                                          </p:val>
                                        </p:tav>
                                        <p:tav tm="100000">
                                          <p:val>
                                            <p:strVal val="#ppt_y"/>
                                          </p:val>
                                        </p:tav>
                                      </p:tavLst>
                                    </p:anim>
                                  </p:childTnLst>
                                </p:cTn>
                              </p:par>
                              <p:par>
                                <p:cTn id="89" presetID="39" presetClass="entr" presetSubtype="0" accel="10000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3"/>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4"/>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5"/>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3" presetClass="entr" presetSubtype="16" fill="hold"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childTnLst>
                                </p:cTn>
                              </p:par>
                            </p:childTnLst>
                          </p:cTn>
                        </p:par>
                        <p:par>
                          <p:cTn id="112" fill="hold">
                            <p:stCondLst>
                              <p:cond delay="1000"/>
                            </p:stCondLst>
                            <p:childTnLst>
                              <p:par>
                                <p:cTn id="113" presetID="23" presetClass="entr" presetSubtype="16" fill="hold" grpId="0" nodeType="after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500" fill="hold"/>
                                        <p:tgtEl>
                                          <p:spTgt spid="5"/>
                                        </p:tgtEl>
                                        <p:attrNameLst>
                                          <p:attrName>ppt_w</p:attrName>
                                        </p:attrNameLst>
                                      </p:cBhvr>
                                      <p:tavLst>
                                        <p:tav tm="0">
                                          <p:val>
                                            <p:fltVal val="0"/>
                                          </p:val>
                                        </p:tav>
                                        <p:tav tm="100000">
                                          <p:val>
                                            <p:strVal val="#ppt_w"/>
                                          </p:val>
                                        </p:tav>
                                      </p:tavLst>
                                    </p:anim>
                                    <p:anim calcmode="lin" valueType="num">
                                      <p:cBhvr>
                                        <p:cTn id="116" dur="500" fill="hold"/>
                                        <p:tgtEl>
                                          <p:spTgt spid="5"/>
                                        </p:tgtEl>
                                        <p:attrNameLst>
                                          <p:attrName>ppt_h</p:attrName>
                                        </p:attrNameLst>
                                      </p:cBhvr>
                                      <p:tavLst>
                                        <p:tav tm="0">
                                          <p:val>
                                            <p:fltVal val="0"/>
                                          </p:val>
                                        </p:tav>
                                        <p:tav tm="100000">
                                          <p:val>
                                            <p:strVal val="#ppt_h"/>
                                          </p:val>
                                        </p:tav>
                                      </p:tavLst>
                                    </p:anim>
                                  </p:childTnLst>
                                </p:cTn>
                              </p:par>
                            </p:childTnLst>
                          </p:cTn>
                        </p:par>
                        <p:par>
                          <p:cTn id="117" fill="hold">
                            <p:stCondLst>
                              <p:cond delay="1500"/>
                            </p:stCondLst>
                            <p:childTnLst>
                              <p:par>
                                <p:cTn id="118" presetID="23" presetClass="entr" presetSubtype="16" fill="hold" grpId="0" nodeType="afterEffect">
                                  <p:stCondLst>
                                    <p:cond delay="0"/>
                                  </p:stCondLst>
                                  <p:childTnLst>
                                    <p:set>
                                      <p:cBhvr>
                                        <p:cTn id="119" dur="1" fill="hold">
                                          <p:stCondLst>
                                            <p:cond delay="0"/>
                                          </p:stCondLst>
                                        </p:cTn>
                                        <p:tgtEl>
                                          <p:spTgt spid="10"/>
                                        </p:tgtEl>
                                        <p:attrNameLst>
                                          <p:attrName>style.visibility</p:attrName>
                                        </p:attrNameLst>
                                      </p:cBhvr>
                                      <p:to>
                                        <p:strVal val="visible"/>
                                      </p:to>
                                    </p:set>
                                    <p:anim calcmode="lin" valueType="num">
                                      <p:cBhvr>
                                        <p:cTn id="120" dur="500" fill="hold"/>
                                        <p:tgtEl>
                                          <p:spTgt spid="10"/>
                                        </p:tgtEl>
                                        <p:attrNameLst>
                                          <p:attrName>ppt_w</p:attrName>
                                        </p:attrNameLst>
                                      </p:cBhvr>
                                      <p:tavLst>
                                        <p:tav tm="0">
                                          <p:val>
                                            <p:fltVal val="0"/>
                                          </p:val>
                                        </p:tav>
                                        <p:tav tm="100000">
                                          <p:val>
                                            <p:strVal val="#ppt_w"/>
                                          </p:val>
                                        </p:tav>
                                      </p:tavLst>
                                    </p:anim>
                                    <p:anim calcmode="lin" valueType="num">
                                      <p:cBhvr>
                                        <p:cTn id="121" dur="500" fill="hold"/>
                                        <p:tgtEl>
                                          <p:spTgt spid="10"/>
                                        </p:tgtEl>
                                        <p:attrNameLst>
                                          <p:attrName>ppt_h</p:attrName>
                                        </p:attrNameLst>
                                      </p:cBhvr>
                                      <p:tavLst>
                                        <p:tav tm="0">
                                          <p:val>
                                            <p:fltVal val="0"/>
                                          </p:val>
                                        </p:tav>
                                        <p:tav tm="100000">
                                          <p:val>
                                            <p:strVal val="#ppt_h"/>
                                          </p:val>
                                        </p:tav>
                                      </p:tavLst>
                                    </p:anim>
                                  </p:childTnLst>
                                </p:cTn>
                              </p:par>
                            </p:childTnLst>
                          </p:cTn>
                        </p:par>
                        <p:par>
                          <p:cTn id="122" fill="hold">
                            <p:stCondLst>
                              <p:cond delay="2000"/>
                            </p:stCondLst>
                            <p:childTnLst>
                              <p:par>
                                <p:cTn id="123" presetID="23" presetClass="entr" presetSubtype="16" fill="hold" grpId="0"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500" fill="hold"/>
                                        <p:tgtEl>
                                          <p:spTgt spid="9"/>
                                        </p:tgtEl>
                                        <p:attrNameLst>
                                          <p:attrName>ppt_w</p:attrName>
                                        </p:attrNameLst>
                                      </p:cBhvr>
                                      <p:tavLst>
                                        <p:tav tm="0">
                                          <p:val>
                                            <p:fltVal val="0"/>
                                          </p:val>
                                        </p:tav>
                                        <p:tav tm="100000">
                                          <p:val>
                                            <p:strVal val="#ppt_w"/>
                                          </p:val>
                                        </p:tav>
                                      </p:tavLst>
                                    </p:anim>
                                    <p:anim calcmode="lin" valueType="num">
                                      <p:cBhvr>
                                        <p:cTn id="126" dur="500" fill="hold"/>
                                        <p:tgtEl>
                                          <p:spTgt spid="9"/>
                                        </p:tgtEl>
                                        <p:attrNameLst>
                                          <p:attrName>ppt_h</p:attrName>
                                        </p:attrNameLst>
                                      </p:cBhvr>
                                      <p:tavLst>
                                        <p:tav tm="0">
                                          <p:val>
                                            <p:fltVal val="0"/>
                                          </p:val>
                                        </p:tav>
                                        <p:tav tm="100000">
                                          <p:val>
                                            <p:strVal val="#ppt_h"/>
                                          </p:val>
                                        </p:tav>
                                      </p:tavLst>
                                    </p:anim>
                                  </p:childTnLst>
                                </p:cTn>
                              </p:par>
                            </p:childTnLst>
                          </p:cTn>
                        </p:par>
                        <p:par>
                          <p:cTn id="127" fill="hold">
                            <p:stCondLst>
                              <p:cond delay="2500"/>
                            </p:stCondLst>
                            <p:childTnLst>
                              <p:par>
                                <p:cTn id="128" presetID="23" presetClass="entr" presetSubtype="16" fill="hold" grpId="0" nodeType="afterEffect">
                                  <p:stCondLst>
                                    <p:cond delay="0"/>
                                  </p:stCondLst>
                                  <p:childTnLst>
                                    <p:set>
                                      <p:cBhvr>
                                        <p:cTn id="129" dur="1" fill="hold">
                                          <p:stCondLst>
                                            <p:cond delay="0"/>
                                          </p:stCondLst>
                                        </p:cTn>
                                        <p:tgtEl>
                                          <p:spTgt spid="4"/>
                                        </p:tgtEl>
                                        <p:attrNameLst>
                                          <p:attrName>style.visibility</p:attrName>
                                        </p:attrNameLst>
                                      </p:cBhvr>
                                      <p:to>
                                        <p:strVal val="visible"/>
                                      </p:to>
                                    </p:set>
                                    <p:anim calcmode="lin" valueType="num">
                                      <p:cBhvr>
                                        <p:cTn id="130" dur="500" fill="hold"/>
                                        <p:tgtEl>
                                          <p:spTgt spid="4"/>
                                        </p:tgtEl>
                                        <p:attrNameLst>
                                          <p:attrName>ppt_w</p:attrName>
                                        </p:attrNameLst>
                                      </p:cBhvr>
                                      <p:tavLst>
                                        <p:tav tm="0">
                                          <p:val>
                                            <p:fltVal val="0"/>
                                          </p:val>
                                        </p:tav>
                                        <p:tav tm="100000">
                                          <p:val>
                                            <p:strVal val="#ppt_w"/>
                                          </p:val>
                                        </p:tav>
                                      </p:tavLst>
                                    </p:anim>
                                    <p:anim calcmode="lin" valueType="num">
                                      <p:cBhvr>
                                        <p:cTn id="131" dur="500" fill="hold"/>
                                        <p:tgtEl>
                                          <p:spTgt spid="4"/>
                                        </p:tgtEl>
                                        <p:attrNameLst>
                                          <p:attrName>ppt_h</p:attrName>
                                        </p:attrNameLst>
                                      </p:cBhvr>
                                      <p:tavLst>
                                        <p:tav tm="0">
                                          <p:val>
                                            <p:fltVal val="0"/>
                                          </p:val>
                                        </p:tav>
                                        <p:tav tm="100000">
                                          <p:val>
                                            <p:strVal val="#ppt_h"/>
                                          </p:val>
                                        </p:tav>
                                      </p:tavLst>
                                    </p:anim>
                                  </p:childTnLst>
                                </p:cTn>
                              </p:par>
                            </p:childTnLst>
                          </p:cTn>
                        </p:par>
                        <p:par>
                          <p:cTn id="132" fill="hold">
                            <p:stCondLst>
                              <p:cond delay="3000"/>
                            </p:stCondLst>
                            <p:childTnLst>
                              <p:par>
                                <p:cTn id="133" presetID="18" presetClass="entr" presetSubtype="12" repeatCount="100000" fill="hold" grpId="0" nodeType="after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strips(downLeft)">
                                      <p:cBhvr>
                                        <p:cTn id="135" dur="1000"/>
                                        <p:tgtEl>
                                          <p:spTgt spid="6"/>
                                        </p:tgtEl>
                                      </p:cBhvr>
                                    </p:animEffect>
                                  </p:childTnLst>
                                </p:cTn>
                              </p:par>
                              <p:par>
                                <p:cTn id="136" presetID="5" presetClass="entr" presetSubtype="10" repeatCount="100000" fill="hold" grpId="0" nodeType="withEffect">
                                  <p:stCondLst>
                                    <p:cond delay="0"/>
                                  </p:stCondLst>
                                  <p:childTnLst>
                                    <p:set>
                                      <p:cBhvr>
                                        <p:cTn id="137" dur="1" fill="hold">
                                          <p:stCondLst>
                                            <p:cond delay="0"/>
                                          </p:stCondLst>
                                        </p:cTn>
                                        <p:tgtEl>
                                          <p:spTgt spid="8"/>
                                        </p:tgtEl>
                                        <p:attrNameLst>
                                          <p:attrName>style.visibility</p:attrName>
                                        </p:attrNameLst>
                                      </p:cBhvr>
                                      <p:to>
                                        <p:strVal val="visible"/>
                                      </p:to>
                                    </p:set>
                                    <p:animEffect transition="in" filter="checkerboard(across)">
                                      <p:cBhvr>
                                        <p:cTn id="138" dur="1000"/>
                                        <p:tgtEl>
                                          <p:spTgt spid="8"/>
                                        </p:tgtEl>
                                      </p:cBhvr>
                                    </p:animEffect>
                                  </p:childTnLst>
                                </p:cTn>
                              </p:par>
                              <p:par>
                                <p:cTn id="139" presetID="18" presetClass="entr" presetSubtype="12" repeatCount="10000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strips(downLeft)">
                                      <p:cBhvr>
                                        <p:cTn id="141" dur="1000"/>
                                        <p:tgtEl>
                                          <p:spTgt spid="7"/>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animEffect transition="in" filter="blinds(horizontal)">
                                      <p:cBhvr>
                                        <p:cTn id="144" dur="500"/>
                                        <p:tgtEl>
                                          <p:spTgt spid="3"/>
                                        </p:tgtEl>
                                      </p:cBhvr>
                                    </p:animEffect>
                                  </p:childTnLst>
                                </p:cTn>
                              </p:par>
                              <p:par>
                                <p:cTn id="145" presetID="3" presetClass="entr" presetSubtype="10" fill="hold" grpId="1"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blinds(horizontal)">
                                      <p:cBhvr>
                                        <p:cTn id="147" dur="500"/>
                                        <p:tgtEl>
                                          <p:spTgt spid="5"/>
                                        </p:tgtEl>
                                      </p:cBhvr>
                                    </p:animEffect>
                                  </p:childTnLst>
                                </p:cTn>
                              </p:par>
                              <p:par>
                                <p:cTn id="148" presetID="3" presetClass="entr" presetSubtype="10" fill="hold" grpId="1" nodeType="with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blinds(horizontal)">
                                      <p:cBhvr>
                                        <p:cTn id="150" dur="500"/>
                                        <p:tgtEl>
                                          <p:spTgt spid="10"/>
                                        </p:tgtEl>
                                      </p:cBhvr>
                                    </p:animEffect>
                                  </p:childTnLst>
                                </p:cTn>
                              </p:par>
                              <p:par>
                                <p:cTn id="151" presetID="3" presetClass="entr" presetSubtype="10" fill="hold" grpId="1" nodeType="withEffect">
                                  <p:stCondLst>
                                    <p:cond delay="0"/>
                                  </p:stCondLst>
                                  <p:childTnLst>
                                    <p:set>
                                      <p:cBhvr>
                                        <p:cTn id="152" dur="1" fill="hold">
                                          <p:stCondLst>
                                            <p:cond delay="0"/>
                                          </p:stCondLst>
                                        </p:cTn>
                                        <p:tgtEl>
                                          <p:spTgt spid="4"/>
                                        </p:tgtEl>
                                        <p:attrNameLst>
                                          <p:attrName>style.visibility</p:attrName>
                                        </p:attrNameLst>
                                      </p:cBhvr>
                                      <p:to>
                                        <p:strVal val="visible"/>
                                      </p:to>
                                    </p:set>
                                    <p:animEffect transition="in" filter="blinds(horizontal)">
                                      <p:cBhvr>
                                        <p:cTn id="153" dur="500"/>
                                        <p:tgtEl>
                                          <p:spTgt spid="4"/>
                                        </p:tgtEl>
                                      </p:cBhvr>
                                    </p:animEffect>
                                  </p:childTnLst>
                                </p:cTn>
                              </p:par>
                              <p:par>
                                <p:cTn id="154" presetID="3" presetClass="entr" presetSubtype="10" fill="hold" grpId="1"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blinds(horizontal)">
                                      <p:cBhvr>
                                        <p:cTn id="156" dur="500"/>
                                        <p:tgtEl>
                                          <p:spTgt spid="6"/>
                                        </p:tgtEl>
                                      </p:cBhvr>
                                    </p:animEffect>
                                  </p:childTnLst>
                                </p:cTn>
                              </p:par>
                              <p:par>
                                <p:cTn id="157" presetID="3" presetClass="entr" presetSubtype="10" fill="hold" grpId="1" nodeType="withEffect">
                                  <p:stCondLst>
                                    <p:cond delay="0"/>
                                  </p:stCondLst>
                                  <p:childTnLst>
                                    <p:set>
                                      <p:cBhvr>
                                        <p:cTn id="158" dur="1" fill="hold">
                                          <p:stCondLst>
                                            <p:cond delay="0"/>
                                          </p:stCondLst>
                                        </p:cTn>
                                        <p:tgtEl>
                                          <p:spTgt spid="7"/>
                                        </p:tgtEl>
                                        <p:attrNameLst>
                                          <p:attrName>style.visibility</p:attrName>
                                        </p:attrNameLst>
                                      </p:cBhvr>
                                      <p:to>
                                        <p:strVal val="visible"/>
                                      </p:to>
                                    </p:set>
                                    <p:animEffect transition="in" filter="blinds(horizontal)">
                                      <p:cBhvr>
                                        <p:cTn id="159" dur="500"/>
                                        <p:tgtEl>
                                          <p:spTgt spid="7"/>
                                        </p:tgtEl>
                                      </p:cBhvr>
                                    </p:animEffect>
                                  </p:childTnLst>
                                </p:cTn>
                              </p:par>
                              <p:par>
                                <p:cTn id="160" presetID="3" presetClass="entr" presetSubtype="10" fill="hold" grpId="1" nodeType="with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blinds(horizontal)">
                                      <p:cBhvr>
                                        <p:cTn id="162" dur="500"/>
                                        <p:tgtEl>
                                          <p:spTgt spid="8"/>
                                        </p:tgtEl>
                                      </p:cBhvr>
                                    </p:animEffect>
                                  </p:childTnLst>
                                </p:cTn>
                              </p:par>
                              <p:par>
                                <p:cTn id="163" presetID="3" presetClass="entr" presetSubtype="10" fill="hold" grpId="1" nodeType="with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blinds(horizontal)">
                                      <p:cBhvr>
                                        <p:cTn id="1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D475993E-C150-504B-BAC6-593AA3E5C0CC}"/>
              </a:ext>
            </a:extLst>
          </p:cNvPr>
          <p:cNvSpPr txBox="1">
            <a:spLocks noChangeArrowheads="1"/>
          </p:cNvSpPr>
          <p:nvPr/>
        </p:nvSpPr>
        <p:spPr bwMode="auto">
          <a:xfrm>
            <a:off x="8081282" y="6447737"/>
            <a:ext cx="1600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2000" b="1" dirty="0" err="1">
                <a:solidFill>
                  <a:schemeClr val="tx2"/>
                </a:solidFill>
                <a:latin typeface="Times New Roman" panose="02020603050405020304" pitchFamily="18" charset="0"/>
                <a:cs typeface="Times New Roman" panose="02020603050405020304" pitchFamily="18" charset="0"/>
              </a:rPr>
              <a:t>Thời</a:t>
            </a:r>
            <a:r>
              <a:rPr lang="en-US" altLang="en-US" sz="2000" b="1" dirty="0">
                <a:solidFill>
                  <a:schemeClr val="tx2"/>
                </a:solidFill>
                <a:latin typeface="Times New Roman" panose="02020603050405020304" pitchFamily="18" charset="0"/>
                <a:cs typeface="Times New Roman" panose="02020603050405020304" pitchFamily="18" charset="0"/>
              </a:rPr>
              <a:t> </a:t>
            </a:r>
            <a:r>
              <a:rPr lang="en-US" altLang="en-US" sz="2000" b="1" dirty="0" err="1">
                <a:solidFill>
                  <a:schemeClr val="tx2"/>
                </a:solidFill>
                <a:latin typeface="Times New Roman" panose="02020603050405020304" pitchFamily="18" charset="0"/>
                <a:cs typeface="Times New Roman" panose="02020603050405020304" pitchFamily="18" charset="0"/>
              </a:rPr>
              <a:t>gian</a:t>
            </a:r>
            <a:endParaRPr lang="en-US" altLang="en-US" sz="2000" b="1" dirty="0">
              <a:solidFill>
                <a:schemeClr val="tx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217FB1-0CBC-024E-8D08-0C1FD249ED9F}"/>
              </a:ext>
            </a:extLst>
          </p:cNvPr>
          <p:cNvSpPr>
            <a:spLocks noChangeArrowheads="1"/>
          </p:cNvSpPr>
          <p:nvPr/>
        </p:nvSpPr>
        <p:spPr bwMode="auto">
          <a:xfrm>
            <a:off x="5446712" y="4490804"/>
            <a:ext cx="685800" cy="1905000"/>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4" name="Rectangle 3">
            <a:extLst>
              <a:ext uri="{FF2B5EF4-FFF2-40B4-BE49-F238E27FC236}">
                <a16:creationId xmlns:a16="http://schemas.microsoft.com/office/drawing/2014/main" id="{9ED2C0A9-7AD0-2849-9EE1-1B4E4F70772C}"/>
              </a:ext>
            </a:extLst>
          </p:cNvPr>
          <p:cNvSpPr>
            <a:spLocks noChangeArrowheads="1"/>
          </p:cNvSpPr>
          <p:nvPr/>
        </p:nvSpPr>
        <p:spPr bwMode="auto">
          <a:xfrm>
            <a:off x="7069137" y="5041667"/>
            <a:ext cx="628650" cy="1354137"/>
          </a:xfrm>
          <a:prstGeom prst="rect">
            <a:avLst/>
          </a:prstGeom>
          <a:solidFill>
            <a:schemeClr val="bg1"/>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cxnSp>
        <p:nvCxnSpPr>
          <p:cNvPr id="5" name="Straight Arrow Connector 8">
            <a:extLst>
              <a:ext uri="{FF2B5EF4-FFF2-40B4-BE49-F238E27FC236}">
                <a16:creationId xmlns:a16="http://schemas.microsoft.com/office/drawing/2014/main" id="{8E656091-AE3E-3841-872A-88879063CE18}"/>
              </a:ext>
            </a:extLst>
          </p:cNvPr>
          <p:cNvCxnSpPr>
            <a:cxnSpLocks noChangeShapeType="1"/>
          </p:cNvCxnSpPr>
          <p:nvPr/>
        </p:nvCxnSpPr>
        <p:spPr bwMode="auto">
          <a:xfrm flipV="1">
            <a:off x="1587" y="6395804"/>
            <a:ext cx="8686800" cy="762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6" name="TextBox 28">
            <a:extLst>
              <a:ext uri="{FF2B5EF4-FFF2-40B4-BE49-F238E27FC236}">
                <a16:creationId xmlns:a16="http://schemas.microsoft.com/office/drawing/2014/main" id="{56C672C2-D0D8-3B4A-8282-ECF65151F408}"/>
              </a:ext>
            </a:extLst>
          </p:cNvPr>
          <p:cNvSpPr txBox="1">
            <a:spLocks noChangeArrowheads="1"/>
          </p:cNvSpPr>
          <p:nvPr/>
        </p:nvSpPr>
        <p:spPr bwMode="auto">
          <a:xfrm>
            <a:off x="75694" y="646112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1/9/1858</a:t>
            </a:r>
          </a:p>
        </p:txBody>
      </p:sp>
      <p:sp>
        <p:nvSpPr>
          <p:cNvPr id="7" name="TextBox 29">
            <a:extLst>
              <a:ext uri="{FF2B5EF4-FFF2-40B4-BE49-F238E27FC236}">
                <a16:creationId xmlns:a16="http://schemas.microsoft.com/office/drawing/2014/main" id="{2E74F33A-6673-B940-B26C-485B31842B3A}"/>
              </a:ext>
            </a:extLst>
          </p:cNvPr>
          <p:cNvSpPr txBox="1">
            <a:spLocks noChangeArrowheads="1"/>
          </p:cNvSpPr>
          <p:nvPr/>
        </p:nvSpPr>
        <p:spPr bwMode="auto">
          <a:xfrm>
            <a:off x="1795462" y="64611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17/2/1859</a:t>
            </a:r>
          </a:p>
        </p:txBody>
      </p:sp>
      <p:sp>
        <p:nvSpPr>
          <p:cNvPr id="8" name="TextBox 30">
            <a:extLst>
              <a:ext uri="{FF2B5EF4-FFF2-40B4-BE49-F238E27FC236}">
                <a16:creationId xmlns:a16="http://schemas.microsoft.com/office/drawing/2014/main" id="{7A064F75-DE3E-1D4E-B344-446B9C02ED0A}"/>
              </a:ext>
            </a:extLst>
          </p:cNvPr>
          <p:cNvSpPr txBox="1">
            <a:spLocks noChangeArrowheads="1"/>
          </p:cNvSpPr>
          <p:nvPr/>
        </p:nvSpPr>
        <p:spPr bwMode="auto">
          <a:xfrm>
            <a:off x="3258458" y="6457890"/>
            <a:ext cx="2374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23/2/1861,20/6/1867</a:t>
            </a:r>
          </a:p>
        </p:txBody>
      </p:sp>
      <p:sp>
        <p:nvSpPr>
          <p:cNvPr id="9" name="TextBox 31">
            <a:extLst>
              <a:ext uri="{FF2B5EF4-FFF2-40B4-BE49-F238E27FC236}">
                <a16:creationId xmlns:a16="http://schemas.microsoft.com/office/drawing/2014/main" id="{860D9105-B6AF-6D44-80E5-8DA137869B64}"/>
              </a:ext>
            </a:extLst>
          </p:cNvPr>
          <p:cNvSpPr txBox="1">
            <a:spLocks noChangeArrowheads="1"/>
          </p:cNvSpPr>
          <p:nvPr/>
        </p:nvSpPr>
        <p:spPr bwMode="auto">
          <a:xfrm>
            <a:off x="5363370" y="64611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20/11/1873</a:t>
            </a:r>
          </a:p>
        </p:txBody>
      </p:sp>
      <p:sp>
        <p:nvSpPr>
          <p:cNvPr id="10" name="TextBox 32">
            <a:extLst>
              <a:ext uri="{FF2B5EF4-FFF2-40B4-BE49-F238E27FC236}">
                <a16:creationId xmlns:a16="http://schemas.microsoft.com/office/drawing/2014/main" id="{470A9594-DBD9-5F47-8FBA-56C8F82F9E41}"/>
              </a:ext>
            </a:extLst>
          </p:cNvPr>
          <p:cNvSpPr txBox="1">
            <a:spLocks noChangeArrowheads="1"/>
          </p:cNvSpPr>
          <p:nvPr/>
        </p:nvSpPr>
        <p:spPr bwMode="auto">
          <a:xfrm>
            <a:off x="7100094" y="646112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25/4/1883</a:t>
            </a:r>
          </a:p>
        </p:txBody>
      </p:sp>
      <p:sp>
        <p:nvSpPr>
          <p:cNvPr id="11" name="Rectangle 10">
            <a:extLst>
              <a:ext uri="{FF2B5EF4-FFF2-40B4-BE49-F238E27FC236}">
                <a16:creationId xmlns:a16="http://schemas.microsoft.com/office/drawing/2014/main" id="{1D109D32-47DC-7147-A41F-98E8EEA1E067}"/>
              </a:ext>
            </a:extLst>
          </p:cNvPr>
          <p:cNvSpPr>
            <a:spLocks noChangeArrowheads="1"/>
          </p:cNvSpPr>
          <p:nvPr/>
        </p:nvSpPr>
        <p:spPr bwMode="auto">
          <a:xfrm>
            <a:off x="192087" y="3043004"/>
            <a:ext cx="755650" cy="3394075"/>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2" name="Rectangle 11">
            <a:extLst>
              <a:ext uri="{FF2B5EF4-FFF2-40B4-BE49-F238E27FC236}">
                <a16:creationId xmlns:a16="http://schemas.microsoft.com/office/drawing/2014/main" id="{E15C6AB6-0CA6-DE40-8C80-FBF3F02817D2}"/>
              </a:ext>
            </a:extLst>
          </p:cNvPr>
          <p:cNvSpPr>
            <a:spLocks noChangeArrowheads="1"/>
          </p:cNvSpPr>
          <p:nvPr/>
        </p:nvSpPr>
        <p:spPr bwMode="auto">
          <a:xfrm>
            <a:off x="1963737" y="3281129"/>
            <a:ext cx="784225" cy="3157538"/>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3" name="Rectangle 12">
            <a:extLst>
              <a:ext uri="{FF2B5EF4-FFF2-40B4-BE49-F238E27FC236}">
                <a16:creationId xmlns:a16="http://schemas.microsoft.com/office/drawing/2014/main" id="{FFB0E024-324C-724A-8309-E5BAB9A65C32}"/>
              </a:ext>
            </a:extLst>
          </p:cNvPr>
          <p:cNvSpPr>
            <a:spLocks noChangeArrowheads="1"/>
          </p:cNvSpPr>
          <p:nvPr/>
        </p:nvSpPr>
        <p:spPr bwMode="auto">
          <a:xfrm>
            <a:off x="3659187" y="3728804"/>
            <a:ext cx="744538" cy="2667000"/>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4" name="TextBox 34">
            <a:extLst>
              <a:ext uri="{FF2B5EF4-FFF2-40B4-BE49-F238E27FC236}">
                <a16:creationId xmlns:a16="http://schemas.microsoft.com/office/drawing/2014/main" id="{691A10A5-9EAD-C349-9A9A-AB8467B3354E}"/>
              </a:ext>
            </a:extLst>
          </p:cNvPr>
          <p:cNvSpPr txBox="1">
            <a:spLocks noChangeArrowheads="1"/>
          </p:cNvSpPr>
          <p:nvPr/>
        </p:nvSpPr>
        <p:spPr bwMode="auto">
          <a:xfrm>
            <a:off x="24209" y="2366729"/>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b="1" dirty="0" err="1">
                <a:solidFill>
                  <a:srgbClr val="FF0000"/>
                </a:solidFill>
                <a:latin typeface="Times New Roman" panose="02020603050405020304" pitchFamily="18" charset="0"/>
                <a:cs typeface="Times New Roman" panose="02020603050405020304" pitchFamily="18" charset="0"/>
              </a:rPr>
              <a:t>Triều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đình</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36">
            <a:extLst>
              <a:ext uri="{FF2B5EF4-FFF2-40B4-BE49-F238E27FC236}">
                <a16:creationId xmlns:a16="http://schemas.microsoft.com/office/drawing/2014/main" id="{82ED9859-77CB-F343-8652-12691CCD98C4}"/>
              </a:ext>
            </a:extLst>
          </p:cNvPr>
          <p:cNvSpPr txBox="1">
            <a:spLocks noChangeArrowheads="1"/>
          </p:cNvSpPr>
          <p:nvPr/>
        </p:nvSpPr>
        <p:spPr bwMode="auto">
          <a:xfrm>
            <a:off x="802481" y="2517187"/>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Nhân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dân</a:t>
            </a:r>
            <a:endParaRPr lang="en-US" altLang="en-US" sz="18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F1A7900-058D-4149-A63E-3AC9C2310734}"/>
              </a:ext>
            </a:extLst>
          </p:cNvPr>
          <p:cNvSpPr>
            <a:spLocks noChangeArrowheads="1"/>
          </p:cNvSpPr>
          <p:nvPr/>
        </p:nvSpPr>
        <p:spPr bwMode="auto">
          <a:xfrm>
            <a:off x="4411662" y="1976204"/>
            <a:ext cx="712788" cy="44196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7" name="Rectangle 16">
            <a:extLst>
              <a:ext uri="{FF2B5EF4-FFF2-40B4-BE49-F238E27FC236}">
                <a16:creationId xmlns:a16="http://schemas.microsoft.com/office/drawing/2014/main" id="{DE5EBAD4-E556-424E-B27E-127322EA3CC8}"/>
              </a:ext>
            </a:extLst>
          </p:cNvPr>
          <p:cNvSpPr>
            <a:spLocks noChangeArrowheads="1"/>
          </p:cNvSpPr>
          <p:nvPr/>
        </p:nvSpPr>
        <p:spPr bwMode="auto">
          <a:xfrm>
            <a:off x="6161087" y="1519004"/>
            <a:ext cx="692150" cy="48768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8" name="Rectangle 17">
            <a:extLst>
              <a:ext uri="{FF2B5EF4-FFF2-40B4-BE49-F238E27FC236}">
                <a16:creationId xmlns:a16="http://schemas.microsoft.com/office/drawing/2014/main" id="{225B24B0-FD65-5745-8C6F-386FE5D3162C}"/>
              </a:ext>
            </a:extLst>
          </p:cNvPr>
          <p:cNvSpPr>
            <a:spLocks noChangeArrowheads="1"/>
          </p:cNvSpPr>
          <p:nvPr/>
        </p:nvSpPr>
        <p:spPr bwMode="auto">
          <a:xfrm>
            <a:off x="7716837" y="833204"/>
            <a:ext cx="720725" cy="55626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9" name="Rectangle 18">
            <a:extLst>
              <a:ext uri="{FF2B5EF4-FFF2-40B4-BE49-F238E27FC236}">
                <a16:creationId xmlns:a16="http://schemas.microsoft.com/office/drawing/2014/main" id="{C5929F48-6A55-C641-9CE3-ACE7566D9CE0}"/>
              </a:ext>
            </a:extLst>
          </p:cNvPr>
          <p:cNvSpPr>
            <a:spLocks noChangeArrowheads="1"/>
          </p:cNvSpPr>
          <p:nvPr/>
        </p:nvSpPr>
        <p:spPr bwMode="auto">
          <a:xfrm>
            <a:off x="874712" y="3043004"/>
            <a:ext cx="720725" cy="3394075"/>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20" name="Rectangle 19">
            <a:extLst>
              <a:ext uri="{FF2B5EF4-FFF2-40B4-BE49-F238E27FC236}">
                <a16:creationId xmlns:a16="http://schemas.microsoft.com/office/drawing/2014/main" id="{01B54CFB-B778-DD4C-AF9F-F4D0E87508BD}"/>
              </a:ext>
            </a:extLst>
          </p:cNvPr>
          <p:cNvSpPr>
            <a:spLocks noChangeArrowheads="1"/>
          </p:cNvSpPr>
          <p:nvPr/>
        </p:nvSpPr>
        <p:spPr bwMode="auto">
          <a:xfrm>
            <a:off x="2663825" y="2509604"/>
            <a:ext cx="731837" cy="3927475"/>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21" name="TextBox 25">
            <a:extLst>
              <a:ext uri="{FF2B5EF4-FFF2-40B4-BE49-F238E27FC236}">
                <a16:creationId xmlns:a16="http://schemas.microsoft.com/office/drawing/2014/main" id="{0982AC07-8C0D-0F45-835D-3349F699CBDC}"/>
              </a:ext>
            </a:extLst>
          </p:cNvPr>
          <p:cNvSpPr txBox="1">
            <a:spLocks noChangeArrowheads="1"/>
          </p:cNvSpPr>
          <p:nvPr/>
        </p:nvSpPr>
        <p:spPr bwMode="auto">
          <a:xfrm>
            <a:off x="1906587" y="3271604"/>
            <a:ext cx="7985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Xây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dựng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phòng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tuyến</a:t>
            </a:r>
            <a:r>
              <a:rPr lang="en-US" altLang="en-US" sz="1800" b="1" dirty="0">
                <a:latin typeface="Times New Roman" panose="02020603050405020304" pitchFamily="18" charset="0"/>
                <a:cs typeface="Times New Roman" panose="02020603050405020304" pitchFamily="18" charset="0"/>
              </a:rPr>
              <a:t> Chí </a:t>
            </a:r>
            <a:r>
              <a:rPr lang="en-US" altLang="en-US" sz="1800" b="1" dirty="0" err="1">
                <a:latin typeface="Times New Roman" panose="02020603050405020304" pitchFamily="18" charset="0"/>
                <a:cs typeface="Times New Roman" panose="02020603050405020304" pitchFamily="18" charset="0"/>
              </a:rPr>
              <a:t>Hòa</a:t>
            </a:r>
            <a:endParaRPr lang="en-US" altLang="en-US" sz="1800" b="1" dirty="0">
              <a:latin typeface="Times New Roman" panose="02020603050405020304" pitchFamily="18" charset="0"/>
              <a:cs typeface="Times New Roman" panose="02020603050405020304" pitchFamily="18" charset="0"/>
            </a:endParaRPr>
          </a:p>
        </p:txBody>
      </p:sp>
      <p:sp>
        <p:nvSpPr>
          <p:cNvPr id="22" name="TextBox 26">
            <a:extLst>
              <a:ext uri="{FF2B5EF4-FFF2-40B4-BE49-F238E27FC236}">
                <a16:creationId xmlns:a16="http://schemas.microsoft.com/office/drawing/2014/main" id="{ED4E71CD-F1B1-2D44-AA4A-BA94781C7455}"/>
              </a:ext>
            </a:extLst>
          </p:cNvPr>
          <p:cNvSpPr txBox="1">
            <a:spLocks noChangeArrowheads="1"/>
          </p:cNvSpPr>
          <p:nvPr/>
        </p:nvSpPr>
        <p:spPr bwMode="auto">
          <a:xfrm>
            <a:off x="2668587" y="2585804"/>
            <a:ext cx="8001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solidFill>
                  <a:srgbClr val="FF0066"/>
                </a:solidFill>
                <a:latin typeface="Times New Roman" panose="02020603050405020304" pitchFamily="18" charset="0"/>
                <a:cs typeface="Times New Roman" panose="02020603050405020304" pitchFamily="18" charset="0"/>
              </a:rPr>
              <a:t>Chủ</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động</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kháng</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chiến</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hình</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thức</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linh</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hoạt</a:t>
            </a:r>
            <a:endParaRPr lang="en-US" altLang="en-US" sz="1800" b="1" dirty="0">
              <a:solidFill>
                <a:srgbClr val="FF0066"/>
              </a:solidFill>
              <a:latin typeface="Times New Roman" panose="02020603050405020304" pitchFamily="18" charset="0"/>
              <a:cs typeface="Times New Roman" panose="02020603050405020304" pitchFamily="18" charset="0"/>
            </a:endParaRPr>
          </a:p>
        </p:txBody>
      </p:sp>
      <p:sp>
        <p:nvSpPr>
          <p:cNvPr id="23" name="TextBox 27">
            <a:extLst>
              <a:ext uri="{FF2B5EF4-FFF2-40B4-BE49-F238E27FC236}">
                <a16:creationId xmlns:a16="http://schemas.microsoft.com/office/drawing/2014/main" id="{80514771-5463-1C49-9773-D4C787F19459}"/>
              </a:ext>
            </a:extLst>
          </p:cNvPr>
          <p:cNvSpPr txBox="1">
            <a:spLocks noChangeArrowheads="1"/>
          </p:cNvSpPr>
          <p:nvPr/>
        </p:nvSpPr>
        <p:spPr bwMode="auto">
          <a:xfrm>
            <a:off x="3659187" y="4033604"/>
            <a:ext cx="889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Kí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Hiệp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ước</a:t>
            </a:r>
            <a:endParaRPr lang="en-US" altLang="en-US"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Nhâm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Tuất</a:t>
            </a:r>
            <a:r>
              <a:rPr lang="en-US" altLang="en-US" sz="1800" b="1" dirty="0">
                <a:latin typeface="Times New Roman" panose="02020603050405020304" pitchFamily="18" charset="0"/>
                <a:cs typeface="Times New Roman" panose="02020603050405020304" pitchFamily="18" charset="0"/>
              </a:rPr>
              <a:t> 1862</a:t>
            </a:r>
          </a:p>
        </p:txBody>
      </p:sp>
      <p:sp>
        <p:nvSpPr>
          <p:cNvPr id="24" name="TextBox 28">
            <a:extLst>
              <a:ext uri="{FF2B5EF4-FFF2-40B4-BE49-F238E27FC236}">
                <a16:creationId xmlns:a16="http://schemas.microsoft.com/office/drawing/2014/main" id="{216D3C62-A133-384F-854B-22C64B4D2E65}"/>
              </a:ext>
            </a:extLst>
          </p:cNvPr>
          <p:cNvSpPr txBox="1">
            <a:spLocks noChangeArrowheads="1"/>
          </p:cNvSpPr>
          <p:nvPr/>
        </p:nvSpPr>
        <p:spPr bwMode="auto">
          <a:xfrm>
            <a:off x="4332287" y="2161942"/>
            <a:ext cx="8477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solidFill>
                  <a:srgbClr val="FF0066"/>
                </a:solidFill>
                <a:latin typeface="Times New Roman" panose="02020603050405020304" pitchFamily="18" charset="0"/>
                <a:cs typeface="Times New Roman" panose="02020603050405020304" pitchFamily="18" charset="0"/>
              </a:rPr>
              <a:t>Kháng</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chiến</a:t>
            </a:r>
            <a:r>
              <a:rPr lang="en-US" altLang="en-US" sz="1800" b="1" dirty="0">
                <a:solidFill>
                  <a:srgbClr val="FF0066"/>
                </a:solidFill>
                <a:latin typeface="Times New Roman" panose="02020603050405020304" pitchFamily="18" charset="0"/>
                <a:cs typeface="Times New Roman" panose="02020603050405020304" pitchFamily="18" charset="0"/>
              </a:rPr>
              <a:t> ở </a:t>
            </a:r>
            <a:r>
              <a:rPr lang="en-US" altLang="en-US" sz="1800" b="1" dirty="0" err="1">
                <a:solidFill>
                  <a:srgbClr val="FF0066"/>
                </a:solidFill>
                <a:latin typeface="Times New Roman" panose="02020603050405020304" pitchFamily="18" charset="0"/>
                <a:cs typeface="Times New Roman" panose="02020603050405020304" pitchFamily="18" charset="0"/>
              </a:rPr>
              <a:t>Đông</a:t>
            </a:r>
            <a:r>
              <a:rPr lang="en-US" altLang="en-US" sz="1800" b="1" dirty="0">
                <a:solidFill>
                  <a:srgbClr val="FF0066"/>
                </a:solidFill>
                <a:latin typeface="Times New Roman" panose="02020603050405020304" pitchFamily="18" charset="0"/>
                <a:cs typeface="Times New Roman" panose="02020603050405020304" pitchFamily="18" charset="0"/>
              </a:rPr>
              <a:t> Nam </a:t>
            </a:r>
            <a:r>
              <a:rPr lang="en-US" altLang="en-US" sz="1800" b="1" dirty="0" err="1">
                <a:solidFill>
                  <a:srgbClr val="FF0066"/>
                </a:solidFill>
                <a:latin typeface="Times New Roman" panose="02020603050405020304" pitchFamily="18" charset="0"/>
                <a:cs typeface="Times New Roman" panose="02020603050405020304" pitchFamily="18" charset="0"/>
              </a:rPr>
              <a:t>Kì</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và</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Tây</a:t>
            </a:r>
            <a:r>
              <a:rPr lang="en-US" altLang="en-US" sz="1800" b="1" dirty="0">
                <a:solidFill>
                  <a:srgbClr val="FF0066"/>
                </a:solidFill>
                <a:latin typeface="Times New Roman" panose="02020603050405020304" pitchFamily="18" charset="0"/>
                <a:cs typeface="Times New Roman" panose="02020603050405020304" pitchFamily="18" charset="0"/>
              </a:rPr>
              <a:t> Nam </a:t>
            </a:r>
            <a:r>
              <a:rPr lang="en-US" altLang="en-US" sz="1800" b="1" dirty="0" err="1">
                <a:solidFill>
                  <a:srgbClr val="FF0066"/>
                </a:solidFill>
                <a:latin typeface="Times New Roman" panose="02020603050405020304" pitchFamily="18" charset="0"/>
                <a:cs typeface="Times New Roman" panose="02020603050405020304" pitchFamily="18" charset="0"/>
              </a:rPr>
              <a:t>Kì</a:t>
            </a:r>
            <a:endParaRPr lang="en-US" altLang="en-US" sz="1800" b="1" dirty="0">
              <a:solidFill>
                <a:srgbClr val="FF0066"/>
              </a:solidFill>
              <a:latin typeface="Times New Roman" panose="02020603050405020304" pitchFamily="18" charset="0"/>
              <a:cs typeface="Times New Roman" panose="02020603050405020304" pitchFamily="18" charset="0"/>
            </a:endParaRPr>
          </a:p>
        </p:txBody>
      </p:sp>
      <p:sp>
        <p:nvSpPr>
          <p:cNvPr id="25" name="TextBox 30">
            <a:extLst>
              <a:ext uri="{FF2B5EF4-FFF2-40B4-BE49-F238E27FC236}">
                <a16:creationId xmlns:a16="http://schemas.microsoft.com/office/drawing/2014/main" id="{5CF1E212-B7A8-4349-A5BE-176C7DC2C511}"/>
              </a:ext>
            </a:extLst>
          </p:cNvPr>
          <p:cNvSpPr txBox="1">
            <a:spLocks noChangeArrowheads="1"/>
          </p:cNvSpPr>
          <p:nvPr/>
        </p:nvSpPr>
        <p:spPr bwMode="auto">
          <a:xfrm>
            <a:off x="5380372" y="4490804"/>
            <a:ext cx="7664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Kí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Hiệp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ước</a:t>
            </a:r>
            <a:endParaRPr lang="en-US" altLang="en-US" sz="1800" b="1"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Giáp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Tuất</a:t>
            </a:r>
            <a:r>
              <a:rPr lang="en-US" altLang="en-US" sz="1800" b="1" dirty="0">
                <a:latin typeface="Times New Roman" panose="02020603050405020304" pitchFamily="18" charset="0"/>
                <a:cs typeface="Times New Roman" panose="02020603050405020304" pitchFamily="18" charset="0"/>
              </a:rPr>
              <a:t> 1874</a:t>
            </a:r>
          </a:p>
        </p:txBody>
      </p:sp>
      <p:sp>
        <p:nvSpPr>
          <p:cNvPr id="26" name="TextBox 31">
            <a:extLst>
              <a:ext uri="{FF2B5EF4-FFF2-40B4-BE49-F238E27FC236}">
                <a16:creationId xmlns:a16="http://schemas.microsoft.com/office/drawing/2014/main" id="{DAD3BEC1-361E-DE40-84BD-72D1A9DFA480}"/>
              </a:ext>
            </a:extLst>
          </p:cNvPr>
          <p:cNvSpPr txBox="1">
            <a:spLocks noChangeArrowheads="1"/>
          </p:cNvSpPr>
          <p:nvPr/>
        </p:nvSpPr>
        <p:spPr bwMode="auto">
          <a:xfrm>
            <a:off x="6056312" y="1801579"/>
            <a:ext cx="898526"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solidFill>
                  <a:srgbClr val="FF0066"/>
                </a:solidFill>
                <a:latin typeface="Times New Roman" panose="02020603050405020304" pitchFamily="18" charset="0"/>
                <a:cs typeface="Times New Roman" panose="02020603050405020304" pitchFamily="18" charset="0"/>
              </a:rPr>
              <a:t>Chiến</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thắng</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Cầu</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Giấy</a:t>
            </a:r>
            <a:r>
              <a:rPr lang="en-US" altLang="en-US" sz="1800" b="1" dirty="0">
                <a:solidFill>
                  <a:srgbClr val="FF0066"/>
                </a:solidFill>
                <a:latin typeface="Times New Roman" panose="02020603050405020304" pitchFamily="18" charset="0"/>
                <a:cs typeface="Times New Roman" panose="02020603050405020304" pitchFamily="18" charset="0"/>
              </a:rPr>
              <a:t> 1873</a:t>
            </a:r>
          </a:p>
        </p:txBody>
      </p:sp>
      <p:sp>
        <p:nvSpPr>
          <p:cNvPr id="27" name="TextBox 32">
            <a:extLst>
              <a:ext uri="{FF2B5EF4-FFF2-40B4-BE49-F238E27FC236}">
                <a16:creationId xmlns:a16="http://schemas.microsoft.com/office/drawing/2014/main" id="{785FB23B-D923-3D4C-B223-D9617CEAF7B0}"/>
              </a:ext>
            </a:extLst>
          </p:cNvPr>
          <p:cNvSpPr txBox="1">
            <a:spLocks noChangeArrowheads="1"/>
          </p:cNvSpPr>
          <p:nvPr/>
        </p:nvSpPr>
        <p:spPr bwMode="auto">
          <a:xfrm>
            <a:off x="6935787" y="4948004"/>
            <a:ext cx="766763" cy="147732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Kí</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Hiệp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ước</a:t>
            </a:r>
            <a:r>
              <a:rPr lang="en-US" altLang="en-US" sz="1800" b="1" dirty="0">
                <a:latin typeface="Times New Roman" panose="02020603050405020304" pitchFamily="18" charset="0"/>
                <a:cs typeface="Times New Roman" panose="02020603050405020304" pitchFamily="18" charset="0"/>
              </a:rPr>
              <a:t> 1883,  1884</a:t>
            </a:r>
          </a:p>
        </p:txBody>
      </p:sp>
      <p:sp>
        <p:nvSpPr>
          <p:cNvPr id="28" name="TextBox 33">
            <a:extLst>
              <a:ext uri="{FF2B5EF4-FFF2-40B4-BE49-F238E27FC236}">
                <a16:creationId xmlns:a16="http://schemas.microsoft.com/office/drawing/2014/main" id="{03F2B0AC-A01F-834A-B271-692075468631}"/>
              </a:ext>
            </a:extLst>
          </p:cNvPr>
          <p:cNvSpPr txBox="1">
            <a:spLocks noChangeArrowheads="1"/>
          </p:cNvSpPr>
          <p:nvPr/>
        </p:nvSpPr>
        <p:spPr bwMode="auto">
          <a:xfrm>
            <a:off x="7645400" y="1138004"/>
            <a:ext cx="914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solidFill>
                  <a:srgbClr val="FF0066"/>
                </a:solidFill>
                <a:latin typeface="Times New Roman" panose="02020603050405020304" pitchFamily="18" charset="0"/>
                <a:cs typeface="Times New Roman" panose="02020603050405020304" pitchFamily="18" charset="0"/>
              </a:rPr>
              <a:t>Chiến</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thắng</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Cầu</a:t>
            </a: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Giấy</a:t>
            </a:r>
            <a:r>
              <a:rPr lang="en-US" altLang="en-US" sz="1800" b="1" dirty="0">
                <a:solidFill>
                  <a:srgbClr val="FF0066"/>
                </a:solidFill>
                <a:latin typeface="Times New Roman" panose="02020603050405020304" pitchFamily="18" charset="0"/>
                <a:cs typeface="Times New Roman" panose="02020603050405020304" pitchFamily="18" charset="0"/>
              </a:rPr>
              <a:t> 1883</a:t>
            </a:r>
          </a:p>
        </p:txBody>
      </p:sp>
      <p:sp>
        <p:nvSpPr>
          <p:cNvPr id="29" name="TextBox 34">
            <a:extLst>
              <a:ext uri="{FF2B5EF4-FFF2-40B4-BE49-F238E27FC236}">
                <a16:creationId xmlns:a16="http://schemas.microsoft.com/office/drawing/2014/main" id="{ABAB3EFC-CD85-AD4A-A0CC-ED4275940FBF}"/>
              </a:ext>
            </a:extLst>
          </p:cNvPr>
          <p:cNvSpPr txBox="1">
            <a:spLocks noChangeArrowheads="1"/>
          </p:cNvSpPr>
          <p:nvPr/>
        </p:nvSpPr>
        <p:spPr bwMode="auto">
          <a:xfrm>
            <a:off x="155575" y="3347804"/>
            <a:ext cx="13684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Triều</a:t>
            </a:r>
            <a:r>
              <a:rPr lang="en-US" altLang="en-US" sz="1800" b="1" dirty="0">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đình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phối</a:t>
            </a:r>
            <a:r>
              <a:rPr lang="en-US" altLang="en-US" sz="1800" b="1" dirty="0">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hợp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cùng</a:t>
            </a:r>
            <a:r>
              <a:rPr lang="en-US" altLang="en-US" sz="1800" b="1" dirty="0">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nhân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kháng</a:t>
            </a:r>
            <a:endParaRPr lang="en-US" altLang="en-US" sz="1800" b="1" dirty="0">
              <a:solidFill>
                <a:srgbClr val="FF0066"/>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1800" b="1" dirty="0">
                <a:solidFill>
                  <a:srgbClr val="FF0066"/>
                </a:solidFill>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    </a:t>
            </a:r>
            <a:r>
              <a:rPr lang="en-US" altLang="en-US" sz="1800" b="1" dirty="0" err="1">
                <a:solidFill>
                  <a:srgbClr val="FF0066"/>
                </a:solidFill>
                <a:latin typeface="Times New Roman" panose="02020603050405020304" pitchFamily="18" charset="0"/>
                <a:cs typeface="Times New Roman" panose="02020603050405020304" pitchFamily="18" charset="0"/>
              </a:rPr>
              <a:t>chiến</a:t>
            </a:r>
            <a:endParaRPr lang="en-US" altLang="en-US" sz="1800" b="1" dirty="0">
              <a:solidFill>
                <a:srgbClr val="FF0066"/>
              </a:solidFill>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BEA4EDAC-313E-B847-8DE8-1057C3D72DE1}"/>
              </a:ext>
            </a:extLst>
          </p:cNvPr>
          <p:cNvCxnSpPr>
            <a:endCxn id="21" idx="0"/>
          </p:cNvCxnSpPr>
          <p:nvPr/>
        </p:nvCxnSpPr>
        <p:spPr>
          <a:xfrm>
            <a:off x="649287" y="3025542"/>
            <a:ext cx="1656556" cy="24606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676F5A-2460-EA4C-A38A-BC53E60092BD}"/>
              </a:ext>
            </a:extLst>
          </p:cNvPr>
          <p:cNvCxnSpPr>
            <a:stCxn id="21" idx="0"/>
            <a:endCxn id="13" idx="0"/>
          </p:cNvCxnSpPr>
          <p:nvPr/>
        </p:nvCxnSpPr>
        <p:spPr>
          <a:xfrm>
            <a:off x="2305843" y="3271604"/>
            <a:ext cx="1725613"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4E03AE-F4A8-9843-A6DC-AD479687AB79}"/>
              </a:ext>
            </a:extLst>
          </p:cNvPr>
          <p:cNvCxnSpPr>
            <a:cxnSpLocks/>
            <a:stCxn id="13" idx="0"/>
            <a:endCxn id="25" idx="0"/>
          </p:cNvCxnSpPr>
          <p:nvPr/>
        </p:nvCxnSpPr>
        <p:spPr>
          <a:xfrm>
            <a:off x="4031456" y="3728804"/>
            <a:ext cx="1732130" cy="7620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517EDF-AD6E-8740-943D-F5DFEFBD8E70}"/>
              </a:ext>
            </a:extLst>
          </p:cNvPr>
          <p:cNvCxnSpPr>
            <a:cxnSpLocks/>
            <a:stCxn id="25" idx="0"/>
          </p:cNvCxnSpPr>
          <p:nvPr/>
        </p:nvCxnSpPr>
        <p:spPr>
          <a:xfrm>
            <a:off x="5763586" y="4490804"/>
            <a:ext cx="1553201"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FFBA43-8EB0-BE4D-8088-8D4BD1EE5446}"/>
              </a:ext>
            </a:extLst>
          </p:cNvPr>
          <p:cNvCxnSpPr/>
          <p:nvPr/>
        </p:nvCxnSpPr>
        <p:spPr>
          <a:xfrm flipV="1">
            <a:off x="1373187" y="2509604"/>
            <a:ext cx="12954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9D23EA-9E0E-D84C-AF77-EEFEF3F026D3}"/>
              </a:ext>
            </a:extLst>
          </p:cNvPr>
          <p:cNvCxnSpPr>
            <a:cxnSpLocks/>
          </p:cNvCxnSpPr>
          <p:nvPr/>
        </p:nvCxnSpPr>
        <p:spPr>
          <a:xfrm flipV="1">
            <a:off x="2663825" y="1976204"/>
            <a:ext cx="1757362" cy="5580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A542305-85AF-6E4C-8846-F8A54B580475}"/>
              </a:ext>
            </a:extLst>
          </p:cNvPr>
          <p:cNvCxnSpPr>
            <a:cxnSpLocks/>
          </p:cNvCxnSpPr>
          <p:nvPr/>
        </p:nvCxnSpPr>
        <p:spPr>
          <a:xfrm flipV="1">
            <a:off x="4403725" y="1519004"/>
            <a:ext cx="1846262"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96D4329-F60C-D848-B32D-A50E691AB4EE}"/>
              </a:ext>
            </a:extLst>
          </p:cNvPr>
          <p:cNvCxnSpPr>
            <a:cxnSpLocks/>
            <a:endCxn id="18" idx="0"/>
          </p:cNvCxnSpPr>
          <p:nvPr/>
        </p:nvCxnSpPr>
        <p:spPr>
          <a:xfrm flipV="1">
            <a:off x="6249987" y="833204"/>
            <a:ext cx="1827213"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8">
            <a:extLst>
              <a:ext uri="{FF2B5EF4-FFF2-40B4-BE49-F238E27FC236}">
                <a16:creationId xmlns:a16="http://schemas.microsoft.com/office/drawing/2014/main" id="{572152FD-E708-094E-9C40-C424989CF4C2}"/>
              </a:ext>
            </a:extLst>
          </p:cNvPr>
          <p:cNvSpPr>
            <a:spLocks noChangeArrowheads="1"/>
          </p:cNvSpPr>
          <p:nvPr/>
        </p:nvSpPr>
        <p:spPr bwMode="auto">
          <a:xfrm>
            <a:off x="155575" y="1009417"/>
            <a:ext cx="863600" cy="36036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39" name="Rectangle 39">
            <a:extLst>
              <a:ext uri="{FF2B5EF4-FFF2-40B4-BE49-F238E27FC236}">
                <a16:creationId xmlns:a16="http://schemas.microsoft.com/office/drawing/2014/main" id="{2B34B60A-C739-9B46-B7D5-AD02F2A96D85}"/>
              </a:ext>
            </a:extLst>
          </p:cNvPr>
          <p:cNvSpPr>
            <a:spLocks noChangeArrowheads="1"/>
          </p:cNvSpPr>
          <p:nvPr/>
        </p:nvSpPr>
        <p:spPr bwMode="auto">
          <a:xfrm>
            <a:off x="155575" y="1441217"/>
            <a:ext cx="863600" cy="36036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40" name="Text Box 40">
            <a:extLst>
              <a:ext uri="{FF2B5EF4-FFF2-40B4-BE49-F238E27FC236}">
                <a16:creationId xmlns:a16="http://schemas.microsoft.com/office/drawing/2014/main" id="{6DDC5B47-F9B3-5D43-A552-9B86263D85E3}"/>
              </a:ext>
            </a:extLst>
          </p:cNvPr>
          <p:cNvSpPr txBox="1">
            <a:spLocks noChangeArrowheads="1"/>
          </p:cNvSpPr>
          <p:nvPr/>
        </p:nvSpPr>
        <p:spPr bwMode="auto">
          <a:xfrm>
            <a:off x="1236662" y="1009417"/>
            <a:ext cx="3313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dirty="0">
                <a:latin typeface="Times New Roman" panose="02020603050405020304" pitchFamily="18" charset="0"/>
                <a:cs typeface="Times New Roman" panose="02020603050405020304" pitchFamily="18" charset="0"/>
              </a:rPr>
              <a:t>Thái </a:t>
            </a:r>
            <a:r>
              <a:rPr lang="en-US" altLang="en-US" sz="2000" dirty="0" err="1">
                <a:latin typeface="Times New Roman" panose="02020603050405020304" pitchFamily="18" charset="0"/>
                <a:cs typeface="Times New Roman" panose="02020603050405020304" pitchFamily="18" charset="0"/>
              </a:rPr>
              <a:t>độ</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triều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định</a:t>
            </a:r>
            <a:endParaRPr lang="en-US" altLang="en-US" sz="2000" dirty="0">
              <a:latin typeface="Times New Roman" panose="02020603050405020304" pitchFamily="18" charset="0"/>
              <a:cs typeface="Times New Roman" panose="02020603050405020304" pitchFamily="18" charset="0"/>
            </a:endParaRPr>
          </a:p>
        </p:txBody>
      </p:sp>
      <p:sp>
        <p:nvSpPr>
          <p:cNvPr id="41" name="Text Box 41">
            <a:extLst>
              <a:ext uri="{FF2B5EF4-FFF2-40B4-BE49-F238E27FC236}">
                <a16:creationId xmlns:a16="http://schemas.microsoft.com/office/drawing/2014/main" id="{7920F869-DF7E-2A43-A066-8FBE63F7F431}"/>
              </a:ext>
            </a:extLst>
          </p:cNvPr>
          <p:cNvSpPr txBox="1">
            <a:spLocks noChangeArrowheads="1"/>
          </p:cNvSpPr>
          <p:nvPr/>
        </p:nvSpPr>
        <p:spPr bwMode="auto">
          <a:xfrm>
            <a:off x="1163637" y="1441217"/>
            <a:ext cx="273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dirty="0" err="1">
                <a:latin typeface="Times New Roman" panose="02020603050405020304" pitchFamily="18" charset="0"/>
                <a:cs typeface="Times New Roman" panose="02020603050405020304" pitchFamily="18" charset="0"/>
              </a:rPr>
              <a:t>Nhân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dân</a:t>
            </a:r>
            <a:r>
              <a:rPr lang="en-US" altLang="en-US" sz="2000" dirty="0">
                <a:latin typeface="Times New Roman" panose="02020603050405020304" pitchFamily="18" charset="0"/>
                <a:cs typeface="Times New Roman" panose="02020603050405020304" pitchFamily="18" charset="0"/>
              </a:rPr>
              <a:t> ta </a:t>
            </a:r>
            <a:r>
              <a:rPr lang="en-US" altLang="en-US" sz="2000" dirty="0" err="1">
                <a:latin typeface="Times New Roman" panose="02020603050405020304" pitchFamily="18" charset="0"/>
                <a:cs typeface="Times New Roman" panose="02020603050405020304" pitchFamily="18" charset="0"/>
              </a:rPr>
              <a:t>chống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Pháp</a:t>
            </a:r>
            <a:endParaRPr lang="en-US" altLang="en-US" sz="2000" dirty="0">
              <a:latin typeface="Times New Roman" panose="02020603050405020304" pitchFamily="18" charset="0"/>
              <a:cs typeface="Times New Roman" panose="02020603050405020304" pitchFamily="18" charset="0"/>
            </a:endParaRPr>
          </a:p>
        </p:txBody>
      </p:sp>
      <p:cxnSp>
        <p:nvCxnSpPr>
          <p:cNvPr id="42" name="Straight Arrow Connector 7">
            <a:extLst>
              <a:ext uri="{FF2B5EF4-FFF2-40B4-BE49-F238E27FC236}">
                <a16:creationId xmlns:a16="http://schemas.microsoft.com/office/drawing/2014/main" id="{4D8A942B-9E41-7D49-A625-92D68C4C702C}"/>
              </a:ext>
            </a:extLst>
          </p:cNvPr>
          <p:cNvCxnSpPr>
            <a:cxnSpLocks noChangeShapeType="1"/>
          </p:cNvCxnSpPr>
          <p:nvPr/>
        </p:nvCxnSpPr>
        <p:spPr bwMode="auto">
          <a:xfrm rot="5400000" flipH="1" flipV="1">
            <a:off x="-2779712" y="3690704"/>
            <a:ext cx="5562600" cy="317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grpSp>
        <p:nvGrpSpPr>
          <p:cNvPr id="46" name="Group 45">
            <a:extLst>
              <a:ext uri="{FF2B5EF4-FFF2-40B4-BE49-F238E27FC236}">
                <a16:creationId xmlns:a16="http://schemas.microsoft.com/office/drawing/2014/main" id="{966561D0-36BC-D247-8986-9617DF1FEB60}"/>
              </a:ext>
            </a:extLst>
          </p:cNvPr>
          <p:cNvGrpSpPr/>
          <p:nvPr/>
        </p:nvGrpSpPr>
        <p:grpSpPr>
          <a:xfrm>
            <a:off x="8760160" y="121327"/>
            <a:ext cx="3382963" cy="4490804"/>
            <a:chOff x="8809037" y="1"/>
            <a:chExt cx="3382963" cy="4490804"/>
          </a:xfrm>
        </p:grpSpPr>
        <p:sp>
          <p:nvSpPr>
            <p:cNvPr id="44" name="Rounded Rectangle 43">
              <a:extLst>
                <a:ext uri="{FF2B5EF4-FFF2-40B4-BE49-F238E27FC236}">
                  <a16:creationId xmlns:a16="http://schemas.microsoft.com/office/drawing/2014/main" id="{EB013241-9D15-344A-91E7-3038C0993C67}"/>
                </a:ext>
              </a:extLst>
            </p:cNvPr>
            <p:cNvSpPr/>
            <p:nvPr/>
          </p:nvSpPr>
          <p:spPr>
            <a:xfrm>
              <a:off x="8809037" y="1"/>
              <a:ext cx="3382963" cy="44908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5" name="Rectangle 44">
              <a:extLst>
                <a:ext uri="{FF2B5EF4-FFF2-40B4-BE49-F238E27FC236}">
                  <a16:creationId xmlns:a16="http://schemas.microsoft.com/office/drawing/2014/main" id="{56C29DD7-51B9-CE4F-94C4-8E066022FE80}"/>
                </a:ext>
              </a:extLst>
            </p:cNvPr>
            <p:cNvSpPr/>
            <p:nvPr/>
          </p:nvSpPr>
          <p:spPr>
            <a:xfrm>
              <a:off x="8959850" y="283820"/>
              <a:ext cx="3124199" cy="3970318"/>
            </a:xfrm>
            <a:prstGeom prst="rect">
              <a:avLst/>
            </a:prstGeom>
          </p:spPr>
          <p:txBody>
            <a:bodyPr wrap="square">
              <a:spAutoFit/>
            </a:bodyPr>
            <a:lstStyle/>
            <a:p>
              <a:pPr lvl="0" algn="just"/>
              <a:r>
                <a:rPr lang="en-US" altLang="en-US" sz="2800" b="1" dirty="0" err="1">
                  <a:solidFill>
                    <a:srgbClr val="0070C0"/>
                  </a:solidFill>
                  <a:latin typeface="Times New Roman" panose="02020603050405020304" pitchFamily="18" charset="0"/>
                  <a:cs typeface="Times New Roman" panose="02020603050405020304" pitchFamily="18" charset="0"/>
                </a:rPr>
                <a:t>Dựa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biểu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đồ</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em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có</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nhận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xét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gì</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về</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tinh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thần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đấu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nhân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dân</a:t>
              </a:r>
              <a:r>
                <a:rPr lang="en-US" altLang="en-US" sz="2800" b="1" dirty="0">
                  <a:solidFill>
                    <a:srgbClr val="0070C0"/>
                  </a:solidFill>
                  <a:latin typeface="Times New Roman" panose="02020603050405020304" pitchFamily="18" charset="0"/>
                  <a:cs typeface="Times New Roman" panose="02020603050405020304" pitchFamily="18" charset="0"/>
                </a:rPr>
                <a:t> ta </a:t>
              </a:r>
              <a:r>
                <a:rPr lang="en-US" altLang="en-US" sz="2800" b="1" dirty="0" err="1">
                  <a:solidFill>
                    <a:srgbClr val="0070C0"/>
                  </a:solidFill>
                  <a:latin typeface="Times New Roman" panose="02020603050405020304" pitchFamily="18" charset="0"/>
                  <a:cs typeface="Times New Roman" panose="02020603050405020304" pitchFamily="18" charset="0"/>
                </a:rPr>
                <a:t>và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thái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độ</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triều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đình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Huế</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trong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chống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Pháp</a:t>
              </a:r>
              <a:r>
                <a:rPr lang="en-US" altLang="en-US" sz="2800" b="1" dirty="0">
                  <a:solidFill>
                    <a:srgbClr val="0070C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036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Horizontal)">
                                      <p:cBhvr>
                                        <p:cTn id="7" dur="500"/>
                                        <p:tgtEl>
                                          <p:spTgt spid="34"/>
                                        </p:tgtEl>
                                      </p:cBhvr>
                                    </p:animEffect>
                                  </p:childTnLst>
                                </p:cTn>
                              </p:par>
                              <p:par>
                                <p:cTn id="8" presetID="16" presetClass="entr" presetSubtype="2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Horizontal)">
                                      <p:cBhvr>
                                        <p:cTn id="10" dur="500"/>
                                        <p:tgtEl>
                                          <p:spTgt spid="35"/>
                                        </p:tgtEl>
                                      </p:cBhvr>
                                    </p:animEffect>
                                  </p:childTnLst>
                                </p:cTn>
                              </p:par>
                              <p:par>
                                <p:cTn id="11" presetID="16" presetClass="entr" presetSubtype="2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Horizontal)">
                                      <p:cBhvr>
                                        <p:cTn id="13" dur="500"/>
                                        <p:tgtEl>
                                          <p:spTgt spid="36"/>
                                        </p:tgtEl>
                                      </p:cBhvr>
                                    </p:animEffect>
                                  </p:childTnLst>
                                </p:cTn>
                              </p:par>
                              <p:par>
                                <p:cTn id="14" presetID="16" presetClass="entr" presetSubtype="26"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Horizontal)">
                                      <p:cBhvr>
                                        <p:cTn id="21" dur="500"/>
                                        <p:tgtEl>
                                          <p:spTgt spid="30"/>
                                        </p:tgtEl>
                                      </p:cBhvr>
                                    </p:animEffect>
                                  </p:childTnLst>
                                </p:cTn>
                              </p:par>
                              <p:par>
                                <p:cTn id="22" presetID="16" presetClass="entr" presetSubtype="2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Horizontal)">
                                      <p:cBhvr>
                                        <p:cTn id="24" dur="500"/>
                                        <p:tgtEl>
                                          <p:spTgt spid="31"/>
                                        </p:tgtEl>
                                      </p:cBhvr>
                                    </p:animEffect>
                                  </p:childTnLst>
                                </p:cTn>
                              </p:par>
                              <p:par>
                                <p:cTn id="25" presetID="16" presetClass="entr" presetSubtype="26"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Horizontal)">
                                      <p:cBhvr>
                                        <p:cTn id="27" dur="500"/>
                                        <p:tgtEl>
                                          <p:spTgt spid="32"/>
                                        </p:tgtEl>
                                      </p:cBhvr>
                                    </p:animEffect>
                                  </p:childTnLst>
                                </p:cTn>
                              </p:par>
                              <p:par>
                                <p:cTn id="28" presetID="16" presetClass="entr" presetSubtype="26"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Horizont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958A07-66A8-9549-9950-EDDCCA859BBF}"/>
              </a:ext>
            </a:extLst>
          </p:cNvPr>
          <p:cNvGrpSpPr/>
          <p:nvPr/>
        </p:nvGrpSpPr>
        <p:grpSpPr>
          <a:xfrm>
            <a:off x="-256674" y="304800"/>
            <a:ext cx="3497179" cy="3560764"/>
            <a:chOff x="-256674" y="304800"/>
            <a:chExt cx="3497179" cy="3560764"/>
          </a:xfrm>
        </p:grpSpPr>
        <p:pic>
          <p:nvPicPr>
            <p:cNvPr id="3" name="Picture 2">
              <a:extLst>
                <a:ext uri="{FF2B5EF4-FFF2-40B4-BE49-F238E27FC236}">
                  <a16:creationId xmlns:a16="http://schemas.microsoft.com/office/drawing/2014/main" id="{76B1FDCD-C3DA-FB43-BF89-5BD3D604E25D}"/>
                </a:ext>
              </a:extLst>
            </p:cNvPr>
            <p:cNvPicPr>
              <a:picLocks noChangeAspect="1"/>
            </p:cNvPicPr>
            <p:nvPr/>
          </p:nvPicPr>
          <p:blipFill rotWithShape="1">
            <a:blip r:embed="rId2"/>
            <a:srcRect l="7978" t="7115" r="8486" b="8000"/>
            <a:stretch/>
          </p:blipFill>
          <p:spPr>
            <a:xfrm>
              <a:off x="-256674" y="304800"/>
              <a:ext cx="3497179" cy="3560764"/>
            </a:xfrm>
            <a:prstGeom prst="rect">
              <a:avLst/>
            </a:prstGeom>
          </p:spPr>
        </p:pic>
        <p:sp>
          <p:nvSpPr>
            <p:cNvPr id="5" name="Hexagon 4">
              <a:extLst>
                <a:ext uri="{FF2B5EF4-FFF2-40B4-BE49-F238E27FC236}">
                  <a16:creationId xmlns:a16="http://schemas.microsoft.com/office/drawing/2014/main" id="{FCF648D7-5889-D542-8223-A43FBF01C2C7}"/>
                </a:ext>
              </a:extLst>
            </p:cNvPr>
            <p:cNvSpPr/>
            <p:nvPr/>
          </p:nvSpPr>
          <p:spPr>
            <a:xfrm rot="1847337">
              <a:off x="539403" y="1211983"/>
              <a:ext cx="2052989" cy="1809541"/>
            </a:xfrm>
            <a:prstGeom prst="hexagon">
              <a:avLst>
                <a:gd name="adj" fmla="val 27103"/>
                <a:gd name="vf" fmla="val 115470"/>
              </a:avLst>
            </a:prstGeom>
            <a:blipFill dpi="0" rotWithShape="0">
              <a:blip r:embed="rId3"/>
              <a:srcRect/>
              <a:stretch>
                <a:fillRect t="-2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DEAC0296-2C66-5E4B-850C-AE113913F34A}"/>
              </a:ext>
            </a:extLst>
          </p:cNvPr>
          <p:cNvGrpSpPr/>
          <p:nvPr/>
        </p:nvGrpSpPr>
        <p:grpSpPr>
          <a:xfrm>
            <a:off x="-256673" y="4003090"/>
            <a:ext cx="3497179" cy="3560764"/>
            <a:chOff x="-256673" y="4003090"/>
            <a:chExt cx="3497179" cy="3560764"/>
          </a:xfrm>
        </p:grpSpPr>
        <p:pic>
          <p:nvPicPr>
            <p:cNvPr id="4" name="Picture 3">
              <a:extLst>
                <a:ext uri="{FF2B5EF4-FFF2-40B4-BE49-F238E27FC236}">
                  <a16:creationId xmlns:a16="http://schemas.microsoft.com/office/drawing/2014/main" id="{9F2BFA6D-08B4-3B43-95DC-FE46991598C4}"/>
                </a:ext>
              </a:extLst>
            </p:cNvPr>
            <p:cNvPicPr>
              <a:picLocks noChangeAspect="1"/>
            </p:cNvPicPr>
            <p:nvPr/>
          </p:nvPicPr>
          <p:blipFill rotWithShape="1">
            <a:blip r:embed="rId2"/>
            <a:srcRect l="7978" t="7115" r="8486" b="8000"/>
            <a:stretch/>
          </p:blipFill>
          <p:spPr>
            <a:xfrm>
              <a:off x="-256673" y="4003090"/>
              <a:ext cx="3497179" cy="3560764"/>
            </a:xfrm>
            <a:prstGeom prst="rect">
              <a:avLst/>
            </a:prstGeom>
          </p:spPr>
        </p:pic>
        <p:sp>
          <p:nvSpPr>
            <p:cNvPr id="6" name="Hexagon 5">
              <a:extLst>
                <a:ext uri="{FF2B5EF4-FFF2-40B4-BE49-F238E27FC236}">
                  <a16:creationId xmlns:a16="http://schemas.microsoft.com/office/drawing/2014/main" id="{D6DDFA11-C51F-0742-A19B-906AE4A72CC8}"/>
                </a:ext>
              </a:extLst>
            </p:cNvPr>
            <p:cNvSpPr/>
            <p:nvPr/>
          </p:nvSpPr>
          <p:spPr>
            <a:xfrm rot="1847337">
              <a:off x="539402" y="4878701"/>
              <a:ext cx="2052989" cy="1809541"/>
            </a:xfrm>
            <a:prstGeom prst="hexagon">
              <a:avLst>
                <a:gd name="adj" fmla="val 27103"/>
                <a:gd name="vf" fmla="val 115470"/>
              </a:avLst>
            </a:prstGeom>
            <a:blipFill dpi="0" rotWithShape="0">
              <a:blip r:embed="rId4"/>
              <a:srcRect/>
              <a:stretch>
                <a:fillRect r="-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FF2580D6-E2DC-8B4A-A30F-72B9F75D3B72}"/>
              </a:ext>
            </a:extLst>
          </p:cNvPr>
          <p:cNvGrpSpPr/>
          <p:nvPr/>
        </p:nvGrpSpPr>
        <p:grpSpPr>
          <a:xfrm>
            <a:off x="3240505" y="814063"/>
            <a:ext cx="8951495" cy="2828441"/>
            <a:chOff x="3240505" y="814063"/>
            <a:chExt cx="8951495" cy="2828441"/>
          </a:xfrm>
        </p:grpSpPr>
        <p:sp>
          <p:nvSpPr>
            <p:cNvPr id="8" name="Rounded Rectangle 7">
              <a:extLst>
                <a:ext uri="{FF2B5EF4-FFF2-40B4-BE49-F238E27FC236}">
                  <a16:creationId xmlns:a16="http://schemas.microsoft.com/office/drawing/2014/main" id="{973D7C6E-4469-BE4D-B87C-B6910BEB0B61}"/>
                </a:ext>
              </a:extLst>
            </p:cNvPr>
            <p:cNvSpPr/>
            <p:nvPr/>
          </p:nvSpPr>
          <p:spPr>
            <a:xfrm>
              <a:off x="3240505" y="814063"/>
              <a:ext cx="8951495" cy="2605381"/>
            </a:xfrm>
            <a:prstGeom prst="round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D3B94C5-A969-5B44-B116-3FA4534E5225}"/>
                </a:ext>
              </a:extLst>
            </p:cNvPr>
            <p:cNvSpPr/>
            <p:nvPr/>
          </p:nvSpPr>
          <p:spPr>
            <a:xfrm>
              <a:off x="3240505" y="964848"/>
              <a:ext cx="8864057"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Phan Đình Phùng sinh ra và lớn lên tại làng Đông Thái, huyện La Sơn (nay là xã Tùng Ảnh, huyện Đức Thọ), tỉnh Hà Tĩnh, trong một gia đình nho học.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Phan Đình Phùng (1847 - 1895) hiệu: Châu Phong, là nhà thơ và là lãnh tụ cuộc khởi nghĩa Hương Khê (1885-1896) trong phong trào Cần Vương chống Pháp ở cuối thế kỷ 19 trong lịch sử Việt Nam.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4D196255-D091-9345-8207-339F7A98DD20}"/>
              </a:ext>
            </a:extLst>
          </p:cNvPr>
          <p:cNvGrpSpPr/>
          <p:nvPr/>
        </p:nvGrpSpPr>
        <p:grpSpPr>
          <a:xfrm>
            <a:off x="3240505" y="4258989"/>
            <a:ext cx="8951495" cy="2721219"/>
            <a:chOff x="3240505" y="4258989"/>
            <a:chExt cx="8951495" cy="2721219"/>
          </a:xfrm>
        </p:grpSpPr>
        <p:sp>
          <p:nvSpPr>
            <p:cNvPr id="9" name="Rounded Rectangle 8">
              <a:extLst>
                <a:ext uri="{FF2B5EF4-FFF2-40B4-BE49-F238E27FC236}">
                  <a16:creationId xmlns:a16="http://schemas.microsoft.com/office/drawing/2014/main" id="{519CFE6D-C4BD-754C-8FAB-4D6493A06C5F}"/>
                </a:ext>
              </a:extLst>
            </p:cNvPr>
            <p:cNvSpPr/>
            <p:nvPr/>
          </p:nvSpPr>
          <p:spPr>
            <a:xfrm>
              <a:off x="3240505" y="4258989"/>
              <a:ext cx="8951495" cy="2721219"/>
            </a:xfrm>
            <a:prstGeom prst="roundRect">
              <a:avLst/>
            </a:prstGeom>
            <a:solidFill>
              <a:srgbClr val="FFF8D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963C639E-41CB-C64B-84B8-B63B0F30DD03}"/>
                </a:ext>
              </a:extLst>
            </p:cNvPr>
            <p:cNvSpPr/>
            <p:nvPr/>
          </p:nvSpPr>
          <p:spPr>
            <a:xfrm>
              <a:off x="3424959" y="4302552"/>
              <a:ext cx="8582588"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Ông Cao Thắng (1864-1893)  sinh trưởng trong một gia đình nông dân tại làng Tuần Lễ, Hương Sơn, Hà Tỉnh.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Năm 1885, cụ Phan Đình Phùng hưởng ứng chiếu Cần vương, được vua Hàm Nghi giao trọng trách tổ chức phong trào kháng Pháp ở Hà Tĩnh.  Ông Cao Thắng gia nhập nghĩa quân. Ông được cụ Phan Đình Phùng phong chức Quản cơ, lo việc đôn đốc tổ chức nghĩa quân.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Năm 1893 ông bị trúng đạn mà mất.</a:t>
              </a:r>
              <a:endParaRPr kumimoji="0" lang="en-VN" sz="24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8404695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o Thắng">
            <a:extLst>
              <a:ext uri="{FF2B5EF4-FFF2-40B4-BE49-F238E27FC236}">
                <a16:creationId xmlns:a16="http://schemas.microsoft.com/office/drawing/2014/main" id="{3AD9225F-0398-E142-B6C5-4437FF09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515"/>
            <a:ext cx="6059488" cy="5759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99DF87-2BC8-4E4F-A8A6-9DDBF94C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7515"/>
            <a:ext cx="60960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1CDC0D-DCFB-1A49-BC7D-C206F5DA4843}"/>
              </a:ext>
            </a:extLst>
          </p:cNvPr>
          <p:cNvSpPr/>
          <p:nvPr/>
        </p:nvSpPr>
        <p:spPr>
          <a:xfrm>
            <a:off x="6949695" y="2114215"/>
            <a:ext cx="48846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Súng trường kiểu 1874 của Pháp</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8F17DE41-6306-4C49-99D8-797054497DDD}"/>
              </a:ext>
            </a:extLst>
          </p:cNvPr>
          <p:cNvGrpSpPr/>
          <p:nvPr/>
        </p:nvGrpSpPr>
        <p:grpSpPr>
          <a:xfrm>
            <a:off x="6091292" y="2637435"/>
            <a:ext cx="6096000" cy="3643050"/>
            <a:chOff x="6096000" y="2637436"/>
            <a:chExt cx="6096000" cy="3643050"/>
          </a:xfrm>
        </p:grpSpPr>
        <p:sp>
          <p:nvSpPr>
            <p:cNvPr id="3" name="Rounded Rectangle 2">
              <a:extLst>
                <a:ext uri="{FF2B5EF4-FFF2-40B4-BE49-F238E27FC236}">
                  <a16:creationId xmlns:a16="http://schemas.microsoft.com/office/drawing/2014/main" id="{AF112D1E-9AC3-B847-8C82-1CCC3D264E83}"/>
                </a:ext>
              </a:extLst>
            </p:cNvPr>
            <p:cNvSpPr/>
            <p:nvPr/>
          </p:nvSpPr>
          <p:spPr>
            <a:xfrm>
              <a:off x="6096000" y="2637436"/>
              <a:ext cx="6096000" cy="3643050"/>
            </a:xfrm>
            <a:prstGeom prst="roundRect">
              <a:avLst>
                <a:gd name="adj" fmla="val 9537"/>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1F5FA719-76C0-F24D-A4A8-693D7F1EBD82}"/>
                </a:ext>
              </a:extLst>
            </p:cNvPr>
            <p:cNvSpPr/>
            <p:nvPr/>
          </p:nvSpPr>
          <p:spPr>
            <a:xfrm>
              <a:off x="6170404" y="2750801"/>
              <a:ext cx="5947191"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Sử gia Phạm Văn Sơn kể:  </a:t>
              </a: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"Ở đồn Nỏ chỉ có trăm quân. Liệu sức không chống nổi, thiếu úy đồn trưởng tên Phiến chia quân ra làm hai, một nửa ở giữ đồn, một nửa ra ngoài mai phục. Khi Cao Thắng phát lệnh tấn công, thì quân ông bất ngờ bị hỏa lực của đối phương đánh kẹp từ cả hai phía trước và sau. Cao Thắng không may bị đạn, chết tại trận tiền lúc 29 tuổi, gây tổn thất lớn cho nghĩa quân Hương Khê..."</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982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16E9A21-ABAB-104B-9BAF-87FA34982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159"/>
            <a:ext cx="6059488" cy="5877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F45FB5C-D0BA-B940-8A14-7F6C5E841EAF}"/>
              </a:ext>
            </a:extLst>
          </p:cNvPr>
          <p:cNvSpPr/>
          <p:nvPr/>
        </p:nvSpPr>
        <p:spPr>
          <a:xfrm>
            <a:off x="0" y="6262104"/>
            <a:ext cx="6096000" cy="10156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Đài tưởng niệm chí sĩ yêu nước Phan Đình Phùng và nghĩa quân tham gia khởi nghĩa Hương Khê tại thị trấn Vũ Quang, huyện Vũ Quang, tỉnh Hà Tĩnh.</a:t>
            </a:r>
            <a:endParaRPr kumimoji="0" lang="en-VN" sz="20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pic>
        <p:nvPicPr>
          <p:cNvPr id="4100" name="Picture 4" descr="phan đình phùng 1">
            <a:extLst>
              <a:ext uri="{FF2B5EF4-FFF2-40B4-BE49-F238E27FC236}">
                <a16:creationId xmlns:a16="http://schemas.microsoft.com/office/drawing/2014/main" id="{2DCCCC4E-43AD-D24A-9B9E-15384369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371306"/>
            <a:ext cx="6132512" cy="5877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C75094E-87A2-E04F-9D2D-B8AB4694438C}"/>
              </a:ext>
            </a:extLst>
          </p:cNvPr>
          <p:cNvSpPr/>
          <p:nvPr/>
        </p:nvSpPr>
        <p:spPr>
          <a:xfrm>
            <a:off x="7734497" y="6354437"/>
            <a:ext cx="304121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Lăng mộ Phan Đình Phùng </a:t>
            </a:r>
            <a:endParaRPr kumimoji="0" lang="en-VN" sz="20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28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2DEB6-EEF1-BA4B-8625-7CADFF6A87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0D46CB0-7E42-404D-B51B-DABF1D5C97FD}" type="slidenum">
              <a:rPr kumimoji="0" lang="en-US" altLang="en-VN" sz="2400" b="1" i="0" u="none" strike="noStrike" kern="1200" cap="none" spc="0" normalizeH="0" baseline="0" noProof="0" smtClean="0">
                <a:ln>
                  <a:noFill/>
                </a:ln>
                <a:solidFill>
                  <a:srgbClr val="FFFFFF"/>
                </a:solidFill>
                <a:effectLst/>
                <a:uLnTx/>
                <a:uFillTx/>
                <a:latin typeface="Times New Roman" panose="02020603050405020304" pitchFamily="18" charset="0"/>
                <a:cs typeface="Times New Roman" panose="02020603050405020304" pitchFamily="18" charset="0"/>
                <a:sym typeface="Poppin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altLang="en-VN" sz="2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Poppins"/>
            </a:endParaRPr>
          </a:p>
        </p:txBody>
      </p:sp>
      <p:graphicFrame>
        <p:nvGraphicFramePr>
          <p:cNvPr id="3" name="Table 3">
            <a:extLst>
              <a:ext uri="{FF2B5EF4-FFF2-40B4-BE49-F238E27FC236}">
                <a16:creationId xmlns:a16="http://schemas.microsoft.com/office/drawing/2014/main" id="{22C094C4-2CE1-7949-B839-BA261213814E}"/>
              </a:ext>
            </a:extLst>
          </p:cNvPr>
          <p:cNvGraphicFramePr>
            <a:graphicFrameLocks noGrp="1"/>
          </p:cNvGraphicFramePr>
          <p:nvPr>
            <p:extLst>
              <p:ext uri="{D42A27DB-BD31-4B8C-83A1-F6EECF244321}">
                <p14:modId xmlns:p14="http://schemas.microsoft.com/office/powerpoint/2010/main" val="1662325194"/>
              </p:ext>
            </p:extLst>
          </p:nvPr>
        </p:nvGraphicFramePr>
        <p:xfrm>
          <a:off x="-3299" y="68300"/>
          <a:ext cx="12192000" cy="6777000"/>
        </p:xfrm>
        <a:graphic>
          <a:graphicData uri="http://schemas.openxmlformats.org/drawingml/2006/table">
            <a:tbl>
              <a:tblPr firstRow="1" bandRow="1">
                <a:tableStyleId>{327F97BB-C833-4FB7-BDE5-3F7075034690}</a:tableStyleId>
              </a:tblPr>
              <a:tblGrid>
                <a:gridCol w="1108199">
                  <a:extLst>
                    <a:ext uri="{9D8B030D-6E8A-4147-A177-3AD203B41FA5}">
                      <a16:colId xmlns:a16="http://schemas.microsoft.com/office/drawing/2014/main" val="3584916572"/>
                    </a:ext>
                  </a:extLst>
                </a:gridCol>
                <a:gridCol w="1143000">
                  <a:extLst>
                    <a:ext uri="{9D8B030D-6E8A-4147-A177-3AD203B41FA5}">
                      <a16:colId xmlns:a16="http://schemas.microsoft.com/office/drawing/2014/main" val="2842019225"/>
                    </a:ext>
                  </a:extLst>
                </a:gridCol>
                <a:gridCol w="1612900">
                  <a:extLst>
                    <a:ext uri="{9D8B030D-6E8A-4147-A177-3AD203B41FA5}">
                      <a16:colId xmlns:a16="http://schemas.microsoft.com/office/drawing/2014/main" val="845174243"/>
                    </a:ext>
                  </a:extLst>
                </a:gridCol>
                <a:gridCol w="1905000">
                  <a:extLst>
                    <a:ext uri="{9D8B030D-6E8A-4147-A177-3AD203B41FA5}">
                      <a16:colId xmlns:a16="http://schemas.microsoft.com/office/drawing/2014/main" val="234632662"/>
                    </a:ext>
                  </a:extLst>
                </a:gridCol>
                <a:gridCol w="5270500">
                  <a:extLst>
                    <a:ext uri="{9D8B030D-6E8A-4147-A177-3AD203B41FA5}">
                      <a16:colId xmlns:a16="http://schemas.microsoft.com/office/drawing/2014/main" val="1321652068"/>
                    </a:ext>
                  </a:extLst>
                </a:gridCol>
                <a:gridCol w="1152401">
                  <a:extLst>
                    <a:ext uri="{9D8B030D-6E8A-4147-A177-3AD203B41FA5}">
                      <a16:colId xmlns:a16="http://schemas.microsoft.com/office/drawing/2014/main" val="1694316258"/>
                    </a:ext>
                  </a:extLst>
                </a:gridCol>
              </a:tblGrid>
              <a:tr h="937245">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9805804"/>
                  </a:ext>
                </a:extLst>
              </a:tr>
              <a:tr h="1946585">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686893"/>
                  </a:ext>
                </a:extLst>
              </a:tr>
              <a:tr h="1946585">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233797"/>
                  </a:ext>
                </a:extLst>
              </a:tr>
              <a:tr h="1946585">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VN"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6606238"/>
                  </a:ext>
                </a:extLst>
              </a:tr>
            </a:tbl>
          </a:graphicData>
        </a:graphic>
      </p:graphicFrame>
      <p:sp>
        <p:nvSpPr>
          <p:cNvPr id="4" name="Rectangle 3">
            <a:extLst>
              <a:ext uri="{FF2B5EF4-FFF2-40B4-BE49-F238E27FC236}">
                <a16:creationId xmlns:a16="http://schemas.microsoft.com/office/drawing/2014/main" id="{BEF5A38C-6E9F-C34A-B387-7112D3ECD019}"/>
              </a:ext>
            </a:extLst>
          </p:cNvPr>
          <p:cNvSpPr/>
          <p:nvPr/>
        </p:nvSpPr>
        <p:spPr>
          <a:xfrm>
            <a:off x="-174273" y="44604"/>
            <a:ext cx="132314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Khởi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nghĩa</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99FE319-399B-684C-91FC-DA7E003F245D}"/>
              </a:ext>
            </a:extLst>
          </p:cNvPr>
          <p:cNvSpPr/>
          <p:nvPr/>
        </p:nvSpPr>
        <p:spPr>
          <a:xfrm>
            <a:off x="1143821" y="67269"/>
            <a:ext cx="10654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815AEBDB-C873-D048-B74C-954F9977C990}"/>
              </a:ext>
            </a:extLst>
          </p:cNvPr>
          <p:cNvSpPr/>
          <p:nvPr/>
        </p:nvSpPr>
        <p:spPr>
          <a:xfrm>
            <a:off x="2473939" y="273208"/>
            <a:ext cx="133722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Lãnh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8F23B69A-B536-8345-800C-CB2FABE05346}"/>
              </a:ext>
            </a:extLst>
          </p:cNvPr>
          <p:cNvSpPr/>
          <p:nvPr/>
        </p:nvSpPr>
        <p:spPr>
          <a:xfrm>
            <a:off x="4224928" y="273208"/>
            <a:ext cx="11496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bàn</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2C0D3964-6787-634B-9FA7-F75901F10ACA}"/>
              </a:ext>
            </a:extLst>
          </p:cNvPr>
          <p:cNvSpPr/>
          <p:nvPr/>
        </p:nvSpPr>
        <p:spPr>
          <a:xfrm>
            <a:off x="7438308" y="279716"/>
            <a:ext cx="22349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chính</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5FAF78EC-DF7C-B740-969E-9BE4636FC592}"/>
              </a:ext>
            </a:extLst>
          </p:cNvPr>
          <p:cNvSpPr/>
          <p:nvPr/>
        </p:nvSpPr>
        <p:spPr>
          <a:xfrm>
            <a:off x="11236652" y="68301"/>
            <a:ext cx="8069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277913A-B3E6-F84F-9D0A-041B9955E1B2}"/>
              </a:ext>
            </a:extLst>
          </p:cNvPr>
          <p:cNvSpPr/>
          <p:nvPr/>
        </p:nvSpPr>
        <p:spPr>
          <a:xfrm>
            <a:off x="46588" y="3339176"/>
            <a:ext cx="10654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Hương Khê</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125A18A5-FDEF-F34F-8EC1-4C6E598F0F1F}"/>
              </a:ext>
            </a:extLst>
          </p:cNvPr>
          <p:cNvSpPr/>
          <p:nvPr/>
        </p:nvSpPr>
        <p:spPr>
          <a:xfrm>
            <a:off x="1220357" y="1310379"/>
            <a:ext cx="81164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188</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3</a:t>
            </a:r>
            <a:endPar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- 1892</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725AD509-7C71-1C4A-8538-7ACA2EB27117}"/>
              </a:ext>
            </a:extLst>
          </p:cNvPr>
          <p:cNvSpPr/>
          <p:nvPr/>
        </p:nvSpPr>
        <p:spPr>
          <a:xfrm>
            <a:off x="2291952" y="1333934"/>
            <a:ext cx="130296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Thiện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Thuật</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EE98B471-422B-4042-8079-239BC8530FC4}"/>
              </a:ext>
            </a:extLst>
          </p:cNvPr>
          <p:cNvSpPr/>
          <p:nvPr/>
        </p:nvSpPr>
        <p:spPr>
          <a:xfrm>
            <a:off x="3922312" y="1125713"/>
            <a:ext cx="151105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Vùng lau sậy thuộc tỉnh Hưng Yên</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D1BA1144-5D95-F24B-98AE-C0CC4AF99051}"/>
              </a:ext>
            </a:extLst>
          </p:cNvPr>
          <p:cNvSpPr/>
          <p:nvPr/>
        </p:nvSpPr>
        <p:spPr>
          <a:xfrm>
            <a:off x="5890166" y="1149268"/>
            <a:ext cx="5073304"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+ 1883 –1889: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quyết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liệt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chống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1889 - 1892: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Phong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rã</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C0332FCC-0876-9246-BD4A-26D5A53062D2}"/>
              </a:ext>
            </a:extLst>
          </p:cNvPr>
          <p:cNvSpPr/>
          <p:nvPr/>
        </p:nvSpPr>
        <p:spPr>
          <a:xfrm>
            <a:off x="11008052" y="1448878"/>
            <a:ext cx="11993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Thất</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5994ED4D-141F-554B-ABBB-7F222F5EDAA3}"/>
              </a:ext>
            </a:extLst>
          </p:cNvPr>
          <p:cNvSpPr/>
          <p:nvPr/>
        </p:nvSpPr>
        <p:spPr>
          <a:xfrm>
            <a:off x="1143821" y="3326759"/>
            <a:ext cx="9273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1885   -    1896</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665DC9B7-C434-EC48-8D19-33B27DB34090}"/>
              </a:ext>
            </a:extLst>
          </p:cNvPr>
          <p:cNvSpPr/>
          <p:nvPr/>
        </p:nvSpPr>
        <p:spPr>
          <a:xfrm>
            <a:off x="2225707" y="2911401"/>
            <a:ext cx="136579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Phan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Phùng</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Cao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Thắng</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15E6F9E2-08B9-674C-96CA-B20BD653E004}"/>
              </a:ext>
            </a:extLst>
          </p:cNvPr>
          <p:cNvSpPr/>
          <p:nvPr/>
        </p:nvSpPr>
        <p:spPr>
          <a:xfrm>
            <a:off x="4055409" y="3096067"/>
            <a:ext cx="176509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Thanh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An,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Hà</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Tĩnh</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Quảng</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CCC77323-2F29-C84C-BC35-2B956335F70C}"/>
              </a:ext>
            </a:extLst>
          </p:cNvPr>
          <p:cNvSpPr/>
          <p:nvPr/>
        </p:nvSpPr>
        <p:spPr>
          <a:xfrm>
            <a:off x="5994679" y="3075333"/>
            <a:ext cx="486427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+ 1885 –1888: xây dựng lực lượng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+ 1889 –1896: Chiến đấu ác liệt giữa nghĩa quân và Pháp.</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675B0143-624B-AC48-A49B-A7671F2559CB}"/>
              </a:ext>
            </a:extLst>
          </p:cNvPr>
          <p:cNvSpPr/>
          <p:nvPr/>
        </p:nvSpPr>
        <p:spPr>
          <a:xfrm>
            <a:off x="10998693" y="3493176"/>
            <a:ext cx="11993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Thất</a:t>
            </a:r>
            <a:r>
              <a:rPr kumimoji="0" lang="en-US" sz="2400" b="0" i="0" u="none" strike="noStrike" kern="1200" cap="none" spc="0" normalizeH="0" baseline="0" noProof="0" dirty="0">
                <a:ln>
                  <a:noFill/>
                </a:ln>
                <a:solidFill>
                  <a:srgbClr val="31313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313131"/>
                </a:solidFill>
                <a:effectLst/>
                <a:uLnTx/>
                <a:uFillTx/>
                <a:latin typeface="Times New Roman" panose="02020603050405020304" pitchFamily="18" charset="0"/>
                <a:ea typeface="+mn-ea"/>
                <a:cs typeface="Times New Roman" panose="02020603050405020304" pitchFamily="18" charset="0"/>
              </a:rPr>
              <a:t>bại</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CD43212F-E6B8-5509-12DF-B3220C07FDA0}"/>
              </a:ext>
            </a:extLst>
          </p:cNvPr>
          <p:cNvSpPr/>
          <p:nvPr/>
        </p:nvSpPr>
        <p:spPr>
          <a:xfrm>
            <a:off x="38827" y="1495046"/>
            <a:ext cx="9811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Bãi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Sậy</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41575836-8C78-050D-DBC7-6D03A2C49EB5}"/>
              </a:ext>
            </a:extLst>
          </p:cNvPr>
          <p:cNvSpPr/>
          <p:nvPr/>
        </p:nvSpPr>
        <p:spPr>
          <a:xfrm>
            <a:off x="46588" y="5270936"/>
            <a:ext cx="981199" cy="830997"/>
          </a:xfrm>
          <a:prstGeom prst="rect">
            <a:avLst/>
          </a:prstGeom>
        </p:spPr>
        <p:txBody>
          <a:bodyPr wrap="square">
            <a:spAutoFit/>
          </a:bodyPr>
          <a:lstStyle/>
          <a:p>
            <a:pPr algn="ctr"/>
            <a:r>
              <a:rPr lang="en-US" sz="2400" dirty="0">
                <a:solidFill>
                  <a:srgbClr val="C00000"/>
                </a:solidFill>
                <a:latin typeface="Times New Roman" panose="02020603050405020304" pitchFamily="18" charset="0"/>
                <a:cs typeface="Times New Roman" panose="02020603050405020304" pitchFamily="18" charset="0"/>
              </a:rPr>
              <a:t>Ba </a:t>
            </a:r>
            <a:r>
              <a:rPr lang="en-US" sz="2400" dirty="0" err="1">
                <a:solidFill>
                  <a:srgbClr val="C00000"/>
                </a:solidFill>
                <a:latin typeface="Times New Roman" panose="02020603050405020304" pitchFamily="18" charset="0"/>
                <a:cs typeface="Times New Roman" panose="02020603050405020304" pitchFamily="18" charset="0"/>
              </a:rPr>
              <a:t>Đình</a:t>
            </a:r>
            <a:endParaRPr lang="en-VN" sz="2400"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FBB15A5-2595-C1C0-F3D7-FBA1871D5B3D}"/>
              </a:ext>
            </a:extLst>
          </p:cNvPr>
          <p:cNvSpPr/>
          <p:nvPr/>
        </p:nvSpPr>
        <p:spPr>
          <a:xfrm>
            <a:off x="1159646" y="5250863"/>
            <a:ext cx="927347" cy="1200329"/>
          </a:xfrm>
          <a:prstGeom prst="rect">
            <a:avLst/>
          </a:prstGeom>
        </p:spPr>
        <p:txBody>
          <a:bodyPr wrap="square">
            <a:spAutoFit/>
          </a:bodyPr>
          <a:lstStyle/>
          <a:p>
            <a:pPr algn="ctr"/>
            <a:r>
              <a:rPr lang="en-VN" sz="2400" b="0" i="0" dirty="0">
                <a:solidFill>
                  <a:srgbClr val="313131"/>
                </a:solidFill>
                <a:effectLst/>
                <a:latin typeface="Times New Roman" panose="02020603050405020304" pitchFamily="18" charset="0"/>
                <a:cs typeface="Times New Roman" panose="02020603050405020304" pitchFamily="18" charset="0"/>
              </a:rPr>
              <a:t>1886   - 1887</a:t>
            </a:r>
            <a:endParaRPr lang="en-VN" sz="2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FB2102B-8E3A-0D78-CF95-0954200672AA}"/>
              </a:ext>
            </a:extLst>
          </p:cNvPr>
          <p:cNvSpPr/>
          <p:nvPr/>
        </p:nvSpPr>
        <p:spPr>
          <a:xfrm>
            <a:off x="2177153" y="4915932"/>
            <a:ext cx="1462897" cy="1938992"/>
          </a:xfrm>
          <a:prstGeom prst="rect">
            <a:avLst/>
          </a:prstGeom>
        </p:spPr>
        <p:txBody>
          <a:bodyPr wrap="square">
            <a:spAutoFit/>
          </a:bodyPr>
          <a:lstStyle/>
          <a:p>
            <a:pPr algn="ctr"/>
            <a:r>
              <a:rPr lang="en-US" sz="2400" b="0" i="0" dirty="0" err="1">
                <a:solidFill>
                  <a:srgbClr val="0070C0"/>
                </a:solidFill>
                <a:effectLst/>
                <a:latin typeface="Times New Roman" panose="02020603050405020304" pitchFamily="18" charset="0"/>
                <a:cs typeface="Times New Roman" panose="02020603050405020304" pitchFamily="18" charset="0"/>
              </a:rPr>
              <a:t>Phạm</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Bành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Đinh</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Công</a:t>
            </a:r>
            <a:r>
              <a:rPr lang="en-US" sz="2400" b="0" i="0" dirty="0">
                <a:solidFill>
                  <a:srgbClr val="0070C0"/>
                </a:solidFill>
                <a:effectLst/>
                <a:latin typeface="Times New Roman" panose="02020603050405020304" pitchFamily="18" charset="0"/>
                <a:cs typeface="Times New Roman" panose="02020603050405020304" pitchFamily="18" charset="0"/>
              </a:rPr>
              <a:t> </a:t>
            </a:r>
            <a:r>
              <a:rPr lang="en-US" sz="2400" b="0" i="0" dirty="0" err="1">
                <a:solidFill>
                  <a:srgbClr val="0070C0"/>
                </a:solidFill>
                <a:effectLst/>
                <a:latin typeface="Times New Roman" panose="02020603050405020304" pitchFamily="18" charset="0"/>
                <a:cs typeface="Times New Roman" panose="02020603050405020304" pitchFamily="18" charset="0"/>
              </a:rPr>
              <a:t>Tráng</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2E3D501-3511-C9C9-896B-FE16D3C0A330}"/>
              </a:ext>
            </a:extLst>
          </p:cNvPr>
          <p:cNvSpPr/>
          <p:nvPr/>
        </p:nvSpPr>
        <p:spPr>
          <a:xfrm>
            <a:off x="3762472" y="4890727"/>
            <a:ext cx="1971671" cy="1938992"/>
          </a:xfrm>
          <a:prstGeom prst="rect">
            <a:avLst/>
          </a:prstGeom>
        </p:spPr>
        <p:txBody>
          <a:bodyPr wrap="square">
            <a:spAutoFit/>
          </a:bodyPr>
          <a:lstStyle/>
          <a:p>
            <a:pPr algn="ctr">
              <a:buClr>
                <a:srgbClr val="000000"/>
              </a:buClr>
              <a:defRPr/>
            </a:pPr>
            <a:r>
              <a:rPr lang="vi-VN" sz="2400" dirty="0">
                <a:solidFill>
                  <a:srgbClr val="313131"/>
                </a:solidFill>
                <a:latin typeface="Times New Roman" panose="02020603050405020304" pitchFamily="18" charset="0"/>
                <a:cs typeface="Times New Roman" panose="02020603050405020304" pitchFamily="18" charset="0"/>
              </a:rPr>
              <a:t>Căn cứ Ba Đình thuộc huyện Nga Sơn-Thanh Hóa</a:t>
            </a:r>
            <a:endParaRPr lang="en-VN" sz="2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4194E9E9-E94A-C62F-E564-E3442DBF7160}"/>
              </a:ext>
            </a:extLst>
          </p:cNvPr>
          <p:cNvSpPr/>
          <p:nvPr/>
        </p:nvSpPr>
        <p:spPr>
          <a:xfrm>
            <a:off x="5925389" y="5192004"/>
            <a:ext cx="5073304"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12 –1886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1/1887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ra </a:t>
            </a:r>
            <a:r>
              <a:rPr lang="en-US" sz="2400" dirty="0" err="1">
                <a:solidFill>
                  <a:srgbClr val="FF0000"/>
                </a:solidFill>
                <a:latin typeface="Times New Roman" panose="02020603050405020304" pitchFamily="18" charset="0"/>
                <a:cs typeface="Times New Roman" panose="02020603050405020304" pitchFamily="18" charset="0"/>
              </a:rPr>
              <a:t>quyết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đẩy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đợt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địch</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A459CB-89F8-6277-3E26-A6AA26AE46C4}"/>
              </a:ext>
            </a:extLst>
          </p:cNvPr>
          <p:cNvSpPr/>
          <p:nvPr/>
        </p:nvSpPr>
        <p:spPr>
          <a:xfrm>
            <a:off x="11059620" y="5447419"/>
            <a:ext cx="1199367" cy="461665"/>
          </a:xfrm>
          <a:prstGeom prst="rect">
            <a:avLst/>
          </a:prstGeom>
        </p:spPr>
        <p:txBody>
          <a:bodyPr wrap="none">
            <a:spAutoFit/>
          </a:bodyPr>
          <a:lstStyle/>
          <a:p>
            <a:r>
              <a:rPr lang="en-US" sz="2400" b="0" i="0" dirty="0" err="1">
                <a:solidFill>
                  <a:srgbClr val="313131"/>
                </a:solidFill>
                <a:effectLst/>
                <a:latin typeface="Times New Roman" panose="02020603050405020304" pitchFamily="18" charset="0"/>
                <a:cs typeface="Times New Roman" panose="02020603050405020304" pitchFamily="18" charset="0"/>
              </a:rPr>
              <a:t>Thất</a:t>
            </a:r>
            <a:r>
              <a:rPr lang="en-US" sz="2400" b="0" i="0" dirty="0">
                <a:solidFill>
                  <a:srgbClr val="313131"/>
                </a:solidFill>
                <a:effectLst/>
                <a:latin typeface="Times New Roman" panose="02020603050405020304" pitchFamily="18" charset="0"/>
                <a:cs typeface="Times New Roman" panose="02020603050405020304" pitchFamily="18" charset="0"/>
              </a:rPr>
              <a:t> </a:t>
            </a:r>
            <a:r>
              <a:rPr lang="en-US" sz="2400" b="0" i="0" dirty="0" err="1">
                <a:solidFill>
                  <a:srgbClr val="313131"/>
                </a:solidFill>
                <a:effectLst/>
                <a:latin typeface="Times New Roman" panose="02020603050405020304" pitchFamily="18" charset="0"/>
                <a:cs typeface="Times New Roman" panose="02020603050405020304" pitchFamily="18" charset="0"/>
              </a:rPr>
              <a:t>bại</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98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out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căn cứ Ba Đình trở thành một Bảo tàng xứng tầm">
            <a:extLst>
              <a:ext uri="{FF2B5EF4-FFF2-40B4-BE49-F238E27FC236}">
                <a16:creationId xmlns:a16="http://schemas.microsoft.com/office/drawing/2014/main" id="{971A179F-71B6-154F-951D-D98B04329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32578"/>
            <a:ext cx="5270500" cy="68905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308B719-6DA5-2947-BE44-EDFD16BF54F2}"/>
              </a:ext>
            </a:extLst>
          </p:cNvPr>
          <p:cNvGrpSpPr/>
          <p:nvPr/>
        </p:nvGrpSpPr>
        <p:grpSpPr>
          <a:xfrm>
            <a:off x="1142126" y="-385011"/>
            <a:ext cx="4309812" cy="1636295"/>
            <a:chOff x="489284" y="962526"/>
            <a:chExt cx="5606716" cy="3128211"/>
          </a:xfrm>
        </p:grpSpPr>
        <p:sp>
          <p:nvSpPr>
            <p:cNvPr id="7" name="Rounded Rectangle 6">
              <a:extLst>
                <a:ext uri="{FF2B5EF4-FFF2-40B4-BE49-F238E27FC236}">
                  <a16:creationId xmlns:a16="http://schemas.microsoft.com/office/drawing/2014/main" id="{C91468D2-8B5C-FE44-BF12-6339431C8498}"/>
                </a:ext>
              </a:extLst>
            </p:cNvPr>
            <p:cNvSpPr/>
            <p:nvPr/>
          </p:nvSpPr>
          <p:spPr>
            <a:xfrm>
              <a:off x="505326" y="1636295"/>
              <a:ext cx="5590674" cy="2454442"/>
            </a:xfrm>
            <a:prstGeom prst="roundRect">
              <a:avLst>
                <a:gd name="adj" fmla="val 35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508812C-230B-194C-A2A4-19C2093E9A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6" t="26316" r="5789" b="24421"/>
            <a:stretch/>
          </p:blipFill>
          <p:spPr bwMode="auto">
            <a:xfrm>
              <a:off x="489284" y="962526"/>
              <a:ext cx="5606716" cy="31282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9857EB88-5246-D544-B2BE-C6B87AF516AD}"/>
              </a:ext>
            </a:extLst>
          </p:cNvPr>
          <p:cNvSpPr/>
          <p:nvPr/>
        </p:nvSpPr>
        <p:spPr>
          <a:xfrm>
            <a:off x="1444602" y="297190"/>
            <a:ext cx="370486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nghĩa Ba Đình</a:t>
            </a:r>
          </a:p>
        </p:txBody>
      </p:sp>
      <p:pic>
        <p:nvPicPr>
          <p:cNvPr id="11" name="Picture 10">
            <a:extLst>
              <a:ext uri="{FF2B5EF4-FFF2-40B4-BE49-F238E27FC236}">
                <a16:creationId xmlns:a16="http://schemas.microsoft.com/office/drawing/2014/main" id="{F466AED8-C77D-F04B-B10D-891ABD5196E6}"/>
              </a:ext>
            </a:extLst>
          </p:cNvPr>
          <p:cNvPicPr>
            <a:picLocks noChangeAspect="1"/>
          </p:cNvPicPr>
          <p:nvPr/>
        </p:nvPicPr>
        <p:blipFill rotWithShape="1">
          <a:blip r:embed="rId4"/>
          <a:srcRect t="12854" r="50000"/>
          <a:stretch/>
        </p:blipFill>
        <p:spPr>
          <a:xfrm flipH="1">
            <a:off x="9664700" y="1682088"/>
            <a:ext cx="533554" cy="831849"/>
          </a:xfrm>
          <a:prstGeom prst="rect">
            <a:avLst/>
          </a:prstGeom>
        </p:spPr>
      </p:pic>
      <p:pic>
        <p:nvPicPr>
          <p:cNvPr id="12" name="Picture 11">
            <a:extLst>
              <a:ext uri="{FF2B5EF4-FFF2-40B4-BE49-F238E27FC236}">
                <a16:creationId xmlns:a16="http://schemas.microsoft.com/office/drawing/2014/main" id="{7F18B355-5F7E-744A-ADD6-05AF871B4516}"/>
              </a:ext>
            </a:extLst>
          </p:cNvPr>
          <p:cNvPicPr>
            <a:picLocks noChangeAspect="1"/>
          </p:cNvPicPr>
          <p:nvPr/>
        </p:nvPicPr>
        <p:blipFill rotWithShape="1">
          <a:blip r:embed="rId4"/>
          <a:srcRect t="12854" r="50000"/>
          <a:stretch/>
        </p:blipFill>
        <p:spPr>
          <a:xfrm flipH="1">
            <a:off x="10843794" y="2513937"/>
            <a:ext cx="533554" cy="831849"/>
          </a:xfrm>
          <a:prstGeom prst="rect">
            <a:avLst/>
          </a:prstGeom>
        </p:spPr>
      </p:pic>
      <p:pic>
        <p:nvPicPr>
          <p:cNvPr id="13" name="Picture 12">
            <a:extLst>
              <a:ext uri="{FF2B5EF4-FFF2-40B4-BE49-F238E27FC236}">
                <a16:creationId xmlns:a16="http://schemas.microsoft.com/office/drawing/2014/main" id="{00A9689F-EE63-EF4E-BB26-EB324DBFF033}"/>
              </a:ext>
            </a:extLst>
          </p:cNvPr>
          <p:cNvPicPr>
            <a:picLocks noChangeAspect="1"/>
          </p:cNvPicPr>
          <p:nvPr/>
        </p:nvPicPr>
        <p:blipFill rotWithShape="1">
          <a:blip r:embed="rId4"/>
          <a:srcRect t="12854" r="50000"/>
          <a:stretch/>
        </p:blipFill>
        <p:spPr>
          <a:xfrm flipH="1">
            <a:off x="8782383" y="2633664"/>
            <a:ext cx="533554" cy="831849"/>
          </a:xfrm>
          <a:prstGeom prst="rect">
            <a:avLst/>
          </a:prstGeom>
        </p:spPr>
      </p:pic>
      <p:sp>
        <p:nvSpPr>
          <p:cNvPr id="4" name="Freeform 3">
            <a:extLst>
              <a:ext uri="{FF2B5EF4-FFF2-40B4-BE49-F238E27FC236}">
                <a16:creationId xmlns:a16="http://schemas.microsoft.com/office/drawing/2014/main" id="{554567E9-F300-3740-9557-A7313038C00F}"/>
              </a:ext>
            </a:extLst>
          </p:cNvPr>
          <p:cNvSpPr/>
          <p:nvPr/>
        </p:nvSpPr>
        <p:spPr>
          <a:xfrm>
            <a:off x="7988968" y="368968"/>
            <a:ext cx="4251158" cy="5823285"/>
          </a:xfrm>
          <a:custGeom>
            <a:avLst/>
            <a:gdLst>
              <a:gd name="connsiteX0" fmla="*/ 4291052 w 4291052"/>
              <a:gd name="connsiteY0" fmla="*/ 0 h 5823285"/>
              <a:gd name="connsiteX1" fmla="*/ 4210842 w 4291052"/>
              <a:gd name="connsiteY1" fmla="*/ 48127 h 5823285"/>
              <a:gd name="connsiteX2" fmla="*/ 4050421 w 4291052"/>
              <a:gd name="connsiteY2" fmla="*/ 96253 h 5823285"/>
              <a:gd name="connsiteX3" fmla="*/ 3954168 w 4291052"/>
              <a:gd name="connsiteY3" fmla="*/ 128337 h 5823285"/>
              <a:gd name="connsiteX4" fmla="*/ 3857915 w 4291052"/>
              <a:gd name="connsiteY4" fmla="*/ 160421 h 5823285"/>
              <a:gd name="connsiteX5" fmla="*/ 3809789 w 4291052"/>
              <a:gd name="connsiteY5" fmla="*/ 176464 h 5823285"/>
              <a:gd name="connsiteX6" fmla="*/ 3745621 w 4291052"/>
              <a:gd name="connsiteY6" fmla="*/ 192506 h 5823285"/>
              <a:gd name="connsiteX7" fmla="*/ 3649368 w 4291052"/>
              <a:gd name="connsiteY7" fmla="*/ 224590 h 5823285"/>
              <a:gd name="connsiteX8" fmla="*/ 3280400 w 4291052"/>
              <a:gd name="connsiteY8" fmla="*/ 272716 h 5823285"/>
              <a:gd name="connsiteX9" fmla="*/ 3071852 w 4291052"/>
              <a:gd name="connsiteY9" fmla="*/ 304800 h 5823285"/>
              <a:gd name="connsiteX10" fmla="*/ 2702884 w 4291052"/>
              <a:gd name="connsiteY10" fmla="*/ 336885 h 5823285"/>
              <a:gd name="connsiteX11" fmla="*/ 2478294 w 4291052"/>
              <a:gd name="connsiteY11" fmla="*/ 385011 h 5823285"/>
              <a:gd name="connsiteX12" fmla="*/ 2414126 w 4291052"/>
              <a:gd name="connsiteY12" fmla="*/ 401053 h 5823285"/>
              <a:gd name="connsiteX13" fmla="*/ 2269747 w 4291052"/>
              <a:gd name="connsiteY13" fmla="*/ 449179 h 5823285"/>
              <a:gd name="connsiteX14" fmla="*/ 2221621 w 4291052"/>
              <a:gd name="connsiteY14" fmla="*/ 465221 h 5823285"/>
              <a:gd name="connsiteX15" fmla="*/ 2157452 w 4291052"/>
              <a:gd name="connsiteY15" fmla="*/ 481264 h 5823285"/>
              <a:gd name="connsiteX16" fmla="*/ 2109326 w 4291052"/>
              <a:gd name="connsiteY16" fmla="*/ 497306 h 5823285"/>
              <a:gd name="connsiteX17" fmla="*/ 1948905 w 4291052"/>
              <a:gd name="connsiteY17" fmla="*/ 545432 h 5823285"/>
              <a:gd name="connsiteX18" fmla="*/ 1900779 w 4291052"/>
              <a:gd name="connsiteY18" fmla="*/ 561474 h 5823285"/>
              <a:gd name="connsiteX19" fmla="*/ 1852652 w 4291052"/>
              <a:gd name="connsiteY19" fmla="*/ 577516 h 5823285"/>
              <a:gd name="connsiteX20" fmla="*/ 1804526 w 4291052"/>
              <a:gd name="connsiteY20" fmla="*/ 609600 h 5823285"/>
              <a:gd name="connsiteX21" fmla="*/ 1708273 w 4291052"/>
              <a:gd name="connsiteY21" fmla="*/ 641685 h 5823285"/>
              <a:gd name="connsiteX22" fmla="*/ 1612021 w 4291052"/>
              <a:gd name="connsiteY22" fmla="*/ 673769 h 5823285"/>
              <a:gd name="connsiteX23" fmla="*/ 1515768 w 4291052"/>
              <a:gd name="connsiteY23" fmla="*/ 705853 h 5823285"/>
              <a:gd name="connsiteX24" fmla="*/ 1419515 w 4291052"/>
              <a:gd name="connsiteY24" fmla="*/ 770021 h 5823285"/>
              <a:gd name="connsiteX25" fmla="*/ 1387431 w 4291052"/>
              <a:gd name="connsiteY25" fmla="*/ 802106 h 5823285"/>
              <a:gd name="connsiteX26" fmla="*/ 1291179 w 4291052"/>
              <a:gd name="connsiteY26" fmla="*/ 850232 h 5823285"/>
              <a:gd name="connsiteX27" fmla="*/ 1210968 w 4291052"/>
              <a:gd name="connsiteY27" fmla="*/ 930443 h 5823285"/>
              <a:gd name="connsiteX28" fmla="*/ 1162842 w 4291052"/>
              <a:gd name="connsiteY28" fmla="*/ 962527 h 5823285"/>
              <a:gd name="connsiteX29" fmla="*/ 1114715 w 4291052"/>
              <a:gd name="connsiteY29" fmla="*/ 1010653 h 5823285"/>
              <a:gd name="connsiteX30" fmla="*/ 1066589 w 4291052"/>
              <a:gd name="connsiteY30" fmla="*/ 1026695 h 5823285"/>
              <a:gd name="connsiteX31" fmla="*/ 922210 w 4291052"/>
              <a:gd name="connsiteY31" fmla="*/ 1106906 h 5823285"/>
              <a:gd name="connsiteX32" fmla="*/ 825958 w 4291052"/>
              <a:gd name="connsiteY32" fmla="*/ 1171074 h 5823285"/>
              <a:gd name="connsiteX33" fmla="*/ 761789 w 4291052"/>
              <a:gd name="connsiteY33" fmla="*/ 1235243 h 5823285"/>
              <a:gd name="connsiteX34" fmla="*/ 665537 w 4291052"/>
              <a:gd name="connsiteY34" fmla="*/ 1299411 h 5823285"/>
              <a:gd name="connsiteX35" fmla="*/ 601368 w 4291052"/>
              <a:gd name="connsiteY35" fmla="*/ 1379621 h 5823285"/>
              <a:gd name="connsiteX36" fmla="*/ 521158 w 4291052"/>
              <a:gd name="connsiteY36" fmla="*/ 1459832 h 5823285"/>
              <a:gd name="connsiteX37" fmla="*/ 489073 w 4291052"/>
              <a:gd name="connsiteY37" fmla="*/ 1507958 h 5823285"/>
              <a:gd name="connsiteX38" fmla="*/ 392821 w 4291052"/>
              <a:gd name="connsiteY38" fmla="*/ 1636295 h 5823285"/>
              <a:gd name="connsiteX39" fmla="*/ 360737 w 4291052"/>
              <a:gd name="connsiteY39" fmla="*/ 1732548 h 5823285"/>
              <a:gd name="connsiteX40" fmla="*/ 344694 w 4291052"/>
              <a:gd name="connsiteY40" fmla="*/ 1780674 h 5823285"/>
              <a:gd name="connsiteX41" fmla="*/ 312610 w 4291052"/>
              <a:gd name="connsiteY41" fmla="*/ 1828800 h 5823285"/>
              <a:gd name="connsiteX42" fmla="*/ 296568 w 4291052"/>
              <a:gd name="connsiteY42" fmla="*/ 1876927 h 5823285"/>
              <a:gd name="connsiteX43" fmla="*/ 248442 w 4291052"/>
              <a:gd name="connsiteY43" fmla="*/ 1973179 h 5823285"/>
              <a:gd name="connsiteX44" fmla="*/ 216358 w 4291052"/>
              <a:gd name="connsiteY44" fmla="*/ 2117558 h 5823285"/>
              <a:gd name="connsiteX45" fmla="*/ 184273 w 4291052"/>
              <a:gd name="connsiteY45" fmla="*/ 2149643 h 5823285"/>
              <a:gd name="connsiteX46" fmla="*/ 152189 w 4291052"/>
              <a:gd name="connsiteY46" fmla="*/ 2245895 h 5823285"/>
              <a:gd name="connsiteX47" fmla="*/ 120105 w 4291052"/>
              <a:gd name="connsiteY47" fmla="*/ 2390274 h 5823285"/>
              <a:gd name="connsiteX48" fmla="*/ 88021 w 4291052"/>
              <a:gd name="connsiteY48" fmla="*/ 2534653 h 5823285"/>
              <a:gd name="connsiteX49" fmla="*/ 39894 w 4291052"/>
              <a:gd name="connsiteY49" fmla="*/ 2679032 h 5823285"/>
              <a:gd name="connsiteX50" fmla="*/ 23852 w 4291052"/>
              <a:gd name="connsiteY50" fmla="*/ 2727158 h 5823285"/>
              <a:gd name="connsiteX51" fmla="*/ 23852 w 4291052"/>
              <a:gd name="connsiteY51" fmla="*/ 3801979 h 5823285"/>
              <a:gd name="connsiteX52" fmla="*/ 39894 w 4291052"/>
              <a:gd name="connsiteY52" fmla="*/ 3866148 h 5823285"/>
              <a:gd name="connsiteX53" fmla="*/ 88021 w 4291052"/>
              <a:gd name="connsiteY53" fmla="*/ 4042611 h 5823285"/>
              <a:gd name="connsiteX54" fmla="*/ 136147 w 4291052"/>
              <a:gd name="connsiteY54" fmla="*/ 4074695 h 5823285"/>
              <a:gd name="connsiteX55" fmla="*/ 184273 w 4291052"/>
              <a:gd name="connsiteY55" fmla="*/ 4170948 h 5823285"/>
              <a:gd name="connsiteX56" fmla="*/ 200315 w 4291052"/>
              <a:gd name="connsiteY56" fmla="*/ 4219074 h 5823285"/>
              <a:gd name="connsiteX57" fmla="*/ 264484 w 4291052"/>
              <a:gd name="connsiteY57" fmla="*/ 4283243 h 5823285"/>
              <a:gd name="connsiteX58" fmla="*/ 408863 w 4291052"/>
              <a:gd name="connsiteY58" fmla="*/ 4395537 h 5823285"/>
              <a:gd name="connsiteX59" fmla="*/ 456989 w 4291052"/>
              <a:gd name="connsiteY59" fmla="*/ 4427621 h 5823285"/>
              <a:gd name="connsiteX60" fmla="*/ 489073 w 4291052"/>
              <a:gd name="connsiteY60" fmla="*/ 4459706 h 5823285"/>
              <a:gd name="connsiteX61" fmla="*/ 537200 w 4291052"/>
              <a:gd name="connsiteY61" fmla="*/ 4475748 h 5823285"/>
              <a:gd name="connsiteX62" fmla="*/ 633452 w 4291052"/>
              <a:gd name="connsiteY62" fmla="*/ 4539916 h 5823285"/>
              <a:gd name="connsiteX63" fmla="*/ 777831 w 4291052"/>
              <a:gd name="connsiteY63" fmla="*/ 4588043 h 5823285"/>
              <a:gd name="connsiteX64" fmla="*/ 874084 w 4291052"/>
              <a:gd name="connsiteY64" fmla="*/ 4620127 h 5823285"/>
              <a:gd name="connsiteX65" fmla="*/ 922210 w 4291052"/>
              <a:gd name="connsiteY65" fmla="*/ 4636169 h 5823285"/>
              <a:gd name="connsiteX66" fmla="*/ 970337 w 4291052"/>
              <a:gd name="connsiteY66" fmla="*/ 4668253 h 5823285"/>
              <a:gd name="connsiteX67" fmla="*/ 1066589 w 4291052"/>
              <a:gd name="connsiteY67" fmla="*/ 4700337 h 5823285"/>
              <a:gd name="connsiteX68" fmla="*/ 1114715 w 4291052"/>
              <a:gd name="connsiteY68" fmla="*/ 4732421 h 5823285"/>
              <a:gd name="connsiteX69" fmla="*/ 1210968 w 4291052"/>
              <a:gd name="connsiteY69" fmla="*/ 4764506 h 5823285"/>
              <a:gd name="connsiteX70" fmla="*/ 1259094 w 4291052"/>
              <a:gd name="connsiteY70" fmla="*/ 4780548 h 5823285"/>
              <a:gd name="connsiteX71" fmla="*/ 1307221 w 4291052"/>
              <a:gd name="connsiteY71" fmla="*/ 4812632 h 5823285"/>
              <a:gd name="connsiteX72" fmla="*/ 1403473 w 4291052"/>
              <a:gd name="connsiteY72" fmla="*/ 4844716 h 5823285"/>
              <a:gd name="connsiteX73" fmla="*/ 1435558 w 4291052"/>
              <a:gd name="connsiteY73" fmla="*/ 4876800 h 5823285"/>
              <a:gd name="connsiteX74" fmla="*/ 1531810 w 4291052"/>
              <a:gd name="connsiteY74" fmla="*/ 4908885 h 5823285"/>
              <a:gd name="connsiteX75" fmla="*/ 1628063 w 4291052"/>
              <a:gd name="connsiteY75" fmla="*/ 4940969 h 5823285"/>
              <a:gd name="connsiteX76" fmla="*/ 1724315 w 4291052"/>
              <a:gd name="connsiteY76" fmla="*/ 4973053 h 5823285"/>
              <a:gd name="connsiteX77" fmla="*/ 1772442 w 4291052"/>
              <a:gd name="connsiteY77" fmla="*/ 4989095 h 5823285"/>
              <a:gd name="connsiteX78" fmla="*/ 1836610 w 4291052"/>
              <a:gd name="connsiteY78" fmla="*/ 5005137 h 5823285"/>
              <a:gd name="connsiteX79" fmla="*/ 1932863 w 4291052"/>
              <a:gd name="connsiteY79" fmla="*/ 5037221 h 5823285"/>
              <a:gd name="connsiteX80" fmla="*/ 2013073 w 4291052"/>
              <a:gd name="connsiteY80" fmla="*/ 5053264 h 5823285"/>
              <a:gd name="connsiteX81" fmla="*/ 2109326 w 4291052"/>
              <a:gd name="connsiteY81" fmla="*/ 5069306 h 5823285"/>
              <a:gd name="connsiteX82" fmla="*/ 2173494 w 4291052"/>
              <a:gd name="connsiteY82" fmla="*/ 5085348 h 5823285"/>
              <a:gd name="connsiteX83" fmla="*/ 2398084 w 4291052"/>
              <a:gd name="connsiteY83" fmla="*/ 5117432 h 5823285"/>
              <a:gd name="connsiteX84" fmla="*/ 2574547 w 4291052"/>
              <a:gd name="connsiteY84" fmla="*/ 5149516 h 5823285"/>
              <a:gd name="connsiteX85" fmla="*/ 2670800 w 4291052"/>
              <a:gd name="connsiteY85" fmla="*/ 5181600 h 5823285"/>
              <a:gd name="connsiteX86" fmla="*/ 2767052 w 4291052"/>
              <a:gd name="connsiteY86" fmla="*/ 5213685 h 5823285"/>
              <a:gd name="connsiteX87" fmla="*/ 2863305 w 4291052"/>
              <a:gd name="connsiteY87" fmla="*/ 5245769 h 5823285"/>
              <a:gd name="connsiteX88" fmla="*/ 2959558 w 4291052"/>
              <a:gd name="connsiteY88" fmla="*/ 5293895 h 5823285"/>
              <a:gd name="connsiteX89" fmla="*/ 3007684 w 4291052"/>
              <a:gd name="connsiteY89" fmla="*/ 5325979 h 5823285"/>
              <a:gd name="connsiteX90" fmla="*/ 3103937 w 4291052"/>
              <a:gd name="connsiteY90" fmla="*/ 5358064 h 5823285"/>
              <a:gd name="connsiteX91" fmla="*/ 3248315 w 4291052"/>
              <a:gd name="connsiteY91" fmla="*/ 5422232 h 5823285"/>
              <a:gd name="connsiteX92" fmla="*/ 3344568 w 4291052"/>
              <a:gd name="connsiteY92" fmla="*/ 5454316 h 5823285"/>
              <a:gd name="connsiteX93" fmla="*/ 3392694 w 4291052"/>
              <a:gd name="connsiteY93" fmla="*/ 5470358 h 5823285"/>
              <a:gd name="connsiteX94" fmla="*/ 3424779 w 4291052"/>
              <a:gd name="connsiteY94" fmla="*/ 5502443 h 5823285"/>
              <a:gd name="connsiteX95" fmla="*/ 3472905 w 4291052"/>
              <a:gd name="connsiteY95" fmla="*/ 5518485 h 5823285"/>
              <a:gd name="connsiteX96" fmla="*/ 3633326 w 4291052"/>
              <a:gd name="connsiteY96" fmla="*/ 5566611 h 5823285"/>
              <a:gd name="connsiteX97" fmla="*/ 3729579 w 4291052"/>
              <a:gd name="connsiteY97" fmla="*/ 5630779 h 5823285"/>
              <a:gd name="connsiteX98" fmla="*/ 3841873 w 4291052"/>
              <a:gd name="connsiteY98" fmla="*/ 5759116 h 5823285"/>
              <a:gd name="connsiteX99" fmla="*/ 3873958 w 4291052"/>
              <a:gd name="connsiteY99" fmla="*/ 5791200 h 5823285"/>
              <a:gd name="connsiteX100" fmla="*/ 3922084 w 4291052"/>
              <a:gd name="connsiteY100" fmla="*/ 5823285 h 5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291052" h="5823285">
                <a:moveTo>
                  <a:pt x="4291052" y="0"/>
                </a:moveTo>
                <a:cubicBezTo>
                  <a:pt x="4264315" y="16042"/>
                  <a:pt x="4239227" y="35224"/>
                  <a:pt x="4210842" y="48127"/>
                </a:cubicBezTo>
                <a:cubicBezTo>
                  <a:pt x="4137448" y="81488"/>
                  <a:pt x="4118862" y="75721"/>
                  <a:pt x="4050421" y="96253"/>
                </a:cubicBezTo>
                <a:cubicBezTo>
                  <a:pt x="4018027" y="105971"/>
                  <a:pt x="3986252" y="117642"/>
                  <a:pt x="3954168" y="128337"/>
                </a:cubicBezTo>
                <a:lnTo>
                  <a:pt x="3857915" y="160421"/>
                </a:lnTo>
                <a:cubicBezTo>
                  <a:pt x="3841873" y="165768"/>
                  <a:pt x="3826194" y="172363"/>
                  <a:pt x="3809789" y="176464"/>
                </a:cubicBezTo>
                <a:cubicBezTo>
                  <a:pt x="3788400" y="181811"/>
                  <a:pt x="3766739" y="186171"/>
                  <a:pt x="3745621" y="192506"/>
                </a:cubicBezTo>
                <a:cubicBezTo>
                  <a:pt x="3713227" y="202224"/>
                  <a:pt x="3682981" y="220855"/>
                  <a:pt x="3649368" y="224590"/>
                </a:cubicBezTo>
                <a:cubicBezTo>
                  <a:pt x="3504613" y="240674"/>
                  <a:pt x="3436132" y="246761"/>
                  <a:pt x="3280400" y="272716"/>
                </a:cubicBezTo>
                <a:cubicBezTo>
                  <a:pt x="3226755" y="281657"/>
                  <a:pt x="3123459" y="299639"/>
                  <a:pt x="3071852" y="304800"/>
                </a:cubicBezTo>
                <a:cubicBezTo>
                  <a:pt x="2949011" y="317084"/>
                  <a:pt x="2824658" y="316590"/>
                  <a:pt x="2702884" y="336885"/>
                </a:cubicBezTo>
                <a:cubicBezTo>
                  <a:pt x="2563136" y="360176"/>
                  <a:pt x="2638185" y="345038"/>
                  <a:pt x="2478294" y="385011"/>
                </a:cubicBezTo>
                <a:cubicBezTo>
                  <a:pt x="2456905" y="390358"/>
                  <a:pt x="2435042" y="394081"/>
                  <a:pt x="2414126" y="401053"/>
                </a:cubicBezTo>
                <a:lnTo>
                  <a:pt x="2269747" y="449179"/>
                </a:lnTo>
                <a:cubicBezTo>
                  <a:pt x="2253705" y="454526"/>
                  <a:pt x="2238026" y="461120"/>
                  <a:pt x="2221621" y="465221"/>
                </a:cubicBezTo>
                <a:cubicBezTo>
                  <a:pt x="2200231" y="470569"/>
                  <a:pt x="2178652" y="475207"/>
                  <a:pt x="2157452" y="481264"/>
                </a:cubicBezTo>
                <a:cubicBezTo>
                  <a:pt x="2141193" y="485910"/>
                  <a:pt x="2125585" y="492661"/>
                  <a:pt x="2109326" y="497306"/>
                </a:cubicBezTo>
                <a:cubicBezTo>
                  <a:pt x="1939613" y="545796"/>
                  <a:pt x="2177646" y="469186"/>
                  <a:pt x="1948905" y="545432"/>
                </a:cubicBezTo>
                <a:lnTo>
                  <a:pt x="1900779" y="561474"/>
                </a:lnTo>
                <a:lnTo>
                  <a:pt x="1852652" y="577516"/>
                </a:lnTo>
                <a:cubicBezTo>
                  <a:pt x="1836610" y="588211"/>
                  <a:pt x="1822144" y="601770"/>
                  <a:pt x="1804526" y="609600"/>
                </a:cubicBezTo>
                <a:cubicBezTo>
                  <a:pt x="1773621" y="623336"/>
                  <a:pt x="1740357" y="630990"/>
                  <a:pt x="1708273" y="641685"/>
                </a:cubicBezTo>
                <a:lnTo>
                  <a:pt x="1612021" y="673769"/>
                </a:lnTo>
                <a:cubicBezTo>
                  <a:pt x="1612020" y="673769"/>
                  <a:pt x="1515769" y="705852"/>
                  <a:pt x="1515768" y="705853"/>
                </a:cubicBezTo>
                <a:cubicBezTo>
                  <a:pt x="1483684" y="727242"/>
                  <a:pt x="1446781" y="742754"/>
                  <a:pt x="1419515" y="770021"/>
                </a:cubicBezTo>
                <a:cubicBezTo>
                  <a:pt x="1408820" y="780716"/>
                  <a:pt x="1400400" y="794324"/>
                  <a:pt x="1387431" y="802106"/>
                </a:cubicBezTo>
                <a:cubicBezTo>
                  <a:pt x="1297932" y="855807"/>
                  <a:pt x="1379693" y="772782"/>
                  <a:pt x="1291179" y="850232"/>
                </a:cubicBezTo>
                <a:cubicBezTo>
                  <a:pt x="1262723" y="875131"/>
                  <a:pt x="1242429" y="909469"/>
                  <a:pt x="1210968" y="930443"/>
                </a:cubicBezTo>
                <a:cubicBezTo>
                  <a:pt x="1194926" y="941138"/>
                  <a:pt x="1177653" y="950184"/>
                  <a:pt x="1162842" y="962527"/>
                </a:cubicBezTo>
                <a:cubicBezTo>
                  <a:pt x="1145413" y="977051"/>
                  <a:pt x="1133592" y="998069"/>
                  <a:pt x="1114715" y="1010653"/>
                </a:cubicBezTo>
                <a:cubicBezTo>
                  <a:pt x="1100645" y="1020033"/>
                  <a:pt x="1081371" y="1018483"/>
                  <a:pt x="1066589" y="1026695"/>
                </a:cubicBezTo>
                <a:cubicBezTo>
                  <a:pt x="901108" y="1118630"/>
                  <a:pt x="1031108" y="1070607"/>
                  <a:pt x="922210" y="1106906"/>
                </a:cubicBezTo>
                <a:cubicBezTo>
                  <a:pt x="890126" y="1128295"/>
                  <a:pt x="853224" y="1143808"/>
                  <a:pt x="825958" y="1171074"/>
                </a:cubicBezTo>
                <a:cubicBezTo>
                  <a:pt x="804568" y="1192464"/>
                  <a:pt x="786958" y="1218464"/>
                  <a:pt x="761789" y="1235243"/>
                </a:cubicBezTo>
                <a:cubicBezTo>
                  <a:pt x="729705" y="1256632"/>
                  <a:pt x="692804" y="1272145"/>
                  <a:pt x="665537" y="1299411"/>
                </a:cubicBezTo>
                <a:cubicBezTo>
                  <a:pt x="540466" y="1424478"/>
                  <a:pt x="742995" y="1217760"/>
                  <a:pt x="601368" y="1379621"/>
                </a:cubicBezTo>
                <a:cubicBezTo>
                  <a:pt x="576469" y="1408077"/>
                  <a:pt x="542133" y="1428371"/>
                  <a:pt x="521158" y="1459832"/>
                </a:cubicBezTo>
                <a:cubicBezTo>
                  <a:pt x="510463" y="1475874"/>
                  <a:pt x="501117" y="1492903"/>
                  <a:pt x="489073" y="1507958"/>
                </a:cubicBezTo>
                <a:cubicBezTo>
                  <a:pt x="445640" y="1562249"/>
                  <a:pt x="424799" y="1540361"/>
                  <a:pt x="392821" y="1636295"/>
                </a:cubicBezTo>
                <a:lnTo>
                  <a:pt x="360737" y="1732548"/>
                </a:lnTo>
                <a:cubicBezTo>
                  <a:pt x="355390" y="1748590"/>
                  <a:pt x="354074" y="1766604"/>
                  <a:pt x="344694" y="1780674"/>
                </a:cubicBezTo>
                <a:lnTo>
                  <a:pt x="312610" y="1828800"/>
                </a:lnTo>
                <a:cubicBezTo>
                  <a:pt x="307263" y="1844842"/>
                  <a:pt x="304130" y="1861802"/>
                  <a:pt x="296568" y="1876927"/>
                </a:cubicBezTo>
                <a:cubicBezTo>
                  <a:pt x="234371" y="2001322"/>
                  <a:pt x="288765" y="1852210"/>
                  <a:pt x="248442" y="1973179"/>
                </a:cubicBezTo>
                <a:cubicBezTo>
                  <a:pt x="245203" y="1992616"/>
                  <a:pt x="234585" y="2087180"/>
                  <a:pt x="216358" y="2117558"/>
                </a:cubicBezTo>
                <a:cubicBezTo>
                  <a:pt x="208576" y="2130528"/>
                  <a:pt x="194968" y="2138948"/>
                  <a:pt x="184273" y="2149643"/>
                </a:cubicBezTo>
                <a:cubicBezTo>
                  <a:pt x="173578" y="2181727"/>
                  <a:pt x="158821" y="2212732"/>
                  <a:pt x="152189" y="2245895"/>
                </a:cubicBezTo>
                <a:cubicBezTo>
                  <a:pt x="103805" y="2487816"/>
                  <a:pt x="165415" y="2186377"/>
                  <a:pt x="120105" y="2390274"/>
                </a:cubicBezTo>
                <a:cubicBezTo>
                  <a:pt x="107020" y="2449157"/>
                  <a:pt x="104789" y="2478760"/>
                  <a:pt x="88021" y="2534653"/>
                </a:cubicBezTo>
                <a:cubicBezTo>
                  <a:pt x="87992" y="2534750"/>
                  <a:pt x="47931" y="2654921"/>
                  <a:pt x="39894" y="2679032"/>
                </a:cubicBezTo>
                <a:lnTo>
                  <a:pt x="23852" y="2727158"/>
                </a:lnTo>
                <a:cubicBezTo>
                  <a:pt x="-11850" y="3191283"/>
                  <a:pt x="-3798" y="3000121"/>
                  <a:pt x="23852" y="3801979"/>
                </a:cubicBezTo>
                <a:cubicBezTo>
                  <a:pt x="24612" y="3824014"/>
                  <a:pt x="35111" y="3844625"/>
                  <a:pt x="39894" y="3866148"/>
                </a:cubicBezTo>
                <a:cubicBezTo>
                  <a:pt x="45550" y="3891597"/>
                  <a:pt x="68426" y="4029548"/>
                  <a:pt x="88021" y="4042611"/>
                </a:cubicBezTo>
                <a:lnTo>
                  <a:pt x="136147" y="4074695"/>
                </a:lnTo>
                <a:cubicBezTo>
                  <a:pt x="176469" y="4195660"/>
                  <a:pt x="122077" y="4046556"/>
                  <a:pt x="184273" y="4170948"/>
                </a:cubicBezTo>
                <a:cubicBezTo>
                  <a:pt x="191835" y="4186073"/>
                  <a:pt x="190486" y="4205314"/>
                  <a:pt x="200315" y="4219074"/>
                </a:cubicBezTo>
                <a:cubicBezTo>
                  <a:pt x="217897" y="4243689"/>
                  <a:pt x="243094" y="4261853"/>
                  <a:pt x="264484" y="4283243"/>
                </a:cubicBezTo>
                <a:cubicBezTo>
                  <a:pt x="339877" y="4358636"/>
                  <a:pt x="293733" y="4318784"/>
                  <a:pt x="408863" y="4395537"/>
                </a:cubicBezTo>
                <a:cubicBezTo>
                  <a:pt x="424905" y="4406232"/>
                  <a:pt x="443356" y="4413988"/>
                  <a:pt x="456989" y="4427621"/>
                </a:cubicBezTo>
                <a:cubicBezTo>
                  <a:pt x="467684" y="4438316"/>
                  <a:pt x="476104" y="4451924"/>
                  <a:pt x="489073" y="4459706"/>
                </a:cubicBezTo>
                <a:cubicBezTo>
                  <a:pt x="503573" y="4468406"/>
                  <a:pt x="521158" y="4470401"/>
                  <a:pt x="537200" y="4475748"/>
                </a:cubicBezTo>
                <a:cubicBezTo>
                  <a:pt x="569284" y="4497137"/>
                  <a:pt x="596871" y="4527722"/>
                  <a:pt x="633452" y="4539916"/>
                </a:cubicBezTo>
                <a:lnTo>
                  <a:pt x="777831" y="4588043"/>
                </a:lnTo>
                <a:lnTo>
                  <a:pt x="874084" y="4620127"/>
                </a:lnTo>
                <a:cubicBezTo>
                  <a:pt x="890126" y="4625474"/>
                  <a:pt x="908140" y="4626789"/>
                  <a:pt x="922210" y="4636169"/>
                </a:cubicBezTo>
                <a:cubicBezTo>
                  <a:pt x="938252" y="4646864"/>
                  <a:pt x="952718" y="4660423"/>
                  <a:pt x="970337" y="4668253"/>
                </a:cubicBezTo>
                <a:cubicBezTo>
                  <a:pt x="1001242" y="4681988"/>
                  <a:pt x="1038449" y="4681577"/>
                  <a:pt x="1066589" y="4700337"/>
                </a:cubicBezTo>
                <a:cubicBezTo>
                  <a:pt x="1082631" y="4711032"/>
                  <a:pt x="1097097" y="4724591"/>
                  <a:pt x="1114715" y="4732421"/>
                </a:cubicBezTo>
                <a:cubicBezTo>
                  <a:pt x="1145620" y="4746157"/>
                  <a:pt x="1178884" y="4753811"/>
                  <a:pt x="1210968" y="4764506"/>
                </a:cubicBezTo>
                <a:cubicBezTo>
                  <a:pt x="1227010" y="4769853"/>
                  <a:pt x="1245024" y="4771168"/>
                  <a:pt x="1259094" y="4780548"/>
                </a:cubicBezTo>
                <a:cubicBezTo>
                  <a:pt x="1275136" y="4791243"/>
                  <a:pt x="1289602" y="4804802"/>
                  <a:pt x="1307221" y="4812632"/>
                </a:cubicBezTo>
                <a:cubicBezTo>
                  <a:pt x="1338126" y="4826367"/>
                  <a:pt x="1403473" y="4844716"/>
                  <a:pt x="1403473" y="4844716"/>
                </a:cubicBezTo>
                <a:cubicBezTo>
                  <a:pt x="1414168" y="4855411"/>
                  <a:pt x="1422030" y="4870036"/>
                  <a:pt x="1435558" y="4876800"/>
                </a:cubicBezTo>
                <a:cubicBezTo>
                  <a:pt x="1465807" y="4891925"/>
                  <a:pt x="1499726" y="4898190"/>
                  <a:pt x="1531810" y="4908885"/>
                </a:cubicBezTo>
                <a:lnTo>
                  <a:pt x="1628063" y="4940969"/>
                </a:lnTo>
                <a:lnTo>
                  <a:pt x="1724315" y="4973053"/>
                </a:lnTo>
                <a:cubicBezTo>
                  <a:pt x="1740357" y="4978400"/>
                  <a:pt x="1756037" y="4984994"/>
                  <a:pt x="1772442" y="4989095"/>
                </a:cubicBezTo>
                <a:cubicBezTo>
                  <a:pt x="1793831" y="4994442"/>
                  <a:pt x="1815492" y="4998802"/>
                  <a:pt x="1836610" y="5005137"/>
                </a:cubicBezTo>
                <a:cubicBezTo>
                  <a:pt x="1869004" y="5014855"/>
                  <a:pt x="1899700" y="5030588"/>
                  <a:pt x="1932863" y="5037221"/>
                </a:cubicBezTo>
                <a:lnTo>
                  <a:pt x="2013073" y="5053264"/>
                </a:lnTo>
                <a:cubicBezTo>
                  <a:pt x="2045075" y="5059083"/>
                  <a:pt x="2077431" y="5062927"/>
                  <a:pt x="2109326" y="5069306"/>
                </a:cubicBezTo>
                <a:cubicBezTo>
                  <a:pt x="2130945" y="5073630"/>
                  <a:pt x="2151746" y="5081723"/>
                  <a:pt x="2173494" y="5085348"/>
                </a:cubicBezTo>
                <a:cubicBezTo>
                  <a:pt x="2248088" y="5097780"/>
                  <a:pt x="2398084" y="5117432"/>
                  <a:pt x="2398084" y="5117432"/>
                </a:cubicBezTo>
                <a:cubicBezTo>
                  <a:pt x="2529798" y="5161337"/>
                  <a:pt x="2320597" y="5095099"/>
                  <a:pt x="2574547" y="5149516"/>
                </a:cubicBezTo>
                <a:cubicBezTo>
                  <a:pt x="2607616" y="5156602"/>
                  <a:pt x="2638716" y="5170905"/>
                  <a:pt x="2670800" y="5181600"/>
                </a:cubicBezTo>
                <a:lnTo>
                  <a:pt x="2767052" y="5213685"/>
                </a:lnTo>
                <a:cubicBezTo>
                  <a:pt x="2767053" y="5213685"/>
                  <a:pt x="2863304" y="5245768"/>
                  <a:pt x="2863305" y="5245769"/>
                </a:cubicBezTo>
                <a:cubicBezTo>
                  <a:pt x="2925501" y="5287233"/>
                  <a:pt x="2893140" y="5271756"/>
                  <a:pt x="2959558" y="5293895"/>
                </a:cubicBezTo>
                <a:cubicBezTo>
                  <a:pt x="2975600" y="5304590"/>
                  <a:pt x="2990066" y="5318149"/>
                  <a:pt x="3007684" y="5325979"/>
                </a:cubicBezTo>
                <a:cubicBezTo>
                  <a:pt x="3038589" y="5339715"/>
                  <a:pt x="3075797" y="5339304"/>
                  <a:pt x="3103937" y="5358064"/>
                </a:cubicBezTo>
                <a:cubicBezTo>
                  <a:pt x="3180202" y="5408907"/>
                  <a:pt x="3133773" y="5384052"/>
                  <a:pt x="3248315" y="5422232"/>
                </a:cubicBezTo>
                <a:lnTo>
                  <a:pt x="3344568" y="5454316"/>
                </a:lnTo>
                <a:lnTo>
                  <a:pt x="3392694" y="5470358"/>
                </a:lnTo>
                <a:cubicBezTo>
                  <a:pt x="3403389" y="5481053"/>
                  <a:pt x="3411809" y="5494661"/>
                  <a:pt x="3424779" y="5502443"/>
                </a:cubicBezTo>
                <a:cubicBezTo>
                  <a:pt x="3439279" y="5511143"/>
                  <a:pt x="3456646" y="5513840"/>
                  <a:pt x="3472905" y="5518485"/>
                </a:cubicBezTo>
                <a:cubicBezTo>
                  <a:pt x="3512138" y="5529694"/>
                  <a:pt x="3604734" y="5547550"/>
                  <a:pt x="3633326" y="5566611"/>
                </a:cubicBezTo>
                <a:lnTo>
                  <a:pt x="3729579" y="5630779"/>
                </a:lnTo>
                <a:cubicBezTo>
                  <a:pt x="3834995" y="5788904"/>
                  <a:pt x="3746386" y="5682728"/>
                  <a:pt x="3841873" y="5759116"/>
                </a:cubicBezTo>
                <a:cubicBezTo>
                  <a:pt x="3853684" y="5768564"/>
                  <a:pt x="3862148" y="5781752"/>
                  <a:pt x="3873958" y="5791200"/>
                </a:cubicBezTo>
                <a:cubicBezTo>
                  <a:pt x="3889013" y="5803244"/>
                  <a:pt x="3922084" y="5823285"/>
                  <a:pt x="3922084" y="582328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Shape 255">
            <a:extLst>
              <a:ext uri="{FF2B5EF4-FFF2-40B4-BE49-F238E27FC236}">
                <a16:creationId xmlns:a16="http://schemas.microsoft.com/office/drawing/2014/main" id="{820ED678-6945-6249-9143-819C2E77AF8A}"/>
              </a:ext>
            </a:extLst>
          </p:cNvPr>
          <p:cNvSpPr txBox="1"/>
          <p:nvPr/>
        </p:nvSpPr>
        <p:spPr>
          <a:xfrm>
            <a:off x="-73224" y="1211733"/>
            <a:ext cx="7029450" cy="2057400"/>
          </a:xfrm>
          <a:prstGeom prst="rect">
            <a:avLst/>
          </a:prstGeom>
          <a:noFill/>
          <a:ln>
            <a:noFill/>
          </a:ln>
        </p:spPr>
        <p:txBody>
          <a:bodyPr lIns="91425" tIns="45700" rIns="91425" bIns="45700" anchor="t" anchorCtr="0">
            <a:noAutofit/>
          </a:bodyPr>
          <a:lstStyle/>
          <a:p>
            <a:pPr marL="342900" marR="0" lvl="0" indent="-342900" algn="just" defTabSz="914400" rtl="0" eaLnBrk="1" fontAlgn="auto" latinLnBrk="0" hangingPunct="1">
              <a:lnSpc>
                <a:spcPct val="90000"/>
              </a:lnSpc>
              <a:spcBef>
                <a:spcPts val="0"/>
              </a:spcBef>
              <a:spcAft>
                <a:spcPts val="0"/>
              </a:spcAft>
              <a:buClr>
                <a:srgbClr val="696E72"/>
              </a:buClr>
              <a:buSzPct val="25000"/>
              <a:buFont typeface="Arial"/>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32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Điểm</a:t>
            </a:r>
            <a:r>
              <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mạnh</a:t>
            </a:r>
            <a:r>
              <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Vị</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trí</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cứ</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điểm</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Ba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Đình</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án</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ngữ</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đường</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số</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1,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có</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thể</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tiếp</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tế</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lương</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thực</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vũ</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khí</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từ</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biển</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vào</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có</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lợi</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cho</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phòng</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thủ</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chiến</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đấu</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a:t>
            </a:r>
          </a:p>
        </p:txBody>
      </p:sp>
      <p:sp>
        <p:nvSpPr>
          <p:cNvPr id="15" name="Shape 256">
            <a:extLst>
              <a:ext uri="{FF2B5EF4-FFF2-40B4-BE49-F238E27FC236}">
                <a16:creationId xmlns:a16="http://schemas.microsoft.com/office/drawing/2014/main" id="{67CF8F26-C67E-E94D-ABE4-0D6F0BD64EA4}"/>
              </a:ext>
            </a:extLst>
          </p:cNvPr>
          <p:cNvSpPr txBox="1"/>
          <p:nvPr/>
        </p:nvSpPr>
        <p:spPr>
          <a:xfrm>
            <a:off x="-73224" y="3345786"/>
            <a:ext cx="7029450" cy="990600"/>
          </a:xfrm>
          <a:prstGeom prst="rect">
            <a:avLst/>
          </a:prstGeom>
          <a:noFill/>
          <a:ln>
            <a:noFill/>
          </a:ln>
        </p:spPr>
        <p:txBody>
          <a:bodyPr lIns="91425" tIns="45700" rIns="91425" bIns="45700" anchor="t" anchorCtr="0">
            <a:noAutofit/>
          </a:bodyPr>
          <a:lstStyle/>
          <a:p>
            <a:pPr marL="342900" marR="0" lvl="0" indent="-342900" algn="just" defTabSz="914400" rtl="0" eaLnBrk="1" fontAlgn="auto" latinLnBrk="0" hangingPunct="1">
              <a:lnSpc>
                <a:spcPct val="90000"/>
              </a:lnSpc>
              <a:spcBef>
                <a:spcPts val="0"/>
              </a:spcBef>
              <a:spcAft>
                <a:spcPts val="0"/>
              </a:spcAft>
              <a:buClr>
                <a:srgbClr val="696E72"/>
              </a:buClr>
              <a:buSzPct val="25000"/>
              <a:buFont typeface="Arial"/>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32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Điểm</a:t>
            </a:r>
            <a:r>
              <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yếu</a:t>
            </a:r>
            <a:r>
              <a:rPr kumimoji="0" lang="en-US" sz="32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Dễ</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bị</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cô</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lập</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khó</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khăn</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khi</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rút</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lui</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nếu</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bị</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tấn</a:t>
            </a:r>
            <a:r>
              <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sym typeface="Arial"/>
              </a:rPr>
              <a:t>công</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
                <a:cs typeface="Times New Roman" panose="02020603050405020304" pitchFamily="18" charset="0"/>
                <a:sym typeface="Arial"/>
              </a:rPr>
              <a:t>.</a:t>
            </a:r>
          </a:p>
        </p:txBody>
      </p:sp>
      <p:grpSp>
        <p:nvGrpSpPr>
          <p:cNvPr id="3" name="Group 2">
            <a:extLst>
              <a:ext uri="{FF2B5EF4-FFF2-40B4-BE49-F238E27FC236}">
                <a16:creationId xmlns:a16="http://schemas.microsoft.com/office/drawing/2014/main" id="{E74C0CE3-94C1-3648-A145-FB7E9C2A90E3}"/>
              </a:ext>
            </a:extLst>
          </p:cNvPr>
          <p:cNvGrpSpPr/>
          <p:nvPr/>
        </p:nvGrpSpPr>
        <p:grpSpPr>
          <a:xfrm>
            <a:off x="786063" y="4513444"/>
            <a:ext cx="5273425" cy="1678809"/>
            <a:chOff x="786063" y="4513444"/>
            <a:chExt cx="5273425" cy="1678809"/>
          </a:xfrm>
        </p:grpSpPr>
        <p:sp>
          <p:nvSpPr>
            <p:cNvPr id="2" name="Rounded Rectangle 1">
              <a:extLst>
                <a:ext uri="{FF2B5EF4-FFF2-40B4-BE49-F238E27FC236}">
                  <a16:creationId xmlns:a16="http://schemas.microsoft.com/office/drawing/2014/main" id="{791D38D5-4C68-114D-94F4-77A7BF551410}"/>
                </a:ext>
              </a:extLst>
            </p:cNvPr>
            <p:cNvSpPr/>
            <p:nvPr/>
          </p:nvSpPr>
          <p:spPr>
            <a:xfrm>
              <a:off x="786063" y="4513444"/>
              <a:ext cx="5273425" cy="1678809"/>
            </a:xfrm>
            <a:prstGeom prst="roundRect">
              <a:avLst/>
            </a:prstGeom>
            <a:solidFill>
              <a:srgbClr val="FFF8D2">
                <a:alpha val="32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252">
              <a:extLst>
                <a:ext uri="{FF2B5EF4-FFF2-40B4-BE49-F238E27FC236}">
                  <a16:creationId xmlns:a16="http://schemas.microsoft.com/office/drawing/2014/main" id="{227999CB-2423-E543-9380-6B19F8A63DB3}"/>
                </a:ext>
              </a:extLst>
            </p:cNvPr>
            <p:cNvSpPr txBox="1"/>
            <p:nvPr/>
          </p:nvSpPr>
          <p:spPr>
            <a:xfrm>
              <a:off x="870207" y="4701898"/>
              <a:ext cx="5142588" cy="1295400"/>
            </a:xfrm>
            <a:prstGeom prst="rect">
              <a:avLst/>
            </a:prstGeom>
            <a:noFill/>
            <a:ln>
              <a:noFill/>
            </a:ln>
          </p:spPr>
          <p:txBody>
            <a:bodyPr lIns="91425" tIns="45700" rIns="91425" bIns="45700" anchor="t" anchorCtr="0">
              <a:noAutofit/>
            </a:bodyPr>
            <a:lstStyle/>
            <a:p>
              <a:pPr marL="342900" marR="0" lvl="0" indent="-342900" algn="ctr" defTabSz="914400" rtl="0" eaLnBrk="1" fontAlgn="auto" latinLnBrk="0" hangingPunct="1">
                <a:lnSpc>
                  <a:spcPct val="80000"/>
                </a:lnSpc>
                <a:spcBef>
                  <a:spcPts val="0"/>
                </a:spcBef>
                <a:spcAft>
                  <a:spcPts val="0"/>
                </a:spcAft>
                <a:buClr>
                  <a:prstClr val="black"/>
                </a:buClr>
                <a:buSzPct val="25000"/>
                <a:buFont typeface="Arial"/>
                <a:buNone/>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Arial"/>
                  <a:cs typeface="Times New Roman" panose="02020603050405020304" pitchFamily="18" charset="0"/>
                  <a:sym typeface="Arial"/>
                </a:rPr>
                <a:t>“</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Lệnh</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cho</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dân</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chúng</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chặt</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tre</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endParaRPr>
            </a:p>
            <a:p>
              <a:pPr marL="342900" marR="0" lvl="0" indent="-342900" algn="ctr" defTabSz="914400" rtl="0" eaLnBrk="1" fontAlgn="auto" latinLnBrk="0" hangingPunct="1">
                <a:lnSpc>
                  <a:spcPct val="80000"/>
                </a:lnSpc>
                <a:spcBef>
                  <a:spcPts val="400"/>
                </a:spcBef>
                <a:spcAft>
                  <a:spcPts val="0"/>
                </a:spcAft>
                <a:buClr>
                  <a:prstClr val="black"/>
                </a:buClr>
                <a:buSzPct val="25000"/>
                <a:buFont typeface="Arial"/>
                <a:buNone/>
                <a:tabLst/>
                <a:defRPr/>
              </a:pP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Chẻ</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nan</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đan</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sọt</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nhặt</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về</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cho</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nhanh</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endParaRPr>
            </a:p>
            <a:p>
              <a:pPr marL="342900" marR="0" lvl="0" indent="-342900" algn="ctr" defTabSz="914400" rtl="0" eaLnBrk="1" fontAlgn="auto" latinLnBrk="0" hangingPunct="1">
                <a:lnSpc>
                  <a:spcPct val="80000"/>
                </a:lnSpc>
                <a:spcBef>
                  <a:spcPts val="400"/>
                </a:spcBef>
                <a:spcAft>
                  <a:spcPts val="0"/>
                </a:spcAft>
                <a:buClr>
                  <a:prstClr val="black"/>
                </a:buClr>
                <a:buSzPct val="25000"/>
                <a:buFont typeface="Arial"/>
                <a:buNone/>
                <a:tabLst/>
                <a:defRPr/>
              </a:pP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Kéo</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quân</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đến</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đóng</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Ba</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Đình</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endParaRPr>
            </a:p>
            <a:p>
              <a:pPr marL="342900" marR="0" lvl="0" indent="-342900" algn="ctr" defTabSz="914400" rtl="0" eaLnBrk="1" fontAlgn="auto" latinLnBrk="0" hangingPunct="1">
                <a:lnSpc>
                  <a:spcPct val="80000"/>
                </a:lnSpc>
                <a:spcBef>
                  <a:spcPts val="400"/>
                </a:spcBef>
                <a:spcAft>
                  <a:spcPts val="0"/>
                </a:spcAft>
                <a:buClr>
                  <a:prstClr val="black"/>
                </a:buClr>
                <a:buSzPct val="25000"/>
                <a:buFont typeface="Arial"/>
                <a:buNone/>
                <a:tabLst/>
                <a:defRPr/>
              </a:pP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Đào</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hào</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đắp</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ụ, can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thành</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itchFamily="18" charset="0"/>
                  <a:ea typeface="+mn-ea"/>
                  <a:cs typeface="Times New Roman" pitchFamily="18" charset="0"/>
                  <a:sym typeface="Arial"/>
                </a:rPr>
                <a:t>tứ</a:t>
              </a: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 vi”.</a:t>
              </a:r>
            </a:p>
          </p:txBody>
        </p:sp>
      </p:grpSp>
    </p:spTree>
    <p:extLst>
      <p:ext uri="{BB962C8B-B14F-4D97-AF65-F5344CB8AC3E}">
        <p14:creationId xmlns:p14="http://schemas.microsoft.com/office/powerpoint/2010/main" val="38634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22" presetClass="entr" presetSubtype="4" repeatCount="3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repeatCount="3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5EBEDA-AA7E-EB4B-8B5C-965DEBE4044C}"/>
              </a:ext>
            </a:extLst>
          </p:cNvPr>
          <p:cNvGrpSpPr/>
          <p:nvPr/>
        </p:nvGrpSpPr>
        <p:grpSpPr>
          <a:xfrm>
            <a:off x="6673515" y="818147"/>
            <a:ext cx="4700337" cy="5497079"/>
            <a:chOff x="7491662" y="818147"/>
            <a:chExt cx="4700337" cy="5497079"/>
          </a:xfrm>
        </p:grpSpPr>
        <p:sp>
          <p:nvSpPr>
            <p:cNvPr id="4" name="Rounded Rectangle 3">
              <a:extLst>
                <a:ext uri="{FF2B5EF4-FFF2-40B4-BE49-F238E27FC236}">
                  <a16:creationId xmlns:a16="http://schemas.microsoft.com/office/drawing/2014/main" id="{9A123C8D-0A90-D14E-ADE2-5D9B744B91E9}"/>
                </a:ext>
              </a:extLst>
            </p:cNvPr>
            <p:cNvSpPr/>
            <p:nvPr/>
          </p:nvSpPr>
          <p:spPr>
            <a:xfrm>
              <a:off x="7491662" y="818147"/>
              <a:ext cx="4700337" cy="5181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422180DB-DF9E-A843-AE38-E59E97F65FD2}"/>
                </a:ext>
              </a:extLst>
            </p:cNvPr>
            <p:cNvSpPr/>
            <p:nvPr/>
          </p:nvSpPr>
          <p:spPr>
            <a:xfrm>
              <a:off x="7619998" y="1421579"/>
              <a:ext cx="4572001"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Đồng châu đồng quận hựu đồng danh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Cố chước chung bôi ký trực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Tâm tại Đông A ninh cố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Chí tồn Nam Việt khẳng thâu sinh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Gửi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Cùng tên cùng quận lại cùng châu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Mượn chén ghi tình vĩnh biệt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Lòng ở Đông A thà một chết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Chí vì Nam Việt sống thừa sao.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(Khương Hữu Dụng dịch)</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5DB70F47-67B6-2448-8CB6-8FE4871636A7}"/>
                </a:ext>
              </a:extLst>
            </p:cNvPr>
            <p:cNvSpPr/>
            <p:nvPr/>
          </p:nvSpPr>
          <p:spPr>
            <a:xfrm>
              <a:off x="8078414" y="922432"/>
              <a:ext cx="37753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KÝ HỮU (Phạm Bành)</a:t>
              </a:r>
            </a:p>
          </p:txBody>
        </p:sp>
      </p:grpSp>
      <p:sp>
        <p:nvSpPr>
          <p:cNvPr id="16" name="Rectangle 15">
            <a:extLst>
              <a:ext uri="{FF2B5EF4-FFF2-40B4-BE49-F238E27FC236}">
                <a16:creationId xmlns:a16="http://schemas.microsoft.com/office/drawing/2014/main" id="{EC1BBBEE-63A7-864E-94A6-46EEA9F90E49}"/>
              </a:ext>
            </a:extLst>
          </p:cNvPr>
          <p:cNvSpPr/>
          <p:nvPr/>
        </p:nvSpPr>
        <p:spPr>
          <a:xfrm>
            <a:off x="142841" y="1307546"/>
            <a:ext cx="5719101" cy="1428083"/>
          </a:xfrm>
          <a:prstGeom prst="rect">
            <a:avLst/>
          </a:prstGeom>
          <a:ln w="38100">
            <a:solidFill>
              <a:schemeClr val="tx1"/>
            </a:solidFill>
            <a:prstDash val="sysDot"/>
          </a:ln>
        </p:spPr>
        <p:txBody>
          <a:bodyPr wrap="square">
            <a:spAutoFit/>
          </a:bodyPr>
          <a:lstStyle/>
          <a:p>
            <a:pPr marL="342900" marR="0" lvl="0" indent="-342900" algn="ctr" defTabSz="914400" rtl="0" eaLnBrk="1" fontAlgn="auto" latinLnBrk="0" hangingPunct="1">
              <a:lnSpc>
                <a:spcPct val="80000"/>
              </a:lnSpc>
              <a:spcBef>
                <a:spcPts val="0"/>
              </a:spcBef>
              <a:spcAft>
                <a:spcPts val="0"/>
              </a:spcAft>
              <a:buClr>
                <a:prstClr val="black"/>
              </a:buClr>
              <a:buSzPct val="25000"/>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chàng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Tráng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Đinh</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ctr" defTabSz="914400" rtl="0" eaLnBrk="1" fontAlgn="auto" latinLnBrk="0" hangingPunct="1">
              <a:lnSpc>
                <a:spcPct val="80000"/>
              </a:lnSpc>
              <a:spcBef>
                <a:spcPts val="360"/>
              </a:spcBef>
              <a:spcAft>
                <a:spcPts val="0"/>
              </a:spcAft>
              <a:buClr>
                <a:prstClr val="black"/>
              </a:buClr>
              <a:buSzPct val="25000"/>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luỹ</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chống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giặc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Tây</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ctr" defTabSz="914400" rtl="0" eaLnBrk="1" fontAlgn="auto" latinLnBrk="0" hangingPunct="1">
              <a:lnSpc>
                <a:spcPct val="80000"/>
              </a:lnSpc>
              <a:spcBef>
                <a:spcPts val="360"/>
              </a:spcBef>
              <a:spcAft>
                <a:spcPts val="0"/>
              </a:spcAft>
              <a:buClr>
                <a:prstClr val="black"/>
              </a:buClr>
              <a:buSzPct val="25000"/>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Cơ</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mưu</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dũng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ai</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tày</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a:p>
            <a:pPr marL="342900" marR="0" lvl="0" indent="-342900" algn="ctr" defTabSz="914400" rtl="0" eaLnBrk="1" fontAlgn="auto" latinLnBrk="0" hangingPunct="1">
              <a:lnSpc>
                <a:spcPct val="80000"/>
              </a:lnSpc>
              <a:spcBef>
                <a:spcPts val="360"/>
              </a:spcBef>
              <a:spcAft>
                <a:spcPts val="0"/>
              </a:spcAft>
              <a:buClr>
                <a:prstClr val="black"/>
              </a:buClr>
              <a:buSzPct val="25000"/>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Chẳng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quản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đêm</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lo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toan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D3EEC0A-223E-2B4E-805A-90CE66B85BB5}"/>
              </a:ext>
            </a:extLst>
          </p:cNvPr>
          <p:cNvSpPr/>
          <p:nvPr/>
        </p:nvSpPr>
        <p:spPr>
          <a:xfrm>
            <a:off x="142841" y="3483294"/>
            <a:ext cx="5916645" cy="2308324"/>
          </a:xfrm>
          <a:prstGeom prst="rect">
            <a:avLst/>
          </a:prstGeom>
          <a:ln w="38100">
            <a:solidFill>
              <a:schemeClr val="tx1"/>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“Trông ra dãy phố hai hàng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Đồn đây có tiếng một chàng cai Mao*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Người này thật đấng anh 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Quân dư năm vạn, người cao bằng vời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Bình yên vẫn thường xuống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Đến ngày loạn lạc trấn nơi cửa rừng”.</a:t>
            </a:r>
          </a:p>
        </p:txBody>
      </p:sp>
    </p:spTree>
    <p:extLst>
      <p:ext uri="{BB962C8B-B14F-4D97-AF65-F5344CB8AC3E}">
        <p14:creationId xmlns:p14="http://schemas.microsoft.com/office/powerpoint/2010/main" val="143560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vi/c/ce/Ngh%C4%A9a_qu%C3%A2n_Ba_%C4%90%C3%ACnh_b%E1%BB%8B_b%E1%BA%AFt.jpg">
            <a:extLst>
              <a:ext uri="{FF2B5EF4-FFF2-40B4-BE49-F238E27FC236}">
                <a16:creationId xmlns:a16="http://schemas.microsoft.com/office/drawing/2014/main" id="{8987F832-1E5B-8945-BB84-2A773E9ECDFB}"/>
              </a:ext>
            </a:extLst>
          </p:cNvPr>
          <p:cNvPicPr>
            <a:picLocks noChangeAspect="1" noChangeArrowheads="1"/>
          </p:cNvPicPr>
          <p:nvPr/>
        </p:nvPicPr>
        <p:blipFill>
          <a:blip r:embed="rId2"/>
          <a:srcRect/>
          <a:stretch>
            <a:fillRect/>
          </a:stretch>
        </p:blipFill>
        <p:spPr bwMode="auto">
          <a:xfrm>
            <a:off x="108280" y="818147"/>
            <a:ext cx="5951207" cy="4766101"/>
          </a:xfrm>
          <a:prstGeom prst="rect">
            <a:avLst/>
          </a:prstGeom>
          <a:noFill/>
        </p:spPr>
      </p:pic>
      <p:sp>
        <p:nvSpPr>
          <p:cNvPr id="6" name="TextBox 5">
            <a:extLst>
              <a:ext uri="{FF2B5EF4-FFF2-40B4-BE49-F238E27FC236}">
                <a16:creationId xmlns:a16="http://schemas.microsoft.com/office/drawing/2014/main" id="{2AF68F53-C7EA-3C45-9D67-5C13BAA164DE}"/>
              </a:ext>
            </a:extLst>
          </p:cNvPr>
          <p:cNvSpPr txBox="1"/>
          <p:nvPr/>
        </p:nvSpPr>
        <p:spPr>
          <a:xfrm>
            <a:off x="2859294" y="5794285"/>
            <a:ext cx="7423696" cy="52322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Nghĩa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quân</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khởi</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nghĩa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Đình</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bị</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bắt</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2050" name="Picture 2" descr="Đinh Công Tráng (1842-1887) - Khởi nghĩa Ba Đình">
            <a:extLst>
              <a:ext uri="{FF2B5EF4-FFF2-40B4-BE49-F238E27FC236}">
                <a16:creationId xmlns:a16="http://schemas.microsoft.com/office/drawing/2014/main" id="{4BD91F21-C434-E943-A0C0-78131CB67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130" y="818147"/>
            <a:ext cx="5954870" cy="476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4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900" decel="100000" fill="hold"/>
                                        <p:tgtEl>
                                          <p:spTgt spid="205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8E125-AF0B-074C-9F49-74B5A3A719C9}"/>
              </a:ext>
            </a:extLst>
          </p:cNvPr>
          <p:cNvPicPr>
            <a:picLocks noChangeAspect="1"/>
          </p:cNvPicPr>
          <p:nvPr/>
        </p:nvPicPr>
        <p:blipFill>
          <a:blip r:embed="rId2"/>
          <a:stretch>
            <a:fillRect/>
          </a:stretch>
        </p:blipFill>
        <p:spPr>
          <a:xfrm>
            <a:off x="-176463" y="254000"/>
            <a:ext cx="12737431" cy="6350000"/>
          </a:xfrm>
          <a:prstGeom prst="rect">
            <a:avLst/>
          </a:prstGeom>
        </p:spPr>
      </p:pic>
      <p:sp>
        <p:nvSpPr>
          <p:cNvPr id="5" name="TextBox 4">
            <a:extLst>
              <a:ext uri="{FF2B5EF4-FFF2-40B4-BE49-F238E27FC236}">
                <a16:creationId xmlns:a16="http://schemas.microsoft.com/office/drawing/2014/main" id="{4A5EBF82-5CCE-554B-B2D8-7B8AF041E1C0}"/>
              </a:ext>
            </a:extLst>
          </p:cNvPr>
          <p:cNvSpPr txBox="1"/>
          <p:nvPr/>
        </p:nvSpPr>
        <p:spPr>
          <a:xfrm>
            <a:off x="2091280" y="2387497"/>
            <a:ext cx="82019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Tại sao các cuộc khởi nghĩa trong phong trào Cần Vương đều thất bại?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à cho biết ý nghĩa của các phong trào này?</a:t>
            </a:r>
          </a:p>
        </p:txBody>
      </p:sp>
    </p:spTree>
    <p:extLst>
      <p:ext uri="{BB962C8B-B14F-4D97-AF65-F5344CB8AC3E}">
        <p14:creationId xmlns:p14="http://schemas.microsoft.com/office/powerpoint/2010/main" val="3397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roup 3">
            <a:extLst>
              <a:ext uri="{FF2B5EF4-FFF2-40B4-BE49-F238E27FC236}">
                <a16:creationId xmlns:a16="http://schemas.microsoft.com/office/drawing/2014/main" id="{9343B939-F529-9B49-B78B-0E10AE0B7D1C}"/>
              </a:ext>
            </a:extLst>
          </p:cNvPr>
          <p:cNvGrpSpPr/>
          <p:nvPr/>
        </p:nvGrpSpPr>
        <p:grpSpPr>
          <a:xfrm>
            <a:off x="6681248" y="4543043"/>
            <a:ext cx="591948" cy="424560"/>
            <a:chOff x="6681248" y="4543043"/>
            <a:chExt cx="591948" cy="424560"/>
          </a:xfrm>
        </p:grpSpPr>
        <p:sp>
          <p:nvSpPr>
            <p:cNvPr id="263" name="Google Shape;263;p36"/>
            <p:cNvSpPr/>
            <p:nvPr/>
          </p:nvSpPr>
          <p:spPr>
            <a:xfrm>
              <a:off x="6681248" y="4569203"/>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36"/>
            <p:cNvSpPr/>
            <p:nvPr/>
          </p:nvSpPr>
          <p:spPr>
            <a:xfrm>
              <a:off x="6737348" y="4543043"/>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2817232D-B13E-EB47-87E9-BB45E148C585}"/>
              </a:ext>
            </a:extLst>
          </p:cNvPr>
          <p:cNvGrpSpPr/>
          <p:nvPr/>
        </p:nvGrpSpPr>
        <p:grpSpPr>
          <a:xfrm>
            <a:off x="6681248" y="3186188"/>
            <a:ext cx="584464" cy="449327"/>
            <a:chOff x="6681248" y="3186188"/>
            <a:chExt cx="584464" cy="449327"/>
          </a:xfrm>
        </p:grpSpPr>
        <p:sp>
          <p:nvSpPr>
            <p:cNvPr id="282" name="Google Shape;282;p36"/>
            <p:cNvSpPr/>
            <p:nvPr/>
          </p:nvSpPr>
          <p:spPr>
            <a:xfrm>
              <a:off x="6681248" y="3237115"/>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729864" y="318618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 name="Terminator 19">
            <a:extLst>
              <a:ext uri="{FF2B5EF4-FFF2-40B4-BE49-F238E27FC236}">
                <a16:creationId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grpSp>
        <p:nvGrpSpPr>
          <p:cNvPr id="5" name="Group 4">
            <a:extLst>
              <a:ext uri="{FF2B5EF4-FFF2-40B4-BE49-F238E27FC236}">
                <a16:creationId xmlns:a16="http://schemas.microsoft.com/office/drawing/2014/main" id="{DA83242B-D71E-B240-B0D4-0EB5D6D87E16}"/>
              </a:ext>
            </a:extLst>
          </p:cNvPr>
          <p:cNvGrpSpPr/>
          <p:nvPr/>
        </p:nvGrpSpPr>
        <p:grpSpPr>
          <a:xfrm>
            <a:off x="6681248" y="5613312"/>
            <a:ext cx="584464" cy="449327"/>
            <a:chOff x="6681248" y="5613312"/>
            <a:chExt cx="584464" cy="449327"/>
          </a:xfrm>
        </p:grpSpPr>
        <p:sp>
          <p:nvSpPr>
            <p:cNvPr id="44" name="Google Shape;282;p36">
              <a:extLst>
                <a:ext uri="{FF2B5EF4-FFF2-40B4-BE49-F238E27FC236}">
                  <a16:creationId xmlns:a16="http://schemas.microsoft.com/office/drawing/2014/main" id="{576F1D4E-E1CA-4346-A5CD-A931EE83B4CD}"/>
                </a:ext>
              </a:extLst>
            </p:cNvPr>
            <p:cNvSpPr/>
            <p:nvPr/>
          </p:nvSpPr>
          <p:spPr>
            <a:xfrm>
              <a:off x="6681248" y="5664239"/>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83;p36">
              <a:extLst>
                <a:ext uri="{FF2B5EF4-FFF2-40B4-BE49-F238E27FC236}">
                  <a16:creationId xmlns:a16="http://schemas.microsoft.com/office/drawing/2014/main" id="{C57755D5-9FAC-9D4E-8B2C-771C442AF1A1}"/>
                </a:ext>
              </a:extLst>
            </p:cNvPr>
            <p:cNvSpPr/>
            <p:nvPr/>
          </p:nvSpPr>
          <p:spPr>
            <a:xfrm>
              <a:off x="6729864" y="5613312"/>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w="22225">
                  <a:solidFill>
                    <a:srgbClr val="B44141"/>
                  </a:solidFill>
                  <a:prstDash val="solid"/>
                </a:ln>
                <a:solidFill>
                  <a:srgbClr val="B44141">
                    <a:lumMod val="40000"/>
                    <a:lumOff val="60000"/>
                  </a:srgbClr>
                </a:solidFill>
                <a:effectLst/>
                <a:uLnTx/>
                <a:uFillTx/>
                <a:latin typeface="Arial"/>
                <a:ea typeface="+mn-ea"/>
                <a:cs typeface="Arial"/>
                <a:sym typeface="Arial"/>
              </a:endParaRPr>
            </a:p>
          </p:txBody>
        </p:sp>
      </p:grpSp>
      <p:sp>
        <p:nvSpPr>
          <p:cNvPr id="31" name="Rectangle 30">
            <a:extLst>
              <a:ext uri="{FF2B5EF4-FFF2-40B4-BE49-F238E27FC236}">
                <a16:creationId xmlns:a16="http://schemas.microsoft.com/office/drawing/2014/main" id="{41F239A4-42E5-D140-ABB2-E5F600DDC0A3}"/>
              </a:ext>
            </a:extLst>
          </p:cNvPr>
          <p:cNvSpPr/>
          <p:nvPr/>
        </p:nvSpPr>
        <p:spPr>
          <a:xfrm>
            <a:off x="7314328" y="3077347"/>
            <a:ext cx="433224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Diễn ra lẻ tẻ, mang tính địa phương, chưa phát triển thành cuộc kháng chiến toàn quốc</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a:extLst>
              <a:ext uri="{FF2B5EF4-FFF2-40B4-BE49-F238E27FC236}">
                <a16:creationId xmlns:a16="http://schemas.microsoft.com/office/drawing/2014/main" id="{8DCB78CB-BBC0-4E47-927E-5FC223906F9D}"/>
              </a:ext>
            </a:extLst>
          </p:cNvPr>
          <p:cNvSpPr/>
          <p:nvPr/>
        </p:nvSpPr>
        <p:spPr>
          <a:xfrm>
            <a:off x="7442175" y="4442599"/>
            <a:ext cx="419121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Chưa có sự lãnh đạo và đường lối đúng đắn (những hạn chế của thời đại).</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C526D1D2-FFBA-254C-81AF-29864417B379}"/>
              </a:ext>
            </a:extLst>
          </p:cNvPr>
          <p:cNvSpPr/>
          <p:nvPr/>
        </p:nvSpPr>
        <p:spPr>
          <a:xfrm>
            <a:off x="7265712" y="5725968"/>
            <a:ext cx="419121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đàn</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áp</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dã</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man.</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a:extLst>
              <a:ext uri="{FF2B5EF4-FFF2-40B4-BE49-F238E27FC236}">
                <a16:creationId xmlns:a16="http://schemas.microsoft.com/office/drawing/2014/main" id="{56E15DE8-4AFC-7C46-A367-D2EB58CB10C7}"/>
              </a:ext>
            </a:extLst>
          </p:cNvPr>
          <p:cNvSpPr/>
          <p:nvPr/>
        </p:nvSpPr>
        <p:spPr>
          <a:xfrm>
            <a:off x="7273196" y="2081427"/>
            <a:ext cx="437337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Tổ chức, lực lượng còn yếu kém</a:t>
            </a:r>
            <a:b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2AEB6276-4601-C547-B336-C9151E25D12C}"/>
              </a:ext>
            </a:extLst>
          </p:cNvPr>
          <p:cNvGrpSpPr/>
          <p:nvPr/>
        </p:nvGrpSpPr>
        <p:grpSpPr>
          <a:xfrm>
            <a:off x="6673764" y="2093938"/>
            <a:ext cx="591948" cy="424560"/>
            <a:chOff x="6673764" y="2093938"/>
            <a:chExt cx="591948" cy="424560"/>
          </a:xfrm>
        </p:grpSpPr>
        <p:sp>
          <p:nvSpPr>
            <p:cNvPr id="35" name="Google Shape;263;p36">
              <a:extLst>
                <a:ext uri="{FF2B5EF4-FFF2-40B4-BE49-F238E27FC236}">
                  <a16:creationId xmlns:a16="http://schemas.microsoft.com/office/drawing/2014/main" id="{2E48FE31-2A05-5E44-8763-E9D14B7148AB}"/>
                </a:ext>
              </a:extLst>
            </p:cNvPr>
            <p:cNvSpPr/>
            <p:nvPr/>
          </p:nvSpPr>
          <p:spPr>
            <a:xfrm>
              <a:off x="6673764" y="2120098"/>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a16="http://schemas.microsoft.com/office/drawing/2014/main" id="{4AFBA7BA-A857-D049-9622-04862C247CB6}"/>
                </a:ext>
              </a:extLst>
            </p:cNvPr>
            <p:cNvSpPr/>
            <p:nvPr/>
          </p:nvSpPr>
          <p:spPr>
            <a:xfrm>
              <a:off x="6729864" y="2093938"/>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roup 39">
            <a:extLst>
              <a:ext uri="{FF2B5EF4-FFF2-40B4-BE49-F238E27FC236}">
                <a16:creationId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Nguyên nhân</a:t>
              </a:r>
            </a:p>
          </p:txBody>
        </p:sp>
      </p:grpSp>
    </p:spTree>
    <p:extLst>
      <p:ext uri="{BB962C8B-B14F-4D97-AF65-F5344CB8AC3E}">
        <p14:creationId xmlns:p14="http://schemas.microsoft.com/office/powerpoint/2010/main" val="3470085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5" name="Google Shape;265;p36"/>
          <p:cNvPicPr preferRelativeResize="0"/>
          <p:nvPr/>
        </p:nvPicPr>
        <p:blipFill>
          <a:blip r:embed="rId3">
            <a:alphaModFix/>
          </a:blip>
          <a:stretch>
            <a:fillRect/>
          </a:stretch>
        </p:blipFill>
        <p:spPr>
          <a:xfrm rot="-695467">
            <a:off x="651401" y="4803512"/>
            <a:ext cx="1501190" cy="1659215"/>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idx="4"/>
          </p:nvPr>
        </p:nvSpPr>
        <p:spPr>
          <a:xfrm rot="-695454">
            <a:off x="920667" y="5495686"/>
            <a:ext cx="1156383" cy="658199"/>
          </a:xfrm>
          <a:prstGeom prst="rect">
            <a:avLst/>
          </a:prstGeom>
        </p:spPr>
        <p:txBody>
          <a:bodyPr spcFirstLastPara="1" wrap="square" lIns="121900" tIns="121900" rIns="121900" bIns="121900" anchor="b" anchorCtr="0">
            <a:noAutofit/>
          </a:bodyPr>
          <a:lstStyle/>
          <a:p>
            <a:pPr algn="ctr"/>
            <a:r>
              <a:rPr lang="en"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7" name="Google Shape;267;p36"/>
          <p:cNvGrpSpPr/>
          <p:nvPr/>
        </p:nvGrpSpPr>
        <p:grpSpPr>
          <a:xfrm>
            <a:off x="923015" y="5350929"/>
            <a:ext cx="309458" cy="465363"/>
            <a:chOff x="1312450" y="4093350"/>
            <a:chExt cx="685350" cy="1090200"/>
          </a:xfrm>
        </p:grpSpPr>
        <p:sp>
          <p:nvSpPr>
            <p:cNvPr id="268" name="Google Shape;268;p36"/>
            <p:cNvSpPr/>
            <p:nvPr/>
          </p:nvSpPr>
          <p:spPr>
            <a:xfrm>
              <a:off x="1312450" y="4093350"/>
              <a:ext cx="685350" cy="1090200"/>
            </a:xfrm>
            <a:custGeom>
              <a:avLst/>
              <a:gdLst/>
              <a:ahLst/>
              <a:cxnLst/>
              <a:rect l="l" t="t" r="r" b="b"/>
              <a:pathLst>
                <a:path w="27414" h="43608" extrusionOk="0">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36"/>
            <p:cNvSpPr/>
            <p:nvPr/>
          </p:nvSpPr>
          <p:spPr>
            <a:xfrm>
              <a:off x="1477975" y="4161250"/>
              <a:ext cx="487250" cy="450450"/>
            </a:xfrm>
            <a:custGeom>
              <a:avLst/>
              <a:gdLst/>
              <a:ahLst/>
              <a:cxnLst/>
              <a:rect l="l" t="t" r="r" b="b"/>
              <a:pathLst>
                <a:path w="19490" h="18018" extrusionOk="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36"/>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36"/>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2" name="Google Shape;282;p36"/>
          <p:cNvSpPr/>
          <p:nvPr/>
        </p:nvSpPr>
        <p:spPr>
          <a:xfrm>
            <a:off x="6639575" y="4844156"/>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6"/>
          <p:cNvSpPr/>
          <p:nvPr/>
        </p:nvSpPr>
        <p:spPr>
          <a:xfrm>
            <a:off x="6688191" y="4793229"/>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w="9525"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Terminator 19">
            <a:extLst>
              <a:ext uri="{FF2B5EF4-FFF2-40B4-BE49-F238E27FC236}">
                <a16:creationId xmlns:a16="http://schemas.microsoft.com/office/drawing/2014/main" id="{CBE09705-7CC8-2D4D-8B1C-0178AC5C2645}"/>
              </a:ext>
            </a:extLst>
          </p:cNvPr>
          <p:cNvSpPr/>
          <p:nvPr/>
        </p:nvSpPr>
        <p:spPr>
          <a:xfrm>
            <a:off x="711199" y="622300"/>
            <a:ext cx="4799553" cy="2806700"/>
          </a:xfrm>
          <a:prstGeom prst="flowChartTerminator">
            <a:avLst/>
          </a:prstGeom>
          <a:solidFill>
            <a:srgbClr val="E6ED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nhân thất bại và ý nghĩa lịch sử của các cuộc khởi nghĩa trong phong trào Cần Vương</a:t>
            </a:r>
          </a:p>
        </p:txBody>
      </p:sp>
      <p:sp>
        <p:nvSpPr>
          <p:cNvPr id="31" name="Rectangle 30">
            <a:extLst>
              <a:ext uri="{FF2B5EF4-FFF2-40B4-BE49-F238E27FC236}">
                <a16:creationId xmlns:a16="http://schemas.microsoft.com/office/drawing/2014/main" id="{41F239A4-42E5-D140-ABB2-E5F600DDC0A3}"/>
              </a:ext>
            </a:extLst>
          </p:cNvPr>
          <p:cNvSpPr/>
          <p:nvPr/>
        </p:nvSpPr>
        <p:spPr>
          <a:xfrm>
            <a:off x="7262130" y="4475776"/>
            <a:ext cx="433224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Để lại bài học về xây dựng căn cứ, tổ chức kháng chiến trong giai đoạn sau.</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33">
            <a:extLst>
              <a:ext uri="{FF2B5EF4-FFF2-40B4-BE49-F238E27FC236}">
                <a16:creationId xmlns:a16="http://schemas.microsoft.com/office/drawing/2014/main" id="{56E15DE8-4AFC-7C46-A367-D2EB58CB10C7}"/>
              </a:ext>
            </a:extLst>
          </p:cNvPr>
          <p:cNvSpPr/>
          <p:nvPr/>
        </p:nvSpPr>
        <p:spPr>
          <a:xfrm>
            <a:off x="7273196" y="2081427"/>
            <a:ext cx="4373372"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Thể hiện tinh thần yêu nước, kiên cường, bất khuất của dân tộc. Làm chậm lại quá trình bình định của thực dân Pháp.</a:t>
            </a:r>
            <a:endPar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Google Shape;263;p36">
            <a:extLst>
              <a:ext uri="{FF2B5EF4-FFF2-40B4-BE49-F238E27FC236}">
                <a16:creationId xmlns:a16="http://schemas.microsoft.com/office/drawing/2014/main" id="{2E48FE31-2A05-5E44-8763-E9D14B7148AB}"/>
              </a:ext>
            </a:extLst>
          </p:cNvPr>
          <p:cNvSpPr/>
          <p:nvPr/>
        </p:nvSpPr>
        <p:spPr>
          <a:xfrm>
            <a:off x="6576532" y="2601361"/>
            <a:ext cx="398400" cy="398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72;p36">
            <a:extLst>
              <a:ext uri="{FF2B5EF4-FFF2-40B4-BE49-F238E27FC236}">
                <a16:creationId xmlns:a16="http://schemas.microsoft.com/office/drawing/2014/main" id="{4AFBA7BA-A857-D049-9622-04862C247CB6}"/>
              </a:ext>
            </a:extLst>
          </p:cNvPr>
          <p:cNvSpPr/>
          <p:nvPr/>
        </p:nvSpPr>
        <p:spPr>
          <a:xfrm>
            <a:off x="6632632" y="2575201"/>
            <a:ext cx="535848" cy="398105"/>
          </a:xfrm>
          <a:custGeom>
            <a:avLst/>
            <a:gdLst/>
            <a:ahLst/>
            <a:cxnLst/>
            <a:rect l="l" t="t" r="r" b="b"/>
            <a:pathLst>
              <a:path w="285532" h="196111" extrusionOk="0">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 name="Group 39">
            <a:extLst>
              <a:ext uri="{FF2B5EF4-FFF2-40B4-BE49-F238E27FC236}">
                <a16:creationId xmlns:a16="http://schemas.microsoft.com/office/drawing/2014/main" id="{2CA7BE00-2B86-6049-AA36-CE82139F9AAF}"/>
              </a:ext>
            </a:extLst>
          </p:cNvPr>
          <p:cNvGrpSpPr/>
          <p:nvPr/>
        </p:nvGrpSpPr>
        <p:grpSpPr>
          <a:xfrm>
            <a:off x="6872964" y="477121"/>
            <a:ext cx="4607837" cy="1388598"/>
            <a:chOff x="2414015" y="-20906"/>
            <a:chExt cx="2935223" cy="769643"/>
          </a:xfrm>
        </p:grpSpPr>
        <p:pic>
          <p:nvPicPr>
            <p:cNvPr id="41" name="Picture 40">
              <a:extLst>
                <a:ext uri="{FF2B5EF4-FFF2-40B4-BE49-F238E27FC236}">
                  <a16:creationId xmlns:a16="http://schemas.microsoft.com/office/drawing/2014/main" id="{F6470592-357B-5D4A-AB00-6793005177C4}"/>
                </a:ext>
              </a:extLst>
            </p:cNvPr>
            <p:cNvPicPr>
              <a:picLocks noChangeAspect="1"/>
            </p:cNvPicPr>
            <p:nvPr/>
          </p:nvPicPr>
          <p:blipFill rotWithShape="1">
            <a:blip r:embed="rId4"/>
            <a:srcRect l="13023" t="37333" r="12845" b="37600"/>
            <a:stretch/>
          </p:blipFill>
          <p:spPr>
            <a:xfrm>
              <a:off x="2414015" y="-20906"/>
              <a:ext cx="2935223" cy="769643"/>
            </a:xfrm>
            <a:prstGeom prst="rect">
              <a:avLst/>
            </a:prstGeom>
          </p:spPr>
        </p:pic>
        <p:sp>
          <p:nvSpPr>
            <p:cNvPr id="43" name="TextBox 42">
              <a:extLst>
                <a:ext uri="{FF2B5EF4-FFF2-40B4-BE49-F238E27FC236}">
                  <a16:creationId xmlns:a16="http://schemas.microsoft.com/office/drawing/2014/main" id="{812535A7-9F53-B448-90C7-E33687CBBE65}"/>
                </a:ext>
              </a:extLst>
            </p:cNvPr>
            <p:cNvSpPr txBox="1"/>
            <p:nvPr/>
          </p:nvSpPr>
          <p:spPr>
            <a:xfrm>
              <a:off x="2930650" y="208992"/>
              <a:ext cx="1901952" cy="358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Ý</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NGHĨA </a:t>
              </a:r>
            </a:p>
          </p:txBody>
        </p:sp>
      </p:grpSp>
    </p:spTree>
    <p:extLst>
      <p:ext uri="{BB962C8B-B14F-4D97-AF65-F5344CB8AC3E}">
        <p14:creationId xmlns:p14="http://schemas.microsoft.com/office/powerpoint/2010/main" val="3512936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wipe(down)">
                                      <p:cBhvr>
                                        <p:cTn id="18" dur="500"/>
                                        <p:tgtEl>
                                          <p:spTgt spid="28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3"/>
                                        </p:tgtEl>
                                        <p:attrNameLst>
                                          <p:attrName>style.visibility</p:attrName>
                                        </p:attrNameLst>
                                      </p:cBhvr>
                                      <p:to>
                                        <p:strVal val="visible"/>
                                      </p:to>
                                    </p:set>
                                    <p:animEffect transition="in" filter="wipe(down)">
                                      <p:cBhvr>
                                        <p:cTn id="21" dur="500"/>
                                        <p:tgtEl>
                                          <p:spTgt spid="28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3" grpId="0" animBg="1"/>
      <p:bldP spid="31" grpId="0"/>
      <p:bldP spid="34" grpId="0"/>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2" name="Preparation 1">
            <a:extLst>
              <a:ext uri="{FF2B5EF4-FFF2-40B4-BE49-F238E27FC236}">
                <a16:creationId xmlns:a16="http://schemas.microsoft.com/office/drawing/2014/main" id="{719A143E-F508-FD4F-84BF-792387174BCB}"/>
              </a:ext>
            </a:extLst>
          </p:cNvPr>
          <p:cNvSpPr/>
          <p:nvPr/>
        </p:nvSpPr>
        <p:spPr>
          <a:xfrm>
            <a:off x="7972425" y="771527"/>
            <a:ext cx="1785938" cy="1571625"/>
          </a:xfrm>
          <a:prstGeom prst="flowChartPreparation">
            <a:avLst/>
          </a:prstGeom>
          <a:blipFill>
            <a:blip r:embed="rId3"/>
            <a:stretch>
              <a:fillRect t="-4000" r="-6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Preparation 7">
            <a:extLst>
              <a:ext uri="{FF2B5EF4-FFF2-40B4-BE49-F238E27FC236}">
                <a16:creationId xmlns:a16="http://schemas.microsoft.com/office/drawing/2014/main" id="{134BD655-8873-1044-BBB7-7FD28B2953F0}"/>
              </a:ext>
            </a:extLst>
          </p:cNvPr>
          <p:cNvSpPr/>
          <p:nvPr/>
        </p:nvSpPr>
        <p:spPr>
          <a:xfrm>
            <a:off x="9396411" y="1500187"/>
            <a:ext cx="1785938" cy="1571625"/>
          </a:xfrm>
          <a:prstGeom prst="flowChartPreparati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Freeform 27">
            <a:extLst>
              <a:ext uri="{FF2B5EF4-FFF2-40B4-BE49-F238E27FC236}">
                <a16:creationId xmlns:a16="http://schemas.microsoft.com/office/drawing/2014/main" id="{74F36927-5E83-C340-8E87-85A98D6688CB}"/>
              </a:ext>
            </a:extLst>
          </p:cNvPr>
          <p:cNvSpPr/>
          <p:nvPr/>
        </p:nvSpPr>
        <p:spPr>
          <a:xfrm>
            <a:off x="10820397" y="2285999"/>
            <a:ext cx="1438276" cy="1571625"/>
          </a:xfrm>
          <a:custGeom>
            <a:avLst/>
            <a:gdLst>
              <a:gd name="connsiteX0" fmla="*/ 357188 w 1438276"/>
              <a:gd name="connsiteY0" fmla="*/ 0 h 1571625"/>
              <a:gd name="connsiteX1" fmla="*/ 1428750 w 1438276"/>
              <a:gd name="connsiteY1" fmla="*/ 0 h 1571625"/>
              <a:gd name="connsiteX2" fmla="*/ 1438276 w 1438276"/>
              <a:gd name="connsiteY2" fmla="*/ 20957 h 1571625"/>
              <a:gd name="connsiteX3" fmla="*/ 1438276 w 1438276"/>
              <a:gd name="connsiteY3" fmla="*/ 1550668 h 1571625"/>
              <a:gd name="connsiteX4" fmla="*/ 1428750 w 1438276"/>
              <a:gd name="connsiteY4" fmla="*/ 1571625 h 1571625"/>
              <a:gd name="connsiteX5" fmla="*/ 357188 w 1438276"/>
              <a:gd name="connsiteY5" fmla="*/ 1571625 h 1571625"/>
              <a:gd name="connsiteX6" fmla="*/ 0 w 1438276"/>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6" h="1571625">
                <a:moveTo>
                  <a:pt x="357188" y="0"/>
                </a:moveTo>
                <a:lnTo>
                  <a:pt x="1428750" y="0"/>
                </a:lnTo>
                <a:lnTo>
                  <a:pt x="1438276" y="20957"/>
                </a:lnTo>
                <a:lnTo>
                  <a:pt x="1438276" y="1550668"/>
                </a:lnTo>
                <a:lnTo>
                  <a:pt x="1428750" y="1571625"/>
                </a:lnTo>
                <a:lnTo>
                  <a:pt x="357188" y="1571625"/>
                </a:lnTo>
                <a:lnTo>
                  <a:pt x="0" y="785813"/>
                </a:lnTo>
                <a:close/>
              </a:path>
            </a:pathLst>
          </a:custGeom>
          <a:blipFill dpi="0" rotWithShape="1">
            <a:blip r:embed="rId5"/>
            <a:srcRect/>
            <a:stretch>
              <a:fillRect b="-15000"/>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0" name="Preparation 9">
            <a:extLst>
              <a:ext uri="{FF2B5EF4-FFF2-40B4-BE49-F238E27FC236}">
                <a16:creationId xmlns:a16="http://schemas.microsoft.com/office/drawing/2014/main" id="{146EE025-2AA9-3A4D-AF66-B3AEC67A4242}"/>
              </a:ext>
            </a:extLst>
          </p:cNvPr>
          <p:cNvSpPr/>
          <p:nvPr/>
        </p:nvSpPr>
        <p:spPr>
          <a:xfrm>
            <a:off x="7972425" y="2285999"/>
            <a:ext cx="1785938" cy="1571625"/>
          </a:xfrm>
          <a:prstGeom prst="flowChartPreparation">
            <a:avLst/>
          </a:prstGeom>
          <a:blipFill dpi="0" rotWithShape="1">
            <a:blip r:embed="rId6"/>
            <a:srcRect/>
            <a:stretch>
              <a:fillRect r="-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Preparation 10">
            <a:extLst>
              <a:ext uri="{FF2B5EF4-FFF2-40B4-BE49-F238E27FC236}">
                <a16:creationId xmlns:a16="http://schemas.microsoft.com/office/drawing/2014/main" id="{E3425214-ABC8-B04D-AAAE-C5AACECD4B93}"/>
              </a:ext>
            </a:extLst>
          </p:cNvPr>
          <p:cNvSpPr/>
          <p:nvPr/>
        </p:nvSpPr>
        <p:spPr>
          <a:xfrm>
            <a:off x="9396411" y="3071811"/>
            <a:ext cx="1785938" cy="1571625"/>
          </a:xfrm>
          <a:prstGeom prst="flowChartPreparation">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Freeform 28">
            <a:extLst>
              <a:ext uri="{FF2B5EF4-FFF2-40B4-BE49-F238E27FC236}">
                <a16:creationId xmlns:a16="http://schemas.microsoft.com/office/drawing/2014/main" id="{2A0BD8F6-901C-8146-9BE9-E894B9F88685}"/>
              </a:ext>
            </a:extLst>
          </p:cNvPr>
          <p:cNvSpPr/>
          <p:nvPr/>
        </p:nvSpPr>
        <p:spPr>
          <a:xfrm>
            <a:off x="10820398" y="3857623"/>
            <a:ext cx="1452557" cy="1571625"/>
          </a:xfrm>
          <a:custGeom>
            <a:avLst/>
            <a:gdLst>
              <a:gd name="connsiteX0" fmla="*/ 357188 w 1452557"/>
              <a:gd name="connsiteY0" fmla="*/ 0 h 1571625"/>
              <a:gd name="connsiteX1" fmla="*/ 1428750 w 1452557"/>
              <a:gd name="connsiteY1" fmla="*/ 0 h 1571625"/>
              <a:gd name="connsiteX2" fmla="*/ 1452557 w 1452557"/>
              <a:gd name="connsiteY2" fmla="*/ 52376 h 1571625"/>
              <a:gd name="connsiteX3" fmla="*/ 1452557 w 1452557"/>
              <a:gd name="connsiteY3" fmla="*/ 1519250 h 1571625"/>
              <a:gd name="connsiteX4" fmla="*/ 1428750 w 1452557"/>
              <a:gd name="connsiteY4" fmla="*/ 1571625 h 1571625"/>
              <a:gd name="connsiteX5" fmla="*/ 357188 w 1452557"/>
              <a:gd name="connsiteY5" fmla="*/ 1571625 h 1571625"/>
              <a:gd name="connsiteX6" fmla="*/ 0 w 1452557"/>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57" h="1571625">
                <a:moveTo>
                  <a:pt x="357188" y="0"/>
                </a:moveTo>
                <a:lnTo>
                  <a:pt x="1428750" y="0"/>
                </a:lnTo>
                <a:lnTo>
                  <a:pt x="1452557" y="52376"/>
                </a:lnTo>
                <a:lnTo>
                  <a:pt x="1452557" y="1519250"/>
                </a:lnTo>
                <a:lnTo>
                  <a:pt x="1428750" y="1571625"/>
                </a:lnTo>
                <a:lnTo>
                  <a:pt x="357188" y="1571625"/>
                </a:lnTo>
                <a:lnTo>
                  <a:pt x="0" y="785813"/>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3" name="Preparation 12">
            <a:extLst>
              <a:ext uri="{FF2B5EF4-FFF2-40B4-BE49-F238E27FC236}">
                <a16:creationId xmlns:a16="http://schemas.microsoft.com/office/drawing/2014/main" id="{A4938C30-3E89-FE44-8EC8-69C9445B4CD3}"/>
              </a:ext>
            </a:extLst>
          </p:cNvPr>
          <p:cNvSpPr/>
          <p:nvPr/>
        </p:nvSpPr>
        <p:spPr>
          <a:xfrm>
            <a:off x="7972425" y="3857623"/>
            <a:ext cx="1785938" cy="1571625"/>
          </a:xfrm>
          <a:prstGeom prst="flowChartPreparation">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Preparation 13">
            <a:extLst>
              <a:ext uri="{FF2B5EF4-FFF2-40B4-BE49-F238E27FC236}">
                <a16:creationId xmlns:a16="http://schemas.microsoft.com/office/drawing/2014/main" id="{B65739E1-9DBC-CD4E-839F-C208E86E1A25}"/>
              </a:ext>
            </a:extLst>
          </p:cNvPr>
          <p:cNvSpPr/>
          <p:nvPr/>
        </p:nvSpPr>
        <p:spPr>
          <a:xfrm>
            <a:off x="9396411" y="4643436"/>
            <a:ext cx="1785938" cy="1500190"/>
          </a:xfrm>
          <a:prstGeom prst="flowChartPreparation">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Freeform 24">
            <a:extLst>
              <a:ext uri="{FF2B5EF4-FFF2-40B4-BE49-F238E27FC236}">
                <a16:creationId xmlns:a16="http://schemas.microsoft.com/office/drawing/2014/main" id="{9AD5641E-FF71-7F48-85ED-53805DC2ED5D}"/>
              </a:ext>
            </a:extLst>
          </p:cNvPr>
          <p:cNvSpPr/>
          <p:nvPr/>
        </p:nvSpPr>
        <p:spPr>
          <a:xfrm>
            <a:off x="10820398" y="785809"/>
            <a:ext cx="1423987" cy="1500190"/>
          </a:xfrm>
          <a:custGeom>
            <a:avLst/>
            <a:gdLst>
              <a:gd name="connsiteX0" fmla="*/ 357188 w 1423987"/>
              <a:gd name="connsiteY0" fmla="*/ 0 h 1500190"/>
              <a:gd name="connsiteX1" fmla="*/ 1423987 w 1423987"/>
              <a:gd name="connsiteY1" fmla="*/ 0 h 1500190"/>
              <a:gd name="connsiteX2" fmla="*/ 1423987 w 1423987"/>
              <a:gd name="connsiteY2" fmla="*/ 1500190 h 1500190"/>
              <a:gd name="connsiteX3" fmla="*/ 357188 w 1423987"/>
              <a:gd name="connsiteY3" fmla="*/ 1500190 h 1500190"/>
              <a:gd name="connsiteX4" fmla="*/ 0 w 1423987"/>
              <a:gd name="connsiteY4" fmla="*/ 750095 h 150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87" h="1500190">
                <a:moveTo>
                  <a:pt x="357188" y="0"/>
                </a:moveTo>
                <a:lnTo>
                  <a:pt x="1423987" y="0"/>
                </a:lnTo>
                <a:lnTo>
                  <a:pt x="1423987" y="1500190"/>
                </a:lnTo>
                <a:lnTo>
                  <a:pt x="357188" y="1500190"/>
                </a:lnTo>
                <a:lnTo>
                  <a:pt x="0" y="750095"/>
                </a:lnTo>
                <a:close/>
              </a:path>
            </a:pathLst>
          </a:cu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7" name="Freeform 16">
            <a:extLst>
              <a:ext uri="{FF2B5EF4-FFF2-40B4-BE49-F238E27FC236}">
                <a16:creationId xmlns:a16="http://schemas.microsoft.com/office/drawing/2014/main" id="{8E06B869-5359-7949-ACF5-A1F4A9D41179}"/>
              </a:ext>
            </a:extLst>
          </p:cNvPr>
          <p:cNvSpPr/>
          <p:nvPr/>
        </p:nvSpPr>
        <p:spPr>
          <a:xfrm>
            <a:off x="9406618" y="771526"/>
            <a:ext cx="1765524" cy="728660"/>
          </a:xfrm>
          <a:custGeom>
            <a:avLst/>
            <a:gdLst>
              <a:gd name="connsiteX0" fmla="*/ 0 w 1765524"/>
              <a:gd name="connsiteY0" fmla="*/ 0 h 728660"/>
              <a:gd name="connsiteX1" fmla="*/ 1765524 w 1765524"/>
              <a:gd name="connsiteY1" fmla="*/ 0 h 728660"/>
              <a:gd name="connsiteX2" fmla="*/ 1418543 w 1765524"/>
              <a:gd name="connsiteY2" fmla="*/ 728660 h 728660"/>
              <a:gd name="connsiteX3" fmla="*/ 346981 w 1765524"/>
              <a:gd name="connsiteY3" fmla="*/ 728660 h 728660"/>
            </a:gdLst>
            <a:ahLst/>
            <a:cxnLst>
              <a:cxn ang="0">
                <a:pos x="connsiteX0" y="connsiteY0"/>
              </a:cxn>
              <a:cxn ang="0">
                <a:pos x="connsiteX1" y="connsiteY1"/>
              </a:cxn>
              <a:cxn ang="0">
                <a:pos x="connsiteX2" y="connsiteY2"/>
              </a:cxn>
              <a:cxn ang="0">
                <a:pos x="connsiteX3" y="connsiteY3"/>
              </a:cxn>
            </a:cxnLst>
            <a:rect l="l" t="t" r="r" b="b"/>
            <a:pathLst>
              <a:path w="1765524" h="728660">
                <a:moveTo>
                  <a:pt x="0" y="0"/>
                </a:moveTo>
                <a:lnTo>
                  <a:pt x="1765524" y="0"/>
                </a:lnTo>
                <a:lnTo>
                  <a:pt x="1418543" y="728660"/>
                </a:lnTo>
                <a:lnTo>
                  <a:pt x="346981" y="728660"/>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20" name="Freeform 19">
            <a:extLst>
              <a:ext uri="{FF2B5EF4-FFF2-40B4-BE49-F238E27FC236}">
                <a16:creationId xmlns:a16="http://schemas.microsoft.com/office/drawing/2014/main" id="{B329B11D-4E8F-7A4B-81DA-941973346C6E}"/>
              </a:ext>
            </a:extLst>
          </p:cNvPr>
          <p:cNvSpPr/>
          <p:nvPr/>
        </p:nvSpPr>
        <p:spPr>
          <a:xfrm>
            <a:off x="8004897" y="5429248"/>
            <a:ext cx="1720997" cy="714378"/>
          </a:xfrm>
          <a:custGeom>
            <a:avLst/>
            <a:gdLst>
              <a:gd name="connsiteX0" fmla="*/ 324717 w 1720997"/>
              <a:gd name="connsiteY0" fmla="*/ 0 h 714378"/>
              <a:gd name="connsiteX1" fmla="*/ 1396279 w 1720997"/>
              <a:gd name="connsiteY1" fmla="*/ 0 h 714378"/>
              <a:gd name="connsiteX2" fmla="*/ 1720997 w 1720997"/>
              <a:gd name="connsiteY2" fmla="*/ 714378 h 714378"/>
              <a:gd name="connsiteX3" fmla="*/ 0 w 1720997"/>
              <a:gd name="connsiteY3" fmla="*/ 714378 h 714378"/>
            </a:gdLst>
            <a:ahLst/>
            <a:cxnLst>
              <a:cxn ang="0">
                <a:pos x="connsiteX0" y="connsiteY0"/>
              </a:cxn>
              <a:cxn ang="0">
                <a:pos x="connsiteX1" y="connsiteY1"/>
              </a:cxn>
              <a:cxn ang="0">
                <a:pos x="connsiteX2" y="connsiteY2"/>
              </a:cxn>
              <a:cxn ang="0">
                <a:pos x="connsiteX3" y="connsiteY3"/>
              </a:cxn>
            </a:cxnLst>
            <a:rect l="l" t="t" r="r" b="b"/>
            <a:pathLst>
              <a:path w="1720997" h="714378">
                <a:moveTo>
                  <a:pt x="324717" y="0"/>
                </a:moveTo>
                <a:lnTo>
                  <a:pt x="1396279" y="0"/>
                </a:lnTo>
                <a:lnTo>
                  <a:pt x="1720997" y="714378"/>
                </a:lnTo>
                <a:lnTo>
                  <a:pt x="0" y="714378"/>
                </a:lnTo>
                <a:close/>
              </a:path>
            </a:pathLst>
          </a:cu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31" name="Freeform 30">
            <a:extLst>
              <a:ext uri="{FF2B5EF4-FFF2-40B4-BE49-F238E27FC236}">
                <a16:creationId xmlns:a16="http://schemas.microsoft.com/office/drawing/2014/main" id="{4CDEAE81-B56D-0642-8F44-3F5A88ABADD6}"/>
              </a:ext>
            </a:extLst>
          </p:cNvPr>
          <p:cNvSpPr/>
          <p:nvPr/>
        </p:nvSpPr>
        <p:spPr>
          <a:xfrm>
            <a:off x="10820397" y="5429248"/>
            <a:ext cx="1452558" cy="714378"/>
          </a:xfrm>
          <a:custGeom>
            <a:avLst/>
            <a:gdLst>
              <a:gd name="connsiteX0" fmla="*/ 324717 w 1452558"/>
              <a:gd name="connsiteY0" fmla="*/ 0 h 714378"/>
              <a:gd name="connsiteX1" fmla="*/ 1396279 w 1452558"/>
              <a:gd name="connsiteY1" fmla="*/ 0 h 714378"/>
              <a:gd name="connsiteX2" fmla="*/ 1452558 w 1452558"/>
              <a:gd name="connsiteY2" fmla="*/ 123814 h 714378"/>
              <a:gd name="connsiteX3" fmla="*/ 1452558 w 1452558"/>
              <a:gd name="connsiteY3" fmla="*/ 714378 h 714378"/>
              <a:gd name="connsiteX4" fmla="*/ 0 w 1452558"/>
              <a:gd name="connsiteY4" fmla="*/ 714378 h 71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58" h="714378">
                <a:moveTo>
                  <a:pt x="324717" y="0"/>
                </a:moveTo>
                <a:lnTo>
                  <a:pt x="1396279" y="0"/>
                </a:lnTo>
                <a:lnTo>
                  <a:pt x="1452558" y="123814"/>
                </a:lnTo>
                <a:lnTo>
                  <a:pt x="1452558" y="714378"/>
                </a:lnTo>
                <a:lnTo>
                  <a:pt x="0" y="714378"/>
                </a:lnTo>
                <a:close/>
              </a:path>
            </a:pathLst>
          </a:cu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32" name="Rectangle 31">
            <a:extLst>
              <a:ext uri="{FF2B5EF4-FFF2-40B4-BE49-F238E27FC236}">
                <a16:creationId xmlns:a16="http://schemas.microsoft.com/office/drawing/2014/main" id="{1D35A2EC-6D85-F343-93EA-9D3E4C91A08E}"/>
              </a:ext>
            </a:extLst>
          </p:cNvPr>
          <p:cNvSpPr/>
          <p:nvPr/>
        </p:nvSpPr>
        <p:spPr>
          <a:xfrm>
            <a:off x="-139501" y="2343152"/>
            <a:ext cx="8097638" cy="1323439"/>
          </a:xfrm>
          <a:prstGeom prst="rect">
            <a:avLst/>
          </a:prstGeom>
        </p:spPr>
        <p:txBody>
          <a:bodyPr wrap="square">
            <a:spAutoFit/>
          </a:bodyPr>
          <a:lstStyle/>
          <a:p>
            <a:pPr algn="ct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rPr>
              <a:t>PHONG TRÀO CHỐNG PHÁP TRONG NHỮNG NĂM 1885 - 1896</a:t>
            </a:r>
            <a:endParaRPr lang="en-VN" sz="4000" dirty="0"/>
          </a:p>
        </p:txBody>
      </p:sp>
      <p:sp>
        <p:nvSpPr>
          <p:cNvPr id="33" name="Rectangle 32">
            <a:extLst>
              <a:ext uri="{FF2B5EF4-FFF2-40B4-BE49-F238E27FC236}">
                <a16:creationId xmlns:a16="http://schemas.microsoft.com/office/drawing/2014/main" id="{01399312-FA15-844E-9994-6F6557ABAE79}"/>
              </a:ext>
            </a:extLst>
          </p:cNvPr>
          <p:cNvSpPr/>
          <p:nvPr/>
        </p:nvSpPr>
        <p:spPr>
          <a:xfrm>
            <a:off x="2676449" y="946188"/>
            <a:ext cx="2465740" cy="1107996"/>
          </a:xfrm>
          <a:prstGeom prst="rect">
            <a:avLst/>
          </a:prstGeom>
          <a:noFill/>
        </p:spPr>
        <p:txBody>
          <a:bodyPr wrap="none" lIns="91440" tIns="45720" rIns="91440" bIns="45720">
            <a:spAutoFit/>
          </a:bodyPr>
          <a:lstStyle/>
          <a:p>
            <a:pPr algn="ctr"/>
            <a:r>
              <a:rPr lang="en-US" sz="66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6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18</a:t>
            </a:r>
            <a:endParaRPr lang="en-US" sz="6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grpId="0" nodeType="withEffect">
                                  <p:stCondLst>
                                    <p:cond delay="0"/>
                                  </p:stCondLst>
                                  <p:iterate type="lt">
                                    <p:tmPct val="10000"/>
                                  </p:iterate>
                                  <p:childTnLst>
                                    <p:animScale>
                                      <p:cBhvr>
                                        <p:cTn id="6" dur="250" autoRev="1" fill="hold">
                                          <p:stCondLst>
                                            <p:cond delay="0"/>
                                          </p:stCondLst>
                                        </p:cTn>
                                        <p:tgtEl>
                                          <p:spTgt spid="32"/>
                                        </p:tgtEl>
                                      </p:cBhvr>
                                      <p:to x="80000" y="100000"/>
                                    </p:animScale>
                                    <p:anim by="(#ppt_w*0.10)" calcmode="lin" valueType="num">
                                      <p:cBhvr>
                                        <p:cTn id="7" dur="250" autoRev="1" fill="hold">
                                          <p:stCondLst>
                                            <p:cond delay="0"/>
                                          </p:stCondLst>
                                        </p:cTn>
                                        <p:tgtEl>
                                          <p:spTgt spid="32"/>
                                        </p:tgtEl>
                                        <p:attrNameLst>
                                          <p:attrName>ppt_x</p:attrName>
                                        </p:attrNameLst>
                                      </p:cBhvr>
                                    </p:anim>
                                    <p:anim by="(-#ppt_w*0.10)" calcmode="lin" valueType="num">
                                      <p:cBhvr>
                                        <p:cTn id="8" dur="250" autoRev="1" fill="hold">
                                          <p:stCondLst>
                                            <p:cond delay="0"/>
                                          </p:stCondLst>
                                        </p:cTn>
                                        <p:tgtEl>
                                          <p:spTgt spid="32"/>
                                        </p:tgtEl>
                                        <p:attrNameLst>
                                          <p:attrName>ppt_y</p:attrName>
                                        </p:attrNameLst>
                                      </p:cBhvr>
                                    </p:anim>
                                    <p:animRot by="-480000">
                                      <p:cBhvr>
                                        <p:cTn id="9" dur="250" autoRev="1" fill="hold">
                                          <p:stCondLst>
                                            <p:cond delay="0"/>
                                          </p:stCondLst>
                                        </p:cTn>
                                        <p:tgtEl>
                                          <p:spTgt spid="32"/>
                                        </p:tgtEl>
                                        <p:attrNameLst>
                                          <p:attrName>r</p:attrName>
                                        </p:attrNameLst>
                                      </p:cBhvr>
                                    </p:animRot>
                                  </p:childTnLst>
                                </p:cTn>
                              </p:par>
                              <p:par>
                                <p:cTn id="10" presetID="36" presetClass="emph" presetSubtype="0" repeatCount="3000" fill="hold" grpId="0" nodeType="withEffect">
                                  <p:stCondLst>
                                    <p:cond delay="0"/>
                                  </p:stCondLst>
                                  <p:iterate type="lt">
                                    <p:tmPct val="10000"/>
                                  </p:iterate>
                                  <p:childTnLst>
                                    <p:animScale>
                                      <p:cBhvr>
                                        <p:cTn id="11" dur="250" autoRev="1" fill="hold">
                                          <p:stCondLst>
                                            <p:cond delay="0"/>
                                          </p:stCondLst>
                                        </p:cTn>
                                        <p:tgtEl>
                                          <p:spTgt spid="33"/>
                                        </p:tgtEl>
                                      </p:cBhvr>
                                      <p:to x="80000" y="100000"/>
                                    </p:animScale>
                                    <p:anim by="(#ppt_w*0.10)" calcmode="lin" valueType="num">
                                      <p:cBhvr>
                                        <p:cTn id="12" dur="250" autoRev="1" fill="hold">
                                          <p:stCondLst>
                                            <p:cond delay="0"/>
                                          </p:stCondLst>
                                        </p:cTn>
                                        <p:tgtEl>
                                          <p:spTgt spid="33"/>
                                        </p:tgtEl>
                                        <p:attrNameLst>
                                          <p:attrName>ppt_x</p:attrName>
                                        </p:attrNameLst>
                                      </p:cBhvr>
                                    </p:anim>
                                    <p:anim by="(-#ppt_w*0.10)" calcmode="lin" valueType="num">
                                      <p:cBhvr>
                                        <p:cTn id="13" dur="250" autoRev="1" fill="hold">
                                          <p:stCondLst>
                                            <p:cond delay="0"/>
                                          </p:stCondLst>
                                        </p:cTn>
                                        <p:tgtEl>
                                          <p:spTgt spid="33"/>
                                        </p:tgtEl>
                                        <p:attrNameLst>
                                          <p:attrName>ppt_y</p:attrName>
                                        </p:attrNameLst>
                                      </p:cBhvr>
                                    </p:anim>
                                    <p:animRot by="-480000">
                                      <p:cBhvr>
                                        <p:cTn id="14" dur="250" autoRev="1" fill="hold">
                                          <p:stCondLst>
                                            <p:cond delay="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Luyện</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tập</a:t>
            </a:r>
            <a:endParaRPr lang="en-US"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3F6D1699-0CBE-8789-788B-5C9A36D38409}"/>
              </a:ext>
            </a:extLst>
          </p:cNvPr>
          <p:cNvSpPr txBox="1"/>
          <p:nvPr/>
        </p:nvSpPr>
        <p:spPr>
          <a:xfrm>
            <a:off x="3001298" y="4224052"/>
            <a:ext cx="7145382" cy="1477328"/>
          </a:xfrm>
          <a:prstGeom prst="rect">
            <a:avLst/>
          </a:prstGeom>
          <a:noFill/>
        </p:spPr>
        <p:txBody>
          <a:bodyPr wrap="square">
            <a:spAutoFit/>
          </a:bodyPr>
          <a:lstStyle/>
          <a:p>
            <a:r>
              <a:rPr lang="en-US">
                <a:solidFill>
                  <a:schemeClr val="accent2">
                    <a:lumMod val="75000"/>
                  </a:schemeClr>
                </a:solidFill>
              </a:rPr>
              <a:t>Tài liệu được chia sẻ bởi Website VnTeach.Com</a:t>
            </a:r>
          </a:p>
          <a:p>
            <a:r>
              <a:rPr lang="en-US">
                <a:solidFill>
                  <a:schemeClr val="accent2">
                    <a:lumMod val="75000"/>
                  </a:schemeClr>
                </a:solidFill>
              </a:rPr>
              <a:t>https://www.vnteach.com</a:t>
            </a:r>
          </a:p>
          <a:p>
            <a:r>
              <a:rPr lang="en-US">
                <a:solidFill>
                  <a:schemeClr val="accent2">
                    <a:lumMod val="75000"/>
                  </a:schemeClr>
                </a:solidFill>
              </a:rPr>
              <a:t>Một sản phẩm của cộng đồng facebook Thư Viện VnTeach.Com</a:t>
            </a:r>
          </a:p>
          <a:p>
            <a:r>
              <a:rPr lang="en-US">
                <a:solidFill>
                  <a:schemeClr val="accent2">
                    <a:lumMod val="75000"/>
                  </a:schemeClr>
                </a:solidFill>
              </a:rPr>
              <a:t>https://www.facebook.com/groups/vnteach/</a:t>
            </a:r>
          </a:p>
          <a:p>
            <a:r>
              <a:rPr lang="en-US">
                <a:solidFill>
                  <a:schemeClr val="accent2">
                    <a:lumMod val="75000"/>
                  </a:schemeClr>
                </a:solidFill>
              </a:rPr>
              <a:t>https://www.facebook.com/groups/thuvienvnteach/</a:t>
            </a:r>
          </a:p>
        </p:txBody>
      </p:sp>
    </p:spTree>
    <p:extLst>
      <p:ext uri="{BB962C8B-B14F-4D97-AF65-F5344CB8AC3E}">
        <p14:creationId xmlns:p14="http://schemas.microsoft.com/office/powerpoint/2010/main" val="375620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Vector bé nấu bánh chưng ngày tết">
            <a:extLst>
              <a:ext uri="{FF2B5EF4-FFF2-40B4-BE49-F238E27FC236}">
                <a16:creationId xmlns:a16="http://schemas.microsoft.com/office/drawing/2014/main" id="{8FA5B4F4-0D9E-F349-BE4E-8C969F413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4" b="9380"/>
          <a:stretch/>
        </p:blipFill>
        <p:spPr bwMode="auto">
          <a:xfrm>
            <a:off x="24484" y="50527"/>
            <a:ext cx="6040614" cy="4139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A0B5EE8-91BB-794E-97FB-5D6100E0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2" y="2048256"/>
            <a:ext cx="6632448" cy="5099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7225F7-9ACE-B445-89D0-3299DF23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2" r="12585"/>
          <a:stretch/>
        </p:blipFill>
        <p:spPr bwMode="auto">
          <a:xfrm>
            <a:off x="7845552" y="0"/>
            <a:ext cx="4346448" cy="316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8A5BE2-F8C3-1F43-9739-C29B00D6406B}"/>
              </a:ext>
            </a:extLst>
          </p:cNvPr>
          <p:cNvSpPr/>
          <p:nvPr/>
        </p:nvSpPr>
        <p:spPr>
          <a:xfrm>
            <a:off x="5512842" y="13135"/>
            <a:ext cx="233271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NẤU BÁNH CHƯNG</a:t>
            </a:r>
          </a:p>
        </p:txBody>
      </p:sp>
      <p:pic>
        <p:nvPicPr>
          <p:cNvPr id="2056" name="Picture 8" descr="Ảnh động Powerpoint CTU">
            <a:extLst>
              <a:ext uri="{FF2B5EF4-FFF2-40B4-BE49-F238E27FC236}">
                <a16:creationId xmlns:a16="http://schemas.microsoft.com/office/drawing/2014/main" id="{C085ABE5-1997-B74A-93FB-669748EC8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32" y="601620"/>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a16="http://schemas.microsoft.com/office/drawing/2014/main" id="{076C831C-5665-334E-9A8B-ED5AB94C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74" y="1138214"/>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động Powerpoint CTU">
            <a:extLst>
              <a:ext uri="{FF2B5EF4-FFF2-40B4-BE49-F238E27FC236}">
                <a16:creationId xmlns:a16="http://schemas.microsoft.com/office/drawing/2014/main" id="{FFF1EB1A-28E6-D743-8F1F-06CB2365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108666" y="314112"/>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a16="http://schemas.microsoft.com/office/drawing/2014/main" id="{658C3240-9839-F14B-8AB1-D0DC259B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1677267" y="92353"/>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rId6" action="ppaction://hlinksldjump"/>
            <a:extLst>
              <a:ext uri="{FF2B5EF4-FFF2-40B4-BE49-F238E27FC236}">
                <a16:creationId xmlns:a16="http://schemas.microsoft.com/office/drawing/2014/main" id="{3608BB3D-5649-734C-8F95-BA382E3D60C7}"/>
              </a:ext>
            </a:extLst>
          </p:cNvPr>
          <p:cNvPicPr>
            <a:picLocks noChangeAspect="1"/>
          </p:cNvPicPr>
          <p:nvPr/>
        </p:nvPicPr>
        <p:blipFill>
          <a:blip r:embed="rId7"/>
          <a:stretch>
            <a:fillRect/>
          </a:stretch>
        </p:blipFill>
        <p:spPr>
          <a:xfrm>
            <a:off x="2171211" y="3665500"/>
            <a:ext cx="1701800" cy="1803400"/>
          </a:xfrm>
          <a:prstGeom prst="rect">
            <a:avLst/>
          </a:prstGeom>
        </p:spPr>
      </p:pic>
      <p:pic>
        <p:nvPicPr>
          <p:cNvPr id="6" name="3">
            <a:hlinkClick r:id="rId8" action="ppaction://hlinksldjump"/>
            <a:extLst>
              <a:ext uri="{FF2B5EF4-FFF2-40B4-BE49-F238E27FC236}">
                <a16:creationId xmlns:a16="http://schemas.microsoft.com/office/drawing/2014/main" id="{C5DAF064-8051-474F-B4D5-741B1805AC3F}"/>
              </a:ext>
            </a:extLst>
          </p:cNvPr>
          <p:cNvPicPr>
            <a:picLocks noChangeAspect="1"/>
          </p:cNvPicPr>
          <p:nvPr/>
        </p:nvPicPr>
        <p:blipFill>
          <a:blip r:embed="rId9"/>
          <a:stretch>
            <a:fillRect/>
          </a:stretch>
        </p:blipFill>
        <p:spPr>
          <a:xfrm>
            <a:off x="4165365" y="3803073"/>
            <a:ext cx="1701800" cy="1676400"/>
          </a:xfrm>
          <a:prstGeom prst="rect">
            <a:avLst/>
          </a:prstGeom>
        </p:spPr>
      </p:pic>
      <p:pic>
        <p:nvPicPr>
          <p:cNvPr id="27" name="4">
            <a:hlinkClick r:id="rId10" action="ppaction://hlinksldjump"/>
            <a:extLst>
              <a:ext uri="{FF2B5EF4-FFF2-40B4-BE49-F238E27FC236}">
                <a16:creationId xmlns:a16="http://schemas.microsoft.com/office/drawing/2014/main" id="{F247F270-8FF1-9140-9F07-E91B93A89974}"/>
              </a:ext>
            </a:extLst>
          </p:cNvPr>
          <p:cNvPicPr>
            <a:picLocks noChangeAspect="1"/>
          </p:cNvPicPr>
          <p:nvPr/>
        </p:nvPicPr>
        <p:blipFill>
          <a:blip r:embed="rId11"/>
          <a:stretch>
            <a:fillRect/>
          </a:stretch>
        </p:blipFill>
        <p:spPr>
          <a:xfrm>
            <a:off x="101020" y="5219700"/>
            <a:ext cx="1689100" cy="1676400"/>
          </a:xfrm>
          <a:prstGeom prst="rect">
            <a:avLst/>
          </a:prstGeom>
        </p:spPr>
      </p:pic>
      <p:pic>
        <p:nvPicPr>
          <p:cNvPr id="32" name="5">
            <a:hlinkClick r:id="rId12" action="ppaction://hlinksldjump"/>
            <a:extLst>
              <a:ext uri="{FF2B5EF4-FFF2-40B4-BE49-F238E27FC236}">
                <a16:creationId xmlns:a16="http://schemas.microsoft.com/office/drawing/2014/main" id="{6A096AB8-CDBA-D64E-BAD8-28D164906C50}"/>
              </a:ext>
            </a:extLst>
          </p:cNvPr>
          <p:cNvPicPr>
            <a:picLocks noChangeAspect="1"/>
          </p:cNvPicPr>
          <p:nvPr/>
        </p:nvPicPr>
        <p:blipFill>
          <a:blip r:embed="rId13"/>
          <a:stretch>
            <a:fillRect/>
          </a:stretch>
        </p:blipFill>
        <p:spPr>
          <a:xfrm>
            <a:off x="2002763" y="5092700"/>
            <a:ext cx="1701800" cy="1803400"/>
          </a:xfrm>
          <a:prstGeom prst="rect">
            <a:avLst/>
          </a:prstGeom>
        </p:spPr>
      </p:pic>
      <p:pic>
        <p:nvPicPr>
          <p:cNvPr id="34" name="6">
            <a:hlinkClick r:id="rId14" action="ppaction://hlinksldjump"/>
            <a:extLst>
              <a:ext uri="{FF2B5EF4-FFF2-40B4-BE49-F238E27FC236}">
                <a16:creationId xmlns:a16="http://schemas.microsoft.com/office/drawing/2014/main" id="{CC0D2A62-5373-2146-B4E1-D279F5659CC5}"/>
              </a:ext>
            </a:extLst>
          </p:cNvPr>
          <p:cNvPicPr>
            <a:picLocks noChangeAspect="1"/>
          </p:cNvPicPr>
          <p:nvPr/>
        </p:nvPicPr>
        <p:blipFill>
          <a:blip r:embed="rId15"/>
          <a:stretch>
            <a:fillRect/>
          </a:stretch>
        </p:blipFill>
        <p:spPr>
          <a:xfrm>
            <a:off x="4026814" y="5168900"/>
            <a:ext cx="1701800" cy="1727200"/>
          </a:xfrm>
          <a:prstGeom prst="rect">
            <a:avLst/>
          </a:prstGeom>
        </p:spPr>
      </p:pic>
      <p:pic>
        <p:nvPicPr>
          <p:cNvPr id="36" name="1">
            <a:hlinkClick r:id="rId16" action="ppaction://hlinksldjump"/>
            <a:extLst>
              <a:ext uri="{FF2B5EF4-FFF2-40B4-BE49-F238E27FC236}">
                <a16:creationId xmlns:a16="http://schemas.microsoft.com/office/drawing/2014/main" id="{FD58A08A-84EC-154E-A9C4-56417761F765}"/>
              </a:ext>
            </a:extLst>
          </p:cNvPr>
          <p:cNvPicPr>
            <a:picLocks noChangeAspect="1"/>
          </p:cNvPicPr>
          <p:nvPr/>
        </p:nvPicPr>
        <p:blipFill>
          <a:blip r:embed="rId17"/>
          <a:stretch>
            <a:fillRect/>
          </a:stretch>
        </p:blipFill>
        <p:spPr>
          <a:xfrm>
            <a:off x="71825" y="3621050"/>
            <a:ext cx="1701800" cy="1892300"/>
          </a:xfrm>
          <a:prstGeom prst="rect">
            <a:avLst/>
          </a:prstGeom>
        </p:spPr>
      </p:pic>
    </p:spTree>
    <p:extLst>
      <p:ext uri="{BB962C8B-B14F-4D97-AF65-F5344CB8AC3E}">
        <p14:creationId xmlns:p14="http://schemas.microsoft.com/office/powerpoint/2010/main" val="127286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4"/>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897287" y="2517694"/>
            <a:ext cx="5061472" cy="3499058"/>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15161" y="2538426"/>
              <a:ext cx="4390744" cy="2062103"/>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Kể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t</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ên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số</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con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đường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trường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mang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tên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lãnh</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đạo</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trong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phong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trào</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Cần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Vươngs</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37933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2" y="1871584"/>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a:t>Thanks!</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5" y="948242"/>
            <a:ext cx="3502836" cy="2480759"/>
            <a:chOff x="4773798" y="711181"/>
            <a:chExt cx="2627127" cy="1860569"/>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43462" y="1165792"/>
              <a:ext cx="2487798" cy="1292614"/>
            </a:xfrm>
            <a:prstGeom prst="rect">
              <a:avLst/>
            </a:prstGeom>
          </p:spPr>
          <p:txBody>
            <a:bodyPr wrap="square">
              <a:spAutoFit/>
            </a:bodyPr>
            <a:lstStyle/>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tập .</a:t>
              </a:r>
              <a:endParaRPr kumimoji="0" lang="en-VN" sz="1867"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kumimoji="0" lang="en-VN" sz="1867"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8353004" y="3298254"/>
            <a:ext cx="3134147" cy="2892998"/>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293768"/>
            </a:xfrm>
            <a:prstGeom prst="rect">
              <a:avLst/>
            </a:prstGeom>
          </p:spPr>
          <p:txBody>
            <a:bodyPr wrap="square">
              <a:spAutoFit/>
            </a:bodyPr>
            <a:lstStyle/>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r>
                <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Đọc và tim kiếm các thông tin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nội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dung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tiếp</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theo</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2.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Khởi</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nông</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dân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Yên</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1867"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Thế</a:t>
              </a:r>
              <a:r>
                <a:rPr lang="en-US" sz="18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(1884 – 1913)</a:t>
              </a:r>
              <a:endPar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auto" latinLnBrk="0" hangingPunct="1">
                <a:lnSpc>
                  <a:spcPct val="115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0"/>
            <a:ext cx="5257800" cy="4084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Địa hình bất lợi trong quá trình đấu tranh.</a:t>
            </a:r>
          </a:p>
        </p:txBody>
      </p:sp>
      <p:sp>
        <p:nvSpPr>
          <p:cNvPr id="11" name="Rectangle 10">
            <a:extLst>
              <a:ext uri="{FF2B5EF4-FFF2-40B4-BE49-F238E27FC236}">
                <a16:creationId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Thiếu một giai cấp tiên tiến đủ sức lãnh đạo.</a:t>
            </a: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Vua Hàm Nghi bị thực dân Pháp bắt.</a:t>
            </a:r>
          </a:p>
        </p:txBody>
      </p:sp>
      <p:sp>
        <p:nvSpPr>
          <p:cNvPr id="13" name="Rectangle 12">
            <a:extLst>
              <a:ext uri="{FF2B5EF4-FFF2-40B4-BE49-F238E27FC236}">
                <a16:creationId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Không được tầng lớp nhân dân ủng hộ.</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phong trào Cần vương thất bại?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 name="về" descr="Free Download Of - Clipart Icon Home Png Transparent Png (#425245) -  PinClipart">
            <a:hlinkClick r:id="rId11" action="ppaction://hlinksldjump"/>
            <a:extLst>
              <a:ext uri="{FF2B5EF4-FFF2-40B4-BE49-F238E27FC236}">
                <a16:creationId xmlns:a16="http://schemas.microsoft.com/office/drawing/2014/main" id="{41B6588A-B119-484A-B41C-11B77AA980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Phong trào nông dân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4663840" y="3999090"/>
            <a:ext cx="3708464"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Phong trào Cần vương.</a:t>
            </a: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Phong trào Duy Tân</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708464"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Phong trào nông dân Yên Thế</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3605" y="2947945"/>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7430" y="415553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Phong trào yêu nước chống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xâm lược đã dâng lên sôi nổi, kéo dài từ năm 1885 đến cuối thế kỉ XIX được gọi là phong trào gì?</a:t>
              </a:r>
            </a:p>
          </p:txBody>
        </p:sp>
      </p:grpSp>
      <p:sp>
        <p:nvSpPr>
          <p:cNvPr id="21" name="TextBox 20">
            <a:extLst>
              <a:ext uri="{FF2B5EF4-FFF2-40B4-BE49-F238E27FC236}">
                <a16:creationId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5CBC8414-A526-0B46-BE03-7AB8F3DA746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Khởi nghĩa Ba Đình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Khởi nghĩa Hương Khê</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Khởi nghĩa Yên Thế</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Khởi nghĩa Bãi Sậy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674460" y="326340"/>
              <a:ext cx="6991618" cy="95410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Cuộc khởi nghĩa tiêu biểu nhất trong phong trào Cần vương là cuộc khởi nghĩa nào?</a:t>
              </a:r>
            </a:p>
          </p:txBody>
        </p:sp>
      </p:grpSp>
      <p:sp>
        <p:nvSpPr>
          <p:cNvPr id="21" name="TextBox 20">
            <a:extLst>
              <a:ext uri="{FF2B5EF4-FFF2-40B4-BE49-F238E27FC236}">
                <a16:creationId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85FE9E6F-B85A-5C4A-B1F0-2FFB037EEB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6629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14688" y="4262322"/>
            <a:ext cx="3796825" cy="15246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đổ</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giành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4688" y="2377036"/>
            <a:ext cx="3796825" cy="173091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giành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657398" y="4235373"/>
            <a:ext cx="3796825" cy="15515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Đánh đế quốc thành lập nước cộng hòa.</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377036"/>
            <a:ext cx="3796825" cy="16601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đổ</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giành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507" y="5078894"/>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434071" y="5060109"/>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295" y="3352800"/>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54" y="345506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926054"/>
            <a:chOff x="-91545" y="1"/>
            <a:chExt cx="8357616" cy="1926054"/>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235751"/>
              <a:ext cx="6713132" cy="120032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Mục tiêu của phong trào yêu nước Cần Vương là gì?</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59C84D68-B7A2-0642-B9DB-B53E93FBD77B}"/>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E3FCAC7D-E74E-D542-8DCA-C10C26532A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933" t="5829" r="7365" b="11413"/>
          <a:stretch/>
        </p:blipFill>
        <p:spPr bwMode="auto">
          <a:xfrm>
            <a:off x="3655916" y="5836974"/>
            <a:ext cx="1343208" cy="11224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0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Vua Hàm Nghi bị thực dân Pháp bắt.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3796825"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Khởi nghĩa Hương Khê thất bại.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Khởi nghĩa Bãi Sậy thất bại</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Khởi nghĩa Ba Đình thất bại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4277" y="4238876"/>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94429"/>
              <a:ext cx="6713132" cy="156966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nào đánh dấu sự chấm dứt của phong trào Cần Vương ở Việt Nam vào cuối thế kỉ XIX?</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4F141035-93B0-B946-AB04-AA93AD2BB0DC}"/>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a16="http://schemas.microsoft.com/office/drawing/2014/main" id="{EC302354-E895-8A4E-8C83-96204A63A8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5"/>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6"/>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6"/>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4204340"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Có sự ãnh đạo của văn thân sĩ phu yêu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4204341"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Thời gian tồn tại hơn 10 năm.</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3629469"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Được trang bị vũ khí hiện đại.</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Quy mô rộng lớn khắp cả nước.</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7773" y="2860566"/>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313141" y="4311994"/>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141" y="296356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5604" y="4196257"/>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98943"/>
            <a:chOff x="-91545" y="1"/>
            <a:chExt cx="8357616" cy="1698943"/>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129284"/>
              <a:ext cx="6713132" cy="156966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cuộc khởi nghĩa Hương Khê là khởi nghĩa tiêu biểu nhất trong phong trào Cần Vương?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DCABDF79-A1E4-2A4E-B68E-F1FC945B4960}"/>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0" action="ppaction://hlinksldjump"/>
            <a:extLst>
              <a:ext uri="{FF2B5EF4-FFF2-40B4-BE49-F238E27FC236}">
                <a16:creationId xmlns:a16="http://schemas.microsoft.com/office/drawing/2014/main" id="{408A110E-E738-7942-8888-E789C6CD71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3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115910" y="754984"/>
            <a:ext cx="12192000" cy="523220"/>
          </a:xfrm>
          <a:prstGeom prst="rect">
            <a:avLst/>
          </a:prstGeom>
        </p:spPr>
        <p:txBody>
          <a:bodyPr wrap="square">
            <a:spAutoFit/>
          </a:bodyPr>
          <a:lstStyle/>
          <a:p>
            <a:pPr algn="ctr"/>
            <a:r>
              <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rPr>
              <a:t>BÀI 18: PHONG TRÀO CHỐNG PHÁP TRONG NHỮNG NĂM 1858 - 1896</a:t>
            </a:r>
            <a:endParaRPr lang="en-VN" sz="2800" dirty="0"/>
          </a:p>
        </p:txBody>
      </p:sp>
      <p:sp>
        <p:nvSpPr>
          <p:cNvPr id="6" name="TextBox 5">
            <a:extLst>
              <a:ext uri="{FF2B5EF4-FFF2-40B4-BE49-F238E27FC236}">
                <a16:creationId xmlns:a16="http://schemas.microsoft.com/office/drawing/2014/main" id="{E716A5FA-7CEE-7742-9CD3-9C0F4C247CD4}"/>
              </a:ext>
            </a:extLst>
          </p:cNvPr>
          <p:cNvSpPr txBox="1"/>
          <p:nvPr/>
        </p:nvSpPr>
        <p:spPr>
          <a:xfrm>
            <a:off x="-1" y="1430604"/>
            <a:ext cx="11436439"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khởi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tiêu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biểu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Vương</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9D51BF2-49F4-9C84-6112-10B07C23A0D5}"/>
              </a:ext>
            </a:extLst>
          </p:cNvPr>
          <p:cNvSpPr txBox="1"/>
          <p:nvPr/>
        </p:nvSpPr>
        <p:spPr>
          <a:xfrm>
            <a:off x="0" y="2089580"/>
            <a:ext cx="11178862"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a. Phong </a:t>
            </a:r>
            <a:r>
              <a:rPr lang="en-US" sz="3200" b="1" dirty="0" err="1">
                <a:solidFill>
                  <a:srgbClr val="0070C0"/>
                </a:solidFill>
                <a:latin typeface="Times New Roman" panose="02020603050405020304" pitchFamily="18" charset="0"/>
                <a:cs typeface="Times New Roman" panose="02020603050405020304" pitchFamily="18" charset="0"/>
              </a:rPr>
              <a:t>trào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Vương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nổ</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3" name="Rounded Rectangle 7">
            <a:extLst>
              <a:ext uri="{FF2B5EF4-FFF2-40B4-BE49-F238E27FC236}">
                <a16:creationId xmlns:a16="http://schemas.microsoft.com/office/drawing/2014/main" id="{98FDEE9E-A21F-6F4E-808B-4A0217254A3D}"/>
              </a:ext>
            </a:extLst>
          </p:cNvPr>
          <p:cNvSpPr/>
          <p:nvPr/>
        </p:nvSpPr>
        <p:spPr>
          <a:xfrm>
            <a:off x="1159099" y="2913320"/>
            <a:ext cx="9929611" cy="1031359"/>
          </a:xfrm>
          <a:prstGeom prst="roundRect">
            <a:avLst>
              <a:gd name="adj" fmla="val 27555"/>
            </a:avLst>
          </a:prstGeom>
          <a:solidFill>
            <a:srgbClr val="FFFFFF"/>
          </a:solidFill>
          <a:ln w="28575" cap="flat" cmpd="sng" algn="ctr">
            <a:solidFill>
              <a:srgbClr val="C00000"/>
            </a:solidFill>
            <a:prstDash val="sysDash"/>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FF0000"/>
                </a:solidFill>
                <a:latin typeface="Times New Roman" panose="02020603050405020304" pitchFamily="18" charset="0"/>
                <a:cs typeface="Times New Roman" panose="02020603050405020304" pitchFamily="18" charset="0"/>
              </a:rPr>
              <a:t>Nguyên</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nhân</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dẫn</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đến</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bùng</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nổ</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phong</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trào</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Cần</a:t>
            </a:r>
            <a:r>
              <a:rPr lang="en-US" sz="3200" kern="0" dirty="0">
                <a:solidFill>
                  <a:srgbClr val="FF0000"/>
                </a:solidFill>
                <a:latin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cs typeface="Times New Roman" panose="02020603050405020304" pitchFamily="18" charset="0"/>
              </a:rPr>
              <a:t>Vương</a:t>
            </a:r>
            <a:r>
              <a:rPr kumimoji="0" lang="en-VN"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a:t>
            </a:r>
            <a:r>
              <a:rPr kumimoji="0" lang="en-US" sz="28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 18: PHONG TRÀO CHỐNG PHÁP TRONG NHỮNG NĂM 1858 - 1896</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a16="http://schemas.microsoft.com/office/drawing/2014/main" id="{E716A5FA-7CEE-7742-9CD3-9C0F4C247CD4}"/>
              </a:ext>
            </a:extLst>
          </p:cNvPr>
          <p:cNvSpPr txBox="1"/>
          <p:nvPr/>
        </p:nvSpPr>
        <p:spPr>
          <a:xfrm>
            <a:off x="0" y="1278204"/>
            <a:ext cx="66057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khởi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phong trào Cần Vương</a:t>
            </a:r>
          </a:p>
        </p:txBody>
      </p:sp>
      <p:sp>
        <p:nvSpPr>
          <p:cNvPr id="4" name="TextBox 3">
            <a:extLst>
              <a:ext uri="{FF2B5EF4-FFF2-40B4-BE49-F238E27FC236}">
                <a16:creationId xmlns:a16="http://schemas.microsoft.com/office/drawing/2014/main" id="{BD8015F5-74EC-D34D-9889-772EAEB5F409}"/>
              </a:ext>
            </a:extLst>
          </p:cNvPr>
          <p:cNvSpPr txBox="1"/>
          <p:nvPr/>
        </p:nvSpPr>
        <p:spPr>
          <a:xfrm>
            <a:off x="-20540" y="2246587"/>
            <a:ext cx="64528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lang="en-US" sz="2800" b="1" dirty="0">
                <a:solidFill>
                  <a:srgbClr val="0070C0"/>
                </a:solidFill>
                <a:latin typeface="Times New Roman" panose="02020603050405020304" pitchFamily="18" charset="0"/>
                <a:cs typeface="Times New Roman" panose="02020603050405020304" pitchFamily="18" charset="0"/>
              </a:rPr>
              <a:t>Phong </a:t>
            </a:r>
            <a:r>
              <a:rPr lang="en-US" sz="2800" b="1" dirty="0" err="1">
                <a:solidFill>
                  <a:srgbClr val="0070C0"/>
                </a:solidFill>
                <a:latin typeface="Times New Roman" panose="02020603050405020304" pitchFamily="18" charset="0"/>
                <a:cs typeface="Times New Roman" panose="02020603050405020304" pitchFamily="18" charset="0"/>
              </a:rPr>
              <a:t>trào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nổ</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1B0A230-4870-154D-8724-1B1E8C70EF7C}"/>
              </a:ext>
            </a:extLst>
          </p:cNvPr>
          <p:cNvSpPr/>
          <p:nvPr/>
        </p:nvSpPr>
        <p:spPr>
          <a:xfrm>
            <a:off x="6463352" y="1520486"/>
            <a:ext cx="45719" cy="43939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730C52C1-C5AF-4741-9C87-F9B160625398}"/>
              </a:ext>
            </a:extLst>
          </p:cNvPr>
          <p:cNvSpPr/>
          <p:nvPr/>
        </p:nvSpPr>
        <p:spPr>
          <a:xfrm>
            <a:off x="-37039" y="2873984"/>
            <a:ext cx="6432330" cy="1332481"/>
          </a:xfrm>
          <a:prstGeom prst="rect">
            <a:avLst/>
          </a:prstGeom>
        </p:spPr>
        <p:txBody>
          <a:bodyPr wrap="square">
            <a:spAutoFit/>
          </a:bodyPr>
          <a:lstStyle/>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Sau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ước</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Pa-</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tơ</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ủng</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hộ</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Phe</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EA331414-FB4E-9548-BC9D-B6EE34F78302}"/>
              </a:ext>
            </a:extLst>
          </p:cNvPr>
          <p:cNvGrpSpPr/>
          <p:nvPr/>
        </p:nvGrpSpPr>
        <p:grpSpPr>
          <a:xfrm>
            <a:off x="6779174" y="1333877"/>
            <a:ext cx="5412827" cy="1388046"/>
            <a:chOff x="6824893" y="1828801"/>
            <a:chExt cx="5412827" cy="835572"/>
          </a:xfrm>
        </p:grpSpPr>
        <p:sp>
          <p:nvSpPr>
            <p:cNvPr id="3" name="Terminator 2">
              <a:extLst>
                <a:ext uri="{FF2B5EF4-FFF2-40B4-BE49-F238E27FC236}">
                  <a16:creationId xmlns:a16="http://schemas.microsoft.com/office/drawing/2014/main" id="{CC061C79-8CD6-7042-AFCF-6971FA209851}"/>
                </a:ext>
              </a:extLst>
            </p:cNvPr>
            <p:cNvSpPr/>
            <p:nvPr/>
          </p:nvSpPr>
          <p:spPr>
            <a:xfrm>
              <a:off x="6824893" y="1828801"/>
              <a:ext cx="5367108" cy="835572"/>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066B1A04-43A5-F542-B9C1-2F4A8871E809}"/>
                </a:ext>
              </a:extLst>
            </p:cNvPr>
            <p:cNvSpPr/>
            <p:nvPr/>
          </p:nvSpPr>
          <p:spPr>
            <a:xfrm>
              <a:off x="6824894" y="1833376"/>
              <a:ext cx="5412826" cy="722570"/>
            </a:xfrm>
            <a:prstGeom prst="rect">
              <a:avLst/>
            </a:prstGeom>
          </p:spPr>
          <p:txBody>
            <a:bodyPr wrap="square">
              <a:spAutoFit/>
            </a:bodyPr>
            <a:lstStyle/>
            <a:p>
              <a:pPr algn="ctr"/>
              <a:r>
                <a:rPr lang="en-US" sz="2400" b="1" dirty="0">
                  <a:solidFill>
                    <a:srgbClr val="0070C0"/>
                  </a:solidFill>
                  <a:latin typeface="Times New Roman" panose="02020603050405020304" pitchFamily="18" charset="0"/>
                  <a:ea typeface="Calibri" panose="020F0502020204030204" pitchFamily="34" charset="0"/>
                </a:rPr>
                <a:t>Sau </a:t>
              </a:r>
              <a:r>
                <a:rPr lang="en-US" sz="2400" b="1" dirty="0" err="1">
                  <a:solidFill>
                    <a:srgbClr val="0070C0"/>
                  </a:solidFill>
                  <a:latin typeface="Times New Roman" panose="02020603050405020304" pitchFamily="18" charset="0"/>
                  <a:ea typeface="Calibri" panose="020F0502020204030204" pitchFamily="34" charset="0"/>
                </a:rPr>
                <a:t>hiệp</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ước</a:t>
              </a:r>
              <a:r>
                <a:rPr lang="en-US" sz="2400" b="1" dirty="0">
                  <a:solidFill>
                    <a:srgbClr val="0070C0"/>
                  </a:solidFill>
                  <a:latin typeface="Times New Roman" panose="02020603050405020304" pitchFamily="18" charset="0"/>
                  <a:ea typeface="Calibri" panose="020F0502020204030204" pitchFamily="34" charset="0"/>
                </a:rPr>
                <a:t> Pa-</a:t>
              </a:r>
              <a:r>
                <a:rPr lang="en-US" sz="2400" b="1" dirty="0" err="1">
                  <a:solidFill>
                    <a:srgbClr val="0070C0"/>
                  </a:solidFill>
                  <a:latin typeface="Times New Roman" panose="02020603050405020304" pitchFamily="18" charset="0"/>
                  <a:ea typeface="Calibri" panose="020F0502020204030204" pitchFamily="34" charset="0"/>
                </a:rPr>
                <a:t>tơ</a:t>
              </a:r>
              <a:r>
                <a:rPr lang="en-US" sz="2400" b="1" dirty="0">
                  <a:solidFill>
                    <a:srgbClr val="0070C0"/>
                  </a:solidFill>
                  <a:latin typeface="Times New Roman" panose="02020603050405020304" pitchFamily="18" charset="0"/>
                  <a:ea typeface="Calibri" panose="020F0502020204030204" pitchFamily="34" charset="0"/>
                </a:rPr>
                <a:t>-</a:t>
              </a:r>
              <a:r>
                <a:rPr lang="en-US" sz="2400" b="1" dirty="0" err="1">
                  <a:solidFill>
                    <a:srgbClr val="0070C0"/>
                  </a:solidFill>
                  <a:latin typeface="Times New Roman" panose="02020603050405020304" pitchFamily="18" charset="0"/>
                  <a:ea typeface="Calibri" panose="020F0502020204030204" pitchFamily="34" charset="0"/>
                </a:rPr>
                <a:t>nốt</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nội</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bộ</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trong</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quan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lại</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triều</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đình</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nhà</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Nguyễn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phân</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hóa</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làm</a:t>
              </a:r>
              <a:r>
                <a:rPr lang="en-US" sz="2400" b="1" dirty="0">
                  <a:solidFill>
                    <a:srgbClr val="0070C0"/>
                  </a:solidFill>
                  <a:latin typeface="Times New Roman" panose="02020603050405020304" pitchFamily="18" charset="0"/>
                  <a:ea typeface="Calibri" panose="020F0502020204030204" pitchFamily="34" charset="0"/>
                </a:rPr>
                <a:t> 2 </a:t>
              </a:r>
              <a:r>
                <a:rPr lang="en-US" sz="2400" b="1" dirty="0" err="1">
                  <a:solidFill>
                    <a:srgbClr val="0070C0"/>
                  </a:solidFill>
                  <a:latin typeface="Times New Roman" panose="02020603050405020304" pitchFamily="18" charset="0"/>
                  <a:ea typeface="Calibri" panose="020F0502020204030204" pitchFamily="34" charset="0"/>
                </a:rPr>
                <a:t>phe</a:t>
              </a:r>
              <a:r>
                <a:rPr lang="en-US" sz="2400" b="1" dirty="0">
                  <a:solidFill>
                    <a:srgbClr val="0070C0"/>
                  </a:solidFill>
                  <a:latin typeface="Times New Roman" panose="02020603050405020304" pitchFamily="18" charset="0"/>
                  <a:ea typeface="Calibri" panose="020F0502020204030204" pitchFamily="34" charset="0"/>
                </a:rPr>
                <a:t>.</a:t>
              </a:r>
              <a:endParaRPr lang="en-VN" sz="2400" b="1" dirty="0">
                <a:solidFill>
                  <a:srgbClr val="0070C0"/>
                </a:solidFill>
              </a:endParaRPr>
            </a:p>
          </p:txBody>
        </p:sp>
      </p:grpSp>
      <p:grpSp>
        <p:nvGrpSpPr>
          <p:cNvPr id="10" name="Group 9">
            <a:extLst>
              <a:ext uri="{FF2B5EF4-FFF2-40B4-BE49-F238E27FC236}">
                <a16:creationId xmlns:a16="http://schemas.microsoft.com/office/drawing/2014/main" id="{12E5D5C3-3AD0-CF43-8228-EE88212DC898}"/>
              </a:ext>
            </a:extLst>
          </p:cNvPr>
          <p:cNvGrpSpPr/>
          <p:nvPr/>
        </p:nvGrpSpPr>
        <p:grpSpPr>
          <a:xfrm>
            <a:off x="6997344" y="2769807"/>
            <a:ext cx="2053715" cy="1398340"/>
            <a:chOff x="138023" y="293298"/>
            <a:chExt cx="3588588" cy="1794294"/>
          </a:xfrm>
        </p:grpSpPr>
        <p:grpSp>
          <p:nvGrpSpPr>
            <p:cNvPr id="11" name="Group 10">
              <a:extLst>
                <a:ext uri="{FF2B5EF4-FFF2-40B4-BE49-F238E27FC236}">
                  <a16:creationId xmlns:a16="http://schemas.microsoft.com/office/drawing/2014/main" id="{D2E7E538-2FDE-3B4E-8253-75E1718A7F3D}"/>
                </a:ext>
              </a:extLst>
            </p:cNvPr>
            <p:cNvGrpSpPr/>
            <p:nvPr/>
          </p:nvGrpSpPr>
          <p:grpSpPr>
            <a:xfrm>
              <a:off x="138023" y="293298"/>
              <a:ext cx="3588588" cy="1794294"/>
              <a:chOff x="138023" y="293298"/>
              <a:chExt cx="3588588" cy="1794294"/>
            </a:xfrm>
          </p:grpSpPr>
          <p:sp>
            <p:nvSpPr>
              <p:cNvPr id="14" name="Rounded Rectangle 13">
                <a:extLst>
                  <a:ext uri="{FF2B5EF4-FFF2-40B4-BE49-F238E27FC236}">
                    <a16:creationId xmlns:a16="http://schemas.microsoft.com/office/drawing/2014/main" id="{3A5AC975-5FAC-704B-88F9-1C420F8F8997}"/>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3349F73A-2004-BF45-BB29-8E591E652CF6}"/>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2" name="TextBox 11">
              <a:extLst>
                <a:ext uri="{FF2B5EF4-FFF2-40B4-BE49-F238E27FC236}">
                  <a16:creationId xmlns:a16="http://schemas.microsoft.com/office/drawing/2014/main" id="{FEE21C0E-69C8-2C41-8355-034A86FA8C36}"/>
                </a:ext>
              </a:extLst>
            </p:cNvPr>
            <p:cNvSpPr txBox="1"/>
            <p:nvPr/>
          </p:nvSpPr>
          <p:spPr>
            <a:xfrm>
              <a:off x="475598" y="744299"/>
              <a:ext cx="2761487" cy="1066302"/>
            </a:xfrm>
            <a:prstGeom prst="rect">
              <a:avLst/>
            </a:prstGeom>
            <a:noFill/>
          </p:spPr>
          <p:txBody>
            <a:bodyPr wrap="square" rtlCol="0">
              <a:spAutoFit/>
            </a:bodyPr>
            <a:lstStyle/>
            <a:p>
              <a:pPr algn="ctr"/>
              <a:r>
                <a:rPr lang="en-VN" sz="2400" b="1" dirty="0">
                  <a:solidFill>
                    <a:srgbClr val="C00000"/>
                  </a:solidFill>
                  <a:latin typeface="Times New Roman" panose="02020603050405020304" pitchFamily="18" charset="0"/>
                  <a:cs typeface="Times New Roman" panose="02020603050405020304" pitchFamily="18" charset="0"/>
                </a:rPr>
                <a:t>CHỦ CHIẾN</a:t>
              </a:r>
            </a:p>
          </p:txBody>
        </p:sp>
      </p:grpSp>
      <p:grpSp>
        <p:nvGrpSpPr>
          <p:cNvPr id="16" name="Group 15">
            <a:extLst>
              <a:ext uri="{FF2B5EF4-FFF2-40B4-BE49-F238E27FC236}">
                <a16:creationId xmlns:a16="http://schemas.microsoft.com/office/drawing/2014/main" id="{6695AE8C-9F21-8B49-823A-C96FCC016F8E}"/>
              </a:ext>
            </a:extLst>
          </p:cNvPr>
          <p:cNvGrpSpPr/>
          <p:nvPr/>
        </p:nvGrpSpPr>
        <p:grpSpPr>
          <a:xfrm>
            <a:off x="10177499" y="2837612"/>
            <a:ext cx="2053715" cy="1398339"/>
            <a:chOff x="8365668" y="293298"/>
            <a:chExt cx="3588588" cy="1794294"/>
          </a:xfrm>
        </p:grpSpPr>
        <p:grpSp>
          <p:nvGrpSpPr>
            <p:cNvPr id="17" name="Group 16">
              <a:extLst>
                <a:ext uri="{FF2B5EF4-FFF2-40B4-BE49-F238E27FC236}">
                  <a16:creationId xmlns:a16="http://schemas.microsoft.com/office/drawing/2014/main" id="{780E6AF5-53D9-7E4B-A56C-8D48396E640C}"/>
                </a:ext>
              </a:extLst>
            </p:cNvPr>
            <p:cNvGrpSpPr/>
            <p:nvPr/>
          </p:nvGrpSpPr>
          <p:grpSpPr>
            <a:xfrm>
              <a:off x="8365668" y="293298"/>
              <a:ext cx="3588588" cy="1794294"/>
              <a:chOff x="138023" y="293298"/>
              <a:chExt cx="3588588" cy="1794294"/>
            </a:xfrm>
          </p:grpSpPr>
          <p:sp>
            <p:nvSpPr>
              <p:cNvPr id="20" name="Rounded Rectangle 19">
                <a:extLst>
                  <a:ext uri="{FF2B5EF4-FFF2-40B4-BE49-F238E27FC236}">
                    <a16:creationId xmlns:a16="http://schemas.microsoft.com/office/drawing/2014/main" id="{6D26C8BB-54C9-ED43-B8DB-280583B8C678}"/>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1" name="Rounded Rectangle 20">
                <a:extLst>
                  <a:ext uri="{FF2B5EF4-FFF2-40B4-BE49-F238E27FC236}">
                    <a16:creationId xmlns:a16="http://schemas.microsoft.com/office/drawing/2014/main" id="{7A27157F-63A6-5243-A08D-6885DDE59FD8}"/>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8" name="TextBox 17">
              <a:extLst>
                <a:ext uri="{FF2B5EF4-FFF2-40B4-BE49-F238E27FC236}">
                  <a16:creationId xmlns:a16="http://schemas.microsoft.com/office/drawing/2014/main" id="{28DA15E3-E42A-A942-B0E5-D6941B04E28A}"/>
                </a:ext>
              </a:extLst>
            </p:cNvPr>
            <p:cNvSpPr txBox="1"/>
            <p:nvPr/>
          </p:nvSpPr>
          <p:spPr>
            <a:xfrm>
              <a:off x="8677828" y="974124"/>
              <a:ext cx="2935970" cy="592390"/>
            </a:xfrm>
            <a:prstGeom prst="rect">
              <a:avLst/>
            </a:prstGeom>
            <a:noFill/>
          </p:spPr>
          <p:txBody>
            <a:bodyPr wrap="square" rtlCol="0">
              <a:spAutoFit/>
            </a:bodyPr>
            <a:lstStyle/>
            <a:p>
              <a:pPr algn="ctr"/>
              <a:r>
                <a:rPr lang="en-VN" sz="2400" b="1" dirty="0">
                  <a:solidFill>
                    <a:srgbClr val="0070C0"/>
                  </a:solidFill>
                  <a:latin typeface="Times New Roman" panose="02020603050405020304" pitchFamily="18" charset="0"/>
                  <a:cs typeface="Times New Roman" panose="02020603050405020304" pitchFamily="18" charset="0"/>
                </a:rPr>
                <a:t>CHỦ HOÀ</a:t>
              </a:r>
            </a:p>
          </p:txBody>
        </p:sp>
      </p:grpSp>
      <p:grpSp>
        <p:nvGrpSpPr>
          <p:cNvPr id="13" name="Group 12">
            <a:extLst>
              <a:ext uri="{FF2B5EF4-FFF2-40B4-BE49-F238E27FC236}">
                <a16:creationId xmlns:a16="http://schemas.microsoft.com/office/drawing/2014/main" id="{AEA53C48-6268-8543-A594-DC975BCD8995}"/>
              </a:ext>
            </a:extLst>
          </p:cNvPr>
          <p:cNvGrpSpPr/>
          <p:nvPr/>
        </p:nvGrpSpPr>
        <p:grpSpPr>
          <a:xfrm>
            <a:off x="6921484" y="4115287"/>
            <a:ext cx="2035919" cy="2097964"/>
            <a:chOff x="6843793" y="4393004"/>
            <a:chExt cx="2035919" cy="2097964"/>
          </a:xfrm>
        </p:grpSpPr>
        <p:pic>
          <p:nvPicPr>
            <p:cNvPr id="52226" name="Picture 2">
              <a:extLst>
                <a:ext uri="{FF2B5EF4-FFF2-40B4-BE49-F238E27FC236}">
                  <a16:creationId xmlns:a16="http://schemas.microsoft.com/office/drawing/2014/main" id="{EA7F9C5B-83E1-144B-9D1F-6A653FC4E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793" y="4393004"/>
              <a:ext cx="2007998" cy="1695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F897E32-D250-D943-8484-5B063E2BF5F5}"/>
                </a:ext>
              </a:extLst>
            </p:cNvPr>
            <p:cNvSpPr txBox="1"/>
            <p:nvPr/>
          </p:nvSpPr>
          <p:spPr>
            <a:xfrm>
              <a:off x="6902831" y="6121636"/>
              <a:ext cx="1976881" cy="369332"/>
            </a:xfrm>
            <a:prstGeom prst="rect">
              <a:avLst/>
            </a:prstGeom>
            <a:noFill/>
          </p:spPr>
          <p:txBody>
            <a:bodyPr wrap="square" rtlCol="0">
              <a:spAutoFit/>
            </a:bodyPr>
            <a:lstStyle/>
            <a:p>
              <a:pPr algn="just"/>
              <a:r>
                <a:rPr lang="en-US" b="1" dirty="0">
                  <a:solidFill>
                    <a:schemeClr val="tx2">
                      <a:lumMod val="10000"/>
                    </a:schemeClr>
                  </a:solidFill>
                  <a:latin typeface="Times New Roman" panose="02020603050405020304" pitchFamily="18" charset="0"/>
                  <a:cs typeface="Times New Roman" panose="02020603050405020304" pitchFamily="18" charset="0"/>
                </a:rPr>
                <a:t>  </a:t>
              </a:r>
              <a:r>
                <a:rPr lang="en-VN" b="1" dirty="0">
                  <a:solidFill>
                    <a:schemeClr val="tx2">
                      <a:lumMod val="10000"/>
                    </a:schemeClr>
                  </a:solidFill>
                  <a:latin typeface="Times New Roman" panose="02020603050405020304" pitchFamily="18" charset="0"/>
                  <a:cs typeface="Times New Roman" panose="02020603050405020304" pitchFamily="18" charset="0"/>
                </a:rPr>
                <a:t>Tôn Thất Thuyết</a:t>
              </a:r>
            </a:p>
          </p:txBody>
        </p:sp>
      </p:grpSp>
      <p:grpSp>
        <p:nvGrpSpPr>
          <p:cNvPr id="19" name="Group 18">
            <a:extLst>
              <a:ext uri="{FF2B5EF4-FFF2-40B4-BE49-F238E27FC236}">
                <a16:creationId xmlns:a16="http://schemas.microsoft.com/office/drawing/2014/main" id="{35EBFC1D-562F-FA4B-8A68-DB438F2F1166}"/>
              </a:ext>
            </a:extLst>
          </p:cNvPr>
          <p:cNvGrpSpPr/>
          <p:nvPr/>
        </p:nvGrpSpPr>
        <p:grpSpPr>
          <a:xfrm>
            <a:off x="10344477" y="4050086"/>
            <a:ext cx="1801805" cy="2162964"/>
            <a:chOff x="10163591" y="4328004"/>
            <a:chExt cx="1801805" cy="2162964"/>
          </a:xfrm>
        </p:grpSpPr>
        <p:pic>
          <p:nvPicPr>
            <p:cNvPr id="52228" name="Picture 4">
              <a:extLst>
                <a:ext uri="{FF2B5EF4-FFF2-40B4-BE49-F238E27FC236}">
                  <a16:creationId xmlns:a16="http://schemas.microsoft.com/office/drawing/2014/main" id="{3FA4FD59-767B-BE4D-A8A0-0F2932D029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92" t="5336" r="13838" b="28406"/>
            <a:stretch/>
          </p:blipFill>
          <p:spPr bwMode="auto">
            <a:xfrm>
              <a:off x="10163591" y="4328004"/>
              <a:ext cx="1801805" cy="177501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3089022-8C7F-C542-BEB0-8D8F3A640FC4}"/>
                </a:ext>
              </a:extLst>
            </p:cNvPr>
            <p:cNvSpPr txBox="1"/>
            <p:nvPr/>
          </p:nvSpPr>
          <p:spPr>
            <a:xfrm>
              <a:off x="10380367" y="6121636"/>
              <a:ext cx="1409954" cy="369332"/>
            </a:xfrm>
            <a:prstGeom prst="rect">
              <a:avLst/>
            </a:prstGeom>
            <a:noFill/>
          </p:spPr>
          <p:txBody>
            <a:bodyPr wrap="square" rtlCol="0">
              <a:spAutoFit/>
            </a:bodyPr>
            <a:lstStyle/>
            <a:p>
              <a:pPr algn="just"/>
              <a:r>
                <a:rPr lang="en-US" b="1" dirty="0">
                  <a:solidFill>
                    <a:schemeClr val="tx2">
                      <a:lumMod val="10000"/>
                    </a:schemeClr>
                  </a:solidFill>
                  <a:latin typeface="Times New Roman" panose="02020603050405020304" pitchFamily="18" charset="0"/>
                  <a:cs typeface="Times New Roman" panose="02020603050405020304" pitchFamily="18" charset="0"/>
                </a:rPr>
                <a:t>Lê </a:t>
              </a:r>
              <a:r>
                <a:rPr lang="en-US" b="1" dirty="0" err="1">
                  <a:solidFill>
                    <a:schemeClr val="tx2">
                      <a:lumMod val="10000"/>
                    </a:schemeClr>
                  </a:solidFill>
                  <a:latin typeface="Times New Roman" panose="02020603050405020304" pitchFamily="18" charset="0"/>
                  <a:cs typeface="Times New Roman" panose="02020603050405020304" pitchFamily="18" charset="0"/>
                </a:rPr>
                <a:t>Chí</a:t>
              </a:r>
              <a:r>
                <a:rPr lang="en-US" b="1" dirty="0">
                  <a:solidFill>
                    <a:schemeClr val="tx2">
                      <a:lumMod val="10000"/>
                    </a:schemeClr>
                  </a:solidFill>
                  <a:latin typeface="Times New Roman" panose="02020603050405020304" pitchFamily="18" charset="0"/>
                  <a:cs typeface="Times New Roman" panose="02020603050405020304" pitchFamily="18" charset="0"/>
                </a:rPr>
                <a:t> </a:t>
              </a:r>
              <a:r>
                <a:rPr lang="en-US" b="1" dirty="0" err="1">
                  <a:solidFill>
                    <a:schemeClr val="tx2">
                      <a:lumMod val="10000"/>
                    </a:schemeClr>
                  </a:solidFill>
                  <a:latin typeface="Times New Roman" panose="02020603050405020304" pitchFamily="18" charset="0"/>
                  <a:cs typeface="Times New Roman" panose="02020603050405020304" pitchFamily="18" charset="0"/>
                </a:rPr>
                <a:t>Tín</a:t>
              </a:r>
              <a:endParaRPr lang="en-VN" b="1" dirty="0">
                <a:solidFill>
                  <a:schemeClr val="tx2">
                    <a:lumMod val="10000"/>
                  </a:schemeClr>
                </a:solidFill>
                <a:latin typeface="Times New Roman" panose="02020603050405020304" pitchFamily="18"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2A1DA818-81CD-624E-BBCE-C4D27DD703B5}"/>
              </a:ext>
            </a:extLst>
          </p:cNvPr>
          <p:cNvSpPr/>
          <p:nvPr/>
        </p:nvSpPr>
        <p:spPr>
          <a:xfrm>
            <a:off x="-64925" y="4310642"/>
            <a:ext cx="5793574" cy="483017"/>
          </a:xfrm>
          <a:prstGeom prst="rect">
            <a:avLst/>
          </a:prstGeom>
        </p:spPr>
        <p:txBody>
          <a:bodyPr wrap="none">
            <a:spAutoFit/>
          </a:bodyPr>
          <a:lstStyle/>
          <a:p>
            <a:pPr lvl="0" algn="just">
              <a:lnSpc>
                <a:spcPct val="115000"/>
              </a:lnSpc>
            </a:pPr>
            <a:r>
              <a:rPr lang="en-VN" sz="2400" dirty="0">
                <a:solidFill>
                  <a:srgbClr val="D9D9D9">
                    <a:lumMod val="10000"/>
                  </a:srgbClr>
                </a:solidFill>
                <a:latin typeface="Times New Roman" panose="02020603050405020304" pitchFamily="18" charset="0"/>
                <a:ea typeface="Calibri" panose="020F0502020204030204" pitchFamily="34" charset="0"/>
                <a:cs typeface="Times New Roman" panose="02020603050405020304" pitchFamily="18" charset="0"/>
              </a:rPr>
              <a:t>- Pháp lo sợ, tìm cách tiêu diệt phe chủ chiến.</a:t>
            </a:r>
          </a:p>
        </p:txBody>
      </p:sp>
    </p:spTree>
    <p:extLst>
      <p:ext uri="{BB962C8B-B14F-4D97-AF65-F5344CB8AC3E}">
        <p14:creationId xmlns:p14="http://schemas.microsoft.com/office/powerpoint/2010/main" val="1343787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14:presetBounceEnd="50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50000">
                                          <p:cBhvr additive="base">
                                            <p:cTn id="2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0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50000">
                                          <p:cBhvr additive="base">
                                            <p:cTn id="3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50000">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14:bounceEnd="50000">
                                          <p:cBhvr additive="base">
                                            <p:cTn id="38"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50000">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14:bounceEnd="50000">
                                          <p:cBhvr additive="base">
                                            <p:cTn id="4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p:bldP spid="5"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p:bldP spid="5" grpId="0"/>
          <p:bldP spid="2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DF9655-D6E2-F346-A34B-6672BDB58CAD}"/>
              </a:ext>
            </a:extLst>
          </p:cNvPr>
          <p:cNvSpPr/>
          <p:nvPr/>
        </p:nvSpPr>
        <p:spPr>
          <a:xfrm>
            <a:off x="270640" y="4978676"/>
            <a:ext cx="3560381" cy="1200329"/>
          </a:xfrm>
          <a:prstGeom prst="rect">
            <a:avLst/>
          </a:prstGeom>
        </p:spPr>
        <p:txBody>
          <a:bodyPr wrap="square">
            <a:spAutoFit/>
          </a:bodyPr>
          <a:lstStyle/>
          <a:p>
            <a:pPr algn="just"/>
            <a:r>
              <a:rPr lang="en-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Vì Tôn Thất Thuyết là Thượng thư Bộ binh, nắm binh quyền.</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53250" name="Picture 2" descr="Tôn Thất Thuyết – Wikipedia tiếng Việt">
            <a:extLst>
              <a:ext uri="{FF2B5EF4-FFF2-40B4-BE49-F238E27FC236}">
                <a16:creationId xmlns:a16="http://schemas.microsoft.com/office/drawing/2014/main" id="{392DFC29-E370-B643-B383-6B4F066C1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749"/>
          <a:stretch/>
        </p:blipFill>
        <p:spPr bwMode="auto">
          <a:xfrm>
            <a:off x="530771" y="1395252"/>
            <a:ext cx="3300250" cy="3583424"/>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2A0EBC-CC35-384B-A37E-58B0C0AF1F5B}"/>
              </a:ext>
            </a:extLst>
          </p:cNvPr>
          <p:cNvSpPr/>
          <p:nvPr/>
        </p:nvSpPr>
        <p:spPr>
          <a:xfrm>
            <a:off x="4619297" y="5163341"/>
            <a:ext cx="3405351" cy="830997"/>
          </a:xfrm>
          <a:prstGeom prst="rect">
            <a:avLst/>
          </a:prstGeom>
        </p:spPr>
        <p:txBody>
          <a:bodyPr wrap="square">
            <a:spAutoFit/>
          </a:bodyPr>
          <a:lstStyle/>
          <a:p>
            <a:pPr algn="ctr"/>
            <a:r>
              <a:rPr lang="en-VN"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Được một số quan lại và nhân dân ủng hộ.</a:t>
            </a:r>
            <a:r>
              <a:rPr lang="en-VN" sz="2400" b="1" dirty="0">
                <a:solidFill>
                  <a:srgbClr val="C00000"/>
                </a:solidFill>
                <a:latin typeface="Times New Roman" panose="02020603050405020304" pitchFamily="18" charset="0"/>
                <a:cs typeface="Times New Roman" panose="02020603050405020304" pitchFamily="18" charset="0"/>
              </a:rPr>
              <a:t> </a:t>
            </a:r>
            <a:endParaRPr lang="en-VN" sz="2400" b="1" dirty="0">
              <a:solidFill>
                <a:srgbClr val="C00000"/>
              </a:solidFill>
            </a:endParaRPr>
          </a:p>
        </p:txBody>
      </p:sp>
      <p:pic>
        <p:nvPicPr>
          <p:cNvPr id="9" name="Picture 2" descr="Hoàng hôn: Thủ lĩnh các cuộc khởi nghĩa nổi tiếng sử Việt không hề nghèo">
            <a:extLst>
              <a:ext uri="{FF2B5EF4-FFF2-40B4-BE49-F238E27FC236}">
                <a16:creationId xmlns:a16="http://schemas.microsoft.com/office/drawing/2014/main" id="{BB5F0733-4113-814F-BB0E-F3F9BC13B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9" t="20545"/>
          <a:stretch/>
        </p:blipFill>
        <p:spPr bwMode="auto">
          <a:xfrm>
            <a:off x="4225158" y="1302919"/>
            <a:ext cx="4004442" cy="3768090"/>
          </a:xfrm>
          <a:prstGeom prst="roundRect">
            <a:avLst>
              <a:gd name="adj" fmla="val 20772"/>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EDEC37-1B7D-3640-946D-1BA5BB512174}"/>
              </a:ext>
            </a:extLst>
          </p:cNvPr>
          <p:cNvSpPr/>
          <p:nvPr/>
        </p:nvSpPr>
        <p:spPr>
          <a:xfrm>
            <a:off x="8145846" y="5071009"/>
            <a:ext cx="4193628" cy="830997"/>
          </a:xfrm>
          <a:prstGeom prst="rect">
            <a:avLst/>
          </a:prstGeom>
        </p:spPr>
        <p:txBody>
          <a:bodyPr wrap="square">
            <a:spAutoFit/>
          </a:bodyPr>
          <a:lstStyle/>
          <a:p>
            <a:pPr algn="ctr"/>
            <a:r>
              <a:rPr lang="en-VN" sz="2400" b="1" dirty="0">
                <a:solidFill>
                  <a:srgbClr val="0070C0"/>
                </a:solidFill>
                <a:latin typeface="Times New Roman" panose="02020603050405020304" pitchFamily="18" charset="0"/>
                <a:ea typeface="Calibri" panose="020F0502020204030204" pitchFamily="34" charset="0"/>
              </a:rPr>
              <a:t>Ông phế bỏ các vua thân Pháp, đưa Hàm Nghi lên ngôi</a:t>
            </a:r>
            <a:r>
              <a:rPr lang="en-VN" sz="2400" b="1" dirty="0">
                <a:solidFill>
                  <a:srgbClr val="0070C0"/>
                </a:solidFill>
              </a:rPr>
              <a:t> </a:t>
            </a:r>
          </a:p>
        </p:txBody>
      </p:sp>
      <p:grpSp>
        <p:nvGrpSpPr>
          <p:cNvPr id="3" name="Group 2">
            <a:extLst>
              <a:ext uri="{FF2B5EF4-FFF2-40B4-BE49-F238E27FC236}">
                <a16:creationId xmlns:a16="http://schemas.microsoft.com/office/drawing/2014/main" id="{129455F1-3CD8-0645-A2EB-FCF2CD79F046}"/>
              </a:ext>
            </a:extLst>
          </p:cNvPr>
          <p:cNvGrpSpPr/>
          <p:nvPr/>
        </p:nvGrpSpPr>
        <p:grpSpPr>
          <a:xfrm>
            <a:off x="63718" y="496616"/>
            <a:ext cx="12192001" cy="835572"/>
            <a:chOff x="6824893" y="1828801"/>
            <a:chExt cx="5367108" cy="835572"/>
          </a:xfrm>
        </p:grpSpPr>
        <p:sp>
          <p:nvSpPr>
            <p:cNvPr id="4" name="Terminator 3">
              <a:extLst>
                <a:ext uri="{FF2B5EF4-FFF2-40B4-BE49-F238E27FC236}">
                  <a16:creationId xmlns:a16="http://schemas.microsoft.com/office/drawing/2014/main" id="{35B24AE6-3564-5B46-B079-0A3B0DB1195F}"/>
                </a:ext>
              </a:extLst>
            </p:cNvPr>
            <p:cNvSpPr/>
            <p:nvPr/>
          </p:nvSpPr>
          <p:spPr>
            <a:xfrm>
              <a:off x="6824893" y="1828801"/>
              <a:ext cx="5367108" cy="835572"/>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9DB03BB0-579C-C442-8B94-C7E3AA5C0561}"/>
                </a:ext>
              </a:extLst>
            </p:cNvPr>
            <p:cNvSpPr/>
            <p:nvPr/>
          </p:nvSpPr>
          <p:spPr>
            <a:xfrm>
              <a:off x="7313878" y="1891864"/>
              <a:ext cx="4389137" cy="584775"/>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ea typeface="Calibri" panose="020F0502020204030204" pitchFamily="34" charset="0"/>
                </a:rPr>
                <a:t>Vì</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sao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phe</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chủ</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chiến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chiếm</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số</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ít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mà</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dám</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chống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lại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Pháp</a:t>
              </a:r>
              <a:endParaRPr lang="en-US" sz="3200" b="1" dirty="0">
                <a:solidFill>
                  <a:srgbClr val="0070C0"/>
                </a:solidFill>
                <a:latin typeface="Times New Roman" panose="02020603050405020304" pitchFamily="18" charset="0"/>
                <a:ea typeface="Calibri" panose="020F0502020204030204" pitchFamily="34" charset="0"/>
              </a:endParaRPr>
            </a:p>
          </p:txBody>
        </p:sp>
      </p:grpSp>
      <p:pic>
        <p:nvPicPr>
          <p:cNvPr id="53252" name="Picture 4" descr="Hàm Nghi - Wikipedia">
            <a:extLst>
              <a:ext uri="{FF2B5EF4-FFF2-40B4-BE49-F238E27FC236}">
                <a16:creationId xmlns:a16="http://schemas.microsoft.com/office/drawing/2014/main" id="{4973F5BE-15FE-C74A-A818-7300BA119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88" b="15111"/>
          <a:stretch/>
        </p:blipFill>
        <p:spPr bwMode="auto">
          <a:xfrm>
            <a:off x="8623737" y="1395250"/>
            <a:ext cx="3358056" cy="35834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3250"/>
                                        </p:tgtEl>
                                        <p:attrNameLst>
                                          <p:attrName>style.visibility</p:attrName>
                                        </p:attrNameLst>
                                      </p:cBhvr>
                                      <p:to>
                                        <p:strVal val="visible"/>
                                      </p:to>
                                    </p:set>
                                    <p:anim calcmode="lin" valueType="num">
                                      <p:cBhvr>
                                        <p:cTn id="12" dur="1000" fill="hold"/>
                                        <p:tgtEl>
                                          <p:spTgt spid="53250"/>
                                        </p:tgtEl>
                                        <p:attrNameLst>
                                          <p:attrName>ppt_w</p:attrName>
                                        </p:attrNameLst>
                                      </p:cBhvr>
                                      <p:tavLst>
                                        <p:tav tm="0">
                                          <p:val>
                                            <p:strVal val="#ppt_w*0.70"/>
                                          </p:val>
                                        </p:tav>
                                        <p:tav tm="100000">
                                          <p:val>
                                            <p:strVal val="#ppt_w"/>
                                          </p:val>
                                        </p:tav>
                                      </p:tavLst>
                                    </p:anim>
                                    <p:anim calcmode="lin" valueType="num">
                                      <p:cBhvr>
                                        <p:cTn id="13" dur="1000" fill="hold"/>
                                        <p:tgtEl>
                                          <p:spTgt spid="53250"/>
                                        </p:tgtEl>
                                        <p:attrNameLst>
                                          <p:attrName>ppt_h</p:attrName>
                                        </p:attrNameLst>
                                      </p:cBhvr>
                                      <p:tavLst>
                                        <p:tav tm="0">
                                          <p:val>
                                            <p:strVal val="#ppt_h"/>
                                          </p:val>
                                        </p:tav>
                                        <p:tav tm="100000">
                                          <p:val>
                                            <p:strVal val="#ppt_h"/>
                                          </p:val>
                                        </p:tav>
                                      </p:tavLst>
                                    </p:anim>
                                    <p:animEffect transition="in" filter="fade">
                                      <p:cBhvr>
                                        <p:cTn id="14" dur="1000"/>
                                        <p:tgtEl>
                                          <p:spTgt spid="5325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53252"/>
                                        </p:tgtEl>
                                        <p:attrNameLst>
                                          <p:attrName>style.visibility</p:attrName>
                                        </p:attrNameLst>
                                      </p:cBhvr>
                                      <p:to>
                                        <p:strVal val="visible"/>
                                      </p:to>
                                    </p:set>
                                    <p:anim calcmode="lin" valueType="num">
                                      <p:cBhvr>
                                        <p:cTn id="36" dur="1000" fill="hold"/>
                                        <p:tgtEl>
                                          <p:spTgt spid="53252"/>
                                        </p:tgtEl>
                                        <p:attrNameLst>
                                          <p:attrName>ppt_w</p:attrName>
                                        </p:attrNameLst>
                                      </p:cBhvr>
                                      <p:tavLst>
                                        <p:tav tm="0">
                                          <p:val>
                                            <p:strVal val="#ppt_w*0.70"/>
                                          </p:val>
                                        </p:tav>
                                        <p:tav tm="100000">
                                          <p:val>
                                            <p:strVal val="#ppt_w"/>
                                          </p:val>
                                        </p:tav>
                                      </p:tavLst>
                                    </p:anim>
                                    <p:anim calcmode="lin" valueType="num">
                                      <p:cBhvr>
                                        <p:cTn id="37" dur="1000" fill="hold"/>
                                        <p:tgtEl>
                                          <p:spTgt spid="53252"/>
                                        </p:tgtEl>
                                        <p:attrNameLst>
                                          <p:attrName>ppt_h</p:attrName>
                                        </p:attrNameLst>
                                      </p:cBhvr>
                                      <p:tavLst>
                                        <p:tav tm="0">
                                          <p:val>
                                            <p:strVal val="#ppt_h"/>
                                          </p:val>
                                        </p:tav>
                                        <p:tav tm="100000">
                                          <p:val>
                                            <p:strVal val="#ppt_h"/>
                                          </p:val>
                                        </p:tav>
                                      </p:tavLst>
                                    </p:anim>
                                    <p:animEffect transition="in" filter="fade">
                                      <p:cBhvr>
                                        <p:cTn id="38" dur="1000"/>
                                        <p:tgtEl>
                                          <p:spTgt spid="53252"/>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0.7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C42925-7572-724A-A54F-87EB783FBAD2}"/>
              </a:ext>
            </a:extLst>
          </p:cNvPr>
          <p:cNvGrpSpPr/>
          <p:nvPr/>
        </p:nvGrpSpPr>
        <p:grpSpPr>
          <a:xfrm>
            <a:off x="6096000" y="764498"/>
            <a:ext cx="6096000" cy="5351489"/>
            <a:chOff x="6096000" y="764498"/>
            <a:chExt cx="6096000" cy="5351489"/>
          </a:xfrm>
        </p:grpSpPr>
        <p:sp>
          <p:nvSpPr>
            <p:cNvPr id="3" name="Rounded Rectangle 2">
              <a:extLst>
                <a:ext uri="{FF2B5EF4-FFF2-40B4-BE49-F238E27FC236}">
                  <a16:creationId xmlns:a16="http://schemas.microsoft.com/office/drawing/2014/main" id="{7C9BD86D-7724-C548-B73E-0313B865A91B}"/>
                </a:ext>
              </a:extLst>
            </p:cNvPr>
            <p:cNvSpPr/>
            <p:nvPr/>
          </p:nvSpPr>
          <p:spPr>
            <a:xfrm>
              <a:off x="6096000" y="764498"/>
              <a:ext cx="6096000" cy="53514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4" name="Rectangle 3">
              <a:extLst>
                <a:ext uri="{FF2B5EF4-FFF2-40B4-BE49-F238E27FC236}">
                  <a16:creationId xmlns:a16="http://schemas.microsoft.com/office/drawing/2014/main" id="{339CDC48-3B29-6745-A40F-3262628DCF20}"/>
                </a:ext>
              </a:extLst>
            </p:cNvPr>
            <p:cNvSpPr/>
            <p:nvPr/>
          </p:nvSpPr>
          <p:spPr>
            <a:xfrm>
              <a:off x="6335843" y="1165565"/>
              <a:ext cx="5616314" cy="4154984"/>
            </a:xfrm>
            <a:prstGeom prst="rect">
              <a:avLst/>
            </a:prstGeom>
          </p:spPr>
          <p:txBody>
            <a:bodyPr wrap="square">
              <a:spAutoFit/>
            </a:bodyPr>
            <a:lstStyle/>
            <a:p>
              <a:pPr algn="just"/>
              <a:r>
                <a:rPr lang="vi-VN" sz="2400" b="1" dirty="0">
                  <a:solidFill>
                    <a:srgbClr val="0070C0"/>
                  </a:solidFill>
                  <a:latin typeface="Times New Roman" panose="02020603050405020304" pitchFamily="18" charset="0"/>
                  <a:cs typeface="Times New Roman" panose="02020603050405020304" pitchFamily="18" charset="0"/>
                </a:rPr>
                <a:t> Tôn Thất Thuyết (1835 – 1913) quê ở Xuân Long (Huế) là người trong hoàng tộc, từng giữ nhiều chức quan lớn nhỏ.  Sau khi vua Tự Đức mất, ông là một trong 3 phụ chính đại thần, giữ chức Thượng thư Bộ binh nắm quyền chỉ huy quân đội. Năm 1883-1884, triều đình kí các hiệp ước thừa nhận nền đô hộ của thực dân Pháp. Nhưng ông là người chủ chiến trong triều, ra sức chuẩn bị lực lượng để đánh Pháp giành lại chủ quyền.</a:t>
              </a:r>
            </a:p>
          </p:txBody>
        </p:sp>
      </p:grpSp>
      <p:grpSp>
        <p:nvGrpSpPr>
          <p:cNvPr id="6" name="Group 5">
            <a:extLst>
              <a:ext uri="{FF2B5EF4-FFF2-40B4-BE49-F238E27FC236}">
                <a16:creationId xmlns:a16="http://schemas.microsoft.com/office/drawing/2014/main" id="{86375828-6C34-6649-B665-408A4FD38EBE}"/>
              </a:ext>
            </a:extLst>
          </p:cNvPr>
          <p:cNvGrpSpPr/>
          <p:nvPr/>
        </p:nvGrpSpPr>
        <p:grpSpPr>
          <a:xfrm>
            <a:off x="6096000" y="753255"/>
            <a:ext cx="6096000" cy="5351489"/>
            <a:chOff x="6096000" y="764498"/>
            <a:chExt cx="6096000" cy="5351489"/>
          </a:xfrm>
        </p:grpSpPr>
        <p:sp>
          <p:nvSpPr>
            <p:cNvPr id="7" name="Rounded Rectangle 6">
              <a:extLst>
                <a:ext uri="{FF2B5EF4-FFF2-40B4-BE49-F238E27FC236}">
                  <a16:creationId xmlns:a16="http://schemas.microsoft.com/office/drawing/2014/main" id="{2294E2CA-5FB2-E040-98C3-5E14EAB95FBB}"/>
                </a:ext>
              </a:extLst>
            </p:cNvPr>
            <p:cNvSpPr/>
            <p:nvPr/>
          </p:nvSpPr>
          <p:spPr>
            <a:xfrm>
              <a:off x="6096000" y="764498"/>
              <a:ext cx="6096000" cy="53514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8" name="Rectangle 7">
              <a:extLst>
                <a:ext uri="{FF2B5EF4-FFF2-40B4-BE49-F238E27FC236}">
                  <a16:creationId xmlns:a16="http://schemas.microsoft.com/office/drawing/2014/main" id="{D200F529-D0C5-C648-897F-5E062BE9CB6B}"/>
                </a:ext>
              </a:extLst>
            </p:cNvPr>
            <p:cNvSpPr/>
            <p:nvPr/>
          </p:nvSpPr>
          <p:spPr>
            <a:xfrm>
              <a:off x="6335843" y="1165565"/>
              <a:ext cx="5616314" cy="4524315"/>
            </a:xfrm>
            <a:prstGeom prst="rect">
              <a:avLst/>
            </a:prstGeom>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 Với Tôn Thất Thuyết không chấp nhận một sự thỏa hiệp nào, Ông coi các quan lại thỏa hiệp như kẻ thù của dân tộc…một đạo đức lớn đã bộc lộ rõ rệt trong mọi hoàn cảnh của đời ông, đó là sự gắn bó lạ lùng giữa đời ông với tổ quốc “rõ ràng Tôn Thất Thuyết không muốn giao thiệp với chúng ta (Pháp), ông bộc lộ sự căm ghét khôn cùng đối với chúng ta trong mọi hoàn cảnh. Chúng ta có thể nói rằng, ông căm ghét chúng ta đó là quyền và bộn phận của ông”</a:t>
              </a:r>
            </a:p>
          </p:txBody>
        </p:sp>
      </p:grpSp>
      <p:pic>
        <p:nvPicPr>
          <p:cNvPr id="60418" name="Picture 2" descr="Tại sao tôi mạt sát ông Tôn Thất Thuyết | Nghiên Cứu Lịch Sử">
            <a:extLst>
              <a:ext uri="{FF2B5EF4-FFF2-40B4-BE49-F238E27FC236}">
                <a16:creationId xmlns:a16="http://schemas.microsoft.com/office/drawing/2014/main" id="{A9E6B2C7-E7C0-0A4D-9E56-673B1852F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498"/>
            <a:ext cx="5856157" cy="5351488"/>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Tiểu Sử TÔN THẤT THUYẾT - Hành Trình Chống Pháp Ghi Dấu Lịch Sử ViỆT Nam -  YouTube">
            <a:extLst>
              <a:ext uri="{FF2B5EF4-FFF2-40B4-BE49-F238E27FC236}">
                <a16:creationId xmlns:a16="http://schemas.microsoft.com/office/drawing/2014/main" id="{27ADAA61-FEE7-E745-A28B-D9320C2C6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4496"/>
            <a:ext cx="6096000" cy="535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1000" fill="hold"/>
                                        <p:tgtEl>
                                          <p:spTgt spid="60418"/>
                                        </p:tgtEl>
                                        <p:attrNameLst>
                                          <p:attrName>ppt_w</p:attrName>
                                        </p:attrNameLst>
                                      </p:cBhvr>
                                      <p:tavLst>
                                        <p:tav tm="0">
                                          <p:val>
                                            <p:strVal val="#ppt_w*0.70"/>
                                          </p:val>
                                        </p:tav>
                                        <p:tav tm="100000">
                                          <p:val>
                                            <p:strVal val="#ppt_w"/>
                                          </p:val>
                                        </p:tav>
                                      </p:tavLst>
                                    </p:anim>
                                    <p:anim calcmode="lin" valueType="num">
                                      <p:cBhvr>
                                        <p:cTn id="8" dur="1000" fill="hold"/>
                                        <p:tgtEl>
                                          <p:spTgt spid="60418"/>
                                        </p:tgtEl>
                                        <p:attrNameLst>
                                          <p:attrName>ppt_h</p:attrName>
                                        </p:attrNameLst>
                                      </p:cBhvr>
                                      <p:tavLst>
                                        <p:tav tm="0">
                                          <p:val>
                                            <p:strVal val="#ppt_h"/>
                                          </p:val>
                                        </p:tav>
                                        <p:tav tm="100000">
                                          <p:val>
                                            <p:strVal val="#ppt_h"/>
                                          </p:val>
                                        </p:tav>
                                      </p:tavLst>
                                    </p:anim>
                                    <p:animEffect transition="in" filter="fade">
                                      <p:cBhvr>
                                        <p:cTn id="9" dur="1000"/>
                                        <p:tgtEl>
                                          <p:spTgt spid="60418"/>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60418"/>
                                        </p:tgtEl>
                                      </p:cBhvr>
                                    </p:animEffect>
                                    <p:set>
                                      <p:cBhvr>
                                        <p:cTn id="19" dur="1" fill="hold">
                                          <p:stCondLst>
                                            <p:cond delay="499"/>
                                          </p:stCondLst>
                                        </p:cTn>
                                        <p:tgtEl>
                                          <p:spTgt spid="60418"/>
                                        </p:tgtEl>
                                        <p:attrNameLst>
                                          <p:attrName>style.visibility</p:attrName>
                                        </p:attrNameLst>
                                      </p:cBhvr>
                                      <p:to>
                                        <p:strVal val="hidden"/>
                                      </p:to>
                                    </p:set>
                                  </p:childTnLst>
                                </p:cTn>
                              </p:par>
                              <p:par>
                                <p:cTn id="20" presetID="5" presetClass="exit" presetSubtype="10" fill="hold" nodeType="with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7" presetClass="entr" presetSubtype="10" fill="hold" nodeType="withEffect">
                                  <p:stCondLst>
                                    <p:cond delay="0"/>
                                  </p:stCondLst>
                                  <p:childTnLst>
                                    <p:set>
                                      <p:cBhvr>
                                        <p:cTn id="24" dur="1" fill="hold">
                                          <p:stCondLst>
                                            <p:cond delay="0"/>
                                          </p:stCondLst>
                                        </p:cTn>
                                        <p:tgtEl>
                                          <p:spTgt spid="60420"/>
                                        </p:tgtEl>
                                        <p:attrNameLst>
                                          <p:attrName>style.visibility</p:attrName>
                                        </p:attrNameLst>
                                      </p:cBhvr>
                                      <p:to>
                                        <p:strVal val="visible"/>
                                      </p:to>
                                    </p:set>
                                    <p:anim calcmode="lin" valueType="num">
                                      <p:cBhvr>
                                        <p:cTn id="25" dur="500" fill="hold"/>
                                        <p:tgtEl>
                                          <p:spTgt spid="60420"/>
                                        </p:tgtEl>
                                        <p:attrNameLst>
                                          <p:attrName>ppt_w</p:attrName>
                                        </p:attrNameLst>
                                      </p:cBhvr>
                                      <p:tavLst>
                                        <p:tav tm="0">
                                          <p:val>
                                            <p:fltVal val="0"/>
                                          </p:val>
                                        </p:tav>
                                        <p:tav tm="100000">
                                          <p:val>
                                            <p:strVal val="#ppt_w"/>
                                          </p:val>
                                        </p:tav>
                                      </p:tavLst>
                                    </p:anim>
                                    <p:anim calcmode="lin" valueType="num">
                                      <p:cBhvr>
                                        <p:cTn id="26" dur="500" fill="hold"/>
                                        <p:tgtEl>
                                          <p:spTgt spid="60420"/>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luoc_do_kinh_thanh_hue_nam_1858_500_400">
            <a:extLst>
              <a:ext uri="{FF2B5EF4-FFF2-40B4-BE49-F238E27FC236}">
                <a16:creationId xmlns:a16="http://schemas.microsoft.com/office/drawing/2014/main" id="{383D2300-5995-8142-BA5B-721181A38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219" y="0"/>
            <a:ext cx="72097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AutoShape 9">
            <a:extLst>
              <a:ext uri="{FF2B5EF4-FFF2-40B4-BE49-F238E27FC236}">
                <a16:creationId xmlns:a16="http://schemas.microsoft.com/office/drawing/2014/main" id="{45196283-CAB0-7A4C-AE7D-3830E5E5296D}"/>
              </a:ext>
            </a:extLst>
          </p:cNvPr>
          <p:cNvSpPr>
            <a:spLocks noChangeArrowheads="1"/>
          </p:cNvSpPr>
          <p:nvPr/>
        </p:nvSpPr>
        <p:spPr bwMode="auto">
          <a:xfrm>
            <a:off x="3719514" y="3068639"/>
            <a:ext cx="73025" cy="71437"/>
          </a:xfrm>
          <a:custGeom>
            <a:avLst/>
            <a:gdLst>
              <a:gd name="T0" fmla="*/ 16126388 w 21600"/>
              <a:gd name="T1" fmla="*/ 0 h 21600"/>
              <a:gd name="T2" fmla="*/ 4722716 w 21600"/>
              <a:gd name="T3" fmla="*/ 4139212 h 21600"/>
              <a:gd name="T4" fmla="*/ 0 w 21600"/>
              <a:gd name="T5" fmla="*/ 14133351 h 21600"/>
              <a:gd name="T6" fmla="*/ 4722716 w 21600"/>
              <a:gd name="T7" fmla="*/ 24127162 h 21600"/>
              <a:gd name="T8" fmla="*/ 16126388 w 21600"/>
              <a:gd name="T9" fmla="*/ 28266374 h 21600"/>
              <a:gd name="T10" fmla="*/ 27529603 w 21600"/>
              <a:gd name="T11" fmla="*/ 24127162 h 21600"/>
              <a:gd name="T12" fmla="*/ 32252282 w 21600"/>
              <a:gd name="T13" fmla="*/ 14133351 h 21600"/>
              <a:gd name="T14" fmla="*/ 27529603 w 21600"/>
              <a:gd name="T15" fmla="*/ 413921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2DE229A6-ED94-7F41-9C94-51FFACA73B33}"/>
              </a:ext>
            </a:extLst>
          </p:cNvPr>
          <p:cNvGrpSpPr/>
          <p:nvPr/>
        </p:nvGrpSpPr>
        <p:grpSpPr>
          <a:xfrm>
            <a:off x="44515" y="0"/>
            <a:ext cx="4937702" cy="6858000"/>
            <a:chOff x="44515" y="0"/>
            <a:chExt cx="4937702" cy="6858000"/>
          </a:xfrm>
        </p:grpSpPr>
        <p:grpSp>
          <p:nvGrpSpPr>
            <p:cNvPr id="3" name="Group 2">
              <a:extLst>
                <a:ext uri="{FF2B5EF4-FFF2-40B4-BE49-F238E27FC236}">
                  <a16:creationId xmlns:a16="http://schemas.microsoft.com/office/drawing/2014/main" id="{E800684B-EA42-FA45-B963-50FE5AEF195A}"/>
                </a:ext>
              </a:extLst>
            </p:cNvPr>
            <p:cNvGrpSpPr/>
            <p:nvPr/>
          </p:nvGrpSpPr>
          <p:grpSpPr>
            <a:xfrm>
              <a:off x="44515" y="0"/>
              <a:ext cx="4937702" cy="6858000"/>
              <a:chOff x="38298" y="584200"/>
              <a:chExt cx="3960813" cy="5778500"/>
            </a:xfrm>
          </p:grpSpPr>
          <p:grpSp>
            <p:nvGrpSpPr>
              <p:cNvPr id="2" name="Group 1">
                <a:extLst>
                  <a:ext uri="{FF2B5EF4-FFF2-40B4-BE49-F238E27FC236}">
                    <a16:creationId xmlns:a16="http://schemas.microsoft.com/office/drawing/2014/main" id="{306200D8-A5CD-124D-8EA0-F86636EFA68B}"/>
                  </a:ext>
                </a:extLst>
              </p:cNvPr>
              <p:cNvGrpSpPr/>
              <p:nvPr/>
            </p:nvGrpSpPr>
            <p:grpSpPr>
              <a:xfrm>
                <a:off x="38298" y="584200"/>
                <a:ext cx="3960813" cy="5778500"/>
                <a:chOff x="1774826" y="549275"/>
                <a:chExt cx="3960813" cy="5778500"/>
              </a:xfrm>
            </p:grpSpPr>
            <p:pic>
              <p:nvPicPr>
                <p:cNvPr id="82952" name="Picture 8" descr="Cuoc phan cong o kinh thanh Hue va phong trao C">
                  <a:extLst>
                    <a:ext uri="{FF2B5EF4-FFF2-40B4-BE49-F238E27FC236}">
                      <a16:creationId xmlns:a16="http://schemas.microsoft.com/office/drawing/2014/main" id="{0CDE08C6-1323-FD4A-B4A1-2B0B5CB08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7" t="7591" r="3275" b="3796"/>
                <a:stretch>
                  <a:fillRect/>
                </a:stretch>
              </p:blipFill>
              <p:spPr bwMode="auto">
                <a:xfrm>
                  <a:off x="1774826" y="549275"/>
                  <a:ext cx="3960813" cy="5778500"/>
                </a:xfrm>
                <a:prstGeom prst="rect">
                  <a:avLst/>
                </a:prstGeom>
                <a:solidFill>
                  <a:srgbClr val="B9DCFF"/>
                </a:solidFill>
                <a:ln w="57150" cmpd="thinThick">
                  <a:solidFill>
                    <a:srgbClr val="FF3300"/>
                  </a:solidFill>
                  <a:miter lim="800000"/>
                  <a:headEnd/>
                  <a:tailEnd/>
                </a:ln>
              </p:spPr>
            </p:pic>
            <p:sp>
              <p:nvSpPr>
                <p:cNvPr id="82954" name="Text Box 10">
                  <a:extLst>
                    <a:ext uri="{FF2B5EF4-FFF2-40B4-BE49-F238E27FC236}">
                      <a16:creationId xmlns:a16="http://schemas.microsoft.com/office/drawing/2014/main" id="{C209F8E9-FC11-044E-A0FB-340CBD14C1C6}"/>
                    </a:ext>
                  </a:extLst>
                </p:cNvPr>
                <p:cNvSpPr txBox="1">
                  <a:spLocks noChangeArrowheads="1"/>
                </p:cNvSpPr>
                <p:nvPr/>
              </p:nvSpPr>
              <p:spPr bwMode="auto">
                <a:xfrm>
                  <a:off x="3845498" y="5326063"/>
                  <a:ext cx="1871663" cy="1001712"/>
                </a:xfrm>
                <a:prstGeom prst="rect">
                  <a:avLst/>
                </a:prstGeom>
                <a:solidFill>
                  <a:srgbClr val="B9DCFF"/>
                </a:solidFill>
                <a:ln w="1905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Chú</a:t>
                  </a:r>
                  <a:r>
                    <a:rPr kumimoji="0" lang="en-US" altLang="en-US" sz="18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giải</a:t>
                  </a:r>
                  <a:endParaRPr kumimoji="0" lang="en-US" altLang="en-US" sz="18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5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base" latinLnBrk="0" hangingPunct="1">
                    <a:lnSpc>
                      <a:spcPct val="90000"/>
                    </a:lnSpc>
                    <a:spcBef>
                      <a:spcPct val="5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Nơi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ban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Chiếu</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Cần</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Vương</a:t>
                  </a:r>
                  <a:r>
                    <a:rPr kumimoji="0" lang="en-US" altLang="en-US" sz="16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Arial" panose="020B0604020202020204" pitchFamily="34" charset="0"/>
                    </a:rPr>
                    <a:t>    </a:t>
                  </a:r>
                </a:p>
              </p:txBody>
            </p:sp>
          </p:grpSp>
          <p:sp>
            <p:nvSpPr>
              <p:cNvPr id="82956" name="Text Box 12">
                <a:extLst>
                  <a:ext uri="{FF2B5EF4-FFF2-40B4-BE49-F238E27FC236}">
                    <a16:creationId xmlns:a16="http://schemas.microsoft.com/office/drawing/2014/main" id="{1A7C41DE-F1E2-6B45-B595-A0048FA72594}"/>
                  </a:ext>
                </a:extLst>
              </p:cNvPr>
              <p:cNvSpPr txBox="1">
                <a:spLocks noChangeArrowheads="1"/>
              </p:cNvSpPr>
              <p:nvPr/>
            </p:nvSpPr>
            <p:spPr bwMode="auto">
              <a:xfrm>
                <a:off x="1932839" y="3014931"/>
                <a:ext cx="576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af-ZA"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HUẾ</a:t>
                </a:r>
              </a:p>
            </p:txBody>
          </p:sp>
        </p:grpSp>
        <p:pic>
          <p:nvPicPr>
            <p:cNvPr id="20" name="Picture 14" descr="Ra chieu C">
              <a:extLst>
                <a:ext uri="{FF2B5EF4-FFF2-40B4-BE49-F238E27FC236}">
                  <a16:creationId xmlns:a16="http://schemas.microsoft.com/office/drawing/2014/main" id="{27233E31-5A00-B349-9393-651B1D961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175" y="5740441"/>
              <a:ext cx="29854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Freeform 3">
            <a:extLst>
              <a:ext uri="{FF2B5EF4-FFF2-40B4-BE49-F238E27FC236}">
                <a16:creationId xmlns:a16="http://schemas.microsoft.com/office/drawing/2014/main" id="{B95E1DE3-FEF7-C045-9DB4-1ED71D70DCA0}"/>
              </a:ext>
            </a:extLst>
          </p:cNvPr>
          <p:cNvSpPr>
            <a:spLocks/>
          </p:cNvSpPr>
          <p:nvPr/>
        </p:nvSpPr>
        <p:spPr bwMode="auto">
          <a:xfrm rot="20692485">
            <a:off x="7176804" y="4257876"/>
            <a:ext cx="157163" cy="504825"/>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8DCC82-2F9C-DF4F-A549-B904D4FE95CB}"/>
              </a:ext>
            </a:extLst>
          </p:cNvPr>
          <p:cNvSpPr>
            <a:spLocks/>
          </p:cNvSpPr>
          <p:nvPr/>
        </p:nvSpPr>
        <p:spPr bwMode="auto">
          <a:xfrm rot="6175824">
            <a:off x="7979641" y="4549315"/>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6" descr="RNBOWBTN">
            <a:extLst>
              <a:ext uri="{FF2B5EF4-FFF2-40B4-BE49-F238E27FC236}">
                <a16:creationId xmlns:a16="http://schemas.microsoft.com/office/drawing/2014/main" id="{80C425B3-B1BA-1F4E-ADF0-CDEE19AB12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1942" y="3961781"/>
            <a:ext cx="283443" cy="2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RNBOWBTN">
            <a:extLst>
              <a:ext uri="{FF2B5EF4-FFF2-40B4-BE49-F238E27FC236}">
                <a16:creationId xmlns:a16="http://schemas.microsoft.com/office/drawing/2014/main" id="{0D293EC2-0D7F-9B4C-85A0-E8E29588D2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87110" y="4989089"/>
            <a:ext cx="283443" cy="2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4">
            <a:extLst>
              <a:ext uri="{FF2B5EF4-FFF2-40B4-BE49-F238E27FC236}">
                <a16:creationId xmlns:a16="http://schemas.microsoft.com/office/drawing/2014/main" id="{7C90053C-4C89-044D-A3A3-C8A7606C0864}"/>
              </a:ext>
            </a:extLst>
          </p:cNvPr>
          <p:cNvSpPr>
            <a:spLocks/>
          </p:cNvSpPr>
          <p:nvPr/>
        </p:nvSpPr>
        <p:spPr bwMode="auto">
          <a:xfrm rot="17415584">
            <a:off x="8017204" y="4585503"/>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
            <a:extLst>
              <a:ext uri="{FF2B5EF4-FFF2-40B4-BE49-F238E27FC236}">
                <a16:creationId xmlns:a16="http://schemas.microsoft.com/office/drawing/2014/main" id="{597BC69C-0D57-5A42-9934-4799B50A8B11}"/>
              </a:ext>
            </a:extLst>
          </p:cNvPr>
          <p:cNvSpPr>
            <a:spLocks/>
          </p:cNvSpPr>
          <p:nvPr/>
        </p:nvSpPr>
        <p:spPr bwMode="auto">
          <a:xfrm rot="9880012">
            <a:off x="7164914" y="4248812"/>
            <a:ext cx="157163" cy="504825"/>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4">
            <a:extLst>
              <a:ext uri="{FF2B5EF4-FFF2-40B4-BE49-F238E27FC236}">
                <a16:creationId xmlns:a16="http://schemas.microsoft.com/office/drawing/2014/main" id="{1C5FB0A5-22C6-3B4C-B718-EB0D547AC9D6}"/>
              </a:ext>
            </a:extLst>
          </p:cNvPr>
          <p:cNvSpPr>
            <a:spLocks/>
          </p:cNvSpPr>
          <p:nvPr/>
        </p:nvSpPr>
        <p:spPr bwMode="auto">
          <a:xfrm rot="13847785">
            <a:off x="7036105" y="4833666"/>
            <a:ext cx="155119" cy="486241"/>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
            <a:extLst>
              <a:ext uri="{FF2B5EF4-FFF2-40B4-BE49-F238E27FC236}">
                <a16:creationId xmlns:a16="http://schemas.microsoft.com/office/drawing/2014/main" id="{2BFD84F8-B3BC-FA40-A229-CD63C2F1D51D}"/>
              </a:ext>
            </a:extLst>
          </p:cNvPr>
          <p:cNvSpPr>
            <a:spLocks/>
          </p:cNvSpPr>
          <p:nvPr/>
        </p:nvSpPr>
        <p:spPr bwMode="auto">
          <a:xfrm rot="18777843">
            <a:off x="6379991" y="4418875"/>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4">
            <a:extLst>
              <a:ext uri="{FF2B5EF4-FFF2-40B4-BE49-F238E27FC236}">
                <a16:creationId xmlns:a16="http://schemas.microsoft.com/office/drawing/2014/main" id="{EBAC118B-B7CC-6C4B-B924-6ADBAEF98C37}"/>
              </a:ext>
            </a:extLst>
          </p:cNvPr>
          <p:cNvSpPr>
            <a:spLocks/>
          </p:cNvSpPr>
          <p:nvPr/>
        </p:nvSpPr>
        <p:spPr bwMode="auto">
          <a:xfrm rot="18777843">
            <a:off x="5550789" y="3710247"/>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26" descr="RNBOWBTN">
            <a:extLst>
              <a:ext uri="{FF2B5EF4-FFF2-40B4-BE49-F238E27FC236}">
                <a16:creationId xmlns:a16="http://schemas.microsoft.com/office/drawing/2014/main" id="{4A3352E8-4A50-E14B-BB60-8F0AF55630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8819" y="3140076"/>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5">
            <a:extLst>
              <a:ext uri="{FF2B5EF4-FFF2-40B4-BE49-F238E27FC236}">
                <a16:creationId xmlns:a16="http://schemas.microsoft.com/office/drawing/2014/main" id="{4646BBD4-1B53-EA4F-A0C5-6BD80BB950BC}"/>
              </a:ext>
            </a:extLst>
          </p:cNvPr>
          <p:cNvSpPr>
            <a:spLocks noChangeArrowheads="1"/>
          </p:cNvSpPr>
          <p:nvPr/>
        </p:nvSpPr>
        <p:spPr bwMode="auto">
          <a:xfrm>
            <a:off x="781807" y="2739706"/>
            <a:ext cx="1113843" cy="430075"/>
          </a:xfrm>
          <a:prstGeom prst="rect">
            <a:avLst/>
          </a:prstGeom>
          <a:solidFill>
            <a:srgbClr val="FFFFFE"/>
          </a:solidFill>
          <a:ln>
            <a:noFill/>
          </a:ln>
          <a:effec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7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Tân</a:t>
            </a:r>
            <a:r>
              <a:rPr kumimoji="0" lang="en-US" altLang="en-US" sz="1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r>
              <a:rPr kumimoji="0" lang="en-US" altLang="en-US" sz="1400" b="1"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Sở</a:t>
            </a:r>
            <a:endParaRPr kumimoji="0" lang="en-US" altLang="en-US" sz="1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70000"/>
              </a:lnSpc>
              <a:spcBef>
                <a:spcPct val="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(13-7-1885)</a:t>
            </a:r>
          </a:p>
        </p:txBody>
      </p:sp>
      <p:pic>
        <p:nvPicPr>
          <p:cNvPr id="35" name="Picture 26" descr="RNBOWBTN">
            <a:extLst>
              <a:ext uri="{FF2B5EF4-FFF2-40B4-BE49-F238E27FC236}">
                <a16:creationId xmlns:a16="http://schemas.microsoft.com/office/drawing/2014/main" id="{7E4C6A9B-1870-CD4C-B373-610982C314E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8420" y="2752629"/>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slide0228_image024">
            <a:extLst>
              <a:ext uri="{FF2B5EF4-FFF2-40B4-BE49-F238E27FC236}">
                <a16:creationId xmlns:a16="http://schemas.microsoft.com/office/drawing/2014/main" id="{845248AC-CC73-2245-BB46-14B284A7B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0140" y="0"/>
            <a:ext cx="6075060" cy="3344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a:extLst>
              <a:ext uri="{FF2B5EF4-FFF2-40B4-BE49-F238E27FC236}">
                <a16:creationId xmlns:a16="http://schemas.microsoft.com/office/drawing/2014/main" id="{394437CE-5A5B-1A45-8343-D94BA8093F04}"/>
              </a:ext>
            </a:extLst>
          </p:cNvPr>
          <p:cNvGrpSpPr/>
          <p:nvPr/>
        </p:nvGrpSpPr>
        <p:grpSpPr>
          <a:xfrm>
            <a:off x="10191969" y="5785614"/>
            <a:ext cx="2263564" cy="1027079"/>
            <a:chOff x="10223500" y="5740441"/>
            <a:chExt cx="2263564" cy="1027079"/>
          </a:xfrm>
        </p:grpSpPr>
        <p:sp>
          <p:nvSpPr>
            <p:cNvPr id="5" name="Rounded Rectangle 4">
              <a:extLst>
                <a:ext uri="{FF2B5EF4-FFF2-40B4-BE49-F238E27FC236}">
                  <a16:creationId xmlns:a16="http://schemas.microsoft.com/office/drawing/2014/main" id="{5E9B1C7B-465A-634A-9774-23267835897B}"/>
                </a:ext>
              </a:extLst>
            </p:cNvPr>
            <p:cNvSpPr/>
            <p:nvPr/>
          </p:nvSpPr>
          <p:spPr>
            <a:xfrm>
              <a:off x="10223500" y="5740441"/>
              <a:ext cx="1968500" cy="1027079"/>
            </a:xfrm>
            <a:prstGeom prst="roundRect">
              <a:avLst/>
            </a:prstGeom>
            <a:solidFill>
              <a:srgbClr val="FFF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E07621E-78AD-5F41-8E74-006C05C783CD}"/>
                </a:ext>
              </a:extLst>
            </p:cNvPr>
            <p:cNvSpPr txBox="1"/>
            <p:nvPr/>
          </p:nvSpPr>
          <p:spPr>
            <a:xfrm>
              <a:off x="11108689" y="5866490"/>
              <a:ext cx="13783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Pháp tấn công</a:t>
              </a:r>
            </a:p>
          </p:txBody>
        </p:sp>
        <p:sp>
          <p:nvSpPr>
            <p:cNvPr id="39" name="TextBox 38">
              <a:extLst>
                <a:ext uri="{FF2B5EF4-FFF2-40B4-BE49-F238E27FC236}">
                  <a16:creationId xmlns:a16="http://schemas.microsoft.com/office/drawing/2014/main" id="{7582E140-A752-C149-AD6C-6AB295BC5272}"/>
                </a:ext>
              </a:extLst>
            </p:cNvPr>
            <p:cNvSpPr txBox="1"/>
            <p:nvPr/>
          </p:nvSpPr>
          <p:spPr>
            <a:xfrm>
              <a:off x="10673925" y="6368595"/>
              <a:ext cx="16323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n-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chủ chiến tấn công</a:t>
              </a:r>
            </a:p>
          </p:txBody>
        </p:sp>
        <p:sp>
          <p:nvSpPr>
            <p:cNvPr id="40" name="Freeform 4">
              <a:extLst>
                <a:ext uri="{FF2B5EF4-FFF2-40B4-BE49-F238E27FC236}">
                  <a16:creationId xmlns:a16="http://schemas.microsoft.com/office/drawing/2014/main" id="{D516FAC2-278A-2F4C-8C65-A246640D1A0D}"/>
                </a:ext>
              </a:extLst>
            </p:cNvPr>
            <p:cNvSpPr>
              <a:spLocks/>
            </p:cNvSpPr>
            <p:nvPr/>
          </p:nvSpPr>
          <p:spPr bwMode="auto">
            <a:xfrm rot="5400000">
              <a:off x="10739527" y="5830995"/>
              <a:ext cx="148197" cy="447048"/>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
              <a:extLst>
                <a:ext uri="{FF2B5EF4-FFF2-40B4-BE49-F238E27FC236}">
                  <a16:creationId xmlns:a16="http://schemas.microsoft.com/office/drawing/2014/main" id="{EAAD57AB-4809-D746-9C17-FCA92E2CF77C}"/>
                </a:ext>
              </a:extLst>
            </p:cNvPr>
            <p:cNvSpPr>
              <a:spLocks/>
            </p:cNvSpPr>
            <p:nvPr/>
          </p:nvSpPr>
          <p:spPr bwMode="auto">
            <a:xfrm rot="5400000">
              <a:off x="10434727" y="6283570"/>
              <a:ext cx="148197" cy="447048"/>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chemeClr val="accent5"/>
            </a:solidFill>
            <a:ln w="19050" cap="flat" cmpd="sng">
              <a:solidFill>
                <a:srgbClr val="FF0000"/>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662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1500"/>
                            </p:stCondLst>
                            <p:childTnLst>
                              <p:par>
                                <p:cTn id="12" presetID="16" presetClass="entr" presetSubtype="21"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22" presetClass="entr" presetSubtype="2" repeatCount="300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par>
                                <p:cTn id="35" presetID="22" presetClass="entr" presetSubtype="1" repeatCount="300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repeatCount="3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22" presetClass="entr" presetSubtype="8" repeatCount="300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repeatCount="300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16" presetClass="entr" presetSubtype="37"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outVertical)">
                                      <p:cBhvr>
                                        <p:cTn id="51" dur="500"/>
                                        <p:tgtEl>
                                          <p:spTgt spid="36"/>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5" presetClass="exit" presetSubtype="10" fill="hold" nodeType="withEffect">
                                  <p:stCondLst>
                                    <p:cond delay="0"/>
                                  </p:stCondLst>
                                  <p:childTnLst>
                                    <p:animEffect transition="out" filter="checkerboard(across)">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6" grpId="0" animBg="1"/>
      <p:bldP spid="27" grpId="0" animBg="1"/>
      <p:bldP spid="28" grpId="0" animBg="1"/>
      <p:bldP spid="29" grpId="0" animBg="1"/>
      <p:bldP spid="30"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9">
            <a:extLst>
              <a:ext uri="{FF2B5EF4-FFF2-40B4-BE49-F238E27FC236}">
                <a16:creationId xmlns:a16="http://schemas.microsoft.com/office/drawing/2014/main" id="{AF32F430-E2F8-441A-BE28-2FC0A56A7AA0}"/>
              </a:ext>
            </a:extLst>
          </p:cNvPr>
          <p:cNvGrpSpPr>
            <a:grpSpLocks/>
          </p:cNvGrpSpPr>
          <p:nvPr/>
        </p:nvGrpSpPr>
        <p:grpSpPr bwMode="auto">
          <a:xfrm>
            <a:off x="1490301" y="1856958"/>
            <a:ext cx="10340982" cy="3707623"/>
            <a:chOff x="0" y="-85250"/>
            <a:chExt cx="5010272" cy="1482979"/>
          </a:xfrm>
        </p:grpSpPr>
        <p:sp>
          <p:nvSpPr>
            <p:cNvPr id="11" name="Freeform 5">
              <a:extLst>
                <a:ext uri="{FF2B5EF4-FFF2-40B4-BE49-F238E27FC236}">
                  <a16:creationId xmlns:a16="http://schemas.microsoft.com/office/drawing/2014/main" id="{3DA4BA1A-18DF-424E-AA80-3D5410392714}"/>
                </a:ext>
              </a:extLst>
            </p:cNvPr>
            <p:cNvSpPr>
              <a:spLocks noChangeArrowheads="1"/>
            </p:cNvSpPr>
            <p:nvPr/>
          </p:nvSpPr>
          <p:spPr bwMode="auto">
            <a:xfrm>
              <a:off x="0" y="659127"/>
              <a:ext cx="1025443" cy="113467"/>
            </a:xfrm>
            <a:custGeom>
              <a:avLst/>
              <a:gdLst>
                <a:gd name="T0" fmla="*/ 2147483646 w 176"/>
                <a:gd name="T1" fmla="*/ 0 h 18"/>
                <a:gd name="T2" fmla="*/ 2147483646 w 176"/>
                <a:gd name="T3" fmla="*/ 2147483646 h 18"/>
                <a:gd name="T4" fmla="*/ 2147483646 w 176"/>
                <a:gd name="T5" fmla="*/ 2147483646 h 18"/>
                <a:gd name="T6" fmla="*/ 0 w 176"/>
                <a:gd name="T7" fmla="*/ 2147483646 h 18"/>
                <a:gd name="T8" fmla="*/ 2147483646 w 176"/>
                <a:gd name="T9" fmla="*/ 0 h 18"/>
                <a:gd name="T10" fmla="*/ 2147483646 w 176"/>
                <a:gd name="T11" fmla="*/ 0 h 18"/>
                <a:gd name="T12" fmla="*/ 0 60000 65536"/>
                <a:gd name="T13" fmla="*/ 0 60000 65536"/>
                <a:gd name="T14" fmla="*/ 0 60000 65536"/>
                <a:gd name="T15" fmla="*/ 0 60000 65536"/>
                <a:gd name="T16" fmla="*/ 0 60000 65536"/>
                <a:gd name="T17" fmla="*/ 0 60000 65536"/>
                <a:gd name="T18" fmla="*/ 0 w 176"/>
                <a:gd name="T19" fmla="*/ 0 h 18"/>
                <a:gd name="T20" fmla="*/ 176 w 17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6" h="18">
                  <a:moveTo>
                    <a:pt x="176" y="0"/>
                  </a:moveTo>
                  <a:cubicBezTo>
                    <a:pt x="176" y="18"/>
                    <a:pt x="176" y="18"/>
                    <a:pt x="176" y="18"/>
                  </a:cubicBezTo>
                  <a:cubicBezTo>
                    <a:pt x="4" y="18"/>
                    <a:pt x="4" y="18"/>
                    <a:pt x="4" y="18"/>
                  </a:cubicBezTo>
                  <a:cubicBezTo>
                    <a:pt x="2" y="18"/>
                    <a:pt x="0" y="14"/>
                    <a:pt x="0" y="9"/>
                  </a:cubicBezTo>
                  <a:cubicBezTo>
                    <a:pt x="0" y="4"/>
                    <a:pt x="2" y="0"/>
                    <a:pt x="4" y="0"/>
                  </a:cubicBezTo>
                  <a:cubicBezTo>
                    <a:pt x="176" y="0"/>
                    <a:pt x="176" y="0"/>
                    <a:pt x="176" y="0"/>
                  </a:cubicBezTo>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2" name="Rectangle 7">
              <a:extLst>
                <a:ext uri="{FF2B5EF4-FFF2-40B4-BE49-F238E27FC236}">
                  <a16:creationId xmlns:a16="http://schemas.microsoft.com/office/drawing/2014/main" id="{16DD16A4-70BE-47D2-94B5-0CC6413ABC17}"/>
                </a:ext>
              </a:extLst>
            </p:cNvPr>
            <p:cNvSpPr>
              <a:spLocks noChangeArrowheads="1"/>
            </p:cNvSpPr>
            <p:nvPr/>
          </p:nvSpPr>
          <p:spPr bwMode="auto">
            <a:xfrm>
              <a:off x="1025443" y="659127"/>
              <a:ext cx="1026944" cy="1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ectangle 8">
              <a:extLst>
                <a:ext uri="{FF2B5EF4-FFF2-40B4-BE49-F238E27FC236}">
                  <a16:creationId xmlns:a16="http://schemas.microsoft.com/office/drawing/2014/main" id="{CC827106-EBAD-48E0-95B9-8148D1BD34DE}"/>
                </a:ext>
              </a:extLst>
            </p:cNvPr>
            <p:cNvSpPr>
              <a:spLocks noChangeArrowheads="1"/>
            </p:cNvSpPr>
            <p:nvPr/>
          </p:nvSpPr>
          <p:spPr bwMode="auto">
            <a:xfrm>
              <a:off x="2052387" y="659127"/>
              <a:ext cx="1025443" cy="113467"/>
            </a:xfrm>
            <a:prstGeom prst="rect">
              <a:avLst/>
            </a:prstGeom>
            <a:solidFill>
              <a:srgbClr val="A8C0BF"/>
            </a:solidFill>
            <a:ln w="9525">
              <a:solidFill>
                <a:srgbClr val="29B9A6"/>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ectangle 19">
              <a:extLst>
                <a:ext uri="{FF2B5EF4-FFF2-40B4-BE49-F238E27FC236}">
                  <a16:creationId xmlns:a16="http://schemas.microsoft.com/office/drawing/2014/main" id="{A3B728BD-9B8F-4470-A233-7362C29F3149}"/>
                </a:ext>
              </a:extLst>
            </p:cNvPr>
            <p:cNvSpPr>
              <a:spLocks noChangeArrowheads="1"/>
            </p:cNvSpPr>
            <p:nvPr/>
          </p:nvSpPr>
          <p:spPr bwMode="auto">
            <a:xfrm>
              <a:off x="834986" y="-85250"/>
              <a:ext cx="1350670" cy="467060"/>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ectangle 45">
              <a:extLst>
                <a:ext uri="{FF2B5EF4-FFF2-40B4-BE49-F238E27FC236}">
                  <a16:creationId xmlns:a16="http://schemas.microsoft.com/office/drawing/2014/main" id="{199F72E5-D625-46C9-9D0B-7E6CCCE6C6B7}"/>
                </a:ext>
              </a:extLst>
            </p:cNvPr>
            <p:cNvSpPr>
              <a:spLocks noChangeArrowheads="1"/>
            </p:cNvSpPr>
            <p:nvPr/>
          </p:nvSpPr>
          <p:spPr bwMode="auto">
            <a:xfrm>
              <a:off x="1678512" y="1146481"/>
              <a:ext cx="1016915" cy="251248"/>
            </a:xfrm>
            <a:prstGeom prst="roundRect">
              <a:avLst/>
            </a:prstGeom>
            <a:solidFill>
              <a:schemeClr val="bg2">
                <a:lumMod val="50000"/>
              </a:schemeClr>
            </a:solidFill>
            <a:ln w="9525">
              <a:solidFill>
                <a:schemeClr val="bg2">
                  <a:lumMod val="50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7" name="Rectangle 89">
              <a:extLst>
                <a:ext uri="{FF2B5EF4-FFF2-40B4-BE49-F238E27FC236}">
                  <a16:creationId xmlns:a16="http://schemas.microsoft.com/office/drawing/2014/main" id="{520A4B5E-3CDF-4502-B494-E09EDF4636B6}"/>
                </a:ext>
              </a:extLst>
            </p:cNvPr>
            <p:cNvSpPr>
              <a:spLocks noChangeArrowheads="1"/>
            </p:cNvSpPr>
            <p:nvPr/>
          </p:nvSpPr>
          <p:spPr bwMode="auto">
            <a:xfrm>
              <a:off x="4011647" y="1121029"/>
              <a:ext cx="998625" cy="251248"/>
            </a:xfrm>
            <a:prstGeom prst="roundRect">
              <a:avLst/>
            </a:prstGeom>
            <a:solidFill>
              <a:schemeClr val="bg1">
                <a:lumMod val="75000"/>
              </a:schemeClr>
            </a:solidFill>
            <a:ln w="9525">
              <a:solidFill>
                <a:schemeClr val="bg1">
                  <a:lumMod val="65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8" name="组合 38">
              <a:extLst>
                <a:ext uri="{FF2B5EF4-FFF2-40B4-BE49-F238E27FC236}">
                  <a16:creationId xmlns:a16="http://schemas.microsoft.com/office/drawing/2014/main" id="{2DA2AD90-2D19-4846-BB95-0FF1E4799452}"/>
                </a:ext>
              </a:extLst>
            </p:cNvPr>
            <p:cNvGrpSpPr>
              <a:grpSpLocks/>
            </p:cNvGrpSpPr>
            <p:nvPr/>
          </p:nvGrpSpPr>
          <p:grpSpPr bwMode="auto">
            <a:xfrm>
              <a:off x="286454" y="97859"/>
              <a:ext cx="732983" cy="519727"/>
              <a:chOff x="0" y="0"/>
              <a:chExt cx="732983" cy="519727"/>
            </a:xfrm>
          </p:grpSpPr>
          <p:sp>
            <p:nvSpPr>
              <p:cNvPr id="30" name="直接连接符 50">
                <a:extLst>
                  <a:ext uri="{FF2B5EF4-FFF2-40B4-BE49-F238E27FC236}">
                    <a16:creationId xmlns:a16="http://schemas.microsoft.com/office/drawing/2014/main" id="{49DB391A-B3D1-49F5-AA04-91B680156794}"/>
                  </a:ext>
                </a:extLst>
              </p:cNvPr>
              <p:cNvSpPr>
                <a:spLocks noChangeShapeType="1"/>
              </p:cNvSpPr>
              <p:nvPr/>
            </p:nvSpPr>
            <p:spPr bwMode="auto">
              <a:xfrm flipV="1">
                <a:off x="0" y="28575"/>
                <a:ext cx="371475" cy="491152"/>
              </a:xfrm>
              <a:prstGeom prst="line">
                <a:avLst/>
              </a:prstGeom>
              <a:noFill/>
              <a:ln w="28575">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直接连接符 51">
                <a:extLst>
                  <a:ext uri="{FF2B5EF4-FFF2-40B4-BE49-F238E27FC236}">
                    <a16:creationId xmlns:a16="http://schemas.microsoft.com/office/drawing/2014/main" id="{E9A96FA3-9FBD-479F-9C00-C98AF09F3885}"/>
                  </a:ext>
                </a:extLst>
              </p:cNvPr>
              <p:cNvSpPr>
                <a:spLocks noChangeShapeType="1"/>
              </p:cNvSpPr>
              <p:nvPr/>
            </p:nvSpPr>
            <p:spPr bwMode="auto">
              <a:xfrm>
                <a:off x="371475" y="0"/>
                <a:ext cx="361508" cy="1"/>
              </a:xfrm>
              <a:prstGeom prst="line">
                <a:avLst/>
              </a:prstGeom>
              <a:noFill/>
              <a:ln w="28575">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19" name="Rectangle 6">
              <a:extLst>
                <a:ext uri="{FF2B5EF4-FFF2-40B4-BE49-F238E27FC236}">
                  <a16:creationId xmlns:a16="http://schemas.microsoft.com/office/drawing/2014/main" id="{E177E356-2A24-4783-B853-99B25646C8E5}"/>
                </a:ext>
              </a:extLst>
            </p:cNvPr>
            <p:cNvSpPr>
              <a:spLocks noChangeArrowheads="1"/>
            </p:cNvSpPr>
            <p:nvPr/>
          </p:nvSpPr>
          <p:spPr bwMode="auto">
            <a:xfrm>
              <a:off x="1025443" y="659127"/>
              <a:ext cx="1026944" cy="113467"/>
            </a:xfrm>
            <a:prstGeom prst="rect">
              <a:avLst/>
            </a:prstGeom>
            <a:solidFill>
              <a:schemeClr val="bg2">
                <a:lumMod val="50000"/>
              </a:schemeClr>
            </a:solidFill>
            <a:ln w="9525">
              <a:solidFill>
                <a:schemeClr val="bg2">
                  <a:lumMod val="50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20" name="Freeform 5">
              <a:extLst>
                <a:ext uri="{FF2B5EF4-FFF2-40B4-BE49-F238E27FC236}">
                  <a16:creationId xmlns:a16="http://schemas.microsoft.com/office/drawing/2014/main" id="{2561EE3B-679D-4B83-9290-2AEA2F3D085B}"/>
                </a:ext>
              </a:extLst>
            </p:cNvPr>
            <p:cNvSpPr>
              <a:spLocks noChangeArrowheads="1"/>
            </p:cNvSpPr>
            <p:nvPr/>
          </p:nvSpPr>
          <p:spPr bwMode="auto">
            <a:xfrm flipH="1">
              <a:off x="3074027" y="659127"/>
              <a:ext cx="1025443" cy="113467"/>
            </a:xfrm>
            <a:custGeom>
              <a:avLst/>
              <a:gdLst>
                <a:gd name="T0" fmla="*/ 2147483646 w 176"/>
                <a:gd name="T1" fmla="*/ 0 h 18"/>
                <a:gd name="T2" fmla="*/ 2147483646 w 176"/>
                <a:gd name="T3" fmla="*/ 2147483646 h 18"/>
                <a:gd name="T4" fmla="*/ 2147483646 w 176"/>
                <a:gd name="T5" fmla="*/ 2147483646 h 18"/>
                <a:gd name="T6" fmla="*/ 0 w 176"/>
                <a:gd name="T7" fmla="*/ 2147483646 h 18"/>
                <a:gd name="T8" fmla="*/ 2147483646 w 176"/>
                <a:gd name="T9" fmla="*/ 0 h 18"/>
                <a:gd name="T10" fmla="*/ 2147483646 w 176"/>
                <a:gd name="T11" fmla="*/ 0 h 18"/>
                <a:gd name="T12" fmla="*/ 0 60000 65536"/>
                <a:gd name="T13" fmla="*/ 0 60000 65536"/>
                <a:gd name="T14" fmla="*/ 0 60000 65536"/>
                <a:gd name="T15" fmla="*/ 0 60000 65536"/>
                <a:gd name="T16" fmla="*/ 0 60000 65536"/>
                <a:gd name="T17" fmla="*/ 0 60000 65536"/>
                <a:gd name="T18" fmla="*/ 0 w 176"/>
                <a:gd name="T19" fmla="*/ 0 h 18"/>
                <a:gd name="T20" fmla="*/ 176 w 17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6" h="18">
                  <a:moveTo>
                    <a:pt x="176" y="0"/>
                  </a:moveTo>
                  <a:cubicBezTo>
                    <a:pt x="176" y="18"/>
                    <a:pt x="176" y="18"/>
                    <a:pt x="176" y="18"/>
                  </a:cubicBezTo>
                  <a:cubicBezTo>
                    <a:pt x="4" y="18"/>
                    <a:pt x="4" y="18"/>
                    <a:pt x="4" y="18"/>
                  </a:cubicBezTo>
                  <a:cubicBezTo>
                    <a:pt x="2" y="18"/>
                    <a:pt x="0" y="14"/>
                    <a:pt x="0" y="9"/>
                  </a:cubicBezTo>
                  <a:cubicBezTo>
                    <a:pt x="0" y="4"/>
                    <a:pt x="2" y="0"/>
                    <a:pt x="4" y="0"/>
                  </a:cubicBezTo>
                  <a:cubicBezTo>
                    <a:pt x="176" y="0"/>
                    <a:pt x="176" y="0"/>
                    <a:pt x="176" y="0"/>
                  </a:cubicBezTo>
                </a:path>
              </a:pathLst>
            </a:custGeom>
            <a:solidFill>
              <a:schemeClr val="bg1">
                <a:lumMod val="75000"/>
              </a:schemeClr>
            </a:solidFill>
            <a:ln w="9525">
              <a:solidFill>
                <a:schemeClr val="bg1">
                  <a:lumMod val="65000"/>
                </a:schemeClr>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nvGrpSpPr>
            <p:cNvPr id="21" name="组合 41">
              <a:extLst>
                <a:ext uri="{FF2B5EF4-FFF2-40B4-BE49-F238E27FC236}">
                  <a16:creationId xmlns:a16="http://schemas.microsoft.com/office/drawing/2014/main" id="{41E3CAC7-A91F-4825-9AB5-0F33D86DE243}"/>
                </a:ext>
              </a:extLst>
            </p:cNvPr>
            <p:cNvGrpSpPr>
              <a:grpSpLocks/>
            </p:cNvGrpSpPr>
            <p:nvPr/>
          </p:nvGrpSpPr>
          <p:grpSpPr bwMode="auto">
            <a:xfrm>
              <a:off x="2514331" y="126434"/>
              <a:ext cx="732983" cy="491152"/>
              <a:chOff x="0" y="0"/>
              <a:chExt cx="732983" cy="491152"/>
            </a:xfrm>
          </p:grpSpPr>
          <p:sp>
            <p:nvSpPr>
              <p:cNvPr id="28" name="直接连接符 48">
                <a:extLst>
                  <a:ext uri="{FF2B5EF4-FFF2-40B4-BE49-F238E27FC236}">
                    <a16:creationId xmlns:a16="http://schemas.microsoft.com/office/drawing/2014/main" id="{DC9328D1-900F-4FDE-B85C-257D30E026F4}"/>
                  </a:ext>
                </a:extLst>
              </p:cNvPr>
              <p:cNvSpPr>
                <a:spLocks noChangeShapeType="1"/>
              </p:cNvSpPr>
              <p:nvPr/>
            </p:nvSpPr>
            <p:spPr bwMode="auto">
              <a:xfrm flipV="1">
                <a:off x="0" y="0"/>
                <a:ext cx="371475" cy="491152"/>
              </a:xfrm>
              <a:prstGeom prst="line">
                <a:avLst/>
              </a:prstGeom>
              <a:solidFill>
                <a:srgbClr val="A8C0BF"/>
              </a:solidFill>
              <a:ln w="28575">
                <a:solidFill>
                  <a:srgbClr val="29B9A6"/>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直接连接符 49">
                <a:extLst>
                  <a:ext uri="{FF2B5EF4-FFF2-40B4-BE49-F238E27FC236}">
                    <a16:creationId xmlns:a16="http://schemas.microsoft.com/office/drawing/2014/main" id="{BFF1E981-5616-4B95-A591-33660DF5A96C}"/>
                  </a:ext>
                </a:extLst>
              </p:cNvPr>
              <p:cNvSpPr>
                <a:spLocks noChangeShapeType="1"/>
              </p:cNvSpPr>
              <p:nvPr/>
            </p:nvSpPr>
            <p:spPr bwMode="auto">
              <a:xfrm>
                <a:off x="371475" y="0"/>
                <a:ext cx="361508" cy="1"/>
              </a:xfrm>
              <a:prstGeom prst="line">
                <a:avLst/>
              </a:prstGeom>
              <a:noFill/>
              <a:ln w="28575">
                <a:solidFill>
                  <a:srgbClr val="29B9A6"/>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22" name="组合 42">
              <a:extLst>
                <a:ext uri="{FF2B5EF4-FFF2-40B4-BE49-F238E27FC236}">
                  <a16:creationId xmlns:a16="http://schemas.microsoft.com/office/drawing/2014/main" id="{A297665F-BA57-4AF9-AABC-355EDA49B39D}"/>
                </a:ext>
              </a:extLst>
            </p:cNvPr>
            <p:cNvGrpSpPr>
              <a:grpSpLocks/>
            </p:cNvGrpSpPr>
            <p:nvPr/>
          </p:nvGrpSpPr>
          <p:grpSpPr bwMode="auto">
            <a:xfrm flipV="1">
              <a:off x="1270747" y="772594"/>
              <a:ext cx="730352" cy="508985"/>
              <a:chOff x="-239574" y="25924"/>
              <a:chExt cx="730352" cy="508985"/>
            </a:xfrm>
          </p:grpSpPr>
          <p:sp>
            <p:nvSpPr>
              <p:cNvPr id="26" name="直接连接符 46">
                <a:extLst>
                  <a:ext uri="{FF2B5EF4-FFF2-40B4-BE49-F238E27FC236}">
                    <a16:creationId xmlns:a16="http://schemas.microsoft.com/office/drawing/2014/main" id="{5E7B19BC-61DF-4650-A936-AEF8E3817147}"/>
                  </a:ext>
                </a:extLst>
              </p:cNvPr>
              <p:cNvSpPr>
                <a:spLocks noChangeShapeType="1"/>
              </p:cNvSpPr>
              <p:nvPr/>
            </p:nvSpPr>
            <p:spPr bwMode="auto">
              <a:xfrm flipV="1">
                <a:off x="-239574" y="43757"/>
                <a:ext cx="371475" cy="491152"/>
              </a:xfrm>
              <a:prstGeom prst="line">
                <a:avLst/>
              </a:prstGeom>
              <a:noFill/>
              <a:ln w="28575">
                <a:solidFill>
                  <a:schemeClr val="bg2">
                    <a:lumMod val="50000"/>
                  </a:schemeClr>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直接连接符 47">
                <a:extLst>
                  <a:ext uri="{FF2B5EF4-FFF2-40B4-BE49-F238E27FC236}">
                    <a16:creationId xmlns:a16="http://schemas.microsoft.com/office/drawing/2014/main" id="{4F97FA02-DF1E-4991-B780-43286F19B07C}"/>
                  </a:ext>
                </a:extLst>
              </p:cNvPr>
              <p:cNvSpPr>
                <a:spLocks noChangeShapeType="1"/>
              </p:cNvSpPr>
              <p:nvPr/>
            </p:nvSpPr>
            <p:spPr bwMode="auto">
              <a:xfrm>
                <a:off x="129270" y="25924"/>
                <a:ext cx="361508" cy="1"/>
              </a:xfrm>
              <a:prstGeom prst="line">
                <a:avLst/>
              </a:prstGeom>
              <a:noFill/>
              <a:ln w="28575">
                <a:solidFill>
                  <a:schemeClr val="bg2">
                    <a:lumMod val="50000"/>
                  </a:schemeClr>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23" name="组合 43">
              <a:extLst>
                <a:ext uri="{FF2B5EF4-FFF2-40B4-BE49-F238E27FC236}">
                  <a16:creationId xmlns:a16="http://schemas.microsoft.com/office/drawing/2014/main" id="{1ED7AEDA-5CCD-41AC-8842-55D774C66BCF}"/>
                </a:ext>
              </a:extLst>
            </p:cNvPr>
            <p:cNvGrpSpPr>
              <a:grpSpLocks/>
            </p:cNvGrpSpPr>
            <p:nvPr/>
          </p:nvGrpSpPr>
          <p:grpSpPr bwMode="auto">
            <a:xfrm flipV="1">
              <a:off x="3345592" y="772594"/>
              <a:ext cx="732983" cy="491152"/>
              <a:chOff x="-48720" y="43757"/>
              <a:chExt cx="732983" cy="491152"/>
            </a:xfrm>
          </p:grpSpPr>
          <p:sp>
            <p:nvSpPr>
              <p:cNvPr id="24" name="直接连接符 44">
                <a:extLst>
                  <a:ext uri="{FF2B5EF4-FFF2-40B4-BE49-F238E27FC236}">
                    <a16:creationId xmlns:a16="http://schemas.microsoft.com/office/drawing/2014/main" id="{906FECCE-5BA8-4135-8DE3-113C21825E08}"/>
                  </a:ext>
                </a:extLst>
              </p:cNvPr>
              <p:cNvSpPr>
                <a:spLocks noChangeShapeType="1"/>
              </p:cNvSpPr>
              <p:nvPr/>
            </p:nvSpPr>
            <p:spPr bwMode="auto">
              <a:xfrm flipV="1">
                <a:off x="-48720" y="43757"/>
                <a:ext cx="371475" cy="491152"/>
              </a:xfrm>
              <a:prstGeom prst="line">
                <a:avLst/>
              </a:prstGeom>
              <a:noFill/>
              <a:ln w="28575">
                <a:solidFill>
                  <a:schemeClr val="bg1">
                    <a:lumMod val="65000"/>
                  </a:schemeClr>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5" name="直接连接符 45">
                <a:extLst>
                  <a:ext uri="{FF2B5EF4-FFF2-40B4-BE49-F238E27FC236}">
                    <a16:creationId xmlns:a16="http://schemas.microsoft.com/office/drawing/2014/main" id="{670459C5-3776-416E-A74B-16AA4079E0EB}"/>
                  </a:ext>
                </a:extLst>
              </p:cNvPr>
              <p:cNvSpPr>
                <a:spLocks noChangeShapeType="1"/>
              </p:cNvSpPr>
              <p:nvPr/>
            </p:nvSpPr>
            <p:spPr bwMode="auto">
              <a:xfrm>
                <a:off x="322755" y="50422"/>
                <a:ext cx="361508" cy="1"/>
              </a:xfrm>
              <a:prstGeom prst="line">
                <a:avLst/>
              </a:prstGeom>
              <a:noFill/>
              <a:ln w="28575">
                <a:solidFill>
                  <a:schemeClr val="bg1">
                    <a:lumMod val="65000"/>
                  </a:schemeClr>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cxnSp>
        <p:nvCxnSpPr>
          <p:cNvPr id="44" name="直接连接符 3">
            <a:extLst>
              <a:ext uri="{FF2B5EF4-FFF2-40B4-BE49-F238E27FC236}">
                <a16:creationId xmlns:a16="http://schemas.microsoft.com/office/drawing/2014/main" id="{A2417C54-0E0B-4E31-A764-D460CB2E9201}"/>
              </a:ext>
            </a:extLst>
          </p:cNvPr>
          <p:cNvCxnSpPr>
            <a:cxnSpLocks/>
          </p:cNvCxnSpPr>
          <p:nvPr/>
        </p:nvCxnSpPr>
        <p:spPr>
          <a:xfrm flipV="1">
            <a:off x="1573590" y="537882"/>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
            <a:extLst>
              <a:ext uri="{FF2B5EF4-FFF2-40B4-BE49-F238E27FC236}">
                <a16:creationId xmlns:a16="http://schemas.microsoft.com/office/drawing/2014/main" id="{3F7F4179-5932-4AA4-8582-CA4D5A142A90}"/>
              </a:ext>
            </a:extLst>
          </p:cNvPr>
          <p:cNvCxnSpPr/>
          <p:nvPr/>
        </p:nvCxnSpPr>
        <p:spPr>
          <a:xfrm flipV="1">
            <a:off x="9403218" y="524436"/>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矩形: 圆角 1">
            <a:extLst>
              <a:ext uri="{FF2B5EF4-FFF2-40B4-BE49-F238E27FC236}">
                <a16:creationId xmlns:a16="http://schemas.microsoft.com/office/drawing/2014/main" id="{BDB3911E-24EF-4EC8-9D72-75D6A057DBCA}"/>
              </a:ext>
            </a:extLst>
          </p:cNvPr>
          <p:cNvSpPr/>
          <p:nvPr/>
        </p:nvSpPr>
        <p:spPr>
          <a:xfrm>
            <a:off x="2687456" y="126280"/>
            <a:ext cx="6997457" cy="8522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7" name="文本框 9">
            <a:extLst>
              <a:ext uri="{FF2B5EF4-FFF2-40B4-BE49-F238E27FC236}">
                <a16:creationId xmlns:a16="http://schemas.microsoft.com/office/drawing/2014/main" id="{D3373071-D139-43C7-BF98-FAD544F54505}"/>
              </a:ext>
            </a:extLst>
          </p:cNvPr>
          <p:cNvSpPr txBox="1"/>
          <p:nvPr/>
        </p:nvSpPr>
        <p:spPr>
          <a:xfrm>
            <a:off x="2719089" y="115660"/>
            <a:ext cx="696582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Ebrima" panose="02000000000000000000" pitchFamily="2" charset="0"/>
              </a:rPr>
              <a:t>Cuộc phản công quân Pháp của phái chủ chiến tại kinh thành Huế và sự bùng nổ phong trào Cần Vương</a:t>
            </a:r>
            <a:endParaRPr kumimoji="0" lang="zh-CN" altLang="en-US" sz="2400" b="0" i="0" u="none" strike="noStrike" kern="1200" cap="none" spc="0" normalizeH="0" baseline="0" noProof="0" dirty="0">
              <a:ln>
                <a:noFill/>
              </a:ln>
              <a:solidFill>
                <a:prstClr val="black"/>
              </a:solidFill>
              <a:effectLst/>
              <a:uLnTx/>
              <a:uFillTx/>
              <a:latin typeface="Calibri Light"/>
              <a:ea typeface="Arial Unicode MS" panose="020B0604020202020204" pitchFamily="34" charset="-122"/>
              <a:cs typeface="Ebrima" panose="02000000000000000000" pitchFamily="2" charset="0"/>
            </a:endParaRPr>
          </a:p>
        </p:txBody>
      </p:sp>
      <p:sp>
        <p:nvSpPr>
          <p:cNvPr id="48" name="任意多边形 5">
            <a:extLst>
              <a:ext uri="{FF2B5EF4-FFF2-40B4-BE49-F238E27FC236}">
                <a16:creationId xmlns:a16="http://schemas.microsoft.com/office/drawing/2014/main" id="{F531ED29-E6A9-4295-912D-9838C2578692}"/>
              </a:ext>
            </a:extLst>
          </p:cNvPr>
          <p:cNvSpPr>
            <a:spLocks/>
          </p:cNvSpPr>
          <p:nvPr/>
        </p:nvSpPr>
        <p:spPr bwMode="auto">
          <a:xfrm>
            <a:off x="325060" y="3073463"/>
            <a:ext cx="1614238" cy="1604817"/>
          </a:xfrm>
          <a:custGeom>
            <a:avLst/>
            <a:gdLst>
              <a:gd name="T0" fmla="*/ 4837501 w 986572"/>
              <a:gd name="T1" fmla="*/ 1040023 h 986570"/>
              <a:gd name="T2" fmla="*/ 8635948 w 986572"/>
              <a:gd name="T3" fmla="*/ 4842004 h 986570"/>
              <a:gd name="T4" fmla="*/ 4837501 w 986572"/>
              <a:gd name="T5" fmla="*/ 8643976 h 986570"/>
              <a:gd name="T6" fmla="*/ 1039059 w 986572"/>
              <a:gd name="T7" fmla="*/ 4842004 h 986570"/>
              <a:gd name="T8" fmla="*/ 4837501 w 986572"/>
              <a:gd name="T9" fmla="*/ 1040023 h 986570"/>
              <a:gd name="T10" fmla="*/ 4837501 w 986572"/>
              <a:gd name="T11" fmla="*/ 598375 h 986570"/>
              <a:gd name="T12" fmla="*/ 597817 w 986572"/>
              <a:gd name="T13" fmla="*/ 4842004 h 986570"/>
              <a:gd name="T14" fmla="*/ 4837501 w 986572"/>
              <a:gd name="T15" fmla="*/ 9085623 h 986570"/>
              <a:gd name="T16" fmla="*/ 9077194 w 986572"/>
              <a:gd name="T17" fmla="*/ 4842004 h 986570"/>
              <a:gd name="T18" fmla="*/ 4837501 w 986572"/>
              <a:gd name="T19" fmla="*/ 598375 h 986570"/>
              <a:gd name="T20" fmla="*/ 4837501 w 986572"/>
              <a:gd name="T21" fmla="*/ 0 h 986570"/>
              <a:gd name="T22" fmla="*/ 9675010 w 986572"/>
              <a:gd name="T23" fmla="*/ 4842004 h 986570"/>
              <a:gd name="T24" fmla="*/ 4837501 w 986572"/>
              <a:gd name="T25" fmla="*/ 9684000 h 986570"/>
              <a:gd name="T26" fmla="*/ 0 w 986572"/>
              <a:gd name="T27" fmla="*/ 4842004 h 986570"/>
              <a:gd name="T28" fmla="*/ 4837501 w 986572"/>
              <a:gd name="T29" fmla="*/ 0 h 9865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6572"/>
              <a:gd name="T46" fmla="*/ 0 h 986570"/>
              <a:gd name="T47" fmla="*/ 986572 w 986572"/>
              <a:gd name="T48" fmla="*/ 986570 h 9865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6572" h="986570">
                <a:moveTo>
                  <a:pt x="493286" y="105954"/>
                </a:moveTo>
                <a:cubicBezTo>
                  <a:pt x="707204" y="105954"/>
                  <a:pt x="880618" y="279368"/>
                  <a:pt x="880618" y="493285"/>
                </a:cubicBezTo>
                <a:cubicBezTo>
                  <a:pt x="880618" y="707202"/>
                  <a:pt x="707204" y="880616"/>
                  <a:pt x="493286" y="880616"/>
                </a:cubicBezTo>
                <a:cubicBezTo>
                  <a:pt x="279368" y="880616"/>
                  <a:pt x="105954" y="707202"/>
                  <a:pt x="105954" y="493285"/>
                </a:cubicBezTo>
                <a:cubicBezTo>
                  <a:pt x="105954" y="279368"/>
                  <a:pt x="279368" y="105954"/>
                  <a:pt x="493286" y="105954"/>
                </a:cubicBezTo>
                <a:close/>
                <a:moveTo>
                  <a:pt x="493286" y="60960"/>
                </a:moveTo>
                <a:cubicBezTo>
                  <a:pt x="254519" y="60960"/>
                  <a:pt x="60960" y="254518"/>
                  <a:pt x="60960" y="493285"/>
                </a:cubicBezTo>
                <a:cubicBezTo>
                  <a:pt x="60960" y="732052"/>
                  <a:pt x="254519" y="925610"/>
                  <a:pt x="493286" y="925610"/>
                </a:cubicBezTo>
                <a:cubicBezTo>
                  <a:pt x="732053" y="925610"/>
                  <a:pt x="925612" y="732052"/>
                  <a:pt x="925612" y="493285"/>
                </a:cubicBezTo>
                <a:cubicBezTo>
                  <a:pt x="925612" y="254518"/>
                  <a:pt x="732053" y="60960"/>
                  <a:pt x="493286" y="60960"/>
                </a:cubicBezTo>
                <a:close/>
                <a:moveTo>
                  <a:pt x="493286" y="0"/>
                </a:moveTo>
                <a:cubicBezTo>
                  <a:pt x="765720" y="0"/>
                  <a:pt x="986572" y="220851"/>
                  <a:pt x="986572" y="493285"/>
                </a:cubicBezTo>
                <a:cubicBezTo>
                  <a:pt x="986572" y="765719"/>
                  <a:pt x="765720" y="986570"/>
                  <a:pt x="493286" y="986570"/>
                </a:cubicBezTo>
                <a:cubicBezTo>
                  <a:pt x="220852" y="986570"/>
                  <a:pt x="0" y="765719"/>
                  <a:pt x="0" y="493285"/>
                </a:cubicBezTo>
                <a:cubicBezTo>
                  <a:pt x="0" y="220851"/>
                  <a:pt x="220852" y="0"/>
                  <a:pt x="493286" y="0"/>
                </a:cubicBezTo>
                <a:close/>
              </a:path>
            </a:pathLst>
          </a:custGeom>
          <a:solidFill>
            <a:schemeClr val="bg1">
              <a:alpha val="6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49" name="任意多边形 5">
            <a:extLst>
              <a:ext uri="{FF2B5EF4-FFF2-40B4-BE49-F238E27FC236}">
                <a16:creationId xmlns:a16="http://schemas.microsoft.com/office/drawing/2014/main" id="{F531ED29-E6A9-4295-912D-9838C2578692}"/>
              </a:ext>
            </a:extLst>
          </p:cNvPr>
          <p:cNvSpPr>
            <a:spLocks/>
          </p:cNvSpPr>
          <p:nvPr/>
        </p:nvSpPr>
        <p:spPr bwMode="auto">
          <a:xfrm>
            <a:off x="333290" y="3073463"/>
            <a:ext cx="1614238" cy="1604817"/>
          </a:xfrm>
          <a:custGeom>
            <a:avLst/>
            <a:gdLst>
              <a:gd name="T0" fmla="*/ 4837501 w 986572"/>
              <a:gd name="T1" fmla="*/ 1040023 h 986570"/>
              <a:gd name="T2" fmla="*/ 8635948 w 986572"/>
              <a:gd name="T3" fmla="*/ 4842004 h 986570"/>
              <a:gd name="T4" fmla="*/ 4837501 w 986572"/>
              <a:gd name="T5" fmla="*/ 8643976 h 986570"/>
              <a:gd name="T6" fmla="*/ 1039059 w 986572"/>
              <a:gd name="T7" fmla="*/ 4842004 h 986570"/>
              <a:gd name="T8" fmla="*/ 4837501 w 986572"/>
              <a:gd name="T9" fmla="*/ 1040023 h 986570"/>
              <a:gd name="T10" fmla="*/ 4837501 w 986572"/>
              <a:gd name="T11" fmla="*/ 598375 h 986570"/>
              <a:gd name="T12" fmla="*/ 597817 w 986572"/>
              <a:gd name="T13" fmla="*/ 4842004 h 986570"/>
              <a:gd name="T14" fmla="*/ 4837501 w 986572"/>
              <a:gd name="T15" fmla="*/ 9085623 h 986570"/>
              <a:gd name="T16" fmla="*/ 9077194 w 986572"/>
              <a:gd name="T17" fmla="*/ 4842004 h 986570"/>
              <a:gd name="T18" fmla="*/ 4837501 w 986572"/>
              <a:gd name="T19" fmla="*/ 598375 h 986570"/>
              <a:gd name="T20" fmla="*/ 4837501 w 986572"/>
              <a:gd name="T21" fmla="*/ 0 h 986570"/>
              <a:gd name="T22" fmla="*/ 9675010 w 986572"/>
              <a:gd name="T23" fmla="*/ 4842004 h 986570"/>
              <a:gd name="T24" fmla="*/ 4837501 w 986572"/>
              <a:gd name="T25" fmla="*/ 9684000 h 986570"/>
              <a:gd name="T26" fmla="*/ 0 w 986572"/>
              <a:gd name="T27" fmla="*/ 4842004 h 986570"/>
              <a:gd name="T28" fmla="*/ 4837501 w 986572"/>
              <a:gd name="T29" fmla="*/ 0 h 9865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6572"/>
              <a:gd name="T46" fmla="*/ 0 h 986570"/>
              <a:gd name="T47" fmla="*/ 986572 w 986572"/>
              <a:gd name="T48" fmla="*/ 986570 h 9865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6572" h="986570">
                <a:moveTo>
                  <a:pt x="493286" y="105954"/>
                </a:moveTo>
                <a:cubicBezTo>
                  <a:pt x="707204" y="105954"/>
                  <a:pt x="880618" y="279368"/>
                  <a:pt x="880618" y="493285"/>
                </a:cubicBezTo>
                <a:cubicBezTo>
                  <a:pt x="880618" y="707202"/>
                  <a:pt x="707204" y="880616"/>
                  <a:pt x="493286" y="880616"/>
                </a:cubicBezTo>
                <a:cubicBezTo>
                  <a:pt x="279368" y="880616"/>
                  <a:pt x="105954" y="707202"/>
                  <a:pt x="105954" y="493285"/>
                </a:cubicBezTo>
                <a:cubicBezTo>
                  <a:pt x="105954" y="279368"/>
                  <a:pt x="279368" y="105954"/>
                  <a:pt x="493286" y="105954"/>
                </a:cubicBezTo>
                <a:close/>
                <a:moveTo>
                  <a:pt x="493286" y="60960"/>
                </a:moveTo>
                <a:cubicBezTo>
                  <a:pt x="254519" y="60960"/>
                  <a:pt x="60960" y="254518"/>
                  <a:pt x="60960" y="493285"/>
                </a:cubicBezTo>
                <a:cubicBezTo>
                  <a:pt x="60960" y="732052"/>
                  <a:pt x="254519" y="925610"/>
                  <a:pt x="493286" y="925610"/>
                </a:cubicBezTo>
                <a:cubicBezTo>
                  <a:pt x="732053" y="925610"/>
                  <a:pt x="925612" y="732052"/>
                  <a:pt x="925612" y="493285"/>
                </a:cubicBezTo>
                <a:cubicBezTo>
                  <a:pt x="925612" y="254518"/>
                  <a:pt x="732053" y="60960"/>
                  <a:pt x="493286" y="60960"/>
                </a:cubicBezTo>
                <a:close/>
                <a:moveTo>
                  <a:pt x="493286" y="0"/>
                </a:moveTo>
                <a:cubicBezTo>
                  <a:pt x="765720" y="0"/>
                  <a:pt x="986572" y="220851"/>
                  <a:pt x="986572" y="493285"/>
                </a:cubicBezTo>
                <a:cubicBezTo>
                  <a:pt x="986572" y="765719"/>
                  <a:pt x="765720" y="986570"/>
                  <a:pt x="493286" y="986570"/>
                </a:cubicBezTo>
                <a:cubicBezTo>
                  <a:pt x="220852" y="986570"/>
                  <a:pt x="0" y="765719"/>
                  <a:pt x="0" y="493285"/>
                </a:cubicBezTo>
                <a:cubicBezTo>
                  <a:pt x="0" y="220851"/>
                  <a:pt x="220852" y="0"/>
                  <a:pt x="493286" y="0"/>
                </a:cubicBezTo>
                <a:close/>
              </a:path>
            </a:pathLst>
          </a:custGeom>
          <a:solidFill>
            <a:schemeClr val="bg1">
              <a:alpha val="6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0" name="文本框 87">
            <a:extLst>
              <a:ext uri="{FF2B5EF4-FFF2-40B4-BE49-F238E27FC236}">
                <a16:creationId xmlns:a16="http://schemas.microsoft.com/office/drawing/2014/main" id="{B61A6424-1CEC-4436-8AFB-5B0CF50D51E3}"/>
              </a:ext>
            </a:extLst>
          </p:cNvPr>
          <p:cNvSpPr txBox="1">
            <a:spLocks noChangeArrowheads="1"/>
          </p:cNvSpPr>
          <p:nvPr/>
        </p:nvSpPr>
        <p:spPr bwMode="auto">
          <a:xfrm>
            <a:off x="422970" y="3460372"/>
            <a:ext cx="13228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vi-V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Light" panose="020B0502040204020203" pitchFamily="34" charset="-122"/>
                <a:cs typeface="+mn-cs"/>
              </a:rPr>
              <a:t>DIỄN BIẾN</a:t>
            </a:r>
            <a:endParaRPr kumimoji="0" lang="zh-CN" altLang="zh-CN" sz="2400" b="0" i="0" u="none" strike="noStrike" kern="1200" cap="none" spc="0" normalizeH="0" baseline="0" noProof="0" dirty="0">
              <a:ln>
                <a:noFill/>
              </a:ln>
              <a:solidFill>
                <a:prstClr val="black"/>
              </a:solidFill>
              <a:effectLst/>
              <a:uLnTx/>
              <a:uFillTx/>
              <a:latin typeface="Calibri Light"/>
              <a:ea typeface="微软雅黑 Light" panose="020B0502040204020203" pitchFamily="34" charset="-122"/>
              <a:cs typeface="+mn-cs"/>
            </a:endParaRPr>
          </a:p>
        </p:txBody>
      </p:sp>
      <p:sp>
        <p:nvSpPr>
          <p:cNvPr id="2" name="Rectangle 1"/>
          <p:cNvSpPr/>
          <p:nvPr/>
        </p:nvSpPr>
        <p:spPr>
          <a:xfrm>
            <a:off x="3254701" y="1899668"/>
            <a:ext cx="2722831" cy="1080296"/>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Biết được âm mưu của Pháp, phái chủ chiến đã ra tay hành động trước.</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endParaRPr>
          </a:p>
        </p:txBody>
      </p:sp>
      <p:sp>
        <p:nvSpPr>
          <p:cNvPr id="3" name="Rectangle 2"/>
          <p:cNvSpPr/>
          <p:nvPr/>
        </p:nvSpPr>
        <p:spPr>
          <a:xfrm>
            <a:off x="4991071" y="5043357"/>
            <a:ext cx="203474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4- 5/7/1885</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1561439" y="5229608"/>
            <a:ext cx="3165764"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Phái</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chiến</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tấn</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ở</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toà</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Khâm</a:t>
            </a:r>
            <a:r>
              <a:rPr kumimoji="0" lang="vi-VN" sz="20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sứ,</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đồn</a:t>
            </a:r>
            <a:r>
              <a:rPr kumimoji="0" lang="vi-VN" sz="2000" b="0" i="0" u="none" strike="noStrike" kern="1200" cap="none" spc="1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Mang</a:t>
            </a:r>
            <a:r>
              <a:rPr kumimoji="0" lang="vi-VN" sz="2000" b="0" i="0" u="none" strike="noStrike" kern="1200" cap="none" spc="1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Cá =&gt; Thất bại</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6">
            <a:extLst>
              <a:ext uri="{FF2B5EF4-FFF2-40B4-BE49-F238E27FC236}">
                <a16:creationId xmlns:a16="http://schemas.microsoft.com/office/drawing/2014/main" id="{C05B8DE8-DCB0-467F-BB56-2B1C3C008524}"/>
              </a:ext>
            </a:extLst>
          </p:cNvPr>
          <p:cNvSpPr>
            <a:spLocks noChangeArrowheads="1"/>
          </p:cNvSpPr>
          <p:nvPr/>
        </p:nvSpPr>
        <p:spPr bwMode="auto">
          <a:xfrm>
            <a:off x="7819546" y="1799566"/>
            <a:ext cx="3343902" cy="1196872"/>
          </a:xfrm>
          <a:prstGeom prst="roundRect">
            <a:avLst/>
          </a:prstGeom>
          <a:solidFill>
            <a:srgbClr val="A8C0BF"/>
          </a:solidFill>
          <a:ln w="9525">
            <a:solidFill>
              <a:srgbClr val="29B9A6"/>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2" name="Rectangle 51"/>
          <p:cNvSpPr/>
          <p:nvPr/>
        </p:nvSpPr>
        <p:spPr>
          <a:xfrm>
            <a:off x="7842807" y="1907432"/>
            <a:ext cx="3320641"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Tôn</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Thất</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Thuyết</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đưa</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vua</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Hàm</a:t>
            </a:r>
            <a:r>
              <a:rPr kumimoji="0" lang="vi-VN" sz="2000" b="0" i="0" u="none" strike="noStrike" kern="1200" cap="none" spc="2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Nghi chạy</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ra sơn phòng</a:t>
            </a:r>
            <a:r>
              <a:rPr kumimoji="0" lang="vi-VN" sz="2000" b="0" i="0" u="none" strike="noStrike" kern="1200" cap="none" spc="14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Tân</a:t>
            </a:r>
            <a:r>
              <a:rPr kumimoji="0" lang="vi-VN" sz="2000" b="0" i="0" u="none" strike="noStrike" kern="1200" cap="none" spc="22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Sở</a:t>
            </a:r>
            <a:r>
              <a:rPr kumimoji="0" lang="vi-VN" sz="2000" b="0" i="0" u="none" strike="noStrike" kern="1200" cap="none" spc="22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(Quảng</a:t>
            </a:r>
            <a:r>
              <a:rPr kumimoji="0" lang="vi-VN" sz="2000" b="0" i="0" u="none" strike="noStrike" kern="1200" cap="none" spc="2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Trị)</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3" name="Rectangle 52"/>
          <p:cNvSpPr/>
          <p:nvPr/>
        </p:nvSpPr>
        <p:spPr>
          <a:xfrm>
            <a:off x="9813203" y="4956040"/>
            <a:ext cx="203474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13/7/1885</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ectangle 5"/>
          <p:cNvSpPr/>
          <p:nvPr/>
        </p:nvSpPr>
        <p:spPr>
          <a:xfrm>
            <a:off x="7486766" y="5584190"/>
            <a:ext cx="3621691"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Tôn Thất Thuyết lấy</a:t>
            </a:r>
            <a:r>
              <a:rPr kumimoji="0" lang="vi-VN" sz="2000" b="0" i="0" u="none" strike="noStrike" kern="1200" cap="none" spc="19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danh</a:t>
            </a:r>
            <a:r>
              <a:rPr kumimoji="0" lang="vi-VN" sz="2000" b="0" i="0" u="none" strike="noStrike" kern="1200" cap="none" spc="2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nghĩa</a:t>
            </a:r>
            <a:r>
              <a:rPr kumimoji="0" lang="vi-VN" sz="2000" b="0" i="0" u="none" strike="noStrike" kern="1200" cap="none" spc="2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Hàm</a:t>
            </a:r>
            <a:r>
              <a:rPr kumimoji="0" lang="vi-VN" sz="2000" b="0" i="0" u="none" strike="noStrike" kern="1200" cap="none" spc="14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Nghi</a:t>
            </a:r>
            <a:r>
              <a:rPr kumimoji="0" lang="vi-VN" sz="2000" b="0" i="0" u="none" strike="noStrike" kern="1200" cap="none" spc="7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xuống</a:t>
            </a:r>
            <a:r>
              <a:rPr kumimoji="0" lang="vi-VN" sz="2000" b="0" i="0" u="none" strike="noStrike" kern="1200" cap="none" spc="8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chiếu</a:t>
            </a:r>
            <a:r>
              <a:rPr kumimoji="0" lang="vi-VN" sz="2000" b="0" i="0" u="none" strike="noStrike" kern="1200" cap="none" spc="7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Cần</a:t>
            </a:r>
            <a:r>
              <a:rPr kumimoji="0" lang="vi-VN" sz="2000" b="0" i="0" u="none" strike="noStrike" kern="1200" cap="none" spc="9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Vương</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2776892" y="5735761"/>
            <a:ext cx="1376032" cy="676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78390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additive="base">
                                        <p:cTn id="10" dur="500" fill="hold"/>
                                        <p:tgtEl>
                                          <p:spTgt spid="47"/>
                                        </p:tgtEl>
                                        <p:attrNameLst>
                                          <p:attrName>ppt_x</p:attrName>
                                        </p:attrNameLst>
                                      </p:cBhvr>
                                      <p:tavLst>
                                        <p:tav tm="0">
                                          <p:val>
                                            <p:strVal val="#ppt_x"/>
                                          </p:val>
                                        </p:tav>
                                        <p:tav tm="100000">
                                          <p:val>
                                            <p:strVal val="#ppt_x"/>
                                          </p:val>
                                        </p:tav>
                                      </p:tavLst>
                                    </p:anim>
                                    <p:anim calcmode="lin" valueType="num">
                                      <p:cBhvr additive="base">
                                        <p:cTn id="1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circle(in)">
                                      <p:cBhvr>
                                        <p:cTn id="42" dur="20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p:bldP spid="3" grpId="0"/>
      <p:bldP spid="4" grpId="0"/>
      <p:bldP spid="52" grpId="0"/>
      <p:bldP spid="53" grpId="0"/>
      <p:bldP spid="6"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1_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2786</Words>
  <Application>Microsoft Office PowerPoint</Application>
  <PresentationFormat>Widescreen</PresentationFormat>
  <Paragraphs>271</Paragraphs>
  <Slides>39</Slides>
  <Notes>12</Notes>
  <HiddenSlides>0</HiddenSlides>
  <MMClips>1</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39</vt:i4>
      </vt:variant>
    </vt:vector>
  </HeadingPairs>
  <TitlesOfParts>
    <vt:vector size="71" baseType="lpstr">
      <vt:lpstr>等线</vt:lpstr>
      <vt:lpstr>微软雅黑</vt:lpstr>
      <vt:lpstr>Anonymous Pro</vt:lpstr>
      <vt:lpstr>Arial</vt:lpstr>
      <vt:lpstr>Arial Unicode MS</vt:lpstr>
      <vt:lpstr>Barlow</vt:lpstr>
      <vt:lpstr>Barlow Condensed Light</vt:lpstr>
      <vt:lpstr>Calibri</vt:lpstr>
      <vt:lpstr>Calibri Light</vt:lpstr>
      <vt:lpstr>Comfortaa</vt:lpstr>
      <vt:lpstr>Coming Soon</vt:lpstr>
      <vt:lpstr>Concert One</vt:lpstr>
      <vt:lpstr>Manjari</vt:lpstr>
      <vt:lpstr>Oxygen</vt:lpstr>
      <vt:lpstr>Patrick Hand SC</vt:lpstr>
      <vt:lpstr>Poppins</vt:lpstr>
      <vt:lpstr>Poppins Light</vt:lpstr>
      <vt:lpstr>Quicksand</vt:lpstr>
      <vt:lpstr>Roboto Condensed Light</vt:lpstr>
      <vt:lpstr>Roboto Mono Medium</vt:lpstr>
      <vt:lpstr>Rozha One</vt:lpstr>
      <vt:lpstr>Times New Roman</vt:lpstr>
      <vt:lpstr>Wingdings</vt:lpstr>
      <vt:lpstr>Office Theme</vt:lpstr>
      <vt:lpstr>2021 Marketing Plan by Slidesgo</vt:lpstr>
      <vt:lpstr>Cymbeline template</vt:lpstr>
      <vt:lpstr>Reading Skills Task Cards by Slidesgo</vt:lpstr>
      <vt:lpstr>2_Office Theme</vt:lpstr>
      <vt:lpstr>3_Office Theme</vt:lpstr>
      <vt:lpstr>1_Cymbeline template</vt:lpstr>
      <vt:lpstr>Notebook Lesson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content</vt:lpstr>
      <vt:lpstr>Exam content</vt:lpstr>
      <vt:lpstr>Luyện tập</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2021-12-29T15:13:59Z</dcterms:created>
  <dcterms:modified xsi:type="dcterms:W3CDTF">2023-08-23T16:34:16Z</dcterms:modified>
</cp:coreProperties>
</file>