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7"/>
  </p:notesMasterIdLst>
  <p:handoutMasterIdLst>
    <p:handoutMasterId r:id="rId18"/>
  </p:handoutMasterIdLst>
  <p:sldIdLst>
    <p:sldId id="303" r:id="rId3"/>
    <p:sldId id="304" r:id="rId4"/>
    <p:sldId id="305" r:id="rId5"/>
    <p:sldId id="306" r:id="rId6"/>
    <p:sldId id="307" r:id="rId7"/>
    <p:sldId id="308" r:id="rId8"/>
    <p:sldId id="309" r:id="rId9"/>
    <p:sldId id="310" r:id="rId10"/>
    <p:sldId id="311" r:id="rId11"/>
    <p:sldId id="312" r:id="rId12"/>
    <p:sldId id="313" r:id="rId13"/>
    <p:sldId id="314" r:id="rId14"/>
    <p:sldId id="315" r:id="rId15"/>
    <p:sldId id="3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662395"/>
    <a:srgbClr val="6BDDDD"/>
    <a:srgbClr val="00B856"/>
    <a:srgbClr val="F0AE42"/>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68" d="100"/>
          <a:sy n="68" d="100"/>
        </p:scale>
        <p:origin x="540"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2371"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479C9B-954D-618F-2FD1-42B1FDFBFB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DA2BFC3-0FEC-54D4-F8EA-776D575612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7D9179-38F7-4C73-9678-CAB062FE7A3B}" type="datetimeFigureOut">
              <a:rPr lang="en-US" smtClean="0"/>
              <a:t>22/08/2024</a:t>
            </a:fld>
            <a:endParaRPr lang="en-US"/>
          </a:p>
        </p:txBody>
      </p:sp>
      <p:sp>
        <p:nvSpPr>
          <p:cNvPr id="4" name="Footer Placeholder 3">
            <a:extLst>
              <a:ext uri="{FF2B5EF4-FFF2-40B4-BE49-F238E27FC236}">
                <a16:creationId xmlns:a16="http://schemas.microsoft.com/office/drawing/2014/main" id="{1F50EDCD-96E2-22EE-091F-8D115C3C50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2BE955-0B27-A2D8-DB29-D6B5DFD781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6039CD-9EE3-4BD4-8C8D-BCCAC49DB964}" type="slidenum">
              <a:rPr lang="en-US" smtClean="0"/>
              <a:t>‹#›</a:t>
            </a:fld>
            <a:endParaRPr lang="en-US"/>
          </a:p>
        </p:txBody>
      </p:sp>
    </p:spTree>
    <p:extLst>
      <p:ext uri="{BB962C8B-B14F-4D97-AF65-F5344CB8AC3E}">
        <p14:creationId xmlns:p14="http://schemas.microsoft.com/office/powerpoint/2010/main" val="1831329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22/08/2024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22/08/2024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22/08/2024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1243289" y="1461322"/>
            <a:ext cx="9705421" cy="3323987"/>
          </a:xfrm>
          <a:prstGeom prst="rect">
            <a:avLst/>
          </a:prstGeom>
          <a:noFill/>
        </p:spPr>
        <p:txBody>
          <a:bodyPr wrap="square" rtlCol="0">
            <a:spAutoFit/>
          </a:bodyPr>
          <a:lstStyle/>
          <a:p>
            <a:pPr algn="ctr"/>
            <a:r>
              <a:rPr lang="en-US" sz="4800" b="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Chủ đề 5: Giải quyết vấn đề với sự trợ giúp của máy tính</a:t>
            </a:r>
          </a:p>
          <a:p>
            <a:pPr algn="ctr"/>
            <a:r>
              <a:rPr lang="en-US" sz="4800" b="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TIẾT 27. BÀI 14</a:t>
            </a:r>
          </a:p>
          <a:p>
            <a:pPr algn="ctr"/>
            <a:r>
              <a:rPr lang="en-US" sz="6000" b="1">
                <a:solidFill>
                  <a:srgbClr val="FFFF0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GIẢI QUYẾT VẤN ĐỀ</a:t>
            </a:r>
            <a:endParaRPr lang="en-US" sz="6000">
              <a:solidFill>
                <a:srgbClr val="FFFF0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7330853"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M</a:t>
            </a: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ô tả giải pháp dưới dạng thuật toán</a:t>
            </a:r>
          </a:p>
        </p:txBody>
      </p:sp>
      <p:sp>
        <p:nvSpPr>
          <p:cNvPr id="2" name="TextBox 1">
            <a:extLst>
              <a:ext uri="{FF2B5EF4-FFF2-40B4-BE49-F238E27FC236}">
                <a16:creationId xmlns:a16="http://schemas.microsoft.com/office/drawing/2014/main" id="{2C9FB580-22D2-8C8F-784C-F7F8FD69CA51}"/>
              </a:ext>
            </a:extLst>
          </p:cNvPr>
          <p:cNvSpPr txBox="1"/>
          <p:nvPr/>
        </p:nvSpPr>
        <p:spPr>
          <a:xfrm>
            <a:off x="1017103" y="1409255"/>
            <a:ext cx="10157791" cy="830997"/>
          </a:xfrm>
          <a:prstGeom prst="rect">
            <a:avLst/>
          </a:prstGeom>
          <a:noFill/>
        </p:spPr>
        <p:txBody>
          <a:bodyPr wrap="square" rtlCol="0">
            <a:spAutoFit/>
          </a:bodyPr>
          <a:lstStyle/>
          <a:p>
            <a:pPr algn="just">
              <a:spcBef>
                <a:spcPts val="300"/>
              </a:spcBef>
              <a:spcAft>
                <a:spcPts val="300"/>
              </a:spcAft>
            </a:pP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Câu</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4: HS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đưa</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ra</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phương</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pháp</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liệt</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kê</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bước</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vẽ</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sơ</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đồ</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khối</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giúp</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robot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thoát</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khỏi</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mê</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cung</a:t>
            </a:r>
            <a:r>
              <a:rPr lang="en-US"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vi-VN" sz="24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5BC95FF-A601-43CE-FC88-B8BB11B56942}"/>
              </a:ext>
            </a:extLst>
          </p:cNvPr>
          <p:cNvSpPr txBox="1"/>
          <p:nvPr/>
        </p:nvSpPr>
        <p:spPr>
          <a:xfrm>
            <a:off x="1002248" y="2285485"/>
            <a:ext cx="5662863" cy="4154984"/>
          </a:xfrm>
          <a:prstGeom prst="rect">
            <a:avLst/>
          </a:prstGeom>
          <a:noFill/>
        </p:spPr>
        <p:txBody>
          <a:bodyPr wrap="square">
            <a:spAutoFit/>
          </a:bodyPr>
          <a:lstStyle/>
          <a:p>
            <a:pPr algn="just"/>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a.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Phương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pháp</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liệt</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kê</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bước</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vi-VN"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a:p>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lặp</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lại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tác</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sau</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cho</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đến</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khi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tìm</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thấy</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lối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ra</a:t>
            </a:r>
            <a:b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b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bên</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thì</a:t>
            </a:r>
            <a:b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b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quay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90°</a:t>
            </a:r>
            <a:b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b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tiến</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bước</a:t>
            </a:r>
            <a:endParaRPr lang="vi-VN"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a:p>
            <a:pPr indent="266700"/>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en-US" sz="2400" i="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không</a:t>
            </a:r>
            <a:r>
              <a:rPr lang="en-US" sz="2400" i="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thì</a:t>
            </a:r>
            <a:endParaRPr lang="vi-VN" sz="2400" i="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a:p>
            <a:pPr marL="1155700" indent="-533400"/>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phía</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trước</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thì</a:t>
            </a:r>
            <a:b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b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tiến</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bước</a:t>
            </a:r>
            <a:endParaRPr lang="vi-VN"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a:p>
            <a:pPr indent="609600"/>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en-US" sz="2400" i="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không</a:t>
            </a:r>
            <a:r>
              <a:rPr lang="en-US" sz="2400" i="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i="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thì</a:t>
            </a:r>
            <a:endParaRPr lang="vi-VN" sz="2400" i="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a:p>
            <a:pPr marL="1155700"/>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quay </a:t>
            </a:r>
            <a:r>
              <a:rPr lang="en-US" sz="2400" dirty="0" err="1">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trái</a:t>
            </a:r>
            <a:r>
              <a:rPr lang="en-US"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90°</a:t>
            </a:r>
            <a:endParaRPr lang="vi-VN" sz="240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6490FC2-3173-6CC3-1D46-D572376390BE}"/>
              </a:ext>
            </a:extLst>
          </p:cNvPr>
          <p:cNvPicPr>
            <a:picLocks noChangeAspect="1"/>
          </p:cNvPicPr>
          <p:nvPr/>
        </p:nvPicPr>
        <p:blipFill>
          <a:blip r:embed="rId2"/>
          <a:stretch>
            <a:fillRect/>
          </a:stretch>
        </p:blipFill>
        <p:spPr>
          <a:xfrm>
            <a:off x="7357294" y="2756328"/>
            <a:ext cx="3242630" cy="3466929"/>
          </a:xfrm>
          <a:prstGeom prst="rect">
            <a:avLst/>
          </a:prstGeom>
        </p:spPr>
      </p:pic>
      <p:sp>
        <p:nvSpPr>
          <p:cNvPr id="5" name="TextBox 4">
            <a:extLst>
              <a:ext uri="{FF2B5EF4-FFF2-40B4-BE49-F238E27FC236}">
                <a16:creationId xmlns:a16="http://schemas.microsoft.com/office/drawing/2014/main" id="{2C9F273B-BC61-340F-BE2C-64018CBDF48C}"/>
              </a:ext>
            </a:extLst>
          </p:cNvPr>
          <p:cNvSpPr txBox="1"/>
          <p:nvPr/>
        </p:nvSpPr>
        <p:spPr>
          <a:xfrm>
            <a:off x="7253815" y="2240252"/>
            <a:ext cx="3035511" cy="461665"/>
          </a:xfrm>
          <a:prstGeom prst="rect">
            <a:avLst/>
          </a:prstGeom>
          <a:noFill/>
        </p:spPr>
        <p:txBody>
          <a:bodyPr wrap="square">
            <a:spAutoFit/>
          </a:bodyPr>
          <a:lstStyle/>
          <a:p>
            <a:pPr algn="just"/>
            <a:r>
              <a:rPr lang="en-US" sz="2400">
                <a:solidFill>
                  <a:schemeClr val="accent1"/>
                </a:solidFill>
                <a:latin typeface="Tahoma" panose="020B0604030504040204" pitchFamily="34" charset="0"/>
                <a:ea typeface="Tahoma" panose="020B0604030504040204" pitchFamily="34" charset="0"/>
                <a:cs typeface="Tahoma" panose="020B0604030504040204" pitchFamily="34" charset="0"/>
              </a:rPr>
              <a:t>b. Vẽ sơ đồ khối:</a:t>
            </a:r>
            <a:endParaRPr lang="vi-VN" sz="240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4159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7330853"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M</a:t>
            </a: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ô tả giải pháp dưới dạng thuật toán</a:t>
            </a:r>
          </a:p>
        </p:txBody>
      </p:sp>
      <p:grpSp>
        <p:nvGrpSpPr>
          <p:cNvPr id="6" name="Ghi nhớ">
            <a:extLst>
              <a:ext uri="{FF2B5EF4-FFF2-40B4-BE49-F238E27FC236}">
                <a16:creationId xmlns:a16="http://schemas.microsoft.com/office/drawing/2014/main" id="{DBBD7BFA-6F09-0602-B9C8-DB3139250D0F}"/>
              </a:ext>
            </a:extLst>
          </p:cNvPr>
          <p:cNvGrpSpPr/>
          <p:nvPr/>
        </p:nvGrpSpPr>
        <p:grpSpPr>
          <a:xfrm>
            <a:off x="722549" y="1410113"/>
            <a:ext cx="10360893" cy="1662979"/>
            <a:chOff x="722549" y="2215661"/>
            <a:chExt cx="10360893" cy="1662979"/>
          </a:xfrm>
        </p:grpSpPr>
        <p:grpSp>
          <p:nvGrpSpPr>
            <p:cNvPr id="7" name="Group 6">
              <a:extLst>
                <a:ext uri="{FF2B5EF4-FFF2-40B4-BE49-F238E27FC236}">
                  <a16:creationId xmlns:a16="http://schemas.microsoft.com/office/drawing/2014/main" id="{D03AFD09-0193-A9E9-A9D5-5299D0F1B481}"/>
                </a:ext>
              </a:extLst>
            </p:cNvPr>
            <p:cNvGrpSpPr/>
            <p:nvPr/>
          </p:nvGrpSpPr>
          <p:grpSpPr>
            <a:xfrm>
              <a:off x="722549" y="2215661"/>
              <a:ext cx="10360893" cy="1662979"/>
              <a:chOff x="751424" y="4271766"/>
              <a:chExt cx="10360893" cy="1805966"/>
            </a:xfrm>
          </p:grpSpPr>
          <p:grpSp>
            <p:nvGrpSpPr>
              <p:cNvPr id="9" name="Group 8">
                <a:extLst>
                  <a:ext uri="{FF2B5EF4-FFF2-40B4-BE49-F238E27FC236}">
                    <a16:creationId xmlns:a16="http://schemas.microsoft.com/office/drawing/2014/main" id="{4518542B-8943-6812-5889-AD74C60B4ED1}"/>
                  </a:ext>
                </a:extLst>
              </p:cNvPr>
              <p:cNvGrpSpPr/>
              <p:nvPr/>
            </p:nvGrpSpPr>
            <p:grpSpPr>
              <a:xfrm>
                <a:off x="751424" y="4271766"/>
                <a:ext cx="10340110" cy="1805966"/>
                <a:chOff x="748591" y="4323720"/>
                <a:chExt cx="10193330" cy="1805966"/>
              </a:xfrm>
            </p:grpSpPr>
            <p:sp>
              <p:nvSpPr>
                <p:cNvPr id="12" name="Rectangle: Rounded Corners 11">
                  <a:extLst>
                    <a:ext uri="{FF2B5EF4-FFF2-40B4-BE49-F238E27FC236}">
                      <a16:creationId xmlns:a16="http://schemas.microsoft.com/office/drawing/2014/main" id="{B923F40C-B236-496F-F224-E84AE327090B}"/>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F86468B9-79BE-6E71-AE73-F5A05954C7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10" name="Rectangle 9">
                <a:extLst>
                  <a:ext uri="{FF2B5EF4-FFF2-40B4-BE49-F238E27FC236}">
                    <a16:creationId xmlns:a16="http://schemas.microsoft.com/office/drawing/2014/main" id="{63FCCAA2-BDF8-3311-529E-9A3A440A6BA9}"/>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E6189A2-5882-5971-335B-CF824755BFCF}"/>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C5EC042D-7BF4-92BB-EEE8-6E2BEACAA404}"/>
                </a:ext>
              </a:extLst>
            </p:cNvPr>
            <p:cNvSpPr txBox="1"/>
            <p:nvPr/>
          </p:nvSpPr>
          <p:spPr>
            <a:xfrm>
              <a:off x="1615756" y="2464086"/>
              <a:ext cx="9312221" cy="1133965"/>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Phương pháp giải quyết vấn đề (hay giải pháp) có thể được mô tả dưới dạng thuật toán bằng phương pháp liệt kê các bước hoặc bằng sơ đồ khối.</a:t>
              </a:r>
            </a:p>
          </p:txBody>
        </p:sp>
      </p:grpSp>
      <p:grpSp>
        <p:nvGrpSpPr>
          <p:cNvPr id="26" name="Group 25">
            <a:extLst>
              <a:ext uri="{FF2B5EF4-FFF2-40B4-BE49-F238E27FC236}">
                <a16:creationId xmlns:a16="http://schemas.microsoft.com/office/drawing/2014/main" id="{D1C98840-BA92-A54B-921F-1EB2A906EB31}"/>
              </a:ext>
            </a:extLst>
          </p:cNvPr>
          <p:cNvGrpSpPr/>
          <p:nvPr/>
        </p:nvGrpSpPr>
        <p:grpSpPr>
          <a:xfrm>
            <a:off x="730749" y="3478955"/>
            <a:ext cx="10501714" cy="1719655"/>
            <a:chOff x="730749" y="3478955"/>
            <a:chExt cx="10501714" cy="1719655"/>
          </a:xfrm>
        </p:grpSpPr>
        <p:grpSp>
          <p:nvGrpSpPr>
            <p:cNvPr id="20" name="Group 19">
              <a:extLst>
                <a:ext uri="{FF2B5EF4-FFF2-40B4-BE49-F238E27FC236}">
                  <a16:creationId xmlns:a16="http://schemas.microsoft.com/office/drawing/2014/main" id="{B9F63AE2-AE06-81F3-031E-5E4BDF991C4C}"/>
                </a:ext>
              </a:extLst>
            </p:cNvPr>
            <p:cNvGrpSpPr/>
            <p:nvPr/>
          </p:nvGrpSpPr>
          <p:grpSpPr>
            <a:xfrm>
              <a:off x="730749" y="3478955"/>
              <a:ext cx="10501714" cy="1719655"/>
              <a:chOff x="601971" y="415703"/>
              <a:chExt cx="10501714" cy="1719655"/>
            </a:xfrm>
          </p:grpSpPr>
          <p:grpSp>
            <p:nvGrpSpPr>
              <p:cNvPr id="21" name="Group 20">
                <a:extLst>
                  <a:ext uri="{FF2B5EF4-FFF2-40B4-BE49-F238E27FC236}">
                    <a16:creationId xmlns:a16="http://schemas.microsoft.com/office/drawing/2014/main" id="{877FDAB0-876D-1CC6-A5DA-3420D45DE6C8}"/>
                  </a:ext>
                </a:extLst>
              </p:cNvPr>
              <p:cNvGrpSpPr/>
              <p:nvPr/>
            </p:nvGrpSpPr>
            <p:grpSpPr>
              <a:xfrm>
                <a:off x="1181131" y="817923"/>
                <a:ext cx="9922554" cy="1317435"/>
                <a:chOff x="1189763" y="4644162"/>
                <a:chExt cx="9922554" cy="1317435"/>
              </a:xfrm>
            </p:grpSpPr>
            <p:sp>
              <p:nvSpPr>
                <p:cNvPr id="23" name="Rectangle: Rounded Corners 22">
                  <a:extLst>
                    <a:ext uri="{FF2B5EF4-FFF2-40B4-BE49-F238E27FC236}">
                      <a16:creationId xmlns:a16="http://schemas.microsoft.com/office/drawing/2014/main" id="{F8FE3174-366D-829B-E0D1-05B9DFD7D4E7}"/>
                    </a:ext>
                  </a:extLst>
                </p:cNvPr>
                <p:cNvSpPr/>
                <p:nvPr/>
              </p:nvSpPr>
              <p:spPr>
                <a:xfrm>
                  <a:off x="1189763" y="4644162"/>
                  <a:ext cx="9598058" cy="1317435"/>
                </a:xfrm>
                <a:prstGeom prst="roundRect">
                  <a:avLst>
                    <a:gd name="adj" fmla="val 5181"/>
                  </a:avLst>
                </a:prstGeom>
                <a:solidFill>
                  <a:schemeClr val="accent2">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04B57EFF-FA98-CD1D-89BE-37A3B9DD7A35}"/>
                    </a:ext>
                  </a:extLst>
                </p:cNvPr>
                <p:cNvSpPr/>
                <p:nvPr/>
              </p:nvSpPr>
              <p:spPr>
                <a:xfrm>
                  <a:off x="1514259" y="4644163"/>
                  <a:ext cx="9598058" cy="538417"/>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5486198B-EDCF-8A13-6CE0-82EB402E1A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sp>
          <p:nvSpPr>
            <p:cNvPr id="25" name="TextBox 24">
              <a:extLst>
                <a:ext uri="{FF2B5EF4-FFF2-40B4-BE49-F238E27FC236}">
                  <a16:creationId xmlns:a16="http://schemas.microsoft.com/office/drawing/2014/main" id="{5C983DA5-3773-4531-F1D0-245015A376D7}"/>
                </a:ext>
              </a:extLst>
            </p:cNvPr>
            <p:cNvSpPr txBox="1"/>
            <p:nvPr/>
          </p:nvSpPr>
          <p:spPr>
            <a:xfrm>
              <a:off x="1735653" y="4056907"/>
              <a:ext cx="8921932" cy="11339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150000"/>
                </a:lnSpc>
              </a:pPr>
              <a:r>
                <a:rPr lang="vi-VN" sz="24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Em hãy trình bày các bước giải quyết vấn đề chọn trường sau khi tốt nghiệp THCS dưới dạng liệt kê các bước hoặc sơ đồ khối.</a:t>
              </a:r>
            </a:p>
          </p:txBody>
        </p:sp>
      </p:grpSp>
    </p:spTree>
    <p:extLst>
      <p:ext uri="{BB962C8B-B14F-4D97-AF65-F5344CB8AC3E}">
        <p14:creationId xmlns:p14="http://schemas.microsoft.com/office/powerpoint/2010/main" val="289459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7330853"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M</a:t>
            </a: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ô tả giải pháp dưới dạng thuật toán</a:t>
            </a:r>
          </a:p>
        </p:txBody>
      </p:sp>
      <p:grpSp>
        <p:nvGrpSpPr>
          <p:cNvPr id="2" name="Group 1">
            <a:extLst>
              <a:ext uri="{FF2B5EF4-FFF2-40B4-BE49-F238E27FC236}">
                <a16:creationId xmlns:a16="http://schemas.microsoft.com/office/drawing/2014/main" id="{0FEF77AA-F66E-5AF8-63FE-36FC1C915EF9}"/>
              </a:ext>
            </a:extLst>
          </p:cNvPr>
          <p:cNvGrpSpPr/>
          <p:nvPr/>
        </p:nvGrpSpPr>
        <p:grpSpPr>
          <a:xfrm>
            <a:off x="4052614" y="1603516"/>
            <a:ext cx="5379107" cy="4231676"/>
            <a:chOff x="4874997" y="1895747"/>
            <a:chExt cx="4244575" cy="3908659"/>
          </a:xfrm>
        </p:grpSpPr>
        <p:cxnSp>
          <p:nvCxnSpPr>
            <p:cNvPr id="3" name="Straight Arrow Connector 2">
              <a:extLst>
                <a:ext uri="{FF2B5EF4-FFF2-40B4-BE49-F238E27FC236}">
                  <a16:creationId xmlns:a16="http://schemas.microsoft.com/office/drawing/2014/main" id="{F3BD030C-630F-A2C8-01F7-16DB8F4808F8}"/>
                </a:ext>
              </a:extLst>
            </p:cNvPr>
            <p:cNvCxnSpPr/>
            <p:nvPr/>
          </p:nvCxnSpPr>
          <p:spPr>
            <a:xfrm flipH="1">
              <a:off x="5704620" y="4873430"/>
              <a:ext cx="1" cy="3851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0B4EFBB-6460-040C-D9FF-FC891D4D3EBA}"/>
                </a:ext>
              </a:extLst>
            </p:cNvPr>
            <p:cNvGrpSpPr/>
            <p:nvPr/>
          </p:nvGrpSpPr>
          <p:grpSpPr>
            <a:xfrm>
              <a:off x="4874997" y="1895747"/>
              <a:ext cx="4244575" cy="3908659"/>
              <a:chOff x="3398622" y="1895747"/>
              <a:chExt cx="4244575" cy="3908659"/>
            </a:xfrm>
          </p:grpSpPr>
          <p:sp>
            <p:nvSpPr>
              <p:cNvPr id="5" name="Oval 4">
                <a:extLst>
                  <a:ext uri="{FF2B5EF4-FFF2-40B4-BE49-F238E27FC236}">
                    <a16:creationId xmlns:a16="http://schemas.microsoft.com/office/drawing/2014/main" id="{FF55478A-4FBC-5507-F7CD-1E5D2193AF9C}"/>
                  </a:ext>
                </a:extLst>
              </p:cNvPr>
              <p:cNvSpPr/>
              <p:nvPr/>
            </p:nvSpPr>
            <p:spPr>
              <a:xfrm>
                <a:off x="3491344" y="1895747"/>
                <a:ext cx="1460665" cy="461665"/>
              </a:xfrm>
              <a:prstGeom prst="ellipse">
                <a:avLst/>
              </a:prstGeom>
              <a:solidFill>
                <a:srgbClr val="FF33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Bắt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đầu</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BF43E6A4-1BAC-EFEE-7F46-8CB642F34973}"/>
                  </a:ext>
                </a:extLst>
              </p:cNvPr>
              <p:cNvCxnSpPr>
                <a:stCxn id="5" idx="4"/>
              </p:cNvCxnSpPr>
              <p:nvPr/>
            </p:nvCxnSpPr>
            <p:spPr>
              <a:xfrm flipH="1">
                <a:off x="4221676" y="2339904"/>
                <a:ext cx="1" cy="3851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Diamond 15">
                <a:extLst>
                  <a:ext uri="{FF2B5EF4-FFF2-40B4-BE49-F238E27FC236}">
                    <a16:creationId xmlns:a16="http://schemas.microsoft.com/office/drawing/2014/main" id="{B881AD6D-FF88-C9DA-01A3-BBE8DC9C8C79}"/>
                  </a:ext>
                </a:extLst>
              </p:cNvPr>
              <p:cNvSpPr/>
              <p:nvPr/>
            </p:nvSpPr>
            <p:spPr>
              <a:xfrm>
                <a:off x="3398622" y="2738077"/>
                <a:ext cx="1646108" cy="885882"/>
              </a:xfrm>
              <a:prstGeom prst="diamond">
                <a:avLst/>
              </a:prstGeom>
              <a:solidFill>
                <a:srgbClr val="92D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E563D36-4DAD-75B9-F194-0ADBE268D86D}"/>
                  </a:ext>
                </a:extLst>
              </p:cNvPr>
              <p:cNvSpPr txBox="1"/>
              <p:nvPr/>
            </p:nvSpPr>
            <p:spPr>
              <a:xfrm>
                <a:off x="3573730" y="2946576"/>
                <a:ext cx="1492702" cy="707886"/>
              </a:xfrm>
              <a:prstGeom prst="rect">
                <a:avLst/>
              </a:prstGeom>
              <a:noFill/>
            </p:spPr>
            <p:txBody>
              <a:bodyPr wrap="square" rtlCol="0">
                <a:spAutoFit/>
              </a:bodyPr>
              <a:lstStyle/>
              <a:p>
                <a:r>
                  <a:rPr lang="en-US" sz="1100" dirty="0" err="1">
                    <a:latin typeface="Times New Roman" panose="02020603050405020304" pitchFamily="18" charset="0"/>
                    <a:cs typeface="Times New Roman" panose="02020603050405020304" pitchFamily="18" charset="0"/>
                  </a:rPr>
                  <a:t>Cơ</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sở</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vật</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chất</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chất</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lượng</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giảng</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dạy</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tốt</a:t>
                </a:r>
                <a:r>
                  <a:rPr lang="en-US" sz="1100" dirty="0">
                    <a:latin typeface="Times New Roman" panose="02020603050405020304" pitchFamily="18" charset="0"/>
                    <a:cs typeface="Times New Roman" panose="02020603050405020304" pitchFamily="18" charset="0"/>
                  </a:rPr>
                  <a:t>?</a:t>
                </a:r>
              </a:p>
              <a:p>
                <a:endParaRPr lang="en-US" dirty="0"/>
              </a:p>
            </p:txBody>
          </p:sp>
          <p:cxnSp>
            <p:nvCxnSpPr>
              <p:cNvPr id="18" name="Straight Arrow Connector 17">
                <a:extLst>
                  <a:ext uri="{FF2B5EF4-FFF2-40B4-BE49-F238E27FC236}">
                    <a16:creationId xmlns:a16="http://schemas.microsoft.com/office/drawing/2014/main" id="{4A344BE7-E1EB-92C4-9835-087E4D246B53}"/>
                  </a:ext>
                </a:extLst>
              </p:cNvPr>
              <p:cNvCxnSpPr/>
              <p:nvPr/>
            </p:nvCxnSpPr>
            <p:spPr>
              <a:xfrm flipH="1">
                <a:off x="4221675" y="3602097"/>
                <a:ext cx="1" cy="3851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Diamond 18">
                <a:extLst>
                  <a:ext uri="{FF2B5EF4-FFF2-40B4-BE49-F238E27FC236}">
                    <a16:creationId xmlns:a16="http://schemas.microsoft.com/office/drawing/2014/main" id="{3E870441-C96B-5BE5-7718-D8C8DBDF1DA3}"/>
                  </a:ext>
                </a:extLst>
              </p:cNvPr>
              <p:cNvSpPr/>
              <p:nvPr/>
            </p:nvSpPr>
            <p:spPr>
              <a:xfrm>
                <a:off x="3398622" y="3974776"/>
                <a:ext cx="1646108" cy="885882"/>
              </a:xfrm>
              <a:prstGeom prst="diamond">
                <a:avLst/>
              </a:prstGeom>
              <a:solidFill>
                <a:srgbClr val="92D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6A57B9E-55CB-660C-A131-C77062ED794A}"/>
                  </a:ext>
                </a:extLst>
              </p:cNvPr>
              <p:cNvSpPr txBox="1"/>
              <p:nvPr/>
            </p:nvSpPr>
            <p:spPr>
              <a:xfrm>
                <a:off x="3552028" y="4260274"/>
                <a:ext cx="1492702" cy="538609"/>
              </a:xfrm>
              <a:prstGeom prst="rect">
                <a:avLst/>
              </a:prstGeom>
              <a:noFill/>
            </p:spPr>
            <p:txBody>
              <a:bodyPr wrap="square" rtlCol="0">
                <a:spAutoFit/>
              </a:bodyPr>
              <a:lstStyle/>
              <a:p>
                <a:r>
                  <a:rPr lang="en-US" sz="1100" dirty="0" err="1">
                    <a:latin typeface="Times New Roman" panose="02020603050405020304" pitchFamily="18" charset="0"/>
                    <a:cs typeface="Times New Roman" panose="02020603050405020304" pitchFamily="18" charset="0"/>
                  </a:rPr>
                  <a:t>Học</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phí</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vừa</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túi</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tiền</a:t>
                </a:r>
                <a:endParaRPr lang="en-US" sz="1100" dirty="0">
                  <a:latin typeface="Times New Roman" panose="02020603050405020304" pitchFamily="18" charset="0"/>
                  <a:cs typeface="Times New Roman" panose="02020603050405020304" pitchFamily="18" charset="0"/>
                </a:endParaRPr>
              </a:p>
              <a:p>
                <a:endParaRPr lang="en-US" dirty="0"/>
              </a:p>
            </p:txBody>
          </p:sp>
          <p:sp>
            <p:nvSpPr>
              <p:cNvPr id="28" name="Rectangle 27">
                <a:extLst>
                  <a:ext uri="{FF2B5EF4-FFF2-40B4-BE49-F238E27FC236}">
                    <a16:creationId xmlns:a16="http://schemas.microsoft.com/office/drawing/2014/main" id="{3FE4FA8D-B3A4-F241-6C51-F5A1A51BCF6A}"/>
                  </a:ext>
                </a:extLst>
              </p:cNvPr>
              <p:cNvSpPr/>
              <p:nvPr/>
            </p:nvSpPr>
            <p:spPr>
              <a:xfrm>
                <a:off x="3398622" y="5234924"/>
                <a:ext cx="1646108" cy="569482"/>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latin typeface="Times New Roman" panose="02020603050405020304" pitchFamily="18" charset="0"/>
                    <a:cs typeface="Times New Roman" panose="02020603050405020304" pitchFamily="18" charset="0"/>
                  </a:rPr>
                  <a:t>Chọn</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trường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này</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làm</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một</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trong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những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nguyện</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vọng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thi</a:t>
                </a:r>
                <a:r>
                  <a:rPr lang="en-US" sz="1100" dirty="0">
                    <a:solidFill>
                      <a:schemeClr val="tx1"/>
                    </a:solidFill>
                    <a:latin typeface="Times New Roman" panose="02020603050405020304" pitchFamily="18" charset="0"/>
                    <a:cs typeface="Times New Roman" panose="02020603050405020304" pitchFamily="18" charset="0"/>
                  </a:rPr>
                  <a:t> THPT</a:t>
                </a:r>
              </a:p>
            </p:txBody>
          </p:sp>
          <p:cxnSp>
            <p:nvCxnSpPr>
              <p:cNvPr id="29" name="Straight Arrow Connector 28">
                <a:extLst>
                  <a:ext uri="{FF2B5EF4-FFF2-40B4-BE49-F238E27FC236}">
                    <a16:creationId xmlns:a16="http://schemas.microsoft.com/office/drawing/2014/main" id="{AFBED8A8-2A0C-A2F9-5D3C-652EEF44C0A0}"/>
                  </a:ext>
                </a:extLst>
              </p:cNvPr>
              <p:cNvCxnSpPr/>
              <p:nvPr/>
            </p:nvCxnSpPr>
            <p:spPr>
              <a:xfrm>
                <a:off x="5066432" y="5519665"/>
                <a:ext cx="5056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E35E8C8-F84B-C0C9-D2CD-90B7EEE1BC5E}"/>
                  </a:ext>
                </a:extLst>
              </p:cNvPr>
              <p:cNvSpPr/>
              <p:nvPr/>
            </p:nvSpPr>
            <p:spPr>
              <a:xfrm>
                <a:off x="5565204" y="5288832"/>
                <a:ext cx="1460665" cy="461665"/>
              </a:xfrm>
              <a:prstGeom prst="ellipse">
                <a:avLst/>
              </a:prstGeom>
              <a:solidFill>
                <a:srgbClr val="FF33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Kết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thúc</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5E5C61F8-DDB0-3DF8-1896-906BED1F13F6}"/>
                  </a:ext>
                </a:extLst>
              </p:cNvPr>
              <p:cNvCxnSpPr/>
              <p:nvPr/>
            </p:nvCxnSpPr>
            <p:spPr>
              <a:xfrm>
                <a:off x="5052500" y="3186040"/>
                <a:ext cx="98545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446817F-D9D7-469A-C65B-2F34C66E2BB6}"/>
                  </a:ext>
                </a:extLst>
              </p:cNvPr>
              <p:cNvSpPr/>
              <p:nvPr/>
            </p:nvSpPr>
            <p:spPr>
              <a:xfrm>
                <a:off x="5997089" y="2873815"/>
                <a:ext cx="1646108" cy="569482"/>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latin typeface="Times New Roman" panose="02020603050405020304" pitchFamily="18" charset="0"/>
                    <a:cs typeface="Times New Roman" panose="02020603050405020304" pitchFamily="18" charset="0"/>
                  </a:rPr>
                  <a:t>Không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chọn</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trường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này</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làm</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một</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trong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những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nguyện</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vọng</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thi</a:t>
                </a:r>
                <a:r>
                  <a:rPr lang="en-US" sz="1100" dirty="0">
                    <a:solidFill>
                      <a:schemeClr val="tx1"/>
                    </a:solidFill>
                    <a:latin typeface="Times New Roman" panose="02020603050405020304" pitchFamily="18" charset="0"/>
                    <a:cs typeface="Times New Roman" panose="02020603050405020304" pitchFamily="18" charset="0"/>
                  </a:rPr>
                  <a:t> THPT</a:t>
                </a:r>
              </a:p>
            </p:txBody>
          </p:sp>
          <p:cxnSp>
            <p:nvCxnSpPr>
              <p:cNvPr id="33" name="Straight Connector 32">
                <a:extLst>
                  <a:ext uri="{FF2B5EF4-FFF2-40B4-BE49-F238E27FC236}">
                    <a16:creationId xmlns:a16="http://schemas.microsoft.com/office/drawing/2014/main" id="{9B1E0162-B9C2-241A-1D60-E2271F299B5B}"/>
                  </a:ext>
                </a:extLst>
              </p:cNvPr>
              <p:cNvCxnSpPr/>
              <p:nvPr/>
            </p:nvCxnSpPr>
            <p:spPr>
              <a:xfrm flipV="1">
                <a:off x="5052500" y="4403779"/>
                <a:ext cx="1750117"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4865480-BDDA-A865-D960-F982ABC0813F}"/>
                  </a:ext>
                </a:extLst>
              </p:cNvPr>
              <p:cNvCxnSpPr/>
              <p:nvPr/>
            </p:nvCxnSpPr>
            <p:spPr>
              <a:xfrm flipV="1">
                <a:off x="6802617" y="3443297"/>
                <a:ext cx="0" cy="9604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2E7CCDB-79C7-6834-2AD1-FF16404747F7}"/>
                  </a:ext>
                </a:extLst>
              </p:cNvPr>
              <p:cNvSpPr txBox="1"/>
              <p:nvPr/>
            </p:nvSpPr>
            <p:spPr>
              <a:xfrm>
                <a:off x="5130711" y="2820113"/>
                <a:ext cx="882828"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Sai</a:t>
                </a:r>
              </a:p>
            </p:txBody>
          </p:sp>
          <p:sp>
            <p:nvSpPr>
              <p:cNvPr id="36" name="TextBox 35">
                <a:extLst>
                  <a:ext uri="{FF2B5EF4-FFF2-40B4-BE49-F238E27FC236}">
                    <a16:creationId xmlns:a16="http://schemas.microsoft.com/office/drawing/2014/main" id="{BD7FDB9A-AD95-3DB6-3D25-F2C6E846E388}"/>
                  </a:ext>
                </a:extLst>
              </p:cNvPr>
              <p:cNvSpPr txBox="1"/>
              <p:nvPr/>
            </p:nvSpPr>
            <p:spPr>
              <a:xfrm>
                <a:off x="4207059" y="3609694"/>
                <a:ext cx="882828"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Đúng</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B3BF8E17-B471-00A0-8D7F-712E50BF3D6F}"/>
                  </a:ext>
                </a:extLst>
              </p:cNvPr>
              <p:cNvSpPr txBox="1"/>
              <p:nvPr/>
            </p:nvSpPr>
            <p:spPr>
              <a:xfrm>
                <a:off x="5177416" y="4056395"/>
                <a:ext cx="882828"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Sai</a:t>
                </a:r>
              </a:p>
            </p:txBody>
          </p:sp>
          <p:sp>
            <p:nvSpPr>
              <p:cNvPr id="38" name="TextBox 37">
                <a:extLst>
                  <a:ext uri="{FF2B5EF4-FFF2-40B4-BE49-F238E27FC236}">
                    <a16:creationId xmlns:a16="http://schemas.microsoft.com/office/drawing/2014/main" id="{41A0096B-D080-82A2-9507-E1AB89D0294B}"/>
                  </a:ext>
                </a:extLst>
              </p:cNvPr>
              <p:cNvSpPr txBox="1"/>
              <p:nvPr/>
            </p:nvSpPr>
            <p:spPr>
              <a:xfrm>
                <a:off x="4228245" y="4828497"/>
                <a:ext cx="882828"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Đúng</a:t>
                </a:r>
                <a:endParaRPr lang="en-US" sz="1600" b="1" dirty="0">
                  <a:solidFill>
                    <a:srgbClr val="FF0000"/>
                  </a:solidFill>
                  <a:latin typeface="Times New Roman" panose="02020603050405020304" pitchFamily="18" charset="0"/>
                  <a:cs typeface="Times New Roman" panose="02020603050405020304" pitchFamily="18" charset="0"/>
                </a:endParaRPr>
              </a:p>
            </p:txBody>
          </p:sp>
        </p:grpSp>
      </p:grpSp>
      <p:sp>
        <p:nvSpPr>
          <p:cNvPr id="39" name="TextBox 38">
            <a:extLst>
              <a:ext uri="{FF2B5EF4-FFF2-40B4-BE49-F238E27FC236}">
                <a16:creationId xmlns:a16="http://schemas.microsoft.com/office/drawing/2014/main" id="{6CE81E2F-6029-D7B7-0EA4-6BBB4F2ACF10}"/>
              </a:ext>
            </a:extLst>
          </p:cNvPr>
          <p:cNvSpPr txBox="1"/>
          <p:nvPr/>
        </p:nvSpPr>
        <p:spPr>
          <a:xfrm>
            <a:off x="1017103" y="1895747"/>
            <a:ext cx="3035511" cy="461665"/>
          </a:xfrm>
          <a:prstGeom prst="rect">
            <a:avLst/>
          </a:prstGeom>
          <a:noFill/>
        </p:spPr>
        <p:txBody>
          <a:bodyPr wrap="square">
            <a:spAutoFit/>
          </a:bodyPr>
          <a:lstStyle/>
          <a:p>
            <a:pPr algn="just"/>
            <a:r>
              <a:rPr lang="en-US" sz="2400" dirty="0" err="1">
                <a:latin typeface="Times New Roman" panose="02020603050405020304" pitchFamily="18" charset="0"/>
                <a:ea typeface="Tahoma" panose="020B0604030504040204" pitchFamily="34" charset="0"/>
                <a:cs typeface="Times New Roman" panose="02020603050405020304" pitchFamily="18" charset="0"/>
              </a:rPr>
              <a:t>Vẽ</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sơ</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đồ</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khối</a:t>
            </a:r>
            <a:r>
              <a:rPr lang="en-US" sz="2400" dirty="0">
                <a:latin typeface="Times New Roman" panose="02020603050405020304" pitchFamily="18" charset="0"/>
                <a:ea typeface="Tahoma" panose="020B0604030504040204" pitchFamily="34" charset="0"/>
                <a:cs typeface="Times New Roman" panose="02020603050405020304" pitchFamily="18" charset="0"/>
              </a:rPr>
              <a:t>:</a:t>
            </a:r>
            <a:endParaRPr lang="vi-VN" sz="2400" dirty="0">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066453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fill="hold"/>
                                        <p:tgtEl>
                                          <p:spTgt spid="39"/>
                                        </p:tgtEl>
                                        <p:attrNameLst>
                                          <p:attrName>ppt_x</p:attrName>
                                        </p:attrNameLst>
                                      </p:cBhvr>
                                      <p:tavLst>
                                        <p:tav tm="0">
                                          <p:val>
                                            <p:strVal val="#ppt_x"/>
                                          </p:val>
                                        </p:tav>
                                        <p:tav tm="100000">
                                          <p:val>
                                            <p:strVal val="#ppt_x"/>
                                          </p:val>
                                        </p:tav>
                                      </p:tavLst>
                                    </p:anim>
                                    <p:anim calcmode="lin" valueType="num">
                                      <p:cBhvr additive="base">
                                        <p:cTn id="1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2199641"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5F401DC-C87F-C651-1F5A-A6B0F19054B6}"/>
              </a:ext>
            </a:extLst>
          </p:cNvPr>
          <p:cNvSpPr txBox="1"/>
          <p:nvPr/>
        </p:nvSpPr>
        <p:spPr>
          <a:xfrm>
            <a:off x="508381" y="1311711"/>
            <a:ext cx="7585031" cy="830997"/>
          </a:xfrm>
          <a:prstGeom prst="rect">
            <a:avLst/>
          </a:prstGeom>
          <a:noFill/>
        </p:spPr>
        <p:txBody>
          <a:bodyPr wrap="square">
            <a:spAutoFit/>
          </a:bodyPr>
          <a:lstStyle/>
          <a:p>
            <a:r>
              <a:rPr lang="en-US" sz="2400" dirty="0">
                <a:effectLst/>
                <a:latin typeface="Times New Roman" panose="02020603050405020304" pitchFamily="18" charset="0"/>
                <a:ea typeface="Tahoma" panose="020B0604030504040204" pitchFamily="34" charset="0"/>
                <a:cs typeface="Times New Roman" panose="02020603050405020304" pitchFamily="18" charset="0"/>
              </a:rPr>
              <a:t>Em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hãy</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mô</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tả</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thuật</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toán</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bám</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bên</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trái</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tìm</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đường</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thoát</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khỏi</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mê</a:t>
            </a:r>
            <a:r>
              <a:rPr lang="en-US" sz="24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effectLst/>
                <a:latin typeface="Times New Roman" panose="02020603050405020304" pitchFamily="18" charset="0"/>
                <a:ea typeface="Tahoma" panose="020B0604030504040204" pitchFamily="34" charset="0"/>
                <a:cs typeface="Times New Roman" panose="02020603050405020304" pitchFamily="18" charset="0"/>
              </a:rPr>
              <a:t>cung</a:t>
            </a:r>
            <a:endParaRPr lang="vi-VN"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9C4ED0A-71E9-22F7-C331-E788639D79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7413" y="2384988"/>
            <a:ext cx="4170093" cy="4098547"/>
          </a:xfrm>
          <a:prstGeom prst="rect">
            <a:avLst/>
          </a:prstGeom>
          <a:noFill/>
        </p:spPr>
      </p:pic>
    </p:spTree>
    <p:extLst>
      <p:ext uri="{BB962C8B-B14F-4D97-AF65-F5344CB8AC3E}">
        <p14:creationId xmlns:p14="http://schemas.microsoft.com/office/powerpoint/2010/main" val="1558409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2137124"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VẬN DỤNG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5F401DC-C87F-C651-1F5A-A6B0F19054B6}"/>
              </a:ext>
            </a:extLst>
          </p:cNvPr>
          <p:cNvSpPr txBox="1"/>
          <p:nvPr/>
        </p:nvSpPr>
        <p:spPr>
          <a:xfrm>
            <a:off x="508381" y="1311711"/>
            <a:ext cx="10474147" cy="461665"/>
          </a:xfrm>
          <a:prstGeom prst="rect">
            <a:avLst/>
          </a:prstGeom>
          <a:noFill/>
        </p:spPr>
        <p:txBody>
          <a:bodyPr wrap="square">
            <a:spAutoFit/>
          </a:bodyPr>
          <a:lstStyle/>
          <a:p>
            <a:r>
              <a:rPr lang="en-US" sz="2400">
                <a:latin typeface="Times New Roman" panose="02020603050405020304" pitchFamily="18" charset="0"/>
                <a:ea typeface="Tahoma" panose="020B0604030504040204" pitchFamily="34" charset="0"/>
                <a:cs typeface="Times New Roman" panose="02020603050405020304" pitchFamily="18" charset="0"/>
              </a:rPr>
              <a:t>Về nhà: </a:t>
            </a:r>
            <a:r>
              <a:rPr lang="vi-VN" sz="2400">
                <a:latin typeface="Times New Roman" panose="02020603050405020304" pitchFamily="18" charset="0"/>
                <a:ea typeface="Tahoma" panose="020B0604030504040204" pitchFamily="34" charset="0"/>
                <a:cs typeface="Times New Roman" panose="02020603050405020304" pitchFamily="18" charset="0"/>
              </a:rPr>
              <a:t>Em hãy lập trình bằng ngôn ngữ Scratch mô phỏng thuật toán bám tường</a:t>
            </a:r>
          </a:p>
        </p:txBody>
      </p:sp>
    </p:spTree>
    <p:extLst>
      <p:ext uri="{BB962C8B-B14F-4D97-AF65-F5344CB8AC3E}">
        <p14:creationId xmlns:p14="http://schemas.microsoft.com/office/powerpoint/2010/main" val="228631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418295" y="344328"/>
            <a:ext cx="2577166" cy="654360"/>
            <a:chOff x="6665655" y="770361"/>
            <a:chExt cx="3363248" cy="190910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665655" y="770361"/>
              <a:ext cx="3363248" cy="1909103"/>
              <a:chOff x="6665655" y="770361"/>
              <a:chExt cx="3363248" cy="1909103"/>
            </a:xfrm>
          </p:grpSpPr>
          <p:sp>
            <p:nvSpPr>
              <p:cNvPr id="14" name="Rectangle 13">
                <a:extLst>
                  <a:ext uri="{FF2B5EF4-FFF2-40B4-BE49-F238E27FC236}">
                    <a16:creationId xmlns:a16="http://schemas.microsoft.com/office/drawing/2014/main" id="{58E46573-3317-E1A7-941A-4210960126F1}"/>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2387192" cy="523221"/>
            </a:xfrm>
            <a:prstGeom prst="rect">
              <a:avLst/>
            </a:prstGeom>
            <a:noFill/>
          </p:spPr>
          <p:txBody>
            <a:bodyPr wrap="none" rtlCol="0">
              <a:spAutoFit/>
            </a:bodyPr>
            <a:lstStyle/>
            <a:p>
              <a:r>
                <a:rPr lang="en-US" sz="2800" b="1">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endParaRPr lang="vi-VN" sz="28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a:extLst>
              <a:ext uri="{FF2B5EF4-FFF2-40B4-BE49-F238E27FC236}">
                <a16:creationId xmlns:a16="http://schemas.microsoft.com/office/drawing/2014/main" id="{F2311052-B688-C5BF-1539-2E6CE20ACF98}"/>
              </a:ext>
            </a:extLst>
          </p:cNvPr>
          <p:cNvPicPr>
            <a:picLocks noChangeAspect="1"/>
          </p:cNvPicPr>
          <p:nvPr/>
        </p:nvPicPr>
        <p:blipFill>
          <a:blip r:embed="rId2"/>
          <a:stretch>
            <a:fillRect/>
          </a:stretch>
        </p:blipFill>
        <p:spPr>
          <a:xfrm>
            <a:off x="864535" y="4385909"/>
            <a:ext cx="1338734" cy="1862213"/>
          </a:xfrm>
          <a:prstGeom prst="rect">
            <a:avLst/>
          </a:prstGeom>
        </p:spPr>
      </p:pic>
      <p:pic>
        <p:nvPicPr>
          <p:cNvPr id="3" name="Picture 2">
            <a:extLst>
              <a:ext uri="{FF2B5EF4-FFF2-40B4-BE49-F238E27FC236}">
                <a16:creationId xmlns:a16="http://schemas.microsoft.com/office/drawing/2014/main" id="{0DA0D391-7853-A478-60A9-2752CAC7B9DC}"/>
              </a:ext>
            </a:extLst>
          </p:cNvPr>
          <p:cNvPicPr>
            <a:picLocks noChangeAspect="1"/>
          </p:cNvPicPr>
          <p:nvPr/>
        </p:nvPicPr>
        <p:blipFill>
          <a:blip r:embed="rId3"/>
          <a:stretch>
            <a:fillRect/>
          </a:stretch>
        </p:blipFill>
        <p:spPr>
          <a:xfrm>
            <a:off x="969038" y="1319558"/>
            <a:ext cx="1129728" cy="1601072"/>
          </a:xfrm>
          <a:prstGeom prst="rect">
            <a:avLst/>
          </a:prstGeom>
        </p:spPr>
      </p:pic>
      <p:sp>
        <p:nvSpPr>
          <p:cNvPr id="4" name="Speech Bubble: Rectangle with Corners Rounded 3">
            <a:extLst>
              <a:ext uri="{FF2B5EF4-FFF2-40B4-BE49-F238E27FC236}">
                <a16:creationId xmlns:a16="http://schemas.microsoft.com/office/drawing/2014/main" id="{D5028C63-F3D3-3789-89A6-627D014A2ADC}"/>
              </a:ext>
            </a:extLst>
          </p:cNvPr>
          <p:cNvSpPr/>
          <p:nvPr/>
        </p:nvSpPr>
        <p:spPr>
          <a:xfrm>
            <a:off x="2386077" y="4385909"/>
            <a:ext cx="7010398" cy="711903"/>
          </a:xfrm>
          <a:prstGeom prst="wedgeRoundRectCallout">
            <a:avLst>
              <a:gd name="adj1" fmla="val -54134"/>
              <a:gd name="adj2" fmla="val 45658"/>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lnSpc>
                <a:spcPct val="150000"/>
              </a:lnSpc>
              <a:spcBef>
                <a:spcPts val="0"/>
              </a:spcBef>
              <a:spcAft>
                <a:spcPts val="0"/>
              </a:spcAft>
            </a:pPr>
            <a:r>
              <a:rPr lang="vi-VN" sz="1800" dirty="0">
                <a:solidFill>
                  <a:srgbClr val="231F20"/>
                </a:solidFill>
                <a:effectLst/>
                <a:latin typeface="Arial" panose="020B0604020202020204" pitchFamily="34" charset="0"/>
              </a:rPr>
              <a:t>Bạn có biết cách tìm đường thoát khỏi mê cung không?</a:t>
            </a:r>
            <a:endParaRPr lang="en-US" sz="2000" dirty="0">
              <a:effectLst/>
            </a:endParaRPr>
          </a:p>
        </p:txBody>
      </p:sp>
      <p:pic>
        <p:nvPicPr>
          <p:cNvPr id="5" name="Picture 4">
            <a:extLst>
              <a:ext uri="{FF2B5EF4-FFF2-40B4-BE49-F238E27FC236}">
                <a16:creationId xmlns:a16="http://schemas.microsoft.com/office/drawing/2014/main" id="{627AB7D7-7106-ECFE-968F-43B526F02741}"/>
              </a:ext>
            </a:extLst>
          </p:cNvPr>
          <p:cNvPicPr>
            <a:picLocks noChangeAspect="1"/>
          </p:cNvPicPr>
          <p:nvPr/>
        </p:nvPicPr>
        <p:blipFill>
          <a:blip r:embed="rId4"/>
          <a:stretch>
            <a:fillRect/>
          </a:stretch>
        </p:blipFill>
        <p:spPr>
          <a:xfrm>
            <a:off x="9570720" y="2416955"/>
            <a:ext cx="1306286" cy="1807439"/>
          </a:xfrm>
          <a:prstGeom prst="rect">
            <a:avLst/>
          </a:prstGeom>
        </p:spPr>
      </p:pic>
      <p:sp>
        <p:nvSpPr>
          <p:cNvPr id="6" name="Speech Bubble: Rectangle with Corners Rounded 5">
            <a:extLst>
              <a:ext uri="{FF2B5EF4-FFF2-40B4-BE49-F238E27FC236}">
                <a16:creationId xmlns:a16="http://schemas.microsoft.com/office/drawing/2014/main" id="{5493FFDA-D363-C1F7-2BA9-3961F7EB4C25}"/>
              </a:ext>
            </a:extLst>
          </p:cNvPr>
          <p:cNvSpPr/>
          <p:nvPr/>
        </p:nvSpPr>
        <p:spPr>
          <a:xfrm>
            <a:off x="2895529" y="1153767"/>
            <a:ext cx="7010398" cy="1135962"/>
          </a:xfrm>
          <a:prstGeom prst="wedgeRoundRectCallout">
            <a:avLst>
              <a:gd name="adj1" fmla="val -58233"/>
              <a:gd name="adj2" fmla="val 24862"/>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lnSpc>
                <a:spcPct val="150000"/>
              </a:lnSpc>
              <a:spcBef>
                <a:spcPts val="0"/>
              </a:spcBef>
              <a:spcAft>
                <a:spcPts val="0"/>
              </a:spcAft>
            </a:pPr>
            <a:r>
              <a:rPr lang="vi-VN" dirty="0">
                <a:solidFill>
                  <a:srgbClr val="231F20"/>
                </a:solidFill>
                <a:latin typeface="Arial" panose="020B0604020202020204" pitchFamily="34" charset="0"/>
              </a:rPr>
              <a:t> Tớ đã từng vào mê cung trong một khu vui chơi. Tớ phải tìm đường thoát khỏi mê cung mà không được dùng bản đồ.</a:t>
            </a:r>
            <a:endParaRPr lang="en-US" sz="2000" dirty="0">
              <a:effectLst/>
            </a:endParaRPr>
          </a:p>
        </p:txBody>
      </p:sp>
      <p:sp>
        <p:nvSpPr>
          <p:cNvPr id="7" name="Speech Bubble: Rectangle with Corners Rounded 6">
            <a:extLst>
              <a:ext uri="{FF2B5EF4-FFF2-40B4-BE49-F238E27FC236}">
                <a16:creationId xmlns:a16="http://schemas.microsoft.com/office/drawing/2014/main" id="{82F50145-2576-EB9F-CB8C-7EB2B04453CF}"/>
              </a:ext>
            </a:extLst>
          </p:cNvPr>
          <p:cNvSpPr/>
          <p:nvPr/>
        </p:nvSpPr>
        <p:spPr>
          <a:xfrm>
            <a:off x="5050970" y="2785067"/>
            <a:ext cx="4232293" cy="711903"/>
          </a:xfrm>
          <a:prstGeom prst="wedgeRoundRectCallout">
            <a:avLst>
              <a:gd name="adj1" fmla="val 54065"/>
              <a:gd name="adj2" fmla="val 15662"/>
              <a:gd name="adj3" fmla="val 16667"/>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latinLnBrk="0" hangingPunct="1">
              <a:lnSpc>
                <a:spcPct val="150000"/>
              </a:lnSpc>
              <a:spcBef>
                <a:spcPts val="0"/>
              </a:spcBef>
              <a:spcAft>
                <a:spcPts val="0"/>
              </a:spcAft>
            </a:pPr>
            <a:r>
              <a:rPr lang="vi-VN" sz="1800" i="1" dirty="0">
                <a:solidFill>
                  <a:srgbClr val="231F20"/>
                </a:solidFill>
                <a:effectLst/>
                <a:latin typeface="Arial" panose="020B0604020202020204" pitchFamily="34" charset="0"/>
              </a:rPr>
              <a:t>Thật là một trò chơi thú vị.!!</a:t>
            </a:r>
            <a:endParaRPr lang="en-US" sz="2000" dirty="0">
              <a:effectLst/>
            </a:endParaRPr>
          </a:p>
        </p:txBody>
      </p:sp>
    </p:spTree>
    <p:extLst>
      <p:ext uri="{BB962C8B-B14F-4D97-AF65-F5344CB8AC3E}">
        <p14:creationId xmlns:p14="http://schemas.microsoft.com/office/powerpoint/2010/main" val="330995234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3869970"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Giải quyết vấn đề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E278771-9261-EDA2-AB0C-80F3A4374C77}"/>
              </a:ext>
            </a:extLst>
          </p:cNvPr>
          <p:cNvSpPr txBox="1"/>
          <p:nvPr/>
        </p:nvSpPr>
        <p:spPr>
          <a:xfrm>
            <a:off x="508383" y="1914094"/>
            <a:ext cx="10666512" cy="3016210"/>
          </a:xfrm>
          <a:prstGeom prst="rect">
            <a:avLst/>
          </a:prstGeom>
          <a:noFill/>
        </p:spPr>
        <p:txBody>
          <a:bodyPr wrap="square" rtlCol="0">
            <a:spAutoFit/>
          </a:bodyPr>
          <a:lstStyle/>
          <a:p>
            <a:pPr algn="just">
              <a:spcBef>
                <a:spcPts val="300"/>
              </a:spcBef>
              <a:spcAft>
                <a:spcPts val="300"/>
              </a:spcAft>
            </a:pPr>
            <a:r>
              <a:rPr lang="en-US" sz="3600" b="1" u="sng" dirty="0" err="1">
                <a:effectLst/>
                <a:latin typeface="Times New Roman" panose="02020603050405020304" pitchFamily="18" charset="0"/>
                <a:ea typeface="Tahoma" panose="020B0604030504040204" pitchFamily="34" charset="0"/>
                <a:cs typeface="Times New Roman" panose="02020603050405020304" pitchFamily="18" charset="0"/>
              </a:rPr>
              <a:t>Câu</a:t>
            </a:r>
            <a:r>
              <a:rPr lang="en-US" sz="3600" b="1" u="sng" dirty="0">
                <a:effectLst/>
                <a:latin typeface="Times New Roman" panose="02020603050405020304" pitchFamily="18" charset="0"/>
                <a:ea typeface="Tahoma" panose="020B0604030504040204" pitchFamily="34" charset="0"/>
                <a:cs typeface="Times New Roman" panose="02020603050405020304" pitchFamily="18" charset="0"/>
              </a:rPr>
              <a:t> 1:</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Xác</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định</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vấn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đề</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phân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tích</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vấn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đề</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lựa</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chọn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giải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pháp</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thực</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hiện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giải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pháp</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và</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đánh</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kết</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quả</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tìm</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Lối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ra</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cho</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robot</a:t>
            </a:r>
          </a:p>
          <a:p>
            <a:pPr algn="just">
              <a:spcBef>
                <a:spcPts val="300"/>
              </a:spcBef>
              <a:spcAft>
                <a:spcPts val="300"/>
              </a:spcAft>
            </a:pPr>
            <a:r>
              <a:rPr lang="en-US" sz="3600" b="1" u="sng" dirty="0" err="1">
                <a:effectLst/>
                <a:latin typeface="Times New Roman" panose="02020603050405020304" pitchFamily="18" charset="0"/>
                <a:ea typeface="Tahoma" panose="020B0604030504040204" pitchFamily="34" charset="0"/>
                <a:cs typeface="Times New Roman" panose="02020603050405020304" pitchFamily="18" charset="0"/>
              </a:rPr>
              <a:t>Câu</a:t>
            </a:r>
            <a:r>
              <a:rPr lang="en-US" sz="3600" b="1" u="sng" dirty="0">
                <a:effectLst/>
                <a:latin typeface="Times New Roman" panose="02020603050405020304" pitchFamily="18" charset="0"/>
                <a:ea typeface="Tahoma" panose="020B0604030504040204" pitchFamily="34" charset="0"/>
                <a:cs typeface="Times New Roman" panose="02020603050405020304" pitchFamily="18" charset="0"/>
              </a:rPr>
              <a:t> 2:</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Robot di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chuyển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mê</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cung</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theo</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cách</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nào</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a:t>
            </a:r>
          </a:p>
          <a:p>
            <a:pPr algn="just">
              <a:spcBef>
                <a:spcPts val="300"/>
              </a:spcBef>
              <a:spcAft>
                <a:spcPts val="300"/>
              </a:spcAft>
            </a:pPr>
            <a:r>
              <a:rPr lang="en-US" sz="3600" b="1" u="sng" dirty="0" err="1">
                <a:effectLst/>
                <a:latin typeface="Times New Roman" panose="02020603050405020304" pitchFamily="18" charset="0"/>
                <a:ea typeface="Tahoma" panose="020B0604030504040204" pitchFamily="34" charset="0"/>
                <a:cs typeface="Times New Roman" panose="02020603050405020304" pitchFamily="18" charset="0"/>
              </a:rPr>
              <a:t>Câu</a:t>
            </a:r>
            <a:r>
              <a:rPr lang="en-US" sz="3600" b="1" u="sng" dirty="0">
                <a:effectLst/>
                <a:latin typeface="Times New Roman" panose="02020603050405020304" pitchFamily="18" charset="0"/>
                <a:ea typeface="Tahoma" panose="020B0604030504040204" pitchFamily="34" charset="0"/>
                <a:cs typeface="Times New Roman" panose="02020603050405020304" pitchFamily="18" charset="0"/>
              </a:rPr>
              <a:t> 3:</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Tại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sao</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cách</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di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chuyển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đó</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dẫn</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robot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tới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lối</a:t>
            </a:r>
            <a:r>
              <a:rPr lang="en-US" sz="36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effectLst/>
                <a:latin typeface="Times New Roman" panose="02020603050405020304" pitchFamily="18" charset="0"/>
                <a:ea typeface="Tahoma" panose="020B0604030504040204" pitchFamily="34" charset="0"/>
                <a:cs typeface="Times New Roman" panose="02020603050405020304" pitchFamily="18" charset="0"/>
              </a:rPr>
              <a:t>ra.</a:t>
            </a:r>
            <a:endParaRPr lang="en-US" sz="3600" dirty="0">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2084229568347753034">
            <a:hlinkClick r:id="" action="ppaction://media"/>
            <a:extLst>
              <a:ext uri="{FF2B5EF4-FFF2-40B4-BE49-F238E27FC236}">
                <a16:creationId xmlns:a16="http://schemas.microsoft.com/office/drawing/2014/main" id="{38588602-D6AE-8E20-FE27-6E7315F0A3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95763" y="324074"/>
            <a:ext cx="2373961" cy="1335353"/>
          </a:xfrm>
          <a:prstGeom prst="rect">
            <a:avLst/>
          </a:prstGeom>
        </p:spPr>
      </p:pic>
    </p:spTree>
    <p:extLst>
      <p:ext uri="{BB962C8B-B14F-4D97-AF65-F5344CB8AC3E}">
        <p14:creationId xmlns:p14="http://schemas.microsoft.com/office/powerpoint/2010/main" val="392842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21951">
                <p:cTn id="14" fill="hold" display="0">
                  <p:stCondLst>
                    <p:cond delay="indefinite"/>
                  </p:stCondLst>
                </p:cTn>
                <p:tgtEl>
                  <p:spTgt spid="7"/>
                </p:tgtEl>
              </p:cMediaNode>
            </p:vide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3869970"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Giải quyết vấn đề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E278771-9261-EDA2-AB0C-80F3A4374C77}"/>
              </a:ext>
            </a:extLst>
          </p:cNvPr>
          <p:cNvSpPr txBox="1"/>
          <p:nvPr/>
        </p:nvSpPr>
        <p:spPr>
          <a:xfrm>
            <a:off x="508383" y="1914094"/>
            <a:ext cx="10666512" cy="2246769"/>
          </a:xfrm>
          <a:prstGeom prst="rect">
            <a:avLst/>
          </a:prstGeom>
          <a:noFill/>
        </p:spPr>
        <p:txBody>
          <a:bodyPr wrap="square" rtlCol="0">
            <a:spAutoFit/>
          </a:bodyPr>
          <a:lstStyle/>
          <a:p>
            <a:pPr algn="just">
              <a:spcBef>
                <a:spcPts val="300"/>
              </a:spcBef>
              <a:spcAft>
                <a:spcPts val="300"/>
              </a:spcAft>
            </a:pPr>
            <a:r>
              <a:rPr lang="en-US" sz="2000" b="1" u="sng" dirty="0" err="1">
                <a:effectLst/>
                <a:latin typeface="Times New Roman" panose="02020603050405020304" pitchFamily="18" charset="0"/>
                <a:ea typeface="Tahoma" panose="020B0604030504040204" pitchFamily="34" charset="0"/>
                <a:cs typeface="Times New Roman" panose="02020603050405020304" pitchFamily="18" charset="0"/>
              </a:rPr>
              <a:t>Câu</a:t>
            </a:r>
            <a:r>
              <a:rPr lang="en-US" sz="2000" b="1" u="sng" dirty="0">
                <a:effectLst/>
                <a:latin typeface="Times New Roman" panose="02020603050405020304" pitchFamily="18" charset="0"/>
                <a:ea typeface="Tahoma" panose="020B0604030504040204" pitchFamily="34" charset="0"/>
                <a:cs typeface="Times New Roman" panose="02020603050405020304" pitchFamily="18" charset="0"/>
              </a:rPr>
              <a:t> 1:</a:t>
            </a:r>
            <a:r>
              <a:rPr lang="en-US" sz="2000" dirty="0">
                <a:effectLst/>
                <a:latin typeface="Times New Roman" panose="02020603050405020304" pitchFamily="18" charset="0"/>
                <a:ea typeface="Tahoma" panose="020B0604030504040204" pitchFamily="34" charset="0"/>
                <a:cs typeface="Times New Roman" panose="02020603050405020304" pitchFamily="18" charset="0"/>
              </a:rPr>
              <a:t> </a:t>
            </a:r>
            <a:r>
              <a:rPr lang="vi-VN" sz="2000" dirty="0">
                <a:latin typeface="Times New Roman" panose="02020603050405020304" pitchFamily="18" charset="0"/>
                <a:ea typeface="Tahoma" panose="020B0604030504040204" pitchFamily="34" charset="0"/>
                <a:cs typeface="Times New Roman" panose="02020603050405020304" pitchFamily="18" charset="0"/>
              </a:rPr>
              <a:t>+ Tìm hiểu vấn đề: xác định những yếu tố đã cho và kết quả cần đạt</a:t>
            </a:r>
          </a:p>
          <a:p>
            <a:pPr algn="just">
              <a:spcBef>
                <a:spcPts val="300"/>
              </a:spcBef>
              <a:spcAft>
                <a:spcPts val="300"/>
              </a:spcAft>
            </a:pPr>
            <a:r>
              <a:rPr lang="vi-VN" sz="2000" dirty="0">
                <a:latin typeface="Times New Roman" panose="02020603050405020304" pitchFamily="18" charset="0"/>
                <a:ea typeface="Tahoma" panose="020B0604030504040204" pitchFamily="34" charset="0"/>
                <a:cs typeface="Times New Roman" panose="02020603050405020304" pitchFamily="18" charset="0"/>
              </a:rPr>
              <a:t>+ Phân tích vấn đề: Xem xét từng khía cạnh của vấn đề, đưa ra nhận định để tìm cách giải quyết</a:t>
            </a:r>
          </a:p>
          <a:p>
            <a:pPr algn="just">
              <a:spcBef>
                <a:spcPts val="300"/>
              </a:spcBef>
              <a:spcAft>
                <a:spcPts val="300"/>
              </a:spcAft>
            </a:pPr>
            <a:r>
              <a:rPr lang="vi-VN" sz="2000" dirty="0">
                <a:latin typeface="Times New Roman" panose="02020603050405020304" pitchFamily="18" charset="0"/>
                <a:ea typeface="Tahoma" panose="020B0604030504040204" pitchFamily="34" charset="0"/>
                <a:cs typeface="Times New Roman" panose="02020603050405020304" pitchFamily="18" charset="0"/>
              </a:rPr>
              <a:t>+ Lựa chọn giải pháp: dựa trên nhận định ở bước phân tích vấn đề, tìm kiếm và lựa chọn cách giải quyết vấn đề</a:t>
            </a:r>
          </a:p>
          <a:p>
            <a:pPr algn="just">
              <a:spcBef>
                <a:spcPts val="300"/>
              </a:spcBef>
              <a:spcAft>
                <a:spcPts val="300"/>
              </a:spcAft>
            </a:pPr>
            <a:r>
              <a:rPr lang="vi-VN" sz="2000" dirty="0">
                <a:latin typeface="Times New Roman" panose="02020603050405020304" pitchFamily="18" charset="0"/>
                <a:ea typeface="Tahoma" panose="020B0604030504040204" pitchFamily="34" charset="0"/>
                <a:cs typeface="Times New Roman" panose="02020603050405020304" pitchFamily="18" charset="0"/>
              </a:rPr>
              <a:t>+ Thực hiện giải pháp: triển khai giải pháp đã chọn để đạt được mục tiêu đề ra.</a:t>
            </a:r>
          </a:p>
          <a:p>
            <a:pPr algn="just">
              <a:spcBef>
                <a:spcPts val="300"/>
              </a:spcBef>
              <a:spcAft>
                <a:spcPts val="300"/>
              </a:spcAft>
            </a:pPr>
            <a:r>
              <a:rPr lang="vi-VN" sz="2000" dirty="0">
                <a:latin typeface="Times New Roman" panose="02020603050405020304" pitchFamily="18" charset="0"/>
                <a:ea typeface="Tahoma" panose="020B0604030504040204" pitchFamily="34" charset="0"/>
                <a:cs typeface="Times New Roman" panose="02020603050405020304" pitchFamily="18" charset="0"/>
              </a:rPr>
              <a:t>+ Đánh giá kết quả: xác định hiệu quả, phát hiện nhược điểm của giải pháp cải tiến.</a:t>
            </a:r>
          </a:p>
        </p:txBody>
      </p:sp>
      <p:pic>
        <p:nvPicPr>
          <p:cNvPr id="2" name="Picture 1">
            <a:extLst>
              <a:ext uri="{FF2B5EF4-FFF2-40B4-BE49-F238E27FC236}">
                <a16:creationId xmlns:a16="http://schemas.microsoft.com/office/drawing/2014/main" id="{7FE74C7E-CEBF-D7D4-E679-639ECCC50BCA}"/>
              </a:ext>
            </a:extLst>
          </p:cNvPr>
          <p:cNvPicPr>
            <a:picLocks noChangeAspect="1"/>
          </p:cNvPicPr>
          <p:nvPr/>
        </p:nvPicPr>
        <p:blipFill>
          <a:blip r:embed="rId2"/>
          <a:stretch>
            <a:fillRect/>
          </a:stretch>
        </p:blipFill>
        <p:spPr>
          <a:xfrm>
            <a:off x="2877749" y="4723306"/>
            <a:ext cx="6436503" cy="1810620"/>
          </a:xfrm>
          <a:prstGeom prst="rect">
            <a:avLst/>
          </a:prstGeom>
        </p:spPr>
      </p:pic>
    </p:spTree>
    <p:extLst>
      <p:ext uri="{BB962C8B-B14F-4D97-AF65-F5344CB8AC3E}">
        <p14:creationId xmlns:p14="http://schemas.microsoft.com/office/powerpoint/2010/main" val="910650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3869970"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Giải quyết vấn đề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E278771-9261-EDA2-AB0C-80F3A4374C77}"/>
              </a:ext>
            </a:extLst>
          </p:cNvPr>
          <p:cNvSpPr txBox="1"/>
          <p:nvPr/>
        </p:nvSpPr>
        <p:spPr>
          <a:xfrm>
            <a:off x="508383" y="1914094"/>
            <a:ext cx="10666512" cy="2908489"/>
          </a:xfrm>
          <a:prstGeom prst="rect">
            <a:avLst/>
          </a:prstGeom>
          <a:noFill/>
        </p:spPr>
        <p:txBody>
          <a:bodyPr wrap="square" rtlCol="0">
            <a:spAutoFit/>
          </a:bodyPr>
          <a:lstStyle/>
          <a:p>
            <a:pPr algn="just">
              <a:spcBef>
                <a:spcPts val="300"/>
              </a:spcBef>
              <a:spcAft>
                <a:spcPts val="300"/>
              </a:spcAft>
            </a:pPr>
            <a:r>
              <a:rPr lang="vi-VN" sz="2800" b="1" dirty="0">
                <a:latin typeface="Times New Roman" panose="02020603050405020304" pitchFamily="18" charset="0"/>
                <a:ea typeface="Tahoma" panose="020B0604030504040204" pitchFamily="34" charset="0"/>
                <a:cs typeface="Times New Roman" panose="02020603050405020304" pitchFamily="18" charset="0"/>
              </a:rPr>
              <a:t>Câu 2: </a:t>
            </a:r>
            <a:r>
              <a:rPr lang="vi-VN" sz="2800" dirty="0">
                <a:latin typeface="Times New Roman" panose="02020603050405020304" pitchFamily="18" charset="0"/>
                <a:ea typeface="Tahoma" panose="020B0604030504040204" pitchFamily="34" charset="0"/>
                <a:cs typeface="Times New Roman" panose="02020603050405020304" pitchFamily="18" charset="0"/>
              </a:rPr>
              <a:t>Robot di chuyển trong mê cung theo cách nào?</a:t>
            </a:r>
          </a:p>
          <a:p>
            <a:pPr algn="just">
              <a:spcBef>
                <a:spcPts val="300"/>
              </a:spcBef>
              <a:spcAft>
                <a:spcPts val="300"/>
              </a:spcAft>
            </a:pPr>
            <a:r>
              <a:rPr lang="vi-VN" sz="2800" dirty="0">
                <a:latin typeface="Times New Roman" panose="02020603050405020304" pitchFamily="18" charset="0"/>
                <a:ea typeface="Tahoma" panose="020B0604030504040204" pitchFamily="34" charset="0"/>
                <a:cs typeface="Times New Roman" panose="02020603050405020304" pitchFamily="18" charset="0"/>
              </a:rPr>
              <a:t>Robot di chuyển trong mê cung theo cách di chuyển sao cho bức tường luôn ở bên phải nó </a:t>
            </a:r>
          </a:p>
          <a:p>
            <a:pPr algn="just">
              <a:spcBef>
                <a:spcPts val="300"/>
              </a:spcBef>
              <a:spcAft>
                <a:spcPts val="300"/>
              </a:spcAft>
            </a:pPr>
            <a:r>
              <a:rPr lang="vi-VN" sz="2800" b="1" dirty="0">
                <a:latin typeface="Times New Roman" panose="02020603050405020304" pitchFamily="18" charset="0"/>
                <a:ea typeface="Tahoma" panose="020B0604030504040204" pitchFamily="34" charset="0"/>
                <a:cs typeface="Times New Roman" panose="02020603050405020304" pitchFamily="18" charset="0"/>
              </a:rPr>
              <a:t>Câu 3: </a:t>
            </a:r>
            <a:r>
              <a:rPr lang="vi-VN" sz="2800" dirty="0">
                <a:latin typeface="Times New Roman" panose="02020603050405020304" pitchFamily="18" charset="0"/>
                <a:ea typeface="Tahoma" panose="020B0604030504040204" pitchFamily="34" charset="0"/>
                <a:cs typeface="Times New Roman" panose="02020603050405020304" pitchFamily="18" charset="0"/>
              </a:rPr>
              <a:t>Tại sao cách di chuyển đó dẫn robot tới lối ra.</a:t>
            </a:r>
          </a:p>
          <a:p>
            <a:pPr algn="just">
              <a:spcBef>
                <a:spcPts val="300"/>
              </a:spcBef>
              <a:spcAft>
                <a:spcPts val="300"/>
              </a:spcAft>
            </a:pPr>
            <a:r>
              <a:rPr lang="vi-VN" sz="2800" dirty="0">
                <a:latin typeface="Times New Roman" panose="02020603050405020304" pitchFamily="18" charset="0"/>
                <a:ea typeface="Tahoma" panose="020B0604030504040204" pitchFamily="34" charset="0"/>
                <a:cs typeface="Times New Roman" panose="02020603050405020304" pitchFamily="18" charset="0"/>
              </a:rPr>
              <a:t>Di chuyển như vậy khiến Robot được bức tường dẫn ra mọi vị trí của mê cung rồi tìm thấy lối ra</a:t>
            </a:r>
          </a:p>
        </p:txBody>
      </p:sp>
    </p:spTree>
    <p:extLst>
      <p:ext uri="{BB962C8B-B14F-4D97-AF65-F5344CB8AC3E}">
        <p14:creationId xmlns:p14="http://schemas.microsoft.com/office/powerpoint/2010/main" val="404808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3869970"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Giải quyết vấn đề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hi nhớ">
            <a:extLst>
              <a:ext uri="{FF2B5EF4-FFF2-40B4-BE49-F238E27FC236}">
                <a16:creationId xmlns:a16="http://schemas.microsoft.com/office/drawing/2014/main" id="{70E44B1F-7314-EAAC-09C7-053A2D730FF5}"/>
              </a:ext>
            </a:extLst>
          </p:cNvPr>
          <p:cNvGrpSpPr/>
          <p:nvPr/>
        </p:nvGrpSpPr>
        <p:grpSpPr>
          <a:xfrm>
            <a:off x="722549" y="1410113"/>
            <a:ext cx="10360893" cy="1662979"/>
            <a:chOff x="722549" y="2215661"/>
            <a:chExt cx="10360893" cy="1662979"/>
          </a:xfrm>
        </p:grpSpPr>
        <p:grpSp>
          <p:nvGrpSpPr>
            <p:cNvPr id="3" name="Group 2">
              <a:extLst>
                <a:ext uri="{FF2B5EF4-FFF2-40B4-BE49-F238E27FC236}">
                  <a16:creationId xmlns:a16="http://schemas.microsoft.com/office/drawing/2014/main" id="{360AFCBB-7C4F-AE5B-ED59-8FF78F3C8B8B}"/>
                </a:ext>
              </a:extLst>
            </p:cNvPr>
            <p:cNvGrpSpPr/>
            <p:nvPr/>
          </p:nvGrpSpPr>
          <p:grpSpPr>
            <a:xfrm>
              <a:off x="722549" y="2215661"/>
              <a:ext cx="10360893" cy="1662979"/>
              <a:chOff x="751424" y="4271766"/>
              <a:chExt cx="10360893" cy="1805966"/>
            </a:xfrm>
          </p:grpSpPr>
          <p:grpSp>
            <p:nvGrpSpPr>
              <p:cNvPr id="5" name="Group 4">
                <a:extLst>
                  <a:ext uri="{FF2B5EF4-FFF2-40B4-BE49-F238E27FC236}">
                    <a16:creationId xmlns:a16="http://schemas.microsoft.com/office/drawing/2014/main" id="{539A3E2C-91FB-CA5A-3161-EF248C754780}"/>
                  </a:ext>
                </a:extLst>
              </p:cNvPr>
              <p:cNvGrpSpPr/>
              <p:nvPr/>
            </p:nvGrpSpPr>
            <p:grpSpPr>
              <a:xfrm>
                <a:off x="751424" y="4271766"/>
                <a:ext cx="10340110" cy="1805966"/>
                <a:chOff x="748591" y="4323720"/>
                <a:chExt cx="10193330" cy="1805966"/>
              </a:xfrm>
            </p:grpSpPr>
            <p:sp>
              <p:nvSpPr>
                <p:cNvPr id="9" name="Rectangle: Rounded Corners 8">
                  <a:extLst>
                    <a:ext uri="{FF2B5EF4-FFF2-40B4-BE49-F238E27FC236}">
                      <a16:creationId xmlns:a16="http://schemas.microsoft.com/office/drawing/2014/main" id="{3BFAA498-B4C4-AF26-DFC7-F748CD8927B3}"/>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9FB5495-3C11-0EEB-99D0-E6E927BB88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7" name="Rectangle 6">
                <a:extLst>
                  <a:ext uri="{FF2B5EF4-FFF2-40B4-BE49-F238E27FC236}">
                    <a16:creationId xmlns:a16="http://schemas.microsoft.com/office/drawing/2014/main" id="{7E708642-E6EA-D61C-5521-AE1ABA221A0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C738134-2B4B-A241-D8ED-5123366CC859}"/>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DBEEBE86-89EF-4DB5-E1D3-3A708810EEAE}"/>
                </a:ext>
              </a:extLst>
            </p:cNvPr>
            <p:cNvSpPr txBox="1"/>
            <p:nvPr/>
          </p:nvSpPr>
          <p:spPr>
            <a:xfrm>
              <a:off x="1615756" y="2464086"/>
              <a:ext cx="9312221" cy="960328"/>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Giải quyết vấn đề là quá trình, thường được thực hiện qua các bước: 1) Tìm hiểu vấn đề; 2) Phân tích vấn đề; 3) Lựa chọn giải pháp; 4) Thực hiện giải pháp; 5) Đánh giá kết quả.</a:t>
              </a:r>
            </a:p>
          </p:txBody>
        </p:sp>
      </p:grpSp>
      <p:pic>
        <p:nvPicPr>
          <p:cNvPr id="11" name="Picture 10">
            <a:extLst>
              <a:ext uri="{FF2B5EF4-FFF2-40B4-BE49-F238E27FC236}">
                <a16:creationId xmlns:a16="http://schemas.microsoft.com/office/drawing/2014/main" id="{DF6B7D03-76B0-7D38-008C-65478F354386}"/>
              </a:ext>
            </a:extLst>
          </p:cNvPr>
          <p:cNvPicPr>
            <a:picLocks noChangeAspect="1"/>
          </p:cNvPicPr>
          <p:nvPr/>
        </p:nvPicPr>
        <p:blipFill>
          <a:blip r:embed="rId3"/>
          <a:stretch>
            <a:fillRect/>
          </a:stretch>
        </p:blipFill>
        <p:spPr>
          <a:xfrm>
            <a:off x="3478887" y="3322369"/>
            <a:ext cx="4885696" cy="3295971"/>
          </a:xfrm>
          <a:prstGeom prst="rect">
            <a:avLst/>
          </a:prstGeom>
        </p:spPr>
      </p:pic>
    </p:spTree>
    <p:extLst>
      <p:ext uri="{BB962C8B-B14F-4D97-AF65-F5344CB8AC3E}">
        <p14:creationId xmlns:p14="http://schemas.microsoft.com/office/powerpoint/2010/main" val="2953014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3869970"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Giải quyết vấn đề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2ED486D-DA4F-263A-7234-E60DA8B4D6BE}"/>
              </a:ext>
            </a:extLst>
          </p:cNvPr>
          <p:cNvSpPr/>
          <p:nvPr/>
        </p:nvSpPr>
        <p:spPr>
          <a:xfrm>
            <a:off x="941504" y="1146712"/>
            <a:ext cx="10308990" cy="1200329"/>
          </a:xfrm>
          <a:prstGeom prst="rect">
            <a:avLst/>
          </a:prstGeom>
        </p:spPr>
        <p:txBody>
          <a:bodyPr wrap="square">
            <a:spAutoFit/>
          </a:bodyPr>
          <a:lstStyle/>
          <a:p>
            <a:r>
              <a:rPr lang="en-US" sz="2400" b="1" u="sng">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Củng cố:</a:t>
            </a:r>
          </a:p>
          <a:p>
            <a:r>
              <a:rPr lang="en-US" sz="2400">
                <a:effectLst/>
                <a:latin typeface="Times New Roman" panose="02020603050405020304" pitchFamily="18" charset="0"/>
                <a:ea typeface="Tahoma" panose="020B0604030504040204" pitchFamily="34" charset="0"/>
                <a:cs typeface="Times New Roman" panose="02020603050405020304" pitchFamily="18" charset="0"/>
              </a:rPr>
              <a:t>Em hãy mô tả các bước giải quyết vấn đề chọn trường để tiếp tục học tập sau khi tốt nghiệp THCS</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CF01B1BC-6E5B-9DC6-F936-1B26C8B6CB1D}"/>
              </a:ext>
            </a:extLst>
          </p:cNvPr>
          <p:cNvSpPr/>
          <p:nvPr/>
        </p:nvSpPr>
        <p:spPr>
          <a:xfrm>
            <a:off x="1034000" y="2347041"/>
            <a:ext cx="10308990" cy="4093428"/>
          </a:xfrm>
          <a:prstGeom prst="rect">
            <a:avLst/>
          </a:prstGeom>
          <a:noFill/>
        </p:spPr>
        <p:txBody>
          <a:bodyPr wrap="square">
            <a:spAutoFit/>
          </a:bodyPr>
          <a:lstStyle/>
          <a:p>
            <a:pPr algn="l"/>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1. </a:t>
            </a:r>
            <a:r>
              <a:rPr lang="vi-VN" sz="20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Tìm hiểu vấn đề: </a:t>
            </a:r>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các tiêu chí quan trọng trong việc chọn trường, gồm vị trí địa lý, chương trình học, học phí, cơ sở vật chất và danh tiếng của trường. Thu nhập thông tin từ các nguồn như trang web của trường, tư vấn viên giáo dục</a:t>
            </a:r>
          </a:p>
          <a:p>
            <a:pPr algn="l"/>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2. </a:t>
            </a:r>
            <a:r>
              <a:rPr lang="vi-VN" sz="20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Phân tích vấn đề:</a:t>
            </a:r>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Phân tích các trường tìm được ở  ở phần tìm hiểu vấn đề. Xác định mức độ ưu tiên của từng tiêu chí và đánh giá sự phù hợp của mỗi trường với nhu cầu và mục đích cá nhân</a:t>
            </a:r>
          </a:p>
          <a:p>
            <a:pPr algn="l"/>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3. </a:t>
            </a:r>
            <a:r>
              <a:rPr lang="vi-VN" sz="20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Lựa chọn giải pháp: </a:t>
            </a:r>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dựa vào phân tích và đánh giá, lựa chọn các trường hợp mà bản thân cân nhắc và đảm bảo rằng chúng đáp ứng các yêu cầu và tiêu chí quan trọng</a:t>
            </a:r>
          </a:p>
          <a:p>
            <a:pPr algn="l"/>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4. </a:t>
            </a:r>
            <a:r>
              <a:rPr lang="vi-VN" sz="20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Trình bày giải pháp: </a:t>
            </a:r>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mô tả lại các trường đã tìm được một cách rõ ràng và logic để không gây nhầm lẫn khi thực hiện. Chỉ ra lý do vì sao lại chọn các trường này</a:t>
            </a:r>
          </a:p>
          <a:p>
            <a:pPr algn="l"/>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5. </a:t>
            </a:r>
            <a:r>
              <a:rPr lang="vi-VN" sz="2000" b="1"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Thực hiện giải pháp và đánh giá</a:t>
            </a:r>
            <a:r>
              <a:rPr lang="vi-VN" sz="2000" b="0" dirty="0">
                <a:solidFill>
                  <a:schemeClr val="accent1"/>
                </a:solidFill>
                <a:effectLst/>
                <a:latin typeface="Times New Roman" panose="02020603050405020304" pitchFamily="18" charset="0"/>
                <a:ea typeface="Tahoma" panose="020B0604030504040204" pitchFamily="34" charset="0"/>
                <a:cs typeface="Times New Roman" panose="02020603050405020304" pitchFamily="18" charset="0"/>
              </a:rPr>
              <a:t>: thực hiện các kế hoạch đã đề ra, bao gồm việc nộp đơn vào các trường đã chọn và tham gia vào các bài kiểm tra, phỏng vấn (nếu có). Sau đó, đánh giá kết quả và so sánh với kì vọng ban đầu. Điều chỉnh nếu cần thiết và đưa ra quyết định cuối cùng về trường học và bản thân sẽ tiếp tục học.</a:t>
            </a:r>
          </a:p>
        </p:txBody>
      </p:sp>
    </p:spTree>
    <p:extLst>
      <p:ext uri="{BB962C8B-B14F-4D97-AF65-F5344CB8AC3E}">
        <p14:creationId xmlns:p14="http://schemas.microsoft.com/office/powerpoint/2010/main" val="1887894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7330853"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M</a:t>
            </a: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ô tả giải pháp dưới dạng thuật toán</a:t>
            </a:r>
          </a:p>
        </p:txBody>
      </p:sp>
      <p:sp>
        <p:nvSpPr>
          <p:cNvPr id="6" name="TextBox 5">
            <a:extLst>
              <a:ext uri="{FF2B5EF4-FFF2-40B4-BE49-F238E27FC236}">
                <a16:creationId xmlns:a16="http://schemas.microsoft.com/office/drawing/2014/main" id="{3E278771-9261-EDA2-AB0C-80F3A4374C77}"/>
              </a:ext>
            </a:extLst>
          </p:cNvPr>
          <p:cNvSpPr txBox="1"/>
          <p:nvPr/>
        </p:nvSpPr>
        <p:spPr>
          <a:xfrm>
            <a:off x="508383" y="1914094"/>
            <a:ext cx="10666512" cy="2539157"/>
          </a:xfrm>
          <a:prstGeom prst="rect">
            <a:avLst/>
          </a:prstGeom>
          <a:noFill/>
        </p:spPr>
        <p:txBody>
          <a:bodyPr wrap="square" rtlCol="0">
            <a:spAutoFit/>
          </a:bodyPr>
          <a:lstStyle/>
          <a:p>
            <a:pPr algn="just">
              <a:spcBef>
                <a:spcPts val="300"/>
              </a:spcBef>
              <a:spcAft>
                <a:spcPts val="300"/>
              </a:spcAft>
            </a:pPr>
            <a:r>
              <a:rPr lang="vi-VN" sz="2400" dirty="0">
                <a:latin typeface="Times New Roman" panose="02020603050405020304" pitchFamily="18" charset="0"/>
                <a:ea typeface="Tahoma" panose="020B0604030504040204" pitchFamily="34" charset="0"/>
                <a:cs typeface="Times New Roman" panose="02020603050405020304" pitchFamily="18" charset="0"/>
              </a:rPr>
              <a:t>Câu 1: HS đưa ra giải pháp để Robot có thể đi theo hướng nào mà không bị nhầm lẫn</a:t>
            </a:r>
          </a:p>
          <a:p>
            <a:pPr algn="just">
              <a:spcBef>
                <a:spcPts val="300"/>
              </a:spcBef>
              <a:spcAft>
                <a:spcPts val="300"/>
              </a:spcAft>
            </a:pPr>
            <a:r>
              <a:rPr lang="vi-VN" sz="2400" dirty="0">
                <a:latin typeface="Times New Roman" panose="02020603050405020304" pitchFamily="18" charset="0"/>
                <a:ea typeface="Tahoma" panose="020B0604030504040204" pitchFamily="34" charset="0"/>
                <a:cs typeface="Times New Roman" panose="02020603050405020304" pitchFamily="18" charset="0"/>
              </a:rPr>
              <a:t>Câu 2: Thuật toán nào được sử dụng trong này để giúp robot thoát khỏi mê cung?</a:t>
            </a:r>
          </a:p>
          <a:p>
            <a:pPr algn="just">
              <a:spcBef>
                <a:spcPts val="300"/>
              </a:spcBef>
              <a:spcAft>
                <a:spcPts val="300"/>
              </a:spcAft>
            </a:pPr>
            <a:r>
              <a:rPr lang="vi-VN" sz="2400" dirty="0">
                <a:latin typeface="Times New Roman" panose="02020603050405020304" pitchFamily="18" charset="0"/>
                <a:ea typeface="Tahoma" panose="020B0604030504040204" pitchFamily="34" charset="0"/>
                <a:cs typeface="Times New Roman" panose="02020603050405020304" pitchFamily="18" charset="0"/>
              </a:rPr>
              <a:t>Câu 3: Trong thuật toán bám tường, robot sẽ ưu tiên đi con đường phía tay phải, nếu không có đường nó mới lần lượt chọn lối đi thẳng hoặc quay sang trái?</a:t>
            </a:r>
          </a:p>
          <a:p>
            <a:pPr algn="just">
              <a:spcBef>
                <a:spcPts val="300"/>
              </a:spcBef>
              <a:spcAft>
                <a:spcPts val="300"/>
              </a:spcAft>
            </a:pPr>
            <a:r>
              <a:rPr lang="vi-VN" sz="2400" dirty="0">
                <a:latin typeface="Times New Roman" panose="02020603050405020304" pitchFamily="18" charset="0"/>
                <a:ea typeface="Tahoma" panose="020B0604030504040204" pitchFamily="34" charset="0"/>
                <a:cs typeface="Times New Roman" panose="02020603050405020304" pitchFamily="18" charset="0"/>
              </a:rPr>
              <a:t>Câu 4: HS đưa ra phương pháp liệt kê các bước và vẽ sơ đồ khối giúp robot thoát khỏi mê cung?</a:t>
            </a:r>
          </a:p>
        </p:txBody>
      </p:sp>
      <p:pic>
        <p:nvPicPr>
          <p:cNvPr id="2" name="Đồng hồ đếm ngược 5 phút có âm thanh">
            <a:hlinkClick r:id="" action="ppaction://media"/>
            <a:extLst>
              <a:ext uri="{FF2B5EF4-FFF2-40B4-BE49-F238E27FC236}">
                <a16:creationId xmlns:a16="http://schemas.microsoft.com/office/drawing/2014/main" id="{3B9BB253-DB2A-26F5-D1E0-D53CFE0645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39914" y="360121"/>
            <a:ext cx="2734981" cy="1553973"/>
          </a:xfrm>
          <a:prstGeom prst="rect">
            <a:avLst/>
          </a:prstGeom>
        </p:spPr>
      </p:pic>
    </p:spTree>
    <p:extLst>
      <p:ext uri="{BB962C8B-B14F-4D97-AF65-F5344CB8AC3E}">
        <p14:creationId xmlns:p14="http://schemas.microsoft.com/office/powerpoint/2010/main" val="1706140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11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2"/>
                </p:tgtEl>
              </p:cMediaNode>
            </p:vide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46FD80D-6966-A9AB-D961-618C844C9F14}"/>
              </a:ext>
            </a:extLst>
          </p:cNvPr>
          <p:cNvSpPr txBox="1"/>
          <p:nvPr/>
        </p:nvSpPr>
        <p:spPr>
          <a:xfrm>
            <a:off x="508382" y="417531"/>
            <a:ext cx="7330853" cy="523220"/>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w="57150">
            <a:solidFill>
              <a:schemeClr val="tx1"/>
            </a:solidFill>
          </a:ln>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M</a:t>
            </a: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ô tả giải pháp dưới dạng thuật toán</a:t>
            </a:r>
          </a:p>
        </p:txBody>
      </p:sp>
      <p:sp>
        <p:nvSpPr>
          <p:cNvPr id="6" name="TextBox 5">
            <a:extLst>
              <a:ext uri="{FF2B5EF4-FFF2-40B4-BE49-F238E27FC236}">
                <a16:creationId xmlns:a16="http://schemas.microsoft.com/office/drawing/2014/main" id="{3E278771-9261-EDA2-AB0C-80F3A4374C77}"/>
              </a:ext>
            </a:extLst>
          </p:cNvPr>
          <p:cNvSpPr txBox="1"/>
          <p:nvPr/>
        </p:nvSpPr>
        <p:spPr>
          <a:xfrm>
            <a:off x="508383" y="1343814"/>
            <a:ext cx="10666512" cy="3062377"/>
          </a:xfrm>
          <a:prstGeom prst="rect">
            <a:avLst/>
          </a:prstGeom>
          <a:noFill/>
        </p:spPr>
        <p:txBody>
          <a:bodyPr wrap="square" rtlCol="0">
            <a:spAutoFit/>
          </a:bodyPr>
          <a:lstStyle/>
          <a:p>
            <a:pPr algn="just">
              <a:spcBef>
                <a:spcPts val="300"/>
              </a:spcBef>
              <a:spcAft>
                <a:spcPts val="300"/>
              </a:spcAft>
            </a:pP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 HS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đưa</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ra</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pháp</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Robot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thể</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theo</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hướng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mà</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bị</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nhầm</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lẫn</a:t>
            </a:r>
            <a:endPar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algn="just">
              <a:spcBef>
                <a:spcPts val="300"/>
              </a:spcBef>
              <a:spcAft>
                <a:spcPts val="300"/>
              </a:spcAft>
            </a:pP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Phát</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hiện</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xung</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quanh</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phía</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trước</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hay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không</a:t>
            </a:r>
            <a:endParaRPr lang="vi-VN"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endParaRPr>
          </a:p>
          <a:p>
            <a:pPr algn="just">
              <a:spcBef>
                <a:spcPts val="300"/>
              </a:spcBef>
              <a:spcAft>
                <a:spcPts val="300"/>
              </a:spcAft>
            </a:pP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2: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toán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sử</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này</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giúp</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robot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thoát</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khỏi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mê</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cung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pPr algn="just">
              <a:spcBef>
                <a:spcPts val="300"/>
              </a:spcBef>
              <a:spcAft>
                <a:spcPts val="300"/>
              </a:spcAft>
            </a:pP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Thuật</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toán</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bám</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bên</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a:t>
            </a:r>
            <a:endParaRPr lang="vi-VN"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endParaRPr>
          </a:p>
          <a:p>
            <a:pPr algn="just">
              <a:spcBef>
                <a:spcPts val="300"/>
              </a:spcBef>
              <a:spcAft>
                <a:spcPts val="300"/>
              </a:spcAft>
            </a:pP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3: Trong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toán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bám</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tường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robot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sẽ</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ưu</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tiên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con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phía</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tay</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nếu</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nó</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mới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lần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lượt</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chọn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lối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thẳng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hoặc</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quay sang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pPr algn="just">
              <a:spcBef>
                <a:spcPts val="300"/>
              </a:spcBef>
              <a:spcAft>
                <a:spcPts val="300"/>
              </a:spcAft>
            </a:pP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Quay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hoặc</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quay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một</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góc</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90</a:t>
            </a:r>
            <a:r>
              <a:rPr lang="en-US" sz="2400" baseline="300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0</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Tiến</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đi</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thẳng</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một</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bước</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về</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phía</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trước</a:t>
            </a:r>
            <a:r>
              <a:rPr lang="en-US"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a:t>
            </a:r>
            <a:endParaRPr lang="vi-VN"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97034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1501</TotalTime>
  <Words>1210</Words>
  <PresentationFormat>Widescreen</PresentationFormat>
  <Paragraphs>72</Paragraphs>
  <Slides>14</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Aptos</vt:lpstr>
      <vt:lpstr>Arial</vt:lpstr>
      <vt:lpstr>Grandview Display</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2024-08-22T14:17:52Z</dcterms:modified>
</cp:coreProperties>
</file>