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72" r:id="rId2"/>
    <p:sldId id="273" r:id="rId3"/>
    <p:sldId id="491" r:id="rId4"/>
    <p:sldId id="274" r:id="rId5"/>
    <p:sldId id="555" r:id="rId6"/>
    <p:sldId id="276" r:id="rId7"/>
    <p:sldId id="277" r:id="rId8"/>
    <p:sldId id="278" r:id="rId9"/>
    <p:sldId id="560" r:id="rId10"/>
    <p:sldId id="279" r:id="rId11"/>
    <p:sldId id="280" r:id="rId12"/>
    <p:sldId id="281" r:id="rId13"/>
    <p:sldId id="282" r:id="rId14"/>
    <p:sldId id="283" r:id="rId15"/>
    <p:sldId id="284" r:id="rId16"/>
    <p:sldId id="556" r:id="rId17"/>
    <p:sldId id="286" r:id="rId18"/>
    <p:sldId id="287" r:id="rId19"/>
    <p:sldId id="288" r:id="rId20"/>
    <p:sldId id="289" r:id="rId21"/>
    <p:sldId id="541" r:id="rId22"/>
    <p:sldId id="547" r:id="rId23"/>
    <p:sldId id="548" r:id="rId24"/>
    <p:sldId id="546" r:id="rId25"/>
    <p:sldId id="530" r:id="rId26"/>
    <p:sldId id="494" r:id="rId27"/>
    <p:sldId id="542" r:id="rId28"/>
    <p:sldId id="543" r:id="rId29"/>
    <p:sldId id="501" r:id="rId30"/>
    <p:sldId id="549" r:id="rId31"/>
    <p:sldId id="550" r:id="rId32"/>
    <p:sldId id="557" r:id="rId33"/>
    <p:sldId id="504" r:id="rId34"/>
    <p:sldId id="544" r:id="rId35"/>
    <p:sldId id="545" r:id="rId36"/>
    <p:sldId id="387" r:id="rId37"/>
    <p:sldId id="290" r:id="rId38"/>
    <p:sldId id="551" r:id="rId39"/>
    <p:sldId id="552" r:id="rId40"/>
    <p:sldId id="553" r:id="rId41"/>
    <p:sldId id="554" r:id="rId42"/>
    <p:sldId id="257" r:id="rId43"/>
    <p:sldId id="258" r:id="rId44"/>
    <p:sldId id="259" r:id="rId45"/>
    <p:sldId id="260" r:id="rId46"/>
    <p:sldId id="261" r:id="rId47"/>
    <p:sldId id="262" r:id="rId48"/>
    <p:sldId id="264" r:id="rId49"/>
    <p:sldId id="265" r:id="rId50"/>
    <p:sldId id="266" r:id="rId51"/>
    <p:sldId id="267" r:id="rId52"/>
    <p:sldId id="268" r:id="rId53"/>
    <p:sldId id="293" r:id="rId54"/>
    <p:sldId id="559" r:id="rId55"/>
    <p:sldId id="291" r:id="rId56"/>
    <p:sldId id="292" r:id="rId57"/>
    <p:sldId id="385" r:id="rId58"/>
  </p:sldIdLst>
  <p:sldSz cx="12192000" cy="6858000"/>
  <p:notesSz cx="6858000" cy="9144000"/>
  <p:embeddedFontLst>
    <p:embeddedFont>
      <p:font typeface="Tahoma" panose="020B0604030504040204" pitchFamily="34" charset="0"/>
      <p:regular r:id="rId60"/>
      <p:bold r:id="rId61"/>
    </p:embeddedFont>
    <p:embeddedFont>
      <p:font typeface="#9Slide03 Arima Madurai Black" panose="020B0604020202020204" charset="0"/>
      <p:bold r:id="rId62"/>
    </p:embeddedFont>
    <p:embeddedFont>
      <p:font typeface="等线" panose="02010600030101010101" pitchFamily="2" charset="-122"/>
      <p:regular r:id="rId63"/>
    </p:embeddedFont>
    <p:embeddedFont>
      <p:font typeface="微软雅黑" panose="020B0503020204020204" pitchFamily="34" charset="-122"/>
      <p:regular r:id="rId64"/>
      <p:bold r:id="rId65"/>
    </p:embeddedFont>
    <p:embeddedFont>
      <p:font typeface="宋体" panose="02010600030101010101" pitchFamily="2" charset="-122"/>
      <p:regular r:id="rId66"/>
    </p:embeddedFont>
    <p:embeddedFont>
      <p:font typeface="Calibri" panose="020F0502020204030204" pitchFamily="34" charset="0"/>
      <p:regular r:id="rId67"/>
      <p:bold r:id="rId68"/>
      <p:italic r:id="rId69"/>
      <p:boldItalic r:id="rId70"/>
    </p:embeddedFont>
    <p:embeddedFont>
      <p:font typeface=".VnAristote" panose="020B7200000000000000"/>
      <p:regular r:id="rId71"/>
    </p:embeddedFont>
    <p:embeddedFont>
      <p:font typeface="#9Slide03 Arima Madurai" panose="020B0604020202020204" charset="0"/>
      <p:regular r:id="rId72"/>
    </p:embeddedFont>
    <p:embeddedFont>
      <p:font typeface="Harrington" panose="04040505050A02020702" pitchFamily="82" charset="0"/>
      <p:regular r:id="rId73"/>
    </p:embeddedFont>
    <p:embeddedFont>
      <p:font typeface="Calibri Light" panose="020F0302020204030204" pitchFamily="34" charset="0"/>
      <p:regular r:id="rId74"/>
      <p:italic r:id="rId7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5" autoAdjust="0"/>
    <p:restoredTop sz="94660"/>
  </p:normalViewPr>
  <p:slideViewPr>
    <p:cSldViewPr snapToGrid="0">
      <p:cViewPr varScale="1">
        <p:scale>
          <a:sx n="88" d="100"/>
          <a:sy n="88" d="100"/>
        </p:scale>
        <p:origin x="52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4:50:04.737" idx="1">
    <p:pos x="10" y="10"/>
    <p:text>-&gt; Đối lập, nhân hóa, từ láy gợi cảm, hình ảnh thơ giàu tính biểu tượng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9/26/2020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a:t>
            </a:fld>
            <a:endParaRPr lang="zh-CN" altLang="en-US"/>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12</a:t>
            </a:fld>
            <a:endParaRPr lang="zh-CN" altLang="en-US"/>
          </a:p>
        </p:txBody>
      </p:sp>
    </p:spTree>
    <p:extLst>
      <p:ext uri="{BB962C8B-B14F-4D97-AF65-F5344CB8AC3E}">
        <p14:creationId xmlns:p14="http://schemas.microsoft.com/office/powerpoint/2010/main" val="295743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14</a:t>
            </a:fld>
            <a:endParaRPr lang="en-US"/>
          </a:p>
        </p:txBody>
      </p:sp>
    </p:spTree>
    <p:extLst>
      <p:ext uri="{BB962C8B-B14F-4D97-AF65-F5344CB8AC3E}">
        <p14:creationId xmlns:p14="http://schemas.microsoft.com/office/powerpoint/2010/main" val="161808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15</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73004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a:t>
            </a:fld>
            <a:endParaRPr lang="zh-CN" altLang="en-US"/>
          </a:p>
        </p:txBody>
      </p:sp>
    </p:spTree>
    <p:extLst>
      <p:ext uri="{BB962C8B-B14F-4D97-AF65-F5344CB8AC3E}">
        <p14:creationId xmlns:p14="http://schemas.microsoft.com/office/powerpoint/2010/main" val="2629512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24</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25</a:t>
            </a:fld>
            <a:endParaRPr lang="en-US"/>
          </a:p>
        </p:txBody>
      </p:sp>
    </p:spTree>
    <p:extLst>
      <p:ext uri="{BB962C8B-B14F-4D97-AF65-F5344CB8AC3E}">
        <p14:creationId xmlns:p14="http://schemas.microsoft.com/office/powerpoint/2010/main" val="40500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26</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27</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28</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29</a:t>
            </a:fld>
            <a:endParaRPr lang="en-US"/>
          </a:p>
        </p:txBody>
      </p:sp>
    </p:spTree>
    <p:extLst>
      <p:ext uri="{BB962C8B-B14F-4D97-AF65-F5344CB8AC3E}">
        <p14:creationId xmlns:p14="http://schemas.microsoft.com/office/powerpoint/2010/main" val="8271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30</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33</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a:t>
            </a:fld>
            <a:endParaRPr lang="en-US"/>
          </a:p>
        </p:txBody>
      </p:sp>
    </p:spTree>
    <p:extLst>
      <p:ext uri="{BB962C8B-B14F-4D97-AF65-F5344CB8AC3E}">
        <p14:creationId xmlns:p14="http://schemas.microsoft.com/office/powerpoint/2010/main" val="21563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34</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35</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38</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39</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40</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41</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42</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47</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48</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49</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50</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51</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52</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53</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54</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55</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56</a:t>
            </a:fld>
            <a:endParaRPr lang="zh-CN" altLang="en-US"/>
          </a:p>
        </p:txBody>
      </p:sp>
    </p:spTree>
    <p:extLst>
      <p:ext uri="{BB962C8B-B14F-4D97-AF65-F5344CB8AC3E}">
        <p14:creationId xmlns:p14="http://schemas.microsoft.com/office/powerpoint/2010/main" val="24110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11</a:t>
            </a:fld>
            <a:endParaRPr lang="en-US"/>
          </a:p>
        </p:txBody>
      </p:sp>
    </p:spTree>
    <p:extLst>
      <p:ext uri="{BB962C8B-B14F-4D97-AF65-F5344CB8AC3E}">
        <p14:creationId xmlns:p14="http://schemas.microsoft.com/office/powerpoint/2010/main" val="14608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26/09/2020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4.jpeg"/><Relationship Id="rId5" Type="http://schemas.openxmlformats.org/officeDocument/2006/relationships/image" Target="../media/image40.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3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61.jpeg"/><Relationship Id="rId4" Type="http://schemas.openxmlformats.org/officeDocument/2006/relationships/notesSlide" Target="../notesSlides/notesSlide35.xml"/><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6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gif"/><Relationship Id="rId3" Type="http://schemas.openxmlformats.org/officeDocument/2006/relationships/slideLayout" Target="../slideLayouts/slideLayout2.xml"/><Relationship Id="rId21" Type="http://schemas.openxmlformats.org/officeDocument/2006/relationships/image" Target="../media/image75.png"/><Relationship Id="rId34" Type="http://schemas.openxmlformats.org/officeDocument/2006/relationships/slide" Target="slide49.xml"/><Relationship Id="rId7" Type="http://schemas.openxmlformats.org/officeDocument/2006/relationships/audio" Target="../media/audio3.wav"/><Relationship Id="rId12" Type="http://schemas.openxmlformats.org/officeDocument/2006/relationships/image" Target="../media/image66.gif"/><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slide" Target="slide48.xml"/><Relationship Id="rId38" Type="http://schemas.openxmlformats.org/officeDocument/2006/relationships/image" Target="../media/image82.png"/><Relationship Id="rId2" Type="http://schemas.openxmlformats.org/officeDocument/2006/relationships/audio" Target="../media/media2.wav"/><Relationship Id="rId16" Type="http://schemas.openxmlformats.org/officeDocument/2006/relationships/image" Target="../media/image70.gif"/><Relationship Id="rId20" Type="http://schemas.openxmlformats.org/officeDocument/2006/relationships/image" Target="../media/image74.png"/><Relationship Id="rId29" Type="http://schemas.openxmlformats.org/officeDocument/2006/relationships/slide" Target="slide44.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14.xml"/><Relationship Id="rId24" Type="http://schemas.openxmlformats.org/officeDocument/2006/relationships/image" Target="../media/image78.png"/><Relationship Id="rId32" Type="http://schemas.openxmlformats.org/officeDocument/2006/relationships/slide" Target="slide47.xml"/><Relationship Id="rId37" Type="http://schemas.openxmlformats.org/officeDocument/2006/relationships/slide" Target="slide52.xml"/><Relationship Id="rId5" Type="http://schemas.openxmlformats.org/officeDocument/2006/relationships/audio" Target="../media/audio1.wav"/><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1.gif"/><Relationship Id="rId36" Type="http://schemas.openxmlformats.org/officeDocument/2006/relationships/slide" Target="slide51.xml"/><Relationship Id="rId10" Type="http://schemas.openxmlformats.org/officeDocument/2006/relationships/image" Target="../media/image65.png"/><Relationship Id="rId19" Type="http://schemas.openxmlformats.org/officeDocument/2006/relationships/image" Target="../media/image73.png"/><Relationship Id="rId31" Type="http://schemas.openxmlformats.org/officeDocument/2006/relationships/slide" Target="slide46.xml"/><Relationship Id="rId4" Type="http://schemas.openxmlformats.org/officeDocument/2006/relationships/notesSlide" Target="../notesSlides/notesSlide38.xml"/><Relationship Id="rId9" Type="http://schemas.openxmlformats.org/officeDocument/2006/relationships/image" Target="../media/image64.gif"/><Relationship Id="rId14" Type="http://schemas.openxmlformats.org/officeDocument/2006/relationships/image" Target="../media/image68.gif"/><Relationship Id="rId22" Type="http://schemas.openxmlformats.org/officeDocument/2006/relationships/image" Target="../media/image76.png"/><Relationship Id="rId27" Type="http://schemas.openxmlformats.org/officeDocument/2006/relationships/slide" Target="slide43.xml"/><Relationship Id="rId30" Type="http://schemas.openxmlformats.org/officeDocument/2006/relationships/slide" Target="slide45.xml"/><Relationship Id="rId35" Type="http://schemas.openxmlformats.org/officeDocument/2006/relationships/slide" Target="slide50.xml"/></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34" Type="http://schemas.openxmlformats.org/officeDocument/2006/relationships/image" Target="../media/image115.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jpeg"/><Relationship Id="rId2" Type="http://schemas.openxmlformats.org/officeDocument/2006/relationships/notesSlide" Target="../notesSlides/notesSlide49.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28.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6" y="4612213"/>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846" y="2277617"/>
            <a:ext cx="3352800" cy="3352800"/>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3752" y="1800690"/>
            <a:ext cx="1485900" cy="1123950"/>
          </a:xfrm>
          <a:prstGeom prst="rect">
            <a:avLst/>
          </a:prstGeom>
        </p:spPr>
      </p:pic>
      <p:grpSp>
        <p:nvGrpSpPr>
          <p:cNvPr id="4" name="组合 19">
            <a:extLst>
              <a:ext uri="{FF2B5EF4-FFF2-40B4-BE49-F238E27FC236}">
                <a16:creationId xmlns:a16="http://schemas.microsoft.com/office/drawing/2014/main" id="{6CFD4125-F001-49C0-8AFB-500238DF660E}"/>
              </a:ext>
            </a:extLst>
          </p:cNvPr>
          <p:cNvGrpSpPr/>
          <p:nvPr/>
        </p:nvGrpSpPr>
        <p:grpSpPr>
          <a:xfrm>
            <a:off x="4535145" y="2286322"/>
            <a:ext cx="6690936" cy="2662003"/>
            <a:chOff x="4799100" y="1168696"/>
            <a:chExt cx="2476469" cy="2048187"/>
          </a:xfrm>
        </p:grpSpPr>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100" y="1168696"/>
              <a:ext cx="2476469" cy="1672092"/>
            </a:xfrm>
            <a:prstGeom prst="rect">
              <a:avLst/>
            </a:prstGeom>
          </p:spPr>
        </p:pic>
        <p:sp>
          <p:nvSpPr>
            <p:cNvPr id="9" name="文本框 8">
              <a:extLst>
                <a:ext uri="{FF2B5EF4-FFF2-40B4-BE49-F238E27FC236}">
                  <a16:creationId xmlns:a16="http://schemas.microsoft.com/office/drawing/2014/main" id="{405D13AC-633E-49EF-9A8B-555367BEB9CD}"/>
                </a:ext>
              </a:extLst>
            </p:cNvPr>
            <p:cNvSpPr txBox="1"/>
            <p:nvPr/>
          </p:nvSpPr>
          <p:spPr>
            <a:xfrm>
              <a:off x="5152943" y="1224183"/>
              <a:ext cx="2058824" cy="199270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Thi</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đọc</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thơ</a:t>
              </a: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grpSp>
      <p:grpSp>
        <p:nvGrpSpPr>
          <p:cNvPr id="6" name="组合 18">
            <a:extLst>
              <a:ext uri="{FF2B5EF4-FFF2-40B4-BE49-F238E27FC236}">
                <a16:creationId xmlns:a16="http://schemas.microsoft.com/office/drawing/2014/main" id="{8DD042F7-3979-4450-965A-FFFB5823E2EC}"/>
              </a:ext>
            </a:extLst>
          </p:cNvPr>
          <p:cNvGrpSpPr/>
          <p:nvPr/>
        </p:nvGrpSpPr>
        <p:grpSpPr>
          <a:xfrm>
            <a:off x="4191849" y="5286341"/>
            <a:ext cx="7124044" cy="1400394"/>
            <a:chOff x="4829158" y="3488103"/>
            <a:chExt cx="7124044" cy="1400394"/>
          </a:xfrm>
        </p:grpSpPr>
        <p:sp>
          <p:nvSpPr>
            <p:cNvPr id="30" name="文本框 29">
              <a:extLst>
                <a:ext uri="{FF2B5EF4-FFF2-40B4-BE49-F238E27FC236}">
                  <a16:creationId xmlns:a16="http://schemas.microsoft.com/office/drawing/2014/main" id="{84378DEF-59B5-44F4-B7F2-A7AFAD95A0D5}"/>
                </a:ext>
              </a:extLst>
            </p:cNvPr>
            <p:cNvSpPr txBox="1"/>
            <p:nvPr/>
          </p:nvSpPr>
          <p:spPr>
            <a:xfrm>
              <a:off x="4895160" y="3565058"/>
              <a:ext cx="7058042"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sp>
          <p:nvSpPr>
            <p:cNvPr id="34" name="文本框 33">
              <a:extLst>
                <a:ext uri="{FF2B5EF4-FFF2-40B4-BE49-F238E27FC236}">
                  <a16:creationId xmlns:a16="http://schemas.microsoft.com/office/drawing/2014/main" id="{CF5CA852-2FCA-4E39-BD29-475A9C3468CF}"/>
                </a:ext>
              </a:extLst>
            </p:cNvPr>
            <p:cNvSpPr txBox="1"/>
            <p:nvPr/>
          </p:nvSpPr>
          <p:spPr>
            <a:xfrm>
              <a:off x="4829158" y="3488103"/>
              <a:ext cx="7058042"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5400" b="1" dirty="0">
                <a:solidFill>
                  <a:schemeClr val="bg1"/>
                </a:solidFill>
                <a:ea typeface="微软雅黑" panose="020B0503020204020204" pitchFamily="34" charset="-122"/>
              </a:endParaRPr>
            </a:p>
          </p:txBody>
        </p:sp>
      </p:grpSp>
    </p:spTree>
    <p:extLst>
      <p:ext uri="{BB962C8B-B14F-4D97-AF65-F5344CB8AC3E}">
        <p14:creationId xmlns:p14="http://schemas.microsoft.com/office/powerpoint/2010/main" val="10929729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900" decel="100000" fill="hold"/>
                                        <p:tgtEl>
                                          <p:spTgt spid="4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9" presetClass="entr" presetSubtype="0" decel="10000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 calcmode="lin" valueType="num">
                                      <p:cBhvr>
                                        <p:cTn id="46" dur="500" fill="hold"/>
                                        <p:tgtEl>
                                          <p:spTgt spid="4"/>
                                        </p:tgtEl>
                                        <p:attrNameLst>
                                          <p:attrName>style.rotation</p:attrName>
                                        </p:attrNameLst>
                                      </p:cBhvr>
                                      <p:tavLst>
                                        <p:tav tm="0">
                                          <p:val>
                                            <p:fltVal val="360"/>
                                          </p:val>
                                        </p:tav>
                                        <p:tav tm="100000">
                                          <p:val>
                                            <p:fltVal val="0"/>
                                          </p:val>
                                        </p:tav>
                                      </p:tavLst>
                                    </p:anim>
                                    <p:animEffect transition="in" filter="fade">
                                      <p:cBhvr>
                                        <p:cTn id="47" dur="500"/>
                                        <p:tgtEl>
                                          <p:spTgt spid="4"/>
                                        </p:tgtEl>
                                      </p:cBhvr>
                                    </p:animEffect>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rot="661804">
            <a:off x="2062329" y="2241286"/>
            <a:ext cx="4963168" cy="2565625"/>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3657F9D-375F-4E4B-AA77-0F5B7C571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17" y="491317"/>
            <a:ext cx="11337905" cy="5868539"/>
          </a:xfrm>
          <a:prstGeom prst="rect">
            <a:avLst/>
          </a:prstGeom>
        </p:spPr>
      </p:pic>
      <p:sp>
        <p:nvSpPr>
          <p:cNvPr id="27" name="TextBox 26"/>
          <p:cNvSpPr txBox="1"/>
          <p:nvPr/>
        </p:nvSpPr>
        <p:spPr>
          <a:xfrm>
            <a:off x="2677238" y="561827"/>
            <a:ext cx="713550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Phiếu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1</a:t>
            </a:r>
          </a:p>
        </p:txBody>
      </p:sp>
      <p:sp>
        <p:nvSpPr>
          <p:cNvPr id="11" name="Rectangle 3"/>
          <p:cNvSpPr>
            <a:spLocks noChangeArrowheads="1"/>
          </p:cNvSpPr>
          <p:nvPr/>
        </p:nvSpPr>
        <p:spPr bwMode="auto">
          <a:xfrm>
            <a:off x="2349974" y="1356815"/>
            <a:ext cx="8336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Ánh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trăng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viết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 ở …………… </a:t>
            </a:r>
            <a:r>
              <a:rPr lang="en-US" altLang="en-US" sz="3000" b="0" dirty="0" err="1">
                <a:latin typeface="Times New Roman" panose="02020603050405020304" pitchFamily="18" charset="0"/>
                <a:cs typeface="Times New Roman" panose="02020603050405020304" pitchFamily="18" charset="0"/>
              </a:rPr>
              <a:t>và</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in </a:t>
            </a:r>
            <a:r>
              <a:rPr lang="en-US" altLang="en-US" sz="3000" b="0" dirty="0" err="1">
                <a:latin typeface="Times New Roman" panose="02020603050405020304" pitchFamily="18" charset="0"/>
                <a:cs typeface="Times New Roman" panose="02020603050405020304" pitchFamily="18" charset="0"/>
              </a:rPr>
              <a:t>trong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tập</a:t>
            </a:r>
            <a:r>
              <a:rPr lang="en-US" altLang="en-US" sz="3000" b="0" dirty="0">
                <a:latin typeface="Times New Roman" panose="02020603050405020304" pitchFamily="18" charset="0"/>
                <a:cs typeface="Times New Roman" panose="02020603050405020304" pitchFamily="18" charset="0"/>
              </a:rPr>
              <a:t> …………</a:t>
            </a:r>
            <a:endParaRPr lang="vi-VN" altLang="en-US" sz="3000" b="0" dirty="0">
              <a:latin typeface="Times New Roman" panose="02020603050405020304" pitchFamily="18" charset="0"/>
              <a:cs typeface="Times New Roman" panose="02020603050405020304" pitchFamily="18" charset="0"/>
            </a:endParaRPr>
          </a:p>
        </p:txBody>
      </p:sp>
      <p:pic>
        <p:nvPicPr>
          <p:cNvPr id="12" name="Picture 11" descr="—Pngtree—arabic ornament in golden moon_4869696.png"/>
          <p:cNvPicPr>
            <a:picLocks noChangeAspect="1"/>
          </p:cNvPicPr>
          <p:nvPr/>
        </p:nvPicPr>
        <p:blipFill>
          <a:blip r:embed="rId6" cstate="print"/>
          <a:srcRect l="23201" t="18110" r="27446" b="29154"/>
          <a:stretch>
            <a:fillRect/>
          </a:stretch>
        </p:blipFill>
        <p:spPr>
          <a:xfrm>
            <a:off x="1405723" y="1487608"/>
            <a:ext cx="539090" cy="576044"/>
          </a:xfrm>
          <a:prstGeom prst="rect">
            <a:avLst/>
          </a:prstGeom>
        </p:spPr>
      </p:pic>
      <p:sp>
        <p:nvSpPr>
          <p:cNvPr id="13" name="Rectangle 3"/>
          <p:cNvSpPr>
            <a:spLocks noChangeArrowheads="1"/>
          </p:cNvSpPr>
          <p:nvPr/>
        </p:nvSpPr>
        <p:spPr bwMode="auto">
          <a:xfrm>
            <a:off x="2352246" y="2669295"/>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a:solidFill>
                  <a:srgbClr val="7030A0"/>
                </a:solidFill>
                <a:latin typeface="Times New Roman" panose="02020603050405020304" pitchFamily="18" charset="0"/>
                <a:cs typeface="Times New Roman" panose="02020603050405020304" pitchFamily="18" charset="0"/>
              </a:rPr>
              <a:t>“</a:t>
            </a:r>
            <a:r>
              <a:rPr lang="en-US" altLang="en-US" sz="3000" b="0" dirty="0" err="1">
                <a:solidFill>
                  <a:srgbClr val="7030A0"/>
                </a:solidFill>
                <a:latin typeface="Times New Roman" panose="02020603050405020304" pitchFamily="18" charset="0"/>
                <a:cs typeface="Times New Roman" panose="02020603050405020304" pitchFamily="18" charset="0"/>
              </a:rPr>
              <a:t>Ánh</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trăng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được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viết</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theo</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thể</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thơ</a:t>
            </a:r>
            <a:r>
              <a:rPr lang="en-US" altLang="en-US" sz="3000" b="0" dirty="0">
                <a:solidFill>
                  <a:srgbClr val="7030A0"/>
                </a:solidFill>
                <a:latin typeface="Times New Roman" panose="02020603050405020304" pitchFamily="18" charset="0"/>
                <a:cs typeface="Times New Roman" panose="02020603050405020304" pitchFamily="18" charset="0"/>
              </a:rPr>
              <a:t> …………</a:t>
            </a:r>
          </a:p>
        </p:txBody>
      </p:sp>
      <p:pic>
        <p:nvPicPr>
          <p:cNvPr id="14" name="Picture 13" descr="—Pngtree—arabic ornament in golden moon_4869696.png"/>
          <p:cNvPicPr>
            <a:picLocks noChangeAspect="1"/>
          </p:cNvPicPr>
          <p:nvPr/>
        </p:nvPicPr>
        <p:blipFill>
          <a:blip r:embed="rId6" cstate="print"/>
          <a:srcRect l="23201" t="18110" r="27446" b="29154"/>
          <a:stretch>
            <a:fillRect/>
          </a:stretch>
        </p:blipFill>
        <p:spPr>
          <a:xfrm>
            <a:off x="1421643" y="2663608"/>
            <a:ext cx="539090" cy="576044"/>
          </a:xfrm>
          <a:prstGeom prst="rect">
            <a:avLst/>
          </a:prstGeom>
        </p:spPr>
      </p:pic>
      <p:sp>
        <p:nvSpPr>
          <p:cNvPr id="15" name="Rectangle 3"/>
          <p:cNvSpPr>
            <a:spLocks noChangeArrowheads="1"/>
          </p:cNvSpPr>
          <p:nvPr/>
        </p:nvSpPr>
        <p:spPr bwMode="auto">
          <a:xfrm>
            <a:off x="2463698" y="3654201"/>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Mạch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cảm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xúc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của</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a:t>
            </a:r>
          </a:p>
        </p:txBody>
      </p:sp>
      <p:pic>
        <p:nvPicPr>
          <p:cNvPr id="16" name="Picture 15" descr="—Pngtree—arabic ornament in golden moon_4869696.png"/>
          <p:cNvPicPr>
            <a:picLocks noChangeAspect="1"/>
          </p:cNvPicPr>
          <p:nvPr/>
        </p:nvPicPr>
        <p:blipFill>
          <a:blip r:embed="rId6" cstate="print"/>
          <a:srcRect l="23201" t="18110" r="27446" b="29154"/>
          <a:stretch>
            <a:fillRect/>
          </a:stretch>
        </p:blipFill>
        <p:spPr>
          <a:xfrm>
            <a:off x="1464860" y="3703108"/>
            <a:ext cx="539090" cy="576044"/>
          </a:xfrm>
          <a:prstGeom prst="rect">
            <a:avLst/>
          </a:prstGeom>
        </p:spPr>
      </p:pic>
      <p:sp>
        <p:nvSpPr>
          <p:cNvPr id="17" name="Rectangle 3"/>
          <p:cNvSpPr>
            <a:spLocks noChangeArrowheads="1"/>
          </p:cNvSpPr>
          <p:nvPr/>
        </p:nvSpPr>
        <p:spPr bwMode="auto">
          <a:xfrm>
            <a:off x="2534216" y="4734656"/>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solidFill>
                  <a:srgbClr val="7030A0"/>
                </a:solidFill>
                <a:latin typeface="Times New Roman" panose="02020603050405020304" pitchFamily="18" charset="0"/>
                <a:cs typeface="Times New Roman" panose="02020603050405020304" pitchFamily="18" charset="0"/>
              </a:rPr>
              <a:t>Phương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thức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biểu</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đạt</a:t>
            </a:r>
            <a:r>
              <a:rPr lang="en-US" altLang="en-US" sz="3000" b="0" dirty="0">
                <a:solidFill>
                  <a:srgbClr val="7030A0"/>
                </a:solidFill>
                <a:latin typeface="Times New Roman" panose="02020603050405020304" pitchFamily="18" charset="0"/>
                <a:cs typeface="Times New Roman" panose="02020603050405020304" pitchFamily="18" charset="0"/>
              </a:rPr>
              <a:t>:</a:t>
            </a:r>
            <a:endParaRPr lang="vi-VN" altLang="en-US" sz="3000" b="0" dirty="0">
              <a:solidFill>
                <a:srgbClr val="7030A0"/>
              </a:solidFill>
              <a:latin typeface="Times New Roman" panose="02020603050405020304" pitchFamily="18" charset="0"/>
              <a:cs typeface="Times New Roman" panose="02020603050405020304" pitchFamily="18" charset="0"/>
            </a:endParaRPr>
          </a:p>
        </p:txBody>
      </p:sp>
      <p:pic>
        <p:nvPicPr>
          <p:cNvPr id="18" name="Picture 17" descr="—Pngtree—arabic ornament in golden moon_4869696.png"/>
          <p:cNvPicPr>
            <a:picLocks noChangeAspect="1"/>
          </p:cNvPicPr>
          <p:nvPr/>
        </p:nvPicPr>
        <p:blipFill>
          <a:blip r:embed="rId6" cstate="print"/>
          <a:srcRect l="23201" t="18110" r="27446" b="29154"/>
          <a:stretch>
            <a:fillRect/>
          </a:stretch>
        </p:blipFill>
        <p:spPr>
          <a:xfrm>
            <a:off x="1439840" y="4756262"/>
            <a:ext cx="539090" cy="576044"/>
          </a:xfrm>
          <a:prstGeom prst="rect">
            <a:avLst/>
          </a:prstGeom>
        </p:spPr>
      </p:pic>
      <p:pic>
        <p:nvPicPr>
          <p:cNvPr id="19" name="图片 3">
            <a:extLst>
              <a:ext uri="{FF2B5EF4-FFF2-40B4-BE49-F238E27FC236}">
                <a16:creationId xmlns:a16="http://schemas.microsoft.com/office/drawing/2014/main" id="{CCB599A1-9F55-4CAE-BD22-3D85AE9D1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193" y="3725836"/>
            <a:ext cx="1057334" cy="1862921"/>
          </a:xfrm>
          <a:prstGeom prst="rect">
            <a:avLst/>
          </a:prstGeom>
        </p:spPr>
      </p:pic>
    </p:spTree>
    <p:extLst>
      <p:ext uri="{BB962C8B-B14F-4D97-AF65-F5344CB8AC3E}">
        <p14:creationId xmlns:p14="http://schemas.microsoft.com/office/powerpoint/2010/main" val="6315742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3"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1910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407925" y="5572551"/>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689464"/>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2" name="Rounded Rectangle 21"/>
          <p:cNvSpPr/>
          <p:nvPr/>
        </p:nvSpPr>
        <p:spPr>
          <a:xfrm>
            <a:off x="4633419" y="3678091"/>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3" name="Rounded Rectangle 22"/>
          <p:cNvSpPr/>
          <p:nvPr/>
        </p:nvSpPr>
        <p:spPr>
          <a:xfrm>
            <a:off x="8156815" y="3694013"/>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34844" y="5282262"/>
            <a:ext cx="980331" cy="32975"/>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150647" y="3276606"/>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16200000" flipH="1">
            <a:off x="5721815" y="3258409"/>
            <a:ext cx="823444" cy="15920"/>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252035" y="3281155"/>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dissolve">
                                      <p:cBhvr>
                                        <p:cTn id="53" dur="500"/>
                                        <p:tgtEl>
                                          <p:spTgt spid="41"/>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par>
                                <p:cTn id="57" presetID="9"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dissolv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Tiếp</a:t>
            </a:r>
            <a:r>
              <a:rPr lang="en-US" sz="2800" dirty="0">
                <a:solidFill>
                  <a:schemeClr val="tx1"/>
                </a:solidFill>
                <a:latin typeface="Times New Roman" pitchFamily="18" charset="0"/>
                <a:cs typeface="Times New Roman" pitchFamily="18" charset="0"/>
              </a:rPr>
              <a:t> … </a:t>
            </a:r>
            <a:r>
              <a:rPr lang="en-US" sz="2800" i="1" dirty="0" err="1">
                <a:solidFill>
                  <a:schemeClr val="tx1"/>
                </a:solidFill>
                <a:latin typeface="Times New Roman" pitchFamily="18" charset="0"/>
                <a:cs typeface="Times New Roman" pitchFamily="18" charset="0"/>
              </a:rPr>
              <a:t>nồng</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nàn</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yêu</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nước</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3: </a:t>
            </a:r>
          </a:p>
          <a:p>
            <a:pPr algn="ct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991861" y="1905506"/>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8751"/>
            <a:ext cx="3520035" cy="2919249"/>
          </a:xfrm>
          <a:prstGeom prst="rect">
            <a:avLst/>
          </a:prstGeom>
          <a:noFill/>
          <a:ln w="9525">
            <a:noFill/>
          </a:ln>
        </p:spPr>
      </p:pic>
      <p:sp>
        <p:nvSpPr>
          <p:cNvPr id="21" name="TextBox 20"/>
          <p:cNvSpPr txBox="1"/>
          <p:nvPr/>
        </p:nvSpPr>
        <p:spPr>
          <a:xfrm>
            <a:off x="3944203" y="696036"/>
            <a:ext cx="3441968"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p:txBody>
      </p:sp>
      <p:sp>
        <p:nvSpPr>
          <p:cNvPr id="22" name="Title 1"/>
          <p:cNvSpPr txBox="1">
            <a:spLocks/>
          </p:cNvSpPr>
          <p:nvPr/>
        </p:nvSpPr>
        <p:spPr>
          <a:xfrm>
            <a:off x="1187356" y="1608709"/>
            <a:ext cx="10090308" cy="348191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1.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gắn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cuộc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2336043" y="2966650"/>
            <a:ext cx="8827826" cy="1550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2.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trữ</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như</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thế</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Qua </a:t>
            </a:r>
            <a:r>
              <a:rPr lang="en-US" sz="3000" dirty="0" err="1">
                <a:solidFill>
                  <a:schemeClr val="tx1"/>
                </a:solidFill>
                <a:latin typeface="Times New Roman" panose="02020603050405020304" pitchFamily="18" charset="0"/>
                <a:cs typeface="Times New Roman" panose="02020603050405020304" pitchFamily="18" charset="0"/>
              </a:rPr>
              <a:t>đó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tượng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gì</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4003345" y="4811359"/>
            <a:ext cx="7174171" cy="11731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3. </a:t>
            </a:r>
            <a:r>
              <a:rPr lang="en-US" sz="3000" dirty="0" err="1">
                <a:solidFill>
                  <a:schemeClr val="tx1"/>
                </a:solidFill>
                <a:latin typeface="Times New Roman" panose="02020603050405020304" pitchFamily="18" charset="0"/>
                <a:cs typeface="Times New Roman" panose="02020603050405020304" pitchFamily="18" charset="0"/>
              </a:rPr>
              <a:t>Tìm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nổi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góp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phần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nội</a:t>
            </a:r>
            <a:r>
              <a:rPr lang="en-US" sz="3000" dirty="0">
                <a:solidFill>
                  <a:schemeClr val="tx1"/>
                </a:solidFill>
                <a:latin typeface="Times New Roman" panose="02020603050405020304" pitchFamily="18" charset="0"/>
                <a:cs typeface="Times New Roman" panose="02020603050405020304" pitchFamily="18" charset="0"/>
              </a:rPr>
              <a:t> dung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5864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601520" y="1364132"/>
            <a:ext cx="8350193" cy="1569660"/>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GV </a:t>
            </a:r>
            <a:r>
              <a:rPr lang="en-US" sz="3200" dirty="0" err="1">
                <a:latin typeface="Times New Roman" pitchFamily="18" charset="0"/>
                <a:cs typeface="Times New Roman" pitchFamily="18" charset="0"/>
              </a:rPr>
              <a:t>chia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trăng</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a:t>
            </a:r>
          </a:p>
        </p:txBody>
      </p:sp>
      <p:sp>
        <p:nvSpPr>
          <p:cNvPr id="15" name="TextBox 14"/>
          <p:cNvSpPr txBox="1"/>
          <p:nvPr/>
        </p:nvSpPr>
        <p:spPr>
          <a:xfrm>
            <a:off x="2601520" y="3720628"/>
            <a:ext cx="835019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p:txBody>
      </p:sp>
      <p:pic>
        <p:nvPicPr>
          <p:cNvPr id="16" name="Picture 15" descr="—Pngtree—crescent crescent pattern picture material,cute_188469.png"/>
          <p:cNvPicPr>
            <a:picLocks noChangeAspect="1"/>
          </p:cNvPicPr>
          <p:nvPr/>
        </p:nvPicPr>
        <p:blipFill>
          <a:blip r:embed="rId5" cstate="print"/>
          <a:srcRect b="7778"/>
          <a:stretch>
            <a:fillRect/>
          </a:stretch>
        </p:blipFill>
        <p:spPr>
          <a:xfrm>
            <a:off x="907285" y="1479611"/>
            <a:ext cx="1321852" cy="1199903"/>
          </a:xfrm>
          <a:prstGeom prst="rect">
            <a:avLst/>
          </a:prstGeom>
        </p:spPr>
      </p:pic>
      <p:pic>
        <p:nvPicPr>
          <p:cNvPr id="17" name="Picture 16" descr="—Pngtree—crescent crescent pattern picture material,cute_188469.png"/>
          <p:cNvPicPr>
            <a:picLocks noChangeAspect="1"/>
          </p:cNvPicPr>
          <p:nvPr/>
        </p:nvPicPr>
        <p:blipFill>
          <a:blip r:embed="rId5" cstate="print"/>
          <a:srcRect b="7778"/>
          <a:stretch>
            <a:fillRect/>
          </a:stretch>
        </p:blipFill>
        <p:spPr>
          <a:xfrm>
            <a:off x="983485" y="3905507"/>
            <a:ext cx="1321852" cy="1199903"/>
          </a:xfrm>
          <a:prstGeom prst="rect">
            <a:avLst/>
          </a:prstGeom>
        </p:spPr>
      </p:pic>
    </p:spTree>
    <p:extLst>
      <p:ext uri="{BB962C8B-B14F-4D97-AF65-F5344CB8AC3E}">
        <p14:creationId xmlns:p14="http://schemas.microsoft.com/office/powerpoint/2010/main" val="4014733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a16="http://schemas.microsoft.com/office/drawing/2014/main"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a16="http://schemas.microsoft.com/office/drawing/2014/main" id="{61FBCDE2-AFB9-4315-991D-858060BFB909}"/>
              </a:ext>
            </a:extLst>
          </p:cNvPr>
          <p:cNvGraphicFramePr>
            <a:graphicFrameLocks noGrp="1"/>
          </p:cNvGraphicFramePr>
          <p:nvPr>
            <p:extLst>
              <p:ext uri="{D42A27DB-BD31-4B8C-83A1-F6EECF244321}">
                <p14:modId xmlns:p14="http://schemas.microsoft.com/office/powerpoint/2010/main" val="772111816"/>
              </p:ext>
            </p:extLst>
          </p:nvPr>
        </p:nvGraphicFramePr>
        <p:xfrm>
          <a:off x="226218" y="251323"/>
          <a:ext cx="11739563" cy="6351038"/>
        </p:xfrm>
        <a:graphic>
          <a:graphicData uri="http://schemas.openxmlformats.org/drawingml/2006/table">
            <a:tbl>
              <a:tblPr firstRow="1" bandRow="1">
                <a:tableStyleId>{5C22544A-7EE6-4342-B048-85BDC9FD1C3A}</a:tableStyleId>
              </a:tblPr>
              <a:tblGrid>
                <a:gridCol w="1485179">
                  <a:extLst>
                    <a:ext uri="{9D8B030D-6E8A-4147-A177-3AD203B41FA5}">
                      <a16:colId xmlns:a16="http://schemas.microsoft.com/office/drawing/2014/main" val="132857707"/>
                    </a:ext>
                  </a:extLst>
                </a:gridCol>
                <a:gridCol w="2412928">
                  <a:extLst>
                    <a:ext uri="{9D8B030D-6E8A-4147-A177-3AD203B41FA5}">
                      <a16:colId xmlns:a16="http://schemas.microsoft.com/office/drawing/2014/main" val="1641785534"/>
                    </a:ext>
                  </a:extLst>
                </a:gridCol>
                <a:gridCol w="2402681">
                  <a:extLst>
                    <a:ext uri="{9D8B030D-6E8A-4147-A177-3AD203B41FA5}">
                      <a16:colId xmlns:a16="http://schemas.microsoft.com/office/drawing/2014/main" val="973949973"/>
                    </a:ext>
                  </a:extLst>
                </a:gridCol>
                <a:gridCol w="2343150">
                  <a:extLst>
                    <a:ext uri="{9D8B030D-6E8A-4147-A177-3AD203B41FA5}">
                      <a16:colId xmlns:a16="http://schemas.microsoft.com/office/drawing/2014/main" val="763509259"/>
                    </a:ext>
                  </a:extLst>
                </a:gridCol>
                <a:gridCol w="3095625">
                  <a:extLst>
                    <a:ext uri="{9D8B030D-6E8A-4147-A177-3AD203B41FA5}">
                      <a16:colId xmlns:a16="http://schemas.microsoft.com/office/drawing/2014/main"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7593003"/>
                  </a:ext>
                </a:extLst>
              </a:tr>
            </a:tbl>
          </a:graphicData>
        </a:graphic>
      </p:graphicFrame>
      <p:sp>
        <p:nvSpPr>
          <p:cNvPr id="6" name="Rectangle 5">
            <a:extLst>
              <a:ext uri="{FF2B5EF4-FFF2-40B4-BE49-F238E27FC236}">
                <a16:creationId xmlns:a16="http://schemas.microsoft.com/office/drawing/2014/main"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A77BC99-1B5D-44DF-A5B0-4E438DF4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F38F0CD1-4562-4168-A5E4-61B08435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8" t="11563" r="23605" b="13338"/>
          <a:stretch>
            <a:fillRect/>
          </a:stretch>
        </p:blipFill>
        <p:spPr bwMode="auto">
          <a:xfrm>
            <a:off x="364331" y="2390776"/>
            <a:ext cx="2678112" cy="250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5">
            <a:extLst>
              <a:ext uri="{FF2B5EF4-FFF2-40B4-BE49-F238E27FC236}">
                <a16:creationId xmlns:a16="http://schemas.microsoft.com/office/drawing/2014/main" id="{E140AC52-5565-489F-A236-663D64AB505E}"/>
              </a:ext>
            </a:extLst>
          </p:cNvPr>
          <p:cNvSpPr>
            <a:spLocks noChangeArrowheads="1"/>
          </p:cNvSpPr>
          <p:nvPr/>
        </p:nvSpPr>
        <p:spPr bwMode="auto">
          <a:xfrm>
            <a:off x="3172622" y="178068"/>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200" dirty="0">
                <a:solidFill>
                  <a:schemeClr val="bg1"/>
                </a:solidFill>
                <a:latin typeface="+mj-lt"/>
              </a:rPr>
              <a:t>Hồi nhỏ </a:t>
            </a:r>
            <a:r>
              <a:rPr lang="vi-VN" altLang="en-US" sz="2200" dirty="0">
                <a:solidFill>
                  <a:srgbClr val="FFC000"/>
                </a:solidFill>
                <a:latin typeface="+mj-lt"/>
              </a:rPr>
              <a:t>sống </a:t>
            </a:r>
            <a:r>
              <a:rPr lang="vi-VN" altLang="en-US" sz="2200" dirty="0">
                <a:solidFill>
                  <a:schemeClr val="bg1"/>
                </a:solidFill>
                <a:latin typeface="+mj-lt"/>
              </a:rPr>
              <a:t>với</a:t>
            </a:r>
            <a:r>
              <a:rPr lang="vi-VN" altLang="en-US" sz="2200" dirty="0">
                <a:solidFill>
                  <a:srgbClr val="FFC000"/>
                </a:solidFill>
                <a:latin typeface="+mj-lt"/>
              </a:rPr>
              <a:t> đồng </a:t>
            </a:r>
          </a:p>
          <a:p>
            <a:pPr eaLnBrk="1" hangingPunct="1"/>
            <a:r>
              <a:rPr lang="vi-VN" altLang="en-US" sz="2200" dirty="0">
                <a:solidFill>
                  <a:schemeClr val="bg1"/>
                </a:solidFill>
                <a:latin typeface="+mj-lt"/>
              </a:rPr>
              <a:t>với </a:t>
            </a:r>
            <a:r>
              <a:rPr lang="vi-VN" altLang="en-US" sz="2200" dirty="0">
                <a:solidFill>
                  <a:srgbClr val="FFC000"/>
                </a:solidFill>
                <a:latin typeface="+mj-lt"/>
              </a:rPr>
              <a:t>sông</a:t>
            </a:r>
            <a:r>
              <a:rPr lang="vi-VN" altLang="en-US" sz="2200" dirty="0">
                <a:solidFill>
                  <a:schemeClr val="bg1"/>
                </a:solidFill>
                <a:latin typeface="+mj-lt"/>
              </a:rPr>
              <a:t> rồi với </a:t>
            </a:r>
            <a:r>
              <a:rPr lang="en-US" altLang="en-US" sz="2200" dirty="0" err="1">
                <a:solidFill>
                  <a:srgbClr val="FFC000"/>
                </a:solidFill>
                <a:latin typeface="+mj-lt"/>
              </a:rPr>
              <a:t>bể</a:t>
            </a:r>
            <a:r>
              <a:rPr lang="vi-VN" altLang="en-US" sz="2200" dirty="0">
                <a:solidFill>
                  <a:schemeClr val="bg1"/>
                </a:solidFill>
                <a:latin typeface="+mj-lt"/>
              </a:rPr>
              <a:t> </a:t>
            </a:r>
          </a:p>
          <a:p>
            <a:pPr eaLnBrk="1" hangingPunct="1"/>
            <a:r>
              <a:rPr lang="vi-VN" altLang="en-US" sz="2200" dirty="0">
                <a:solidFill>
                  <a:schemeClr val="bg1"/>
                </a:solidFill>
                <a:latin typeface="+mj-lt"/>
              </a:rPr>
              <a:t>hồi chiến tranh </a:t>
            </a:r>
            <a:r>
              <a:rPr lang="vi-VN" altLang="en-US" sz="2200" dirty="0">
                <a:solidFill>
                  <a:srgbClr val="FFC000"/>
                </a:solidFill>
                <a:latin typeface="+mj-lt"/>
              </a:rPr>
              <a:t>ở rừng </a:t>
            </a:r>
          </a:p>
          <a:p>
            <a:pPr eaLnBrk="1" hangingPunct="1"/>
            <a:r>
              <a:rPr lang="vi-VN" altLang="en-US" sz="2200" dirty="0">
                <a:solidFill>
                  <a:srgbClr val="FFC000"/>
                </a:solidFill>
                <a:latin typeface="+mj-lt"/>
              </a:rPr>
              <a:t>vầng trăng thành </a:t>
            </a:r>
            <a:r>
              <a:rPr lang="vi-VN" altLang="en-US" sz="2200" dirty="0">
                <a:solidFill>
                  <a:schemeClr val="bg1"/>
                </a:solidFill>
                <a:latin typeface="+mj-lt"/>
              </a:rPr>
              <a:t>tri kỷ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Trần trụi với thiên nhiên </a:t>
            </a:r>
          </a:p>
          <a:p>
            <a:pPr eaLnBrk="1" hangingPunct="1"/>
            <a:r>
              <a:rPr lang="vi-VN" altLang="en-US" sz="2200" dirty="0">
                <a:solidFill>
                  <a:srgbClr val="FFC000"/>
                </a:solidFill>
                <a:latin typeface="+mj-lt"/>
              </a:rPr>
              <a:t>hồn nhiên như cây cỏ </a:t>
            </a:r>
          </a:p>
          <a:p>
            <a:pPr eaLnBrk="1" hangingPunct="1"/>
            <a:r>
              <a:rPr lang="vi-VN" altLang="en-US" sz="2200" dirty="0">
                <a:solidFill>
                  <a:srgbClr val="FFC000"/>
                </a:solidFill>
                <a:latin typeface="+mj-lt"/>
              </a:rPr>
              <a:t>ngỡ không bao giờ quên </a:t>
            </a:r>
          </a:p>
          <a:p>
            <a:pPr eaLnBrk="1" hangingPunct="1"/>
            <a:r>
              <a:rPr lang="vi-VN" altLang="en-US" sz="2200" dirty="0">
                <a:solidFill>
                  <a:srgbClr val="FFC000"/>
                </a:solidFill>
                <a:latin typeface="+mj-lt"/>
              </a:rPr>
              <a:t>cái vầng trăng </a:t>
            </a:r>
            <a:r>
              <a:rPr lang="vi-VN" altLang="en-US" sz="2200" dirty="0">
                <a:solidFill>
                  <a:schemeClr val="bg1"/>
                </a:solidFill>
                <a:latin typeface="+mj-lt"/>
              </a:rPr>
              <a:t>tình nghĩa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Từ </a:t>
            </a:r>
            <a:r>
              <a:rPr lang="vi-VN" altLang="en-US" sz="2200" dirty="0">
                <a:solidFill>
                  <a:schemeClr val="bg1"/>
                </a:solidFill>
                <a:latin typeface="+mj-lt"/>
              </a:rPr>
              <a:t>hồi về thành phố </a:t>
            </a:r>
          </a:p>
          <a:p>
            <a:pPr eaLnBrk="1" hangingPunct="1"/>
            <a:r>
              <a:rPr lang="vi-VN" altLang="en-US" sz="2200" dirty="0">
                <a:solidFill>
                  <a:srgbClr val="FFC000"/>
                </a:solidFill>
                <a:latin typeface="+mj-lt"/>
              </a:rPr>
              <a:t>quen ánh điện cửa gương </a:t>
            </a:r>
          </a:p>
          <a:p>
            <a:pPr eaLnBrk="1" hangingPunct="1"/>
            <a:r>
              <a:rPr lang="vi-VN" altLang="en-US" sz="2200" dirty="0">
                <a:solidFill>
                  <a:srgbClr val="FFC000"/>
                </a:solidFill>
                <a:latin typeface="+mj-lt"/>
              </a:rPr>
              <a:t>vầng trăng </a:t>
            </a:r>
            <a:r>
              <a:rPr lang="vi-VN" altLang="en-US" sz="2200" dirty="0">
                <a:solidFill>
                  <a:schemeClr val="bg1"/>
                </a:solidFill>
                <a:latin typeface="+mj-lt"/>
              </a:rPr>
              <a:t>đi qua ngõ </a:t>
            </a:r>
          </a:p>
          <a:p>
            <a:pPr eaLnBrk="1" hangingPunct="1"/>
            <a:r>
              <a:rPr lang="vi-VN" altLang="en-US" sz="2200" dirty="0">
                <a:solidFill>
                  <a:schemeClr val="bg1"/>
                </a:solidFill>
                <a:latin typeface="+mj-lt"/>
              </a:rPr>
              <a:t>như người dưng qua đường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Thình lình đèn điện tắt </a:t>
            </a:r>
          </a:p>
          <a:p>
            <a:pPr eaLnBrk="1" hangingPunct="1"/>
            <a:r>
              <a:rPr lang="vi-VN" altLang="en-US" sz="2200" dirty="0">
                <a:solidFill>
                  <a:srgbClr val="FFC000"/>
                </a:solidFill>
                <a:latin typeface="+mj-lt"/>
              </a:rPr>
              <a:t>phòng buyn-đinh tối om </a:t>
            </a:r>
          </a:p>
          <a:p>
            <a:pPr eaLnBrk="1" hangingPunct="1"/>
            <a:r>
              <a:rPr lang="vi-VN" altLang="en-US" sz="2200" dirty="0">
                <a:solidFill>
                  <a:srgbClr val="FFC000"/>
                </a:solidFill>
                <a:latin typeface="+mj-lt"/>
              </a:rPr>
              <a:t>vội bật tung cửa sổ </a:t>
            </a:r>
          </a:p>
          <a:p>
            <a:pPr eaLnBrk="1" hangingPunct="1"/>
            <a:r>
              <a:rPr lang="vi-VN" altLang="en-US" sz="2200" dirty="0">
                <a:solidFill>
                  <a:srgbClr val="FFC000"/>
                </a:solidFill>
                <a:latin typeface="+mj-lt"/>
              </a:rPr>
              <a:t>đột ngột </a:t>
            </a:r>
            <a:r>
              <a:rPr lang="vi-VN" altLang="en-US" sz="2200" dirty="0">
                <a:solidFill>
                  <a:schemeClr val="bg1"/>
                </a:solidFill>
                <a:latin typeface="+mj-lt"/>
              </a:rPr>
              <a:t>vầng trăng tròn</a:t>
            </a:r>
            <a:endParaRPr lang="en-US" altLang="en-US" sz="2200" dirty="0">
              <a:solidFill>
                <a:schemeClr val="bg1"/>
              </a:solidFill>
              <a:latin typeface="+mj-lt"/>
            </a:endParaRPr>
          </a:p>
          <a:p>
            <a:pPr eaLnBrk="1" hangingPunct="1"/>
            <a:endParaRPr lang="en-US" altLang="en-US" sz="2200" dirty="0">
              <a:solidFill>
                <a:srgbClr val="FFC000"/>
              </a:solidFill>
              <a:latin typeface="+mj-lt"/>
            </a:endParaRPr>
          </a:p>
        </p:txBody>
      </p:sp>
      <p:cxnSp>
        <p:nvCxnSpPr>
          <p:cNvPr id="20" name="Straight Connector 19">
            <a:extLst>
              <a:ext uri="{FF2B5EF4-FFF2-40B4-BE49-F238E27FC236}">
                <a16:creationId xmlns:a16="http://schemas.microsoft.com/office/drawing/2014/main" id="{60FBF619-3E4A-4D26-A161-C4F2E11E4132}"/>
              </a:ext>
            </a:extLst>
          </p:cNvPr>
          <p:cNvCxnSpPr>
            <a:cxnSpLocks/>
          </p:cNvCxnSpPr>
          <p:nvPr/>
        </p:nvCxnSpPr>
        <p:spPr>
          <a:xfrm>
            <a:off x="6702425" y="178068"/>
            <a:ext cx="0" cy="3023919"/>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B4AD0B60-326D-487A-B896-C3FA307EED07}"/>
              </a:ext>
            </a:extLst>
          </p:cNvPr>
          <p:cNvCxnSpPr>
            <a:cxnSpLocks/>
          </p:cNvCxnSpPr>
          <p:nvPr/>
        </p:nvCxnSpPr>
        <p:spPr>
          <a:xfrm flipH="1">
            <a:off x="6711950" y="3581403"/>
            <a:ext cx="1" cy="3098529"/>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 Box 9">
            <a:extLst>
              <a:ext uri="{FF2B5EF4-FFF2-40B4-BE49-F238E27FC236}">
                <a16:creationId xmlns:a16="http://schemas.microsoft.com/office/drawing/2014/main" id="{F76A57FD-62D1-4AA4-8374-4C7025B353EA}"/>
              </a:ext>
            </a:extLst>
          </p:cNvPr>
          <p:cNvSpPr txBox="1"/>
          <p:nvPr/>
        </p:nvSpPr>
        <p:spPr>
          <a:xfrm>
            <a:off x="6942939" y="495300"/>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thực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đep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vĩnh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hằng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đất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nước</a:t>
            </a: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12" name="Text Box 9">
            <a:extLst>
              <a:ext uri="{FF2B5EF4-FFF2-40B4-BE49-F238E27FC236}">
                <a16:creationId xmlns:a16="http://schemas.microsoft.com/office/drawing/2014/main" id="{B0D46DB6-E4C7-43AB-9500-8E30C20D12F3}"/>
              </a:ext>
            </a:extLst>
          </p:cNvPr>
          <p:cNvSpPr txBox="1"/>
          <p:nvPr/>
        </p:nvSpPr>
        <p:spPr>
          <a:xfrm>
            <a:off x="6942939" y="1916112"/>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a:solidFill>
                  <a:srgbClr val="000000"/>
                </a:solidFill>
                <a:latin typeface="Times New Roman" pitchFamily="18" charset="0"/>
                <a:cs typeface="Calibri" pitchFamily="34" charset="0"/>
              </a:rPr>
              <a:t>Trăng là biểu tượng cho cuộc sống tình nghĩa, trong sáng của quá khứ gian lao</a:t>
            </a:r>
          </a:p>
          <a:p>
            <a:pPr algn="just" eaLnBrk="1" hangingPunct="1">
              <a:lnSpc>
                <a:spcPct val="115000"/>
              </a:lnSpc>
              <a:spcAft>
                <a:spcPts val="1000"/>
              </a:spcAft>
              <a:defRPr/>
            </a:pPr>
            <a:endParaRPr lang="en-US" sz="2400">
              <a:solidFill>
                <a:srgbClr val="000000"/>
              </a:solidFill>
              <a:latin typeface="Times New Roman" pitchFamily="18" charset="0"/>
              <a:cs typeface="Calibri" pitchFamily="34" charset="0"/>
            </a:endParaRPr>
          </a:p>
        </p:txBody>
      </p:sp>
      <p:sp>
        <p:nvSpPr>
          <p:cNvPr id="13" name="Text Box 9">
            <a:extLst>
              <a:ext uri="{FF2B5EF4-FFF2-40B4-BE49-F238E27FC236}">
                <a16:creationId xmlns:a16="http://schemas.microsoft.com/office/drawing/2014/main" id="{01478492-CC2C-4C56-AB18-8605410C0124}"/>
              </a:ext>
            </a:extLst>
          </p:cNvPr>
          <p:cNvSpPr txBox="1"/>
          <p:nvPr/>
        </p:nvSpPr>
        <p:spPr>
          <a:xfrm>
            <a:off x="6942939" y="4583375"/>
            <a:ext cx="4984743" cy="1309687"/>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đẹp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ấy</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vẹn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nguyên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song </a:t>
            </a:r>
            <a:r>
              <a:rPr lang="en-US" sz="2400" dirty="0" err="1">
                <a:solidFill>
                  <a:srgbClr val="000000"/>
                </a:solidFill>
                <a:latin typeface="Times New Roman" pitchFamily="18" charset="0"/>
                <a:cs typeface="Calibri" pitchFamily="34" charset="0"/>
              </a:rPr>
              <a:t>hành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cùng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hiện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tại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dù</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quên</a:t>
            </a:r>
            <a:r>
              <a:rPr lang="en-US" sz="2400" dirty="0">
                <a:solidFill>
                  <a:srgbClr val="000000"/>
                </a:solidFill>
                <a:latin typeface="Times New Roman" pitchFamily="18" charset="0"/>
                <a:cs typeface="Calibri" pitchFamily="34" charset="0"/>
              </a:rPr>
              <a:t>.</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32781" name="TextBox 1">
            <a:extLst>
              <a:ext uri="{FF2B5EF4-FFF2-40B4-BE49-F238E27FC236}">
                <a16:creationId xmlns:a16="http://schemas.microsoft.com/office/drawing/2014/main" id="{B89FCFE0-1DC3-456F-8540-A55AE1B10E04}"/>
              </a:ext>
            </a:extLst>
          </p:cNvPr>
          <p:cNvSpPr txBox="1">
            <a:spLocks noChangeArrowheads="1"/>
          </p:cNvSpPr>
          <p:nvPr/>
        </p:nvSpPr>
        <p:spPr bwMode="auto">
          <a:xfrm>
            <a:off x="823118" y="2888906"/>
            <a:ext cx="17549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Ý </a:t>
            </a:r>
            <a:r>
              <a:rPr lang="en-US" altLang="en-US" sz="2800" b="1" dirty="0" err="1">
                <a:latin typeface="Times New Roman" panose="02020603050405020304" pitchFamily="18" charset="0"/>
                <a:cs typeface="Times New Roman" panose="02020603050405020304" pitchFamily="18" charset="0"/>
              </a:rPr>
              <a:t>nghĩa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a16="http://schemas.microsoft.com/office/drawing/2014/main"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a16="http://schemas.microsoft.com/office/drawing/2014/main"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a16="http://schemas.microsoft.com/office/drawing/2014/main"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a16="http://schemas.microsoft.com/office/drawing/2014/main"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a16="http://schemas.microsoft.com/office/drawing/2014/main"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a16="http://schemas.microsoft.com/office/drawing/2014/main"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br>
              <a:rPr lang="vi-VN" sz="2800" dirty="0">
                <a:latin typeface="+mj-lt"/>
              </a:rPr>
            </a:br>
            <a:r>
              <a:rPr lang="vi-VN" sz="2800" dirty="0">
                <a:solidFill>
                  <a:srgbClr val="00264D"/>
                </a:solidFill>
                <a:latin typeface="+mj-lt"/>
              </a:rPr>
              <a:t>có cái gì rưng rưng</a:t>
            </a:r>
            <a:br>
              <a:rPr lang="vi-VN" sz="2800" dirty="0">
                <a:latin typeface="+mj-lt"/>
              </a:rPr>
            </a:br>
            <a:r>
              <a:rPr lang="vi-VN" sz="2800" dirty="0">
                <a:solidFill>
                  <a:srgbClr val="00264D"/>
                </a:solidFill>
                <a:latin typeface="+mj-lt"/>
              </a:rPr>
              <a:t>như là đồng là bể</a:t>
            </a:r>
            <a:br>
              <a:rPr lang="vi-VN" sz="2800" dirty="0">
                <a:latin typeface="+mj-lt"/>
              </a:rPr>
            </a:br>
            <a:r>
              <a:rPr lang="vi-VN" sz="2800" dirty="0">
                <a:solidFill>
                  <a:srgbClr val="00264D"/>
                </a:solidFill>
                <a:latin typeface="+mj-lt"/>
              </a:rPr>
              <a:t>như là sông là rừng</a:t>
            </a:r>
            <a:br>
              <a:rPr lang="vi-VN" sz="2800" dirty="0">
                <a:latin typeface="+mj-lt"/>
              </a:rPr>
            </a:br>
            <a:br>
              <a:rPr lang="vi-VN" sz="2800" dirty="0">
                <a:latin typeface="+mj-lt"/>
              </a:rPr>
            </a:br>
            <a:r>
              <a:rPr lang="vi-VN" sz="2800" dirty="0">
                <a:solidFill>
                  <a:srgbClr val="00264D"/>
                </a:solidFill>
                <a:latin typeface="+mj-lt"/>
              </a:rPr>
              <a:t>Trăng cứ tròn vành vạnh</a:t>
            </a:r>
            <a:br>
              <a:rPr lang="vi-VN" sz="2800" dirty="0">
                <a:latin typeface="+mj-lt"/>
              </a:rPr>
            </a:br>
            <a:r>
              <a:rPr lang="vi-VN" sz="2800" dirty="0">
                <a:solidFill>
                  <a:srgbClr val="00264D"/>
                </a:solidFill>
                <a:latin typeface="+mj-lt"/>
              </a:rPr>
              <a:t>kể chi người vô tình</a:t>
            </a:r>
            <a:br>
              <a:rPr lang="vi-VN" sz="2800" dirty="0">
                <a:latin typeface="+mj-lt"/>
              </a:rPr>
            </a:br>
            <a:r>
              <a:rPr lang="vi-VN" sz="2800" dirty="0">
                <a:solidFill>
                  <a:srgbClr val="00264D"/>
                </a:solidFill>
                <a:latin typeface="+mj-lt"/>
              </a:rPr>
              <a:t>ánh trăng im phăng phắc</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algn="ctr">
              <a:lnSpc>
                <a:spcPct val="80000"/>
              </a:lnSpc>
              <a:spcBef>
                <a:spcPct val="50000"/>
              </a:spcBef>
            </a:pPr>
            <a:r>
              <a:rPr lang="en-US" sz="2800" b="1" dirty="0">
                <a:latin typeface="Times New Roman" panose="02020603050405020304" pitchFamily="18" charset="0"/>
                <a:cs typeface="Times New Roman" panose="02020603050405020304" pitchFamily="18" charset="0"/>
              </a:rPr>
              <a:t>PHIẾU HỌC TẬP</a:t>
            </a:r>
          </a:p>
        </p:txBody>
      </p:sp>
      <p:graphicFrame>
        <p:nvGraphicFramePr>
          <p:cNvPr id="258076" name="Group 28"/>
          <p:cNvGraphicFramePr>
            <a:graphicFrameLocks noGrp="1"/>
          </p:cNvGraphicFramePr>
          <p:nvPr>
            <p:extLst>
              <p:ext uri="{D42A27DB-BD31-4B8C-83A1-F6EECF244321}">
                <p14:modId xmlns:p14="http://schemas.microsoft.com/office/powerpoint/2010/main" val="1480175622"/>
              </p:ext>
            </p:extLst>
          </p:nvPr>
        </p:nvGraphicFramePr>
        <p:xfrm>
          <a:off x="445077" y="1010312"/>
          <a:ext cx="11301845" cy="5521115"/>
        </p:xfrm>
        <a:graphic>
          <a:graphicData uri="http://schemas.openxmlformats.org/drawingml/2006/table">
            <a:tbl>
              <a:tblPr/>
              <a:tblGrid>
                <a:gridCol w="3815196">
                  <a:extLst>
                    <a:ext uri="{9D8B030D-6E8A-4147-A177-3AD203B41FA5}">
                      <a16:colId xmlns:a16="http://schemas.microsoft.com/office/drawing/2014/main" val="20000"/>
                    </a:ext>
                  </a:extLst>
                </a:gridCol>
                <a:gridCol w="7486649">
                  <a:extLst>
                    <a:ext uri="{9D8B030D-6E8A-4147-A177-3AD203B41FA5}">
                      <a16:colId xmlns:a16="http://schemas.microsoft.com/office/drawing/2014/main"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7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ta</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158">
            <a:extLst>
              <a:ext uri="{FF2B5EF4-FFF2-40B4-BE49-F238E27FC236}">
                <a16:creationId xmlns:a16="http://schemas.microsoft.com/office/drawing/2014/main"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algn="just">
              <a:spcBef>
                <a:spcPct val="20000"/>
              </a:spcBef>
            </a:pP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a:t>
            </a:r>
            <a:r>
              <a:rPr lang="en-US" sz="2800" dirty="0">
                <a:latin typeface="Times New Roman" pitchFamily="18" charset="0"/>
                <a:cs typeface="Times New Roman" pitchFamily="18" charset="0"/>
              </a:rPr>
              <a:t>.</a:t>
            </a:r>
          </a:p>
        </p:txBody>
      </p:sp>
      <p:sp>
        <p:nvSpPr>
          <p:cNvPr id="6" name="Text Box 160">
            <a:extLst>
              <a:ext uri="{FF2B5EF4-FFF2-40B4-BE49-F238E27FC236}">
                <a16:creationId xmlns:a16="http://schemas.microsoft.com/office/drawing/2014/main" id="{E410FA6E-7BEE-4BE7-8496-838A5C9E94D3}"/>
              </a:ext>
            </a:extLst>
          </p:cNvPr>
          <p:cNvSpPr txBox="1">
            <a:spLocks noChangeArrowheads="1"/>
          </p:cNvSpPr>
          <p:nvPr/>
        </p:nvSpPr>
        <p:spPr bwMode="auto">
          <a:xfrm>
            <a:off x="4353789" y="2822782"/>
            <a:ext cx="8073735" cy="523220"/>
          </a:xfrm>
          <a:prstGeom prst="rect">
            <a:avLst/>
          </a:prstGeom>
          <a:noFill/>
          <a:ln w="9525">
            <a:noFill/>
            <a:miter lim="800000"/>
            <a:headEnd/>
            <a:tailEnd/>
          </a:ln>
        </p:spPr>
        <p:txBody>
          <a:bodyPr wrap="square">
            <a:spAutoFit/>
          </a:bodyPr>
          <a:lstStyle/>
          <a:p>
            <a:pPr>
              <a:spcBef>
                <a:spcPct val="20000"/>
              </a:spcBef>
            </a:pPr>
            <a:r>
              <a:rPr lang="en-US" sz="2800" dirty="0">
                <a:latin typeface="Times New Roman" pitchFamily="18" charset="0"/>
                <a:cs typeface="Times New Roman" pitchFamily="18" charset="0"/>
              </a:rPr>
              <a:t>Bao dung,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khắc</a:t>
            </a:r>
            <a:r>
              <a:rPr lang="en-US" sz="2800" dirty="0">
                <a:latin typeface="Times New Roman" pitchFamily="18" charset="0"/>
                <a:cs typeface="Times New Roman" pitchFamily="18" charset="0"/>
              </a:rPr>
              <a:t>.</a:t>
            </a:r>
          </a:p>
        </p:txBody>
      </p:sp>
      <p:sp>
        <p:nvSpPr>
          <p:cNvPr id="7" name="Text Box 163">
            <a:extLst>
              <a:ext uri="{FF2B5EF4-FFF2-40B4-BE49-F238E27FC236}">
                <a16:creationId xmlns:a16="http://schemas.microsoft.com/office/drawing/2014/main" id="{2CA430BC-3F79-4A92-8BD0-A72BCB12EE61}"/>
              </a:ext>
            </a:extLst>
          </p:cNvPr>
          <p:cNvSpPr txBox="1">
            <a:spLocks noChangeArrowheads="1"/>
          </p:cNvSpPr>
          <p:nvPr/>
        </p:nvSpPr>
        <p:spPr bwMode="auto">
          <a:xfrm>
            <a:off x="4333007" y="3525785"/>
            <a:ext cx="7242466" cy="954107"/>
          </a:xfrm>
          <a:prstGeom prst="rect">
            <a:avLst/>
          </a:prstGeom>
          <a:noFill/>
          <a:ln w="9525">
            <a:noFill/>
            <a:miter lim="800000"/>
            <a:headEnd/>
            <a:tailEnd/>
          </a:ln>
        </p:spPr>
        <p:txBody>
          <a:bodyPr wrap="square">
            <a:spAutoFit/>
          </a:bodyPr>
          <a:lstStyle/>
          <a:p>
            <a:pPr algn="just"/>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8" name="Text Box 164">
            <a:extLst>
              <a:ext uri="{FF2B5EF4-FFF2-40B4-BE49-F238E27FC236}">
                <a16:creationId xmlns:a16="http://schemas.microsoft.com/office/drawing/2014/main" id="{E613E2AC-37CE-4E3C-AEB9-F7D602A90795}"/>
              </a:ext>
            </a:extLst>
          </p:cNvPr>
          <p:cNvSpPr txBox="1">
            <a:spLocks noChangeArrowheads="1"/>
          </p:cNvSpPr>
          <p:nvPr/>
        </p:nvSpPr>
        <p:spPr bwMode="auto">
          <a:xfrm>
            <a:off x="4343400" y="4614500"/>
            <a:ext cx="7315202" cy="1815882"/>
          </a:xfrm>
          <a:prstGeom prst="rect">
            <a:avLst/>
          </a:prstGeom>
          <a:noFill/>
          <a:ln w="9525">
            <a:noFill/>
            <a:miter lim="800000"/>
            <a:headEnd/>
            <a:tailEnd/>
          </a:ln>
        </p:spPr>
        <p:txBody>
          <a:bodyPr wrap="square">
            <a:spAutoFit/>
          </a:bodyPr>
          <a:lstStyle/>
          <a:p>
            <a:pPr algn="just"/>
            <a:r>
              <a:rPr lang="en-US" sz="2800" dirty="0"/>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id="{9C872B28-5876-4DD9-845F-0EF429B34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94"/>
          <a:stretch/>
        </p:blipFill>
        <p:spPr>
          <a:xfrm>
            <a:off x="12642841" y="2549284"/>
            <a:ext cx="3693395" cy="247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A1949-76BD-4FC8-A2C3-F6979AE6AE55}"/>
              </a:ext>
            </a:extLst>
          </p:cNvPr>
          <p:cNvGrpSpPr/>
          <p:nvPr/>
        </p:nvGrpSpPr>
        <p:grpSpPr>
          <a:xfrm>
            <a:off x="0" y="0"/>
            <a:ext cx="6096000" cy="3429000"/>
            <a:chOff x="0" y="0"/>
            <a:chExt cx="6096000" cy="3429000"/>
          </a:xfrm>
        </p:grpSpPr>
        <p:pic>
          <p:nvPicPr>
            <p:cNvPr id="44034" name="Picture 2">
              <a:extLst>
                <a:ext uri="{FF2B5EF4-FFF2-40B4-BE49-F238E27FC236}">
                  <a16:creationId xmlns:a16="http://schemas.microsoft.com/office/drawing/2014/main" id="{9EBAD61D-E8D1-460D-B188-9CB67BE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A8BBC8-A349-4859-A1C8-724C0DFF7003}"/>
                </a:ext>
              </a:extLst>
            </p:cNvPr>
            <p:cNvSpPr/>
            <p:nvPr/>
          </p:nvSpPr>
          <p:spPr>
            <a:xfrm>
              <a:off x="113088" y="2865581"/>
              <a:ext cx="5832879"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tĩnh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Bạch</a:t>
              </a:r>
              <a:r>
                <a:rPr lang="en-US" altLang="en-US" sz="2400" b="1"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0E293B64-82BE-4F64-85FB-5A3142397519}"/>
              </a:ext>
            </a:extLst>
          </p:cNvPr>
          <p:cNvGrpSpPr/>
          <p:nvPr/>
        </p:nvGrpSpPr>
        <p:grpSpPr>
          <a:xfrm>
            <a:off x="6096000" y="3429000"/>
            <a:ext cx="6096000" cy="3429000"/>
            <a:chOff x="6096000" y="3429000"/>
            <a:chExt cx="6096000" cy="3429000"/>
          </a:xfrm>
        </p:grpSpPr>
        <p:pic>
          <p:nvPicPr>
            <p:cNvPr id="5" name="Picture 4" descr="Bai tho Dong chi">
              <a:extLst>
                <a:ext uri="{FF2B5EF4-FFF2-40B4-BE49-F238E27FC236}">
                  <a16:creationId xmlns:a16="http://schemas.microsoft.com/office/drawing/2014/main" id="{00ACC868-45BE-4D40-B7EA-DE9FE0C56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96000" y="3429000"/>
              <a:ext cx="6096000" cy="3429000"/>
            </a:xfrm>
            <a:prstGeom prst="rect">
              <a:avLst/>
            </a:prstGeom>
            <a:ln>
              <a:noFill/>
            </a:ln>
            <a:effectLst>
              <a:softEdge rad="112500"/>
            </a:effectLst>
          </p:spPr>
        </p:pic>
        <p:sp>
          <p:nvSpPr>
            <p:cNvPr id="7" name="Rectangle 6">
              <a:extLst>
                <a:ext uri="{FF2B5EF4-FFF2-40B4-BE49-F238E27FC236}">
                  <a16:creationId xmlns:a16="http://schemas.microsoft.com/office/drawing/2014/main" id="{94E438A6-689D-448B-AE01-64AAF2753067}"/>
                </a:ext>
              </a:extLst>
            </p:cNvPr>
            <p:cNvSpPr/>
            <p:nvPr/>
          </p:nvSpPr>
          <p:spPr>
            <a:xfrm>
              <a:off x="7845563" y="6241471"/>
              <a:ext cx="313258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Hữu</a:t>
              </a:r>
              <a:r>
                <a:rPr lang="en-US" altLang="en-US" sz="2400" b="1" dirty="0">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76B34263-41E6-4147-92BE-758149ED302A}"/>
              </a:ext>
            </a:extLst>
          </p:cNvPr>
          <p:cNvGrpSpPr/>
          <p:nvPr/>
        </p:nvGrpSpPr>
        <p:grpSpPr>
          <a:xfrm>
            <a:off x="6096000" y="0"/>
            <a:ext cx="6096000" cy="3429000"/>
            <a:chOff x="6096000" y="0"/>
            <a:chExt cx="6096000" cy="3429000"/>
          </a:xfrm>
        </p:grpSpPr>
        <p:pic>
          <p:nvPicPr>
            <p:cNvPr id="8" name="Picture 10" descr="ANd9GcSHavJ5n6TAE4vIQpOhjRsKttdK8jT1HLco3LOVVk90GriEKbPCGA">
              <a:extLst>
                <a:ext uri="{FF2B5EF4-FFF2-40B4-BE49-F238E27FC236}">
                  <a16:creationId xmlns:a16="http://schemas.microsoft.com/office/drawing/2014/main" id="{8A9E418A-F009-41D5-AECD-84D44912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A2E54FC-483B-4C8B-8256-89ED4C018A9F}"/>
                </a:ext>
              </a:extLst>
            </p:cNvPr>
            <p:cNvSpPr/>
            <p:nvPr/>
          </p:nvSpPr>
          <p:spPr>
            <a:xfrm>
              <a:off x="7515348" y="2717798"/>
              <a:ext cx="379302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Ngắm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grpSp>
        <p:nvGrpSpPr>
          <p:cNvPr id="6" name="Group 5">
            <a:extLst>
              <a:ext uri="{FF2B5EF4-FFF2-40B4-BE49-F238E27FC236}">
                <a16:creationId xmlns:a16="http://schemas.microsoft.com/office/drawing/2014/main" id="{421F36CC-B98E-4A01-8DA9-757FC35441C5}"/>
              </a:ext>
            </a:extLst>
          </p:cNvPr>
          <p:cNvGrpSpPr/>
          <p:nvPr/>
        </p:nvGrpSpPr>
        <p:grpSpPr>
          <a:xfrm>
            <a:off x="14583" y="3426535"/>
            <a:ext cx="6095999" cy="3428999"/>
            <a:chOff x="14583" y="3426535"/>
            <a:chExt cx="6095999" cy="3428999"/>
          </a:xfrm>
        </p:grpSpPr>
        <p:pic>
          <p:nvPicPr>
            <p:cNvPr id="10" name="Picture 4">
              <a:extLst>
                <a:ext uri="{FF2B5EF4-FFF2-40B4-BE49-F238E27FC236}">
                  <a16:creationId xmlns:a16="http://schemas.microsoft.com/office/drawing/2014/main" id="{81E1587F-3D27-4939-842C-C41D150D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7" t="20000" r="14999" b="12222"/>
            <a:stretch>
              <a:fillRect/>
            </a:stretch>
          </p:blipFill>
          <p:spPr bwMode="auto">
            <a:xfrm>
              <a:off x="14583" y="3426535"/>
              <a:ext cx="6095999"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1259DC5-A4F3-4BFF-B2D1-88F27431218F}"/>
                </a:ext>
              </a:extLst>
            </p:cNvPr>
            <p:cNvSpPr/>
            <p:nvPr/>
          </p:nvSpPr>
          <p:spPr>
            <a:xfrm>
              <a:off x="1195417" y="6197597"/>
              <a:ext cx="382989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khuya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a16="http://schemas.microsoft.com/office/drawing/2014/main"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a16="http://schemas.microsoft.com/office/drawing/2014/main"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a16="http://schemas.microsoft.com/office/drawing/2014/main"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a16="http://schemas.microsoft.com/office/drawing/2014/main"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a16="http://schemas.microsoft.com/office/drawing/2014/main"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a16="http://schemas.microsoft.com/office/drawing/2014/main"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a16="http://schemas.microsoft.com/office/drawing/2014/main"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a16="http://schemas.microsoft.com/office/drawing/2014/main"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a16="http://schemas.microsoft.com/office/drawing/2014/main"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a16="http://schemas.microsoft.com/office/drawing/2014/main"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a16="http://schemas.microsoft.com/office/drawing/2014/main"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29" name="Table 5">
            <a:extLst>
              <a:ext uri="{FF2B5EF4-FFF2-40B4-BE49-F238E27FC236}">
                <a16:creationId xmlns:a16="http://schemas.microsoft.com/office/drawing/2014/main"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30" name="Table 5">
            <a:extLst>
              <a:ext uri="{FF2B5EF4-FFF2-40B4-BE49-F238E27FC236}">
                <a16:creationId xmlns:a16="http://schemas.microsoft.com/office/drawing/2014/main"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sp>
        <p:nvSpPr>
          <p:cNvPr id="31" name="Text Box 26">
            <a:extLst>
              <a:ext uri="{FF2B5EF4-FFF2-40B4-BE49-F238E27FC236}">
                <a16:creationId xmlns:a16="http://schemas.microsoft.com/office/drawing/2014/main"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a16="http://schemas.microsoft.com/office/drawing/2014/main"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a16="http://schemas.microsoft.com/office/drawing/2014/main"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a16="http://schemas.microsoft.com/office/drawing/2014/main"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a16="http://schemas.microsoft.com/office/drawing/2014/main"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a16="http://schemas.microsoft.com/office/drawing/2014/main" val="20000"/>
                    </a:ext>
                  </a:extLst>
                </a:gridCol>
                <a:gridCol w="3535219">
                  <a:extLst>
                    <a:ext uri="{9D8B030D-6E8A-4147-A177-3AD203B41FA5}">
                      <a16:colId xmlns:a16="http://schemas.microsoft.com/office/drawing/2014/main"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333008"/>
            <a:ext cx="3442373"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199" y="311380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772400" y="5095008"/>
            <a:ext cx="3535410"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7619999" y="5780808"/>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24800" y="2656608"/>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en-US" altLang="en-US" sz="4000" dirty="0" err="1">
                <a:cs typeface="Times New Roman" panose="02020603050405020304" pitchFamily="18" charset="0"/>
              </a:rPr>
              <a:t>đẽ</a:t>
            </a:r>
            <a:r>
              <a:rPr lang="vi-VN" altLang="en-US" sz="4000" dirty="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a16="http://schemas.microsoft.com/office/drawing/2014/main"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a16="http://schemas.microsoft.com/office/drawing/2014/main"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a16="http://schemas.microsoft.com/office/drawing/2014/main"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a16="http://schemas.microsoft.com/office/drawing/2014/main"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a16="http://schemas.microsoft.com/office/drawing/2014/main"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a16="http://schemas.microsoft.com/office/drawing/2014/main"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a16="http://schemas.microsoft.com/office/drawing/2014/main"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a16="http://schemas.microsoft.com/office/drawing/2014/main"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a16="http://schemas.microsoft.com/office/drawing/2014/main"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a16="http://schemas.microsoft.com/office/drawing/2014/main"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a16="http://schemas.microsoft.com/office/drawing/2014/main"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8AE56E07-5A9A-40F3-A72A-9B1ED3FEC10F}"/>
              </a:ext>
            </a:extLst>
          </p:cNvPr>
          <p:cNvSpPr txBox="1"/>
          <p:nvPr/>
        </p:nvSpPr>
        <p:spPr>
          <a:xfrm>
            <a:off x="1467123" y="1062450"/>
            <a:ext cx="9347200" cy="646331"/>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a16="http://schemas.microsoft.com/office/drawing/2014/main"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a16="http://schemas.microsoft.com/office/drawing/2014/main"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a16="http://schemas.microsoft.com/office/drawing/2014/main"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val="20000"/>
                    </a:ext>
                  </a:extLst>
                </a:gridCol>
                <a:gridCol w="4904509">
                  <a:extLst>
                    <a:ext uri="{9D8B030D-6E8A-4147-A177-3AD203B41FA5}">
                      <a16:colId xmlns:a16="http://schemas.microsoft.com/office/drawing/2014/main" val="20001"/>
                    </a:ext>
                  </a:extLst>
                </a:gridCol>
                <a:gridCol w="5230399">
                  <a:extLst>
                    <a:ext uri="{9D8B030D-6E8A-4147-A177-3AD203B41FA5}">
                      <a16:colId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7" name="Picture 57" descr="Dong%2520chi">
            <a:hlinkClick r:id="rId8"/>
            <a:extLst>
              <a:ext uri="{FF2B5EF4-FFF2-40B4-BE49-F238E27FC236}">
                <a16:creationId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id="{D2C6B2A3-8E91-4E57-B3D9-1FA58D3BC951}"/>
              </a:ext>
            </a:extLst>
          </p:cNvPr>
          <p:cNvSpPr txBox="1"/>
          <p:nvPr/>
        </p:nvSpPr>
        <p:spPr>
          <a:xfrm>
            <a:off x="3426812" y="1274663"/>
            <a:ext cx="7630911"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642967" y="394765"/>
            <a:ext cx="6719252" cy="6343163"/>
          </a:xfrm>
          <a:prstGeom prst="rect">
            <a:avLst/>
          </a:prstGeom>
        </p:spPr>
      </p:pic>
      <p:sp>
        <p:nvSpPr>
          <p:cNvPr id="27" name="文本框 39">
            <a:extLst>
              <a:ext uri="{FF2B5EF4-FFF2-40B4-BE49-F238E27FC236}">
                <a16:creationId xmlns:a16="http://schemas.microsoft.com/office/drawing/2014/main" id="{D2C6B2A3-8E91-4E57-B3D9-1FA58D3BC951}"/>
              </a:ext>
            </a:extLst>
          </p:cNvPr>
          <p:cNvSpPr txBox="1"/>
          <p:nvPr/>
        </p:nvSpPr>
        <p:spPr>
          <a:xfrm>
            <a:off x="7332347" y="3255863"/>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val="20000"/>
                    </a:ext>
                  </a:extLst>
                </a:gridCol>
                <a:gridCol w="6920346">
                  <a:extLst>
                    <a:ext uri="{9D8B030D-6E8A-4147-A177-3AD203B41FA5}">
                      <a16:colId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100016" y="3075490"/>
            <a:ext cx="7906332"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chemeClr val="bg1"/>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kumimoji="0" lang="en-US" altLang="zh-CN" sz="7200" b="1" u="none" strike="noStrike" kern="1200" cap="none" spc="0" normalizeH="0" baseline="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m</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a16="http://schemas.microsoft.com/office/drawing/2014/main"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a16="http://schemas.microsoft.com/office/drawing/2014/main"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a16="http://schemas.microsoft.com/office/drawing/2014/main"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a16="http://schemas.microsoft.com/office/drawing/2014/main"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a16="http://schemas.microsoft.com/office/drawing/2014/main"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a16="http://schemas.microsoft.com/office/drawing/2014/main"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a16="http://schemas.microsoft.com/office/drawing/2014/main"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a16="http://schemas.microsoft.com/office/drawing/2014/main"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a16="http://schemas.microsoft.com/office/drawing/2014/main"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a16="http://schemas.microsoft.com/office/drawing/2014/main"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a16="http://schemas.microsoft.com/office/drawing/2014/main"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a16="http://schemas.microsoft.com/office/drawing/2014/main"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a16="http://schemas.microsoft.com/office/drawing/2014/main"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a16="http://schemas.microsoft.com/office/drawing/2014/main"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a16="http://schemas.microsoft.com/office/drawing/2014/main"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a16="http://schemas.microsoft.com/office/drawing/2014/main"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a16="http://schemas.microsoft.com/office/drawing/2014/main"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a16="http://schemas.microsoft.com/office/drawing/2014/main"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a16="http://schemas.microsoft.com/office/drawing/2014/main"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a16="http://schemas.microsoft.com/office/drawing/2014/main"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a16="http://schemas.microsoft.com/office/drawing/2014/main"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a16="http://schemas.microsoft.com/office/drawing/2014/main"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a16="http://schemas.microsoft.com/office/drawing/2014/main"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vi-VN" sz="2800" b="0" dirty="0">
                <a:latin typeface="Times New Roman" pitchFamily="18" charset="0"/>
                <a:cs typeface="Times New Roman" pitchFamily="18" charset="0"/>
              </a:rPr>
              <a:t>Tưởng tượng mình là nhân vật trữ tình trong “Ánh</a:t>
            </a:r>
            <a:r>
              <a:rPr lang="en-SG" sz="2800" b="0" dirty="0">
                <a:latin typeface="Times New Roman" pitchFamily="18" charset="0"/>
                <a:cs typeface="Times New Roman" pitchFamily="18" charset="0"/>
              </a:rPr>
              <a:t> </a:t>
            </a:r>
            <a:r>
              <a:rPr lang="vi-VN" sz="2800" b="0" dirty="0">
                <a:latin typeface="Times New Roman" pitchFamily="18" charset="0"/>
                <a:cs typeface="Times New Roman" pitchFamily="18" charset="0"/>
              </a:rPr>
              <a:t>trăng”, diễn tả dòng cảm nghĩ trong bài thơ thành</a:t>
            </a:r>
            <a:r>
              <a:rPr lang="en-SG" sz="2800" b="0" dirty="0">
                <a:latin typeface="Times New Roman" pitchFamily="18" charset="0"/>
                <a:cs typeface="Times New Roman" pitchFamily="18" charset="0"/>
              </a:rPr>
              <a:t> 1</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bài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tâm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sự</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ngắn</a:t>
            </a:r>
            <a:r>
              <a:rPr lang="en-US" sz="2800" b="0" dirty="0">
                <a:latin typeface="Times New Roman" pitchFamily="18" charset="0"/>
                <a:cs typeface="Times New Roman" pitchFamily="18" charset="0"/>
              </a:rPr>
              <a:t>?</a:t>
            </a: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sp>
        <p:nvSpPr>
          <p:cNvPr id="17" name="Rectangle 3">
            <a:extLst>
              <a:ext uri="{FF2B5EF4-FFF2-40B4-BE49-F238E27FC236}">
                <a16:creationId xmlns:a16="http://schemas.microsoft.com/office/drawing/2014/main" id="{61AD7186-6594-471C-B52E-FE4F89C81413}"/>
              </a:ext>
            </a:extLst>
          </p:cNvPr>
          <p:cNvSpPr>
            <a:spLocks noChangeArrowheads="1"/>
          </p:cNvSpPr>
          <p:nvPr/>
        </p:nvSpPr>
        <p:spPr bwMode="auto">
          <a:xfrm>
            <a:off x="5250874" y="5390728"/>
            <a:ext cx="63906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Soạn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p>
        </p:txBody>
      </p:sp>
      <p:pic>
        <p:nvPicPr>
          <p:cNvPr id="18" name="Picture 17" descr="—Pngtree—arabic ornament in golden moon_4869696.png">
            <a:extLst>
              <a:ext uri="{FF2B5EF4-FFF2-40B4-BE49-F238E27FC236}">
                <a16:creationId xmlns:a16="http://schemas.microsoft.com/office/drawing/2014/main"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a16="http://schemas.microsoft.com/office/drawing/2014/main"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a16="http://schemas.microsoft.com/office/drawing/2014/main"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FE2A2CD-CBD5-42CC-B315-E9F96374C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330" y="1320770"/>
            <a:ext cx="6017739" cy="3496885"/>
          </a:xfrm>
          <a:prstGeom prst="rect">
            <a:avLst/>
          </a:prstGeom>
        </p:spPr>
      </p:pic>
      <p:sp>
        <p:nvSpPr>
          <p:cNvPr id="31" name="文本框 39">
            <a:extLst>
              <a:ext uri="{FF2B5EF4-FFF2-40B4-BE49-F238E27FC236}">
                <a16:creationId xmlns:a16="http://schemas.microsoft.com/office/drawing/2014/main" id="{FF7C6B2C-E4FD-4C37-A7FC-B4E9379B5E39}"/>
              </a:ext>
            </a:extLst>
          </p:cNvPr>
          <p:cNvSpPr txBox="1"/>
          <p:nvPr/>
        </p:nvSpPr>
        <p:spPr>
          <a:xfrm>
            <a:off x="6672563" y="1728716"/>
            <a:ext cx="4403147"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Tạm</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biệt</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các</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endParaRPr kumimoji="0" lang="zh-CN" altLang="en-US" sz="88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13" name="图片 39">
            <a:extLst>
              <a:ext uri="{FF2B5EF4-FFF2-40B4-BE49-F238E27FC236}">
                <a16:creationId xmlns:a16="http://schemas.microsoft.com/office/drawing/2014/main" id="{690AE766-6619-4AAE-862F-82F653989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92" y="419089"/>
            <a:ext cx="9310110" cy="6206740"/>
          </a:xfrm>
          <a:prstGeom prst="rect">
            <a:avLst/>
          </a:prstGeom>
        </p:spPr>
      </p:pic>
    </p:spTree>
    <p:extLst>
      <p:ext uri="{BB962C8B-B14F-4D97-AF65-F5344CB8AC3E}">
        <p14:creationId xmlns:p14="http://schemas.microsoft.com/office/powerpoint/2010/main" val="29805449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id="{CC8C8735-2798-4D48-B4DF-9DE50FB81F96}"/>
              </a:ext>
            </a:extLst>
          </p:cNvPr>
          <p:cNvSpPr>
            <a:spLocks noChangeArrowheads="1"/>
          </p:cNvSpPr>
          <p:nvPr/>
        </p:nvSpPr>
        <p:spPr bwMode="auto">
          <a:xfrm>
            <a:off x="6761164" y="5699126"/>
            <a:ext cx="208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FF"/>
                </a:solidFill>
              </a:rPr>
              <a:t>Việt bắc – Tố Hữu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598771" y="1978926"/>
            <a:ext cx="3399245" cy="4307006"/>
          </a:xfrm>
          <a:prstGeom prst="ellipse">
            <a:avLst/>
          </a:prstGeom>
          <a:ln>
            <a:noFill/>
          </a:ln>
          <a:effectLst>
            <a:softEdge rad="112500"/>
          </a:effectLst>
        </p:spPr>
      </p:pic>
      <p:sp>
        <p:nvSpPr>
          <p:cNvPr id="11" name="Cloud Callout 10"/>
          <p:cNvSpPr/>
          <p:nvPr/>
        </p:nvSpPr>
        <p:spPr>
          <a:xfrm rot="20927394" flipH="1">
            <a:off x="2616926" y="1317159"/>
            <a:ext cx="5269091" cy="232012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3812</Words>
  <PresentationFormat>Màn hình rộng</PresentationFormat>
  <Paragraphs>506</Paragraphs>
  <Slides>57</Slides>
  <Notes>52</Notes>
  <HiddenSlides>1</HiddenSlides>
  <MMClips>2</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57</vt:i4>
      </vt:variant>
    </vt:vector>
  </HeadingPairs>
  <TitlesOfParts>
    <vt:vector size="73" baseType="lpstr">
      <vt:lpstr>Symbol</vt:lpstr>
      <vt:lpstr>Tahoma</vt:lpstr>
      <vt:lpstr>#9Slide03 Arima Madurai Black</vt:lpstr>
      <vt:lpstr>Times New Roman</vt:lpstr>
      <vt:lpstr>等线</vt:lpstr>
      <vt:lpstr>微软雅黑</vt:lpstr>
      <vt:lpstr>Gill Sans</vt:lpstr>
      <vt:lpstr>宋体</vt:lpstr>
      <vt:lpstr>Calibri</vt:lpstr>
      <vt:lpstr>.VnAristote</vt:lpstr>
      <vt:lpstr>#9Slide03 Arima Madurai</vt:lpstr>
      <vt:lpstr>Harrington</vt:lpstr>
      <vt:lpstr>Wingdings</vt:lpstr>
      <vt:lpstr>Arial</vt:lpstr>
      <vt:lpstr>Calibri Light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Hồi nhỏ sống với đồng  với sông rồi với bể hồi chiến tranh ở rừng vầng trăng thành tri kỉ  Trần trụi với thiên nhiên hồn nhiên như cây cỏ ngỡ không bao giờ quên  cái vầng trăng tình nghĩa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Hồi nhỏ sống với đồng  với sông rồi với bể hồi chiến tranh ở rừng vầng trăng thành tri kỉ  Trần trụi với thiên nhiên hồn nhiên như cây cỏ ngỡ không bao giờ quên  cái vầng trăng tình nghĩa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2018-08-09T12:27:57Z</dcterms:created>
  <dcterms:modified xsi:type="dcterms:W3CDTF">2020-09-26T15:31:57Z</dcterms:modified>
</cp:coreProperties>
</file>