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4.jpg" ContentType="image/png"/>
  <Override PartName="/ppt/media/image5.jpg" ContentType="image/png"/>
  <Override PartName="/ppt/media/image6.jpg" ContentType="image/png"/>
  <Override PartName="/ppt/media/image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7" r:id="rId2"/>
    <p:sldId id="256" r:id="rId3"/>
    <p:sldId id="264" r:id="rId4"/>
    <p:sldId id="265" r:id="rId5"/>
    <p:sldId id="266" r:id="rId6"/>
    <p:sldId id="267" r:id="rId7"/>
    <p:sldId id="268" r:id="rId8"/>
    <p:sldId id="269" r:id="rId9"/>
    <p:sldId id="285" r:id="rId10"/>
    <p:sldId id="28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87" autoAdjust="0"/>
    <p:restoredTop sz="94683" autoAdjust="0"/>
  </p:normalViewPr>
  <p:slideViewPr>
    <p:cSldViewPr>
      <p:cViewPr varScale="1">
        <p:scale>
          <a:sx n="79" d="100"/>
          <a:sy n="79" d="100"/>
        </p:scale>
        <p:origin x="96" y="3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2D1E96-2F49-4C60-9D93-EF9E2AD08022}" type="datetimeFigureOut">
              <a:rPr lang="en-US" smtClean="0"/>
              <a:t>4/8/2022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D319D7-AF4C-43DB-9CB4-5017E7849638}" type="slidenum">
              <a:rPr lang="en-US" smtClean="0"/>
              <a:t>‹#›</a:t>
            </a:fld>
            <a:endParaRPr lang="en-US"/>
          </a:p>
        </p:txBody>
      </p:sp>
    </p:spTree>
    <p:extLst>
      <p:ext uri="{BB962C8B-B14F-4D97-AF65-F5344CB8AC3E}">
        <p14:creationId xmlns:p14="http://schemas.microsoft.com/office/powerpoint/2010/main" val="127593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997720-D044-4DF3-86B7-25E8754BFEB6}"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48457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97720-D044-4DF3-86B7-25E8754BFEB6}"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705347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97720-D044-4DF3-86B7-25E8754BFEB6}"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182255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97720-D044-4DF3-86B7-25E8754BFEB6}"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030882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997720-D044-4DF3-86B7-25E8754BFEB6}"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386316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997720-D044-4DF3-86B7-25E8754BFEB6}" type="datetimeFigureOut">
              <a:rPr lang="en-US" smtClean="0"/>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188945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997720-D044-4DF3-86B7-25E8754BFEB6}" type="datetimeFigureOut">
              <a:rPr lang="en-US" smtClean="0"/>
              <a:t>4/8/2022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499811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997720-D044-4DF3-86B7-25E8754BFEB6}" type="datetimeFigureOut">
              <a:rPr lang="en-US" smtClean="0"/>
              <a:t>4/8/2022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3851860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97720-D044-4DF3-86B7-25E8754BFEB6}" type="datetimeFigureOut">
              <a:rPr lang="en-US" smtClean="0"/>
              <a:t>4/8/2022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3823757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997720-D044-4DF3-86B7-25E8754BFEB6}" type="datetimeFigureOut">
              <a:rPr lang="en-US" smtClean="0"/>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983645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997720-D044-4DF3-86B7-25E8754BFEB6}" type="datetimeFigureOut">
              <a:rPr lang="en-US" smtClean="0"/>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361539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4000" r="-3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97720-D044-4DF3-86B7-25E8754BFEB6}" type="datetimeFigureOut">
              <a:rPr lang="en-US" smtClean="0"/>
              <a:t>4/8/2022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4ECB3-59BB-4BA7-8803-75C03DBD74B8}" type="slidenum">
              <a:rPr lang="en-US" smtClean="0"/>
              <a:t>‹#›</a:t>
            </a:fld>
            <a:endParaRPr lang="en-US"/>
          </a:p>
        </p:txBody>
      </p:sp>
    </p:spTree>
    <p:extLst>
      <p:ext uri="{BB962C8B-B14F-4D97-AF65-F5344CB8AC3E}">
        <p14:creationId xmlns:p14="http://schemas.microsoft.com/office/powerpoint/2010/main" val="203261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633133" y="1905001"/>
            <a:ext cx="6477000" cy="2032485"/>
          </a:xfrm>
          <a:prstGeom prst="rect">
            <a:avLst/>
          </a:prstGeom>
        </p:spPr>
        <p:txBody>
          <a:bodyPr>
            <a:prstTxWarp prst="textInflateBottom">
              <a:avLst/>
            </a:prstTxWarp>
            <a:spAutoFit/>
          </a:bodyPr>
          <a:lstStyle/>
          <a:p>
            <a:pPr algn="ctr"/>
            <a:r>
              <a:rPr lang="en-US" b="1" dirty="0">
                <a:solidFill>
                  <a:srgbClr val="FF0000"/>
                </a:solidFill>
                <a:effectLst>
                  <a:outerShdw blurRad="50800" dist="38100" dir="16200000" rotWithShape="0">
                    <a:prstClr val="black">
                      <a:alpha val="40000"/>
                    </a:prstClr>
                  </a:outerShdw>
                </a:effectLst>
                <a:latin typeface="Times New Roman" pitchFamily="18" charset="0"/>
                <a:cs typeface="Times New Roman" pitchFamily="18" charset="0"/>
              </a:rPr>
              <a:t>CHÀO MỪNG CÁC THẦY CÔ VÀ CÁC EM HỌC SINH THAM DỰ BÀI HỌC NGÀY HÔM NAY!</a:t>
            </a:r>
            <a:endParaRPr lang="en-US" dirty="0">
              <a:solidFill>
                <a:srgbClr val="FF0000"/>
              </a:solidFill>
              <a:effectLst>
                <a:outerShdw blurRad="50800" dist="38100" dir="16200000" rotWithShape="0">
                  <a:prstClr val="black">
                    <a:alpha val="40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27457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39000"/>
          </a:stretch>
        </a:blipFill>
        <a:effectLst/>
      </p:bgPr>
    </p:bg>
    <p:spTree>
      <p:nvGrpSpPr>
        <p:cNvPr id="1" name=""/>
        <p:cNvGrpSpPr/>
        <p:nvPr/>
      </p:nvGrpSpPr>
      <p:grpSpPr>
        <a:xfrm>
          <a:off x="0" y="0"/>
          <a:ext cx="0" cy="0"/>
          <a:chOff x="0" y="0"/>
          <a:chExt cx="0" cy="0"/>
        </a:xfrm>
      </p:grpSpPr>
      <p:sp>
        <p:nvSpPr>
          <p:cNvPr id="4" name="Rectangle 3"/>
          <p:cNvSpPr/>
          <p:nvPr/>
        </p:nvSpPr>
        <p:spPr>
          <a:xfrm>
            <a:off x="3031444" y="2438401"/>
            <a:ext cx="7003328" cy="1323439"/>
          </a:xfrm>
          <a:prstGeom prst="rect">
            <a:avLst/>
          </a:prstGeom>
          <a:noFill/>
        </p:spPr>
        <p:txBody>
          <a:bodyPr wrap="none" lIns="91440" tIns="45720" rIns="91440" bIns="45720">
            <a:spAutoFit/>
          </a:bodyPr>
          <a:lstStyle/>
          <a:p>
            <a:pPr algn="ctr"/>
            <a:r>
              <a:rPr lang="vi-VN" sz="4000" b="1" dirty="0">
                <a:solidFill>
                  <a:srgbClr val="FF0000"/>
                </a:solidFill>
                <a:effectLst>
                  <a:outerShdw blurRad="50800" dist="38100" dir="2700000" algn="tl" rotWithShape="0">
                    <a:prstClr val="black">
                      <a:alpha val="40000"/>
                    </a:prstClr>
                  </a:outerShdw>
                </a:effectLst>
                <a:latin typeface="+mj-lt"/>
              </a:rPr>
              <a:t>Trân trọng cảm ơn các thầy </a:t>
            </a:r>
            <a:r>
              <a:rPr lang="en-US" sz="4000" b="1" dirty="0" err="1">
                <a:solidFill>
                  <a:srgbClr val="FF0000"/>
                </a:solidFill>
                <a:effectLst>
                  <a:outerShdw blurRad="50800" dist="38100" dir="2700000" algn="tl" rotWithShape="0">
                    <a:prstClr val="black">
                      <a:alpha val="40000"/>
                    </a:prstClr>
                  </a:outerShdw>
                </a:effectLst>
                <a:latin typeface="+mj-lt"/>
              </a:rPr>
              <a:t>cô</a:t>
            </a:r>
            <a:r>
              <a:rPr lang="vi-VN" sz="4000" b="1" dirty="0">
                <a:solidFill>
                  <a:srgbClr val="FF0000"/>
                </a:solidFill>
                <a:effectLst>
                  <a:outerShdw blurRad="50800" dist="38100" dir="2700000" algn="tl" rotWithShape="0">
                    <a:prstClr val="black">
                      <a:alpha val="40000"/>
                    </a:prstClr>
                  </a:outerShdw>
                </a:effectLst>
                <a:latin typeface="+mj-lt"/>
              </a:rPr>
              <a:t> </a:t>
            </a:r>
            <a:endParaRPr lang="en-US" sz="4000" b="1" dirty="0">
              <a:solidFill>
                <a:srgbClr val="FF0000"/>
              </a:solidFill>
              <a:effectLst>
                <a:outerShdw blurRad="50800" dist="38100" dir="2700000" algn="tl" rotWithShape="0">
                  <a:prstClr val="black">
                    <a:alpha val="40000"/>
                  </a:prstClr>
                </a:outerShdw>
              </a:effectLst>
              <a:latin typeface="+mj-lt"/>
            </a:endParaRPr>
          </a:p>
          <a:p>
            <a:pPr algn="ctr"/>
            <a:r>
              <a:rPr lang="vi-VN" sz="4000" b="1" dirty="0">
                <a:solidFill>
                  <a:srgbClr val="FF0000"/>
                </a:solidFill>
                <a:effectLst>
                  <a:outerShdw blurRad="50800" dist="38100" dir="2700000" algn="tl" rotWithShape="0">
                    <a:prstClr val="black">
                      <a:alpha val="40000"/>
                    </a:prstClr>
                  </a:outerShdw>
                </a:effectLst>
                <a:latin typeface="+mj-lt"/>
              </a:rPr>
              <a:t>và các em học sinh!</a:t>
            </a:r>
            <a:endParaRPr lang="en-US" sz="4000" b="1" dirty="0">
              <a:ln w="18000">
                <a:solidFill>
                  <a:schemeClr val="accent2">
                    <a:satMod val="140000"/>
                  </a:schemeClr>
                </a:solidFill>
                <a:prstDash val="solid"/>
                <a:miter lim="800000"/>
              </a:ln>
              <a:solidFill>
                <a:srgbClr val="FF0000"/>
              </a:solidFill>
              <a:effectLst>
                <a:outerShdw blurRad="50800" dist="38100" dir="2700000" algn="tl" rotWithShape="0">
                  <a:prstClr val="black">
                    <a:alpha val="40000"/>
                  </a:prstClr>
                </a:outerShdw>
              </a:effectLst>
              <a:latin typeface="+mj-lt"/>
            </a:endParaRPr>
          </a:p>
        </p:txBody>
      </p:sp>
    </p:spTree>
    <p:extLst>
      <p:ext uri="{BB962C8B-B14F-4D97-AF65-F5344CB8AC3E}">
        <p14:creationId xmlns:p14="http://schemas.microsoft.com/office/powerpoint/2010/main" val="175246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219200"/>
            <a:ext cx="9296400" cy="2667000"/>
          </a:xfrm>
        </p:spPr>
        <p:txBody>
          <a:bodyPr>
            <a:prstTxWarp prst="textCanUp">
              <a:avLst/>
            </a:prstTxWarp>
          </a:bodyPr>
          <a:lstStyle/>
          <a:p>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 79</a:t>
            </a:r>
            <a:b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38. DỮ LIỆU VÀ THU THẬP DỮ </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LIỆU(T2)</a:t>
            </a:r>
            <a:endPar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889498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3429002"/>
            <a:ext cx="9677400" cy="1371599"/>
          </a:xfrm>
          <a:solidFill>
            <a:schemeClr val="bg1"/>
          </a:solidFill>
        </p:spPr>
        <p:txBody>
          <a:bodyPr/>
          <a:lstStyle/>
          <a:p>
            <a:pPr marL="0" indent="0">
              <a:buNone/>
            </a:pPr>
            <a:r>
              <a:rPr lang="en-US" i="1" dirty="0" err="1" smtClean="0">
                <a:latin typeface="Times New Roman" pitchFamily="18" charset="0"/>
                <a:cs typeface="Times New Roman" pitchFamily="18" charset="0"/>
              </a:rPr>
              <a:t>Để</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thập</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dữ</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liệu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giúp</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bạn</a:t>
            </a:r>
            <a:r>
              <a:rPr lang="en-US" i="1" dirty="0" smtClean="0">
                <a:latin typeface="Times New Roman" pitchFamily="18" charset="0"/>
                <a:cs typeface="Times New Roman" pitchFamily="18" charset="0"/>
              </a:rPr>
              <a:t> </a:t>
            </a:r>
            <a:r>
              <a:rPr lang="en-US" i="1" dirty="0" err="1">
                <a:latin typeface="Times New Roman" pitchFamily="18" charset="0"/>
                <a:cs typeface="Times New Roman" pitchFamily="18" charset="0"/>
              </a:rPr>
              <a:t>Q</a:t>
            </a:r>
            <a:r>
              <a:rPr lang="en-US" i="1" dirty="0" err="1" smtClean="0">
                <a:latin typeface="Times New Roman" pitchFamily="18" charset="0"/>
                <a:cs typeface="Times New Roman" pitchFamily="18" charset="0"/>
              </a:rPr>
              <a:t>uân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các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em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đã</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dùng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cách</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nào</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để</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thập</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dữ</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liệu</a:t>
            </a:r>
            <a:r>
              <a:rPr lang="en-US" i="1" dirty="0" smtClean="0">
                <a:latin typeface="Times New Roman" pitchFamily="18" charset="0"/>
                <a:cs typeface="Times New Roman" pitchFamily="18" charset="0"/>
              </a:rPr>
              <a:t> ?</a:t>
            </a:r>
            <a:endParaRPr lang="en-US" i="1" dirty="0">
              <a:latin typeface="Times New Roman" pitchFamily="18" charset="0"/>
              <a:cs typeface="Times New Roman" pitchFamily="18" charset="0"/>
            </a:endParaRPr>
          </a:p>
        </p:txBody>
      </p:sp>
      <p:sp>
        <p:nvSpPr>
          <p:cNvPr id="4" name="Title 1"/>
          <p:cNvSpPr txBox="1">
            <a:spLocks/>
          </p:cNvSpPr>
          <p:nvPr/>
        </p:nvSpPr>
        <p:spPr>
          <a:xfrm>
            <a:off x="2590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p>
        </p:txBody>
      </p:sp>
      <p:sp>
        <p:nvSpPr>
          <p:cNvPr id="5" name="TextBox 4"/>
          <p:cNvSpPr txBox="1"/>
          <p:nvPr/>
        </p:nvSpPr>
        <p:spPr>
          <a:xfrm>
            <a:off x="0" y="762001"/>
            <a:ext cx="12192000" cy="1938992"/>
          </a:xfrm>
          <a:prstGeom prst="rect">
            <a:avLst/>
          </a:prstGeom>
          <a:solidFill>
            <a:schemeClr val="bg1"/>
          </a:solidFill>
        </p:spPr>
        <p:txBody>
          <a:bodyPr wrap="square" rtlCol="0">
            <a:spAutoFit/>
          </a:bodyPr>
          <a:lstStyle/>
          <a:p>
            <a:pPr algn="just"/>
            <a:r>
              <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HĐ3: </a:t>
            </a:r>
            <a:r>
              <a:rPr lang="en-US" sz="3000" dirty="0" err="1">
                <a:latin typeface="Times New Roman" pitchFamily="18" charset="0"/>
                <a:cs typeface="Times New Roman" pitchFamily="18" charset="0"/>
              </a:rPr>
              <a:t>Quân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muốn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thập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về</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lượng</a:t>
            </a:r>
            <a:r>
              <a:rPr lang="en-US" sz="3000" dirty="0">
                <a:latin typeface="Times New Roman" pitchFamily="18" charset="0"/>
                <a:cs typeface="Times New Roman" pitchFamily="18" charset="0"/>
              </a:rPr>
              <a:t> HS </a:t>
            </a:r>
            <a:r>
              <a:rPr lang="en-US" sz="3000" dirty="0" err="1">
                <a:latin typeface="Times New Roman" pitchFamily="18" charset="0"/>
                <a:cs typeface="Times New Roman" pitchFamily="18" charset="0"/>
              </a:rPr>
              <a:t>đeo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lớp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học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học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tập</a:t>
            </a:r>
            <a:r>
              <a:rPr lang="en-US" sz="3000" dirty="0">
                <a:latin typeface="Times New Roman" pitchFamily="18" charset="0"/>
                <a:cs typeface="Times New Roman" pitchFamily="18" charset="0"/>
              </a:rPr>
              <a:t>.</a:t>
            </a:r>
          </a:p>
          <a:p>
            <a:pPr algn="just"/>
            <a:r>
              <a:rPr lang="en-US" sz="3000" dirty="0" err="1">
                <a:latin typeface="Times New Roman" pitchFamily="18" charset="0"/>
                <a:cs typeface="Times New Roman" pitchFamily="18" charset="0"/>
              </a:rPr>
              <a:t>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giúp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bằng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quan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sát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đếm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lớp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bao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nhiêu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đeo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kính</a:t>
            </a:r>
            <a:r>
              <a:rPr lang="en-US" sz="3000" dirty="0">
                <a:latin typeface="Times New Roman" pitchFamily="18" charset="0"/>
                <a:cs typeface="Times New Roman" pitchFamily="18" charset="0"/>
              </a:rPr>
              <a:t>.</a:t>
            </a:r>
          </a:p>
        </p:txBody>
      </p:sp>
    </p:spTree>
    <p:extLst>
      <p:ext uri="{BB962C8B-B14F-4D97-AF65-F5344CB8AC3E}">
        <p14:creationId xmlns:p14="http://schemas.microsoft.com/office/powerpoint/2010/main" val="82189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81176624"/>
              </p:ext>
            </p:extLst>
          </p:nvPr>
        </p:nvGraphicFramePr>
        <p:xfrm>
          <a:off x="3962400" y="1848644"/>
          <a:ext cx="3962400" cy="9144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390684">
                <a:tc>
                  <a:txBody>
                    <a:bodyPr/>
                    <a:lstStyle/>
                    <a:p>
                      <a:r>
                        <a:rPr lang="en-US" sz="2400" b="0" dirty="0" err="1" smtClean="0">
                          <a:solidFill>
                            <a:schemeClr val="tx1"/>
                          </a:solidFill>
                          <a:latin typeface="Times New Roman" pitchFamily="18" charset="0"/>
                          <a:cs typeface="Times New Roman" pitchFamily="18" charset="0"/>
                        </a:rPr>
                        <a:t>Mặt</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sấp</a:t>
                      </a:r>
                      <a:endParaRPr lang="en-US" sz="24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90684">
                <a:tc>
                  <a:txBody>
                    <a:bodyPr/>
                    <a:lstStyle/>
                    <a:p>
                      <a:r>
                        <a:rPr lang="en-US" sz="2400" b="0" dirty="0" err="1" smtClean="0">
                          <a:solidFill>
                            <a:schemeClr val="tx1"/>
                          </a:solidFill>
                          <a:latin typeface="Times New Roman" pitchFamily="18" charset="0"/>
                          <a:cs typeface="Times New Roman" pitchFamily="18" charset="0"/>
                        </a:rPr>
                        <a:t>Mặt</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ngửa</a:t>
                      </a:r>
                      <a:endParaRPr lang="en-US" sz="24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4" name="Title 1"/>
          <p:cNvSpPr txBox="1">
            <a:spLocks/>
          </p:cNvSpPr>
          <p:nvPr/>
        </p:nvSpPr>
        <p:spPr>
          <a:xfrm>
            <a:off x="2590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p>
        </p:txBody>
      </p:sp>
      <p:sp>
        <p:nvSpPr>
          <p:cNvPr id="5" name="TextBox 4"/>
          <p:cNvSpPr txBox="1"/>
          <p:nvPr/>
        </p:nvSpPr>
        <p:spPr>
          <a:xfrm>
            <a:off x="0" y="695324"/>
            <a:ext cx="12192000" cy="2862322"/>
          </a:xfrm>
          <a:prstGeom prst="rect">
            <a:avLst/>
          </a:prstGeom>
          <a:noFill/>
        </p:spPr>
        <p:txBody>
          <a:bodyPr wrap="square" rtlCol="0">
            <a:spAutoFit/>
          </a:bodyPr>
          <a:lstStyle/>
          <a:p>
            <a:pPr algn="just"/>
            <a:r>
              <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HĐ4: </a:t>
            </a: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gieo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xu</a:t>
            </a:r>
            <a:r>
              <a:rPr lang="en-US" sz="3000" dirty="0">
                <a:latin typeface="Times New Roman" pitchFamily="18" charset="0"/>
                <a:cs typeface="Times New Roman" pitchFamily="18" charset="0"/>
              </a:rPr>
              <a:t> 5 </a:t>
            </a:r>
            <a:r>
              <a:rPr lang="en-US" sz="3000" dirty="0" err="1">
                <a:latin typeface="Times New Roman" pitchFamily="18" charset="0"/>
                <a:cs typeface="Times New Roman" pitchFamily="18" charset="0"/>
              </a:rPr>
              <a:t>lần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ghi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mỗi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vạch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ứng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gieo</a:t>
            </a:r>
            <a:r>
              <a:rPr lang="en-US" sz="3000" dirty="0">
                <a:latin typeface="Times New Roman" pitchFamily="18" charset="0"/>
                <a:cs typeface="Times New Roman" pitchFamily="18" charset="0"/>
              </a:rPr>
              <a:t>):</a:t>
            </a:r>
          </a:p>
          <a:p>
            <a:pPr algn="just"/>
            <a:r>
              <a:rPr lang="en-US" sz="3000" dirty="0">
                <a:latin typeface="Times New Roman" pitchFamily="18" charset="0"/>
                <a:cs typeface="Times New Roman" pitchFamily="18" charset="0"/>
              </a:rPr>
              <a:t> </a:t>
            </a:r>
          </a:p>
          <a:p>
            <a:pPr algn="just"/>
            <a:endParaRPr lang="en-US" sz="3000" dirty="0" smtClean="0">
              <a:latin typeface="Times New Roman" pitchFamily="18" charset="0"/>
              <a:cs typeface="Times New Roman" pitchFamily="18" charset="0"/>
            </a:endParaRPr>
          </a:p>
          <a:p>
            <a:pPr algn="just"/>
            <a:endParaRPr lang="en-US" sz="3000" dirty="0">
              <a:latin typeface="Times New Roman" pitchFamily="18" charset="0"/>
              <a:cs typeface="Times New Roman" pitchFamily="18" charset="0"/>
            </a:endParaRPr>
          </a:p>
          <a:p>
            <a:pPr algn="just"/>
            <a:r>
              <a:rPr lang="en-US" sz="3000" dirty="0" err="1">
                <a:latin typeface="Times New Roman" pitchFamily="18" charset="0"/>
                <a:cs typeface="Times New Roman" pitchFamily="18" charset="0"/>
              </a:rPr>
              <a:t>Tương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với</a:t>
            </a:r>
            <a:r>
              <a:rPr lang="en-US" sz="3000" dirty="0">
                <a:latin typeface="Times New Roman" pitchFamily="18" charset="0"/>
                <a:cs typeface="Times New Roman" pitchFamily="18" charset="0"/>
              </a:rPr>
              <a:t> 10 </a:t>
            </a:r>
            <a:r>
              <a:rPr lang="en-US" sz="3000" dirty="0" err="1">
                <a:latin typeface="Times New Roman" pitchFamily="18" charset="0"/>
                <a:cs typeface="Times New Roman" pitchFamily="18" charset="0"/>
              </a:rPr>
              <a:t>lần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gieo</a:t>
            </a:r>
            <a:endParaRPr lang="en-US" sz="3000" dirty="0">
              <a:latin typeface="Times New Roman" pitchFamily="18" charset="0"/>
              <a:cs typeface="Times New Roman" pitchFamily="18" charset="0"/>
            </a:endParaRPr>
          </a:p>
        </p:txBody>
      </p:sp>
      <p:sp>
        <p:nvSpPr>
          <p:cNvPr id="7" name="Content Placeholder 2"/>
          <p:cNvSpPr txBox="1">
            <a:spLocks/>
          </p:cNvSpPr>
          <p:nvPr/>
        </p:nvSpPr>
        <p:spPr>
          <a:xfrm>
            <a:off x="2286000" y="3810001"/>
            <a:ext cx="7924800" cy="1371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i="1" dirty="0" err="1">
                <a:latin typeface="Times New Roman" pitchFamily="18" charset="0"/>
                <a:cs typeface="Times New Roman" pitchFamily="18" charset="0"/>
              </a:rPr>
              <a:t>Để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thập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dữ</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liệu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trong</a:t>
            </a:r>
            <a:r>
              <a:rPr lang="en-US" i="1" dirty="0">
                <a:latin typeface="Times New Roman" pitchFamily="18" charset="0"/>
                <a:cs typeface="Times New Roman" pitchFamily="18" charset="0"/>
              </a:rPr>
              <a:t> </a:t>
            </a:r>
            <a:r>
              <a:rPr lang="en-US"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HĐ4</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các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em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đã</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dùng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cách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nào</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thập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dữ</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liệu</a:t>
            </a:r>
            <a:r>
              <a:rPr lang="en-US" i="1" dirty="0">
                <a:latin typeface="Times New Roman" pitchFamily="18" charset="0"/>
                <a:cs typeface="Times New Roman" pitchFamily="18" charset="0"/>
              </a:rPr>
              <a:t> ?</a:t>
            </a:r>
          </a:p>
        </p:txBody>
      </p:sp>
    </p:spTree>
    <p:extLst>
      <p:ext uri="{BB962C8B-B14F-4D97-AF65-F5344CB8AC3E}">
        <p14:creationId xmlns:p14="http://schemas.microsoft.com/office/powerpoint/2010/main" val="37173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590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p>
        </p:txBody>
      </p:sp>
      <p:sp>
        <p:nvSpPr>
          <p:cNvPr id="5" name="TextBox 4"/>
          <p:cNvSpPr txBox="1"/>
          <p:nvPr/>
        </p:nvSpPr>
        <p:spPr>
          <a:xfrm>
            <a:off x="0" y="715962"/>
            <a:ext cx="12192000" cy="1384995"/>
          </a:xfrm>
          <a:prstGeom prst="rect">
            <a:avLst/>
          </a:prstGeom>
          <a:noFill/>
        </p:spPr>
        <p:txBody>
          <a:bodyPr wrap="square" rtlCol="0">
            <a:spAutoFit/>
          </a:bodyPr>
          <a:lstStyle/>
          <a:p>
            <a:pPr algn="just"/>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HĐ5:</a:t>
            </a:r>
            <a:r>
              <a:rPr lang="en-US" sz="2800" dirty="0">
                <a:solidFill>
                  <a:srgbClr val="C00000"/>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Trong</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giờ</a:t>
            </a:r>
            <a:r>
              <a:rPr lang="en-US" sz="2800" dirty="0">
                <a:solidFill>
                  <a:schemeClr val="tx1">
                    <a:lumMod val="95000"/>
                    <a:lumOff val="5000"/>
                  </a:schemeClr>
                </a:solidFill>
                <a:latin typeface="Times New Roman" pitchFamily="18" charset="0"/>
                <a:cs typeface="Times New Roman" pitchFamily="18" charset="0"/>
              </a:rPr>
              <a:t> GDCD, </a:t>
            </a:r>
            <a:r>
              <a:rPr lang="en-US" sz="2800" dirty="0" err="1">
                <a:solidFill>
                  <a:schemeClr val="tx1">
                    <a:lumMod val="95000"/>
                    <a:lumOff val="5000"/>
                  </a:schemeClr>
                </a:solidFill>
                <a:latin typeface="Times New Roman" pitchFamily="18" charset="0"/>
                <a:cs typeface="Times New Roman" pitchFamily="18" charset="0"/>
              </a:rPr>
              <a:t>em</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được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giao</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nhiệm</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vụ</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khảo</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sát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cách</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xử</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lí</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của</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các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bạn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trong</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lớp</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khi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phát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hiện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bạn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của</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mình</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chưa</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trung</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thực</a:t>
            </a:r>
            <a:r>
              <a:rPr lang="en-US" sz="2800" dirty="0">
                <a:solidFill>
                  <a:schemeClr val="tx1">
                    <a:lumMod val="95000"/>
                    <a:lumOff val="5000"/>
                  </a:schemeClr>
                </a:solidFill>
                <a:latin typeface="Times New Roman" pitchFamily="18" charset="0"/>
                <a:cs typeface="Times New Roman" pitchFamily="18" charset="0"/>
              </a:rPr>
              <a:t>.</a:t>
            </a:r>
          </a:p>
          <a:p>
            <a:pPr algn="just"/>
            <a:r>
              <a:rPr lang="en-US" sz="2800" dirty="0" err="1">
                <a:solidFill>
                  <a:schemeClr val="tx1">
                    <a:lumMod val="95000"/>
                    <a:lumOff val="5000"/>
                  </a:schemeClr>
                </a:solidFill>
                <a:latin typeface="Times New Roman" pitchFamily="18" charset="0"/>
                <a:cs typeface="Times New Roman" pitchFamily="18" charset="0"/>
              </a:rPr>
              <a:t>Em</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hãy</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làm</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khảo</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sát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theo</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gợi</a:t>
            </a:r>
            <a:r>
              <a:rPr lang="en-US" sz="2800" dirty="0">
                <a:solidFill>
                  <a:schemeClr val="tx1">
                    <a:lumMod val="95000"/>
                    <a:lumOff val="5000"/>
                  </a:schemeClr>
                </a:solidFill>
                <a:latin typeface="Times New Roman" pitchFamily="18" charset="0"/>
                <a:cs typeface="Times New Roman" pitchFamily="18" charset="0"/>
              </a:rPr>
              <a:t> ý </a:t>
            </a:r>
            <a:r>
              <a:rPr lang="en-US" sz="2800" dirty="0" err="1">
                <a:solidFill>
                  <a:schemeClr val="tx1">
                    <a:lumMod val="95000"/>
                    <a:lumOff val="5000"/>
                  </a:schemeClr>
                </a:solidFill>
                <a:latin typeface="Times New Roman" pitchFamily="18" charset="0"/>
                <a:cs typeface="Times New Roman" pitchFamily="18" charset="0"/>
              </a:rPr>
              <a:t>sau</a:t>
            </a:r>
            <a:r>
              <a:rPr lang="en-US" sz="2800" dirty="0">
                <a:solidFill>
                  <a:schemeClr val="tx1">
                    <a:lumMod val="95000"/>
                    <a:lumOff val="5000"/>
                  </a:schemeClr>
                </a:solidFill>
                <a:latin typeface="Times New Roman" pitchFamily="18" charset="0"/>
                <a:cs typeface="Times New Roman" pitchFamily="18" charset="0"/>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6166" y="2833813"/>
            <a:ext cx="4015833" cy="2519870"/>
          </a:xfrm>
          <a:prstGeom prst="rect">
            <a:avLst/>
          </a:prstGeom>
          <a:ln>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70358"/>
            <a:ext cx="7210713" cy="2483325"/>
          </a:xfrm>
          <a:prstGeom prst="rect">
            <a:avLst/>
          </a:prstGeom>
        </p:spPr>
      </p:pic>
      <p:sp>
        <p:nvSpPr>
          <p:cNvPr id="8" name="Content Placeholder 2"/>
          <p:cNvSpPr txBox="1">
            <a:spLocks/>
          </p:cNvSpPr>
          <p:nvPr/>
        </p:nvSpPr>
        <p:spPr>
          <a:xfrm>
            <a:off x="152400" y="6019800"/>
            <a:ext cx="12192000" cy="7027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i="1" dirty="0" err="1">
                <a:latin typeface="Times New Roman" pitchFamily="18" charset="0"/>
                <a:cs typeface="Times New Roman" pitchFamily="18" charset="0"/>
              </a:rPr>
              <a:t>Để</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thập</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dữ</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liệu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trong</a:t>
            </a:r>
            <a:r>
              <a:rPr lang="en-US" sz="2800" i="1" dirty="0">
                <a:latin typeface="Times New Roman" pitchFamily="18" charset="0"/>
                <a:cs typeface="Times New Roman" pitchFamily="18" charset="0"/>
              </a:rPr>
              <a:t> </a:t>
            </a:r>
            <a:r>
              <a:rPr lang="en-US" sz="2800"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HĐ5</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các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em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đã</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dùng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cách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nào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để</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thập</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dữ</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liệu</a:t>
            </a:r>
            <a:r>
              <a:rPr lang="en-US" sz="2800" i="1" dirty="0">
                <a:latin typeface="Times New Roman" pitchFamily="18" charset="0"/>
                <a:cs typeface="Times New Roman" pitchFamily="18" charset="0"/>
              </a:rPr>
              <a:t>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6166" y="2839673"/>
            <a:ext cx="4015834" cy="2514010"/>
          </a:xfrm>
          <a:prstGeom prst="rect">
            <a:avLst/>
          </a:prstGeom>
          <a:ln>
            <a:solidFill>
              <a:schemeClr val="tx1"/>
            </a:solidFill>
          </a:ln>
        </p:spPr>
      </p:pic>
      <p:sp>
        <p:nvSpPr>
          <p:cNvPr id="13" name="TextBox 12"/>
          <p:cNvSpPr txBox="1"/>
          <p:nvPr/>
        </p:nvSpPr>
        <p:spPr>
          <a:xfrm>
            <a:off x="2288192" y="1990332"/>
            <a:ext cx="8532207" cy="523220"/>
          </a:xfrm>
          <a:prstGeom prst="rect">
            <a:avLst/>
          </a:prstGeom>
          <a:noFill/>
        </p:spPr>
        <p:txBody>
          <a:bodyPr wrap="square" rtlCol="0">
            <a:spAutoFit/>
          </a:bodyPr>
          <a:lstStyle/>
          <a:p>
            <a:r>
              <a:rPr lang="en-US" sz="2800" dirty="0">
                <a:solidFill>
                  <a:schemeClr val="tx1">
                    <a:lumMod val="95000"/>
                    <a:lumOff val="5000"/>
                  </a:schemeClr>
                </a:solidFill>
                <a:latin typeface="Times New Roman" pitchFamily="18" charset="0"/>
                <a:cs typeface="Times New Roman" pitchFamily="18" charset="0"/>
              </a:rPr>
              <a:t>1. </a:t>
            </a:r>
            <a:r>
              <a:rPr lang="en-US" sz="2800" dirty="0" err="1">
                <a:solidFill>
                  <a:schemeClr val="tx1">
                    <a:lumMod val="95000"/>
                    <a:lumOff val="5000"/>
                  </a:schemeClr>
                </a:solidFill>
                <a:latin typeface="Times New Roman" pitchFamily="18" charset="0"/>
                <a:cs typeface="Times New Roman" pitchFamily="18" charset="0"/>
              </a:rPr>
              <a:t>Lập</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phiếu</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hỏi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theo</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mẫu</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và</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phát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cho</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các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bạn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trong</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lớp</a:t>
            </a:r>
            <a:r>
              <a:rPr lang="en-US" sz="2800" dirty="0">
                <a:solidFill>
                  <a:schemeClr val="tx1">
                    <a:lumMod val="95000"/>
                    <a:lumOff val="5000"/>
                  </a:schemeClr>
                </a:solidFill>
                <a:latin typeface="Times New Roman" pitchFamily="18" charset="0"/>
                <a:cs typeface="Times New Roman" pitchFamily="18" charset="0"/>
              </a:rPr>
              <a:t>.</a:t>
            </a:r>
          </a:p>
        </p:txBody>
      </p:sp>
      <p:sp>
        <p:nvSpPr>
          <p:cNvPr id="14" name="TextBox 13"/>
          <p:cNvSpPr txBox="1"/>
          <p:nvPr/>
        </p:nvSpPr>
        <p:spPr>
          <a:xfrm>
            <a:off x="2288193" y="2402926"/>
            <a:ext cx="5887972" cy="523220"/>
          </a:xfrm>
          <a:prstGeom prst="rect">
            <a:avLst/>
          </a:prstGeom>
          <a:noFill/>
        </p:spPr>
        <p:txBody>
          <a:bodyPr wrap="square" rtlCol="0">
            <a:spAutoFit/>
          </a:bodyPr>
          <a:lstStyle/>
          <a:p>
            <a:r>
              <a:rPr lang="en-US" sz="2800" dirty="0">
                <a:latin typeface="Times New Roman" pitchFamily="18" charset="0"/>
                <a:cs typeface="Times New Roman" pitchFamily="18" charset="0"/>
              </a:rPr>
              <a:t>2. Thu </a:t>
            </a:r>
            <a:r>
              <a:rPr lang="en-US" sz="2800" dirty="0" err="1">
                <a:latin typeface="Times New Roman" pitchFamily="18" charset="0"/>
                <a:cs typeface="Times New Roman" pitchFamily="18" charset="0"/>
              </a:rPr>
              <a:t>phiếu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a:t>
            </a:r>
          </a:p>
        </p:txBody>
      </p:sp>
      <p:sp>
        <p:nvSpPr>
          <p:cNvPr id="15" name="TextBox 14"/>
          <p:cNvSpPr txBox="1"/>
          <p:nvPr/>
        </p:nvSpPr>
        <p:spPr>
          <a:xfrm>
            <a:off x="2438400" y="5360015"/>
            <a:ext cx="6705600" cy="523220"/>
          </a:xfrm>
          <a:prstGeom prst="rect">
            <a:avLst/>
          </a:prstGeom>
          <a:noFill/>
        </p:spPr>
        <p:txBody>
          <a:bodyPr wrap="square" rtlCol="0">
            <a:spAutoFit/>
          </a:bodyPr>
          <a:lstStyle/>
          <a:p>
            <a:r>
              <a:rPr lang="en-US" sz="2800" dirty="0">
                <a:latin typeface="Times New Roman" pitchFamily="18" charset="0"/>
                <a:cs typeface="Times New Roman" pitchFamily="18" charset="0"/>
              </a:rPr>
              <a:t>3.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chọn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p>
        </p:txBody>
      </p:sp>
    </p:spTree>
    <p:extLst>
      <p:ext uri="{BB962C8B-B14F-4D97-AF65-F5344CB8AC3E}">
        <p14:creationId xmlns:p14="http://schemas.microsoft.com/office/powerpoint/2010/main" val="242974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22" presetClass="entr" presetSubtype="4"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12192000" cy="1828800"/>
          </a:xfrm>
          <a:solidFill>
            <a:schemeClr val="bg2">
              <a:lumMod val="90000"/>
            </a:schemeClr>
          </a:solidFill>
          <a:ln>
            <a:solidFill>
              <a:schemeClr val="tx1"/>
            </a:solidFill>
          </a:ln>
        </p:spPr>
        <p:txBody>
          <a:bodyPr/>
          <a:lstStyle/>
          <a:p>
            <a:pPr marL="0" indent="0">
              <a:buNone/>
            </a:pP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thu</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thập</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dữ</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liệu</a:t>
            </a:r>
            <a:r>
              <a:rPr lang="en-US" dirty="0" smtClean="0">
                <a:solidFill>
                  <a:srgbClr val="C00000"/>
                </a:solidFill>
                <a:latin typeface="Times New Roman" pitchFamily="18" charset="0"/>
                <a:cs typeface="Times New Roman" pitchFamily="18" charset="0"/>
              </a:rPr>
              <a:t> </a:t>
            </a:r>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quan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sát</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làm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thí</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nghiệm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lập</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phiếu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hỏi</a:t>
            </a:r>
            <a:r>
              <a:rPr lang="en-US" dirty="0" smtClean="0">
                <a:latin typeface="Times New Roman" pitchFamily="18" charset="0"/>
                <a:cs typeface="Times New Roman" pitchFamily="18" charset="0"/>
              </a:rPr>
              <a:t>,… hay </a:t>
            </a:r>
            <a:r>
              <a:rPr lang="en-US" i="1" dirty="0" err="1" smtClean="0">
                <a:latin typeface="Times New Roman" pitchFamily="18" charset="0"/>
                <a:cs typeface="Times New Roman" pitchFamily="18" charset="0"/>
              </a:rPr>
              <a:t>thu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thập</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từ</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những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nguồn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có</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sẵn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trang</a:t>
            </a:r>
            <a:r>
              <a:rPr lang="en-US" dirty="0" smtClean="0">
                <a:latin typeface="Times New Roman" pitchFamily="18" charset="0"/>
                <a:cs typeface="Times New Roman" pitchFamily="18" charset="0"/>
              </a:rPr>
              <a:t> web</a:t>
            </a:r>
            <a:endParaRPr lang="en-US" dirty="0">
              <a:latin typeface="Times New Roman" pitchFamily="18" charset="0"/>
              <a:cs typeface="Times New Roman" pitchFamily="18" charset="0"/>
            </a:endParaRPr>
          </a:p>
        </p:txBody>
      </p:sp>
      <p:sp>
        <p:nvSpPr>
          <p:cNvPr id="4" name="Title 1"/>
          <p:cNvSpPr txBox="1">
            <a:spLocks/>
          </p:cNvSpPr>
          <p:nvPr/>
        </p:nvSpPr>
        <p:spPr>
          <a:xfrm>
            <a:off x="2590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p>
        </p:txBody>
      </p:sp>
      <p:sp>
        <p:nvSpPr>
          <p:cNvPr id="5" name="TextBox 4"/>
          <p:cNvSpPr txBox="1"/>
          <p:nvPr/>
        </p:nvSpPr>
        <p:spPr>
          <a:xfrm>
            <a:off x="2675467" y="2931068"/>
            <a:ext cx="3276600" cy="492443"/>
          </a:xfrm>
          <a:prstGeom prst="rect">
            <a:avLst/>
          </a:prstGeom>
          <a:noFill/>
        </p:spPr>
        <p:txBody>
          <a:bodyPr wrap="square" rtlCol="0">
            <a:spAutoFit/>
          </a:bodyPr>
          <a:lstStyle/>
          <a:p>
            <a:r>
              <a:rPr lang="en-US" sz="2600" b="1" dirty="0" err="1">
                <a:solidFill>
                  <a:srgbClr val="C00000"/>
                </a:solidFill>
                <a:latin typeface="Times New Roman" pitchFamily="18" charset="0"/>
                <a:cs typeface="Times New Roman" pitchFamily="18" charset="0"/>
              </a:rPr>
              <a:t>Ví</a:t>
            </a:r>
            <a:r>
              <a:rPr lang="en-US" sz="2600" b="1" dirty="0">
                <a:solidFill>
                  <a:srgbClr val="C00000"/>
                </a:solidFill>
                <a:latin typeface="Times New Roman" pitchFamily="18" charset="0"/>
                <a:cs typeface="Times New Roman" pitchFamily="18" charset="0"/>
              </a:rPr>
              <a:t> </a:t>
            </a:r>
            <a:r>
              <a:rPr lang="en-US" sz="2600" b="1" dirty="0" err="1">
                <a:solidFill>
                  <a:srgbClr val="C00000"/>
                </a:solidFill>
                <a:latin typeface="Times New Roman" pitchFamily="18" charset="0"/>
                <a:cs typeface="Times New Roman" pitchFamily="18" charset="0"/>
              </a:rPr>
              <a:t>dụ</a:t>
            </a:r>
            <a:r>
              <a:rPr lang="en-US" sz="2600" b="1" dirty="0">
                <a:solidFill>
                  <a:srgbClr val="C00000"/>
                </a:solidFill>
                <a:latin typeface="Times New Roman" pitchFamily="18" charset="0"/>
                <a:cs typeface="Times New Roman" pitchFamily="18" charset="0"/>
              </a:rPr>
              <a:t> 2: </a:t>
            </a:r>
            <a:r>
              <a:rPr lang="en-US" sz="2600" dirty="0">
                <a:latin typeface="Times New Roman" pitchFamily="18" charset="0"/>
                <a:cs typeface="Times New Roman" pitchFamily="18" charset="0"/>
              </a:rPr>
              <a:t>SGK </a:t>
            </a:r>
            <a:r>
              <a:rPr lang="en-US" sz="2600" dirty="0" err="1">
                <a:latin typeface="Times New Roman" pitchFamily="18" charset="0"/>
                <a:cs typeface="Times New Roman" pitchFamily="18" charset="0"/>
              </a:rPr>
              <a:t>trang</a:t>
            </a:r>
            <a:r>
              <a:rPr lang="en-US" sz="2600" dirty="0">
                <a:latin typeface="Times New Roman" pitchFamily="18" charset="0"/>
                <a:cs typeface="Times New Roman" pitchFamily="18" charset="0"/>
              </a:rPr>
              <a:t> 71</a:t>
            </a:r>
          </a:p>
        </p:txBody>
      </p:sp>
      <p:sp>
        <p:nvSpPr>
          <p:cNvPr id="6" name="TextBox 5"/>
          <p:cNvSpPr txBox="1"/>
          <p:nvPr/>
        </p:nvSpPr>
        <p:spPr>
          <a:xfrm>
            <a:off x="0" y="3611379"/>
            <a:ext cx="12192000" cy="1384995"/>
          </a:xfrm>
          <a:prstGeom prst="rect">
            <a:avLst/>
          </a:prstGeom>
          <a:noFill/>
        </p:spPr>
        <p:txBody>
          <a:bodyPr wrap="square" rtlCol="0">
            <a:spAutoFit/>
          </a:bodyPr>
          <a:lstStyle/>
          <a:p>
            <a:r>
              <a:rPr lang="en-US" sz="2800" u="sng" dirty="0" err="1">
                <a:latin typeface="Times New Roman" pitchFamily="18" charset="0"/>
                <a:cs typeface="Times New Roman" pitchFamily="18" charset="0"/>
              </a:rPr>
              <a:t>Giải</a:t>
            </a:r>
            <a:r>
              <a:rPr lang="en-US" sz="2800" dirty="0">
                <a:latin typeface="Times New Roman" pitchFamily="18" charset="0"/>
                <a:cs typeface="Times New Roman" pitchFamily="18" charset="0"/>
              </a:rPr>
              <a:t>:</a:t>
            </a:r>
          </a:p>
          <a:p>
            <a:pPr algn="just"/>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Mê</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Kông</a:t>
            </a:r>
            <a:r>
              <a:rPr lang="en-US" sz="2800" i="1" dirty="0">
                <a:latin typeface="Times New Roman" pitchFamily="18" charset="0"/>
                <a:cs typeface="Times New Roman" pitchFamily="18" charset="0"/>
              </a:rPr>
              <a:t>, Nam </a:t>
            </a:r>
            <a:r>
              <a:rPr lang="en-US" sz="2800" i="1" dirty="0" err="1">
                <a:latin typeface="Times New Roman" pitchFamily="18" charset="0"/>
                <a:cs typeface="Times New Roman" pitchFamily="18" charset="0"/>
              </a:rPr>
              <a:t>Bộ</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Hà</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Tiên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Gia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Định</a:t>
            </a:r>
            <a:r>
              <a:rPr lang="en-US" sz="2800" i="1" dirty="0">
                <a:latin typeface="Times New Roman" pitchFamily="18" charset="0"/>
                <a:cs typeface="Times New Roman" pitchFamily="18" charset="0"/>
              </a:rPr>
              <a:t>, Long </a:t>
            </a:r>
            <a:r>
              <a:rPr lang="en-US" sz="2800" i="1" dirty="0" err="1">
                <a:latin typeface="Times New Roman" pitchFamily="18" charset="0"/>
                <a:cs typeface="Times New Roman" pitchFamily="18" charset="0"/>
              </a:rPr>
              <a:t>Châu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Gò</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Công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Gò</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Vấp</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Đồng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Tháp</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Cà</a:t>
            </a:r>
            <a:r>
              <a:rPr lang="en-US" sz="2800" i="1" dirty="0">
                <a:latin typeface="Times New Roman" pitchFamily="18" charset="0"/>
                <a:cs typeface="Times New Roman" pitchFamily="18" charset="0"/>
              </a:rPr>
              <a:t> Mau.</a:t>
            </a:r>
          </a:p>
        </p:txBody>
      </p:sp>
    </p:spTree>
    <p:extLst>
      <p:ext uri="{BB962C8B-B14F-4D97-AF65-F5344CB8AC3E}">
        <p14:creationId xmlns:p14="http://schemas.microsoft.com/office/powerpoint/2010/main" val="414038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28" y="690742"/>
            <a:ext cx="12192000" cy="1143000"/>
          </a:xfrm>
        </p:spPr>
        <p:txBody>
          <a:bodyPr>
            <a:normAutofit/>
          </a:bodyPr>
          <a:lstStyle/>
          <a:p>
            <a:pPr algn="just"/>
            <a:r>
              <a:rPr lang="en-US" sz="2800" dirty="0" err="1">
                <a:latin typeface="Times New Roman" pitchFamily="18" charset="0"/>
                <a:cs typeface="Times New Roman" pitchFamily="18" charset="0"/>
              </a:rPr>
              <a:t>Dựa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3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8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mẫu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a:t>
            </a:r>
          </a:p>
        </p:txBody>
      </p:sp>
      <p:sp>
        <p:nvSpPr>
          <p:cNvPr id="4" name="Title 1"/>
          <p:cNvSpPr txBox="1">
            <a:spLocks/>
          </p:cNvSpPr>
          <p:nvPr/>
        </p:nvSpPr>
        <p:spPr>
          <a:xfrm>
            <a:off x="1981200" y="50980"/>
            <a:ext cx="8229600" cy="639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Luyện</a:t>
            </a:r>
            <a:r>
              <a:rPr lang="en-US"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tập</a:t>
            </a:r>
            <a:r>
              <a:rPr lang="en-US"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2</a:t>
            </a:r>
          </a:p>
        </p:txBody>
      </p:sp>
      <p:graphicFrame>
        <p:nvGraphicFramePr>
          <p:cNvPr id="6" name="Table 5"/>
          <p:cNvGraphicFramePr>
            <a:graphicFrameLocks noGrp="1"/>
          </p:cNvGraphicFramePr>
          <p:nvPr>
            <p:extLst>
              <p:ext uri="{D42A27DB-BD31-4B8C-83A1-F6EECF244321}">
                <p14:modId xmlns:p14="http://schemas.microsoft.com/office/powerpoint/2010/main" val="216403456"/>
              </p:ext>
            </p:extLst>
          </p:nvPr>
        </p:nvGraphicFramePr>
        <p:xfrm>
          <a:off x="6248400" y="2047838"/>
          <a:ext cx="5029200" cy="2757704"/>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tblGrid>
              <a:tr h="689426">
                <a:tc>
                  <a:txBody>
                    <a:bodyPr/>
                    <a:lstStyle/>
                    <a:p>
                      <a:pPr algn="ctr"/>
                      <a:r>
                        <a:rPr lang="en-US" dirty="0" err="1" smtClean="0">
                          <a:latin typeface="Times New Roman" pitchFamily="18" charset="0"/>
                          <a:cs typeface="Times New Roman" pitchFamily="18" charset="0"/>
                        </a:rPr>
                        <a:t>Tên</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smtClean="0">
                          <a:latin typeface="Times New Roman" pitchFamily="18" charset="0"/>
                          <a:cs typeface="Times New Roman" pitchFamily="18" charset="0"/>
                        </a:rPr>
                        <a:t>Số</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điểm</a:t>
                      </a:r>
                      <a:r>
                        <a:rPr lang="en-US" baseline="0" dirty="0" smtClean="0">
                          <a:latin typeface="Times New Roman" pitchFamily="18" charset="0"/>
                          <a:cs typeface="Times New Roman" pitchFamily="18" charset="0"/>
                        </a:rPr>
                        <a:t> 8</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9426">
                <a:tc>
                  <a:txBody>
                    <a:bodyPr/>
                    <a:lstStyle/>
                    <a:p>
                      <a:r>
                        <a:rPr lang="en-US" dirty="0" smtClean="0">
                          <a:latin typeface="Times New Roman" pitchFamily="18" charset="0"/>
                          <a:cs typeface="Times New Roman" pitchFamily="18" charset="0"/>
                        </a:rPr>
                        <a:t>Nam </a:t>
                      </a:r>
                      <a:r>
                        <a:rPr lang="en-US" dirty="0" err="1" smtClean="0">
                          <a:latin typeface="Times New Roman" pitchFamily="18" charset="0"/>
                          <a:cs typeface="Times New Roman" pitchFamily="18" charset="0"/>
                        </a:rPr>
                        <a:t>Anh</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89426">
                <a:tc>
                  <a:txBody>
                    <a:bodyPr/>
                    <a:lstStyle/>
                    <a:p>
                      <a:r>
                        <a:rPr lang="en-US" dirty="0" err="1" smtClean="0">
                          <a:latin typeface="Times New Roman" pitchFamily="18" charset="0"/>
                          <a:cs typeface="Times New Roman" pitchFamily="18" charset="0"/>
                        </a:rPr>
                        <a:t>Thanh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Hằng</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89426">
                <a:tc>
                  <a:txBody>
                    <a:bodyPr/>
                    <a:lstStyle/>
                    <a:p>
                      <a:r>
                        <a:rPr lang="en-US" dirty="0" err="1" smtClean="0">
                          <a:latin typeface="Times New Roman" pitchFamily="18" charset="0"/>
                          <a:cs typeface="Times New Roman" pitchFamily="18" charset="0"/>
                        </a:rPr>
                        <a:t>Đức</a:t>
                      </a:r>
                      <a:r>
                        <a:rPr lang="en-US" baseline="0" dirty="0" smtClean="0">
                          <a:latin typeface="Times New Roman" pitchFamily="18" charset="0"/>
                          <a:cs typeface="Times New Roman" pitchFamily="18" charset="0"/>
                        </a:rPr>
                        <a:t> Minh</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33742"/>
            <a:ext cx="5867400" cy="2971800"/>
          </a:xfrm>
          <a:prstGeom prst="rect">
            <a:avLst/>
          </a:prstGeom>
        </p:spPr>
      </p:pic>
      <p:sp>
        <p:nvSpPr>
          <p:cNvPr id="8" name="TextBox 7"/>
          <p:cNvSpPr txBox="1"/>
          <p:nvPr/>
        </p:nvSpPr>
        <p:spPr>
          <a:xfrm>
            <a:off x="9150096" y="2861341"/>
            <a:ext cx="609600" cy="430887"/>
          </a:xfrm>
          <a:prstGeom prst="rect">
            <a:avLst/>
          </a:prstGeom>
          <a:noFill/>
        </p:spPr>
        <p:txBody>
          <a:bodyPr wrap="square" rtlCol="0">
            <a:spAutoFit/>
          </a:bodyPr>
          <a:lstStyle/>
          <a:p>
            <a:r>
              <a:rPr lang="en-US" sz="2200" dirty="0">
                <a:solidFill>
                  <a:srgbClr val="C00000"/>
                </a:solidFill>
                <a:latin typeface="Times New Roman" pitchFamily="18" charset="0"/>
                <a:cs typeface="Times New Roman" pitchFamily="18" charset="0"/>
              </a:rPr>
              <a:t>2</a:t>
            </a:r>
          </a:p>
        </p:txBody>
      </p:sp>
      <p:sp>
        <p:nvSpPr>
          <p:cNvPr id="9" name="TextBox 8"/>
          <p:cNvSpPr txBox="1"/>
          <p:nvPr/>
        </p:nvSpPr>
        <p:spPr>
          <a:xfrm>
            <a:off x="9150096" y="3617997"/>
            <a:ext cx="609600" cy="430887"/>
          </a:xfrm>
          <a:prstGeom prst="rect">
            <a:avLst/>
          </a:prstGeom>
          <a:noFill/>
        </p:spPr>
        <p:txBody>
          <a:bodyPr wrap="square" rtlCol="0">
            <a:spAutoFit/>
          </a:bodyPr>
          <a:lstStyle/>
          <a:p>
            <a:r>
              <a:rPr lang="en-US" sz="2200" dirty="0">
                <a:solidFill>
                  <a:srgbClr val="C00000"/>
                </a:solidFill>
                <a:latin typeface="Times New Roman" pitchFamily="18" charset="0"/>
                <a:cs typeface="Times New Roman" pitchFamily="18" charset="0"/>
              </a:rPr>
              <a:t>2</a:t>
            </a:r>
          </a:p>
        </p:txBody>
      </p:sp>
      <p:sp>
        <p:nvSpPr>
          <p:cNvPr id="10" name="TextBox 9"/>
          <p:cNvSpPr txBox="1"/>
          <p:nvPr/>
        </p:nvSpPr>
        <p:spPr>
          <a:xfrm>
            <a:off x="9150096" y="4262980"/>
            <a:ext cx="609600" cy="430887"/>
          </a:xfrm>
          <a:prstGeom prst="rect">
            <a:avLst/>
          </a:prstGeom>
          <a:noFill/>
        </p:spPr>
        <p:txBody>
          <a:bodyPr wrap="square" rtlCol="0">
            <a:spAutoFit/>
          </a:bodyPr>
          <a:lstStyle/>
          <a:p>
            <a:r>
              <a:rPr lang="en-US" sz="2200" dirty="0">
                <a:solidFill>
                  <a:srgbClr val="C00000"/>
                </a:solidFill>
                <a:latin typeface="Times New Roman" pitchFamily="18" charset="0"/>
                <a:cs typeface="Times New Roman" pitchFamily="18" charset="0"/>
              </a:rPr>
              <a:t>1</a:t>
            </a:r>
          </a:p>
        </p:txBody>
      </p:sp>
      <p:sp>
        <p:nvSpPr>
          <p:cNvPr id="11" name="TextBox 10"/>
          <p:cNvSpPr txBox="1"/>
          <p:nvPr/>
        </p:nvSpPr>
        <p:spPr>
          <a:xfrm>
            <a:off x="24384" y="5425322"/>
            <a:ext cx="11320272" cy="523220"/>
          </a:xfrm>
          <a:prstGeom prst="rect">
            <a:avLst/>
          </a:prstGeom>
          <a:noFill/>
        </p:spPr>
        <p:txBody>
          <a:bodyPr wrap="square" rtlCol="0">
            <a:spAutoFit/>
          </a:bodyPr>
          <a:lstStyle/>
          <a:p>
            <a:r>
              <a:rPr lang="en-US" sz="2800" i="1" dirty="0" err="1">
                <a:latin typeface="Times New Roman" pitchFamily="18" charset="0"/>
                <a:cs typeface="Times New Roman" pitchFamily="18" charset="0"/>
              </a:rPr>
              <a:t>Ngoài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thông</a:t>
            </a:r>
            <a:r>
              <a:rPr lang="en-US" sz="2800" i="1" dirty="0">
                <a:latin typeface="Times New Roman" pitchFamily="18" charset="0"/>
                <a:cs typeface="Times New Roman" pitchFamily="18" charset="0"/>
              </a:rPr>
              <a:t> tin </a:t>
            </a:r>
            <a:r>
              <a:rPr lang="en-US" sz="2800" i="1" dirty="0" err="1">
                <a:latin typeface="Times New Roman" pitchFamily="18" charset="0"/>
                <a:cs typeface="Times New Roman" pitchFamily="18" charset="0"/>
              </a:rPr>
              <a:t>này</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em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còn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được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những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thông</a:t>
            </a:r>
            <a:r>
              <a:rPr lang="en-US" sz="2800" i="1" dirty="0">
                <a:latin typeface="Times New Roman" pitchFamily="18" charset="0"/>
                <a:cs typeface="Times New Roman" pitchFamily="18" charset="0"/>
              </a:rPr>
              <a:t> tin </a:t>
            </a:r>
            <a:r>
              <a:rPr lang="en-US" sz="2800" i="1" dirty="0" err="1">
                <a:latin typeface="Times New Roman" pitchFamily="18" charset="0"/>
                <a:cs typeface="Times New Roman" pitchFamily="18" charset="0"/>
              </a:rPr>
              <a:t>nào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khác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từ</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bảng</a:t>
            </a:r>
            <a:r>
              <a:rPr lang="en-US" sz="2800" i="1" dirty="0">
                <a:latin typeface="Times New Roman" pitchFamily="18" charset="0"/>
                <a:cs typeface="Times New Roman" pitchFamily="18" charset="0"/>
              </a:rPr>
              <a:t> 9.1</a:t>
            </a:r>
          </a:p>
        </p:txBody>
      </p:sp>
    </p:spTree>
    <p:extLst>
      <p:ext uri="{BB962C8B-B14F-4D97-AF65-F5344CB8AC3E}">
        <p14:creationId xmlns:p14="http://schemas.microsoft.com/office/powerpoint/2010/main" val="151980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715961"/>
            <a:ext cx="12192000" cy="2971800"/>
          </a:xfrm>
        </p:spPr>
      </p:pic>
      <p:sp>
        <p:nvSpPr>
          <p:cNvPr id="4" name="Title 1"/>
          <p:cNvSpPr>
            <a:spLocks noGrp="1"/>
          </p:cNvSpPr>
          <p:nvPr>
            <p:ph type="title"/>
          </p:nvPr>
        </p:nvSpPr>
        <p:spPr>
          <a:xfrm>
            <a:off x="533400" y="0"/>
            <a:ext cx="10972800" cy="715961"/>
          </a:xfrm>
        </p:spPr>
        <p:txBody>
          <a:bodyPr>
            <a:normAutofit fontScale="90000"/>
          </a:bodyPr>
          <a:lstStyle/>
          <a:p>
            <a:r>
              <a:rPr lang="en-US" dirty="0" smtClean="0">
                <a:effectLst>
                  <a:outerShdw blurRad="38100" dist="38100" dir="2700000" algn="tl">
                    <a:srgbClr val="000000">
                      <a:alpha val="43137"/>
                    </a:srgbClr>
                  </a:outerShdw>
                </a:effectLst>
                <a:latin typeface="Times New Roman" pitchFamily="18" charset="0"/>
                <a:cs typeface="Times New Roman" pitchFamily="18" charset="0"/>
              </a:rPr>
              <a:t>TRANH LUẬN</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0" y="4419601"/>
            <a:ext cx="12192000" cy="1384995"/>
          </a:xfrm>
          <a:prstGeom prst="rect">
            <a:avLst/>
          </a:prstGeom>
          <a:noFill/>
        </p:spPr>
        <p:txBody>
          <a:bodyPr wrap="square" rtlCol="0">
            <a:spAutoFit/>
          </a:bodyPr>
          <a:lstStyle/>
          <a:p>
            <a:pPr algn="just"/>
            <a:r>
              <a:rPr lang="nl-NL" sz="2800" b="1" dirty="0">
                <a:solidFill>
                  <a:srgbClr val="C00000"/>
                </a:solidFill>
                <a:latin typeface="Times New Roman" pitchFamily="18" charset="0"/>
                <a:cs typeface="Times New Roman" pitchFamily="18" charset="0"/>
              </a:rPr>
              <a:t>Tranh luận: </a:t>
            </a:r>
            <a:r>
              <a:rPr lang="nl-NL" sz="2800" dirty="0">
                <a:latin typeface="Times New Roman" pitchFamily="18" charset="0"/>
                <a:cs typeface="Times New Roman" pitchFamily="18" charset="0"/>
              </a:rPr>
              <a:t>Nên dùng phương pháp quan sát bởi nếu dùng phiếu hỏi, sẽ không thu được kết quả chính xác. Nhiều người vi phạm luật giao thông nhưng vẫn có thể trả lời là không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98354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1143000"/>
            <a:ext cx="8229600" cy="1143000"/>
          </a:xfrm>
        </p:spPr>
        <p:txBody>
          <a:bodyPr/>
          <a:lstStyle/>
          <a:p>
            <a:r>
              <a:rPr lang="en-US"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Giao</a:t>
            </a:r>
            <a:r>
              <a:rPr lang="en-US"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nhiệm</a:t>
            </a:r>
            <a:r>
              <a:rPr lang="en-US"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vụ</a:t>
            </a:r>
            <a:r>
              <a:rPr lang="en-US"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1981200" y="2057400"/>
            <a:ext cx="8458200" cy="1447800"/>
          </a:xfrm>
        </p:spPr>
        <p:txBody>
          <a:bodyPr>
            <a:normAutofit/>
          </a:bodyPr>
          <a:lstStyle/>
          <a:p>
            <a:pPr marL="0" indent="0" algn="just">
              <a:buNone/>
            </a:pP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lập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phiếu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hỏi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thập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dữ</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liệu</a:t>
            </a:r>
            <a:r>
              <a:rPr lang="en-US" sz="3000" dirty="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về</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sở</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thích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của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các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bạn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trong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lớp</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em</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16918416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489</Words>
  <Application>Microsoft Office PowerPoint</Application>
  <PresentationFormat>Widescreen</PresentationFormat>
  <Paragraphs>44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PowerPoint Presentation</vt:lpstr>
      <vt:lpstr>TIẾT 79 BÀI 38. DỮ LIỆU VÀ THU THẬP DỮ LIỆU(T2)</vt:lpstr>
      <vt:lpstr>PowerPoint Presentation</vt:lpstr>
      <vt:lpstr>PowerPoint Presentation</vt:lpstr>
      <vt:lpstr>PowerPoint Presentation</vt:lpstr>
      <vt:lpstr>PowerPoint Presentation</vt:lpstr>
      <vt:lpstr>Dựa vào bảng Hoa điểm tốt tháng 3 hãy lập bảng số liệu điểm 8 của các bạn trong tổ Một theo mẫu sau:</vt:lpstr>
      <vt:lpstr>TRANH LUẬN</vt:lpstr>
      <vt:lpstr>Giao nhiệm vụ:</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38. DỮ LIỆU VÀ THU THẬP DỮ LIỆU</dc:title>
  <dc:creator>Admin</dc:creator>
  <cp:lastModifiedBy>Admin</cp:lastModifiedBy>
  <cp:revision>32</cp:revision>
  <dcterms:created xsi:type="dcterms:W3CDTF">2021-07-12T13:59:57Z</dcterms:created>
  <dcterms:modified xsi:type="dcterms:W3CDTF">2022-04-08T00:58:41Z</dcterms:modified>
</cp:coreProperties>
</file>