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4" r:id="rId8"/>
    <p:sldId id="265" r:id="rId9"/>
    <p:sldId id="263" r:id="rId10"/>
    <p:sldId id="262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0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3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6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8.png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7.jpeg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6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8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3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4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57.svg"/><Relationship Id="rId4" Type="http://schemas.openxmlformats.org/officeDocument/2006/relationships/image" Target="../media/image3.svg"/><Relationship Id="rId9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4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5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9.sv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84049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33400" y="231797"/>
            <a:ext cx="3606239" cy="28587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27817" y="1497141"/>
            <a:ext cx="16017195" cy="8258719"/>
            <a:chOff x="0" y="0"/>
            <a:chExt cx="4559036" cy="674394"/>
          </a:xfrm>
        </p:grpSpPr>
        <p:sp>
          <p:nvSpPr>
            <p:cNvPr id="6" name="Freeform 6"/>
            <p:cNvSpPr/>
            <p:nvPr/>
          </p:nvSpPr>
          <p:spPr>
            <a:xfrm>
              <a:off x="48260" y="48260"/>
              <a:ext cx="4510776" cy="626134"/>
            </a:xfrm>
            <a:custGeom>
              <a:avLst/>
              <a:gdLst/>
              <a:ahLst/>
              <a:cxnLst/>
              <a:rect l="l" t="t" r="r" b="b"/>
              <a:pathLst>
                <a:path w="4510776" h="626134">
                  <a:moveTo>
                    <a:pt x="0" y="0"/>
                  </a:moveTo>
                  <a:lnTo>
                    <a:pt x="4510776" y="0"/>
                  </a:lnTo>
                  <a:lnTo>
                    <a:pt x="4510776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" y="6350"/>
              <a:ext cx="4510776" cy="626134"/>
            </a:xfrm>
            <a:custGeom>
              <a:avLst/>
              <a:gdLst/>
              <a:ahLst/>
              <a:cxnLst/>
              <a:rect l="l" t="t" r="r" b="b"/>
              <a:pathLst>
                <a:path w="4510776" h="626134">
                  <a:moveTo>
                    <a:pt x="0" y="0"/>
                  </a:moveTo>
                  <a:lnTo>
                    <a:pt x="4510776" y="0"/>
                  </a:lnTo>
                  <a:lnTo>
                    <a:pt x="4510776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2A635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523476" cy="638834"/>
            </a:xfrm>
            <a:custGeom>
              <a:avLst/>
              <a:gdLst/>
              <a:ahLst/>
              <a:cxnLst/>
              <a:rect l="l" t="t" r="r" b="b"/>
              <a:pathLst>
                <a:path w="4523476" h="638834">
                  <a:moveTo>
                    <a:pt x="4523476" y="638834"/>
                  </a:moveTo>
                  <a:lnTo>
                    <a:pt x="0" y="638834"/>
                  </a:lnTo>
                  <a:lnTo>
                    <a:pt x="0" y="0"/>
                  </a:lnTo>
                  <a:lnTo>
                    <a:pt x="4523476" y="0"/>
                  </a:lnTo>
                  <a:lnTo>
                    <a:pt x="4523476" y="638834"/>
                  </a:lnTo>
                  <a:close/>
                  <a:moveTo>
                    <a:pt x="12700" y="626134"/>
                  </a:moveTo>
                  <a:lnTo>
                    <a:pt x="4510776" y="626134"/>
                  </a:lnTo>
                  <a:lnTo>
                    <a:pt x="4510776" y="12700"/>
                  </a:lnTo>
                  <a:lnTo>
                    <a:pt x="12700" y="12700"/>
                  </a:lnTo>
                  <a:lnTo>
                    <a:pt x="1270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400" y="7473138"/>
            <a:ext cx="2726164" cy="2939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85339" y="2199899"/>
            <a:ext cx="2943601" cy="29436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383443" y="6438216"/>
            <a:ext cx="2820508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479762" y="-126118"/>
            <a:ext cx="3117024" cy="2628617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6971079-CE84-75B5-365C-8CCFD8378D90}"/>
              </a:ext>
            </a:extLst>
          </p:cNvPr>
          <p:cNvSpPr txBox="1"/>
          <p:nvPr/>
        </p:nvSpPr>
        <p:spPr>
          <a:xfrm>
            <a:off x="3394777" y="3623928"/>
            <a:ext cx="1166563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MÔN HOÁ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71450" y="8039100"/>
            <a:ext cx="2095500" cy="20955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05788">
            <a:off x="16866140" y="556362"/>
            <a:ext cx="897771" cy="2956731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A654B6C-826F-BE63-3AD5-B253819EC8B8}"/>
              </a:ext>
            </a:extLst>
          </p:cNvPr>
          <p:cNvSpPr txBox="1"/>
          <p:nvPr/>
        </p:nvSpPr>
        <p:spPr>
          <a:xfrm>
            <a:off x="6591300" y="314613"/>
            <a:ext cx="5105400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A2B5D45-56A8-9E0A-F6A8-D3DBC23D66DD}"/>
              </a:ext>
            </a:extLst>
          </p:cNvPr>
          <p:cNvSpPr txBox="1"/>
          <p:nvPr/>
        </p:nvSpPr>
        <p:spPr>
          <a:xfrm>
            <a:off x="1752600" y="1553351"/>
            <a:ext cx="14058900" cy="8028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lõi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chi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97976" y="1194661"/>
            <a:ext cx="3302678" cy="55549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7653" y="5583370"/>
            <a:ext cx="4114800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276339" y="3259282"/>
            <a:ext cx="12172711" cy="4957191"/>
            <a:chOff x="0" y="0"/>
            <a:chExt cx="4139925" cy="1360314"/>
          </a:xfrm>
        </p:grpSpPr>
        <p:sp>
          <p:nvSpPr>
            <p:cNvPr id="7" name="Freeform 7"/>
            <p:cNvSpPr/>
            <p:nvPr/>
          </p:nvSpPr>
          <p:spPr>
            <a:xfrm>
              <a:off x="48260" y="48260"/>
              <a:ext cx="4091665" cy="1312054"/>
            </a:xfrm>
            <a:custGeom>
              <a:avLst/>
              <a:gdLst/>
              <a:ahLst/>
              <a:cxnLst/>
              <a:rect l="l" t="t" r="r" b="b"/>
              <a:pathLst>
                <a:path w="4091665" h="1312054">
                  <a:moveTo>
                    <a:pt x="0" y="0"/>
                  </a:moveTo>
                  <a:lnTo>
                    <a:pt x="4091665" y="0"/>
                  </a:lnTo>
                  <a:lnTo>
                    <a:pt x="4091665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" y="6350"/>
              <a:ext cx="4091665" cy="1312054"/>
            </a:xfrm>
            <a:custGeom>
              <a:avLst/>
              <a:gdLst/>
              <a:ahLst/>
              <a:cxnLst/>
              <a:rect l="l" t="t" r="r" b="b"/>
              <a:pathLst>
                <a:path w="4091665" h="1312054">
                  <a:moveTo>
                    <a:pt x="0" y="0"/>
                  </a:moveTo>
                  <a:lnTo>
                    <a:pt x="4091665" y="0"/>
                  </a:lnTo>
                  <a:lnTo>
                    <a:pt x="4091665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E0514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104365" cy="1324754"/>
            </a:xfrm>
            <a:custGeom>
              <a:avLst/>
              <a:gdLst/>
              <a:ahLst/>
              <a:cxnLst/>
              <a:rect l="l" t="t" r="r" b="b"/>
              <a:pathLst>
                <a:path w="4104365" h="1324754">
                  <a:moveTo>
                    <a:pt x="4104365" y="1324754"/>
                  </a:moveTo>
                  <a:lnTo>
                    <a:pt x="0" y="1324754"/>
                  </a:lnTo>
                  <a:lnTo>
                    <a:pt x="0" y="0"/>
                  </a:lnTo>
                  <a:lnTo>
                    <a:pt x="4104365" y="0"/>
                  </a:lnTo>
                  <a:lnTo>
                    <a:pt x="4104365" y="1324754"/>
                  </a:lnTo>
                  <a:close/>
                  <a:moveTo>
                    <a:pt x="12700" y="1312054"/>
                  </a:moveTo>
                  <a:lnTo>
                    <a:pt x="4091665" y="1312054"/>
                  </a:lnTo>
                  <a:lnTo>
                    <a:pt x="4091665" y="12700"/>
                  </a:lnTo>
                  <a:lnTo>
                    <a:pt x="12700" y="12700"/>
                  </a:lnTo>
                  <a:lnTo>
                    <a:pt x="1270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51499" y="454068"/>
            <a:ext cx="7409552" cy="2349042"/>
            <a:chOff x="0" y="0"/>
            <a:chExt cx="2127232" cy="674394"/>
          </a:xfrm>
        </p:grpSpPr>
        <p:sp>
          <p:nvSpPr>
            <p:cNvPr id="12" name="Freeform 12"/>
            <p:cNvSpPr/>
            <p:nvPr/>
          </p:nvSpPr>
          <p:spPr>
            <a:xfrm>
              <a:off x="48260" y="48260"/>
              <a:ext cx="2078972" cy="626134"/>
            </a:xfrm>
            <a:custGeom>
              <a:avLst/>
              <a:gdLst/>
              <a:ahLst/>
              <a:cxnLst/>
              <a:rect l="l" t="t" r="r" b="b"/>
              <a:pathLst>
                <a:path w="2078972" h="626134">
                  <a:moveTo>
                    <a:pt x="0" y="0"/>
                  </a:moveTo>
                  <a:lnTo>
                    <a:pt x="2078972" y="0"/>
                  </a:lnTo>
                  <a:lnTo>
                    <a:pt x="2078972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" y="6350"/>
              <a:ext cx="2078972" cy="626134"/>
            </a:xfrm>
            <a:custGeom>
              <a:avLst/>
              <a:gdLst/>
              <a:ahLst/>
              <a:cxnLst/>
              <a:rect l="l" t="t" r="r" b="b"/>
              <a:pathLst>
                <a:path w="2078972" h="626134">
                  <a:moveTo>
                    <a:pt x="0" y="0"/>
                  </a:moveTo>
                  <a:lnTo>
                    <a:pt x="2078972" y="0"/>
                  </a:lnTo>
                  <a:lnTo>
                    <a:pt x="2078972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F2BE4B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091672" cy="638834"/>
            </a:xfrm>
            <a:custGeom>
              <a:avLst/>
              <a:gdLst/>
              <a:ahLst/>
              <a:cxnLst/>
              <a:rect l="l" t="t" r="r" b="b"/>
              <a:pathLst>
                <a:path w="2091672" h="638834">
                  <a:moveTo>
                    <a:pt x="2091672" y="638834"/>
                  </a:moveTo>
                  <a:lnTo>
                    <a:pt x="0" y="638834"/>
                  </a:lnTo>
                  <a:lnTo>
                    <a:pt x="0" y="0"/>
                  </a:lnTo>
                  <a:lnTo>
                    <a:pt x="2091672" y="0"/>
                  </a:lnTo>
                  <a:lnTo>
                    <a:pt x="2091672" y="638834"/>
                  </a:lnTo>
                  <a:close/>
                  <a:moveTo>
                    <a:pt x="12700" y="626134"/>
                  </a:moveTo>
                  <a:lnTo>
                    <a:pt x="2078972" y="626134"/>
                  </a:lnTo>
                  <a:lnTo>
                    <a:pt x="2078972" y="12700"/>
                  </a:lnTo>
                  <a:lnTo>
                    <a:pt x="12700" y="12700"/>
                  </a:lnTo>
                  <a:lnTo>
                    <a:pt x="1270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0011E7D-8A99-20C1-233B-DF7275749DA7}"/>
              </a:ext>
            </a:extLst>
          </p:cNvPr>
          <p:cNvSpPr txBox="1"/>
          <p:nvPr/>
        </p:nvSpPr>
        <p:spPr>
          <a:xfrm>
            <a:off x="2413560" y="1237133"/>
            <a:ext cx="365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7C32AD6-FAF9-AA80-7770-C51C0CB2ED5C}"/>
              </a:ext>
            </a:extLst>
          </p:cNvPr>
          <p:cNvSpPr txBox="1"/>
          <p:nvPr/>
        </p:nvSpPr>
        <p:spPr>
          <a:xfrm>
            <a:off x="3235053" y="4805350"/>
            <a:ext cx="106410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tr.5)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282237" y="1181100"/>
            <a:ext cx="15734117" cy="8679926"/>
            <a:chOff x="-49649" y="-552253"/>
            <a:chExt cx="4319451" cy="1498215"/>
          </a:xfrm>
        </p:grpSpPr>
        <p:sp>
          <p:nvSpPr>
            <p:cNvPr id="5" name="Freeform 5"/>
            <p:cNvSpPr/>
            <p:nvPr/>
          </p:nvSpPr>
          <p:spPr>
            <a:xfrm>
              <a:off x="-49649" y="-552253"/>
              <a:ext cx="4319451" cy="1498215"/>
            </a:xfrm>
            <a:custGeom>
              <a:avLst/>
              <a:gdLst/>
              <a:ahLst/>
              <a:cxnLst/>
              <a:rect l="l" t="t" r="r" b="b"/>
              <a:pathLst>
                <a:path w="4319451" h="1052516">
                  <a:moveTo>
                    <a:pt x="4194991" y="1052516"/>
                  </a:moveTo>
                  <a:lnTo>
                    <a:pt x="124460" y="1052516"/>
                  </a:lnTo>
                  <a:cubicBezTo>
                    <a:pt x="55880" y="1052516"/>
                    <a:pt x="0" y="996636"/>
                    <a:pt x="0" y="92805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94991" y="0"/>
                  </a:lnTo>
                  <a:cubicBezTo>
                    <a:pt x="4263571" y="0"/>
                    <a:pt x="4319451" y="55880"/>
                    <a:pt x="4319451" y="124460"/>
                  </a:cubicBezTo>
                  <a:lnTo>
                    <a:pt x="4319451" y="928056"/>
                  </a:lnTo>
                  <a:cubicBezTo>
                    <a:pt x="4319451" y="996636"/>
                    <a:pt x="4263571" y="1052516"/>
                    <a:pt x="4194991" y="105251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50447" y="206362"/>
            <a:ext cx="3172087" cy="2514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97083" y="8645328"/>
            <a:ext cx="2619492" cy="26194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98091" y="138160"/>
            <a:ext cx="2389909" cy="20154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8998077"/>
            <a:ext cx="1763452" cy="128892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140E9CA-51A9-81A2-B7F8-3630CCCD413F}"/>
              </a:ext>
            </a:extLst>
          </p:cNvPr>
          <p:cNvSpPr txBox="1"/>
          <p:nvPr/>
        </p:nvSpPr>
        <p:spPr>
          <a:xfrm>
            <a:off x="7557956" y="425974"/>
            <a:ext cx="3172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5B2B729D-DB52-F9E2-FF0C-BAE52B5EC295}"/>
              </a:ext>
            </a:extLst>
          </p:cNvPr>
          <p:cNvSpPr txBox="1"/>
          <p:nvPr/>
        </p:nvSpPr>
        <p:spPr>
          <a:xfrm>
            <a:off x="1858486" y="2029762"/>
            <a:ext cx="14478000" cy="738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non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Thảo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5F39C79C-66F2-7E2B-D647-F9AA780CD065}"/>
              </a:ext>
            </a:extLst>
          </p:cNvPr>
          <p:cNvSpPr txBox="1"/>
          <p:nvPr/>
        </p:nvSpPr>
        <p:spPr>
          <a:xfrm>
            <a:off x="647700" y="1015018"/>
            <a:ext cx="9791700" cy="9152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ội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chậu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ỏ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tỏ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D65EBEEB-332B-CD87-5A32-DA69B6CFE33D}"/>
              </a:ext>
            </a:extLst>
          </p:cNvPr>
          <p:cNvSpPr txBox="1"/>
          <p:nvPr/>
        </p:nvSpPr>
        <p:spPr>
          <a:xfrm>
            <a:off x="8458200" y="372251"/>
            <a:ext cx="137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10246" name="Picture 6" descr="Hạt giống Kitô hữu chịu chôn vùi">
            <a:extLst>
              <a:ext uri="{FF2B5EF4-FFF2-40B4-BE49-F238E27FC236}">
                <a16:creationId xmlns:a16="http://schemas.microsoft.com/office/drawing/2014/main" id="{2BCFBF79-2C86-2105-D0D3-7AC5BBE3C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1257300"/>
            <a:ext cx="6397171" cy="39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ướng dẫn 3 cách làm hạt nảy mầm nhanh nhất - Hydro Works">
            <a:extLst>
              <a:ext uri="{FF2B5EF4-FFF2-40B4-BE49-F238E27FC236}">
                <a16:creationId xmlns:a16="http://schemas.microsoft.com/office/drawing/2014/main" id="{DA6C9409-119E-5A35-BFE6-155BFB15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656" y="5905500"/>
            <a:ext cx="653142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47023"/>
            <a:ext cx="3606239" cy="28587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14400" y="1257300"/>
            <a:ext cx="16169595" cy="8349526"/>
            <a:chOff x="0" y="0"/>
            <a:chExt cx="4559036" cy="674394"/>
          </a:xfrm>
        </p:grpSpPr>
        <p:sp>
          <p:nvSpPr>
            <p:cNvPr id="6" name="Freeform 6"/>
            <p:cNvSpPr/>
            <p:nvPr/>
          </p:nvSpPr>
          <p:spPr>
            <a:xfrm>
              <a:off x="48260" y="48260"/>
              <a:ext cx="4510776" cy="626134"/>
            </a:xfrm>
            <a:custGeom>
              <a:avLst/>
              <a:gdLst/>
              <a:ahLst/>
              <a:cxnLst/>
              <a:rect l="l" t="t" r="r" b="b"/>
              <a:pathLst>
                <a:path w="4510776" h="626134">
                  <a:moveTo>
                    <a:pt x="0" y="0"/>
                  </a:moveTo>
                  <a:lnTo>
                    <a:pt x="4510776" y="0"/>
                  </a:lnTo>
                  <a:lnTo>
                    <a:pt x="4510776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" y="6350"/>
              <a:ext cx="4510776" cy="626134"/>
            </a:xfrm>
            <a:custGeom>
              <a:avLst/>
              <a:gdLst/>
              <a:ahLst/>
              <a:cxnLst/>
              <a:rect l="l" t="t" r="r" b="b"/>
              <a:pathLst>
                <a:path w="4510776" h="626134">
                  <a:moveTo>
                    <a:pt x="0" y="0"/>
                  </a:moveTo>
                  <a:lnTo>
                    <a:pt x="4510776" y="0"/>
                  </a:lnTo>
                  <a:lnTo>
                    <a:pt x="4510776" y="626134"/>
                  </a:lnTo>
                  <a:lnTo>
                    <a:pt x="0" y="626134"/>
                  </a:lnTo>
                  <a:close/>
                </a:path>
              </a:pathLst>
            </a:custGeom>
            <a:solidFill>
              <a:srgbClr val="2A635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523476" cy="638834"/>
            </a:xfrm>
            <a:custGeom>
              <a:avLst/>
              <a:gdLst/>
              <a:ahLst/>
              <a:cxnLst/>
              <a:rect l="l" t="t" r="r" b="b"/>
              <a:pathLst>
                <a:path w="4523476" h="638834">
                  <a:moveTo>
                    <a:pt x="4523476" y="638834"/>
                  </a:moveTo>
                  <a:lnTo>
                    <a:pt x="0" y="638834"/>
                  </a:lnTo>
                  <a:lnTo>
                    <a:pt x="0" y="0"/>
                  </a:lnTo>
                  <a:lnTo>
                    <a:pt x="4523476" y="0"/>
                  </a:lnTo>
                  <a:lnTo>
                    <a:pt x="4523476" y="638834"/>
                  </a:lnTo>
                  <a:close/>
                  <a:moveTo>
                    <a:pt x="12700" y="626134"/>
                  </a:moveTo>
                  <a:lnTo>
                    <a:pt x="4510776" y="626134"/>
                  </a:lnTo>
                  <a:lnTo>
                    <a:pt x="4510776" y="12700"/>
                  </a:lnTo>
                  <a:lnTo>
                    <a:pt x="12700" y="12700"/>
                  </a:lnTo>
                  <a:lnTo>
                    <a:pt x="12700" y="62613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692791" y="245902"/>
            <a:ext cx="2943601" cy="294360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6417323"/>
            <a:ext cx="2820508" cy="4114800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198C662-8D0B-C74C-1B06-E52C80419864}"/>
              </a:ext>
            </a:extLst>
          </p:cNvPr>
          <p:cNvSpPr txBox="1"/>
          <p:nvPr/>
        </p:nvSpPr>
        <p:spPr>
          <a:xfrm>
            <a:off x="2743200" y="1709322"/>
            <a:ext cx="128016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CÁC KĨ NĂNG TRONG TIẾN TRÌNH TÌM HIỂU TỰ NHIÊN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0D7BC8A-87DB-AA6A-C70D-347062DA9251}"/>
              </a:ext>
            </a:extLst>
          </p:cNvPr>
          <p:cNvSpPr txBox="1"/>
          <p:nvPr/>
        </p:nvSpPr>
        <p:spPr>
          <a:xfrm>
            <a:off x="2606814" y="3177976"/>
            <a:ext cx="12937986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5 Kỹ năng của nhà quản trị không thể thiếu đối với bộ phận quản lý, lãnh  đạo doanh nghiệp">
            <a:extLst>
              <a:ext uri="{FF2B5EF4-FFF2-40B4-BE49-F238E27FC236}">
                <a16:creationId xmlns:a16="http://schemas.microsoft.com/office/drawing/2014/main" id="{B86099AB-9727-A3A4-938E-3BCD494A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630" y="4953371"/>
            <a:ext cx="6578739" cy="38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699" y="1391806"/>
            <a:ext cx="16020697" cy="8698519"/>
            <a:chOff x="0" y="0"/>
            <a:chExt cx="2671232" cy="2154171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8CB9C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635672" cy="2118611"/>
            </a:xfrm>
            <a:custGeom>
              <a:avLst/>
              <a:gdLst/>
              <a:ahLst/>
              <a:cxnLst/>
              <a:rect l="l" t="t" r="r" b="b"/>
              <a:pathLst>
                <a:path w="2635672" h="2118611">
                  <a:moveTo>
                    <a:pt x="2635672" y="2118611"/>
                  </a:moveTo>
                  <a:lnTo>
                    <a:pt x="0" y="2118611"/>
                  </a:lnTo>
                  <a:lnTo>
                    <a:pt x="0" y="0"/>
                  </a:lnTo>
                  <a:lnTo>
                    <a:pt x="2635672" y="0"/>
                  </a:lnTo>
                  <a:lnTo>
                    <a:pt x="2635672" y="2118611"/>
                  </a:lnTo>
                  <a:close/>
                  <a:moveTo>
                    <a:pt x="12700" y="2105911"/>
                  </a:moveTo>
                  <a:lnTo>
                    <a:pt x="2622972" y="2105911"/>
                  </a:lnTo>
                  <a:lnTo>
                    <a:pt x="2622972" y="12700"/>
                  </a:lnTo>
                  <a:lnTo>
                    <a:pt x="12700" y="12700"/>
                  </a:lnTo>
                  <a:lnTo>
                    <a:pt x="1270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630400" y="647700"/>
            <a:ext cx="3486390" cy="36111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76479" y="7328481"/>
            <a:ext cx="1763452" cy="128892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1371" y="196674"/>
            <a:ext cx="2007626" cy="1909069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84E5829-40F5-FDA8-7D41-373BC2750FCB}"/>
              </a:ext>
            </a:extLst>
          </p:cNvPr>
          <p:cNvSpPr txBox="1"/>
          <p:nvPr/>
        </p:nvSpPr>
        <p:spPr>
          <a:xfrm>
            <a:off x="1905000" y="4560729"/>
            <a:ext cx="4706410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122" name="Picture 2" descr="8 Bí Quyết Rèn Luyện Óc Quan Sát | Bùi Văn Ngọc">
            <a:extLst>
              <a:ext uri="{FF2B5EF4-FFF2-40B4-BE49-F238E27FC236}">
                <a16:creationId xmlns:a16="http://schemas.microsoft.com/office/drawing/2014/main" id="{6E03DFC1-1C7D-0C95-3D06-DB1FBD10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758" y="2700733"/>
            <a:ext cx="7086600" cy="553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47800" y="1485900"/>
            <a:ext cx="6400800" cy="64008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05901" y="800100"/>
            <a:ext cx="1016151" cy="3211970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7AF028A6-7996-B9B7-87DF-353C5A68CD26}"/>
              </a:ext>
            </a:extLst>
          </p:cNvPr>
          <p:cNvSpPr txBox="1"/>
          <p:nvPr/>
        </p:nvSpPr>
        <p:spPr>
          <a:xfrm>
            <a:off x="1479399" y="3695700"/>
            <a:ext cx="6096000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Tác dụng và phân loại vận đơn - Blog của Mr. Logistics Việt Nam">
            <a:extLst>
              <a:ext uri="{FF2B5EF4-FFF2-40B4-BE49-F238E27FC236}">
                <a16:creationId xmlns:a16="http://schemas.microsoft.com/office/drawing/2014/main" id="{4C8CB9B2-2D80-8ED2-0449-F12F9C02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50" y="1724322"/>
            <a:ext cx="8153400" cy="59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4095142" y="-391335"/>
            <a:ext cx="2820508" cy="41148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25204" y="952500"/>
            <a:ext cx="9046203" cy="1987791"/>
            <a:chOff x="0" y="0"/>
            <a:chExt cx="3422869" cy="752133"/>
          </a:xfrm>
        </p:grpSpPr>
        <p:sp>
          <p:nvSpPr>
            <p:cNvPr id="12" name="Freeform 12"/>
            <p:cNvSpPr/>
            <p:nvPr/>
          </p:nvSpPr>
          <p:spPr>
            <a:xfrm>
              <a:off x="48260" y="48260"/>
              <a:ext cx="3374609" cy="703873"/>
            </a:xfrm>
            <a:custGeom>
              <a:avLst/>
              <a:gdLst/>
              <a:ahLst/>
              <a:cxnLst/>
              <a:rect l="l" t="t" r="r" b="b"/>
              <a:pathLst>
                <a:path w="3374609" h="703873">
                  <a:moveTo>
                    <a:pt x="0" y="0"/>
                  </a:moveTo>
                  <a:lnTo>
                    <a:pt x="3374609" y="0"/>
                  </a:lnTo>
                  <a:lnTo>
                    <a:pt x="3374609" y="703873"/>
                  </a:lnTo>
                  <a:lnTo>
                    <a:pt x="0" y="70387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" y="6350"/>
              <a:ext cx="3374610" cy="703873"/>
            </a:xfrm>
            <a:custGeom>
              <a:avLst/>
              <a:gdLst/>
              <a:ahLst/>
              <a:cxnLst/>
              <a:rect l="l" t="t" r="r" b="b"/>
              <a:pathLst>
                <a:path w="3374610" h="703873">
                  <a:moveTo>
                    <a:pt x="0" y="0"/>
                  </a:moveTo>
                  <a:lnTo>
                    <a:pt x="3374610" y="0"/>
                  </a:lnTo>
                  <a:lnTo>
                    <a:pt x="3374610" y="703873"/>
                  </a:lnTo>
                  <a:lnTo>
                    <a:pt x="0" y="703873"/>
                  </a:lnTo>
                  <a:close/>
                </a:path>
              </a:pathLst>
            </a:custGeom>
            <a:solidFill>
              <a:srgbClr val="E0514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387310" cy="716573"/>
            </a:xfrm>
            <a:custGeom>
              <a:avLst/>
              <a:gdLst/>
              <a:ahLst/>
              <a:cxnLst/>
              <a:rect l="l" t="t" r="r" b="b"/>
              <a:pathLst>
                <a:path w="3387310" h="716573">
                  <a:moveTo>
                    <a:pt x="3387310" y="716573"/>
                  </a:moveTo>
                  <a:lnTo>
                    <a:pt x="0" y="716573"/>
                  </a:lnTo>
                  <a:lnTo>
                    <a:pt x="0" y="0"/>
                  </a:lnTo>
                  <a:lnTo>
                    <a:pt x="3387310" y="0"/>
                  </a:lnTo>
                  <a:lnTo>
                    <a:pt x="3387310" y="716573"/>
                  </a:lnTo>
                  <a:close/>
                  <a:moveTo>
                    <a:pt x="12700" y="703873"/>
                  </a:moveTo>
                  <a:lnTo>
                    <a:pt x="3374610" y="703873"/>
                  </a:lnTo>
                  <a:lnTo>
                    <a:pt x="3374610" y="12700"/>
                  </a:lnTo>
                  <a:lnTo>
                    <a:pt x="12700" y="12700"/>
                  </a:lnTo>
                  <a:lnTo>
                    <a:pt x="12700" y="70387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52400" y="8636383"/>
            <a:ext cx="2928656" cy="326065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744D867-44FF-79BF-6EB1-5FB40755210E}"/>
              </a:ext>
            </a:extLst>
          </p:cNvPr>
          <p:cNvSpPr txBox="1"/>
          <p:nvPr/>
        </p:nvSpPr>
        <p:spPr>
          <a:xfrm>
            <a:off x="1519342" y="1160196"/>
            <a:ext cx="7585472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170" name="Picture 2" descr="Bảng đo chiều cao cân nặng của trẻ Việt Nam chuẩn nhất [2021]">
            <a:extLst>
              <a:ext uri="{FF2B5EF4-FFF2-40B4-BE49-F238E27FC236}">
                <a16:creationId xmlns:a16="http://schemas.microsoft.com/office/drawing/2014/main" id="{310B218C-B70F-1DF9-E2E9-B780C2CE3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53" y="3861449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ảng đo chiều cao cân nặng của trẻ Việt Nam chuẩn nhất [2021]">
            <a:extLst>
              <a:ext uri="{FF2B5EF4-FFF2-40B4-BE49-F238E27FC236}">
                <a16:creationId xmlns:a16="http://schemas.microsoft.com/office/drawing/2014/main" id="{AE336DB8-9CAF-FEED-3661-AA0AA65C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600" y="3332130"/>
            <a:ext cx="8282400" cy="55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28362" y="8349898"/>
            <a:ext cx="2783402" cy="1816803"/>
          </a:xfrm>
          <a:prstGeom prst="rect">
            <a:avLst/>
          </a:prstGeom>
        </p:spPr>
      </p:pic>
      <p:pic>
        <p:nvPicPr>
          <p:cNvPr id="8194" name="Picture 2" descr="Dấu hiệu trời sắp mưa - Tin tức mới nhất 24h qua - VnExpress">
            <a:extLst>
              <a:ext uri="{FF2B5EF4-FFF2-40B4-BE49-F238E27FC236}">
                <a16:creationId xmlns:a16="http://schemas.microsoft.com/office/drawing/2014/main" id="{27260B5F-1B87-4C1B-AC56-CFF96E72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08" y="344283"/>
            <a:ext cx="9467850" cy="568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1028700" y="5755764"/>
            <a:ext cx="9046203" cy="3502536"/>
            <a:chOff x="0" y="0"/>
            <a:chExt cx="3422869" cy="1325277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3374609" cy="1277017"/>
            </a:xfrm>
            <a:custGeom>
              <a:avLst/>
              <a:gdLst/>
              <a:ahLst/>
              <a:cxnLst/>
              <a:rect l="l" t="t" r="r" b="b"/>
              <a:pathLst>
                <a:path w="3374609" h="1277017">
                  <a:moveTo>
                    <a:pt x="0" y="0"/>
                  </a:moveTo>
                  <a:lnTo>
                    <a:pt x="3374609" y="0"/>
                  </a:lnTo>
                  <a:lnTo>
                    <a:pt x="3374609" y="1277017"/>
                  </a:lnTo>
                  <a:lnTo>
                    <a:pt x="0" y="127701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3374610" cy="1277017"/>
            </a:xfrm>
            <a:custGeom>
              <a:avLst/>
              <a:gdLst/>
              <a:ahLst/>
              <a:cxnLst/>
              <a:rect l="l" t="t" r="r" b="b"/>
              <a:pathLst>
                <a:path w="3374610" h="1277017">
                  <a:moveTo>
                    <a:pt x="0" y="0"/>
                  </a:moveTo>
                  <a:lnTo>
                    <a:pt x="3374610" y="0"/>
                  </a:lnTo>
                  <a:lnTo>
                    <a:pt x="3374610" y="1277017"/>
                  </a:lnTo>
                  <a:lnTo>
                    <a:pt x="0" y="1277017"/>
                  </a:lnTo>
                  <a:close/>
                </a:path>
              </a:pathLst>
            </a:custGeom>
            <a:solidFill>
              <a:srgbClr val="F2BE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387310" cy="1289717"/>
            </a:xfrm>
            <a:custGeom>
              <a:avLst/>
              <a:gdLst/>
              <a:ahLst/>
              <a:cxnLst/>
              <a:rect l="l" t="t" r="r" b="b"/>
              <a:pathLst>
                <a:path w="3387310" h="1289717">
                  <a:moveTo>
                    <a:pt x="3387310" y="1289717"/>
                  </a:moveTo>
                  <a:lnTo>
                    <a:pt x="0" y="1289717"/>
                  </a:lnTo>
                  <a:lnTo>
                    <a:pt x="0" y="0"/>
                  </a:lnTo>
                  <a:lnTo>
                    <a:pt x="3387310" y="0"/>
                  </a:lnTo>
                  <a:lnTo>
                    <a:pt x="3387310" y="1289717"/>
                  </a:lnTo>
                  <a:close/>
                  <a:moveTo>
                    <a:pt x="12700" y="1277017"/>
                  </a:moveTo>
                  <a:lnTo>
                    <a:pt x="3374610" y="1277017"/>
                  </a:lnTo>
                  <a:lnTo>
                    <a:pt x="3374610" y="12700"/>
                  </a:lnTo>
                  <a:lnTo>
                    <a:pt x="12700" y="12700"/>
                  </a:lnTo>
                  <a:lnTo>
                    <a:pt x="12700" y="127701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735E165-BBB3-6017-CE09-68AF10126F11}"/>
              </a:ext>
            </a:extLst>
          </p:cNvPr>
          <p:cNvSpPr txBox="1"/>
          <p:nvPr/>
        </p:nvSpPr>
        <p:spPr>
          <a:xfrm>
            <a:off x="1431196" y="6477724"/>
            <a:ext cx="8368755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E3E0584A-D9AE-C278-F94B-703C474B4D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86000" y="1057589"/>
            <a:ext cx="3684336" cy="2920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9600" y="296833"/>
            <a:ext cx="9772652" cy="4074036"/>
            <a:chOff x="0" y="0"/>
            <a:chExt cx="3697741" cy="1541519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3649481" cy="1493259"/>
            </a:xfrm>
            <a:custGeom>
              <a:avLst/>
              <a:gdLst/>
              <a:ahLst/>
              <a:cxnLst/>
              <a:rect l="l" t="t" r="r" b="b"/>
              <a:pathLst>
                <a:path w="3649481" h="1493259">
                  <a:moveTo>
                    <a:pt x="0" y="0"/>
                  </a:moveTo>
                  <a:lnTo>
                    <a:pt x="3649481" y="0"/>
                  </a:lnTo>
                  <a:lnTo>
                    <a:pt x="3649481" y="1493259"/>
                  </a:lnTo>
                  <a:lnTo>
                    <a:pt x="0" y="14932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3649481" cy="1493259"/>
            </a:xfrm>
            <a:custGeom>
              <a:avLst/>
              <a:gdLst/>
              <a:ahLst/>
              <a:cxnLst/>
              <a:rect l="l" t="t" r="r" b="b"/>
              <a:pathLst>
                <a:path w="3649481" h="1493259">
                  <a:moveTo>
                    <a:pt x="0" y="0"/>
                  </a:moveTo>
                  <a:lnTo>
                    <a:pt x="3649481" y="0"/>
                  </a:lnTo>
                  <a:lnTo>
                    <a:pt x="3649481" y="1493259"/>
                  </a:lnTo>
                  <a:lnTo>
                    <a:pt x="0" y="1493259"/>
                  </a:lnTo>
                  <a:close/>
                </a:path>
              </a:pathLst>
            </a:custGeom>
            <a:solidFill>
              <a:srgbClr val="8CB9C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2181" cy="1505959"/>
            </a:xfrm>
            <a:custGeom>
              <a:avLst/>
              <a:gdLst/>
              <a:ahLst/>
              <a:cxnLst/>
              <a:rect l="l" t="t" r="r" b="b"/>
              <a:pathLst>
                <a:path w="3662181" h="1505959">
                  <a:moveTo>
                    <a:pt x="3662181" y="1505959"/>
                  </a:moveTo>
                  <a:lnTo>
                    <a:pt x="0" y="1505959"/>
                  </a:lnTo>
                  <a:lnTo>
                    <a:pt x="0" y="0"/>
                  </a:lnTo>
                  <a:lnTo>
                    <a:pt x="3662181" y="0"/>
                  </a:lnTo>
                  <a:lnTo>
                    <a:pt x="3662181" y="1505959"/>
                  </a:lnTo>
                  <a:close/>
                  <a:moveTo>
                    <a:pt x="12700" y="1493259"/>
                  </a:moveTo>
                  <a:lnTo>
                    <a:pt x="3649481" y="1493259"/>
                  </a:lnTo>
                  <a:lnTo>
                    <a:pt x="3649481" y="12700"/>
                  </a:lnTo>
                  <a:lnTo>
                    <a:pt x="12700" y="12700"/>
                  </a:lnTo>
                  <a:lnTo>
                    <a:pt x="12700" y="149325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4092" y="7920108"/>
            <a:ext cx="2149261" cy="204375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02145" y="6653287"/>
            <a:ext cx="1790700" cy="1129769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82334B41-0BFF-F4ED-5704-367E25D1879D}"/>
              </a:ext>
            </a:extLst>
          </p:cNvPr>
          <p:cNvSpPr txBox="1"/>
          <p:nvPr/>
        </p:nvSpPr>
        <p:spPr>
          <a:xfrm>
            <a:off x="1278723" y="1111923"/>
            <a:ext cx="8340424" cy="2349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?.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nảy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mầm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đỗ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3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I?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369FDD29-284B-9BB9-E0B3-F54FF6D8AAE2}"/>
              </a:ext>
            </a:extLst>
          </p:cNvPr>
          <p:cNvSpPr txBox="1"/>
          <p:nvPr/>
        </p:nvSpPr>
        <p:spPr>
          <a:xfrm>
            <a:off x="7315200" y="5181674"/>
            <a:ext cx="10515600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đỗ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ngửa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mầm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tưới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ạt nảy mầm - BAC Online">
            <a:extLst>
              <a:ext uri="{FF2B5EF4-FFF2-40B4-BE49-F238E27FC236}">
                <a16:creationId xmlns:a16="http://schemas.microsoft.com/office/drawing/2014/main" id="{BB575A84-0603-CBCD-D118-1DA09A5A7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606" y="634092"/>
            <a:ext cx="6355040" cy="36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28700" y="1391807"/>
            <a:ext cx="9304408" cy="8208910"/>
            <a:chOff x="0" y="0"/>
            <a:chExt cx="2671232" cy="2154171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2622972" cy="2105911"/>
            </a:xfrm>
            <a:custGeom>
              <a:avLst/>
              <a:gdLst/>
              <a:ahLst/>
              <a:cxnLst/>
              <a:rect l="l" t="t" r="r" b="b"/>
              <a:pathLst>
                <a:path w="2622972" h="2105911">
                  <a:moveTo>
                    <a:pt x="0" y="0"/>
                  </a:moveTo>
                  <a:lnTo>
                    <a:pt x="2622972" y="0"/>
                  </a:lnTo>
                  <a:lnTo>
                    <a:pt x="2622972" y="2105911"/>
                  </a:lnTo>
                  <a:lnTo>
                    <a:pt x="0" y="2105911"/>
                  </a:lnTo>
                  <a:close/>
                </a:path>
              </a:pathLst>
            </a:custGeom>
            <a:solidFill>
              <a:srgbClr val="8CB9C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635672" cy="2118611"/>
            </a:xfrm>
            <a:custGeom>
              <a:avLst/>
              <a:gdLst/>
              <a:ahLst/>
              <a:cxnLst/>
              <a:rect l="l" t="t" r="r" b="b"/>
              <a:pathLst>
                <a:path w="2635672" h="2118611">
                  <a:moveTo>
                    <a:pt x="2635672" y="2118611"/>
                  </a:moveTo>
                  <a:lnTo>
                    <a:pt x="0" y="2118611"/>
                  </a:lnTo>
                  <a:lnTo>
                    <a:pt x="0" y="0"/>
                  </a:lnTo>
                  <a:lnTo>
                    <a:pt x="2635672" y="0"/>
                  </a:lnTo>
                  <a:lnTo>
                    <a:pt x="2635672" y="2118611"/>
                  </a:lnTo>
                  <a:close/>
                  <a:moveTo>
                    <a:pt x="12700" y="2105911"/>
                  </a:moveTo>
                  <a:lnTo>
                    <a:pt x="2622972" y="2105911"/>
                  </a:lnTo>
                  <a:lnTo>
                    <a:pt x="2622972" y="12700"/>
                  </a:lnTo>
                  <a:lnTo>
                    <a:pt x="12700" y="12700"/>
                  </a:lnTo>
                  <a:lnTo>
                    <a:pt x="12700" y="2105911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228600" y="99877"/>
            <a:ext cx="2362200" cy="24467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728996" y="8499311"/>
            <a:ext cx="1763452" cy="128892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367067" y="7081967"/>
            <a:ext cx="2007626" cy="1909069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6016181B-BEC5-6ED1-303D-0965CBE499C5}"/>
              </a:ext>
            </a:extLst>
          </p:cNvPr>
          <p:cNvSpPr txBox="1"/>
          <p:nvPr/>
        </p:nvSpPr>
        <p:spPr>
          <a:xfrm>
            <a:off x="10843454" y="2019300"/>
            <a:ext cx="6934200" cy="4087432"/>
          </a:xfrm>
          <a:prstGeom prst="wedgeRoundRectCallout">
            <a:avLst>
              <a:gd name="adj1" fmla="val -39521"/>
              <a:gd name="adj2" fmla="val 8958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nảy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8D215D77-A18C-3B87-D05B-5B6431012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6928" y="1754379"/>
            <a:ext cx="6496050" cy="7348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99814" y="114300"/>
            <a:ext cx="2488186" cy="24881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294212" flipH="1">
            <a:off x="236914" y="7414363"/>
            <a:ext cx="897771" cy="2956731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4A53616B-2F34-B771-8E5F-119C045D80DC}"/>
              </a:ext>
            </a:extLst>
          </p:cNvPr>
          <p:cNvSpPr txBox="1"/>
          <p:nvPr/>
        </p:nvSpPr>
        <p:spPr>
          <a:xfrm>
            <a:off x="1636537" y="382354"/>
            <a:ext cx="59436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TÌM HIỂU DỤNG CỤ ĐO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ECA8980-40C9-E0E2-EF36-E756DAD6D378}"/>
              </a:ext>
            </a:extLst>
          </p:cNvPr>
          <p:cNvSpPr txBox="1"/>
          <p:nvPr/>
        </p:nvSpPr>
        <p:spPr>
          <a:xfrm>
            <a:off x="1646062" y="1585381"/>
            <a:ext cx="6705600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281AB2EF-33E5-4AEF-93AA-057CC94BCC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357"/>
          <a:stretch/>
        </p:blipFill>
        <p:spPr>
          <a:xfrm>
            <a:off x="10809113" y="2095500"/>
            <a:ext cx="6629400" cy="3438525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278DECB1-AAB5-72FB-0960-BCD3F87ED18A}"/>
              </a:ext>
            </a:extLst>
          </p:cNvPr>
          <p:cNvSpPr txBox="1"/>
          <p:nvPr/>
        </p:nvSpPr>
        <p:spPr>
          <a:xfrm>
            <a:off x="1628775" y="3000571"/>
            <a:ext cx="8763000" cy="578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ô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N.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ổ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B6229F23-5721-990F-3842-AA0ACB88D6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4825" y="6134100"/>
            <a:ext cx="6643687" cy="3520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14287" y="37615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904713" y="5829300"/>
            <a:ext cx="412981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09600" y="225420"/>
            <a:ext cx="4129818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600200" y="1239348"/>
            <a:ext cx="14935200" cy="8095152"/>
            <a:chOff x="0" y="0"/>
            <a:chExt cx="5018317" cy="1360314"/>
          </a:xfrm>
        </p:grpSpPr>
        <p:sp>
          <p:nvSpPr>
            <p:cNvPr id="7" name="Freeform 7"/>
            <p:cNvSpPr/>
            <p:nvPr/>
          </p:nvSpPr>
          <p:spPr>
            <a:xfrm>
              <a:off x="48260" y="48260"/>
              <a:ext cx="4970057" cy="1312054"/>
            </a:xfrm>
            <a:custGeom>
              <a:avLst/>
              <a:gdLst/>
              <a:ahLst/>
              <a:cxnLst/>
              <a:rect l="l" t="t" r="r" b="b"/>
              <a:pathLst>
                <a:path w="4970057" h="1312054">
                  <a:moveTo>
                    <a:pt x="0" y="0"/>
                  </a:moveTo>
                  <a:lnTo>
                    <a:pt x="4970057" y="0"/>
                  </a:lnTo>
                  <a:lnTo>
                    <a:pt x="4970057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" y="6350"/>
              <a:ext cx="4970057" cy="1312054"/>
            </a:xfrm>
            <a:custGeom>
              <a:avLst/>
              <a:gdLst/>
              <a:ahLst/>
              <a:cxnLst/>
              <a:rect l="l" t="t" r="r" b="b"/>
              <a:pathLst>
                <a:path w="4970057" h="1312054">
                  <a:moveTo>
                    <a:pt x="0" y="0"/>
                  </a:moveTo>
                  <a:lnTo>
                    <a:pt x="4970057" y="0"/>
                  </a:lnTo>
                  <a:lnTo>
                    <a:pt x="4970057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8CB9C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982757" cy="1324754"/>
            </a:xfrm>
            <a:custGeom>
              <a:avLst/>
              <a:gdLst/>
              <a:ahLst/>
              <a:cxnLst/>
              <a:rect l="l" t="t" r="r" b="b"/>
              <a:pathLst>
                <a:path w="4982757" h="1324754">
                  <a:moveTo>
                    <a:pt x="4982757" y="1324754"/>
                  </a:moveTo>
                  <a:lnTo>
                    <a:pt x="0" y="1324754"/>
                  </a:lnTo>
                  <a:lnTo>
                    <a:pt x="0" y="0"/>
                  </a:lnTo>
                  <a:lnTo>
                    <a:pt x="4982757" y="0"/>
                  </a:lnTo>
                  <a:lnTo>
                    <a:pt x="4982757" y="1324754"/>
                  </a:lnTo>
                  <a:close/>
                  <a:moveTo>
                    <a:pt x="12700" y="1312054"/>
                  </a:moveTo>
                  <a:lnTo>
                    <a:pt x="4970057" y="1312054"/>
                  </a:lnTo>
                  <a:lnTo>
                    <a:pt x="4970057" y="12700"/>
                  </a:lnTo>
                  <a:lnTo>
                    <a:pt x="12700" y="12700"/>
                  </a:lnTo>
                  <a:lnTo>
                    <a:pt x="1270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B66A5F1-3FAB-D095-FCC1-12369BE8001A}"/>
              </a:ext>
            </a:extLst>
          </p:cNvPr>
          <p:cNvSpPr txBox="1"/>
          <p:nvPr/>
        </p:nvSpPr>
        <p:spPr>
          <a:xfrm>
            <a:off x="2879892" y="2306755"/>
            <a:ext cx="4339828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Cổng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quang</a:t>
            </a:r>
            <a:r>
              <a:rPr lang="en-US" sz="3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8F9548C-D26C-81C8-10C9-B5AADFD06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2306755"/>
            <a:ext cx="6834006" cy="557212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6386CAB-1D60-0C8E-A6E2-445159BB6D65}"/>
              </a:ext>
            </a:extLst>
          </p:cNvPr>
          <p:cNvSpPr txBox="1"/>
          <p:nvPr/>
        </p:nvSpPr>
        <p:spPr>
          <a:xfrm>
            <a:off x="2894969" y="3949248"/>
            <a:ext cx="4945491" cy="2627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Symbol" panose="05050102010706020507" pitchFamily="18" charset="2"/>
              <a:buChar char="-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(P)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(T).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96512" y="342900"/>
            <a:ext cx="9829800" cy="1676400"/>
            <a:chOff x="0" y="0"/>
            <a:chExt cx="2281556" cy="991902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2233296" cy="943642"/>
            </a:xfrm>
            <a:custGeom>
              <a:avLst/>
              <a:gdLst/>
              <a:ahLst/>
              <a:cxnLst/>
              <a:rect l="l" t="t" r="r" b="b"/>
              <a:pathLst>
                <a:path w="2233296" h="943642">
                  <a:moveTo>
                    <a:pt x="0" y="0"/>
                  </a:moveTo>
                  <a:lnTo>
                    <a:pt x="2233296" y="0"/>
                  </a:lnTo>
                  <a:lnTo>
                    <a:pt x="2233296" y="943642"/>
                  </a:lnTo>
                  <a:lnTo>
                    <a:pt x="0" y="94364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2233296" cy="943642"/>
            </a:xfrm>
            <a:custGeom>
              <a:avLst/>
              <a:gdLst/>
              <a:ahLst/>
              <a:cxnLst/>
              <a:rect l="l" t="t" r="r" b="b"/>
              <a:pathLst>
                <a:path w="2233296" h="943642">
                  <a:moveTo>
                    <a:pt x="0" y="0"/>
                  </a:moveTo>
                  <a:lnTo>
                    <a:pt x="2233296" y="0"/>
                  </a:lnTo>
                  <a:lnTo>
                    <a:pt x="2233296" y="943642"/>
                  </a:lnTo>
                  <a:lnTo>
                    <a:pt x="0" y="943642"/>
                  </a:lnTo>
                  <a:close/>
                </a:path>
              </a:pathLst>
            </a:custGeom>
            <a:solidFill>
              <a:srgbClr val="F2BE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245996" cy="956342"/>
            </a:xfrm>
            <a:custGeom>
              <a:avLst/>
              <a:gdLst/>
              <a:ahLst/>
              <a:cxnLst/>
              <a:rect l="l" t="t" r="r" b="b"/>
              <a:pathLst>
                <a:path w="2245996" h="956342">
                  <a:moveTo>
                    <a:pt x="2245996" y="956342"/>
                  </a:moveTo>
                  <a:lnTo>
                    <a:pt x="0" y="956342"/>
                  </a:lnTo>
                  <a:lnTo>
                    <a:pt x="0" y="0"/>
                  </a:lnTo>
                  <a:lnTo>
                    <a:pt x="2245996" y="0"/>
                  </a:lnTo>
                  <a:lnTo>
                    <a:pt x="2245996" y="956342"/>
                  </a:lnTo>
                  <a:close/>
                  <a:moveTo>
                    <a:pt x="12700" y="943642"/>
                  </a:moveTo>
                  <a:lnTo>
                    <a:pt x="2233296" y="943642"/>
                  </a:lnTo>
                  <a:lnTo>
                    <a:pt x="2233296" y="12700"/>
                  </a:lnTo>
                  <a:lnTo>
                    <a:pt x="12700" y="12700"/>
                  </a:lnTo>
                  <a:lnTo>
                    <a:pt x="12700" y="943642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63800" y="1151050"/>
            <a:ext cx="2820508" cy="41148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7904155"/>
            <a:ext cx="2209547" cy="238284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F521A150-9C27-61CF-4E1C-308993CA50A0}"/>
              </a:ext>
            </a:extLst>
          </p:cNvPr>
          <p:cNvSpPr txBox="1"/>
          <p:nvPr/>
        </p:nvSpPr>
        <p:spPr>
          <a:xfrm>
            <a:off x="4561688" y="689385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– VẬN DỤNG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3215CB6-6858-6D26-B2C4-2C6980224ACF}"/>
              </a:ext>
            </a:extLst>
          </p:cNvPr>
          <p:cNvSpPr txBox="1"/>
          <p:nvPr/>
        </p:nvSpPr>
        <p:spPr>
          <a:xfrm>
            <a:off x="914400" y="2933700"/>
            <a:ext cx="9144000" cy="2452942"/>
          </a:xfrm>
          <a:prstGeom prst="wedgeRoundRectCallout">
            <a:avLst>
              <a:gd name="adj1" fmla="val 45730"/>
              <a:gd name="adj2" fmla="val 11201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đỗ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chậu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I? 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kĩ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5">
            <a:extLst>
              <a:ext uri="{FF2B5EF4-FFF2-40B4-BE49-F238E27FC236}">
                <a16:creationId xmlns:a16="http://schemas.microsoft.com/office/drawing/2014/main" id="{6FDE7D7C-0190-106E-8FD3-BAB770C304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61701" y="4282032"/>
            <a:ext cx="3364611" cy="59419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3BF52F-7B95-75EA-B169-4A966872FBD2}"/>
              </a:ext>
            </a:extLst>
          </p:cNvPr>
          <p:cNvSpPr txBox="1"/>
          <p:nvPr/>
        </p:nvSpPr>
        <p:spPr>
          <a:xfrm>
            <a:off x="2057400" y="6301042"/>
            <a:ext cx="914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066800" y="23812"/>
            <a:ext cx="4648200" cy="36847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35400" y="-266700"/>
            <a:ext cx="2229544" cy="18801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03385" y="8801100"/>
            <a:ext cx="1763452" cy="128892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84182C2-4CFA-6AFB-C543-F39F207E444D}"/>
              </a:ext>
            </a:extLst>
          </p:cNvPr>
          <p:cNvSpPr txBox="1"/>
          <p:nvPr/>
        </p:nvSpPr>
        <p:spPr>
          <a:xfrm>
            <a:off x="5410200" y="1404524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D3FB147-D249-918C-ADB3-AB4A3857902C}"/>
              </a:ext>
            </a:extLst>
          </p:cNvPr>
          <p:cNvSpPr txBox="1"/>
          <p:nvPr/>
        </p:nvSpPr>
        <p:spPr>
          <a:xfrm>
            <a:off x="3390900" y="6578434"/>
            <a:ext cx="40386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endParaRPr lang="en-US" sz="32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379D8409-669F-F48D-572B-DF786F8182D4}"/>
              </a:ext>
            </a:extLst>
          </p:cNvPr>
          <p:cNvSpPr txBox="1"/>
          <p:nvPr/>
        </p:nvSpPr>
        <p:spPr>
          <a:xfrm>
            <a:off x="9982200" y="6578434"/>
            <a:ext cx="3810000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4">
            <a:extLst>
              <a:ext uri="{FF2B5EF4-FFF2-40B4-BE49-F238E27FC236}">
                <a16:creationId xmlns:a16="http://schemas.microsoft.com/office/drawing/2014/main" id="{D8273ED5-6FFD-FC6F-4D6D-874552FCCB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675622" y="4838271"/>
            <a:ext cx="1469156" cy="1469156"/>
          </a:xfrm>
          <a:prstGeom prst="rect">
            <a:avLst/>
          </a:prstGeom>
        </p:spPr>
      </p:pic>
      <p:pic>
        <p:nvPicPr>
          <p:cNvPr id="21" name="Picture 24">
            <a:extLst>
              <a:ext uri="{FF2B5EF4-FFF2-40B4-BE49-F238E27FC236}">
                <a16:creationId xmlns:a16="http://schemas.microsoft.com/office/drawing/2014/main" id="{4D7A973D-2945-1F5E-F919-D370A243E9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152622" y="4838271"/>
            <a:ext cx="1469156" cy="1469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470471" y="5109761"/>
            <a:ext cx="4114800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828800" y="2171700"/>
            <a:ext cx="15220711" cy="5061619"/>
            <a:chOff x="0" y="0"/>
            <a:chExt cx="4139925" cy="1360314"/>
          </a:xfrm>
        </p:grpSpPr>
        <p:sp>
          <p:nvSpPr>
            <p:cNvPr id="7" name="Freeform 7"/>
            <p:cNvSpPr/>
            <p:nvPr/>
          </p:nvSpPr>
          <p:spPr>
            <a:xfrm>
              <a:off x="48260" y="48260"/>
              <a:ext cx="4091665" cy="1312054"/>
            </a:xfrm>
            <a:custGeom>
              <a:avLst/>
              <a:gdLst/>
              <a:ahLst/>
              <a:cxnLst/>
              <a:rect l="l" t="t" r="r" b="b"/>
              <a:pathLst>
                <a:path w="4091665" h="1312054">
                  <a:moveTo>
                    <a:pt x="0" y="0"/>
                  </a:moveTo>
                  <a:lnTo>
                    <a:pt x="4091665" y="0"/>
                  </a:lnTo>
                  <a:lnTo>
                    <a:pt x="4091665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" y="6350"/>
              <a:ext cx="4091665" cy="1312054"/>
            </a:xfrm>
            <a:custGeom>
              <a:avLst/>
              <a:gdLst/>
              <a:ahLst/>
              <a:cxnLst/>
              <a:rect l="l" t="t" r="r" b="b"/>
              <a:pathLst>
                <a:path w="4091665" h="1312054">
                  <a:moveTo>
                    <a:pt x="0" y="0"/>
                  </a:moveTo>
                  <a:lnTo>
                    <a:pt x="4091665" y="0"/>
                  </a:lnTo>
                  <a:lnTo>
                    <a:pt x="4091665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E05142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104365" cy="1324754"/>
            </a:xfrm>
            <a:custGeom>
              <a:avLst/>
              <a:gdLst/>
              <a:ahLst/>
              <a:cxnLst/>
              <a:rect l="l" t="t" r="r" b="b"/>
              <a:pathLst>
                <a:path w="4104365" h="1324754">
                  <a:moveTo>
                    <a:pt x="4104365" y="1324754"/>
                  </a:moveTo>
                  <a:lnTo>
                    <a:pt x="0" y="1324754"/>
                  </a:lnTo>
                  <a:lnTo>
                    <a:pt x="0" y="0"/>
                  </a:lnTo>
                  <a:lnTo>
                    <a:pt x="4104365" y="0"/>
                  </a:lnTo>
                  <a:lnTo>
                    <a:pt x="4104365" y="1324754"/>
                  </a:lnTo>
                  <a:close/>
                  <a:moveTo>
                    <a:pt x="12700" y="1312054"/>
                  </a:moveTo>
                  <a:lnTo>
                    <a:pt x="4091665" y="1312054"/>
                  </a:lnTo>
                  <a:lnTo>
                    <a:pt x="4091665" y="12700"/>
                  </a:lnTo>
                  <a:lnTo>
                    <a:pt x="12700" y="12700"/>
                  </a:lnTo>
                  <a:lnTo>
                    <a:pt x="1270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133F471F-2D0A-BF08-B600-1E79C9F328F8}"/>
              </a:ext>
            </a:extLst>
          </p:cNvPr>
          <p:cNvSpPr txBox="1"/>
          <p:nvPr/>
        </p:nvSpPr>
        <p:spPr>
          <a:xfrm>
            <a:off x="3658786" y="3030847"/>
            <a:ext cx="114300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7" name="Picture 19">
            <a:extLst>
              <a:ext uri="{FF2B5EF4-FFF2-40B4-BE49-F238E27FC236}">
                <a16:creationId xmlns:a16="http://schemas.microsoft.com/office/drawing/2014/main" id="{55F61252-FED4-1C7F-65FC-3B5D5A567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41203" y="450611"/>
            <a:ext cx="1355137" cy="1450050"/>
          </a:xfrm>
          <a:prstGeom prst="rect">
            <a:avLst/>
          </a:prstGeom>
        </p:spPr>
      </p:pic>
      <p:pic>
        <p:nvPicPr>
          <p:cNvPr id="18" name="Picture 23">
            <a:extLst>
              <a:ext uri="{FF2B5EF4-FFF2-40B4-BE49-F238E27FC236}">
                <a16:creationId xmlns:a16="http://schemas.microsoft.com/office/drawing/2014/main" id="{648DD8F2-96BA-66B8-896D-5A01CAACF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91660" y="315415"/>
            <a:ext cx="1574637" cy="163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14095142" y="-391335"/>
            <a:ext cx="2820508" cy="4114800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714500" y="2019300"/>
            <a:ext cx="14858999" cy="6691147"/>
            <a:chOff x="0" y="0"/>
            <a:chExt cx="3422869" cy="752133"/>
          </a:xfrm>
        </p:grpSpPr>
        <p:sp>
          <p:nvSpPr>
            <p:cNvPr id="12" name="Freeform 12"/>
            <p:cNvSpPr/>
            <p:nvPr/>
          </p:nvSpPr>
          <p:spPr>
            <a:xfrm>
              <a:off x="48260" y="48260"/>
              <a:ext cx="3374609" cy="703873"/>
            </a:xfrm>
            <a:custGeom>
              <a:avLst/>
              <a:gdLst/>
              <a:ahLst/>
              <a:cxnLst/>
              <a:rect l="l" t="t" r="r" b="b"/>
              <a:pathLst>
                <a:path w="3374609" h="703873">
                  <a:moveTo>
                    <a:pt x="0" y="0"/>
                  </a:moveTo>
                  <a:lnTo>
                    <a:pt x="3374609" y="0"/>
                  </a:lnTo>
                  <a:lnTo>
                    <a:pt x="3374609" y="703873"/>
                  </a:lnTo>
                  <a:lnTo>
                    <a:pt x="0" y="70387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" y="6350"/>
              <a:ext cx="3374610" cy="703873"/>
            </a:xfrm>
            <a:custGeom>
              <a:avLst/>
              <a:gdLst/>
              <a:ahLst/>
              <a:cxnLst/>
              <a:rect l="l" t="t" r="r" b="b"/>
              <a:pathLst>
                <a:path w="3374610" h="703873">
                  <a:moveTo>
                    <a:pt x="0" y="0"/>
                  </a:moveTo>
                  <a:lnTo>
                    <a:pt x="3374610" y="0"/>
                  </a:lnTo>
                  <a:lnTo>
                    <a:pt x="3374610" y="703873"/>
                  </a:lnTo>
                  <a:lnTo>
                    <a:pt x="0" y="703873"/>
                  </a:lnTo>
                  <a:close/>
                </a:path>
              </a:pathLst>
            </a:custGeom>
            <a:solidFill>
              <a:srgbClr val="E0514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387310" cy="716573"/>
            </a:xfrm>
            <a:custGeom>
              <a:avLst/>
              <a:gdLst/>
              <a:ahLst/>
              <a:cxnLst/>
              <a:rect l="l" t="t" r="r" b="b"/>
              <a:pathLst>
                <a:path w="3387310" h="716573">
                  <a:moveTo>
                    <a:pt x="3387310" y="716573"/>
                  </a:moveTo>
                  <a:lnTo>
                    <a:pt x="0" y="716573"/>
                  </a:lnTo>
                  <a:lnTo>
                    <a:pt x="0" y="0"/>
                  </a:lnTo>
                  <a:lnTo>
                    <a:pt x="3387310" y="0"/>
                  </a:lnTo>
                  <a:lnTo>
                    <a:pt x="3387310" y="716573"/>
                  </a:lnTo>
                  <a:close/>
                  <a:moveTo>
                    <a:pt x="12700" y="703873"/>
                  </a:moveTo>
                  <a:lnTo>
                    <a:pt x="3374610" y="703873"/>
                  </a:lnTo>
                  <a:lnTo>
                    <a:pt x="3374610" y="12700"/>
                  </a:lnTo>
                  <a:lnTo>
                    <a:pt x="12700" y="12700"/>
                  </a:lnTo>
                  <a:lnTo>
                    <a:pt x="12700" y="703873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27566" y="7054596"/>
            <a:ext cx="2928656" cy="326065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6F66191-6AE8-D4E1-C1E7-C7987DF4DF67}"/>
              </a:ext>
            </a:extLst>
          </p:cNvPr>
          <p:cNvSpPr txBox="1"/>
          <p:nvPr/>
        </p:nvSpPr>
        <p:spPr>
          <a:xfrm>
            <a:off x="2198101" y="2706999"/>
            <a:ext cx="13737431" cy="4873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7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MỞ ĐẦU. PHƯƠNG PHÁP VÀ KĨ NĂNG TRONG HỌC TẬP MÔN KHOA HỌC TỰ NHIÊN</a:t>
            </a:r>
            <a:endParaRPr lang="en-US" sz="7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340390" y="876300"/>
            <a:ext cx="9607220" cy="2133600"/>
            <a:chOff x="0" y="0"/>
            <a:chExt cx="3697741" cy="1541519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3649481" cy="1493259"/>
            </a:xfrm>
            <a:custGeom>
              <a:avLst/>
              <a:gdLst/>
              <a:ahLst/>
              <a:cxnLst/>
              <a:rect l="l" t="t" r="r" b="b"/>
              <a:pathLst>
                <a:path w="3649481" h="1493259">
                  <a:moveTo>
                    <a:pt x="0" y="0"/>
                  </a:moveTo>
                  <a:lnTo>
                    <a:pt x="3649481" y="0"/>
                  </a:lnTo>
                  <a:lnTo>
                    <a:pt x="3649481" y="1493259"/>
                  </a:lnTo>
                  <a:lnTo>
                    <a:pt x="0" y="14932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3649481" cy="1493259"/>
            </a:xfrm>
            <a:custGeom>
              <a:avLst/>
              <a:gdLst/>
              <a:ahLst/>
              <a:cxnLst/>
              <a:rect l="l" t="t" r="r" b="b"/>
              <a:pathLst>
                <a:path w="3649481" h="1493259">
                  <a:moveTo>
                    <a:pt x="0" y="0"/>
                  </a:moveTo>
                  <a:lnTo>
                    <a:pt x="3649481" y="0"/>
                  </a:lnTo>
                  <a:lnTo>
                    <a:pt x="3649481" y="1493259"/>
                  </a:lnTo>
                  <a:lnTo>
                    <a:pt x="0" y="1493259"/>
                  </a:lnTo>
                  <a:close/>
                </a:path>
              </a:pathLst>
            </a:custGeom>
            <a:solidFill>
              <a:srgbClr val="8CB9C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662181" cy="1505959"/>
            </a:xfrm>
            <a:custGeom>
              <a:avLst/>
              <a:gdLst/>
              <a:ahLst/>
              <a:cxnLst/>
              <a:rect l="l" t="t" r="r" b="b"/>
              <a:pathLst>
                <a:path w="3662181" h="1505959">
                  <a:moveTo>
                    <a:pt x="3662181" y="1505959"/>
                  </a:moveTo>
                  <a:lnTo>
                    <a:pt x="0" y="1505959"/>
                  </a:lnTo>
                  <a:lnTo>
                    <a:pt x="0" y="0"/>
                  </a:lnTo>
                  <a:lnTo>
                    <a:pt x="3662181" y="0"/>
                  </a:lnTo>
                  <a:lnTo>
                    <a:pt x="3662181" y="1505959"/>
                  </a:lnTo>
                  <a:close/>
                  <a:moveTo>
                    <a:pt x="12700" y="1493259"/>
                  </a:moveTo>
                  <a:lnTo>
                    <a:pt x="3649481" y="1493259"/>
                  </a:lnTo>
                  <a:lnTo>
                    <a:pt x="3649481" y="12700"/>
                  </a:lnTo>
                  <a:lnTo>
                    <a:pt x="12700" y="12700"/>
                  </a:lnTo>
                  <a:lnTo>
                    <a:pt x="12700" y="149325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392400" y="7297545"/>
            <a:ext cx="3143786" cy="29894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74667" y="876300"/>
            <a:ext cx="1866322" cy="117748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D63B7E7-28FE-2B5A-0ABD-9EBD9E955BEA}"/>
              </a:ext>
            </a:extLst>
          </p:cNvPr>
          <p:cNvSpPr txBox="1"/>
          <p:nvPr/>
        </p:nvSpPr>
        <p:spPr>
          <a:xfrm>
            <a:off x="5823787" y="140427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15F4404-6604-AD85-1339-4BCB16216BF1}"/>
              </a:ext>
            </a:extLst>
          </p:cNvPr>
          <p:cNvSpPr txBox="1"/>
          <p:nvPr/>
        </p:nvSpPr>
        <p:spPr>
          <a:xfrm>
            <a:off x="4316576" y="4152900"/>
            <a:ext cx="749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7D299E1-863E-2586-C515-8E9394DC1EFC}"/>
              </a:ext>
            </a:extLst>
          </p:cNvPr>
          <p:cNvSpPr txBox="1"/>
          <p:nvPr/>
        </p:nvSpPr>
        <p:spPr>
          <a:xfrm>
            <a:off x="4323550" y="6014116"/>
            <a:ext cx="1030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5F5E16AA-A848-A338-71E7-C1A21CC61A63}"/>
              </a:ext>
            </a:extLst>
          </p:cNvPr>
          <p:cNvSpPr txBox="1"/>
          <p:nvPr/>
        </p:nvSpPr>
        <p:spPr>
          <a:xfrm>
            <a:off x="4465776" y="8039100"/>
            <a:ext cx="4373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D447EB96-0971-3C2F-AE22-BA14A00C2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74326" y="4089128"/>
            <a:ext cx="1143000" cy="835429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82446DF3-E481-F957-3A4F-B97B86BB96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74326" y="5950344"/>
            <a:ext cx="1143000" cy="835429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6FBDA71-3F38-C47C-8E81-4FC167314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874326" y="7956843"/>
            <a:ext cx="1143000" cy="835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73520" y="558715"/>
            <a:ext cx="8675280" cy="1356374"/>
            <a:chOff x="0" y="0"/>
            <a:chExt cx="3183851" cy="855749"/>
          </a:xfrm>
        </p:grpSpPr>
        <p:sp>
          <p:nvSpPr>
            <p:cNvPr id="8" name="Freeform 8"/>
            <p:cNvSpPr/>
            <p:nvPr/>
          </p:nvSpPr>
          <p:spPr>
            <a:xfrm>
              <a:off x="48260" y="48260"/>
              <a:ext cx="3135591" cy="807489"/>
            </a:xfrm>
            <a:custGeom>
              <a:avLst/>
              <a:gdLst/>
              <a:ahLst/>
              <a:cxnLst/>
              <a:rect l="l" t="t" r="r" b="b"/>
              <a:pathLst>
                <a:path w="3135591" h="807489">
                  <a:moveTo>
                    <a:pt x="0" y="0"/>
                  </a:moveTo>
                  <a:lnTo>
                    <a:pt x="3135591" y="0"/>
                  </a:lnTo>
                  <a:lnTo>
                    <a:pt x="3135591" y="807489"/>
                  </a:lnTo>
                  <a:lnTo>
                    <a:pt x="0" y="80748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350" y="6350"/>
              <a:ext cx="3135591" cy="807489"/>
            </a:xfrm>
            <a:custGeom>
              <a:avLst/>
              <a:gdLst/>
              <a:ahLst/>
              <a:cxnLst/>
              <a:rect l="l" t="t" r="r" b="b"/>
              <a:pathLst>
                <a:path w="3135591" h="807489">
                  <a:moveTo>
                    <a:pt x="0" y="0"/>
                  </a:moveTo>
                  <a:lnTo>
                    <a:pt x="3135591" y="0"/>
                  </a:lnTo>
                  <a:lnTo>
                    <a:pt x="3135591" y="807489"/>
                  </a:lnTo>
                  <a:lnTo>
                    <a:pt x="0" y="807489"/>
                  </a:lnTo>
                  <a:close/>
                </a:path>
              </a:pathLst>
            </a:custGeom>
            <a:solidFill>
              <a:srgbClr val="8CB9C4"/>
            </a:solidFill>
          </p:spPr>
          <p:txBody>
            <a:bodyPr anchor="ctr"/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 PHƯƠNG PHÁP TÌM HIỂU TỰ NHIÊN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148291" cy="820189"/>
            </a:xfrm>
            <a:custGeom>
              <a:avLst/>
              <a:gdLst/>
              <a:ahLst/>
              <a:cxnLst/>
              <a:rect l="l" t="t" r="r" b="b"/>
              <a:pathLst>
                <a:path w="3148291" h="820189">
                  <a:moveTo>
                    <a:pt x="3148291" y="820189"/>
                  </a:moveTo>
                  <a:lnTo>
                    <a:pt x="0" y="820189"/>
                  </a:lnTo>
                  <a:lnTo>
                    <a:pt x="0" y="0"/>
                  </a:lnTo>
                  <a:lnTo>
                    <a:pt x="3148291" y="0"/>
                  </a:lnTo>
                  <a:lnTo>
                    <a:pt x="3148291" y="820189"/>
                  </a:lnTo>
                  <a:close/>
                  <a:moveTo>
                    <a:pt x="12700" y="807489"/>
                  </a:moveTo>
                  <a:lnTo>
                    <a:pt x="3135591" y="807489"/>
                  </a:lnTo>
                  <a:lnTo>
                    <a:pt x="3135591" y="12700"/>
                  </a:lnTo>
                  <a:lnTo>
                    <a:pt x="12700" y="12700"/>
                  </a:lnTo>
                  <a:lnTo>
                    <a:pt x="12700" y="80748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7526704"/>
            <a:ext cx="2664098" cy="22466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67803" y="1137554"/>
            <a:ext cx="1016151" cy="3211970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671159D-A821-507A-E9A9-23C28F089530}"/>
              </a:ext>
            </a:extLst>
          </p:cNvPr>
          <p:cNvSpPr txBox="1"/>
          <p:nvPr/>
        </p:nvSpPr>
        <p:spPr>
          <a:xfrm>
            <a:off x="768757" y="2353432"/>
            <a:ext cx="11811954" cy="780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endParaRPr lang="en-US" sz="3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AE09155-13F4-F4A7-9EF3-5F3C7EA1F6D1}"/>
              </a:ext>
            </a:extLst>
          </p:cNvPr>
          <p:cNvSpPr txBox="1"/>
          <p:nvPr/>
        </p:nvSpPr>
        <p:spPr>
          <a:xfrm>
            <a:off x="4572000" y="3628352"/>
            <a:ext cx="8891757" cy="545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Quan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 typeface="Arial" panose="020B0604020202020204" pitchFamily="34" charset="0"/>
              <a:buChar char="+"/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8DCEA459-3BB0-20DA-2610-D32AB69CB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811000" y="4863280"/>
            <a:ext cx="4325677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52550" y="1219200"/>
            <a:ext cx="15582900" cy="7848600"/>
            <a:chOff x="0" y="0"/>
            <a:chExt cx="3422869" cy="1325277"/>
          </a:xfrm>
        </p:grpSpPr>
        <p:sp>
          <p:nvSpPr>
            <p:cNvPr id="5" name="Freeform 5"/>
            <p:cNvSpPr/>
            <p:nvPr/>
          </p:nvSpPr>
          <p:spPr>
            <a:xfrm>
              <a:off x="48260" y="48260"/>
              <a:ext cx="3374609" cy="1277017"/>
            </a:xfrm>
            <a:custGeom>
              <a:avLst/>
              <a:gdLst/>
              <a:ahLst/>
              <a:cxnLst/>
              <a:rect l="l" t="t" r="r" b="b"/>
              <a:pathLst>
                <a:path w="3374609" h="1277017">
                  <a:moveTo>
                    <a:pt x="0" y="0"/>
                  </a:moveTo>
                  <a:lnTo>
                    <a:pt x="3374609" y="0"/>
                  </a:lnTo>
                  <a:lnTo>
                    <a:pt x="3374609" y="1277017"/>
                  </a:lnTo>
                  <a:lnTo>
                    <a:pt x="0" y="127701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" y="6350"/>
              <a:ext cx="3374610" cy="1277017"/>
            </a:xfrm>
            <a:custGeom>
              <a:avLst/>
              <a:gdLst/>
              <a:ahLst/>
              <a:cxnLst/>
              <a:rect l="l" t="t" r="r" b="b"/>
              <a:pathLst>
                <a:path w="3374610" h="1277017">
                  <a:moveTo>
                    <a:pt x="0" y="0"/>
                  </a:moveTo>
                  <a:lnTo>
                    <a:pt x="3374610" y="0"/>
                  </a:lnTo>
                  <a:lnTo>
                    <a:pt x="3374610" y="1277017"/>
                  </a:lnTo>
                  <a:lnTo>
                    <a:pt x="0" y="1277017"/>
                  </a:lnTo>
                  <a:close/>
                </a:path>
              </a:pathLst>
            </a:custGeom>
            <a:solidFill>
              <a:srgbClr val="F2BE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3387310" cy="1289717"/>
            </a:xfrm>
            <a:custGeom>
              <a:avLst/>
              <a:gdLst/>
              <a:ahLst/>
              <a:cxnLst/>
              <a:rect l="l" t="t" r="r" b="b"/>
              <a:pathLst>
                <a:path w="3387310" h="1289717">
                  <a:moveTo>
                    <a:pt x="3387310" y="1289717"/>
                  </a:moveTo>
                  <a:lnTo>
                    <a:pt x="0" y="1289717"/>
                  </a:lnTo>
                  <a:lnTo>
                    <a:pt x="0" y="0"/>
                  </a:lnTo>
                  <a:lnTo>
                    <a:pt x="3387310" y="0"/>
                  </a:lnTo>
                  <a:lnTo>
                    <a:pt x="3387310" y="1289717"/>
                  </a:lnTo>
                  <a:close/>
                  <a:moveTo>
                    <a:pt x="12700" y="1277017"/>
                  </a:moveTo>
                  <a:lnTo>
                    <a:pt x="3374610" y="1277017"/>
                  </a:lnTo>
                  <a:lnTo>
                    <a:pt x="3374610" y="12700"/>
                  </a:lnTo>
                  <a:lnTo>
                    <a:pt x="12700" y="12700"/>
                  </a:lnTo>
                  <a:lnTo>
                    <a:pt x="12700" y="1277017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9853" y="8339217"/>
            <a:ext cx="3185954" cy="2079559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3FAC65DB-A8DF-51F3-43D9-156471E3F5A6}"/>
              </a:ext>
            </a:extLst>
          </p:cNvPr>
          <p:cNvSpPr txBox="1"/>
          <p:nvPr/>
        </p:nvSpPr>
        <p:spPr>
          <a:xfrm>
            <a:off x="2208066" y="1890062"/>
            <a:ext cx="6443643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 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Hố đen có thể quan sát bằng mắt thường">
            <a:extLst>
              <a:ext uri="{FF2B5EF4-FFF2-40B4-BE49-F238E27FC236}">
                <a16:creationId xmlns:a16="http://schemas.microsoft.com/office/drawing/2014/main" id="{C49837E4-873F-F108-E6D0-9584305D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192" y="3174465"/>
            <a:ext cx="6749517" cy="40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C311DBA-A1CF-BB24-BA35-6FDD2E4FDE11}"/>
              </a:ext>
            </a:extLst>
          </p:cNvPr>
          <p:cNvSpPr txBox="1"/>
          <p:nvPr/>
        </p:nvSpPr>
        <p:spPr>
          <a:xfrm>
            <a:off x="9709118" y="2064405"/>
            <a:ext cx="6370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Xây dựng và kiểm định giả thuyết nghiên cứu">
            <a:extLst>
              <a:ext uri="{FF2B5EF4-FFF2-40B4-BE49-F238E27FC236}">
                <a16:creationId xmlns:a16="http://schemas.microsoft.com/office/drawing/2014/main" id="{2EC5ED6F-5CB2-3D8B-9789-A5B39D06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359" y="3167595"/>
            <a:ext cx="6749517" cy="40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8281B61-959A-58D9-AA10-81F0F520CE03}"/>
              </a:ext>
            </a:extLst>
          </p:cNvPr>
          <p:cNvSpPr txBox="1"/>
          <p:nvPr/>
        </p:nvSpPr>
        <p:spPr>
          <a:xfrm>
            <a:off x="2055128" y="7235384"/>
            <a:ext cx="6443643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384B6D0-D53F-1EC8-6814-D02F4CF938D4}"/>
              </a:ext>
            </a:extLst>
          </p:cNvPr>
          <p:cNvSpPr txBox="1"/>
          <p:nvPr/>
        </p:nvSpPr>
        <p:spPr>
          <a:xfrm>
            <a:off x="9445583" y="7228062"/>
            <a:ext cx="6749517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87947"/>
            <a:ext cx="3372558" cy="3372558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84975844-9409-9231-F51C-65FF1DB15BE5}"/>
              </a:ext>
            </a:extLst>
          </p:cNvPr>
          <p:cNvGrpSpPr/>
          <p:nvPr/>
        </p:nvGrpSpPr>
        <p:grpSpPr>
          <a:xfrm>
            <a:off x="5562600" y="571500"/>
            <a:ext cx="7162800" cy="1709690"/>
            <a:chOff x="0" y="0"/>
            <a:chExt cx="2801421" cy="154151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CA5C9DF-FCE1-AF90-048B-8A8AEFEA1BDC}"/>
                </a:ext>
              </a:extLst>
            </p:cNvPr>
            <p:cNvSpPr/>
            <p:nvPr/>
          </p:nvSpPr>
          <p:spPr>
            <a:xfrm>
              <a:off x="48260" y="48260"/>
              <a:ext cx="2753161" cy="1493259"/>
            </a:xfrm>
            <a:custGeom>
              <a:avLst/>
              <a:gdLst/>
              <a:ahLst/>
              <a:cxnLst/>
              <a:rect l="l" t="t" r="r" b="b"/>
              <a:pathLst>
                <a:path w="2753161" h="1493259">
                  <a:moveTo>
                    <a:pt x="0" y="0"/>
                  </a:moveTo>
                  <a:lnTo>
                    <a:pt x="2753161" y="0"/>
                  </a:lnTo>
                  <a:lnTo>
                    <a:pt x="2753161" y="1493259"/>
                  </a:lnTo>
                  <a:lnTo>
                    <a:pt x="0" y="14932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8C841388-97F3-69D6-4BA4-64A19EF037B1}"/>
                </a:ext>
              </a:extLst>
            </p:cNvPr>
            <p:cNvSpPr/>
            <p:nvPr/>
          </p:nvSpPr>
          <p:spPr>
            <a:xfrm>
              <a:off x="6350" y="6350"/>
              <a:ext cx="2753161" cy="1493259"/>
            </a:xfrm>
            <a:custGeom>
              <a:avLst/>
              <a:gdLst/>
              <a:ahLst/>
              <a:cxnLst/>
              <a:rect l="l" t="t" r="r" b="b"/>
              <a:pathLst>
                <a:path w="2753161" h="1493259">
                  <a:moveTo>
                    <a:pt x="0" y="0"/>
                  </a:moveTo>
                  <a:lnTo>
                    <a:pt x="2753161" y="0"/>
                  </a:lnTo>
                  <a:lnTo>
                    <a:pt x="2753161" y="1493259"/>
                  </a:lnTo>
                  <a:lnTo>
                    <a:pt x="0" y="1493259"/>
                  </a:lnTo>
                  <a:close/>
                </a:path>
              </a:pathLst>
            </a:custGeom>
            <a:solidFill>
              <a:srgbClr val="8CB9C4"/>
            </a:solidFill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1370191-8398-9A14-0EE5-CFB685818D5B}"/>
                </a:ext>
              </a:extLst>
            </p:cNvPr>
            <p:cNvSpPr/>
            <p:nvPr/>
          </p:nvSpPr>
          <p:spPr>
            <a:xfrm>
              <a:off x="0" y="0"/>
              <a:ext cx="2765861" cy="1505959"/>
            </a:xfrm>
            <a:custGeom>
              <a:avLst/>
              <a:gdLst/>
              <a:ahLst/>
              <a:cxnLst/>
              <a:rect l="l" t="t" r="r" b="b"/>
              <a:pathLst>
                <a:path w="2765861" h="1505959">
                  <a:moveTo>
                    <a:pt x="2765861" y="1505959"/>
                  </a:moveTo>
                  <a:lnTo>
                    <a:pt x="0" y="1505959"/>
                  </a:lnTo>
                  <a:lnTo>
                    <a:pt x="0" y="0"/>
                  </a:lnTo>
                  <a:lnTo>
                    <a:pt x="2765861" y="0"/>
                  </a:lnTo>
                  <a:lnTo>
                    <a:pt x="2765861" y="1505959"/>
                  </a:lnTo>
                  <a:close/>
                  <a:moveTo>
                    <a:pt x="12700" y="1493259"/>
                  </a:moveTo>
                  <a:lnTo>
                    <a:pt x="2753161" y="1493259"/>
                  </a:lnTo>
                  <a:lnTo>
                    <a:pt x="2753161" y="12700"/>
                  </a:lnTo>
                  <a:lnTo>
                    <a:pt x="12700" y="12700"/>
                  </a:lnTo>
                  <a:lnTo>
                    <a:pt x="12700" y="149325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DD92393-81C4-52B1-E3C5-76C378700250}"/>
              </a:ext>
            </a:extLst>
          </p:cNvPr>
          <p:cNvSpPr txBox="1"/>
          <p:nvPr/>
        </p:nvSpPr>
        <p:spPr>
          <a:xfrm>
            <a:off x="6187488" y="876594"/>
            <a:ext cx="6013847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thuyết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C512778-E5B4-A600-D006-4E1AF5B0D01F}"/>
              </a:ext>
            </a:extLst>
          </p:cNvPr>
          <p:cNvSpPr txBox="1"/>
          <p:nvPr/>
        </p:nvSpPr>
        <p:spPr>
          <a:xfrm>
            <a:off x="2819400" y="2891434"/>
            <a:ext cx="1287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2" descr="Trách nhiệm của người đứng đầu cơ sở thí nghiệm, nghiên cứu khoa học - Khoa  học - Suckhoecuocsong.vn">
            <a:extLst>
              <a:ext uri="{FF2B5EF4-FFF2-40B4-BE49-F238E27FC236}">
                <a16:creationId xmlns:a16="http://schemas.microsoft.com/office/drawing/2014/main" id="{82A854C0-72BA-935D-2FEB-4E57DFF96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7231"/>
            <a:ext cx="8077200" cy="53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èn Luyện Ghi Chép - Bí Quyết Thành Công - Xưởng Sản Xuất Sổ Da">
            <a:extLst>
              <a:ext uri="{FF2B5EF4-FFF2-40B4-BE49-F238E27FC236}">
                <a16:creationId xmlns:a16="http://schemas.microsoft.com/office/drawing/2014/main" id="{C58A29C1-EE5C-2539-A895-04FAC46E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093293"/>
            <a:ext cx="8077200" cy="53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38800" y="723900"/>
            <a:ext cx="6029860" cy="1614211"/>
            <a:chOff x="0" y="0"/>
            <a:chExt cx="8039813" cy="349529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8039813" cy="3495291"/>
              <a:chOff x="0" y="0"/>
              <a:chExt cx="2281556" cy="991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8260" y="4826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350" y="6350"/>
                <a:ext cx="2233296" cy="943642"/>
              </a:xfrm>
              <a:custGeom>
                <a:avLst/>
                <a:gdLst/>
                <a:ahLst/>
                <a:cxnLst/>
                <a:rect l="l" t="t" r="r" b="b"/>
                <a:pathLst>
                  <a:path w="2233296" h="943642">
                    <a:moveTo>
                      <a:pt x="0" y="0"/>
                    </a:moveTo>
                    <a:lnTo>
                      <a:pt x="2233296" y="0"/>
                    </a:lnTo>
                    <a:lnTo>
                      <a:pt x="2233296" y="943642"/>
                    </a:lnTo>
                    <a:lnTo>
                      <a:pt x="0" y="943642"/>
                    </a:lnTo>
                    <a:close/>
                  </a:path>
                </a:pathLst>
              </a:custGeom>
              <a:solidFill>
                <a:srgbClr val="F2BE4B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2245996" cy="956342"/>
              </a:xfrm>
              <a:custGeom>
                <a:avLst/>
                <a:gdLst/>
                <a:ahLst/>
                <a:cxnLst/>
                <a:rect l="l" t="t" r="r" b="b"/>
                <a:pathLst>
                  <a:path w="2245996" h="956342">
                    <a:moveTo>
                      <a:pt x="2245996" y="956342"/>
                    </a:moveTo>
                    <a:lnTo>
                      <a:pt x="0" y="956342"/>
                    </a:lnTo>
                    <a:lnTo>
                      <a:pt x="0" y="0"/>
                    </a:lnTo>
                    <a:lnTo>
                      <a:pt x="2245996" y="0"/>
                    </a:lnTo>
                    <a:lnTo>
                      <a:pt x="2245996" y="956342"/>
                    </a:lnTo>
                    <a:close/>
                    <a:moveTo>
                      <a:pt x="12700" y="943642"/>
                    </a:moveTo>
                    <a:lnTo>
                      <a:pt x="2233296" y="943642"/>
                    </a:lnTo>
                    <a:lnTo>
                      <a:pt x="2233296" y="12700"/>
                    </a:lnTo>
                    <a:lnTo>
                      <a:pt x="12700" y="12700"/>
                    </a:lnTo>
                    <a:lnTo>
                      <a:pt x="12700" y="943642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309565" y="685657"/>
              <a:ext cx="7295372" cy="16229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3600" b="1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4.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tích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quả</a:t>
              </a:r>
              <a:endPara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0200" y="290601"/>
            <a:ext cx="1814148" cy="264663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3338" y="8502060"/>
            <a:ext cx="1929067" cy="2080366"/>
          </a:xfrm>
          <a:prstGeom prst="rect">
            <a:avLst/>
          </a:prstGeom>
        </p:spPr>
      </p:pic>
      <p:pic>
        <p:nvPicPr>
          <p:cNvPr id="2050" name="Picture 2" descr="Kỹ năng Tính toán và phân tích là gì? Làm thế nào để có kỹ năng Tính toán  và phân tích tốt?">
            <a:extLst>
              <a:ext uri="{FF2B5EF4-FFF2-40B4-BE49-F238E27FC236}">
                <a16:creationId xmlns:a16="http://schemas.microsoft.com/office/drawing/2014/main" id="{BD18B3B7-06C3-F866-C7A4-CB4B104FE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3320308"/>
            <a:ext cx="732472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câu đố kiểm tra khả năng tính toán của bạn">
            <a:extLst>
              <a:ext uri="{FF2B5EF4-FFF2-40B4-BE49-F238E27FC236}">
                <a16:creationId xmlns:a16="http://schemas.microsoft.com/office/drawing/2014/main" id="{652D840B-1F27-C418-8A54-AE6E5D65D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3320308"/>
            <a:ext cx="65151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BC2135B-D65E-AC09-6050-29D940322788}"/>
                  </a:ext>
                </a:extLst>
              </p:cNvPr>
              <p:cNvSpPr txBox="1"/>
              <p:nvPr/>
            </p:nvSpPr>
            <p:spPr>
              <a:xfrm>
                <a:off x="3414348" y="8926690"/>
                <a:ext cx="11506200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3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thí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ủng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hộ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bỏ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thuyết</a:t>
                </a:r>
                <a:r>
                  <a:rPr lang="en-US" sz="3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4BC2135B-D65E-AC09-6050-29D940322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348" y="8926690"/>
                <a:ext cx="11506200" cy="615553"/>
              </a:xfrm>
              <a:prstGeom prst="rect">
                <a:avLst/>
              </a:prstGeom>
              <a:blipFill>
                <a:blip r:embed="rId9"/>
                <a:stretch>
                  <a:fillRect t="-13861" r="-318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55" b="438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129482" y="5094315"/>
            <a:ext cx="412981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39348"/>
            <a:ext cx="4129818" cy="41148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980207" y="1582248"/>
            <a:ext cx="14327585" cy="7543800"/>
            <a:chOff x="0" y="0"/>
            <a:chExt cx="5018317" cy="1360314"/>
          </a:xfrm>
        </p:grpSpPr>
        <p:sp>
          <p:nvSpPr>
            <p:cNvPr id="7" name="Freeform 7"/>
            <p:cNvSpPr/>
            <p:nvPr/>
          </p:nvSpPr>
          <p:spPr>
            <a:xfrm>
              <a:off x="48260" y="48260"/>
              <a:ext cx="4970057" cy="1312054"/>
            </a:xfrm>
            <a:custGeom>
              <a:avLst/>
              <a:gdLst/>
              <a:ahLst/>
              <a:cxnLst/>
              <a:rect l="l" t="t" r="r" b="b"/>
              <a:pathLst>
                <a:path w="4970057" h="1312054">
                  <a:moveTo>
                    <a:pt x="0" y="0"/>
                  </a:moveTo>
                  <a:lnTo>
                    <a:pt x="4970057" y="0"/>
                  </a:lnTo>
                  <a:lnTo>
                    <a:pt x="4970057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" y="6350"/>
              <a:ext cx="4970057" cy="1312054"/>
            </a:xfrm>
            <a:custGeom>
              <a:avLst/>
              <a:gdLst/>
              <a:ahLst/>
              <a:cxnLst/>
              <a:rect l="l" t="t" r="r" b="b"/>
              <a:pathLst>
                <a:path w="4970057" h="1312054">
                  <a:moveTo>
                    <a:pt x="0" y="0"/>
                  </a:moveTo>
                  <a:lnTo>
                    <a:pt x="4970057" y="0"/>
                  </a:lnTo>
                  <a:lnTo>
                    <a:pt x="4970057" y="1312054"/>
                  </a:lnTo>
                  <a:lnTo>
                    <a:pt x="0" y="1312054"/>
                  </a:lnTo>
                  <a:close/>
                </a:path>
              </a:pathLst>
            </a:custGeom>
            <a:solidFill>
              <a:srgbClr val="8CB9C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982757" cy="1324754"/>
            </a:xfrm>
            <a:custGeom>
              <a:avLst/>
              <a:gdLst/>
              <a:ahLst/>
              <a:cxnLst/>
              <a:rect l="l" t="t" r="r" b="b"/>
              <a:pathLst>
                <a:path w="4982757" h="1324754">
                  <a:moveTo>
                    <a:pt x="4982757" y="1324754"/>
                  </a:moveTo>
                  <a:lnTo>
                    <a:pt x="0" y="1324754"/>
                  </a:lnTo>
                  <a:lnTo>
                    <a:pt x="0" y="0"/>
                  </a:lnTo>
                  <a:lnTo>
                    <a:pt x="4982757" y="0"/>
                  </a:lnTo>
                  <a:lnTo>
                    <a:pt x="4982757" y="1324754"/>
                  </a:lnTo>
                  <a:close/>
                  <a:moveTo>
                    <a:pt x="12700" y="1312054"/>
                  </a:moveTo>
                  <a:lnTo>
                    <a:pt x="4970057" y="1312054"/>
                  </a:lnTo>
                  <a:lnTo>
                    <a:pt x="4970057" y="12700"/>
                  </a:lnTo>
                  <a:lnTo>
                    <a:pt x="12700" y="12700"/>
                  </a:lnTo>
                  <a:lnTo>
                    <a:pt x="12700" y="1312054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3568BA5-AF17-F5A4-674D-FA37F49B0579}"/>
              </a:ext>
            </a:extLst>
          </p:cNvPr>
          <p:cNvSpPr txBox="1"/>
          <p:nvPr/>
        </p:nvSpPr>
        <p:spPr>
          <a:xfrm>
            <a:off x="5860092" y="22479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E45DE85-A3B9-5763-3961-0D2D6DBBD0B5}"/>
              </a:ext>
            </a:extLst>
          </p:cNvPr>
          <p:cNvSpPr txBox="1"/>
          <p:nvPr/>
        </p:nvSpPr>
        <p:spPr>
          <a:xfrm>
            <a:off x="2765832" y="3686627"/>
            <a:ext cx="4572000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ngôn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ngữ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/>
          </a:p>
        </p:txBody>
      </p:sp>
      <p:pic>
        <p:nvPicPr>
          <p:cNvPr id="3074" name="Picture 2" descr="Cách viết báo cáo công việc hiệu quả đầy đủ và chi tiết">
            <a:extLst>
              <a:ext uri="{FF2B5EF4-FFF2-40B4-BE49-F238E27FC236}">
                <a16:creationId xmlns:a16="http://schemas.microsoft.com/office/drawing/2014/main" id="{4FAB9A22-2B11-0B2B-1321-48ED252C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014" y="3547749"/>
            <a:ext cx="731786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1164</Words>
  <Application>Microsoft Office PowerPoint</Application>
  <PresentationFormat>Custom</PresentationFormat>
  <Paragraphs>81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Symbol</vt:lpstr>
      <vt:lpstr>Wingdings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2023-09-29T14:51:42Z</dcterms:modified>
  <dc:identifier>DAFKrK5F8LQ</dc:identifier>
</cp:coreProperties>
</file>