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9" r:id="rId3"/>
    <p:sldMasterId id="2147483744" r:id="rId4"/>
    <p:sldMasterId id="2147483762" r:id="rId5"/>
  </p:sldMasterIdLst>
  <p:notesMasterIdLst>
    <p:notesMasterId r:id="rId34"/>
  </p:notesMasterIdLst>
  <p:sldIdLst>
    <p:sldId id="396" r:id="rId6"/>
    <p:sldId id="422" r:id="rId7"/>
    <p:sldId id="494" r:id="rId8"/>
    <p:sldId id="495" r:id="rId9"/>
    <p:sldId id="496" r:id="rId10"/>
    <p:sldId id="497" r:id="rId11"/>
    <p:sldId id="498" r:id="rId12"/>
    <p:sldId id="499" r:id="rId13"/>
    <p:sldId id="500" r:id="rId14"/>
    <p:sldId id="501" r:id="rId15"/>
    <p:sldId id="502" r:id="rId16"/>
    <p:sldId id="503" r:id="rId17"/>
    <p:sldId id="504" r:id="rId18"/>
    <p:sldId id="505" r:id="rId19"/>
    <p:sldId id="506" r:id="rId20"/>
    <p:sldId id="507" r:id="rId21"/>
    <p:sldId id="508" r:id="rId22"/>
    <p:sldId id="509" r:id="rId23"/>
    <p:sldId id="510" r:id="rId24"/>
    <p:sldId id="511" r:id="rId25"/>
    <p:sldId id="512" r:id="rId26"/>
    <p:sldId id="513" r:id="rId27"/>
    <p:sldId id="514" r:id="rId28"/>
    <p:sldId id="515" r:id="rId29"/>
    <p:sldId id="516" r:id="rId30"/>
    <p:sldId id="517" r:id="rId31"/>
    <p:sldId id="518" r:id="rId32"/>
    <p:sldId id="51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10/29/2022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68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1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30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00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36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29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17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1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66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028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63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098189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8759435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9838125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2314950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2760938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1507328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5219234"/>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6666197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39418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0785345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843039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255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70139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13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292050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71639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8963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ED4-6884-4DED-AA36-9F95F21F7F1F}"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546657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10117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7D81A77-730B-4DD6-9D59-0FD3134C77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66930-BD5F-4B64-A10D-C7B183DA0E7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6286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9260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86155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239672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194738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06625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00"/>
            <a:ext cx="3899552" cy="4493491"/>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292448" y="2475346"/>
            <a:ext cx="3899552" cy="4493491"/>
          </a:xfrm>
          <a:prstGeom prst="rect">
            <a:avLst/>
          </a:prstGeom>
        </p:spPr>
      </p:pic>
    </p:spTree>
    <p:extLst>
      <p:ext uri="{BB962C8B-B14F-4D97-AF65-F5344CB8AC3E}">
        <p14:creationId xmlns:p14="http://schemas.microsoft.com/office/powerpoint/2010/main" val="24716636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984701" y="0"/>
            <a:ext cx="2368473" cy="24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9748" y="5562069"/>
            <a:ext cx="4876800" cy="1295933"/>
          </a:xfrm>
          <a:prstGeom prst="rect">
            <a:avLst/>
          </a:prstGeom>
        </p:spPr>
      </p:pic>
    </p:spTree>
    <p:extLst>
      <p:ext uri="{BB962C8B-B14F-4D97-AF65-F5344CB8AC3E}">
        <p14:creationId xmlns:p14="http://schemas.microsoft.com/office/powerpoint/2010/main" val="23648154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ED4-6884-4DED-AA36-9F95F21F7F1F}" type="datetimeFigureOut">
              <a:rPr lang="en-US" smtClean="0"/>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5584027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3259316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6186754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1269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835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32208459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3299818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82690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826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0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ED4-6884-4DED-AA36-9F95F21F7F1F}" type="datetimeFigureOut">
              <a:rPr lang="en-US" smtClean="0"/>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28080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6593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93320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3500284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548271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5237050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0125923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9613880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6690817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3598206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10/29/2022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241488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2774624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7946554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881582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32697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5873011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5595519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7622998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13644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theme" Target="../theme/theme5.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10/29/2022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634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82297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0124845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4609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 y="1777778"/>
            <a:ext cx="12191999" cy="3302443"/>
          </a:xfrm>
          <a:prstGeom prst="rect">
            <a:avLst/>
          </a:prstGeom>
        </p:spPr>
        <p:txBody>
          <a:bodyPr wrap="square">
            <a:spAutoFit/>
          </a:bodyPr>
          <a:lstStyle/>
          <a:p>
            <a:pPr algn="ctr">
              <a:lnSpc>
                <a:spcPct val="115000"/>
              </a:lnSpc>
              <a:spcBef>
                <a:spcPts val="600"/>
              </a:spcBef>
              <a:spcAft>
                <a:spcPts val="600"/>
              </a:spcAft>
            </a:pPr>
            <a:r>
              <a:rPr lang="en-US" sz="4000" b="1">
                <a:solidFill>
                  <a:srgbClr val="002060"/>
                </a:solidFill>
                <a:latin typeface="Times New Roman" panose="02020603050405020304" pitchFamily="18" charset="0"/>
                <a:ea typeface="Segoe UI" panose="020B0502040204020203" pitchFamily="34" charset="0"/>
                <a:cs typeface="Times New Roman" panose="02020603050405020304" pitchFamily="18" charset="0"/>
              </a:rPr>
              <a:t>ÔN </a:t>
            </a:r>
            <a:r>
              <a:rPr lang="en-US" sz="4000" b="1" smtClean="0">
                <a:solidFill>
                  <a:srgbClr val="002060"/>
                </a:solidFill>
                <a:latin typeface="Times New Roman" panose="02020603050405020304" pitchFamily="18" charset="0"/>
                <a:ea typeface="Segoe UI" panose="020B0502040204020203" pitchFamily="34" charset="0"/>
                <a:cs typeface="Times New Roman" panose="02020603050405020304" pitchFamily="18" charset="0"/>
              </a:rPr>
              <a:t>TẬP VĂN BẢN 2: </a:t>
            </a:r>
            <a:endParaRPr lang="en-US" sz="4000" b="1" smtClean="0">
              <a:solidFill>
                <a:srgbClr val="002060"/>
              </a:solidFill>
              <a:latin typeface="Times New Roman" panose="02020603050405020304" pitchFamily="18" charset="0"/>
              <a:ea typeface="Segoe UI" panose="020B0502040204020203" pitchFamily="34" charset="0"/>
              <a:cs typeface="Times New Roman" panose="02020603050405020304" pitchFamily="18" charset="0"/>
            </a:endParaRPr>
          </a:p>
          <a:p>
            <a:pPr algn="ctr">
              <a:lnSpc>
                <a:spcPct val="115000"/>
              </a:lnSpc>
              <a:spcBef>
                <a:spcPts val="600"/>
              </a:spcBef>
              <a:spcAft>
                <a:spcPts val="600"/>
              </a:spcAft>
            </a:pPr>
            <a:r>
              <a:rPr lang="pt-BR" sz="8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CHUYỆN CƠM HẾN</a:t>
            </a:r>
            <a:endParaRPr lang="en-US" sz="8800" b="1">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pt-BR" sz="36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(Hoàng PhủNgọc Tường)</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3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90"/>
                                          </p:val>
                                        </p:tav>
                                        <p:tav tm="100000">
                                          <p:val>
                                            <p:fltVal val="0"/>
                                          </p:val>
                                        </p:tav>
                                      </p:tavLst>
                                    </p:anim>
                                    <p:animEffect transition="in" filter="fade">
                                      <p:cBhvr>
                                        <p:cTn id="10" dur="15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500" fill="hold"/>
                                        <p:tgtEl>
                                          <p:spTgt spid="5"/>
                                        </p:tgtEl>
                                        <p:attrNameLst>
                                          <p:attrName>ppt_w</p:attrName>
                                        </p:attrNameLst>
                                      </p:cBhvr>
                                      <p:tavLst>
                                        <p:tav tm="0">
                                          <p:val>
                                            <p:fltVal val="0"/>
                                          </p:val>
                                        </p:tav>
                                        <p:tav tm="100000">
                                          <p:val>
                                            <p:strVal val="#ppt_w"/>
                                          </p:val>
                                        </p:tav>
                                      </p:tavLst>
                                    </p:anim>
                                    <p:anim calcmode="lin" valueType="num">
                                      <p:cBhvr>
                                        <p:cTn id="14" dur="1500" fill="hold"/>
                                        <p:tgtEl>
                                          <p:spTgt spid="5"/>
                                        </p:tgtEl>
                                        <p:attrNameLst>
                                          <p:attrName>ppt_h</p:attrName>
                                        </p:attrNameLst>
                                      </p:cBhvr>
                                      <p:tavLst>
                                        <p:tav tm="0">
                                          <p:val>
                                            <p:fltVal val="0"/>
                                          </p:val>
                                        </p:tav>
                                        <p:tav tm="100000">
                                          <p:val>
                                            <p:strVal val="#ppt_h"/>
                                          </p:val>
                                        </p:tav>
                                      </p:tavLst>
                                    </p:anim>
                                    <p:anim calcmode="lin" valueType="num">
                                      <p:cBhvr>
                                        <p:cTn id="15" dur="1500" fill="hold"/>
                                        <p:tgtEl>
                                          <p:spTgt spid="5"/>
                                        </p:tgtEl>
                                        <p:attrNameLst>
                                          <p:attrName>style.rotation</p:attrName>
                                        </p:attrNameLst>
                                      </p:cBhvr>
                                      <p:tavLst>
                                        <p:tav tm="0">
                                          <p:val>
                                            <p:fltVal val="90"/>
                                          </p:val>
                                        </p:tav>
                                        <p:tav tm="100000">
                                          <p:val>
                                            <p:fltVal val="0"/>
                                          </p:val>
                                        </p:tav>
                                      </p:tavLst>
                                    </p:anim>
                                    <p:animEffect transition="in" filter="fade">
                                      <p:cBhvr>
                                        <p:cTn id="1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50" y="968991"/>
            <a:ext cx="10986448" cy="5185522"/>
          </a:xfrm>
          <a:prstGeom prst="rect">
            <a:avLst/>
          </a:prstGeom>
        </p:spPr>
        <p:txBody>
          <a:bodyPr wrap="square">
            <a:spAutoFit/>
          </a:bodyPr>
          <a:lstStyle/>
          <a:p>
            <a:pPr algn="just">
              <a:lnSpc>
                <a:spcPct val="150000"/>
              </a:lnSpc>
              <a:spcAft>
                <a:spcPts val="0"/>
              </a:spcAft>
            </a:pPr>
            <a:r>
              <a:rPr lang="x-none" sz="2800" b="1">
                <a:latin typeface="Times New Roman" panose="02020603050405020304" pitchFamily="18" charset="0"/>
                <a:ea typeface="Times New Roman" panose="02020603050405020304" pitchFamily="18" charset="0"/>
                <a:cs typeface="Times New Roman" panose="02020603050405020304" pitchFamily="18" charset="0"/>
              </a:rPr>
              <a:t>Câu 1.</a:t>
            </a:r>
            <a:r>
              <a:rPr lang="x-none" sz="2800">
                <a:latin typeface="Times New Roman" panose="02020603050405020304" pitchFamily="18" charset="0"/>
                <a:ea typeface="Times New Roman" panose="02020603050405020304" pitchFamily="18" charset="0"/>
                <a:cs typeface="Times New Roman" panose="02020603050405020304" pitchFamily="18" charset="0"/>
              </a:rPr>
              <a:t> Trong dòng tâm tưởng của tác giả, không gian mùa xuân hiện lên qua những tín hiệu nào?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x-none" sz="2800" b="1">
                <a:latin typeface="Times New Roman" panose="02020603050405020304" pitchFamily="18" charset="0"/>
                <a:ea typeface="Times New Roman" panose="02020603050405020304" pitchFamily="18" charset="0"/>
                <a:cs typeface="Times New Roman" panose="02020603050405020304" pitchFamily="18" charset="0"/>
              </a:rPr>
              <a:t>Câu 2.</a:t>
            </a:r>
            <a:r>
              <a:rPr lang="x-none" sz="2800">
                <a:latin typeface="Times New Roman" panose="02020603050405020304" pitchFamily="18" charset="0"/>
                <a:ea typeface="Times New Roman" panose="02020603050405020304" pitchFamily="18" charset="0"/>
                <a:cs typeface="Times New Roman" panose="02020603050405020304" pitchFamily="18" charset="0"/>
              </a:rPr>
              <a:t> Tìm hai từ chỉ trạng thái tâm </a:t>
            </a:r>
            <a:r>
              <a:rPr lang="x-none"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a:t>
            </a:r>
            <a:r>
              <a:rPr lang="x-none" sz="2800">
                <a:latin typeface="Times New Roman" panose="02020603050405020304" pitchFamily="18" charset="0"/>
                <a:ea typeface="Times New Roman" panose="02020603050405020304" pitchFamily="18" charset="0"/>
                <a:cs typeface="Times New Roman" panose="02020603050405020304" pitchFamily="18" charset="0"/>
              </a:rPr>
              <a:t>í và hai từ chỉ tính chất của hoạt động con người.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x-none" sz="2800" b="1">
                <a:latin typeface="Times New Roman" panose="02020603050405020304" pitchFamily="18" charset="0"/>
                <a:ea typeface="Times New Roman" panose="02020603050405020304" pitchFamily="18" charset="0"/>
                <a:cs typeface="Times New Roman" panose="02020603050405020304" pitchFamily="18" charset="0"/>
              </a:rPr>
              <a:t>Câu 3.</a:t>
            </a:r>
            <a:r>
              <a:rPr lang="x-none" sz="2800">
                <a:latin typeface="Times New Roman" panose="02020603050405020304" pitchFamily="18" charset="0"/>
                <a:ea typeface="Times New Roman" panose="02020603050405020304" pitchFamily="18" charset="0"/>
                <a:cs typeface="Times New Roman" panose="02020603050405020304" pitchFamily="18" charset="0"/>
              </a:rPr>
              <a:t> Nêu tác dụng của điệp ngữ “nghĩ về” được sử dụng trong đoạn trích.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“Xuân đi qua biết bao cuộc đời mà vẫn chưa thôi hồi hộp, say mê”</a:t>
            </a:r>
            <a:r>
              <a:rPr lang="en-US" sz="2800">
                <a:latin typeface="Times New Roman" panose="02020603050405020304" pitchFamily="18" charset="0"/>
                <a:ea typeface="Times New Roman" panose="02020603050405020304" pitchFamily="18" charset="0"/>
                <a:cs typeface="Times New Roman" panose="02020603050405020304" pitchFamily="18" charset="0"/>
              </a:rPr>
              <a:t>, em đồng tình hay không đồng tình với ý kiến trên của tác giả. Vì sao</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4453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5200" y="692202"/>
            <a:ext cx="4375942" cy="661207"/>
          </a:xfrm>
          <a:prstGeom prst="rect">
            <a:avLst/>
          </a:prstGeom>
        </p:spPr>
        <p:txBody>
          <a:bodyPr wrap="none">
            <a:spAutoFit/>
          </a:bodyPr>
          <a:lstStyle/>
          <a:p>
            <a:pPr algn="just">
              <a:lnSpc>
                <a:spcPct val="150000"/>
              </a:lnSpc>
              <a:spcAft>
                <a:spcPts val="0"/>
              </a:spcAft>
            </a:pPr>
            <a:r>
              <a:rPr lang="pt-BR" sz="2800" b="1">
                <a:solidFill>
                  <a:srgbClr val="FF0000"/>
                </a:solidFill>
                <a:latin typeface="Times New Roman" panose="02020603050405020304" pitchFamily="18" charset="0"/>
                <a:ea typeface="Times New Roman" panose="02020603050405020304" pitchFamily="18" charset="0"/>
              </a:rPr>
              <a:t>*GỢI Ý ĐÁP ÁN ĐỀ SỐ 1:</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573206" y="1603065"/>
            <a:ext cx="11000095" cy="453919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1.</a:t>
            </a:r>
            <a:r>
              <a:rPr lang="en-US" sz="2800">
                <a:latin typeface="Times New Roman" panose="02020603050405020304" pitchFamily="18" charset="0"/>
                <a:ea typeface="Times New Roman" panose="02020603050405020304" pitchFamily="18" charset="0"/>
              </a:rPr>
              <a:t> Những tín hiệu của không gian mùa xuân: </a:t>
            </a:r>
            <a:r>
              <a:rPr lang="en-US" sz="2800" i="1">
                <a:latin typeface="Times New Roman" panose="02020603050405020304" pitchFamily="18" charset="0"/>
                <a:ea typeface="Times New Roman" panose="02020603050405020304" pitchFamily="18" charset="0"/>
              </a:rPr>
              <a:t>chậu quất vàng/ những cành đào thắm/ phiên chợ quê/ hương trầm/ mâm cơm chiều ba mươi Tết/ màn mưa bụi/ tiếng trống hội làng/ bước chân tài tử giai nhân/ những đoàn xe cài lá ngụy trang/ người đi xa.</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Từ chỉ trạng thái tâm lí: </a:t>
            </a:r>
            <a:r>
              <a:rPr lang="en-US" sz="2800" i="1">
                <a:latin typeface="Times New Roman" panose="02020603050405020304" pitchFamily="18" charset="0"/>
                <a:ea typeface="Times New Roman" panose="02020603050405020304" pitchFamily="18" charset="0"/>
              </a:rPr>
              <a:t>phơi phới, bồn chồn, rạo rực, xao xuyến, hồi hộp.</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rPr>
              <a:t>- Từ chỉ tính chất của hoạt động con người: </a:t>
            </a:r>
            <a:r>
              <a:rPr lang="en-US" sz="2800" i="1">
                <a:latin typeface="Times New Roman" panose="02020603050405020304" pitchFamily="18" charset="0"/>
                <a:ea typeface="Times New Roman" panose="02020603050405020304" pitchFamily="18" charset="0"/>
              </a:rPr>
              <a:t>nườm nượp, dập </a:t>
            </a:r>
            <a:r>
              <a:rPr lang="en-US" sz="2800" i="1">
                <a:latin typeface="Times New Roman" panose="02020603050405020304" pitchFamily="18" charset="0"/>
                <a:ea typeface="Times New Roman" panose="02020603050405020304" pitchFamily="18" charset="0"/>
              </a:rPr>
              <a:t>dìu</a:t>
            </a:r>
            <a:r>
              <a:rPr lang="en-US" sz="2800" i="1"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19200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558" y="1241947"/>
            <a:ext cx="11081982" cy="4832092"/>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rPr>
              <a:t>Câu 3.</a:t>
            </a:r>
            <a:r>
              <a:rPr lang="en-US" sz="2800">
                <a:latin typeface="Times New Roman" panose="02020603050405020304" pitchFamily="18" charset="0"/>
                <a:ea typeface="Times New Roman" panose="02020603050405020304" pitchFamily="18" charset="0"/>
              </a:rPr>
              <a:t> Tác dụng của điệp ngữ “nghĩ về”: Tạo nhịp điệu nhịp nhàng; tạo sự liên kết cho câu văn; nhấn mạnh những ấn tượng, hoài niệm trong tâm tưởng của tác giả về vẻ đẹp của những mùa xuân đã qua.</a:t>
            </a:r>
          </a:p>
          <a:p>
            <a:pPr algn="just">
              <a:spcAft>
                <a:spcPts val="0"/>
              </a:spcAft>
            </a:pPr>
            <a:r>
              <a:rPr lang="en-US" sz="2800" b="1">
                <a:latin typeface="Times New Roman" panose="02020603050405020304" pitchFamily="18" charset="0"/>
                <a:ea typeface="Times New Roman" panose="02020603050405020304" pitchFamily="18" charset="0"/>
              </a:rPr>
              <a:t>Câu 4.</a:t>
            </a:r>
            <a:r>
              <a:rPr lang="en-US" sz="2800">
                <a:latin typeface="Times New Roman" panose="02020603050405020304" pitchFamily="18" charset="0"/>
                <a:ea typeface="Times New Roman" panose="02020603050405020304" pitchFamily="18" charset="0"/>
              </a:rPr>
              <a:t> </a:t>
            </a:r>
            <a:r>
              <a:rPr lang="en-US" sz="2800" i="1">
                <a:latin typeface="Times New Roman" panose="02020603050405020304" pitchFamily="18" charset="0"/>
                <a:ea typeface="Times New Roman" panose="02020603050405020304" pitchFamily="18" charset="0"/>
              </a:rPr>
              <a:t>“Xuân đi qua biết bao cuộc đời mà vẫn chưa thôi hồi hộp, say mê”</a:t>
            </a:r>
            <a:r>
              <a:rPr lang="en-US" sz="2800">
                <a:latin typeface="Times New Roman" panose="02020603050405020304" pitchFamily="18" charset="0"/>
                <a:ea typeface="Times New Roman" panose="02020603050405020304" pitchFamily="18" charset="0"/>
              </a:rPr>
              <a:t>, em đồng tình hay không đồng tình với ý kiến trên của tác giả. Vì sao?</a:t>
            </a:r>
          </a:p>
          <a:p>
            <a:pPr algn="just">
              <a:spcAft>
                <a:spcPts val="0"/>
              </a:spcAft>
            </a:pPr>
            <a:r>
              <a:rPr lang="en-US" sz="2800">
                <a:latin typeface="Times New Roman" panose="02020603050405020304" pitchFamily="18" charset="0"/>
                <a:ea typeface="Times New Roman" panose="02020603050405020304" pitchFamily="18" charset="0"/>
              </a:rPr>
              <a:t>- Hs nêu quan điểm đồng tình (Vì mùa xuân mang lại những rung cảm, kí ức đẹp nên khi xuân đến lúc nào cũng háo hức mong chờ) hay không đồng tình (Vì mùa xuân gắn với kí ức buồn thì xuân đến rất có thể sẽ không còn háo hức say mê nữa).</a:t>
            </a:r>
          </a:p>
          <a:p>
            <a:pPr algn="just">
              <a:spcAft>
                <a:spcPts val="0"/>
              </a:spcAft>
            </a:pPr>
            <a:r>
              <a:rPr lang="en-US" sz="2800">
                <a:latin typeface="Times New Roman" panose="02020603050405020304" pitchFamily="18" charset="0"/>
                <a:ea typeface="Times New Roman" panose="02020603050405020304" pitchFamily="18" charset="0"/>
              </a:rPr>
              <a:t>- Hs lí giải thuyết phục bằng lí lẽ phù hợp với chuẩn mực đạo đức, có ý nghĩa tích cực.</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84046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728" y="1075352"/>
            <a:ext cx="11109277" cy="4832092"/>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Calibri" panose="020F0502020204030204" pitchFamily="34" charset="0"/>
              </a:rPr>
              <a:t>ĐỀ SỐ 2</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vi-VN" sz="2800" b="1">
                <a:latin typeface="Times New Roman" panose="02020603050405020304" pitchFamily="18" charset="0"/>
                <a:ea typeface="Times New Roman" panose="02020603050405020304" pitchFamily="18" charset="0"/>
              </a:rPr>
              <a:t>Đọc văn bản sau và trả lời câu hỏi: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smtClean="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(1)</a:t>
            </a:r>
            <a:r>
              <a:rPr lang="en-US" sz="2800" i="1">
                <a:latin typeface="Times New Roman" panose="02020603050405020304" pitchFamily="18" charset="0"/>
                <a:ea typeface="Times New Roman" panose="02020603050405020304" pitchFamily="18" charset="0"/>
              </a:rPr>
              <a:t> </a:t>
            </a:r>
            <a:r>
              <a:rPr lang="vi-VN" sz="2800" i="1">
                <a:latin typeface="Times New Roman" panose="02020603050405020304" pitchFamily="18" charset="0"/>
                <a:ea typeface="Times New Roman" panose="02020603050405020304" pitchFamily="18" charset="0"/>
              </a:rPr>
              <a:t>Có loài hoa nào thanh khiết và trong trẻo như đào? Có loài hoa nào trinh trắng và nguyên sơ như đào? Có loài hoa nào mang trong mình sứ mệnh thiêng liêng như đào? Và có loài hoa nào thân phận nổi nênh như đào? Ngày Tết, khi ai nấy rộn rã niềm vui, háo hức đón chờ năm mới, đào được nâng niu kén chọn, được bình bầu hứa gả đến nơi gác tía lầu son, đến nơi phong lưu thanh nhã, cũng có thể được đưa đến một nơi đơn sơ lạnh lẽo. Nhưng dù đến đâu đào cũng được đặt ở nơi trang trọng nhất bởi đào mang trong mình một thiên chức, một phận sự, đó là đem đến hơi ấm, khí xuân sự may mắn và những điều tốt đẹp, an lành trong ngày đầu năm…</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64265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924" y="1291190"/>
            <a:ext cx="11091081" cy="5193858"/>
          </a:xfrm>
          <a:prstGeom prst="rect">
            <a:avLst/>
          </a:prstGeom>
        </p:spPr>
        <p:txBody>
          <a:bodyPr wrap="square">
            <a:spAutoFit/>
          </a:bodyPr>
          <a:lstStyle/>
          <a:p>
            <a:pPr algn="just">
              <a:lnSpc>
                <a:spcPct val="150000"/>
              </a:lnSpc>
              <a:spcAft>
                <a:spcPts val="0"/>
              </a:spcAft>
            </a:pPr>
            <a:r>
              <a:rPr lang="vi-VN" sz="2800" i="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(2)</a:t>
            </a:r>
            <a:r>
              <a:rPr lang="en-US" sz="2800" i="1">
                <a:latin typeface="Times New Roman" panose="02020603050405020304" pitchFamily="18" charset="0"/>
                <a:ea typeface="Times New Roman" panose="02020603050405020304" pitchFamily="18" charset="0"/>
              </a:rPr>
              <a:t> </a:t>
            </a:r>
            <a:r>
              <a:rPr lang="vi-VN" sz="2800" i="1">
                <a:latin typeface="Times New Roman" panose="02020603050405020304" pitchFamily="18" charset="0"/>
                <a:ea typeface="Times New Roman" panose="02020603050405020304" pitchFamily="18" charset="0"/>
              </a:rPr>
              <a:t>Có một cành đào trong ngày tết, hình như tâm hồn con người trở nên tươi mới hơn, nồng hậu và đằm thắm hơn, trong trẻo và bao dung hơn, thanh khiết và thánh thiện hơn…nhưng chỉ ít ngày, sau khi mùa xuân đã ngập tràn khắp cõi, đào lặng lẽ tan hòa vào đất, từng cánh mỏng tung mình theo gió, tan vào hư không, còn cành cội phiêu dạt khắp mọi phương trời…Hình như thân phận đào là vậy, mỗi năm được tỏa rạng một lần, được hiến dâng trọn vẹn một lần cho nhân thế rồi lặng lẽ tan vào hư vô....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	</a:t>
            </a:r>
            <a:endParaRPr lang="en-US" sz="2800"/>
          </a:p>
        </p:txBody>
      </p:sp>
    </p:spTree>
    <p:extLst>
      <p:ext uri="{BB962C8B-B14F-4D97-AF65-F5344CB8AC3E}">
        <p14:creationId xmlns:p14="http://schemas.microsoft.com/office/powerpoint/2010/main" val="29288392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14" y="1201003"/>
            <a:ext cx="11068335" cy="4832092"/>
          </a:xfrm>
          <a:prstGeom prst="rect">
            <a:avLst/>
          </a:prstGeom>
        </p:spPr>
        <p:txBody>
          <a:bodyPr wrap="square">
            <a:spAutoFit/>
          </a:bodyPr>
          <a:lstStyle/>
          <a:p>
            <a:pPr algn="just">
              <a:spcAft>
                <a:spcPts val="0"/>
              </a:spcAft>
            </a:pPr>
            <a:r>
              <a:rPr lang="en-US" sz="2800">
                <a:latin typeface="Times New Roman" panose="02020603050405020304" pitchFamily="18" charset="0"/>
                <a:ea typeface="Times New Roman" panose="02020603050405020304" pitchFamily="18" charset="0"/>
              </a:rPr>
              <a:t>(3)</a:t>
            </a:r>
            <a:r>
              <a:rPr lang="en-US" sz="2800" i="1">
                <a:latin typeface="Times New Roman" panose="02020603050405020304" pitchFamily="18" charset="0"/>
                <a:ea typeface="Times New Roman" panose="02020603050405020304" pitchFamily="18" charset="0"/>
              </a:rPr>
              <a:t> </a:t>
            </a:r>
            <a:r>
              <a:rPr lang="vi-VN" sz="2800" i="1">
                <a:latin typeface="Times New Roman" panose="02020603050405020304" pitchFamily="18" charset="0"/>
                <a:ea typeface="Times New Roman" panose="02020603050405020304" pitchFamily="18" charset="0"/>
              </a:rPr>
              <a:t>Tôi dặn lòng đừng quá bận tâm vì cành đào sau ngày tết lủi thủi nơi góc đường góc bãi, đừng quá bận tâm vì thú chơi nông nổi của người đời…Mỏng manh thân phận đấy, bung nở rực rỡ và lãng mạn đấy, cháy hết mình cho một cuộc vui đấy, nhưng là một cuộc vui trong khoảnh khắc thiêng liêng vi diệu nhất của đất trời…Đào không có nhiều thời gian để rong chơi trần thế như bao nhiêu loài hoa cỏ khác, nhưng được cháy hết mình cho bổn phận gọi thức mùa xuân, gọi thức sự sinh sôi, gọi thức mọi khởi đầu…Con người chúng ta cũng vậy thôi, chúng ta hạnh phúc không chỉ vì được sống bao lâu mà đã sống thế nào trong khoảng thời gian ít ỏi giữa nhân gian.”</a:t>
            </a:r>
            <a:endParaRPr lang="en-US" sz="2800">
              <a:latin typeface="Times New Roman" panose="02020603050405020304" pitchFamily="18" charset="0"/>
              <a:ea typeface="Times New Roman" panose="02020603050405020304" pitchFamily="18" charset="0"/>
            </a:endParaRPr>
          </a:p>
          <a:p>
            <a:pPr algn="r">
              <a:spcAft>
                <a:spcPts val="0"/>
              </a:spcAft>
            </a:pPr>
            <a:r>
              <a:rPr lang="vi-VN" sz="2800">
                <a:latin typeface="Times New Roman" panose="02020603050405020304" pitchFamily="18" charset="0"/>
                <a:ea typeface="Times New Roman" panose="02020603050405020304" pitchFamily="18" charset="0"/>
              </a:rPr>
              <a:t>	(Vũ Thanh Lịch, </a:t>
            </a:r>
            <a:r>
              <a:rPr lang="vi-VN" sz="2800" i="1">
                <a:latin typeface="Times New Roman" panose="02020603050405020304" pitchFamily="18" charset="0"/>
                <a:ea typeface="Times New Roman" panose="02020603050405020304" pitchFamily="18" charset="0"/>
              </a:rPr>
              <a:t>Đánh thức trái tim</a:t>
            </a:r>
            <a:r>
              <a:rPr lang="vi-VN" sz="2800">
                <a:latin typeface="Times New Roman" panose="02020603050405020304" pitchFamily="18" charset="0"/>
                <a:ea typeface="Times New Roman" panose="02020603050405020304" pitchFamily="18" charset="0"/>
              </a:rPr>
              <a:t>,  NXB Kim Đồng, 2017, tr.87</a:t>
            </a:r>
            <a:r>
              <a:rPr lang="vi-VN" sz="2800" i="1">
                <a:latin typeface="Times New Roman" panose="02020603050405020304" pitchFamily="18" charset="0"/>
                <a:ea typeface="Times New Roman" panose="02020603050405020304" pitchFamily="18" charset="0"/>
              </a:rPr>
              <a:t>)</a:t>
            </a:r>
            <a:endParaRPr lang="en-US" sz="2800"/>
          </a:p>
        </p:txBody>
      </p:sp>
    </p:spTree>
    <p:extLst>
      <p:ext uri="{BB962C8B-B14F-4D97-AF65-F5344CB8AC3E}">
        <p14:creationId xmlns:p14="http://schemas.microsoft.com/office/powerpoint/2010/main" val="40052083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15" y="1473959"/>
            <a:ext cx="11027392" cy="4401205"/>
          </a:xfrm>
          <a:prstGeom prst="rect">
            <a:avLst/>
          </a:prstGeom>
        </p:spPr>
        <p:txBody>
          <a:bodyPr wrap="square">
            <a:spAutoFit/>
          </a:bodyPr>
          <a:lstStyle/>
          <a:p>
            <a:pPr algn="just">
              <a:spcAft>
                <a:spcPts val="0"/>
              </a:spcAft>
            </a:pPr>
            <a:r>
              <a:rPr lang="vi-VN" sz="2800" b="1">
                <a:latin typeface="Times New Roman" panose="02020603050405020304" pitchFamily="18" charset="0"/>
                <a:ea typeface="Times New Roman" panose="02020603050405020304" pitchFamily="18" charset="0"/>
              </a:rPr>
              <a:t>Câu 1.</a:t>
            </a:r>
            <a:r>
              <a:rPr lang="vi-VN" sz="2800">
                <a:latin typeface="Times New Roman" panose="02020603050405020304" pitchFamily="18" charset="0"/>
                <a:ea typeface="Times New Roman" panose="02020603050405020304" pitchFamily="18" charset="0"/>
              </a:rPr>
              <a:t> Xác định phương thức biểu đạt chính của văn bản.</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latin typeface="Times New Roman" panose="02020603050405020304" pitchFamily="18" charset="0"/>
                <a:ea typeface="Times New Roman" panose="02020603050405020304" pitchFamily="18" charset="0"/>
              </a:rPr>
              <a:t>Câu 2.</a:t>
            </a:r>
            <a:r>
              <a:rPr lang="vi-VN" sz="2800">
                <a:solidFill>
                  <a:srgbClr val="000000"/>
                </a:solidFill>
                <a:latin typeface="Times New Roman" panose="02020603050405020304" pitchFamily="18" charset="0"/>
                <a:ea typeface="Times New Roman" panose="02020603050405020304" pitchFamily="18" charset="0"/>
              </a:rPr>
              <a:t> Theo tác giả, hoa</a:t>
            </a:r>
            <a:r>
              <a:rPr lang="en-US" sz="2800">
                <a:solidFill>
                  <a:srgbClr val="000000"/>
                </a:solidFill>
                <a:latin typeface="Times New Roman" panose="02020603050405020304" pitchFamily="18" charset="0"/>
                <a:ea typeface="Times New Roman" panose="02020603050405020304" pitchFamily="18" charset="0"/>
              </a:rPr>
              <a:t> đào </a:t>
            </a:r>
            <a:r>
              <a:rPr lang="vi-VN" sz="2800">
                <a:solidFill>
                  <a:srgbClr val="000000"/>
                </a:solidFill>
                <a:latin typeface="Times New Roman" panose="02020603050405020304" pitchFamily="18" charset="0"/>
                <a:ea typeface="Times New Roman" panose="02020603050405020304" pitchFamily="18" charset="0"/>
              </a:rPr>
              <a:t>được đặt ở vị trí nào trong các gia đình ngày Tết? Vì sao? </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latin typeface="Times New Roman" panose="02020603050405020304" pitchFamily="18" charset="0"/>
                <a:ea typeface="Times New Roman" panose="02020603050405020304" pitchFamily="18" charset="0"/>
              </a:rPr>
              <a:t>Câu 3.</a:t>
            </a:r>
            <a:r>
              <a:rPr lang="vi-VN" sz="2800">
                <a:latin typeface="Times New Roman" panose="02020603050405020304" pitchFamily="18" charset="0"/>
                <a:ea typeface="Times New Roman" panose="02020603050405020304" pitchFamily="18" charset="0"/>
              </a:rPr>
              <a:t> Hoa đào đã sống một đời hoa như thế nào? </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latin typeface="Times New Roman" panose="02020603050405020304" pitchFamily="18" charset="0"/>
                <a:ea typeface="Times New Roman" panose="02020603050405020304" pitchFamily="18" charset="0"/>
              </a:rPr>
              <a:t>Câu 4.</a:t>
            </a:r>
            <a:r>
              <a:rPr lang="vi-VN" sz="2800">
                <a:latin typeface="Times New Roman" panose="02020603050405020304" pitchFamily="18" charset="0"/>
                <a:ea typeface="Times New Roman" panose="02020603050405020304" pitchFamily="18" charset="0"/>
              </a:rPr>
              <a:t> Tìm 03 tính từ tác giả dùng để chỉ đặc điểm hoa đ</a:t>
            </a:r>
            <a:r>
              <a:rPr lang="en-US" sz="2800">
                <a:latin typeface="Times New Roman" panose="02020603050405020304" pitchFamily="18" charset="0"/>
                <a:ea typeface="Times New Roman" panose="02020603050405020304" pitchFamily="18" charset="0"/>
              </a:rPr>
              <a:t>ào</a:t>
            </a:r>
            <a:r>
              <a:rPr lang="vi-VN" sz="2800">
                <a:latin typeface="Times New Roman" panose="02020603050405020304" pitchFamily="18" charset="0"/>
                <a:ea typeface="Times New Roman" panose="02020603050405020304" pitchFamily="18" charset="0"/>
              </a:rPr>
              <a:t>.</a:t>
            </a:r>
            <a:r>
              <a:rPr lang="vi-VN" sz="2800">
                <a:solidFill>
                  <a:srgbClr val="00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latin typeface="Times New Roman" panose="02020603050405020304" pitchFamily="18" charset="0"/>
                <a:ea typeface="Times New Roman" panose="02020603050405020304" pitchFamily="18" charset="0"/>
              </a:rPr>
              <a:t>Câu 5.</a:t>
            </a:r>
            <a:r>
              <a:rPr lang="vi-VN" sz="280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Chỉ ra p</a:t>
            </a:r>
            <a:r>
              <a:rPr lang="vi-VN" sz="2800">
                <a:latin typeface="Times New Roman" panose="02020603050405020304" pitchFamily="18" charset="0"/>
                <a:ea typeface="Times New Roman" panose="02020603050405020304" pitchFamily="18" charset="0"/>
              </a:rPr>
              <a:t>hép điệp cấu trúc</a:t>
            </a:r>
            <a:r>
              <a:rPr lang="en-US" sz="2800">
                <a:latin typeface="Times New Roman" panose="02020603050405020304" pitchFamily="18" charset="0"/>
                <a:ea typeface="Times New Roman" panose="02020603050405020304" pitchFamily="18" charset="0"/>
              </a:rPr>
              <a:t> t</a:t>
            </a:r>
            <a:r>
              <a:rPr lang="vi-VN" sz="2800">
                <a:latin typeface="Times New Roman" panose="02020603050405020304" pitchFamily="18" charset="0"/>
                <a:ea typeface="Times New Roman" panose="02020603050405020304" pitchFamily="18" charset="0"/>
              </a:rPr>
              <a:t>rong đoạn văn (1) và phân tích tác dụng.</a:t>
            </a:r>
            <a:r>
              <a:rPr lang="vi-VN" sz="2800">
                <a:solidFill>
                  <a:srgbClr val="00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Times New Roman" panose="02020603050405020304" pitchFamily="18" charset="0"/>
              </a:rPr>
              <a:t>Câu 6.</a:t>
            </a:r>
            <a:r>
              <a:rPr lang="vi-VN" sz="2800">
                <a:solidFill>
                  <a:srgbClr val="000000"/>
                </a:solidFill>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Tác giả đã bộc lộ quan điểm gì trong câu văn </a:t>
            </a:r>
            <a:r>
              <a:rPr lang="vi-VN" sz="2800" i="1">
                <a:latin typeface="Times New Roman" panose="02020603050405020304" pitchFamily="18" charset="0"/>
                <a:ea typeface="Times New Roman" panose="02020603050405020304" pitchFamily="18" charset="0"/>
              </a:rPr>
              <a:t>“Con người chúng ta cũng vậy thôi, chúng ta hạnh phúc không chỉ vì được sống bao lâu mà đã sống thế nào trong khoảng thời gian ít ỏi giữa nhân gian</a:t>
            </a:r>
            <a:r>
              <a:rPr lang="vi-VN" sz="2800">
                <a:latin typeface="Times New Roman" panose="02020603050405020304" pitchFamily="18" charset="0"/>
                <a:ea typeface="Times New Roman" panose="02020603050405020304" pitchFamily="18" charset="0"/>
              </a:rPr>
              <a:t>”? Nêu ý kiến của em về quan điểm đó</a:t>
            </a:r>
            <a:r>
              <a:rPr lang="vi-VN" sz="2800">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23299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9316" y="705851"/>
            <a:ext cx="4375942" cy="523220"/>
          </a:xfrm>
          <a:prstGeom prst="rect">
            <a:avLst/>
          </a:prstGeom>
        </p:spPr>
        <p:txBody>
          <a:bodyPr wrap="none">
            <a:spAutoFit/>
          </a:bodyPr>
          <a:lstStyle/>
          <a:p>
            <a:pPr>
              <a:spcAft>
                <a:spcPts val="0"/>
              </a:spcAft>
            </a:pPr>
            <a:r>
              <a:rPr lang="pt-BR" sz="2800" b="1">
                <a:solidFill>
                  <a:srgbClr val="FF0000"/>
                </a:solidFill>
                <a:latin typeface="Times New Roman" panose="02020603050405020304" pitchFamily="18" charset="0"/>
                <a:ea typeface="Times New Roman" panose="02020603050405020304" pitchFamily="18" charset="0"/>
              </a:rPr>
              <a:t>*GỢI Ý ĐÁP ÁN ĐỀ SỐ 2:</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564107" y="1780486"/>
            <a:ext cx="11022841" cy="3970318"/>
          </a:xfrm>
          <a:prstGeom prst="rect">
            <a:avLst/>
          </a:prstGeom>
        </p:spPr>
        <p:txBody>
          <a:bodyPr wrap="square">
            <a:spAutoFit/>
          </a:bodyPr>
          <a:lstStyle/>
          <a:p>
            <a:pPr algn="just">
              <a:spcAft>
                <a:spcPts val="0"/>
              </a:spcAft>
            </a:pPr>
            <a:r>
              <a:rPr lang="vi-VN" sz="2800" b="1">
                <a:latin typeface="Times New Roman" panose="02020603050405020304" pitchFamily="18" charset="0"/>
                <a:ea typeface="Times New Roman" panose="02020603050405020304" pitchFamily="18" charset="0"/>
              </a:rPr>
              <a:t>Câu 1.</a:t>
            </a:r>
            <a:r>
              <a:rPr lang="vi-VN" sz="2800">
                <a:latin typeface="Times New Roman" panose="02020603050405020304" pitchFamily="18" charset="0"/>
                <a:ea typeface="Times New Roman" panose="02020603050405020304" pitchFamily="18" charset="0"/>
              </a:rPr>
              <a:t> Phương thức biểu đạt chính: B</a:t>
            </a:r>
            <a:r>
              <a:rPr lang="en-US" sz="2800">
                <a:latin typeface="Times New Roman" panose="02020603050405020304" pitchFamily="18" charset="0"/>
                <a:ea typeface="Times New Roman" panose="02020603050405020304" pitchFamily="18" charset="0"/>
              </a:rPr>
              <a:t>iểu cảm</a:t>
            </a:r>
            <a:r>
              <a:rPr lang="vi-VN"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latin typeface="Times New Roman" panose="02020603050405020304" pitchFamily="18" charset="0"/>
                <a:ea typeface="Times New Roman" panose="02020603050405020304" pitchFamily="18" charset="0"/>
              </a:rPr>
              <a:t>Câu 2.</a:t>
            </a:r>
            <a:r>
              <a:rPr lang="vi-VN" sz="2800">
                <a:solidFill>
                  <a:srgbClr val="000000"/>
                </a:solidFill>
                <a:latin typeface="Times New Roman" panose="02020603050405020304" pitchFamily="18" charset="0"/>
                <a:ea typeface="Times New Roman" panose="02020603050405020304" pitchFamily="18" charset="0"/>
              </a:rPr>
              <a:t> Theo tác giả, hoa đào được đặt ở vị trí: trang trọng nhất.</a:t>
            </a:r>
            <a:endParaRPr lang="en-US" sz="2800">
              <a:latin typeface="Times New Roman" panose="02020603050405020304" pitchFamily="18" charset="0"/>
              <a:ea typeface="Times New Roman" panose="02020603050405020304" pitchFamily="18" charset="0"/>
            </a:endParaRPr>
          </a:p>
          <a:p>
            <a:pPr>
              <a:spcAft>
                <a:spcPts val="0"/>
              </a:spcAft>
            </a:pPr>
            <a:r>
              <a:rPr lang="vi-VN" sz="2800">
                <a:solidFill>
                  <a:srgbClr val="000000"/>
                </a:solidFill>
                <a:latin typeface="Times New Roman" panose="02020603050405020304" pitchFamily="18" charset="0"/>
                <a:ea typeface="Times New Roman" panose="02020603050405020304" pitchFamily="18" charset="0"/>
              </a:rPr>
              <a:t>- Vì: Đào đem đến hơi ấm, khí xuân, sự may mắn và những điều tốt đẹp, an lành trong ngày đầu năm.</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a:latin typeface="Times New Roman" panose="02020603050405020304" pitchFamily="18" charset="0"/>
                <a:ea typeface="Times New Roman" panose="02020603050405020304" pitchFamily="18" charset="0"/>
              </a:rPr>
              <a:t>Câu 3.</a:t>
            </a:r>
            <a:r>
              <a:rPr lang="vi-VN" sz="2800">
                <a:latin typeface="Times New Roman" panose="02020603050405020304" pitchFamily="18" charset="0"/>
                <a:ea typeface="Times New Roman" panose="02020603050405020304" pitchFamily="18" charset="0"/>
              </a:rPr>
              <a:t> Loài hoa này đã sống một đời hoa: </a:t>
            </a:r>
            <a:r>
              <a:rPr lang="en-US" sz="2800">
                <a:latin typeface="Times New Roman" panose="02020603050405020304" pitchFamily="18" charset="0"/>
                <a:ea typeface="Times New Roman" panose="02020603050405020304" pitchFamily="18" charset="0"/>
              </a:rPr>
              <a:t>ngắn ngủi, mỏng manh, nhưng đầy ý nghĩa, đã cháy hết mình, hiến dâng hết mình cho con người. </a:t>
            </a:r>
          </a:p>
          <a:p>
            <a:pPr algn="just">
              <a:spcAft>
                <a:spcPts val="0"/>
              </a:spcAft>
            </a:pPr>
            <a:r>
              <a:rPr lang="vi-VN" sz="2800" b="1">
                <a:latin typeface="Times New Roman" panose="02020603050405020304" pitchFamily="18" charset="0"/>
                <a:ea typeface="Times New Roman" panose="02020603050405020304" pitchFamily="18" charset="0"/>
              </a:rPr>
              <a:t>Câu 4.</a:t>
            </a:r>
            <a:r>
              <a:rPr lang="vi-VN" sz="280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Tìm </a:t>
            </a:r>
            <a:r>
              <a:rPr lang="vi-VN" sz="2800">
                <a:latin typeface="Times New Roman" panose="02020603050405020304" pitchFamily="18" charset="0"/>
                <a:ea typeface="Times New Roman" panose="02020603050405020304" pitchFamily="18" charset="0"/>
              </a:rPr>
              <a:t>03 tính từ chỉ đặc điểm hoa đ</a:t>
            </a:r>
            <a:r>
              <a:rPr lang="en-US" sz="2800">
                <a:latin typeface="Times New Roman" panose="02020603050405020304" pitchFamily="18" charset="0"/>
                <a:ea typeface="Times New Roman" panose="02020603050405020304" pitchFamily="18" charset="0"/>
              </a:rPr>
              <a:t>ào trong những từ sau</a:t>
            </a:r>
            <a:r>
              <a:rPr lang="vi-VN" sz="2800">
                <a:latin typeface="Times New Roman" panose="02020603050405020304" pitchFamily="18" charset="0"/>
                <a:ea typeface="Times New Roman" panose="02020603050405020304" pitchFamily="18" charset="0"/>
              </a:rPr>
              <a:t>: </a:t>
            </a:r>
            <a:r>
              <a:rPr lang="vi-VN" sz="2800" i="1">
                <a:latin typeface="Times New Roman" panose="02020603050405020304" pitchFamily="18" charset="0"/>
                <a:ea typeface="Times New Roman" panose="02020603050405020304" pitchFamily="18" charset="0"/>
              </a:rPr>
              <a:t>“thanh khiết, trong trẻo, trinh trắng, nổi nênh, lặng lẽ, lãng mạn, nguyên sơ, rực rỡ</a:t>
            </a:r>
            <a:r>
              <a:rPr lang="vi-VN" sz="2800" i="1">
                <a:latin typeface="Times New Roman" panose="02020603050405020304" pitchFamily="18" charset="0"/>
                <a:ea typeface="Times New Roman" panose="02020603050405020304" pitchFamily="18" charset="0"/>
              </a:rPr>
              <a:t>”.</a:t>
            </a:r>
            <a:r>
              <a:rPr lang="vi-VN" sz="2800">
                <a:solidFill>
                  <a:srgbClr val="00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61189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13" y="1214651"/>
            <a:ext cx="11013743" cy="4832092"/>
          </a:xfrm>
          <a:prstGeom prst="rect">
            <a:avLst/>
          </a:prstGeom>
        </p:spPr>
        <p:txBody>
          <a:bodyPr wrap="square">
            <a:spAutoFit/>
          </a:bodyPr>
          <a:lstStyle/>
          <a:p>
            <a:pPr algn="just">
              <a:spcAft>
                <a:spcPts val="0"/>
              </a:spcAft>
            </a:pPr>
            <a:r>
              <a:rPr lang="vi-VN" sz="2800" b="1">
                <a:latin typeface="Times New Roman" panose="02020603050405020304" pitchFamily="18" charset="0"/>
                <a:ea typeface="Times New Roman" panose="02020603050405020304" pitchFamily="18" charset="0"/>
              </a:rPr>
              <a:t>Câu 5.</a:t>
            </a:r>
            <a:r>
              <a:rPr lang="vi-VN" sz="2800">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Chỉ ra p</a:t>
            </a:r>
            <a:r>
              <a:rPr lang="vi-VN" sz="2800">
                <a:latin typeface="Times New Roman" panose="02020603050405020304" pitchFamily="18" charset="0"/>
                <a:ea typeface="Times New Roman" panose="02020603050405020304" pitchFamily="18" charset="0"/>
              </a:rPr>
              <a:t>hép điệp cấu trúc</a:t>
            </a:r>
            <a:r>
              <a:rPr lang="en-US" sz="2800">
                <a:latin typeface="Times New Roman" panose="02020603050405020304" pitchFamily="18" charset="0"/>
                <a:ea typeface="Times New Roman" panose="02020603050405020304" pitchFamily="18" charset="0"/>
              </a:rPr>
              <a:t> t</a:t>
            </a:r>
            <a:r>
              <a:rPr lang="vi-VN" sz="2800">
                <a:latin typeface="Times New Roman" panose="02020603050405020304" pitchFamily="18" charset="0"/>
                <a:ea typeface="Times New Roman" panose="02020603050405020304" pitchFamily="18" charset="0"/>
              </a:rPr>
              <a:t>rong đoạn văn (1): “</a:t>
            </a:r>
            <a:r>
              <a:rPr lang="en-US" sz="2800" i="1">
                <a:latin typeface="Times New Roman" panose="02020603050405020304" pitchFamily="18" charset="0"/>
                <a:ea typeface="Times New Roman" panose="02020603050405020304" pitchFamily="18" charset="0"/>
              </a:rPr>
              <a:t>có loài hoa nào….như đào</a:t>
            </a:r>
            <a:r>
              <a:rPr lang="en-US" sz="2800">
                <a:latin typeface="Times New Roman" panose="02020603050405020304" pitchFamily="18" charset="0"/>
                <a:ea typeface="Times New Roman" panose="02020603050405020304" pitchFamily="18" charset="0"/>
              </a:rPr>
              <a:t>”.</a:t>
            </a:r>
          </a:p>
          <a:p>
            <a:pPr algn="just">
              <a:spcAft>
                <a:spcPts val="0"/>
              </a:spcAft>
            </a:pPr>
            <a:r>
              <a:rPr lang="en-US" sz="2800">
                <a:latin typeface="Times New Roman" panose="02020603050405020304" pitchFamily="18" charset="0"/>
                <a:ea typeface="Times New Roman" panose="02020603050405020304" pitchFamily="18" charset="0"/>
              </a:rPr>
              <a:t>- T</a:t>
            </a:r>
            <a:r>
              <a:rPr lang="vi-VN" sz="2800">
                <a:latin typeface="Times New Roman" panose="02020603050405020304" pitchFamily="18" charset="0"/>
                <a:ea typeface="Times New Roman" panose="02020603050405020304" pitchFamily="18" charset="0"/>
              </a:rPr>
              <a:t>ác dụng: </a:t>
            </a:r>
            <a:r>
              <a:rPr lang="vi-VN" sz="2800">
                <a:solidFill>
                  <a:srgbClr val="00000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Tạo sự liên kết hình thức cho các câu văn. Nhấn mạnh tô đậm ấn tượng về vẻ đẹp của hoa đào. Bộc lộ cảm xúc, khẳng định tình cảm yêu mến thiết tha, trân trọng của tác giả trước vẻ đẹp hoa đào.</a:t>
            </a:r>
          </a:p>
          <a:p>
            <a:pPr algn="just">
              <a:spcAft>
                <a:spcPts val="0"/>
              </a:spcAft>
            </a:pPr>
            <a:r>
              <a:rPr lang="vi-VN" sz="2800" b="1">
                <a:solidFill>
                  <a:srgbClr val="000000"/>
                </a:solidFill>
                <a:latin typeface="Times New Roman" panose="02020603050405020304" pitchFamily="18" charset="0"/>
                <a:ea typeface="Times New Roman" panose="02020603050405020304" pitchFamily="18" charset="0"/>
              </a:rPr>
              <a:t>Câu 6.</a:t>
            </a:r>
            <a:r>
              <a:rPr lang="vi-VN" sz="2800">
                <a:solidFill>
                  <a:srgbClr val="00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rPr>
              <a:t>- Câu cuối của văn bản tác giả đã bộc lộ quan điểm của mình về hạnh phúc của con người</a:t>
            </a:r>
            <a:r>
              <a:rPr lang="en-US" sz="2800">
                <a:latin typeface="Times New Roman" panose="02020603050405020304" pitchFamily="18" charset="0"/>
                <a:ea typeface="Times New Roman" panose="02020603050405020304" pitchFamily="18" charset="0"/>
              </a:rPr>
              <a:t>: nhấn mạnh giá trị cống hiến và để lại cho đời</a:t>
            </a:r>
            <a:r>
              <a:rPr lang="vi-VN"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rPr>
              <a:t>- Nêu được lý do vì sao một cách thuyết phục (</a:t>
            </a:r>
            <a:r>
              <a:rPr lang="vi-VN" sz="2800" i="1">
                <a:latin typeface="Times New Roman" panose="02020603050405020304" pitchFamily="18" charset="0"/>
                <a:ea typeface="Times New Roman" panose="02020603050405020304" pitchFamily="18" charset="0"/>
              </a:rPr>
              <a:t>đồng ý thì vì sao, không đồng ý thì vì sao?)</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89577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1" y="764273"/>
            <a:ext cx="10986450" cy="5693866"/>
          </a:xfrm>
          <a:prstGeom prst="rect">
            <a:avLst/>
          </a:prstGeom>
        </p:spPr>
        <p:txBody>
          <a:bodyPr wrap="square">
            <a:spAutoFit/>
          </a:bodyPr>
          <a:lstStyle/>
          <a:p>
            <a:pPr indent="457200">
              <a:spcAft>
                <a:spcPts val="0"/>
              </a:spcAft>
            </a:pPr>
            <a:r>
              <a:rPr lang="en-US" sz="2800" b="1" smtClean="0">
                <a:solidFill>
                  <a:srgbClr val="0D0D0D"/>
                </a:solidFill>
                <a:latin typeface="Times New Roman" panose="02020603050405020304" pitchFamily="18" charset="0"/>
                <a:ea typeface="Times New Roman" panose="02020603050405020304" pitchFamily="18" charset="0"/>
              </a:rPr>
              <a:t>Đọc </a:t>
            </a:r>
            <a:r>
              <a:rPr lang="en-US" sz="2800" b="1">
                <a:solidFill>
                  <a:srgbClr val="0D0D0D"/>
                </a:solidFill>
                <a:latin typeface="Times New Roman" panose="02020603050405020304" pitchFamily="18" charset="0"/>
                <a:ea typeface="Times New Roman" panose="02020603050405020304" pitchFamily="18" charset="0"/>
              </a:rPr>
              <a:t>văn bản sau và thực hiện các yêu cầu:</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rPr>
              <a:t> “Đôi vai mẹ đã thành chai từ bao giờ con không biết. Trên đôi vai ấy ai để chiếc bánh dày vào. Bánh dày màu nâu sẫm, có lúc nứt ra. Cái năm mẹ leo lên núi gánh đá xuống thuyền cho người ta chở lên tỉnh, ấy là cái năm vai mẹ nứt to nhất, mất một lần da, rớm máu, dính cả vào đòn gánh. Con hỏi, mẹ bảo: “Không đau, nó ê ra rồi”. Mẹ cởi trần, mặc yếm mà gánh. Lưng mẹ hoàn toàn là một bãi xém nồi. Mẹ gánh củi đi bán. Mẹ gánh thóc từ đâu về suốt đêm xay giã để bán. Tháng nào mẹ cũng gánh gạo đi một ngày đường ròng rã đến nơi con trọ học. Đôi vai ấy, con tin rằng suốt đời mẹ, không bao giờ trở lại lành lặn…Nhưng chính đôi vai xương xẩu, bé nhỏ, mỏng manh ấy lại gánh được bao thứ mà người thường không thể gánh nổi.”</a:t>
            </a:r>
            <a:endParaRPr lang="en-US" sz="2800">
              <a:latin typeface="Times New Roman" panose="02020603050405020304" pitchFamily="18" charset="0"/>
              <a:ea typeface="Times New Roman" panose="02020603050405020304" pitchFamily="18" charset="0"/>
            </a:endParaRPr>
          </a:p>
          <a:p>
            <a:pPr>
              <a:spcAft>
                <a:spcPts val="0"/>
              </a:spcAft>
            </a:pP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(Duy Khán, </a:t>
            </a:r>
            <a:r>
              <a:rPr lang="en-US" sz="2800" i="1">
                <a:latin typeface="Times New Roman" panose="02020603050405020304" pitchFamily="18" charset="0"/>
                <a:ea typeface="Times New Roman" panose="02020603050405020304" pitchFamily="18" charset="0"/>
              </a:rPr>
              <a:t>Tuổi thơ im lặng, </a:t>
            </a:r>
            <a:r>
              <a:rPr lang="en-US" sz="2800">
                <a:latin typeface="Times New Roman" panose="02020603050405020304" pitchFamily="18" charset="0"/>
                <a:ea typeface="Times New Roman" panose="02020603050405020304" pitchFamily="18" charset="0"/>
              </a:rPr>
              <a:t>NXB Kim Đồng, 1996, tr.59)</a:t>
            </a:r>
            <a:endParaRPr lang="en-US" sz="28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19291" y="146293"/>
            <a:ext cx="1521570"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rPr>
              <a:t>ĐỀ SỐ 3</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11791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824" y="2301122"/>
            <a:ext cx="10272214" cy="3246530"/>
          </a:xfrm>
          <a:prstGeom prst="rect">
            <a:avLst/>
          </a:prstGeom>
        </p:spPr>
        <p:txBody>
          <a:bodyPr wrap="square">
            <a:spAutoFit/>
          </a:bodyPr>
          <a:lstStyle/>
          <a:p>
            <a:pPr>
              <a:lnSpc>
                <a:spcPct val="150000"/>
              </a:lnSpc>
              <a:spcAft>
                <a:spcPts val="0"/>
              </a:spcAft>
            </a:pPr>
            <a:r>
              <a:rPr lang="en-US" sz="2800" b="1" smtClean="0">
                <a:solidFill>
                  <a:srgbClr val="0070C0"/>
                </a:solidFill>
                <a:latin typeface="Times New Roman" panose="02020603050405020304" pitchFamily="18" charset="0"/>
                <a:ea typeface="MS Mincho"/>
                <a:cs typeface="Times New Roman" panose="02020603050405020304" pitchFamily="18" charset="0"/>
              </a:rPr>
              <a:t>1</a:t>
            </a:r>
            <a:r>
              <a:rPr lang="en-US" sz="2800" b="1">
                <a:solidFill>
                  <a:srgbClr val="0070C0"/>
                </a:solidFill>
                <a:latin typeface="Times New Roman" panose="02020603050405020304" pitchFamily="18" charset="0"/>
                <a:ea typeface="MS Mincho"/>
                <a:cs typeface="Times New Roman" panose="02020603050405020304" pitchFamily="18" charset="0"/>
              </a:rPr>
              <a:t>. Tác giả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Hoàng Phủ Ngọc Tường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070C0"/>
                </a:solidFill>
                <a:latin typeface="Times New Roman" panose="02020603050405020304" pitchFamily="18" charset="0"/>
                <a:ea typeface="MS Mincho"/>
                <a:cs typeface="Times New Roman" panose="02020603050405020304" pitchFamily="18" charset="0"/>
              </a:rPr>
              <a:t>2. Khái quát lại kiến thức chung văn bản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1386840" algn="l"/>
              </a:tabLst>
            </a:pPr>
            <a:r>
              <a:rPr lang="en-US" sz="2800" b="1">
                <a:solidFill>
                  <a:srgbClr val="0D0D0D"/>
                </a:solidFill>
                <a:latin typeface="Times New Roman" panose="02020603050405020304" pitchFamily="18" charset="0"/>
                <a:ea typeface="MS Mincho"/>
                <a:cs typeface="Times New Roman" panose="02020603050405020304" pitchFamily="18" charset="0"/>
              </a:rPr>
              <a:t>*Xuất xứ:</a:t>
            </a:r>
            <a:r>
              <a:rPr lang="en-US" sz="2800">
                <a:solidFill>
                  <a:srgbClr val="0D0D0D"/>
                </a:solidFill>
                <a:latin typeface="Times New Roman" panose="02020603050405020304" pitchFamily="18" charset="0"/>
                <a:ea typeface="MS Mincho"/>
                <a:cs typeface="Times New Roman" panose="02020603050405020304" pitchFamily="18" charset="0"/>
              </a:rPr>
              <a:t> Trích trong </a:t>
            </a:r>
            <a:r>
              <a:rPr lang="vi-VN" sz="2800" i="1" kern="100">
                <a:latin typeface="Times New Roman" panose="02020603050405020304" pitchFamily="18" charset="0"/>
                <a:ea typeface="SimSun" panose="02010600030101010101" pitchFamily="2" charset="-122"/>
                <a:cs typeface="Times New Roman" panose="02020603050405020304" pitchFamily="18" charset="0"/>
              </a:rPr>
              <a:t>Huế- Di tích và con người </a:t>
            </a:r>
            <a:r>
              <a:rPr lang="en-US" sz="2800" kern="100">
                <a:latin typeface="Times New Roman" panose="02020603050405020304" pitchFamily="18" charset="0"/>
                <a:ea typeface="SimSun" panose="02010600030101010101" pitchFamily="2" charset="-122"/>
                <a:cs typeface="Times New Roman" panose="02020603050405020304" pitchFamily="18" charset="0"/>
              </a:rPr>
              <a:t>(2001)</a:t>
            </a:r>
            <a:r>
              <a:rPr lang="vi-VN" sz="2800" kern="100">
                <a:latin typeface="Times New Roman" panose="02020603050405020304" pitchFamily="18" charset="0"/>
                <a:ea typeface="SimSun" panose="02010600030101010101" pitchFamily="2" charset="-122"/>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b="1" kern="100">
                <a:latin typeface="Times New Roman" panose="02020603050405020304" pitchFamily="18" charset="0"/>
                <a:ea typeface="SimSun" panose="02010600030101010101" pitchFamily="2" charset="-122"/>
                <a:cs typeface="Times New Roman" panose="02020603050405020304" pitchFamily="18" charset="0"/>
              </a:rPr>
              <a:t>*Thể loại</a:t>
            </a:r>
            <a:r>
              <a:rPr lang="en-US" sz="2800" b="1" kern="100">
                <a:latin typeface="Times New Roman" panose="02020603050405020304" pitchFamily="18" charset="0"/>
                <a:ea typeface="SimSun" panose="02010600030101010101" pitchFamily="2" charset="-122"/>
                <a:cs typeface="Times New Roman" panose="02020603050405020304" pitchFamily="18" charset="0"/>
              </a:rPr>
              <a:t>:</a:t>
            </a:r>
            <a:r>
              <a:rPr lang="en-US" sz="2800" kern="100">
                <a:latin typeface="Times New Roman" panose="02020603050405020304" pitchFamily="18" charset="0"/>
                <a:ea typeface="SimSun" panose="02010600030101010101" pitchFamily="2" charset="-122"/>
                <a:cs typeface="Times New Roman" panose="02020603050405020304" pitchFamily="18" charset="0"/>
              </a:rPr>
              <a:t> T</a:t>
            </a:r>
            <a:r>
              <a:rPr lang="vi-VN" sz="2800" kern="100">
                <a:latin typeface="Times New Roman" panose="02020603050405020304" pitchFamily="18" charset="0"/>
                <a:ea typeface="SimSun" panose="02010600030101010101" pitchFamily="2" charset="-122"/>
                <a:cs typeface="Times New Roman" panose="02020603050405020304" pitchFamily="18" charset="0"/>
              </a:rPr>
              <a:t>ản văn</a:t>
            </a:r>
            <a:r>
              <a:rPr lang="en-US" sz="2800" kern="100">
                <a:latin typeface="Times New Roman" panose="02020603050405020304" pitchFamily="18" charset="0"/>
                <a:ea typeface="SimSun" panose="02010600030101010101" pitchFamily="2" charset="-122"/>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kern="100">
                <a:latin typeface="Times New Roman" panose="02020603050405020304" pitchFamily="18" charset="0"/>
                <a:ea typeface="SimSun" panose="02010600030101010101" pitchFamily="2" charset="-122"/>
                <a:cs typeface="Times New Roman" panose="02020603050405020304" pitchFamily="18" charset="0"/>
              </a:rPr>
              <a:t> </a:t>
            </a:r>
            <a:r>
              <a:rPr lang="vi-VN" sz="2800" b="1" kern="100">
                <a:latin typeface="Times New Roman" panose="02020603050405020304" pitchFamily="18" charset="0"/>
                <a:ea typeface="SimSun" panose="02010600030101010101" pitchFamily="2" charset="-122"/>
                <a:cs typeface="Times New Roman" panose="02020603050405020304" pitchFamily="18" charset="0"/>
              </a:rPr>
              <a:t>*Phương thức biểu đạt:</a:t>
            </a:r>
            <a:r>
              <a:rPr lang="vi-VN" sz="2800" kern="100">
                <a:latin typeface="Times New Roman" panose="02020603050405020304" pitchFamily="18" charset="0"/>
                <a:ea typeface="SimSun" panose="02010600030101010101" pitchFamily="2" charset="-122"/>
                <a:cs typeface="Times New Roman" panose="02020603050405020304" pitchFamily="18" charset="0"/>
              </a:rPr>
              <a:t> Thuyết minh, biểu cảm</a:t>
            </a:r>
            <a:r>
              <a:rPr lang="en-US" sz="2800" kern="100">
                <a:latin typeface="Times New Roman" panose="02020603050405020304" pitchFamily="18" charset="0"/>
                <a:ea typeface="SimSun" panose="02010600030101010101" pitchFamily="2" charset="-122"/>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768824" y="1415535"/>
            <a:ext cx="5178021"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Kiến thức cơ bản về tác phẩm </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8171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699" y="1529771"/>
            <a:ext cx="10981898" cy="3970318"/>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rPr>
              <a:t>Câu 1.</a:t>
            </a:r>
            <a:r>
              <a:rPr lang="en-US" sz="2800">
                <a:latin typeface="Times New Roman" panose="02020603050405020304" pitchFamily="18" charset="0"/>
                <a:ea typeface="Times New Roman" panose="02020603050405020304" pitchFamily="18" charset="0"/>
              </a:rPr>
              <a:t> Tìm 1 chi tiết tiêu biểu được nhắc đến trong đoạn văn và nêu ý nghĩa của chi tiết ấy.</a:t>
            </a:r>
          </a:p>
          <a:p>
            <a:pPr algn="just">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Hình ảnh người mẹ được khắc hoạ qua những từ ngữ nào?</a:t>
            </a:r>
          </a:p>
          <a:p>
            <a:pPr algn="just">
              <a:spcAft>
                <a:spcPts val="0"/>
              </a:spcAft>
            </a:pPr>
            <a:r>
              <a:rPr lang="en-US" sz="2800" b="1" spc="-30">
                <a:latin typeface="Times New Roman" panose="02020603050405020304" pitchFamily="18" charset="0"/>
                <a:ea typeface="Times New Roman" panose="02020603050405020304" pitchFamily="18" charset="0"/>
              </a:rPr>
              <a:t>Câu 3.</a:t>
            </a:r>
            <a:r>
              <a:rPr lang="en-US" sz="2800" spc="-30">
                <a:latin typeface="Times New Roman" panose="02020603050405020304" pitchFamily="18" charset="0"/>
                <a:ea typeface="Times New Roman" panose="02020603050405020304" pitchFamily="18" charset="0"/>
              </a:rPr>
              <a:t> Nêu cảm nhận của em về hình ảnh người mẹ qua đoạn văn trên.</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rPr>
              <a:t>Câu 4.</a:t>
            </a:r>
            <a:r>
              <a:rPr lang="en-US" sz="2800">
                <a:latin typeface="Times New Roman" panose="02020603050405020304" pitchFamily="18" charset="0"/>
                <a:ea typeface="Times New Roman" panose="02020603050405020304" pitchFamily="18" charset="0"/>
              </a:rPr>
              <a:t> Dấu ba chấm kết thúc câu văn “</a:t>
            </a:r>
            <a:r>
              <a:rPr lang="en-US" sz="2800" i="1">
                <a:latin typeface="Times New Roman" panose="02020603050405020304" pitchFamily="18" charset="0"/>
                <a:ea typeface="Times New Roman" panose="02020603050405020304" pitchFamily="18" charset="0"/>
              </a:rPr>
              <a:t>Đôi vai ấy, con tin rằng suốt đời mẹ, không bao giờ trở lại lành lặn…</a:t>
            </a:r>
            <a:r>
              <a:rPr lang="en-US" sz="2800">
                <a:latin typeface="Times New Roman" panose="02020603050405020304" pitchFamily="18" charset="0"/>
                <a:ea typeface="Times New Roman" panose="02020603050405020304" pitchFamily="18" charset="0"/>
              </a:rPr>
              <a:t>” có tác dụng gì?</a:t>
            </a:r>
          </a:p>
          <a:p>
            <a:pPr algn="just">
              <a:spcAft>
                <a:spcPts val="0"/>
              </a:spcAft>
            </a:pPr>
            <a:r>
              <a:rPr lang="en-US" sz="2800" b="1">
                <a:latin typeface="Times New Roman" panose="02020603050405020304" pitchFamily="18" charset="0"/>
                <a:ea typeface="Times New Roman" panose="02020603050405020304" pitchFamily="18" charset="0"/>
              </a:rPr>
              <a:t>Câu 5.</a:t>
            </a:r>
            <a:r>
              <a:rPr lang="en-US" sz="2800">
                <a:latin typeface="Times New Roman" panose="02020603050405020304" pitchFamily="18" charset="0"/>
                <a:ea typeface="Times New Roman" panose="02020603050405020304" pitchFamily="18" charset="0"/>
              </a:rPr>
              <a:t> Đặt nhan đề cho đoạn văn. Lí giải vì sao em đặt như vậy.</a:t>
            </a:r>
          </a:p>
          <a:p>
            <a:pPr algn="just">
              <a:spcAft>
                <a:spcPts val="0"/>
              </a:spcAft>
            </a:pPr>
            <a:r>
              <a:rPr lang="en-US" sz="2800" b="1">
                <a:latin typeface="Times New Roman" panose="02020603050405020304" pitchFamily="18" charset="0"/>
                <a:ea typeface="Times New Roman" panose="02020603050405020304" pitchFamily="18" charset="0"/>
              </a:rPr>
              <a:t>Câu 6.</a:t>
            </a:r>
            <a:r>
              <a:rPr lang="en-US" sz="2800">
                <a:latin typeface="Times New Roman" panose="02020603050405020304" pitchFamily="18" charset="0"/>
                <a:ea typeface="Times New Roman" panose="02020603050405020304" pitchFamily="18" charset="0"/>
              </a:rPr>
              <a:t> Nếu chọn một chi tiết ấn tượng nhất để viết về mẹ mình, em sẽ chọn chi tiết nào? Vì sao</a:t>
            </a:r>
            <a:r>
              <a:rPr lang="en-US" sz="2800">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49528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5266" y="733145"/>
            <a:ext cx="2957861"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ĐỀ SỐ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00500" y="1705970"/>
            <a:ext cx="11027392" cy="3970318"/>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Chi tiết tiêu biểu: “</a:t>
            </a:r>
            <a:r>
              <a:rPr lang="en-US" sz="2800" i="1">
                <a:latin typeface="Times New Roman" panose="02020603050405020304" pitchFamily="18" charset="0"/>
                <a:ea typeface="Times New Roman" panose="02020603050405020304" pitchFamily="18" charset="0"/>
                <a:cs typeface="Times New Roman" panose="02020603050405020304" pitchFamily="18" charset="0"/>
              </a:rPr>
              <a:t>chiếc bánh dày trên đôi vai mẹ</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*Ý nghĩa:</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Gợi tả cụ thể, ấn tượng vết chai khác thường, ghi dấu bao nhiêu lần gánh gồng, vất vả mưu sinh, nén chịu đau đớn để nuôi con ăn học của người mẹ.</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Thể hiện một cái nhìn âu yếm, rất đỗi thương yêu của người con về mẹ.</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ảnh người mẹ được khắc hoạ qua đoạn văn: </a:t>
            </a:r>
            <a:r>
              <a:rPr lang="en-US" sz="2800" i="1">
                <a:latin typeface="Times New Roman" panose="02020603050405020304" pitchFamily="18" charset="0"/>
                <a:ea typeface="Times New Roman" panose="02020603050405020304" pitchFamily="18" charset="0"/>
                <a:cs typeface="Times New Roman" panose="02020603050405020304" pitchFamily="18" charset="0"/>
              </a:rPr>
              <a:t>đôi vai mẹ trai, nứt ra; mẹ leo lên núi gánh đá; vai mẹ nứt to, lật da, rớm máu; mẹ cởi trần gánh củi, gánh thóc, xay giã…</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2227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558" y="1214651"/>
            <a:ext cx="11013743" cy="453919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3.</a:t>
            </a:r>
            <a:r>
              <a:rPr lang="en-US" sz="2800">
                <a:latin typeface="Times New Roman" panose="02020603050405020304" pitchFamily="18" charset="0"/>
                <a:ea typeface="Times New Roman" panose="02020603050405020304" pitchFamily="18" charset="0"/>
              </a:rPr>
              <a:t> Cảm nhận về hình ảnh người mẹ:</a:t>
            </a:r>
          </a:p>
          <a:p>
            <a:pPr algn="just">
              <a:lnSpc>
                <a:spcPct val="150000"/>
              </a:lnSpc>
              <a:spcAft>
                <a:spcPts val="0"/>
              </a:spcAft>
            </a:pPr>
            <a:r>
              <a:rPr lang="en-US" sz="2800" i="1">
                <a:latin typeface="Times New Roman" panose="02020603050405020304" pitchFamily="18" charset="0"/>
                <a:ea typeface="Times New Roman" panose="02020603050405020304" pitchFamily="18" charset="0"/>
              </a:rPr>
              <a:t>+  vất vả, lam lũ, chịu thương chịu khó,…;</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rPr>
              <a:t> + thầm lặng hi sinh cho con,…;</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rPr>
              <a:t> + yêu thương con hết mực,….</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4.</a:t>
            </a:r>
            <a:r>
              <a:rPr lang="en-US" sz="2800">
                <a:latin typeface="Times New Roman" panose="02020603050405020304" pitchFamily="18" charset="0"/>
                <a:ea typeface="Times New Roman" panose="02020603050405020304" pitchFamily="18" charset="0"/>
              </a:rPr>
              <a:t> Dấu chấm lửng kết thúc câu văn thể hiện nỗi xúc động trĩu nặng, không cất thành lời của người con khi nghĩ về vết chai sần trên vai mẹ: ngậm ngùi, xót xa, thương yêu vô hạn</a:t>
            </a:r>
            <a:r>
              <a:rPr lang="en-US" sz="2800">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75538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501" y="928047"/>
            <a:ext cx="11027391" cy="5185522"/>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5.</a:t>
            </a:r>
            <a:r>
              <a:rPr lang="en-US" sz="2800">
                <a:latin typeface="Times New Roman" panose="02020603050405020304" pitchFamily="18" charset="0"/>
                <a:ea typeface="Times New Roman" panose="02020603050405020304" pitchFamily="18" charset="0"/>
              </a:rPr>
              <a:t> Chọn được nhan đề đảm bảo:</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Ngắn gọn;</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Nêu được nội dung chủ yếu, bao trùm của đoạn, hoặc nêu được chi tiết, hình ảnh đặc sắc của đoạn. Ví dụ: </a:t>
            </a:r>
            <a:r>
              <a:rPr lang="en-US" sz="2800" i="1">
                <a:latin typeface="Times New Roman" panose="02020603050405020304" pitchFamily="18" charset="0"/>
                <a:ea typeface="Times New Roman" panose="02020603050405020304" pitchFamily="18" charset="0"/>
              </a:rPr>
              <a:t>Đôi vai mẹ; Đôi vai; Điều con chưa biết…; Chiếc bánh dày trên vai mẹ;…</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rPr>
              <a:t>- Lí giải theo các tiêu chí nêu trên. </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6.</a:t>
            </a:r>
            <a:r>
              <a:rPr lang="en-US" sz="2800">
                <a:latin typeface="Times New Roman" panose="02020603050405020304" pitchFamily="18" charset="0"/>
                <a:ea typeface="Times New Roman" panose="02020603050405020304" pitchFamily="18" charset="0"/>
              </a:rPr>
              <a:t> HS tự chọn và nêu một chi tiết ấn tượng nhất để viết về mẹ mình theo cảm nhận của bản thân, sau đó lí giải.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13617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108" y="694228"/>
            <a:ext cx="11009194" cy="5509200"/>
          </a:xfrm>
          <a:prstGeom prst="rect">
            <a:avLst/>
          </a:prstGeom>
        </p:spPr>
        <p:txBody>
          <a:bodyPr wrap="square">
            <a:spAutoFit/>
          </a:bodyPr>
          <a:lstStyle/>
          <a:p>
            <a:pPr algn="ctr">
              <a:spcAft>
                <a:spcPts val="0"/>
              </a:spcAft>
            </a:pPr>
            <a:r>
              <a:rPr lang="en-US" sz="3200" b="1">
                <a:solidFill>
                  <a:srgbClr val="FF0000"/>
                </a:solidFill>
                <a:latin typeface="Times New Roman" panose="02020603050405020304" pitchFamily="18" charset="0"/>
                <a:ea typeface="Times New Roman" panose="02020603050405020304" pitchFamily="18" charset="0"/>
              </a:rPr>
              <a:t>ĐỀ SỐ 4</a:t>
            </a:r>
            <a:endParaRPr lang="en-US" sz="3200">
              <a:latin typeface="Times New Roman" panose="02020603050405020304" pitchFamily="18" charset="0"/>
              <a:ea typeface="Times New Roman" panose="02020603050405020304" pitchFamily="18" charset="0"/>
            </a:endParaRPr>
          </a:p>
          <a:p>
            <a:pPr indent="457200" algn="just">
              <a:spcAft>
                <a:spcPts val="0"/>
              </a:spcAft>
            </a:pPr>
            <a:r>
              <a:rPr lang="en-US" sz="3200" b="1">
                <a:latin typeface="Times New Roman" panose="02020603050405020304" pitchFamily="18" charset="0"/>
                <a:ea typeface="Times New Roman" panose="02020603050405020304" pitchFamily="18" charset="0"/>
              </a:rPr>
              <a:t>Đọc đoạn văn và trả lời các câu hỏi: </a:t>
            </a:r>
            <a:endParaRPr lang="en-US" sz="3200">
              <a:latin typeface="Times New Roman" panose="02020603050405020304" pitchFamily="18" charset="0"/>
              <a:ea typeface="Times New Roman" panose="02020603050405020304" pitchFamily="18" charset="0"/>
            </a:endParaRPr>
          </a:p>
          <a:p>
            <a:pPr indent="36195" algn="just">
              <a:spcAft>
                <a:spcPts val="0"/>
              </a:spcAft>
            </a:pPr>
            <a:r>
              <a:rPr lang="en-US" sz="3200" i="1">
                <a:latin typeface="Times New Roman" panose="02020603050405020304" pitchFamily="18" charset="0"/>
                <a:ea typeface="Times New Roman" panose="02020603050405020304" pitchFamily="18" charset="0"/>
              </a:rPr>
              <a:t>“Mưa này những ngày xưa thương nhớ ở quê, bố mình gọi là mưa lộc, mưa nõn. Nghe âm thanh gọi mưa đã đủ hình dung ra những hạt mưa gieo sự sống cho muôn loài. Nhưng mình, mình thích gọi mưa phùn bằng cái tên riêng do mình đặt: Mưa tơ. Bởi mưa như sợi tơ mỏng mảnh thức thao nhỏ nhẻ. Mềm như tơ, ám như tơ mà cũng giăng mắc như tơ. Mưa đấy mà tưởng như không mưa. Chỉ khi nào ngửa mặt lên trời mới biết. Chẳng có hạt mưa nào lộp độp trên áo, cũng không nặng trĩu bết tóc mai, chỉ có màn mưa che mờ mi mắt, chỉ có những hạt li ti chấp chới không gian</a:t>
            </a:r>
            <a:r>
              <a:rPr lang="en-US" sz="3200" i="1">
                <a:latin typeface="Times New Roman" panose="02020603050405020304" pitchFamily="18" charset="0"/>
                <a:ea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7470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500" y="733246"/>
            <a:ext cx="11054687" cy="5693866"/>
          </a:xfrm>
          <a:prstGeom prst="rect">
            <a:avLst/>
          </a:prstGeom>
        </p:spPr>
        <p:txBody>
          <a:bodyPr wrap="square">
            <a:spAutoFit/>
          </a:bodyPr>
          <a:lstStyle/>
          <a:p>
            <a:pPr indent="36195" algn="just">
              <a:spcAft>
                <a:spcPts val="0"/>
              </a:spcAft>
            </a:pPr>
            <a:r>
              <a:rPr lang="en-US" sz="2800" i="1">
                <a:latin typeface="Times New Roman" panose="02020603050405020304" pitchFamily="18" charset="0"/>
                <a:ea typeface="Times New Roman" panose="02020603050405020304" pitchFamily="18" charset="0"/>
              </a:rPr>
              <a:t>Mưa như điệu đàn vang lên những rung động không lời nhưng lại  đầy gọi mời, thúc giục. Nên, mình cứ thong dong bước vào khung trời ảo hóa, bỏ lại sau lưng gian nhà chật hẹp ẩm thấp mà rong chơi lang thang trên nẻo đường quê, trong khí trời êm mát, chân giẫm lên cỏ xanh ngút ngát đến tận chân trời. Mưa tung bay dường như không chạm đất hoặc vừa chạm đất đã mơ hồ bay trở lại giữa trời. Và trong mưa, các loài hoa đồng nội cũng giao hòa mở tâm rộng lượng đưa hương dịu dàng tan vào bụi mưa bay. Mùa xuân thênh thang mở niềm ân sủng cho muôn loài. Hương cau gần gụi với hương mộc. Trà mi quấn quýt bên hoa sim, hoa nhãn hòa cùng hoa sứ. Bông cải vàng gửi bướm sang nụ tầm xuân. Hoa cà mê lòng hoa thiên lý, hoa nhài. Tất cả cứ rộn ràng, cứ nồng đượm, cứ thanh tân. Cứ gọi hồn xuân dạt dào mê </a:t>
            </a:r>
            <a:r>
              <a:rPr lang="en-US" sz="2800" i="1">
                <a:latin typeface="Times New Roman" panose="02020603050405020304" pitchFamily="18" charset="0"/>
                <a:ea typeface="Times New Roman" panose="02020603050405020304" pitchFamily="18" charset="0"/>
              </a:rPr>
              <a:t>đắm</a:t>
            </a:r>
            <a:r>
              <a:rPr lang="en-US" sz="2800" i="1" smtClean="0">
                <a:latin typeface="Times New Roman" panose="02020603050405020304" pitchFamily="18" charset="0"/>
                <a:ea typeface="Times New Roman" panose="02020603050405020304" pitchFamily="18" charset="0"/>
              </a:rPr>
              <a:t>”.</a:t>
            </a:r>
          </a:p>
          <a:p>
            <a:pPr indent="36195" algn="just">
              <a:spcAft>
                <a:spcPts val="0"/>
              </a:spcAft>
            </a:pPr>
            <a:r>
              <a:rPr lang="en-US" sz="2800" smtClean="0">
                <a:latin typeface="Times New Roman" panose="02020603050405020304" pitchFamily="18" charset="0"/>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Đỗ Xuân Thảo, </a:t>
            </a:r>
            <a:r>
              <a:rPr lang="en-US" sz="2800" i="1">
                <a:latin typeface="Times New Roman" panose="02020603050405020304" pitchFamily="18" charset="0"/>
                <a:ea typeface="Times New Roman" panose="02020603050405020304" pitchFamily="18" charset="0"/>
              </a:rPr>
              <a:t>Ánh sao trong </a:t>
            </a:r>
            <a:r>
              <a:rPr lang="en-US" sz="2800" i="1">
                <a:latin typeface="Times New Roman" panose="02020603050405020304" pitchFamily="18" charset="0"/>
                <a:ea typeface="Times New Roman" panose="02020603050405020304" pitchFamily="18" charset="0"/>
              </a:rPr>
              <a:t>lòng </a:t>
            </a:r>
            <a:r>
              <a:rPr lang="en-US" sz="2800" i="1" smtClean="0">
                <a:latin typeface="Times New Roman" panose="02020603050405020304" pitchFamily="18" charset="0"/>
                <a:ea typeface="Times New Roman" panose="02020603050405020304" pitchFamily="18" charset="0"/>
              </a:rPr>
              <a:t>bố</a:t>
            </a:r>
            <a:r>
              <a:rPr lang="en-US" sz="2800" smtClean="0">
                <a:latin typeface="Times New Roman" panose="02020603050405020304" pitchFamily="18" charset="0"/>
                <a:ea typeface="Times New Roman" panose="02020603050405020304" pitchFamily="18" charset="0"/>
              </a:rPr>
              <a:t>, NXB Lao động, 2016, tr.124,125)</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84507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641" y="1288155"/>
            <a:ext cx="10804478" cy="453919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1</a:t>
            </a:r>
            <a:r>
              <a:rPr lang="en-US" sz="2800">
                <a:latin typeface="Times New Roman" panose="02020603050405020304" pitchFamily="18" charset="0"/>
                <a:ea typeface="Times New Roman" panose="02020603050405020304" pitchFamily="18" charset="0"/>
              </a:rPr>
              <a:t>. Tác giả gọi mưa phùn bằng tên gì? Dựa vào đặc điểm nào của nó?</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Chỉ ra 3 từ được tác giả sử dụng để miêu tả “mưa phùn”.</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3.</a:t>
            </a:r>
            <a:r>
              <a:rPr lang="en-US" sz="2800">
                <a:latin typeface="Times New Roman" panose="02020603050405020304" pitchFamily="18" charset="0"/>
                <a:ea typeface="Times New Roman" panose="02020603050405020304" pitchFamily="18" charset="0"/>
              </a:rPr>
              <a:t> Tìm câu văn thể hiện rõ nhất cảm xúc của tác giả với mùa xuân.</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4.</a:t>
            </a:r>
            <a:r>
              <a:rPr lang="en-US" sz="2800">
                <a:latin typeface="Times New Roman" panose="02020603050405020304" pitchFamily="18" charset="0"/>
                <a:ea typeface="Times New Roman" panose="02020603050405020304" pitchFamily="18" charset="0"/>
              </a:rPr>
              <a:t> Em có đồng tình với tác giả khi cho rằng “</a:t>
            </a:r>
            <a:r>
              <a:rPr lang="en-US" sz="2800" i="1">
                <a:latin typeface="Times New Roman" panose="02020603050405020304" pitchFamily="18" charset="0"/>
                <a:ea typeface="Times New Roman" panose="02020603050405020304" pitchFamily="18" charset="0"/>
              </a:rPr>
              <a:t>Mùa xuân thênh thang mở niềm ân sủng cho muôn loài” </a:t>
            </a:r>
            <a:r>
              <a:rPr lang="en-US" sz="2800">
                <a:latin typeface="Times New Roman" panose="02020603050405020304" pitchFamily="18" charset="0"/>
                <a:ea typeface="Times New Roman" panose="02020603050405020304" pitchFamily="18" charset="0"/>
              </a:rPr>
              <a:t>không? Vì sao?</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5.</a:t>
            </a:r>
            <a:r>
              <a:rPr lang="en-US" sz="2800">
                <a:latin typeface="Times New Roman" panose="02020603050405020304" pitchFamily="18" charset="0"/>
                <a:ea typeface="Times New Roman" panose="02020603050405020304" pitchFamily="18" charset="0"/>
              </a:rPr>
              <a:t> Em đã có trải nghiệm với mưa mùa xuân bao giờ chưa? Hãy chia sẻ những cảm nhận của bản </a:t>
            </a:r>
            <a:r>
              <a:rPr lang="en-US" sz="2800">
                <a:latin typeface="Times New Roman" panose="02020603050405020304" pitchFamily="18" charset="0"/>
                <a:ea typeface="Times New Roman" panose="02020603050405020304" pitchFamily="18" charset="0"/>
              </a:rPr>
              <a:t>thân</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67329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8121" y="668895"/>
            <a:ext cx="4375942" cy="523220"/>
          </a:xfrm>
          <a:prstGeom prst="rect">
            <a:avLst/>
          </a:prstGeom>
        </p:spPr>
        <p:txBody>
          <a:bodyPr wrap="non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rPr>
              <a:t>*GỢI Ý ĐÁP ÁN ĐỀ SỐ 4:</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591403" y="1178467"/>
            <a:ext cx="11022841" cy="5262979"/>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rPr>
              <a:t>Câu 1</a:t>
            </a:r>
            <a:r>
              <a:rPr lang="en-US" sz="2800">
                <a:latin typeface="Times New Roman" panose="02020603050405020304" pitchFamily="18" charset="0"/>
                <a:ea typeface="Times New Roman" panose="02020603050405020304" pitchFamily="18" charset="0"/>
              </a:rPr>
              <a:t>. Tác giả gọi mưa phùn là: </a:t>
            </a:r>
            <a:r>
              <a:rPr lang="en-US" sz="2800" i="1">
                <a:latin typeface="Times New Roman" panose="02020603050405020304" pitchFamily="18" charset="0"/>
                <a:ea typeface="Times New Roman" panose="02020603050405020304" pitchFamily="18" charset="0"/>
              </a:rPr>
              <a:t>mưa tơ</a:t>
            </a:r>
            <a:r>
              <a:rPr lang="en-US" sz="2800">
                <a:latin typeface="Times New Roman" panose="02020603050405020304" pitchFamily="18" charset="0"/>
                <a:ea typeface="Times New Roman" panose="02020603050405020304" pitchFamily="18" charset="0"/>
              </a:rPr>
              <a:t>. Dựa vào các đặc điểm:</a:t>
            </a:r>
            <a:r>
              <a:rPr lang="en-US" sz="2800" i="1">
                <a:latin typeface="Times New Roman" panose="02020603050405020304" pitchFamily="18" charset="0"/>
                <a:ea typeface="Times New Roman" panose="02020603050405020304" pitchFamily="18" charset="0"/>
              </a:rPr>
              <a:t> mưa như sợi tơ mỏng mảnh thức thao nhỏ nhẻ; mềm như tơ, ám như tơ mà cũng giăng mắc như tơ”.</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Chỉ ra 3 từ được tác giả sử dụng để miêu tả “mưa phùn” trong những từ sau:</a:t>
            </a:r>
            <a:r>
              <a:rPr lang="en-US" sz="2800" i="1">
                <a:latin typeface="Times New Roman" panose="02020603050405020304" pitchFamily="18" charset="0"/>
                <a:ea typeface="Times New Roman" panose="02020603050405020304" pitchFamily="18" charset="0"/>
              </a:rPr>
              <a:t> “mỏng mảnh thức thao nhỏ nhẻ, li ti chấp chới,…”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rPr>
              <a:t>Câu 3.</a:t>
            </a:r>
            <a:r>
              <a:rPr lang="en-US" sz="2800">
                <a:latin typeface="Times New Roman" panose="02020603050405020304" pitchFamily="18" charset="0"/>
                <a:ea typeface="Times New Roman" panose="02020603050405020304" pitchFamily="18" charset="0"/>
              </a:rPr>
              <a:t> Câu văn thể hiện rõ nhất cảm xúc của tác giả với mùa xuân: “</a:t>
            </a:r>
            <a:r>
              <a:rPr lang="en-US" sz="2800" i="1">
                <a:latin typeface="Times New Roman" panose="02020603050405020304" pitchFamily="18" charset="0"/>
                <a:ea typeface="Times New Roman" panose="02020603050405020304" pitchFamily="18" charset="0"/>
              </a:rPr>
              <a:t>Tất cả cứ rộn ràng, cứ nồng đượm, cứ thanh tân. Cứ gọi hồn xuân dạt dào mê đắm”.</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rPr>
              <a:t>Câu 4.</a:t>
            </a:r>
            <a:r>
              <a:rPr lang="en-US" sz="2800">
                <a:latin typeface="Times New Roman" panose="02020603050405020304" pitchFamily="18" charset="0"/>
                <a:ea typeface="Times New Roman" panose="02020603050405020304" pitchFamily="18" charset="0"/>
              </a:rPr>
              <a:t> HS nêu quan điểm cá nhân: đồng tình hoặc không đồng tình, lí giải hợp lí, thuyết phục.</a:t>
            </a:r>
          </a:p>
          <a:p>
            <a:pPr algn="just">
              <a:spcAft>
                <a:spcPts val="0"/>
              </a:spcAft>
            </a:pPr>
            <a:r>
              <a:rPr lang="en-US" sz="2800" b="1">
                <a:latin typeface="Times New Roman" panose="02020603050405020304" pitchFamily="18" charset="0"/>
                <a:ea typeface="Times New Roman" panose="02020603050405020304" pitchFamily="18" charset="0"/>
              </a:rPr>
              <a:t>Câu 5.</a:t>
            </a:r>
            <a:r>
              <a:rPr lang="en-US" sz="2800">
                <a:latin typeface="Times New Roman" panose="02020603050405020304" pitchFamily="18" charset="0"/>
                <a:ea typeface="Times New Roman" panose="02020603050405020304" pitchFamily="18" charset="0"/>
              </a:rPr>
              <a:t> HS tự chia sẻ cá nhân về trải nghiệm và những cảm nhận mưa mùa </a:t>
            </a:r>
            <a:r>
              <a:rPr lang="en-US" sz="2800">
                <a:latin typeface="Times New Roman" panose="02020603050405020304" pitchFamily="18" charset="0"/>
                <a:ea typeface="Times New Roman" panose="02020603050405020304" pitchFamily="18" charset="0"/>
              </a:rPr>
              <a:t>xuân</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57993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355" y="2634019"/>
            <a:ext cx="10003809" cy="1684564"/>
          </a:xfrm>
          <a:prstGeom prst="rect">
            <a:avLst/>
          </a:prstGeom>
        </p:spPr>
        <p:txBody>
          <a:bodyPr wrap="square">
            <a:spAutoFit/>
          </a:bodyPr>
          <a:lstStyle/>
          <a:p>
            <a:pPr algn="just">
              <a:lnSpc>
                <a:spcPct val="200000"/>
              </a:lnSpc>
              <a:spcAft>
                <a:spcPts val="0"/>
              </a:spcAft>
              <a:tabLst>
                <a:tab pos="152400" algn="l"/>
              </a:tabLst>
            </a:pPr>
            <a:r>
              <a:rPr lang="de-DE" sz="2800" smtClean="0">
                <a:solidFill>
                  <a:srgbClr val="0D0D0D"/>
                </a:solidFill>
                <a:latin typeface="Times New Roman" panose="02020603050405020304" pitchFamily="18" charset="0"/>
                <a:ea typeface="Times New Roman" panose="02020603050405020304" pitchFamily="18" charset="0"/>
              </a:rPr>
              <a:t>- </a:t>
            </a:r>
            <a:r>
              <a:rPr lang="de-DE" sz="2800">
                <a:solidFill>
                  <a:srgbClr val="0D0D0D"/>
                </a:solidFill>
                <a:latin typeface="Times New Roman" panose="02020603050405020304" pitchFamily="18" charset="0"/>
                <a:ea typeface="Times New Roman" panose="02020603050405020304" pitchFamily="18" charset="0"/>
              </a:rPr>
              <a:t>Hoàn thiện các nội dung của buổi học;</a:t>
            </a:r>
            <a:endParaRPr lang="en-US" sz="2800">
              <a:latin typeface="Times New Roman" panose="02020603050405020304" pitchFamily="18" charset="0"/>
              <a:ea typeface="Times New Roman" panose="02020603050405020304" pitchFamily="18" charset="0"/>
            </a:endParaRPr>
          </a:p>
          <a:p>
            <a:pPr algn="just">
              <a:lnSpc>
                <a:spcPct val="200000"/>
              </a:lnSpc>
              <a:spcAft>
                <a:spcPts val="0"/>
              </a:spcAft>
            </a:pPr>
            <a:r>
              <a:rPr lang="en-US" sz="2800">
                <a:solidFill>
                  <a:srgbClr val="0D0D0D"/>
                </a:solidFill>
                <a:latin typeface="Times New Roman" panose="02020603050405020304" pitchFamily="18" charset="0"/>
                <a:ea typeface="Times New Roman" panose="02020603050405020304" pitchFamily="18" charset="0"/>
              </a:rPr>
              <a:t>- Chuẩn bị cho buổi học sau: Ôn tập Vb3: </a:t>
            </a:r>
            <a:r>
              <a:rPr lang="en-US" sz="2800" i="1">
                <a:solidFill>
                  <a:srgbClr val="0D0D0D"/>
                </a:solidFill>
                <a:latin typeface="Times New Roman" panose="02020603050405020304" pitchFamily="18" charset="0"/>
                <a:ea typeface="Times New Roman" panose="02020603050405020304" pitchFamily="18" charset="0"/>
              </a:rPr>
              <a:t>Hội lồng tồng</a:t>
            </a:r>
            <a:r>
              <a:rPr lang="en-US" sz="280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3711539" y="1306352"/>
            <a:ext cx="3950056" cy="523220"/>
          </a:xfrm>
          <a:prstGeom prst="rect">
            <a:avLst/>
          </a:prstGeom>
        </p:spPr>
        <p:txBody>
          <a:bodyPr wrap="none">
            <a:spAutoFit/>
          </a:bodyPr>
          <a:lstStyle/>
          <a:p>
            <a:pPr algn="ctr">
              <a:spcAft>
                <a:spcPts val="0"/>
              </a:spcAft>
              <a:tabLst>
                <a:tab pos="152400" algn="l"/>
              </a:tabLst>
            </a:pPr>
            <a:r>
              <a:rPr lang="de-DE" sz="2800" b="1">
                <a:solidFill>
                  <a:srgbClr val="FF0000"/>
                </a:solidFill>
                <a:latin typeface="Times New Roman" panose="02020603050405020304" pitchFamily="18" charset="0"/>
                <a:ea typeface="Times New Roman" panose="02020603050405020304" pitchFamily="18" charset="0"/>
              </a:rPr>
              <a:t>HƯỚNG DẪN TỰ HỌC</a:t>
            </a:r>
            <a:endParaRPr lang="en-US" sz="28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77498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332" y="1235082"/>
            <a:ext cx="10781732" cy="4832092"/>
          </a:xfrm>
          <a:prstGeom prst="rect">
            <a:avLst/>
          </a:prstGeom>
        </p:spPr>
        <p:txBody>
          <a:bodyPr wrap="square">
            <a:spAutoFit/>
          </a:bodyPr>
          <a:lstStyle/>
          <a:p>
            <a:pPr algn="just">
              <a:spcAft>
                <a:spcPts val="0"/>
              </a:spcAft>
            </a:pPr>
            <a:r>
              <a:rPr lang="en-US" sz="2800" b="1">
                <a:solidFill>
                  <a:srgbClr val="0070C0"/>
                </a:solidFill>
                <a:latin typeface="Times New Roman" panose="02020603050405020304" pitchFamily="18" charset="0"/>
                <a:ea typeface="MS Mincho"/>
              </a:rPr>
              <a:t>3. Khái quát kiến thức văn bản</a:t>
            </a:r>
            <a:endParaRPr lang="en-US" sz="280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b="1">
                <a:solidFill>
                  <a:srgbClr val="0070C0"/>
                </a:solidFill>
                <a:latin typeface="Times New Roman" panose="02020603050405020304" pitchFamily="18" charset="0"/>
                <a:ea typeface="MS Mincho"/>
              </a:rPr>
              <a:t>*Nét riêng trong khẩu vị của người Huế</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kern="100">
                <a:latin typeface="Times New Roman" panose="02020603050405020304" pitchFamily="18" charset="0"/>
                <a:ea typeface="SimSun" panose="02010600030101010101" pitchFamily="2" charset="-122"/>
              </a:rPr>
              <a:t>- Thích thú với 2 vị mà thiên hạ đều sợ đó là đắng và cay</a:t>
            </a:r>
            <a:r>
              <a:rPr lang="en-US" sz="2800" kern="100">
                <a:latin typeface="Times New Roman" panose="02020603050405020304" pitchFamily="18" charset="0"/>
                <a:ea typeface="SimSun" panose="02010600030101010101" pitchFamily="2" charset="-122"/>
              </a:rPr>
              <a:t>.</a:t>
            </a:r>
            <a:endParaRPr lang="en-US" sz="2800">
              <a:latin typeface="Times New Roman" panose="02020603050405020304" pitchFamily="18" charset="0"/>
              <a:ea typeface="Times New Roman" panose="02020603050405020304" pitchFamily="18" charset="0"/>
            </a:endParaRPr>
          </a:p>
          <a:p>
            <a:pPr>
              <a:spcAft>
                <a:spcPts val="0"/>
              </a:spcAft>
            </a:pPr>
            <a:r>
              <a:rPr lang="en-US" sz="2800" b="1">
                <a:solidFill>
                  <a:srgbClr val="0070C0"/>
                </a:solidFill>
                <a:latin typeface="Times New Roman" panose="02020603050405020304" pitchFamily="18" charset="0"/>
                <a:ea typeface="Times New Roman" panose="02020603050405020304" pitchFamily="18" charset="0"/>
              </a:rPr>
              <a:t>*“Chuyện cơm hến”</a:t>
            </a:r>
            <a:endParaRPr lang="en-US" sz="2800">
              <a:latin typeface="Times New Roman" panose="02020603050405020304" pitchFamily="18" charset="0"/>
              <a:ea typeface="Times New Roman" panose="02020603050405020304" pitchFamily="18" charset="0"/>
            </a:endParaRPr>
          </a:p>
          <a:p>
            <a:pPr algn="just">
              <a:spcAft>
                <a:spcPts val="0"/>
              </a:spcAft>
              <a:tabLst>
                <a:tab pos="167640" algn="l"/>
                <a:tab pos="312420" algn="l"/>
              </a:tabLst>
            </a:pPr>
            <a:r>
              <a:rPr lang="en-US" sz="2800">
                <a:solidFill>
                  <a:srgbClr val="000000"/>
                </a:solidFill>
                <a:latin typeface="Times New Roman" panose="02020603050405020304" pitchFamily="18" charset="0"/>
                <a:ea typeface="Times New Roman" panose="02020603050405020304" pitchFamily="18" charset="0"/>
              </a:rPr>
              <a:t>- Cơm hến là một món ăn mang tính chất bình dân </a:t>
            </a:r>
            <a:r>
              <a:rPr lang="en-US" sz="2800" kern="100">
                <a:latin typeface="Times New Roman" panose="02020603050405020304" pitchFamily="18" charset="0"/>
                <a:ea typeface="SimSun" panose="02010600030101010101" pitchFamily="2" charset="-122"/>
              </a:rPr>
              <a:t>(từ nguyên liệu đến cách ăn), vì </a:t>
            </a:r>
            <a:r>
              <a:rPr lang="vi-VN" sz="2800" kern="100">
                <a:latin typeface="Times New Roman" panose="02020603050405020304" pitchFamily="18" charset="0"/>
                <a:ea typeface="SimSun" panose="02010600030101010101" pitchFamily="2" charset="-122"/>
              </a:rPr>
              <a:t>phù hợp với túi tiền của tất cả mọi người</a:t>
            </a:r>
            <a:r>
              <a:rPr lang="en-US" sz="2800" kern="100">
                <a:latin typeface="Times New Roman" panose="02020603050405020304" pitchFamily="18" charset="0"/>
                <a:ea typeface="SimSun" panose="02010600030101010101" pitchFamily="2" charset="-122"/>
              </a:rPr>
              <a:t>. </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kern="100">
                <a:latin typeface="Times New Roman" panose="02020603050405020304" pitchFamily="18" charset="0"/>
                <a:ea typeface="SimSun" panose="02010600030101010101" pitchFamily="2" charset="-122"/>
              </a:rPr>
              <a:t>- </a:t>
            </a:r>
            <a:r>
              <a:rPr lang="vi-VN" sz="2800" kern="100">
                <a:latin typeface="Times New Roman" panose="02020603050405020304" pitchFamily="18" charset="0"/>
                <a:ea typeface="SimSun" panose="02010600030101010101" pitchFamily="2" charset="-122"/>
              </a:rPr>
              <a:t>Người Huế đã nâng một món ăn bình dân làm thành nghệ thuật ẩm thực Huế</a:t>
            </a:r>
            <a:r>
              <a:rPr lang="en-US" sz="2800" kern="100">
                <a:latin typeface="Times New Roman" panose="02020603050405020304" pitchFamily="18" charset="0"/>
                <a:ea typeface="SimSun" panose="02010600030101010101" pitchFamily="2" charset="-122"/>
              </a:rPr>
              <a:t>. </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b="1" kern="100">
                <a:latin typeface="Times New Roman" panose="02020603050405020304" pitchFamily="18" charset="0"/>
                <a:ea typeface="SimSun" panose="02010600030101010101" pitchFamily="2" charset="-122"/>
              </a:rPr>
              <a:t>- </a:t>
            </a:r>
            <a:r>
              <a:rPr lang="vi-VN" sz="2800" kern="100">
                <a:latin typeface="Times New Roman" panose="02020603050405020304" pitchFamily="18" charset="0"/>
                <a:ea typeface="SimSun" panose="02010600030101010101" pitchFamily="2" charset="-122"/>
              </a:rPr>
              <a:t>T</a:t>
            </a:r>
            <a:r>
              <a:rPr lang="en-US" sz="2800" kern="100">
                <a:latin typeface="Times New Roman" panose="02020603050405020304" pitchFamily="18" charset="0"/>
                <a:ea typeface="SimSun" panose="02010600030101010101" pitchFamily="2" charset="-122"/>
              </a:rPr>
              <a:t>ừ</a:t>
            </a:r>
            <a:r>
              <a:rPr lang="vi-VN" sz="2800" kern="100">
                <a:latin typeface="Times New Roman" panose="02020603050405020304" pitchFamily="18" charset="0"/>
                <a:ea typeface="SimSun" panose="02010600030101010101" pitchFamily="2" charset="-122"/>
              </a:rPr>
              <a:t> một món ăn của người bình dân</a:t>
            </a:r>
            <a:r>
              <a:rPr lang="en-US" sz="2800" kern="100">
                <a:latin typeface="Times New Roman" panose="02020603050405020304" pitchFamily="18" charset="0"/>
                <a:ea typeface="SimSun" panose="02010600030101010101" pitchFamily="2" charset="-122"/>
              </a:rPr>
              <a:t>,</a:t>
            </a:r>
            <a:r>
              <a:rPr lang="vi-VN" sz="2800" kern="100">
                <a:latin typeface="Times New Roman" panose="02020603050405020304" pitchFamily="18" charset="0"/>
                <a:ea typeface="SimSun" panose="02010600030101010101" pitchFamily="2" charset="-122"/>
              </a:rPr>
              <a:t> bài tản văn bàn về </a:t>
            </a:r>
            <a:r>
              <a:rPr lang="en-US" sz="2800" kern="100">
                <a:latin typeface="Times New Roman" panose="02020603050405020304" pitchFamily="18" charset="0"/>
                <a:ea typeface="SimSun" panose="02010600030101010101" pitchFamily="2" charset="-122"/>
              </a:rPr>
              <a:t>vấn đề nhân sinh, </a:t>
            </a:r>
            <a:r>
              <a:rPr lang="vi-VN" sz="2800" kern="100">
                <a:latin typeface="Times New Roman" panose="02020603050405020304" pitchFamily="18" charset="0"/>
                <a:ea typeface="SimSun" panose="02010600030101010101" pitchFamily="2" charset="-122"/>
              </a:rPr>
              <a:t>phong tục tập quán và sự giữ gìn văn hóa truyền thống,</a:t>
            </a:r>
            <a:r>
              <a:rPr lang="en-US" sz="2800" kern="100">
                <a:latin typeface="Times New Roman" panose="02020603050405020304" pitchFamily="18" charset="0"/>
                <a:ea typeface="SimSun" panose="02010600030101010101" pitchFamily="2" charset="-122"/>
              </a:rPr>
              <a:t> về đặc điểm nhân học, về tình yêu và</a:t>
            </a:r>
            <a:r>
              <a:rPr lang="vi-VN" sz="2800" kern="100">
                <a:latin typeface="Times New Roman" panose="02020603050405020304" pitchFamily="18" charset="0"/>
                <a:ea typeface="SimSun" panose="02010600030101010101" pitchFamily="2" charset="-122"/>
              </a:rPr>
              <a:t> sự gắn bó với quê </a:t>
            </a:r>
            <a:r>
              <a:rPr lang="vi-VN" sz="2800" kern="100">
                <a:latin typeface="Times New Roman" panose="02020603050405020304" pitchFamily="18" charset="0"/>
                <a:ea typeface="SimSun" panose="02010600030101010101" pitchFamily="2" charset="-122"/>
              </a:rPr>
              <a:t>hương</a:t>
            </a:r>
            <a:r>
              <a:rPr lang="vi-VN" sz="2800" kern="100" smtClean="0">
                <a:latin typeface="Times New Roman" panose="02020603050405020304" pitchFamily="18" charset="0"/>
                <a:ea typeface="SimSun" panose="02010600030101010101" pitchFamily="2" charset="-122"/>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65015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865" y="1569492"/>
            <a:ext cx="10536072" cy="3970318"/>
          </a:xfrm>
          <a:prstGeom prst="rect">
            <a:avLst/>
          </a:prstGeom>
        </p:spPr>
        <p:txBody>
          <a:bodyPr wrap="square">
            <a:spAutoFit/>
          </a:bodyPr>
          <a:lstStyle/>
          <a:p>
            <a:pPr algn="just">
              <a:spcAft>
                <a:spcPts val="0"/>
              </a:spcAft>
            </a:pPr>
            <a:r>
              <a:rPr lang="en-US" sz="2800">
                <a:solidFill>
                  <a:srgbClr val="000000"/>
                </a:solidFill>
                <a:latin typeface="Times New Roman" panose="02020603050405020304" pitchFamily="18" charset="0"/>
                <a:ea typeface="Microsoft Sans Serif" panose="020B0604020202020204" pitchFamily="34" charset="0"/>
              </a:rPr>
              <a:t>- C</a:t>
            </a:r>
            <a:r>
              <a:rPr lang="vi-VN" sz="2800">
                <a:solidFill>
                  <a:srgbClr val="000000"/>
                </a:solidFill>
                <a:latin typeface="Times New Roman" panose="02020603050405020304" pitchFamily="18" charset="0"/>
                <a:ea typeface="Microsoft Sans Serif" panose="020B0604020202020204" pitchFamily="34" charset="0"/>
              </a:rPr>
              <a:t>hi tiết đặc biệt </a:t>
            </a:r>
            <a:r>
              <a:rPr lang="en-US" sz="2800">
                <a:solidFill>
                  <a:srgbClr val="000000"/>
                </a:solidFill>
                <a:latin typeface="Times New Roman" panose="02020603050405020304" pitchFamily="18" charset="0"/>
                <a:ea typeface="Microsoft Sans Serif" panose="020B0604020202020204" pitchFamily="34" charset="0"/>
              </a:rPr>
              <a:t>chị bán hàng rong và </a:t>
            </a:r>
            <a:r>
              <a:rPr lang="vi-VN" sz="2800">
                <a:solidFill>
                  <a:srgbClr val="000000"/>
                </a:solidFill>
                <a:latin typeface="Times New Roman" panose="02020603050405020304" pitchFamily="18" charset="0"/>
                <a:ea typeface="Microsoft Sans Serif" panose="020B0604020202020204" pitchFamily="34" charset="0"/>
              </a:rPr>
              <a:t>bếp lửa:</a:t>
            </a:r>
            <a:r>
              <a:rPr lang="vi-VN" sz="2800" b="1">
                <a:solidFill>
                  <a:srgbClr val="000000"/>
                </a:solidFill>
                <a:latin typeface="Times New Roman" panose="02020603050405020304" pitchFamily="18" charset="0"/>
                <a:ea typeface="Microsoft Sans Serif" panose="020B0604020202020204" pitchFamily="34" charset="0"/>
              </a:rPr>
              <a:t> </a:t>
            </a:r>
            <a:r>
              <a:rPr lang="vi-VN" sz="2800">
                <a:solidFill>
                  <a:srgbClr val="000000"/>
                </a:solidFill>
                <a:latin typeface="Times New Roman" panose="02020603050405020304" pitchFamily="18" charset="0"/>
                <a:ea typeface="Microsoft Sans Serif" panose="020B0604020202020204" pitchFamily="34" charset="0"/>
              </a:rPr>
              <a:t>vừa thực vừa mang tính tượng trưng cho ý thức gìn giữ nét văn hoá cổ truyền ở những người bình dân như chị bán hàng thu nhập ít ỏi nhưng họ không bỏ nghề, vẫn chăm chút cho nghề</a:t>
            </a:r>
            <a:r>
              <a:rPr lang="en-US" sz="2800">
                <a:solidFill>
                  <a:srgbClr val="000000"/>
                </a:solidFill>
                <a:latin typeface="Times New Roman" panose="02020603050405020304" pitchFamily="18" charset="0"/>
                <a:ea typeface="Microsoft Sans Serif" panose="020B0604020202020204" pitchFamily="34" charset="0"/>
              </a:rPr>
              <a:t>…</a:t>
            </a:r>
            <a:endParaRPr lang="en-US" sz="280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b="1">
                <a:solidFill>
                  <a:srgbClr val="0070C0"/>
                </a:solidFill>
                <a:latin typeface="Times New Roman" panose="02020603050405020304" pitchFamily="18" charset="0"/>
                <a:ea typeface="MS Mincho"/>
              </a:rPr>
              <a:t>*Lời văn của tác giả</a:t>
            </a:r>
            <a:endParaRPr lang="en-US" sz="280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a:solidFill>
                  <a:srgbClr val="212529"/>
                </a:solidFill>
                <a:latin typeface="Times New Roman" panose="02020603050405020304" pitchFamily="18" charset="0"/>
                <a:ea typeface="Times New Roman" panose="02020603050405020304" pitchFamily="18" charset="0"/>
              </a:rPr>
              <a:t>- Trò chuyện đối thoại mang tính khẩu ngữ.</a:t>
            </a:r>
            <a:endParaRPr lang="en-US" sz="280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a:solidFill>
                  <a:srgbClr val="0070C0"/>
                </a:solidFill>
                <a:latin typeface="Times New Roman" panose="02020603050405020304" pitchFamily="18" charset="0"/>
                <a:ea typeface="MS Mincho"/>
              </a:rPr>
              <a:t>*Những nét đặc sắc nghệ thuật</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 Sử dụng ngôn ngữ mang đậm màu sắc địa phương, gần với khẩu ngữ.</a:t>
            </a:r>
            <a:endParaRPr lang="en-US" sz="2800">
              <a:latin typeface="Times New Roman" panose="02020603050405020304" pitchFamily="18" charset="0"/>
              <a:ea typeface="Times New Roman" panose="02020603050405020304" pitchFamily="18" charset="0"/>
            </a:endParaRPr>
          </a:p>
          <a:p>
            <a:r>
              <a:rPr lang="en-US" sz="2800">
                <a:solidFill>
                  <a:srgbClr val="000000"/>
                </a:solidFill>
                <a:latin typeface="Times New Roman" panose="02020603050405020304" pitchFamily="18" charset="0"/>
                <a:ea typeface="Times New Roman" panose="02020603050405020304" pitchFamily="18" charset="0"/>
              </a:rPr>
              <a:t>- Giọng điệu tự nhiên, hóm hỉnh kết hợp với chất trữ tình.</a:t>
            </a:r>
            <a:endParaRPr lang="en-US" sz="2800"/>
          </a:p>
        </p:txBody>
      </p:sp>
    </p:spTree>
    <p:extLst>
      <p:ext uri="{BB962C8B-B14F-4D97-AF65-F5344CB8AC3E}">
        <p14:creationId xmlns:p14="http://schemas.microsoft.com/office/powerpoint/2010/main" val="2382543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685" y="717449"/>
            <a:ext cx="2300630"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II. Luyện tập </a:t>
            </a:r>
            <a:endParaRPr lang="en-US" sz="2800">
              <a:solidFill>
                <a:srgbClr val="FF00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48226" y="2361835"/>
            <a:ext cx="10774949" cy="523220"/>
          </a:xfrm>
          <a:prstGeom prst="rect">
            <a:avLst/>
          </a:prstGeom>
        </p:spPr>
        <p:txBody>
          <a:bodyPr wrap="square">
            <a:spAutoFit/>
          </a:bodyPr>
          <a:lstStyle/>
          <a:p>
            <a:pPr algn="just">
              <a:spcAft>
                <a:spcPts val="0"/>
              </a:spcAft>
            </a:pPr>
            <a:r>
              <a:rPr lang="en-US" sz="2800" b="1" smtClean="0">
                <a:solidFill>
                  <a:srgbClr val="0D0D0D"/>
                </a:solidFill>
                <a:latin typeface="Times New Roman" panose="02020603050405020304" pitchFamily="18" charset="0"/>
                <a:ea typeface="Times New Roman" panose="02020603050405020304" pitchFamily="18" charset="0"/>
              </a:rPr>
              <a:t>Đọc </a:t>
            </a:r>
            <a:r>
              <a:rPr lang="en-US" sz="2800" b="1">
                <a:solidFill>
                  <a:srgbClr val="0D0D0D"/>
                </a:solidFill>
                <a:latin typeface="Times New Roman" panose="02020603050405020304" pitchFamily="18" charset="0"/>
                <a:ea typeface="Times New Roman" panose="02020603050405020304" pitchFamily="18" charset="0"/>
              </a:rPr>
              <a:t>kĩ lại văn bản </a:t>
            </a:r>
            <a:r>
              <a:rPr lang="en-US" sz="2800" b="1" i="1">
                <a:solidFill>
                  <a:srgbClr val="0D0D0D"/>
                </a:solidFill>
                <a:latin typeface="Times New Roman" panose="02020603050405020304" pitchFamily="18" charset="0"/>
                <a:ea typeface="Times New Roman" panose="02020603050405020304" pitchFamily="18" charset="0"/>
              </a:rPr>
              <a:t>Chuyện cơm hến</a:t>
            </a:r>
            <a:r>
              <a:rPr lang="en-US" sz="2800" b="1">
                <a:solidFill>
                  <a:srgbClr val="0D0D0D"/>
                </a:solidFill>
                <a:latin typeface="Times New Roman" panose="02020603050405020304" pitchFamily="18" charset="0"/>
                <a:ea typeface="Times New Roman" panose="02020603050405020304" pitchFamily="18" charset="0"/>
              </a:rPr>
              <a:t> (SGK, tr.111) và trả lời câu hỏi:</a:t>
            </a:r>
            <a:endParaRPr lang="en-US" sz="2800">
              <a:effectLst/>
              <a:latin typeface="Times New Roman" panose="02020603050405020304" pitchFamily="18" charset="0"/>
              <a:ea typeface="Times New Roman" panose="02020603050405020304" pitchFamily="18" charset="0"/>
            </a:endParaRPr>
          </a:p>
        </p:txBody>
      </p:sp>
      <p:sp>
        <p:nvSpPr>
          <p:cNvPr id="4" name="Rectangle 3"/>
          <p:cNvSpPr/>
          <p:nvPr/>
        </p:nvSpPr>
        <p:spPr>
          <a:xfrm>
            <a:off x="648226" y="1315395"/>
            <a:ext cx="8594917" cy="523220"/>
          </a:xfrm>
          <a:prstGeom prst="rect">
            <a:avLst/>
          </a:prstGeom>
        </p:spPr>
        <p:txBody>
          <a:bodyPr wrap="none">
            <a:spAutoFit/>
          </a:bodyPr>
          <a:lstStyle/>
          <a:p>
            <a:pPr marL="342900" lvl="0" indent="-342900" algn="ctr">
              <a:spcAft>
                <a:spcPts val="0"/>
              </a:spcAft>
              <a:buFont typeface="+mj-lt"/>
              <a:buAutoNum type="alphaUcPeriod"/>
            </a:pPr>
            <a:r>
              <a:rPr lang="en-US" sz="2800" b="1">
                <a:solidFill>
                  <a:srgbClr val="FF0000"/>
                </a:solidFill>
                <a:latin typeface="Times New Roman" panose="02020603050405020304" pitchFamily="18" charset="0"/>
                <a:ea typeface="Times New Roman" panose="02020603050405020304" pitchFamily="18" charset="0"/>
              </a:rPr>
              <a:t>LUYỆN TẬP ĐỌC HIỂU NGỮ LIỆU TRONG SGK</a:t>
            </a:r>
            <a:endParaRPr lang="en-US" sz="2800">
              <a:latin typeface="Times New Roman" panose="02020603050405020304" pitchFamily="18" charset="0"/>
              <a:ea typeface="Times New Roman" panose="02020603050405020304" pitchFamily="18" charset="0"/>
            </a:endParaRPr>
          </a:p>
        </p:txBody>
      </p:sp>
      <p:sp>
        <p:nvSpPr>
          <p:cNvPr id="5" name="Rectangle 4"/>
          <p:cNvSpPr/>
          <p:nvPr/>
        </p:nvSpPr>
        <p:spPr>
          <a:xfrm>
            <a:off x="5390518" y="1838615"/>
            <a:ext cx="1410964"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rPr>
              <a:t>ĐỀ BÀI</a:t>
            </a:r>
            <a:endParaRPr lang="en-US" sz="2800">
              <a:latin typeface="Times New Roman" panose="02020603050405020304" pitchFamily="18" charset="0"/>
              <a:ea typeface="Times New Roman" panose="02020603050405020304" pitchFamily="18" charset="0"/>
            </a:endParaRPr>
          </a:p>
        </p:txBody>
      </p:sp>
      <p:sp>
        <p:nvSpPr>
          <p:cNvPr id="6" name="Rectangle 5"/>
          <p:cNvSpPr/>
          <p:nvPr/>
        </p:nvSpPr>
        <p:spPr>
          <a:xfrm>
            <a:off x="648226" y="3084394"/>
            <a:ext cx="10938723" cy="3108543"/>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rPr>
              <a:t>Câu 1.</a:t>
            </a:r>
            <a:r>
              <a:rPr lang="en-US" sz="2800">
                <a:latin typeface="Times New Roman" panose="02020603050405020304" pitchFamily="18" charset="0"/>
                <a:ea typeface="Times New Roman" panose="02020603050405020304" pitchFamily="18" charset="0"/>
              </a:rPr>
              <a:t> Văn bản “</a:t>
            </a:r>
            <a:r>
              <a:rPr lang="en-US" sz="2800" i="1">
                <a:latin typeface="Times New Roman" panose="02020603050405020304" pitchFamily="18" charset="0"/>
                <a:ea typeface="Times New Roman" panose="02020603050405020304" pitchFamily="18" charset="0"/>
              </a:rPr>
              <a:t>Chuyện cơm hến</a:t>
            </a:r>
            <a:r>
              <a:rPr lang="en-US" sz="2800">
                <a:latin typeface="Times New Roman" panose="02020603050405020304" pitchFamily="18" charset="0"/>
                <a:ea typeface="Times New Roman" panose="02020603050405020304" pitchFamily="18" charset="0"/>
              </a:rPr>
              <a:t>” được viết theo thể loại nào? Dấu hiệu nào giúp em nhận ra điều đó? </a:t>
            </a:r>
          </a:p>
          <a:p>
            <a:pPr algn="just">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Qua văn bản, em có ấn tượng gì về món cơm hến?</a:t>
            </a:r>
          </a:p>
          <a:p>
            <a:pPr algn="just">
              <a:spcAft>
                <a:spcPts val="0"/>
              </a:spcAft>
            </a:pPr>
            <a:r>
              <a:rPr lang="en-US" sz="2800" b="1">
                <a:latin typeface="Times New Roman" panose="02020603050405020304" pitchFamily="18" charset="0"/>
                <a:ea typeface="Times New Roman" panose="02020603050405020304" pitchFamily="18" charset="0"/>
              </a:rPr>
              <a:t>Câu 3.</a:t>
            </a:r>
            <a:r>
              <a:rPr lang="en-US" sz="2800">
                <a:latin typeface="Times New Roman" panose="02020603050405020304" pitchFamily="18" charset="0"/>
                <a:ea typeface="Times New Roman" panose="02020603050405020304" pitchFamily="18" charset="0"/>
              </a:rPr>
              <a:t> Theo em, để người ăn nhớ mãi về một món ăn thì cần những yếu tố nào?</a:t>
            </a:r>
          </a:p>
          <a:p>
            <a:pPr algn="just">
              <a:spcAft>
                <a:spcPts val="0"/>
              </a:spcAft>
            </a:pPr>
            <a:r>
              <a:rPr lang="en-US" sz="2800" b="1">
                <a:latin typeface="Times New Roman" panose="02020603050405020304" pitchFamily="18" charset="0"/>
                <a:ea typeface="Times New Roman" panose="02020603050405020304" pitchFamily="18" charset="0"/>
              </a:rPr>
              <a:t>Câu 4.</a:t>
            </a:r>
            <a:r>
              <a:rPr lang="en-US" sz="2800">
                <a:latin typeface="Times New Roman" panose="02020603050405020304" pitchFamily="18" charset="0"/>
                <a:ea typeface="Times New Roman" panose="02020603050405020304" pitchFamily="18" charset="0"/>
              </a:rPr>
              <a:t> Từ chuyện cơm hến, tác giả muốn gửi đến chúng ta bức thông điệp </a:t>
            </a:r>
            <a:r>
              <a:rPr lang="en-US" sz="2800">
                <a:latin typeface="Times New Roman" panose="02020603050405020304" pitchFamily="18" charset="0"/>
                <a:ea typeface="Times New Roman" panose="02020603050405020304" pitchFamily="18" charset="0"/>
              </a:rPr>
              <a:t>gì</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86357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5" y="941694"/>
            <a:ext cx="11000095" cy="5185522"/>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Văn bản “</a:t>
            </a:r>
            <a:r>
              <a:rPr lang="en-US" sz="2800" i="1">
                <a:latin typeface="Times New Roman" panose="02020603050405020304" pitchFamily="18" charset="0"/>
                <a:ea typeface="Times New Roman" panose="02020603050405020304" pitchFamily="18" charset="0"/>
                <a:cs typeface="Times New Roman" panose="02020603050405020304" pitchFamily="18" charset="0"/>
              </a:rPr>
              <a:t>Chuyện cơm hến</a:t>
            </a:r>
            <a:r>
              <a:rPr lang="en-US" sz="2800">
                <a:latin typeface="Times New Roman" panose="02020603050405020304" pitchFamily="18" charset="0"/>
                <a:ea typeface="Times New Roman" panose="02020603050405020304" pitchFamily="18" charset="0"/>
                <a:cs typeface="Times New Roman" panose="02020603050405020304" pitchFamily="18" charset="0"/>
              </a:rPr>
              <a:t>” được viết theo thể loại: Tản văn.</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Dấu hiệu nhận biết:</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Tính trữ tình: tình yêu, lòng tự hào của tác giả về truyền thống văn hoá quê hương.</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Cái tôi tác giả: dấu ấn riêng về những trải nghiệm của bản thân, cách nhận định, đánh giá độc đáo.</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Ngôn ngữ; chuyện trò, tâm sự mang đậm sắc thái vùng </a:t>
            </a:r>
            <a:r>
              <a:rPr lang="en-US" sz="2800">
                <a:latin typeface="Times New Roman" panose="02020603050405020304" pitchFamily="18" charset="0"/>
                <a:ea typeface="Times New Roman" panose="02020603050405020304" pitchFamily="18" charset="0"/>
                <a:cs typeface="Times New Roman" panose="02020603050405020304" pitchFamily="18" charset="0"/>
              </a:rPr>
              <a:t>miền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79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9" y="2361063"/>
            <a:ext cx="10945505" cy="2600199"/>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HS có thể chia sẻ ấn tượng của bản thân về món cơm hến như:</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Là món tiêu biểu cho phong cách ăn cay của người Huế;</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Là món chế biến tỉ mỉ, cầu kì rất đặc trưng của người Huế;</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Là món có hương vị độc đáo khó quên,…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50410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4" y="1446663"/>
            <a:ext cx="10959151" cy="4401205"/>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rPr>
              <a:t>Câu 3.</a:t>
            </a:r>
            <a:r>
              <a:rPr lang="en-US" sz="2800">
                <a:latin typeface="Times New Roman" panose="02020603050405020304" pitchFamily="18" charset="0"/>
                <a:ea typeface="Times New Roman" panose="02020603050405020304" pitchFamily="18" charset="0"/>
              </a:rPr>
              <a:t> Chia sẻ quan điểm các nhân: Để người ăn nhớ mãi về một món ăn cần những yếu tố như:</a:t>
            </a:r>
          </a:p>
          <a:p>
            <a:pPr algn="just">
              <a:spcAft>
                <a:spcPts val="0"/>
              </a:spcAft>
            </a:pPr>
            <a:r>
              <a:rPr lang="en-US" sz="2800">
                <a:latin typeface="Times New Roman" panose="02020603050405020304" pitchFamily="18" charset="0"/>
                <a:ea typeface="Times New Roman" panose="02020603050405020304" pitchFamily="18" charset="0"/>
              </a:rPr>
              <a:t>- </a:t>
            </a:r>
            <a:r>
              <a:rPr lang="en-US" sz="2800" i="1">
                <a:latin typeface="Times New Roman" panose="02020603050405020304" pitchFamily="18" charset="0"/>
                <a:ea typeface="Times New Roman" panose="02020603050405020304" pitchFamily="18" charset="0"/>
              </a:rPr>
              <a:t>Chọn thực phẩm;</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rPr>
              <a:t>- Cách chế biến (gia vị, nêm mếm);</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rPr>
              <a:t>- Cách trình bày;</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rPr>
              <a:t>- Giá thành, cách ăn;</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a:t>
            </a:r>
          </a:p>
          <a:p>
            <a:pPr algn="just">
              <a:spcAft>
                <a:spcPts val="0"/>
              </a:spcAft>
            </a:pPr>
            <a:r>
              <a:rPr lang="en-US" sz="2800" b="1">
                <a:latin typeface="Times New Roman" panose="02020603050405020304" pitchFamily="18" charset="0"/>
                <a:ea typeface="Times New Roman" panose="02020603050405020304" pitchFamily="18" charset="0"/>
              </a:rPr>
              <a:t>Câu 4.</a:t>
            </a:r>
            <a:r>
              <a:rPr lang="en-US" sz="2800">
                <a:latin typeface="Times New Roman" panose="02020603050405020304" pitchFamily="18" charset="0"/>
                <a:ea typeface="Times New Roman" panose="02020603050405020304" pitchFamily="18" charset="0"/>
              </a:rPr>
              <a:t> Từ chuyện cơm hến, tác giả muốn gửi đến chúng ta bức thông điệp: Mỗi người cần biết yêu quý, trân trọng, giữ gìn bảo tồn văn hoá ẩm thực của quê hương</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45664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2669" y="173587"/>
            <a:ext cx="8570936"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LUYỆN TẬP ĐỌC HIỂU NGỮ LIỆU NGOÀI SGK</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73205" y="733246"/>
            <a:ext cx="11041039" cy="5693866"/>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Đọc </a:t>
            </a:r>
            <a:r>
              <a:rPr lang="en-US" sz="2800" b="1">
                <a:latin typeface="Times New Roman" panose="02020603050405020304" pitchFamily="18" charset="0"/>
                <a:ea typeface="Times New Roman" panose="02020603050405020304" pitchFamily="18" charset="0"/>
                <a:cs typeface="Times New Roman" panose="02020603050405020304" pitchFamily="18" charset="0"/>
              </a:rPr>
              <a:t>đoạn trích sau và trả lời các câu hỏi: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228600"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“Ta đi giữa cánh đồng làng phơi phới tiết xuân, chợt nghĩ về những chậu quất vàng, những cành đào thắm; nghĩ về phiên chợ quê nườm nượp dòng xuân; nghĩ về không gian thoang thoảng hương trầm nhắc cháu con sum vầy bên mâm cơm chiều ba mươi Tết…Ta nghĩ về màn mưa bụi êm êm buông mờ lối ngõ, về tiếng trống hội làng bồn chồn, rạo rực theo bước chân dập dìu tài tử giai nhân. Nhớ lắm những đoàn xe cài lá ngụy trang, đưa ta cùng lớp lớp thanh xuân hướng về biên giới…Người đi xa gửi trao tuổi trẻ cho người ở lại chăm mùa vun xới những mùa xuân…Ôi, mùa xuân nồng nàn, xao xuyến! Xuân đi qua biết bao cuộc đời mà vẫn chưa thôi hồi hộp, say mê”.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228600" algn="r">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(Trần Văn Lợi, </a:t>
            </a:r>
            <a:r>
              <a:rPr lang="en-US" sz="2800" i="1">
                <a:latin typeface="Times New Roman" panose="02020603050405020304" pitchFamily="18" charset="0"/>
                <a:ea typeface="Times New Roman" panose="02020603050405020304" pitchFamily="18" charset="0"/>
                <a:cs typeface="Times New Roman" panose="02020603050405020304" pitchFamily="18" charset="0"/>
              </a:rPr>
              <a:t>Những nốt nhạc mùa xuân,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228600" algn="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Tạp chí Văn nhân, số 1,2/2019, tr.05)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5798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3440</Words>
  <PresentationFormat>Widescreen</PresentationFormat>
  <Paragraphs>136</Paragraphs>
  <Slides>28</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28</vt:i4>
      </vt:variant>
    </vt:vector>
  </HeadingPairs>
  <TitlesOfParts>
    <vt:vector size="44" baseType="lpstr">
      <vt:lpstr>SimSun</vt:lpstr>
      <vt:lpstr>Arial</vt:lpstr>
      <vt:lpstr>Arial Unicode MS</vt:lpstr>
      <vt:lpstr>Calibri</vt:lpstr>
      <vt:lpstr>Calibri Light</vt:lpstr>
      <vt:lpstr>等线</vt:lpstr>
      <vt:lpstr>inpin heiti</vt:lpstr>
      <vt:lpstr>Microsoft Sans Serif</vt:lpstr>
      <vt:lpstr>MS Mincho</vt:lpstr>
      <vt:lpstr>Segoe UI</vt:lpstr>
      <vt:lpstr>Times New Roman</vt:lpstr>
      <vt:lpstr>Office Theme</vt:lpstr>
      <vt:lpstr>1_Office Theme</vt:lpstr>
      <vt:lpstr>Office 主题</vt:lpstr>
      <vt:lpstr>Office 主题​​</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2022-06-20T07:41:40Z</dcterms:created>
  <dcterms:modified xsi:type="dcterms:W3CDTF">2022-10-29T13:42:40Z</dcterms:modified>
</cp:coreProperties>
</file>