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4"/>
  </p:notesMasterIdLst>
  <p:sldIdLst>
    <p:sldId id="310" r:id="rId3"/>
    <p:sldId id="280" r:id="rId4"/>
    <p:sldId id="391" r:id="rId5"/>
    <p:sldId id="416" r:id="rId6"/>
    <p:sldId id="417" r:id="rId7"/>
    <p:sldId id="418" r:id="rId8"/>
    <p:sldId id="392" r:id="rId9"/>
    <p:sldId id="419" r:id="rId10"/>
    <p:sldId id="420" r:id="rId11"/>
    <p:sldId id="421" r:id="rId12"/>
    <p:sldId id="261" r:id="rId13"/>
  </p:sldIdLst>
  <p:sldSz cx="9144000" cy="5143500" type="screen16x9"/>
  <p:notesSz cx="6858000" cy="9144000"/>
  <p:embeddedFontLst>
    <p:embeddedFont>
      <p:font typeface="Arial-Rounded" charset="0"/>
      <p:regular r:id="rId15"/>
      <p:bold r:id="rId16"/>
    </p:embeddedFont>
    <p:embeddedFont>
      <p:font typeface="Quicksand Medium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libri Light" charset="0"/>
      <p:regular r:id="rId22"/>
      <p:italic r:id="rId23"/>
    </p:embeddedFont>
    <p:embeddedFont>
      <p:font typeface="Lato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D8E"/>
    <a:srgbClr val="FFD1FF"/>
    <a:srgbClr val="F09106"/>
    <a:srgbClr val="8D3A96"/>
    <a:srgbClr val="0418AC"/>
    <a:srgbClr val="CD7115"/>
    <a:srgbClr val="CFB913"/>
    <a:srgbClr val="FEE7EF"/>
    <a:srgbClr val="3FAF5A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95" d="100"/>
          <a:sy n="95" d="100"/>
        </p:scale>
        <p:origin x="-52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3/4/2021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ơ Đi Học - Truyện Kể Mầm Non - Vina Cartoon - Truyện Cổ Tích Việt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99" y="280099"/>
            <a:ext cx="8503137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8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smtClean="0"/>
              <a:t>MÁI TRƯỜNG MẾN YÊU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7030A0"/>
                </a:solidFill>
              </a:rPr>
              <a:t>3</a:t>
            </a:r>
            <a:endParaRPr lang="en-US" sz="6000" b="1">
              <a:solidFill>
                <a:srgbClr val="7030A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5058317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53786" y="1915752"/>
            <a:ext cx="397170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  <a:endParaRPr lang="en-US" sz="3600" b="1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5557" y="1915752"/>
            <a:ext cx="9906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smtClean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1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2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-1946"/>
            <a:ext cx="80437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smtClean="0">
                <a:solidFill>
                  <a:schemeClr val="tx1"/>
                </a:solidFill>
              </a:rPr>
              <a:t>Tìm từ ngữ có tiếng chứa vần </a:t>
            </a:r>
            <a:r>
              <a:rPr lang="en-US" sz="2800" smtClean="0">
                <a:solidFill>
                  <a:srgbClr val="FF0000"/>
                </a:solidFill>
              </a:rPr>
              <a:t>yêm, iêng, eng, uy, oay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solidFill>
              <a:srgbClr val="8D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73475" y="899617"/>
            <a:ext cx="2205836" cy="1793460"/>
            <a:chOff x="960087" y="1319369"/>
            <a:chExt cx="1752600" cy="149896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40" b="89610" l="0" r="90000">
                          <a14:backgroundMark x1="37778" y1="62987" x2="76111" y2="5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87" y="1319369"/>
              <a:ext cx="1752600" cy="1498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95400" y="1895743"/>
              <a:ext cx="990600" cy="59163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D50D8E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yêm</a:t>
              </a:r>
              <a:endParaRPr lang="en-US" sz="4000" b="1" i="1">
                <a:solidFill>
                  <a:srgbClr val="D50D8E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23957" y="836597"/>
            <a:ext cx="2442208" cy="1793462"/>
            <a:chOff x="3276600" y="1152807"/>
            <a:chExt cx="1940403" cy="1498969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43" b="94309" l="0" r="100000">
                          <a14:backgroundMark x1="52201" y1="61789" x2="28302" y2="55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6600" y="1152807"/>
              <a:ext cx="1940403" cy="1498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26584" y="1794549"/>
              <a:ext cx="1353617" cy="59163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D50D8E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uy</a:t>
              </a:r>
              <a:endParaRPr lang="en-US" sz="4000" b="1" i="1">
                <a:solidFill>
                  <a:srgbClr val="D50D8E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93693" y="2477508"/>
            <a:ext cx="2397648" cy="1692558"/>
            <a:chOff x="6540500" y="1403703"/>
            <a:chExt cx="1905000" cy="1414634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129" l="0" r="100000">
                          <a14:backgroundMark x1="28144" y1="48387" x2="73054" y2="45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0" y="1403703"/>
              <a:ext cx="1905000" cy="1414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934200" y="1798398"/>
              <a:ext cx="1219200" cy="59163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D50D8E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oay</a:t>
              </a:r>
              <a:endParaRPr lang="en-US" sz="4000" b="1" i="1">
                <a:solidFill>
                  <a:srgbClr val="D50D8E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7450" y="2215899"/>
            <a:ext cx="2479342" cy="1777826"/>
            <a:chOff x="76200" y="3361617"/>
            <a:chExt cx="1969907" cy="148590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875" l="0" r="100000">
                          <a14:backgroundMark x1="25000" y1="50000" x2="59434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361617"/>
              <a:ext cx="1969907" cy="148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5150" y="3816488"/>
              <a:ext cx="990600" cy="59163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D50D8E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iêng</a:t>
              </a:r>
              <a:endParaRPr lang="en-US" sz="4000" b="1" i="1">
                <a:solidFill>
                  <a:srgbClr val="D50D8E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41021" y="3132926"/>
            <a:ext cx="2397648" cy="1692558"/>
            <a:chOff x="2047879" y="2903714"/>
            <a:chExt cx="1905000" cy="1414634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968" l="0" r="100000">
                          <a14:backgroundMark x1="22754" y1="54032" x2="76048" y2="54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879" y="2903714"/>
              <a:ext cx="1905000" cy="1414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438400" y="3307670"/>
              <a:ext cx="990600" cy="59163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D50D8E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eng</a:t>
              </a:r>
              <a:endParaRPr lang="en-US" sz="4000" b="1" i="1">
                <a:solidFill>
                  <a:srgbClr val="D50D8E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1668" y="4640818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Chia 2 nhóm để tìm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3621479" y="922561"/>
            <a:ext cx="1951074" cy="4177208"/>
          </a:xfrm>
          <a:custGeom>
            <a:avLst/>
            <a:gdLst>
              <a:gd name="connsiteX0" fmla="*/ 3100567 w 3100567"/>
              <a:gd name="connsiteY0" fmla="*/ 0 h 4177208"/>
              <a:gd name="connsiteX1" fmla="*/ 378632 w 3100567"/>
              <a:gd name="connsiteY1" fmla="*/ 1796903 h 4177208"/>
              <a:gd name="connsiteX2" fmla="*/ 187246 w 3100567"/>
              <a:gd name="connsiteY2" fmla="*/ 2424224 h 4177208"/>
              <a:gd name="connsiteX3" fmla="*/ 1941618 w 3100567"/>
              <a:gd name="connsiteY3" fmla="*/ 3955312 h 4177208"/>
              <a:gd name="connsiteX4" fmla="*/ 2186167 w 3100567"/>
              <a:gd name="connsiteY4" fmla="*/ 4136065 h 417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0567" h="4177208">
                <a:moveTo>
                  <a:pt x="3100567" y="0"/>
                </a:moveTo>
                <a:cubicBezTo>
                  <a:pt x="1982376" y="696433"/>
                  <a:pt x="864185" y="1392866"/>
                  <a:pt x="378632" y="1796903"/>
                </a:cubicBezTo>
                <a:cubicBezTo>
                  <a:pt x="-106921" y="2200940"/>
                  <a:pt x="-73252" y="2064489"/>
                  <a:pt x="187246" y="2424224"/>
                </a:cubicBezTo>
                <a:cubicBezTo>
                  <a:pt x="447744" y="2783959"/>
                  <a:pt x="1608465" y="3670005"/>
                  <a:pt x="1941618" y="3955312"/>
                </a:cubicBezTo>
                <a:cubicBezTo>
                  <a:pt x="2274771" y="4240619"/>
                  <a:pt x="2230469" y="4188342"/>
                  <a:pt x="2186167" y="4136065"/>
                </a:cubicBezTo>
              </a:path>
            </a:pathLst>
          </a:cu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695" y="1189117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 1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82528" y="1189117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 2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15" y="-1946"/>
            <a:ext cx="8043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smtClean="0">
                <a:solidFill>
                  <a:schemeClr val="tx1"/>
                </a:solidFill>
              </a:rPr>
              <a:t>Tìm ở dưới đây những từ ngữ về trường học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solidFill>
              <a:srgbClr val="8D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2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5" y="695325"/>
            <a:ext cx="8769823" cy="417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0787" y="1295531"/>
            <a:ext cx="12602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D50D8E"/>
                </a:solidFill>
              </a:rPr>
              <a:t>cô giáo</a:t>
            </a:r>
            <a:endParaRPr lang="en-US" sz="2400" b="1">
              <a:solidFill>
                <a:srgbClr val="D50D8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225" y="2107477"/>
            <a:ext cx="100540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sách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7687" y="2871010"/>
            <a:ext cx="14067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8D3A96"/>
                </a:solidFill>
              </a:rPr>
              <a:t>hiệu trưởng</a:t>
            </a:r>
            <a:endParaRPr lang="en-US" sz="2400" b="1">
              <a:solidFill>
                <a:srgbClr val="8D3A9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6829" y="2322723"/>
            <a:ext cx="13083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smtClean="0">
                <a:solidFill>
                  <a:srgbClr val="00B050"/>
                </a:solidFill>
              </a:rPr>
              <a:t>lớp học</a:t>
            </a:r>
            <a:endParaRPr lang="en-US" sz="2300" b="1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6829" y="3063370"/>
            <a:ext cx="123304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smtClean="0">
                <a:solidFill>
                  <a:srgbClr val="D50D8E"/>
                </a:solidFill>
              </a:rPr>
              <a:t>thầy giáo</a:t>
            </a:r>
            <a:endParaRPr lang="en-US" sz="2300" b="1">
              <a:solidFill>
                <a:srgbClr val="D50D8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8823" y="1465088"/>
            <a:ext cx="63991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vở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5391" y="232272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09106"/>
                </a:solidFill>
              </a:rPr>
              <a:t>bảng</a:t>
            </a:r>
            <a:endParaRPr lang="en-US" sz="2800" b="1">
              <a:solidFill>
                <a:srgbClr val="F0910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5142" y="4042454"/>
            <a:ext cx="11957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8D3A96"/>
                </a:solidFill>
              </a:rPr>
              <a:t>búp bê</a:t>
            </a:r>
            <a:endParaRPr lang="en-US" sz="2400" b="1">
              <a:solidFill>
                <a:srgbClr val="8D3A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3561" y="1121546"/>
            <a:ext cx="13963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smtClean="0">
                <a:solidFill>
                  <a:srgbClr val="00B050"/>
                </a:solidFill>
              </a:rPr>
              <a:t>vườn bách thú</a:t>
            </a:r>
            <a:endParaRPr lang="en-US" sz="2200" b="1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0568" y="2138328"/>
            <a:ext cx="8223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D50D8E"/>
                </a:solidFill>
              </a:rPr>
              <a:t>bút</a:t>
            </a:r>
            <a:endParaRPr lang="en-US" sz="2800" b="1">
              <a:solidFill>
                <a:srgbClr val="D50D8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93561" y="2871010"/>
            <a:ext cx="14067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8D3A96"/>
                </a:solidFill>
              </a:rPr>
              <a:t>đ</a:t>
            </a:r>
            <a:r>
              <a:rPr lang="en-US" sz="2200" b="1" smtClean="0">
                <a:solidFill>
                  <a:srgbClr val="8D3A96"/>
                </a:solidFill>
              </a:rPr>
              <a:t>èn giao thông</a:t>
            </a:r>
            <a:endParaRPr lang="en-US" sz="2200" b="1">
              <a:solidFill>
                <a:srgbClr val="8D3A9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337" y="4565674"/>
            <a:ext cx="69589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smtClean="0"/>
              <a:t>T</a:t>
            </a:r>
            <a:r>
              <a:rPr lang="vi-VN" sz="2400" smtClean="0"/>
              <a:t>ừ ngữ nào chỉ những người làm việc ở trường ?</a:t>
            </a:r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401337" y="4565674"/>
            <a:ext cx="69252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/>
              <a:t>Từ ngữ nào </a:t>
            </a:r>
            <a:r>
              <a:rPr lang="vi-VN" sz="2400"/>
              <a:t>chỉ </a:t>
            </a:r>
            <a:r>
              <a:rPr lang="vi-VN" sz="2400" smtClean="0"/>
              <a:t>đ</a:t>
            </a:r>
            <a:r>
              <a:rPr lang="en-US" sz="2400" smtClean="0"/>
              <a:t>ồ</a:t>
            </a:r>
            <a:r>
              <a:rPr lang="vi-VN" sz="2400" smtClean="0"/>
              <a:t> </a:t>
            </a:r>
            <a:r>
              <a:rPr lang="vi-VN" sz="2400"/>
              <a:t>vật dùng để dạy và </a:t>
            </a:r>
            <a:r>
              <a:rPr lang="vi-VN" sz="2400"/>
              <a:t>học </a:t>
            </a:r>
            <a:r>
              <a:rPr lang="vi-VN" sz="2400" smtClean="0"/>
              <a:t>?</a:t>
            </a:r>
            <a:r>
              <a:rPr lang="en-US" sz="2400" smtClean="0"/>
              <a:t>        </a:t>
            </a: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418168" y="4565674"/>
            <a:ext cx="737413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/>
              <a:t>Từ ngữ nào chỉ không gian , địa điểm trong </a:t>
            </a:r>
            <a:r>
              <a:rPr lang="vi-VN" sz="2400"/>
              <a:t>trường </a:t>
            </a:r>
            <a:r>
              <a:rPr lang="en-US" sz="2400" smtClean="0"/>
              <a:t>?</a:t>
            </a:r>
            <a:endParaRPr lang="en-US" sz="2400"/>
          </a:p>
        </p:txBody>
      </p:sp>
      <p:sp>
        <p:nvSpPr>
          <p:cNvPr id="17" name="Oval 16"/>
          <p:cNvSpPr/>
          <p:nvPr/>
        </p:nvSpPr>
        <p:spPr>
          <a:xfrm>
            <a:off x="1494298" y="1092982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94298" y="2871010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318430" y="3030098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494298" y="1979181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19634" y="1240715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115397" y="2196608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93561" y="1941201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29965" y="2107477"/>
            <a:ext cx="1406770" cy="866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3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015" y="-1946"/>
            <a:ext cx="8043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smtClean="0">
                <a:solidFill>
                  <a:schemeClr val="tx1"/>
                </a:solidFill>
              </a:rPr>
              <a:t>Kể về một ngày ở trường của em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solidFill>
              <a:srgbClr val="8D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7849" y="1018603"/>
            <a:ext cx="529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smtClean="0"/>
              <a:t>Em thưởng đến trường lúc mấy giờ ?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3527849" y="1741524"/>
            <a:ext cx="4368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/>
              <a:t>Rời khỏi trường lúc mấy giờ ? 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3527850" y="2411604"/>
            <a:ext cx="5143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Ở trường , hằng ngày , em </a:t>
            </a:r>
            <a:r>
              <a:rPr lang="vi-VN" sz="2400"/>
              <a:t>thường </a:t>
            </a:r>
            <a:r>
              <a:rPr lang="vi-VN" sz="2400" smtClean="0"/>
              <a:t>là</a:t>
            </a:r>
            <a:r>
              <a:rPr lang="en-US" sz="2400" smtClean="0"/>
              <a:t>m</a:t>
            </a:r>
            <a:r>
              <a:rPr lang="vi-VN" sz="2400" smtClean="0"/>
              <a:t> </a:t>
            </a:r>
            <a:r>
              <a:rPr lang="vi-VN" sz="2400"/>
              <a:t>những việc gì ? </a:t>
            </a:r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527849" y="3386295"/>
            <a:ext cx="4067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/>
              <a:t>Việc gì em thấy thú vị nhất ?</a:t>
            </a:r>
            <a:endParaRPr lang="en-US" sz="2400"/>
          </a:p>
        </p:txBody>
      </p:sp>
      <p:sp>
        <p:nvSpPr>
          <p:cNvPr id="6" name="Flowchart: Stored Data 5"/>
          <p:cNvSpPr/>
          <p:nvPr/>
        </p:nvSpPr>
        <p:spPr>
          <a:xfrm>
            <a:off x="238745" y="1734355"/>
            <a:ext cx="2635084" cy="1493485"/>
          </a:xfrm>
          <a:prstGeom prst="flowChartOnlineStorage">
            <a:avLst/>
          </a:prstGeom>
          <a:solidFill>
            <a:srgbClr val="D50D8E"/>
          </a:solidFill>
          <a:ln w="381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8015" y="2096376"/>
            <a:ext cx="1519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</a:rPr>
              <a:t>Gợi ý</a:t>
            </a:r>
            <a:endParaRPr lang="en-US" sz="4000" b="1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34648" y="1249436"/>
            <a:ext cx="1163541" cy="2367691"/>
            <a:chOff x="2434648" y="1249436"/>
            <a:chExt cx="1163541" cy="2367691"/>
          </a:xfrm>
        </p:grpSpPr>
        <p:cxnSp>
          <p:nvCxnSpPr>
            <p:cNvPr id="12" name="Elbow Connector 11"/>
            <p:cNvCxnSpPr>
              <a:stCxn id="6" idx="3"/>
              <a:endCxn id="5" idx="1"/>
            </p:cNvCxnSpPr>
            <p:nvPr/>
          </p:nvCxnSpPr>
          <p:spPr>
            <a:xfrm flipV="1">
              <a:off x="2434648" y="1249436"/>
              <a:ext cx="1093201" cy="1231662"/>
            </a:xfrm>
            <a:prstGeom prst="bentConnector3">
              <a:avLst/>
            </a:prstGeom>
            <a:ln w="28575">
              <a:solidFill>
                <a:srgbClr val="D50D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6" idx="3"/>
              <a:endCxn id="7" idx="1"/>
            </p:cNvCxnSpPr>
            <p:nvPr/>
          </p:nvCxnSpPr>
          <p:spPr>
            <a:xfrm flipV="1">
              <a:off x="2434648" y="1972357"/>
              <a:ext cx="1093201" cy="508741"/>
            </a:xfrm>
            <a:prstGeom prst="bentConnector3">
              <a:avLst/>
            </a:prstGeom>
            <a:ln w="28575">
              <a:solidFill>
                <a:srgbClr val="D50D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6" idx="3"/>
            </p:cNvCxnSpPr>
            <p:nvPr/>
          </p:nvCxnSpPr>
          <p:spPr>
            <a:xfrm>
              <a:off x="2434648" y="2481098"/>
              <a:ext cx="1093202" cy="141522"/>
            </a:xfrm>
            <a:prstGeom prst="bentConnector3">
              <a:avLst/>
            </a:prstGeom>
            <a:ln w="28575">
              <a:solidFill>
                <a:srgbClr val="D50D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6" idx="3"/>
            </p:cNvCxnSpPr>
            <p:nvPr/>
          </p:nvCxnSpPr>
          <p:spPr>
            <a:xfrm>
              <a:off x="2434648" y="2481098"/>
              <a:ext cx="1163541" cy="1136029"/>
            </a:xfrm>
            <a:prstGeom prst="bentConnector3">
              <a:avLst>
                <a:gd name="adj1" fmla="val 46546"/>
              </a:avLst>
            </a:prstGeom>
            <a:ln w="28575">
              <a:solidFill>
                <a:srgbClr val="D50D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19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4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38745" y="459185"/>
            <a:ext cx="480776" cy="520995"/>
          </a:xfrm>
          <a:prstGeom prst="ellipse">
            <a:avLst/>
          </a:prstGeom>
          <a:solidFill>
            <a:srgbClr val="C86AC1"/>
          </a:solidFill>
          <a:ln>
            <a:solidFill>
              <a:srgbClr val="8D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88" y="-1946"/>
            <a:ext cx="6551525" cy="51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521" y="500898"/>
            <a:ext cx="47467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smtClean="0">
                <a:solidFill>
                  <a:schemeClr val="tx1"/>
                </a:solidFill>
              </a:rPr>
              <a:t>Viết 1 – 2 câu về trường em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9521" y="67250"/>
            <a:ext cx="7391400" cy="46165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Đọc mở rộng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770" y="653276"/>
            <a:ext cx="8393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Tìm đọc một bài thơ hoặc một câu chuyện về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trường học.</a:t>
            </a: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lphaLcPeriod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Nói với bạn về nội dung em đã đọc.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8745" y="7908"/>
            <a:ext cx="480776" cy="520995"/>
          </a:xfrm>
          <a:prstGeom prst="ellipse">
            <a:avLst/>
          </a:prstGeom>
          <a:solidFill>
            <a:srgbClr val="C86AC1"/>
          </a:solidFill>
          <a:ln>
            <a:solidFill>
              <a:srgbClr val="8D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" y="1664787"/>
            <a:ext cx="4417510" cy="239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92" y="1797703"/>
            <a:ext cx="3752929" cy="212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4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221</Words>
  <PresentationFormat>On-screen Show (16:9)</PresentationFormat>
  <Paragraphs>52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Quicksand Medium</vt:lpstr>
      <vt:lpstr>Calibri</vt:lpstr>
      <vt:lpstr>Calibri Light</vt:lpstr>
      <vt:lpstr>Lato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2021-03-04T14:32:52Z</dcterms:modified>
</cp:coreProperties>
</file>