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2" r:id="rId2"/>
    <p:sldId id="283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2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80" r:id="rId23"/>
    <p:sldId id="279" r:id="rId24"/>
    <p:sldId id="284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E8FF"/>
    <a:srgbClr val="E75329"/>
    <a:srgbClr val="E0F2FE"/>
    <a:srgbClr val="FEA408"/>
    <a:srgbClr val="FFFA32"/>
    <a:srgbClr val="A35B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4A1FF4-EC20-4495-AA10-EEC92C8D30C6}" type="datetimeFigureOut">
              <a:rPr lang="zh-CN" altLang="en-US" smtClean="0"/>
              <a:pPr/>
              <a:t>2017/8/15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DA120-A66D-4789-A98A-0ADFF6EEE4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5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169749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5267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7894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65066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6348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2254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585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895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25876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1376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837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6039751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2700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9617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096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79440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070622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6866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016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709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250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3034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1273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588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385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8106" y="0"/>
            <a:ext cx="12175787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2891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2017/8/15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8371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2017/8/15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975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2017/8/15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7223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2017/8/15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777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2017/8/15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4999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2017/8/15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2460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blipFill dpi="0" rotWithShape="1">
          <a:blip r:embed="rId2">
            <a:lum/>
          </a:blip>
          <a:srcRect/>
          <a:stretch>
            <a:fillRect l="-1000" t="4000" r="2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0"/>
            <a:ext cx="5372100" cy="704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3752850" y="0"/>
            <a:ext cx="843915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832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43000" t="-7000" r="-28000"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8134350" y="5867400"/>
            <a:ext cx="405765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0001250" cy="6858000"/>
          </a:xfrm>
          <a:prstGeom prst="rect">
            <a:avLst/>
          </a:prstGeom>
          <a:gradFill>
            <a:gsLst>
              <a:gs pos="8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5757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47000" t="30000" r="-1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7524750" y="0"/>
            <a:ext cx="4667250" cy="2076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696450" cy="6858000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6321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绿优格设计专用\成品\电子小报\212494353.png"/>
          <p:cNvPicPr>
            <a:picLocks noChangeAspect="1" noChangeArrowheads="1"/>
          </p:cNvPicPr>
          <p:nvPr userDrawn="1"/>
        </p:nvPicPr>
        <p:blipFill>
          <a:blip r:embed="rId2"/>
          <a:srcRect t="19885"/>
          <a:stretch>
            <a:fillRect/>
          </a:stretch>
        </p:blipFill>
        <p:spPr bwMode="auto">
          <a:xfrm>
            <a:off x="-1" y="0"/>
            <a:ext cx="12237271" cy="6934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6368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绿优格设计专用\成品\电子小报\积累素材\背景3.png"/>
          <p:cNvPicPr>
            <a:picLocks noChangeAspect="1" noChangeArrowheads="1"/>
          </p:cNvPicPr>
          <p:nvPr userDrawn="1"/>
        </p:nvPicPr>
        <p:blipFill>
          <a:blip r:embed="rId2"/>
          <a:srcRect t="2043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6368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rcRect t="204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2891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rcRect t="246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2891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8106" y="0"/>
            <a:ext cx="1217578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2891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AEE0A-A289-467F-9171-54ED5CF42C52}" type="datetimeFigureOut">
              <a:rPr lang="zh-CN" altLang="en-US" smtClean="0"/>
              <a:pPr/>
              <a:t>2017/8/15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555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61" r:id="rId5"/>
    <p:sldLayoutId id="2147483652" r:id="rId6"/>
    <p:sldLayoutId id="2147483653" r:id="rId7"/>
    <p:sldLayoutId id="2147483662" r:id="rId8"/>
    <p:sldLayoutId id="2147483663" r:id="rId9"/>
    <p:sldLayoutId id="2147483664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fade/>
      </p:transition>
    </mc:Choice>
    <mc:Fallback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564ed7d2ddea4.png"/>
          <p:cNvPicPr>
            <a:picLocks noChangeAspect="1" noChangeArrowheads="1"/>
          </p:cNvPicPr>
          <p:nvPr/>
        </p:nvPicPr>
        <p:blipFill>
          <a:blip r:embed="rId5"/>
          <a:srcRect t="14955"/>
          <a:stretch>
            <a:fillRect/>
          </a:stretch>
        </p:blipFill>
        <p:spPr bwMode="auto">
          <a:xfrm>
            <a:off x="2" y="1"/>
            <a:ext cx="12191999" cy="685799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238976" y="381919"/>
            <a:ext cx="6285452" cy="3754844"/>
          </a:xfrm>
          <a:prstGeom prst="rect">
            <a:avLst/>
          </a:prstGeom>
          <a:noFill/>
        </p:spPr>
        <p:txBody>
          <a:bodyPr wrap="square" lIns="121890" tIns="60945" rIns="121890" bIns="60945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5900" b="1" dirty="0" smtClean="0">
                <a:solidFill>
                  <a:srgbClr val="FFC000"/>
                </a:solidFill>
                <a:latin typeface="迷你简少儿" pitchFamily="65" charset="-122"/>
                <a:ea typeface="迷你简少儿" pitchFamily="65" charset="-122"/>
              </a:rPr>
              <a:t>XXXX</a:t>
            </a:r>
            <a:r>
              <a:rPr lang="zh-CN" altLang="en-US" sz="5900" b="1" dirty="0" smtClean="0">
                <a:solidFill>
                  <a:srgbClr val="FFC000"/>
                </a:solidFill>
                <a:latin typeface="迷你简少儿" pitchFamily="65" charset="-122"/>
                <a:ea typeface="迷你简少儿" pitchFamily="65" charset="-122"/>
              </a:rPr>
              <a:t>幼儿园</a:t>
            </a:r>
            <a:endParaRPr lang="en-US" altLang="zh-CN" sz="5900" b="1" dirty="0" smtClean="0">
              <a:solidFill>
                <a:srgbClr val="FFC000"/>
              </a:solidFill>
              <a:latin typeface="迷你简少儿" pitchFamily="65" charset="-122"/>
              <a:ea typeface="迷你简少儿" pitchFamily="65" charset="-122"/>
            </a:endParaRPr>
          </a:p>
          <a:p>
            <a:pPr algn="ctr">
              <a:lnSpc>
                <a:spcPct val="200000"/>
              </a:lnSpc>
            </a:pPr>
            <a:r>
              <a:rPr lang="en-US" altLang="zh-CN" sz="5900" b="1" dirty="0" smtClean="0">
                <a:solidFill>
                  <a:srgbClr val="FF0000"/>
                </a:solidFill>
                <a:latin typeface="迷你简少儿" pitchFamily="65" charset="-122"/>
                <a:ea typeface="迷你简少儿" pitchFamily="65" charset="-122"/>
              </a:rPr>
              <a:t>XX</a:t>
            </a:r>
            <a:r>
              <a:rPr lang="zh-CN" altLang="en-US" sz="5900" b="1" dirty="0" smtClean="0">
                <a:solidFill>
                  <a:srgbClr val="FF0000"/>
                </a:solidFill>
                <a:latin typeface="迷你简少儿" pitchFamily="65" charset="-122"/>
                <a:ea typeface="迷你简少儿" pitchFamily="65" charset="-122"/>
              </a:rPr>
              <a:t>班 家长会</a:t>
            </a:r>
            <a:endParaRPr lang="zh-CN" altLang="en-US" sz="5900" b="1" dirty="0">
              <a:solidFill>
                <a:srgbClr val="FF0000"/>
              </a:solidFill>
              <a:latin typeface="迷你简少儿" pitchFamily="65" charset="-122"/>
              <a:ea typeface="迷你简少儿" pitchFamily="65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62178" y="6327583"/>
            <a:ext cx="4467422" cy="400079"/>
          </a:xfrm>
          <a:prstGeom prst="rect">
            <a:avLst/>
          </a:prstGeom>
          <a:noFill/>
        </p:spPr>
        <p:txBody>
          <a:bodyPr wrap="square" lIns="121890" tIns="60945" rIns="121890" bIns="60945" rtlCol="0">
            <a:spAutoFit/>
          </a:bodyPr>
          <a:lstStyle/>
          <a:p>
            <a:r>
              <a:rPr lang="zh-CN" altLang="en-US" b="1" dirty="0"/>
              <a:t>汇报</a:t>
            </a:r>
            <a:r>
              <a:rPr lang="zh-CN" altLang="en-US" b="1" dirty="0" smtClean="0"/>
              <a:t>人：千库网  汇报时间：</a:t>
            </a:r>
            <a:r>
              <a:rPr lang="en-US" altLang="zh-CN" b="1" dirty="0" smtClean="0"/>
              <a:t>xx</a:t>
            </a:r>
            <a:r>
              <a:rPr lang="zh-CN" altLang="en-US" b="1" dirty="0" smtClean="0"/>
              <a:t>年</a:t>
            </a:r>
            <a:r>
              <a:rPr lang="en-US" altLang="zh-CN" b="1" dirty="0" smtClean="0"/>
              <a:t>xx</a:t>
            </a:r>
            <a:r>
              <a:rPr lang="zh-CN" altLang="en-US" b="1" dirty="0" smtClean="0"/>
              <a:t>月</a:t>
            </a:r>
            <a:endParaRPr lang="zh-CN" altLang="en-US" b="1" dirty="0"/>
          </a:p>
        </p:txBody>
      </p:sp>
      <p:pic>
        <p:nvPicPr>
          <p:cNvPr id="2" name="纯音乐 - 卡通欢快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34815" y="554421"/>
            <a:ext cx="846083" cy="8460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27"/>
          <p:cNvSpPr txBox="1"/>
          <p:nvPr/>
        </p:nvSpPr>
        <p:spPr>
          <a:xfrm>
            <a:off x="2636645" y="4549855"/>
            <a:ext cx="3954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rgbClr val="E75329"/>
                </a:solidFill>
                <a:latin typeface="+mn-ea"/>
              </a:rPr>
              <a:t>公共邮箱：</a:t>
            </a:r>
            <a:r>
              <a:rPr lang="en-US" altLang="zh-CN" sz="2800" dirty="0" smtClean="0">
                <a:latin typeface="+mn-ea"/>
              </a:rPr>
              <a:t>123@163.com</a:t>
            </a:r>
            <a:endParaRPr lang="zh-CN" altLang="en-US" sz="2800" dirty="0">
              <a:latin typeface="+mn-ea"/>
            </a:endParaRPr>
          </a:p>
        </p:txBody>
      </p:sp>
      <p:sp>
        <p:nvSpPr>
          <p:cNvPr id="19" name="TextBox 28"/>
          <p:cNvSpPr txBox="1"/>
          <p:nvPr/>
        </p:nvSpPr>
        <p:spPr>
          <a:xfrm>
            <a:off x="2636645" y="5134630"/>
            <a:ext cx="5211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>
                <a:latin typeface="迷你简卡通" panose="03000509000000000000" pitchFamily="65" charset="-122"/>
                <a:ea typeface="迷你简卡通" panose="03000509000000000000" pitchFamily="65" charset="-122"/>
              </a:defRPr>
            </a:lvl1pPr>
          </a:lstStyle>
          <a:p>
            <a:r>
              <a:rPr lang="zh-CN" altLang="en-US" dirty="0">
                <a:solidFill>
                  <a:srgbClr val="E75329"/>
                </a:solidFill>
                <a:latin typeface="+mn-ea"/>
                <a:ea typeface="+mn-ea"/>
              </a:rPr>
              <a:t>家长</a:t>
            </a:r>
            <a:r>
              <a:rPr lang="en-US" altLang="zh-CN" dirty="0">
                <a:solidFill>
                  <a:srgbClr val="E75329"/>
                </a:solidFill>
                <a:latin typeface="+mn-ea"/>
                <a:ea typeface="+mn-ea"/>
              </a:rPr>
              <a:t>QQ</a:t>
            </a:r>
            <a:r>
              <a:rPr lang="zh-CN" altLang="en-US" dirty="0">
                <a:solidFill>
                  <a:srgbClr val="E75329"/>
                </a:solidFill>
                <a:latin typeface="+mn-ea"/>
                <a:ea typeface="+mn-ea"/>
              </a:rPr>
              <a:t>群：</a:t>
            </a:r>
            <a:r>
              <a:rPr lang="en-US" altLang="zh-CN" dirty="0">
                <a:latin typeface="+mn-ea"/>
                <a:ea typeface="+mn-ea"/>
              </a:rPr>
              <a:t>123456789         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647785" y="714014"/>
            <a:ext cx="2236510" cy="584775"/>
          </a:xfrm>
          <a:prstGeom prst="rect">
            <a:avLst/>
          </a:prstGeom>
          <a:solidFill>
            <a:srgbClr val="E75329"/>
          </a:solidFill>
        </p:spPr>
        <p:txBody>
          <a:bodyPr wrap="none" rtlCol="0">
            <a:spAutoFit/>
          </a:bodyPr>
          <a:lstStyle/>
          <a:p>
            <a:r>
              <a:rPr lang="zh-CN" altLang="en-US" sz="3200" dirty="0" smtClean="0">
                <a:solidFill>
                  <a:schemeClr val="bg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家委会成员</a:t>
            </a:r>
            <a:endParaRPr lang="zh-CN" altLang="en-US" sz="3200" dirty="0">
              <a:solidFill>
                <a:schemeClr val="bg1"/>
              </a:solidFill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graphicFrame>
        <p:nvGraphicFramePr>
          <p:cNvPr id="28" name="表格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9928183"/>
              </p:ext>
            </p:extLst>
          </p:nvPr>
        </p:nvGraphicFramePr>
        <p:xfrm>
          <a:off x="1417741" y="1652182"/>
          <a:ext cx="8127999" cy="20054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/>
                <a:gridCol w="2709333"/>
                <a:gridCol w="2709333"/>
              </a:tblGrid>
              <a:tr h="100270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0" dirty="0" smtClean="0">
                          <a:solidFill>
                            <a:srgbClr val="E75329"/>
                          </a:solidFill>
                          <a:latin typeface="Adobe 黑体 Std R" panose="020B0400000000000000" pitchFamily="34" charset="-122"/>
                          <a:ea typeface="Adobe 黑体 Std R" panose="020B0400000000000000" pitchFamily="34" charset="-122"/>
                        </a:rPr>
                        <a:t>王欣妈妈</a:t>
                      </a:r>
                      <a:endParaRPr lang="zh-CN" altLang="en-US" sz="2400" b="0" dirty="0">
                        <a:solidFill>
                          <a:srgbClr val="E75329"/>
                        </a:solidFill>
                        <a:latin typeface="Adobe 黑体 Std R" panose="020B0400000000000000" pitchFamily="34" charset="-122"/>
                        <a:ea typeface="Adobe 黑体 Std R" panose="020B04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0" dirty="0" smtClean="0">
                          <a:solidFill>
                            <a:schemeClr val="tx1"/>
                          </a:solidFill>
                          <a:latin typeface="Adobe 黑体 Std R" panose="020B0400000000000000" pitchFamily="34" charset="-122"/>
                          <a:ea typeface="Adobe 黑体 Std R" panose="020B0400000000000000" pitchFamily="34" charset="-122"/>
                        </a:rPr>
                        <a:t>吴东爸爸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Adobe 黑体 Std R" panose="020B0400000000000000" pitchFamily="34" charset="-122"/>
                        <a:ea typeface="Adobe 黑体 Std R" panose="020B04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0" dirty="0" smtClean="0">
                          <a:solidFill>
                            <a:schemeClr val="tx1"/>
                          </a:solidFill>
                          <a:latin typeface="Adobe 黑体 Std R" panose="020B0400000000000000" pitchFamily="34" charset="-122"/>
                          <a:ea typeface="Adobe 黑体 Std R" panose="020B0400000000000000" pitchFamily="34" charset="-122"/>
                        </a:rPr>
                        <a:t>海贝贝爸爸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Adobe 黑体 Std R" panose="020B0400000000000000" pitchFamily="34" charset="-122"/>
                        <a:ea typeface="Adobe 黑体 Std R" panose="020B04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0270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0" dirty="0" smtClean="0">
                          <a:latin typeface="Adobe 黑体 Std R" panose="020B0400000000000000" pitchFamily="34" charset="-122"/>
                          <a:ea typeface="Adobe 黑体 Std R" panose="020B0400000000000000" pitchFamily="34" charset="-122"/>
                        </a:rPr>
                        <a:t>张天天妈妈</a:t>
                      </a:r>
                      <a:endParaRPr lang="zh-CN" altLang="en-US" sz="2400" b="0" dirty="0">
                        <a:latin typeface="Adobe 黑体 Std R" panose="020B0400000000000000" pitchFamily="34" charset="-122"/>
                        <a:ea typeface="Adobe 黑体 Std R" panose="020B04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0" dirty="0" smtClean="0">
                          <a:latin typeface="Adobe 黑体 Std R" panose="020B0400000000000000" pitchFamily="34" charset="-122"/>
                          <a:ea typeface="Adobe 黑体 Std R" panose="020B0400000000000000" pitchFamily="34" charset="-122"/>
                        </a:rPr>
                        <a:t>杨紫涵妈妈</a:t>
                      </a:r>
                      <a:endParaRPr lang="zh-CN" altLang="en-US" sz="2400" b="0" dirty="0">
                        <a:latin typeface="Adobe 黑体 Std R" panose="020B0400000000000000" pitchFamily="34" charset="-122"/>
                        <a:ea typeface="Adobe 黑体 Std R" panose="020B04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0" dirty="0" smtClean="0">
                          <a:latin typeface="Adobe 黑体 Std R" panose="020B0400000000000000" pitchFamily="34" charset="-122"/>
                          <a:ea typeface="Adobe 黑体 Std R" panose="020B0400000000000000" pitchFamily="34" charset="-122"/>
                        </a:rPr>
                        <a:t>程智爸爸</a:t>
                      </a:r>
                      <a:endParaRPr lang="zh-CN" altLang="en-US" sz="2400" b="0" dirty="0">
                        <a:latin typeface="Adobe 黑体 Std R" panose="020B0400000000000000" pitchFamily="34" charset="-122"/>
                        <a:ea typeface="Adobe 黑体 Std R" panose="020B04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636645" y="5739080"/>
            <a:ext cx="4314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>
                <a:latin typeface="迷你简卡通" panose="03000509000000000000" pitchFamily="65" charset="-122"/>
                <a:ea typeface="迷你简卡通" panose="03000509000000000000" pitchFamily="65" charset="-122"/>
              </a:defRPr>
            </a:lvl1pPr>
          </a:lstStyle>
          <a:p>
            <a:r>
              <a:rPr lang="zh-CN" altLang="en-US" dirty="0">
                <a:solidFill>
                  <a:srgbClr val="E75329"/>
                </a:solidFill>
                <a:latin typeface="+mn-ea"/>
                <a:ea typeface="+mn-ea"/>
              </a:rPr>
              <a:t>家长微信群：</a:t>
            </a:r>
            <a:r>
              <a:rPr lang="zh-CN" altLang="en-US" dirty="0">
                <a:latin typeface="+mn-ea"/>
                <a:ea typeface="+mn-ea"/>
              </a:rPr>
              <a:t>宝宝来了</a:t>
            </a:r>
            <a:r>
              <a:rPr lang="en-US" altLang="zh-CN" dirty="0">
                <a:latin typeface="+mn-ea"/>
                <a:ea typeface="+mn-ea"/>
              </a:rPr>
              <a:t>123</a:t>
            </a:r>
            <a:endParaRPr lang="zh-CN" altLang="en-US" dirty="0">
              <a:latin typeface="+mn-ea"/>
              <a:ea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517815" y="4649132"/>
            <a:ext cx="677108" cy="1733808"/>
          </a:xfrm>
          <a:prstGeom prst="rect">
            <a:avLst/>
          </a:prstGeom>
          <a:noFill/>
          <a:ln>
            <a:solidFill>
              <a:srgbClr val="E75329"/>
            </a:solidFill>
            <a:prstDash val="dash"/>
          </a:ln>
        </p:spPr>
        <p:txBody>
          <a:bodyPr vert="eaVert" wrap="none" rtlCol="0">
            <a:spAutoFit/>
          </a:bodyPr>
          <a:lstStyle/>
          <a:p>
            <a:r>
              <a:rPr lang="zh-CN" altLang="en-US" sz="3200" dirty="0" smtClean="0">
                <a:solidFill>
                  <a:srgbClr val="E75329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联系方式</a:t>
            </a:r>
            <a:endParaRPr lang="zh-CN" altLang="en-US" sz="3200" dirty="0">
              <a:solidFill>
                <a:srgbClr val="E75329"/>
              </a:solidFill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cxnSp>
        <p:nvCxnSpPr>
          <p:cNvPr id="32" name="直接连接符 31"/>
          <p:cNvCxnSpPr/>
          <p:nvPr/>
        </p:nvCxnSpPr>
        <p:spPr>
          <a:xfrm>
            <a:off x="2567866" y="5134630"/>
            <a:ext cx="4449955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2567866" y="5739080"/>
            <a:ext cx="4449955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2567866" y="6366985"/>
            <a:ext cx="4449955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892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50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7" grpId="0" animBg="1"/>
      <p:bldP spid="29" grpId="0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00549" y="2676456"/>
            <a:ext cx="6248400" cy="823699"/>
          </a:xfrm>
          <a:prstGeom prst="rect">
            <a:avLst/>
          </a:prstGeom>
          <a:solidFill>
            <a:srgbClr val="E0F2FE">
              <a:alpha val="72000"/>
            </a:srgbClr>
          </a:solidFill>
          <a:ln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dirty="0" smtClean="0">
                <a:solidFill>
                  <a:srgbClr val="E75329"/>
                </a:solidFill>
                <a:latin typeface="微软雅黑" pitchFamily="34" charset="-122"/>
                <a:ea typeface="微软雅黑" pitchFamily="34" charset="-122"/>
              </a:rPr>
              <a:t>班级幼儿介绍</a:t>
            </a:r>
            <a:endParaRPr lang="zh-CN" altLang="en-US" sz="4400" dirty="0">
              <a:solidFill>
                <a:srgbClr val="E753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497980" y="1790564"/>
            <a:ext cx="1771787" cy="1771786"/>
            <a:chOff x="4964830" y="590482"/>
            <a:chExt cx="1771787" cy="1771786"/>
          </a:xfrm>
          <a:solidFill>
            <a:schemeClr val="bg1"/>
          </a:solidFill>
        </p:grpSpPr>
        <p:sp>
          <p:nvSpPr>
            <p:cNvPr id="4" name="任意多边形 3"/>
            <p:cNvSpPr/>
            <p:nvPr/>
          </p:nvSpPr>
          <p:spPr>
            <a:xfrm rot="2700000">
              <a:off x="4964831" y="590481"/>
              <a:ext cx="1771786" cy="1771787"/>
            </a:xfrm>
            <a:custGeom>
              <a:avLst/>
              <a:gdLst>
                <a:gd name="connsiteX0" fmla="*/ 552966 w 1771786"/>
                <a:gd name="connsiteY0" fmla="*/ 652017 h 1771787"/>
                <a:gd name="connsiteX1" fmla="*/ 710242 w 1771786"/>
                <a:gd name="connsiteY1" fmla="*/ 849236 h 1771787"/>
                <a:gd name="connsiteX2" fmla="*/ 513024 w 1771786"/>
                <a:gd name="connsiteY2" fmla="*/ 1006512 h 1771787"/>
                <a:gd name="connsiteX3" fmla="*/ 765275 w 1771786"/>
                <a:gd name="connsiteY3" fmla="*/ 1006512 h 1771787"/>
                <a:gd name="connsiteX4" fmla="*/ 765275 w 1771786"/>
                <a:gd name="connsiteY4" fmla="*/ 1258765 h 1771787"/>
                <a:gd name="connsiteX5" fmla="*/ 922552 w 1771786"/>
                <a:gd name="connsiteY5" fmla="*/ 1061546 h 1771787"/>
                <a:gd name="connsiteX6" fmla="*/ 1119770 w 1771786"/>
                <a:gd name="connsiteY6" fmla="*/ 1218821 h 1771787"/>
                <a:gd name="connsiteX7" fmla="*/ 1063639 w 1771786"/>
                <a:gd name="connsiteY7" fmla="*/ 972894 h 1771787"/>
                <a:gd name="connsiteX8" fmla="*/ 1309567 w 1771786"/>
                <a:gd name="connsiteY8" fmla="*/ 916763 h 1771787"/>
                <a:gd name="connsiteX9" fmla="*/ 1082295 w 1771786"/>
                <a:gd name="connsiteY9" fmla="*/ 807315 h 1771787"/>
                <a:gd name="connsiteX10" fmla="*/ 1191743 w 1771786"/>
                <a:gd name="connsiteY10" fmla="*/ 580043 h 1771787"/>
                <a:gd name="connsiteX11" fmla="*/ 964472 w 1771786"/>
                <a:gd name="connsiteY11" fmla="*/ 689492 h 1771787"/>
                <a:gd name="connsiteX12" fmla="*/ 855024 w 1771786"/>
                <a:gd name="connsiteY12" fmla="*/ 462220 h 1771787"/>
                <a:gd name="connsiteX13" fmla="*/ 798893 w 1771786"/>
                <a:gd name="connsiteY13" fmla="*/ 708148 h 1771787"/>
                <a:gd name="connsiteX14" fmla="*/ 374754 w 1771786"/>
                <a:gd name="connsiteY14" fmla="*/ 139136 h 1771787"/>
                <a:gd name="connsiteX15" fmla="*/ 642431 w 1771786"/>
                <a:gd name="connsiteY15" fmla="*/ 66700 h 1771787"/>
                <a:gd name="connsiteX16" fmla="*/ 792161 w 1771786"/>
                <a:gd name="connsiteY16" fmla="*/ 152600 h 1771787"/>
                <a:gd name="connsiteX17" fmla="*/ 824929 w 1771786"/>
                <a:gd name="connsiteY17" fmla="*/ 195123 h 1771787"/>
                <a:gd name="connsiteX18" fmla="*/ 847413 w 1771786"/>
                <a:gd name="connsiteY18" fmla="*/ 146374 h 1771787"/>
                <a:gd name="connsiteX19" fmla="*/ 974275 w 1771786"/>
                <a:gd name="connsiteY19" fmla="*/ 29309 h 1771787"/>
                <a:gd name="connsiteX20" fmla="*/ 1368424 w 1771786"/>
                <a:gd name="connsiteY20" fmla="*/ 167228 h 1771787"/>
                <a:gd name="connsiteX21" fmla="*/ 1394620 w 1771786"/>
                <a:gd name="connsiteY21" fmla="*/ 337850 h 1771787"/>
                <a:gd name="connsiteX22" fmla="*/ 1381805 w 1771786"/>
                <a:gd name="connsiteY22" fmla="*/ 389982 h 1771787"/>
                <a:gd name="connsiteX23" fmla="*/ 1433937 w 1771786"/>
                <a:gd name="connsiteY23" fmla="*/ 377166 h 1771787"/>
                <a:gd name="connsiteX24" fmla="*/ 1604558 w 1771786"/>
                <a:gd name="connsiteY24" fmla="*/ 403362 h 1771787"/>
                <a:gd name="connsiteX25" fmla="*/ 1742477 w 1771786"/>
                <a:gd name="connsiteY25" fmla="*/ 797511 h 1771787"/>
                <a:gd name="connsiteX26" fmla="*/ 1625412 w 1771786"/>
                <a:gd name="connsiteY26" fmla="*/ 924373 h 1771787"/>
                <a:gd name="connsiteX27" fmla="*/ 1576664 w 1771786"/>
                <a:gd name="connsiteY27" fmla="*/ 946857 h 1771787"/>
                <a:gd name="connsiteX28" fmla="*/ 1619187 w 1771786"/>
                <a:gd name="connsiteY28" fmla="*/ 979626 h 1771787"/>
                <a:gd name="connsiteX29" fmla="*/ 1705087 w 1771786"/>
                <a:gd name="connsiteY29" fmla="*/ 1129356 h 1771787"/>
                <a:gd name="connsiteX30" fmla="*/ 1482921 w 1771786"/>
                <a:gd name="connsiteY30" fmla="*/ 1482933 h 1771787"/>
                <a:gd name="connsiteX31" fmla="*/ 1310747 w 1771786"/>
                <a:gd name="connsiteY31" fmla="*/ 1470505 h 1771787"/>
                <a:gd name="connsiteX32" fmla="*/ 1262774 w 1771786"/>
                <a:gd name="connsiteY32" fmla="*/ 1446411 h 1771787"/>
                <a:gd name="connsiteX33" fmla="*/ 1263668 w 1771786"/>
                <a:gd name="connsiteY33" fmla="*/ 1500088 h 1771787"/>
                <a:gd name="connsiteX34" fmla="*/ 1200162 w 1771786"/>
                <a:gd name="connsiteY34" fmla="*/ 1660603 h 1771787"/>
                <a:gd name="connsiteX35" fmla="*/ 785206 w 1771786"/>
                <a:gd name="connsiteY35" fmla="*/ 1707357 h 1771787"/>
                <a:gd name="connsiteX36" fmla="*/ 687574 w 1771786"/>
                <a:gd name="connsiteY36" fmla="*/ 1564998 h 1771787"/>
                <a:gd name="connsiteX37" fmla="*/ 676500 w 1771786"/>
                <a:gd name="connsiteY37" fmla="*/ 1512468 h 1771787"/>
                <a:gd name="connsiteX38" fmla="*/ 635091 w 1771786"/>
                <a:gd name="connsiteY38" fmla="*/ 1546634 h 1771787"/>
                <a:gd name="connsiteX39" fmla="*/ 470000 w 1771786"/>
                <a:gd name="connsiteY39" fmla="*/ 1597062 h 1771787"/>
                <a:gd name="connsiteX40" fmla="*/ 174725 w 1771786"/>
                <a:gd name="connsiteY40" fmla="*/ 1301787 h 1771787"/>
                <a:gd name="connsiteX41" fmla="*/ 225153 w 1771786"/>
                <a:gd name="connsiteY41" fmla="*/ 1136696 h 1771787"/>
                <a:gd name="connsiteX42" fmla="*/ 259319 w 1771786"/>
                <a:gd name="connsiteY42" fmla="*/ 1095287 h 1771787"/>
                <a:gd name="connsiteX43" fmla="*/ 206790 w 1771786"/>
                <a:gd name="connsiteY43" fmla="*/ 1084214 h 1771787"/>
                <a:gd name="connsiteX44" fmla="*/ 64431 w 1771786"/>
                <a:gd name="connsiteY44" fmla="*/ 986582 h 1771787"/>
                <a:gd name="connsiteX45" fmla="*/ 68400 w 1771786"/>
                <a:gd name="connsiteY45" fmla="*/ 613419 h 1771787"/>
                <a:gd name="connsiteX46" fmla="*/ 111185 w 1771786"/>
                <a:gd name="connsiteY46" fmla="*/ 571626 h 1771787"/>
                <a:gd name="connsiteX47" fmla="*/ 271700 w 1771786"/>
                <a:gd name="connsiteY47" fmla="*/ 508120 h 1771787"/>
                <a:gd name="connsiteX48" fmla="*/ 325377 w 1771786"/>
                <a:gd name="connsiteY48" fmla="*/ 509013 h 1771787"/>
                <a:gd name="connsiteX49" fmla="*/ 301282 w 1771786"/>
                <a:gd name="connsiteY49" fmla="*/ 461040 h 1771787"/>
                <a:gd name="connsiteX50" fmla="*/ 288854 w 1771786"/>
                <a:gd name="connsiteY50" fmla="*/ 288866 h 1771787"/>
                <a:gd name="connsiteX51" fmla="*/ 374754 w 1771786"/>
                <a:gd name="connsiteY51" fmla="*/ 139136 h 177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771786" h="1771787">
                  <a:moveTo>
                    <a:pt x="552966" y="652017"/>
                  </a:moveTo>
                  <a:lnTo>
                    <a:pt x="710242" y="849236"/>
                  </a:lnTo>
                  <a:lnTo>
                    <a:pt x="513024" y="1006512"/>
                  </a:lnTo>
                  <a:lnTo>
                    <a:pt x="765275" y="1006512"/>
                  </a:lnTo>
                  <a:lnTo>
                    <a:pt x="765275" y="1258765"/>
                  </a:lnTo>
                  <a:lnTo>
                    <a:pt x="922552" y="1061546"/>
                  </a:lnTo>
                  <a:lnTo>
                    <a:pt x="1119770" y="1218821"/>
                  </a:lnTo>
                  <a:lnTo>
                    <a:pt x="1063639" y="972894"/>
                  </a:lnTo>
                  <a:lnTo>
                    <a:pt x="1309567" y="916763"/>
                  </a:lnTo>
                  <a:lnTo>
                    <a:pt x="1082295" y="807315"/>
                  </a:lnTo>
                  <a:lnTo>
                    <a:pt x="1191743" y="580043"/>
                  </a:lnTo>
                  <a:lnTo>
                    <a:pt x="964472" y="689492"/>
                  </a:lnTo>
                  <a:lnTo>
                    <a:pt x="855024" y="462220"/>
                  </a:lnTo>
                  <a:lnTo>
                    <a:pt x="798893" y="708148"/>
                  </a:lnTo>
                  <a:close/>
                  <a:moveTo>
                    <a:pt x="374754" y="139136"/>
                  </a:moveTo>
                  <a:cubicBezTo>
                    <a:pt x="443965" y="74369"/>
                    <a:pt x="543064" y="44020"/>
                    <a:pt x="642431" y="66700"/>
                  </a:cubicBezTo>
                  <a:cubicBezTo>
                    <a:pt x="702051" y="80308"/>
                    <a:pt x="753301" y="111074"/>
                    <a:pt x="792161" y="152600"/>
                  </a:cubicBezTo>
                  <a:lnTo>
                    <a:pt x="824929" y="195123"/>
                  </a:lnTo>
                  <a:lnTo>
                    <a:pt x="847413" y="146374"/>
                  </a:lnTo>
                  <a:cubicBezTo>
                    <a:pt x="876059" y="97242"/>
                    <a:pt x="919178" y="55843"/>
                    <a:pt x="974275" y="29309"/>
                  </a:cubicBezTo>
                  <a:cubicBezTo>
                    <a:pt x="1121202" y="-41447"/>
                    <a:pt x="1297668" y="20302"/>
                    <a:pt x="1368424" y="167228"/>
                  </a:cubicBezTo>
                  <a:cubicBezTo>
                    <a:pt x="1394958" y="222325"/>
                    <a:pt x="1402857" y="281577"/>
                    <a:pt x="1394620" y="337850"/>
                  </a:cubicBezTo>
                  <a:lnTo>
                    <a:pt x="1381805" y="389982"/>
                  </a:lnTo>
                  <a:lnTo>
                    <a:pt x="1433937" y="377166"/>
                  </a:lnTo>
                  <a:cubicBezTo>
                    <a:pt x="1490210" y="368929"/>
                    <a:pt x="1549461" y="376829"/>
                    <a:pt x="1604558" y="403362"/>
                  </a:cubicBezTo>
                  <a:cubicBezTo>
                    <a:pt x="1751485" y="474118"/>
                    <a:pt x="1813233" y="650584"/>
                    <a:pt x="1742477" y="797511"/>
                  </a:cubicBezTo>
                  <a:cubicBezTo>
                    <a:pt x="1715944" y="852608"/>
                    <a:pt x="1674545" y="895728"/>
                    <a:pt x="1625412" y="924373"/>
                  </a:cubicBezTo>
                  <a:lnTo>
                    <a:pt x="1576664" y="946857"/>
                  </a:lnTo>
                  <a:lnTo>
                    <a:pt x="1619187" y="979626"/>
                  </a:lnTo>
                  <a:cubicBezTo>
                    <a:pt x="1660713" y="1018486"/>
                    <a:pt x="1691479" y="1069736"/>
                    <a:pt x="1705087" y="1129356"/>
                  </a:cubicBezTo>
                  <a:cubicBezTo>
                    <a:pt x="1741375" y="1288344"/>
                    <a:pt x="1641908" y="1446645"/>
                    <a:pt x="1482921" y="1482933"/>
                  </a:cubicBezTo>
                  <a:cubicBezTo>
                    <a:pt x="1423300" y="1496541"/>
                    <a:pt x="1363776" y="1491058"/>
                    <a:pt x="1310747" y="1470505"/>
                  </a:cubicBezTo>
                  <a:lnTo>
                    <a:pt x="1262774" y="1446411"/>
                  </a:lnTo>
                  <a:lnTo>
                    <a:pt x="1263668" y="1500088"/>
                  </a:lnTo>
                  <a:cubicBezTo>
                    <a:pt x="1259177" y="1556783"/>
                    <a:pt x="1238290" y="1612791"/>
                    <a:pt x="1200162" y="1660603"/>
                  </a:cubicBezTo>
                  <a:cubicBezTo>
                    <a:pt x="1098486" y="1788100"/>
                    <a:pt x="912704" y="1809033"/>
                    <a:pt x="785206" y="1707357"/>
                  </a:cubicBezTo>
                  <a:cubicBezTo>
                    <a:pt x="737394" y="1669229"/>
                    <a:pt x="704568" y="1619272"/>
                    <a:pt x="687574" y="1564998"/>
                  </a:cubicBezTo>
                  <a:lnTo>
                    <a:pt x="676500" y="1512468"/>
                  </a:lnTo>
                  <a:lnTo>
                    <a:pt x="635091" y="1546634"/>
                  </a:lnTo>
                  <a:cubicBezTo>
                    <a:pt x="587965" y="1578472"/>
                    <a:pt x="531153" y="1597062"/>
                    <a:pt x="470000" y="1597062"/>
                  </a:cubicBezTo>
                  <a:cubicBezTo>
                    <a:pt x="306924" y="1597062"/>
                    <a:pt x="174725" y="1464863"/>
                    <a:pt x="174725" y="1301787"/>
                  </a:cubicBezTo>
                  <a:cubicBezTo>
                    <a:pt x="174725" y="1240634"/>
                    <a:pt x="193315" y="1183822"/>
                    <a:pt x="225153" y="1136696"/>
                  </a:cubicBezTo>
                  <a:lnTo>
                    <a:pt x="259319" y="1095287"/>
                  </a:lnTo>
                  <a:lnTo>
                    <a:pt x="206790" y="1084214"/>
                  </a:lnTo>
                  <a:cubicBezTo>
                    <a:pt x="152515" y="1067220"/>
                    <a:pt x="102559" y="1034394"/>
                    <a:pt x="64431" y="986582"/>
                  </a:cubicBezTo>
                  <a:cubicBezTo>
                    <a:pt x="-24536" y="875021"/>
                    <a:pt x="-19630" y="718837"/>
                    <a:pt x="68400" y="613419"/>
                  </a:cubicBezTo>
                  <a:cubicBezTo>
                    <a:pt x="80976" y="598359"/>
                    <a:pt x="95248" y="584335"/>
                    <a:pt x="111185" y="571626"/>
                  </a:cubicBezTo>
                  <a:cubicBezTo>
                    <a:pt x="158997" y="533497"/>
                    <a:pt x="215005" y="512611"/>
                    <a:pt x="271700" y="508120"/>
                  </a:cubicBezTo>
                  <a:lnTo>
                    <a:pt x="325377" y="509013"/>
                  </a:lnTo>
                  <a:lnTo>
                    <a:pt x="301282" y="461040"/>
                  </a:lnTo>
                  <a:cubicBezTo>
                    <a:pt x="280729" y="408010"/>
                    <a:pt x="275246" y="348487"/>
                    <a:pt x="288854" y="288866"/>
                  </a:cubicBezTo>
                  <a:cubicBezTo>
                    <a:pt x="302462" y="229246"/>
                    <a:pt x="333228" y="177996"/>
                    <a:pt x="374754" y="139136"/>
                  </a:cubicBezTo>
                  <a:close/>
                </a:path>
              </a:pathLst>
            </a:custGeom>
            <a:solidFill>
              <a:srgbClr val="E0F2FE"/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/>
          </p:nvSpPr>
          <p:spPr>
            <a:xfrm>
              <a:off x="5333999" y="957116"/>
              <a:ext cx="1066801" cy="1066801"/>
            </a:xfrm>
            <a:prstGeom prst="ellipse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 smtClean="0">
                  <a:solidFill>
                    <a:schemeClr val="tx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3</a:t>
              </a:r>
              <a:endParaRPr lang="zh-CN" altLang="en-US" sz="4000" b="1" dirty="0">
                <a:solidFill>
                  <a:schemeClr val="tx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0327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433" y="1396559"/>
            <a:ext cx="1843249" cy="208072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831" y="1383099"/>
            <a:ext cx="1144138" cy="2094183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847433" y="3967842"/>
            <a:ext cx="22878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女孩：</a:t>
            </a:r>
            <a:r>
              <a:rPr lang="en-US" altLang="zh-CN" sz="3200" dirty="0" smtClean="0">
                <a:solidFill>
                  <a:srgbClr val="E75329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15</a:t>
            </a:r>
            <a:r>
              <a:rPr lang="zh-CN" altLang="en-US" sz="3200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人</a:t>
            </a:r>
            <a:endParaRPr lang="zh-CN" altLang="en-US" sz="3200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847933" y="3967842"/>
            <a:ext cx="22878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男孩：</a:t>
            </a:r>
            <a:r>
              <a:rPr lang="en-US" altLang="zh-CN" sz="3200" dirty="0" smtClean="0">
                <a:solidFill>
                  <a:srgbClr val="E75329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13</a:t>
            </a:r>
            <a:r>
              <a:rPr lang="zh-CN" altLang="en-US" sz="3200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人</a:t>
            </a:r>
            <a:endParaRPr lang="zh-CN" altLang="en-US" sz="3200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847433" y="5410902"/>
            <a:ext cx="50738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老生：</a:t>
            </a:r>
            <a:r>
              <a:rPr lang="en-US" altLang="zh-CN" sz="3200" dirty="0" smtClean="0">
                <a:solidFill>
                  <a:srgbClr val="E75329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20</a:t>
            </a:r>
            <a:r>
              <a:rPr lang="zh-CN" altLang="en-US" sz="3200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人          新生：</a:t>
            </a:r>
            <a:r>
              <a:rPr lang="en-US" altLang="zh-CN" sz="3200" dirty="0" smtClean="0">
                <a:solidFill>
                  <a:srgbClr val="E75329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8</a:t>
            </a:r>
            <a:r>
              <a:rPr lang="zh-CN" altLang="en-US" sz="3200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人</a:t>
            </a:r>
            <a:endParaRPr lang="zh-CN" altLang="en-US" sz="3200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957943" y="4876800"/>
            <a:ext cx="8852807" cy="0"/>
          </a:xfrm>
          <a:prstGeom prst="line">
            <a:avLst/>
          </a:prstGeom>
          <a:ln>
            <a:solidFill>
              <a:srgbClr val="E75329"/>
            </a:solidFill>
            <a:prstDash val="dash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圆角矩形 1"/>
          <p:cNvSpPr/>
          <p:nvPr/>
        </p:nvSpPr>
        <p:spPr>
          <a:xfrm>
            <a:off x="464458" y="4531012"/>
            <a:ext cx="1909601" cy="691575"/>
          </a:xfrm>
          <a:prstGeom prst="roundRect">
            <a:avLst/>
          </a:prstGeom>
          <a:solidFill>
            <a:srgbClr val="E753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全班共计</a:t>
            </a:r>
            <a:r>
              <a:rPr lang="en-US" altLang="zh-CN" sz="3200" dirty="0" smtClean="0"/>
              <a:t>28</a:t>
            </a:r>
            <a:r>
              <a:rPr lang="zh-CN" altLang="en-US" dirty="0" smtClean="0"/>
              <a:t>人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0755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00549" y="2676456"/>
            <a:ext cx="6248400" cy="823699"/>
          </a:xfrm>
          <a:prstGeom prst="rect">
            <a:avLst/>
          </a:prstGeom>
          <a:solidFill>
            <a:srgbClr val="E0F2FE">
              <a:alpha val="72000"/>
            </a:srgbClr>
          </a:solidFill>
          <a:ln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dirty="0" smtClean="0">
                <a:solidFill>
                  <a:srgbClr val="E75329"/>
                </a:solidFill>
                <a:latin typeface="微软雅黑" pitchFamily="34" charset="-122"/>
                <a:ea typeface="微软雅黑" pitchFamily="34" charset="-122"/>
              </a:rPr>
              <a:t>小班孩子年龄特点</a:t>
            </a:r>
            <a:endParaRPr lang="zh-CN" altLang="en-US" sz="4400" dirty="0">
              <a:solidFill>
                <a:srgbClr val="E753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497980" y="1790564"/>
            <a:ext cx="1771787" cy="1771786"/>
            <a:chOff x="4964830" y="590482"/>
            <a:chExt cx="1771787" cy="1771786"/>
          </a:xfrm>
          <a:solidFill>
            <a:schemeClr val="bg1"/>
          </a:solidFill>
        </p:grpSpPr>
        <p:sp>
          <p:nvSpPr>
            <p:cNvPr id="4" name="任意多边形 3"/>
            <p:cNvSpPr/>
            <p:nvPr/>
          </p:nvSpPr>
          <p:spPr>
            <a:xfrm rot="2700000">
              <a:off x="4964831" y="590481"/>
              <a:ext cx="1771786" cy="1771787"/>
            </a:xfrm>
            <a:custGeom>
              <a:avLst/>
              <a:gdLst>
                <a:gd name="connsiteX0" fmla="*/ 552966 w 1771786"/>
                <a:gd name="connsiteY0" fmla="*/ 652017 h 1771787"/>
                <a:gd name="connsiteX1" fmla="*/ 710242 w 1771786"/>
                <a:gd name="connsiteY1" fmla="*/ 849236 h 1771787"/>
                <a:gd name="connsiteX2" fmla="*/ 513024 w 1771786"/>
                <a:gd name="connsiteY2" fmla="*/ 1006512 h 1771787"/>
                <a:gd name="connsiteX3" fmla="*/ 765275 w 1771786"/>
                <a:gd name="connsiteY3" fmla="*/ 1006512 h 1771787"/>
                <a:gd name="connsiteX4" fmla="*/ 765275 w 1771786"/>
                <a:gd name="connsiteY4" fmla="*/ 1258765 h 1771787"/>
                <a:gd name="connsiteX5" fmla="*/ 922552 w 1771786"/>
                <a:gd name="connsiteY5" fmla="*/ 1061546 h 1771787"/>
                <a:gd name="connsiteX6" fmla="*/ 1119770 w 1771786"/>
                <a:gd name="connsiteY6" fmla="*/ 1218821 h 1771787"/>
                <a:gd name="connsiteX7" fmla="*/ 1063639 w 1771786"/>
                <a:gd name="connsiteY7" fmla="*/ 972894 h 1771787"/>
                <a:gd name="connsiteX8" fmla="*/ 1309567 w 1771786"/>
                <a:gd name="connsiteY8" fmla="*/ 916763 h 1771787"/>
                <a:gd name="connsiteX9" fmla="*/ 1082295 w 1771786"/>
                <a:gd name="connsiteY9" fmla="*/ 807315 h 1771787"/>
                <a:gd name="connsiteX10" fmla="*/ 1191743 w 1771786"/>
                <a:gd name="connsiteY10" fmla="*/ 580043 h 1771787"/>
                <a:gd name="connsiteX11" fmla="*/ 964472 w 1771786"/>
                <a:gd name="connsiteY11" fmla="*/ 689492 h 1771787"/>
                <a:gd name="connsiteX12" fmla="*/ 855024 w 1771786"/>
                <a:gd name="connsiteY12" fmla="*/ 462220 h 1771787"/>
                <a:gd name="connsiteX13" fmla="*/ 798893 w 1771786"/>
                <a:gd name="connsiteY13" fmla="*/ 708148 h 1771787"/>
                <a:gd name="connsiteX14" fmla="*/ 374754 w 1771786"/>
                <a:gd name="connsiteY14" fmla="*/ 139136 h 1771787"/>
                <a:gd name="connsiteX15" fmla="*/ 642431 w 1771786"/>
                <a:gd name="connsiteY15" fmla="*/ 66700 h 1771787"/>
                <a:gd name="connsiteX16" fmla="*/ 792161 w 1771786"/>
                <a:gd name="connsiteY16" fmla="*/ 152600 h 1771787"/>
                <a:gd name="connsiteX17" fmla="*/ 824929 w 1771786"/>
                <a:gd name="connsiteY17" fmla="*/ 195123 h 1771787"/>
                <a:gd name="connsiteX18" fmla="*/ 847413 w 1771786"/>
                <a:gd name="connsiteY18" fmla="*/ 146374 h 1771787"/>
                <a:gd name="connsiteX19" fmla="*/ 974275 w 1771786"/>
                <a:gd name="connsiteY19" fmla="*/ 29309 h 1771787"/>
                <a:gd name="connsiteX20" fmla="*/ 1368424 w 1771786"/>
                <a:gd name="connsiteY20" fmla="*/ 167228 h 1771787"/>
                <a:gd name="connsiteX21" fmla="*/ 1394620 w 1771786"/>
                <a:gd name="connsiteY21" fmla="*/ 337850 h 1771787"/>
                <a:gd name="connsiteX22" fmla="*/ 1381805 w 1771786"/>
                <a:gd name="connsiteY22" fmla="*/ 389982 h 1771787"/>
                <a:gd name="connsiteX23" fmla="*/ 1433937 w 1771786"/>
                <a:gd name="connsiteY23" fmla="*/ 377166 h 1771787"/>
                <a:gd name="connsiteX24" fmla="*/ 1604558 w 1771786"/>
                <a:gd name="connsiteY24" fmla="*/ 403362 h 1771787"/>
                <a:gd name="connsiteX25" fmla="*/ 1742477 w 1771786"/>
                <a:gd name="connsiteY25" fmla="*/ 797511 h 1771787"/>
                <a:gd name="connsiteX26" fmla="*/ 1625412 w 1771786"/>
                <a:gd name="connsiteY26" fmla="*/ 924373 h 1771787"/>
                <a:gd name="connsiteX27" fmla="*/ 1576664 w 1771786"/>
                <a:gd name="connsiteY27" fmla="*/ 946857 h 1771787"/>
                <a:gd name="connsiteX28" fmla="*/ 1619187 w 1771786"/>
                <a:gd name="connsiteY28" fmla="*/ 979626 h 1771787"/>
                <a:gd name="connsiteX29" fmla="*/ 1705087 w 1771786"/>
                <a:gd name="connsiteY29" fmla="*/ 1129356 h 1771787"/>
                <a:gd name="connsiteX30" fmla="*/ 1482921 w 1771786"/>
                <a:gd name="connsiteY30" fmla="*/ 1482933 h 1771787"/>
                <a:gd name="connsiteX31" fmla="*/ 1310747 w 1771786"/>
                <a:gd name="connsiteY31" fmla="*/ 1470505 h 1771787"/>
                <a:gd name="connsiteX32" fmla="*/ 1262774 w 1771786"/>
                <a:gd name="connsiteY32" fmla="*/ 1446411 h 1771787"/>
                <a:gd name="connsiteX33" fmla="*/ 1263668 w 1771786"/>
                <a:gd name="connsiteY33" fmla="*/ 1500088 h 1771787"/>
                <a:gd name="connsiteX34" fmla="*/ 1200162 w 1771786"/>
                <a:gd name="connsiteY34" fmla="*/ 1660603 h 1771787"/>
                <a:gd name="connsiteX35" fmla="*/ 785206 w 1771786"/>
                <a:gd name="connsiteY35" fmla="*/ 1707357 h 1771787"/>
                <a:gd name="connsiteX36" fmla="*/ 687574 w 1771786"/>
                <a:gd name="connsiteY36" fmla="*/ 1564998 h 1771787"/>
                <a:gd name="connsiteX37" fmla="*/ 676500 w 1771786"/>
                <a:gd name="connsiteY37" fmla="*/ 1512468 h 1771787"/>
                <a:gd name="connsiteX38" fmla="*/ 635091 w 1771786"/>
                <a:gd name="connsiteY38" fmla="*/ 1546634 h 1771787"/>
                <a:gd name="connsiteX39" fmla="*/ 470000 w 1771786"/>
                <a:gd name="connsiteY39" fmla="*/ 1597062 h 1771787"/>
                <a:gd name="connsiteX40" fmla="*/ 174725 w 1771786"/>
                <a:gd name="connsiteY40" fmla="*/ 1301787 h 1771787"/>
                <a:gd name="connsiteX41" fmla="*/ 225153 w 1771786"/>
                <a:gd name="connsiteY41" fmla="*/ 1136696 h 1771787"/>
                <a:gd name="connsiteX42" fmla="*/ 259319 w 1771786"/>
                <a:gd name="connsiteY42" fmla="*/ 1095287 h 1771787"/>
                <a:gd name="connsiteX43" fmla="*/ 206790 w 1771786"/>
                <a:gd name="connsiteY43" fmla="*/ 1084214 h 1771787"/>
                <a:gd name="connsiteX44" fmla="*/ 64431 w 1771786"/>
                <a:gd name="connsiteY44" fmla="*/ 986582 h 1771787"/>
                <a:gd name="connsiteX45" fmla="*/ 68400 w 1771786"/>
                <a:gd name="connsiteY45" fmla="*/ 613419 h 1771787"/>
                <a:gd name="connsiteX46" fmla="*/ 111185 w 1771786"/>
                <a:gd name="connsiteY46" fmla="*/ 571626 h 1771787"/>
                <a:gd name="connsiteX47" fmla="*/ 271700 w 1771786"/>
                <a:gd name="connsiteY47" fmla="*/ 508120 h 1771787"/>
                <a:gd name="connsiteX48" fmla="*/ 325377 w 1771786"/>
                <a:gd name="connsiteY48" fmla="*/ 509013 h 1771787"/>
                <a:gd name="connsiteX49" fmla="*/ 301282 w 1771786"/>
                <a:gd name="connsiteY49" fmla="*/ 461040 h 1771787"/>
                <a:gd name="connsiteX50" fmla="*/ 288854 w 1771786"/>
                <a:gd name="connsiteY50" fmla="*/ 288866 h 1771787"/>
                <a:gd name="connsiteX51" fmla="*/ 374754 w 1771786"/>
                <a:gd name="connsiteY51" fmla="*/ 139136 h 177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771786" h="1771787">
                  <a:moveTo>
                    <a:pt x="552966" y="652017"/>
                  </a:moveTo>
                  <a:lnTo>
                    <a:pt x="710242" y="849236"/>
                  </a:lnTo>
                  <a:lnTo>
                    <a:pt x="513024" y="1006512"/>
                  </a:lnTo>
                  <a:lnTo>
                    <a:pt x="765275" y="1006512"/>
                  </a:lnTo>
                  <a:lnTo>
                    <a:pt x="765275" y="1258765"/>
                  </a:lnTo>
                  <a:lnTo>
                    <a:pt x="922552" y="1061546"/>
                  </a:lnTo>
                  <a:lnTo>
                    <a:pt x="1119770" y="1218821"/>
                  </a:lnTo>
                  <a:lnTo>
                    <a:pt x="1063639" y="972894"/>
                  </a:lnTo>
                  <a:lnTo>
                    <a:pt x="1309567" y="916763"/>
                  </a:lnTo>
                  <a:lnTo>
                    <a:pt x="1082295" y="807315"/>
                  </a:lnTo>
                  <a:lnTo>
                    <a:pt x="1191743" y="580043"/>
                  </a:lnTo>
                  <a:lnTo>
                    <a:pt x="964472" y="689492"/>
                  </a:lnTo>
                  <a:lnTo>
                    <a:pt x="855024" y="462220"/>
                  </a:lnTo>
                  <a:lnTo>
                    <a:pt x="798893" y="708148"/>
                  </a:lnTo>
                  <a:close/>
                  <a:moveTo>
                    <a:pt x="374754" y="139136"/>
                  </a:moveTo>
                  <a:cubicBezTo>
                    <a:pt x="443965" y="74369"/>
                    <a:pt x="543064" y="44020"/>
                    <a:pt x="642431" y="66700"/>
                  </a:cubicBezTo>
                  <a:cubicBezTo>
                    <a:pt x="702051" y="80308"/>
                    <a:pt x="753301" y="111074"/>
                    <a:pt x="792161" y="152600"/>
                  </a:cubicBezTo>
                  <a:lnTo>
                    <a:pt x="824929" y="195123"/>
                  </a:lnTo>
                  <a:lnTo>
                    <a:pt x="847413" y="146374"/>
                  </a:lnTo>
                  <a:cubicBezTo>
                    <a:pt x="876059" y="97242"/>
                    <a:pt x="919178" y="55843"/>
                    <a:pt x="974275" y="29309"/>
                  </a:cubicBezTo>
                  <a:cubicBezTo>
                    <a:pt x="1121202" y="-41447"/>
                    <a:pt x="1297668" y="20302"/>
                    <a:pt x="1368424" y="167228"/>
                  </a:cubicBezTo>
                  <a:cubicBezTo>
                    <a:pt x="1394958" y="222325"/>
                    <a:pt x="1402857" y="281577"/>
                    <a:pt x="1394620" y="337850"/>
                  </a:cubicBezTo>
                  <a:lnTo>
                    <a:pt x="1381805" y="389982"/>
                  </a:lnTo>
                  <a:lnTo>
                    <a:pt x="1433937" y="377166"/>
                  </a:lnTo>
                  <a:cubicBezTo>
                    <a:pt x="1490210" y="368929"/>
                    <a:pt x="1549461" y="376829"/>
                    <a:pt x="1604558" y="403362"/>
                  </a:cubicBezTo>
                  <a:cubicBezTo>
                    <a:pt x="1751485" y="474118"/>
                    <a:pt x="1813233" y="650584"/>
                    <a:pt x="1742477" y="797511"/>
                  </a:cubicBezTo>
                  <a:cubicBezTo>
                    <a:pt x="1715944" y="852608"/>
                    <a:pt x="1674545" y="895728"/>
                    <a:pt x="1625412" y="924373"/>
                  </a:cubicBezTo>
                  <a:lnTo>
                    <a:pt x="1576664" y="946857"/>
                  </a:lnTo>
                  <a:lnTo>
                    <a:pt x="1619187" y="979626"/>
                  </a:lnTo>
                  <a:cubicBezTo>
                    <a:pt x="1660713" y="1018486"/>
                    <a:pt x="1691479" y="1069736"/>
                    <a:pt x="1705087" y="1129356"/>
                  </a:cubicBezTo>
                  <a:cubicBezTo>
                    <a:pt x="1741375" y="1288344"/>
                    <a:pt x="1641908" y="1446645"/>
                    <a:pt x="1482921" y="1482933"/>
                  </a:cubicBezTo>
                  <a:cubicBezTo>
                    <a:pt x="1423300" y="1496541"/>
                    <a:pt x="1363776" y="1491058"/>
                    <a:pt x="1310747" y="1470505"/>
                  </a:cubicBezTo>
                  <a:lnTo>
                    <a:pt x="1262774" y="1446411"/>
                  </a:lnTo>
                  <a:lnTo>
                    <a:pt x="1263668" y="1500088"/>
                  </a:lnTo>
                  <a:cubicBezTo>
                    <a:pt x="1259177" y="1556783"/>
                    <a:pt x="1238290" y="1612791"/>
                    <a:pt x="1200162" y="1660603"/>
                  </a:cubicBezTo>
                  <a:cubicBezTo>
                    <a:pt x="1098486" y="1788100"/>
                    <a:pt x="912704" y="1809033"/>
                    <a:pt x="785206" y="1707357"/>
                  </a:cubicBezTo>
                  <a:cubicBezTo>
                    <a:pt x="737394" y="1669229"/>
                    <a:pt x="704568" y="1619272"/>
                    <a:pt x="687574" y="1564998"/>
                  </a:cubicBezTo>
                  <a:lnTo>
                    <a:pt x="676500" y="1512468"/>
                  </a:lnTo>
                  <a:lnTo>
                    <a:pt x="635091" y="1546634"/>
                  </a:lnTo>
                  <a:cubicBezTo>
                    <a:pt x="587965" y="1578472"/>
                    <a:pt x="531153" y="1597062"/>
                    <a:pt x="470000" y="1597062"/>
                  </a:cubicBezTo>
                  <a:cubicBezTo>
                    <a:pt x="306924" y="1597062"/>
                    <a:pt x="174725" y="1464863"/>
                    <a:pt x="174725" y="1301787"/>
                  </a:cubicBezTo>
                  <a:cubicBezTo>
                    <a:pt x="174725" y="1240634"/>
                    <a:pt x="193315" y="1183822"/>
                    <a:pt x="225153" y="1136696"/>
                  </a:cubicBezTo>
                  <a:lnTo>
                    <a:pt x="259319" y="1095287"/>
                  </a:lnTo>
                  <a:lnTo>
                    <a:pt x="206790" y="1084214"/>
                  </a:lnTo>
                  <a:cubicBezTo>
                    <a:pt x="152515" y="1067220"/>
                    <a:pt x="102559" y="1034394"/>
                    <a:pt x="64431" y="986582"/>
                  </a:cubicBezTo>
                  <a:cubicBezTo>
                    <a:pt x="-24536" y="875021"/>
                    <a:pt x="-19630" y="718837"/>
                    <a:pt x="68400" y="613419"/>
                  </a:cubicBezTo>
                  <a:cubicBezTo>
                    <a:pt x="80976" y="598359"/>
                    <a:pt x="95248" y="584335"/>
                    <a:pt x="111185" y="571626"/>
                  </a:cubicBezTo>
                  <a:cubicBezTo>
                    <a:pt x="158997" y="533497"/>
                    <a:pt x="215005" y="512611"/>
                    <a:pt x="271700" y="508120"/>
                  </a:cubicBezTo>
                  <a:lnTo>
                    <a:pt x="325377" y="509013"/>
                  </a:lnTo>
                  <a:lnTo>
                    <a:pt x="301282" y="461040"/>
                  </a:lnTo>
                  <a:cubicBezTo>
                    <a:pt x="280729" y="408010"/>
                    <a:pt x="275246" y="348487"/>
                    <a:pt x="288854" y="288866"/>
                  </a:cubicBezTo>
                  <a:cubicBezTo>
                    <a:pt x="302462" y="229246"/>
                    <a:pt x="333228" y="177996"/>
                    <a:pt x="374754" y="139136"/>
                  </a:cubicBezTo>
                  <a:close/>
                </a:path>
              </a:pathLst>
            </a:custGeom>
            <a:solidFill>
              <a:srgbClr val="E0F2FE"/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/>
          </p:nvSpPr>
          <p:spPr>
            <a:xfrm>
              <a:off x="5333999" y="957116"/>
              <a:ext cx="1066801" cy="1066801"/>
            </a:xfrm>
            <a:prstGeom prst="ellipse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 smtClean="0">
                  <a:solidFill>
                    <a:schemeClr val="tx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4</a:t>
              </a:r>
              <a:endParaRPr lang="zh-CN" altLang="en-US" sz="4000" b="1" dirty="0">
                <a:solidFill>
                  <a:schemeClr val="tx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0853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466850" y="2129135"/>
            <a:ext cx="7810500" cy="3108543"/>
            <a:chOff x="1466850" y="2129135"/>
            <a:chExt cx="7810500" cy="3108543"/>
          </a:xfrm>
        </p:grpSpPr>
        <p:sp>
          <p:nvSpPr>
            <p:cNvPr id="8" name="圆角矩形 7"/>
            <p:cNvSpPr/>
            <p:nvPr/>
          </p:nvSpPr>
          <p:spPr>
            <a:xfrm>
              <a:off x="1466850" y="3893820"/>
              <a:ext cx="1695450" cy="462200"/>
            </a:xfrm>
            <a:prstGeom prst="roundRect">
              <a:avLst/>
            </a:prstGeom>
            <a:solidFill>
              <a:srgbClr val="E7532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1466850" y="3028950"/>
              <a:ext cx="1333500" cy="438150"/>
            </a:xfrm>
            <a:prstGeom prst="roundRect">
              <a:avLst/>
            </a:prstGeom>
            <a:solidFill>
              <a:srgbClr val="E7532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矩形 1"/>
            <p:cNvSpPr/>
            <p:nvPr/>
          </p:nvSpPr>
          <p:spPr>
            <a:xfrm>
              <a:off x="1466850" y="2129135"/>
              <a:ext cx="7810500" cy="31085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 b="0" i="0" dirty="0" smtClean="0">
                  <a:solidFill>
                    <a:srgbClr val="333333"/>
                  </a:solidFill>
                  <a:effectLst/>
                  <a:latin typeface="楷体_GB2312"/>
                </a:rPr>
                <a:t>小班（</a:t>
              </a:r>
              <a:r>
                <a:rPr lang="en-US" altLang="zh-CN" sz="2800" b="0" i="0" dirty="0" smtClean="0">
                  <a:solidFill>
                    <a:srgbClr val="333333"/>
                  </a:solidFill>
                  <a:effectLst/>
                  <a:latin typeface="楷体_GB2312"/>
                </a:rPr>
                <a:t>3</a:t>
              </a:r>
              <a:r>
                <a:rPr lang="zh-CN" altLang="en-US" sz="2800" b="0" i="0" dirty="0" smtClean="0">
                  <a:solidFill>
                    <a:srgbClr val="333333"/>
                  </a:solidFill>
                  <a:effectLst/>
                  <a:latin typeface="楷体_GB2312"/>
                </a:rPr>
                <a:t>岁</a:t>
              </a:r>
              <a:r>
                <a:rPr lang="en-US" altLang="zh-CN" sz="2800" b="0" i="0" dirty="0" smtClean="0">
                  <a:solidFill>
                    <a:srgbClr val="333333"/>
                  </a:solidFill>
                  <a:effectLst/>
                  <a:latin typeface="楷体_GB2312"/>
                </a:rPr>
                <a:t>—4</a:t>
              </a:r>
              <a:r>
                <a:rPr lang="zh-CN" altLang="en-US" sz="2800" b="0" i="0" dirty="0" smtClean="0">
                  <a:solidFill>
                    <a:srgbClr val="333333"/>
                  </a:solidFill>
                  <a:effectLst/>
                  <a:latin typeface="楷体_GB2312"/>
                </a:rPr>
                <a:t>岁）的孩子刚从婴儿期步入幼儿期</a:t>
              </a:r>
              <a:endParaRPr lang="en-US" altLang="zh-CN" sz="2800" b="0" i="0" dirty="0" smtClean="0">
                <a:solidFill>
                  <a:srgbClr val="333333"/>
                </a:solidFill>
                <a:effectLst/>
                <a:latin typeface="楷体_GB2312"/>
              </a:endParaRPr>
            </a:p>
            <a:p>
              <a:endParaRPr lang="en-US" altLang="zh-CN" sz="2800" dirty="0">
                <a:solidFill>
                  <a:srgbClr val="333333"/>
                </a:solidFill>
                <a:latin typeface="楷体_GB2312"/>
              </a:endParaRPr>
            </a:p>
            <a:p>
              <a:r>
                <a:rPr lang="zh-CN" altLang="en-US" sz="2800" b="0" i="0" dirty="0" smtClean="0">
                  <a:solidFill>
                    <a:schemeClr val="bg1"/>
                  </a:solidFill>
                  <a:effectLst/>
                  <a:latin typeface="楷体_GB2312"/>
                </a:rPr>
                <a:t>一方面</a:t>
              </a:r>
              <a:r>
                <a:rPr lang="en-US" altLang="zh-CN" sz="2800" b="0" i="0" dirty="0" smtClean="0">
                  <a:solidFill>
                    <a:schemeClr val="bg1"/>
                  </a:solidFill>
                  <a:effectLst/>
                  <a:latin typeface="楷体_GB2312"/>
                </a:rPr>
                <a:t>:</a:t>
              </a:r>
              <a:r>
                <a:rPr lang="zh-CN" altLang="en-US" sz="2800" b="0" i="0" dirty="0" smtClean="0">
                  <a:solidFill>
                    <a:srgbClr val="333333"/>
                  </a:solidFill>
                  <a:effectLst/>
                  <a:latin typeface="楷体_GB2312"/>
                </a:rPr>
                <a:t>他们不免带有一些</a:t>
              </a:r>
              <a:r>
                <a:rPr lang="zh-CN" altLang="en-US" sz="2800" b="0" i="0" dirty="0" smtClean="0">
                  <a:solidFill>
                    <a:srgbClr val="E75329"/>
                  </a:solidFill>
                  <a:effectLst/>
                  <a:latin typeface="楷体_GB2312"/>
                </a:rPr>
                <a:t>婴儿的“痕迹”</a:t>
              </a:r>
              <a:r>
                <a:rPr lang="zh-CN" altLang="en-US" sz="2800" b="0" i="0" dirty="0" smtClean="0">
                  <a:solidFill>
                    <a:srgbClr val="333333"/>
                  </a:solidFill>
                  <a:effectLst/>
                  <a:latin typeface="楷体_GB2312"/>
                </a:rPr>
                <a:t>；</a:t>
              </a:r>
              <a:endParaRPr lang="en-US" altLang="zh-CN" sz="2800" b="0" i="0" dirty="0" smtClean="0">
                <a:solidFill>
                  <a:srgbClr val="333333"/>
                </a:solidFill>
                <a:effectLst/>
                <a:latin typeface="楷体_GB2312"/>
              </a:endParaRPr>
            </a:p>
            <a:p>
              <a:endParaRPr lang="en-US" altLang="zh-CN" sz="2800" b="0" i="0" dirty="0" smtClean="0">
                <a:solidFill>
                  <a:schemeClr val="bg1"/>
                </a:solidFill>
                <a:effectLst/>
                <a:latin typeface="楷体_GB2312"/>
              </a:endParaRPr>
            </a:p>
            <a:p>
              <a:r>
                <a:rPr lang="zh-CN" altLang="en-US" sz="2800" b="0" i="0" dirty="0" smtClean="0">
                  <a:solidFill>
                    <a:schemeClr val="bg1"/>
                  </a:solidFill>
                  <a:effectLst/>
                  <a:latin typeface="楷体_GB2312"/>
                </a:rPr>
                <a:t>另一方面</a:t>
              </a:r>
              <a:r>
                <a:rPr lang="en-US" altLang="zh-CN" sz="2800" b="0" i="0" dirty="0" smtClean="0">
                  <a:solidFill>
                    <a:schemeClr val="bg1"/>
                  </a:solidFill>
                  <a:effectLst/>
                  <a:latin typeface="楷体_GB2312"/>
                </a:rPr>
                <a:t>:</a:t>
              </a:r>
              <a:r>
                <a:rPr lang="zh-CN" altLang="en-US" sz="2800" b="0" i="0" dirty="0" smtClean="0">
                  <a:solidFill>
                    <a:srgbClr val="333333"/>
                  </a:solidFill>
                  <a:effectLst/>
                  <a:latin typeface="楷体_GB2312"/>
                </a:rPr>
                <a:t>由于身心发展迅速，他们又开始具有</a:t>
              </a:r>
              <a:endParaRPr lang="en-US" altLang="zh-CN" sz="2800" b="0" i="0" dirty="0" smtClean="0">
                <a:solidFill>
                  <a:srgbClr val="333333"/>
                </a:solidFill>
                <a:effectLst/>
                <a:latin typeface="楷体_GB2312"/>
              </a:endParaRPr>
            </a:p>
            <a:p>
              <a:endParaRPr lang="en-US" altLang="zh-CN" sz="2800" dirty="0">
                <a:solidFill>
                  <a:srgbClr val="333333"/>
                </a:solidFill>
                <a:latin typeface="楷体_GB2312"/>
              </a:endParaRPr>
            </a:p>
            <a:p>
              <a:r>
                <a:rPr lang="zh-CN" altLang="en-US" sz="2800" b="0" i="0" dirty="0" smtClean="0">
                  <a:solidFill>
                    <a:srgbClr val="E75329"/>
                  </a:solidFill>
                  <a:effectLst/>
                  <a:latin typeface="楷体_GB2312"/>
                </a:rPr>
                <a:t>         幼儿期的显著特点</a:t>
              </a:r>
              <a:r>
                <a:rPr lang="zh-CN" altLang="en-US" sz="2800" b="0" i="0" dirty="0" smtClean="0">
                  <a:solidFill>
                    <a:srgbClr val="333333"/>
                  </a:solidFill>
                  <a:effectLst/>
                  <a:latin typeface="楷体_GB2312"/>
                </a:rPr>
                <a:t>。</a:t>
              </a:r>
              <a:endParaRPr lang="zh-CN" altLang="en-US" sz="2800" dirty="0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321988" y="773818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小班的特点：</a:t>
            </a:r>
            <a:endParaRPr lang="zh-CN" altLang="en-US" sz="4000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1622286"/>
            <a:ext cx="908685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椭圆 2"/>
          <p:cNvSpPr/>
          <p:nvPr/>
        </p:nvSpPr>
        <p:spPr>
          <a:xfrm>
            <a:off x="1016000" y="946332"/>
            <a:ext cx="181429" cy="181429"/>
          </a:xfrm>
          <a:prstGeom prst="ellipse">
            <a:avLst/>
          </a:prstGeom>
          <a:solidFill>
            <a:srgbClr val="E753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749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132867"/>
              </p:ext>
            </p:extLst>
          </p:nvPr>
        </p:nvGraphicFramePr>
        <p:xfrm>
          <a:off x="1104900" y="800096"/>
          <a:ext cx="7429500" cy="5429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3950"/>
                <a:gridCol w="762000"/>
                <a:gridCol w="5543550"/>
              </a:tblGrid>
              <a:tr h="678657">
                <a:tc rowSpan="8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3200" b="1" kern="1200" spc="600" dirty="0" smtClean="0">
                          <a:solidFill>
                            <a:srgbClr val="E75329"/>
                          </a:solidFill>
                          <a:latin typeface="Adobe 黑体 Std R" panose="020B0400000000000000" pitchFamily="34" charset="-122"/>
                          <a:ea typeface="Adobe 黑体 Std R" panose="020B0400000000000000" pitchFamily="34" charset="-122"/>
                          <a:cs typeface="+mn-cs"/>
                        </a:rPr>
                        <a:t>小班儿童年龄特点</a:t>
                      </a:r>
                      <a:endParaRPr lang="zh-CN" altLang="en-US" sz="3200" b="1" kern="1200" spc="600" dirty="0">
                        <a:solidFill>
                          <a:srgbClr val="E75329"/>
                        </a:solidFill>
                        <a:latin typeface="Adobe 黑体 Std R" panose="020B0400000000000000" pitchFamily="34" charset="-122"/>
                        <a:ea typeface="Adobe 黑体 Std R" panose="020B0400000000000000" pitchFamily="34" charset="-122"/>
                        <a:cs typeface="+mn-cs"/>
                      </a:endParaRPr>
                    </a:p>
                  </a:txBody>
                  <a:tcPr vert="eaVert" anchor="ctr">
                    <a:lnL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E8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有独立倾向，生活自理行为开始。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78657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2F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情绪不稳定，有强烈的情感依恋。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2FE"/>
                    </a:solidFill>
                  </a:tcPr>
                </a:tc>
              </a:tr>
              <a:tr h="678657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自我中心倾向明显，出现反抗现象。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78657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2F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动作发展速度较快。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2FE"/>
                    </a:solidFill>
                  </a:tcPr>
                </a:tc>
              </a:tr>
              <a:tr h="678657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思维存在于动作之中。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78657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2F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词语发展迅速，听说能力基本形成。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2FE"/>
                    </a:solidFill>
                  </a:tcPr>
                </a:tc>
              </a:tr>
              <a:tr h="678657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7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尝试模仿，喜欢重复。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78657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8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2F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对鲜艳色彩、节奏感兴趣。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5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2F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4675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00549" y="2676456"/>
            <a:ext cx="6248400" cy="823699"/>
          </a:xfrm>
          <a:prstGeom prst="rect">
            <a:avLst/>
          </a:prstGeom>
          <a:solidFill>
            <a:srgbClr val="E0F2FE">
              <a:alpha val="72000"/>
            </a:srgbClr>
          </a:solidFill>
          <a:ln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dirty="0" smtClean="0">
                <a:solidFill>
                  <a:srgbClr val="E75329"/>
                </a:solidFill>
                <a:latin typeface="微软雅黑" pitchFamily="34" charset="-122"/>
                <a:ea typeface="微软雅黑" pitchFamily="34" charset="-122"/>
              </a:rPr>
              <a:t>一日活动时间表</a:t>
            </a:r>
            <a:endParaRPr lang="zh-CN" altLang="en-US" sz="4400" dirty="0">
              <a:solidFill>
                <a:srgbClr val="E753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497980" y="1790564"/>
            <a:ext cx="1771787" cy="1771786"/>
            <a:chOff x="4964830" y="590482"/>
            <a:chExt cx="1771787" cy="1771786"/>
          </a:xfrm>
          <a:solidFill>
            <a:schemeClr val="bg1"/>
          </a:solidFill>
        </p:grpSpPr>
        <p:sp>
          <p:nvSpPr>
            <p:cNvPr id="4" name="任意多边形 3"/>
            <p:cNvSpPr/>
            <p:nvPr/>
          </p:nvSpPr>
          <p:spPr>
            <a:xfrm rot="2700000">
              <a:off x="4964831" y="590481"/>
              <a:ext cx="1771786" cy="1771787"/>
            </a:xfrm>
            <a:custGeom>
              <a:avLst/>
              <a:gdLst>
                <a:gd name="connsiteX0" fmla="*/ 552966 w 1771786"/>
                <a:gd name="connsiteY0" fmla="*/ 652017 h 1771787"/>
                <a:gd name="connsiteX1" fmla="*/ 710242 w 1771786"/>
                <a:gd name="connsiteY1" fmla="*/ 849236 h 1771787"/>
                <a:gd name="connsiteX2" fmla="*/ 513024 w 1771786"/>
                <a:gd name="connsiteY2" fmla="*/ 1006512 h 1771787"/>
                <a:gd name="connsiteX3" fmla="*/ 765275 w 1771786"/>
                <a:gd name="connsiteY3" fmla="*/ 1006512 h 1771787"/>
                <a:gd name="connsiteX4" fmla="*/ 765275 w 1771786"/>
                <a:gd name="connsiteY4" fmla="*/ 1258765 h 1771787"/>
                <a:gd name="connsiteX5" fmla="*/ 922552 w 1771786"/>
                <a:gd name="connsiteY5" fmla="*/ 1061546 h 1771787"/>
                <a:gd name="connsiteX6" fmla="*/ 1119770 w 1771786"/>
                <a:gd name="connsiteY6" fmla="*/ 1218821 h 1771787"/>
                <a:gd name="connsiteX7" fmla="*/ 1063639 w 1771786"/>
                <a:gd name="connsiteY7" fmla="*/ 972894 h 1771787"/>
                <a:gd name="connsiteX8" fmla="*/ 1309567 w 1771786"/>
                <a:gd name="connsiteY8" fmla="*/ 916763 h 1771787"/>
                <a:gd name="connsiteX9" fmla="*/ 1082295 w 1771786"/>
                <a:gd name="connsiteY9" fmla="*/ 807315 h 1771787"/>
                <a:gd name="connsiteX10" fmla="*/ 1191743 w 1771786"/>
                <a:gd name="connsiteY10" fmla="*/ 580043 h 1771787"/>
                <a:gd name="connsiteX11" fmla="*/ 964472 w 1771786"/>
                <a:gd name="connsiteY11" fmla="*/ 689492 h 1771787"/>
                <a:gd name="connsiteX12" fmla="*/ 855024 w 1771786"/>
                <a:gd name="connsiteY12" fmla="*/ 462220 h 1771787"/>
                <a:gd name="connsiteX13" fmla="*/ 798893 w 1771786"/>
                <a:gd name="connsiteY13" fmla="*/ 708148 h 1771787"/>
                <a:gd name="connsiteX14" fmla="*/ 374754 w 1771786"/>
                <a:gd name="connsiteY14" fmla="*/ 139136 h 1771787"/>
                <a:gd name="connsiteX15" fmla="*/ 642431 w 1771786"/>
                <a:gd name="connsiteY15" fmla="*/ 66700 h 1771787"/>
                <a:gd name="connsiteX16" fmla="*/ 792161 w 1771786"/>
                <a:gd name="connsiteY16" fmla="*/ 152600 h 1771787"/>
                <a:gd name="connsiteX17" fmla="*/ 824929 w 1771786"/>
                <a:gd name="connsiteY17" fmla="*/ 195123 h 1771787"/>
                <a:gd name="connsiteX18" fmla="*/ 847413 w 1771786"/>
                <a:gd name="connsiteY18" fmla="*/ 146374 h 1771787"/>
                <a:gd name="connsiteX19" fmla="*/ 974275 w 1771786"/>
                <a:gd name="connsiteY19" fmla="*/ 29309 h 1771787"/>
                <a:gd name="connsiteX20" fmla="*/ 1368424 w 1771786"/>
                <a:gd name="connsiteY20" fmla="*/ 167228 h 1771787"/>
                <a:gd name="connsiteX21" fmla="*/ 1394620 w 1771786"/>
                <a:gd name="connsiteY21" fmla="*/ 337850 h 1771787"/>
                <a:gd name="connsiteX22" fmla="*/ 1381805 w 1771786"/>
                <a:gd name="connsiteY22" fmla="*/ 389982 h 1771787"/>
                <a:gd name="connsiteX23" fmla="*/ 1433937 w 1771786"/>
                <a:gd name="connsiteY23" fmla="*/ 377166 h 1771787"/>
                <a:gd name="connsiteX24" fmla="*/ 1604558 w 1771786"/>
                <a:gd name="connsiteY24" fmla="*/ 403362 h 1771787"/>
                <a:gd name="connsiteX25" fmla="*/ 1742477 w 1771786"/>
                <a:gd name="connsiteY25" fmla="*/ 797511 h 1771787"/>
                <a:gd name="connsiteX26" fmla="*/ 1625412 w 1771786"/>
                <a:gd name="connsiteY26" fmla="*/ 924373 h 1771787"/>
                <a:gd name="connsiteX27" fmla="*/ 1576664 w 1771786"/>
                <a:gd name="connsiteY27" fmla="*/ 946857 h 1771787"/>
                <a:gd name="connsiteX28" fmla="*/ 1619187 w 1771786"/>
                <a:gd name="connsiteY28" fmla="*/ 979626 h 1771787"/>
                <a:gd name="connsiteX29" fmla="*/ 1705087 w 1771786"/>
                <a:gd name="connsiteY29" fmla="*/ 1129356 h 1771787"/>
                <a:gd name="connsiteX30" fmla="*/ 1482921 w 1771786"/>
                <a:gd name="connsiteY30" fmla="*/ 1482933 h 1771787"/>
                <a:gd name="connsiteX31" fmla="*/ 1310747 w 1771786"/>
                <a:gd name="connsiteY31" fmla="*/ 1470505 h 1771787"/>
                <a:gd name="connsiteX32" fmla="*/ 1262774 w 1771786"/>
                <a:gd name="connsiteY32" fmla="*/ 1446411 h 1771787"/>
                <a:gd name="connsiteX33" fmla="*/ 1263668 w 1771786"/>
                <a:gd name="connsiteY33" fmla="*/ 1500088 h 1771787"/>
                <a:gd name="connsiteX34" fmla="*/ 1200162 w 1771786"/>
                <a:gd name="connsiteY34" fmla="*/ 1660603 h 1771787"/>
                <a:gd name="connsiteX35" fmla="*/ 785206 w 1771786"/>
                <a:gd name="connsiteY35" fmla="*/ 1707357 h 1771787"/>
                <a:gd name="connsiteX36" fmla="*/ 687574 w 1771786"/>
                <a:gd name="connsiteY36" fmla="*/ 1564998 h 1771787"/>
                <a:gd name="connsiteX37" fmla="*/ 676500 w 1771786"/>
                <a:gd name="connsiteY37" fmla="*/ 1512468 h 1771787"/>
                <a:gd name="connsiteX38" fmla="*/ 635091 w 1771786"/>
                <a:gd name="connsiteY38" fmla="*/ 1546634 h 1771787"/>
                <a:gd name="connsiteX39" fmla="*/ 470000 w 1771786"/>
                <a:gd name="connsiteY39" fmla="*/ 1597062 h 1771787"/>
                <a:gd name="connsiteX40" fmla="*/ 174725 w 1771786"/>
                <a:gd name="connsiteY40" fmla="*/ 1301787 h 1771787"/>
                <a:gd name="connsiteX41" fmla="*/ 225153 w 1771786"/>
                <a:gd name="connsiteY41" fmla="*/ 1136696 h 1771787"/>
                <a:gd name="connsiteX42" fmla="*/ 259319 w 1771786"/>
                <a:gd name="connsiteY42" fmla="*/ 1095287 h 1771787"/>
                <a:gd name="connsiteX43" fmla="*/ 206790 w 1771786"/>
                <a:gd name="connsiteY43" fmla="*/ 1084214 h 1771787"/>
                <a:gd name="connsiteX44" fmla="*/ 64431 w 1771786"/>
                <a:gd name="connsiteY44" fmla="*/ 986582 h 1771787"/>
                <a:gd name="connsiteX45" fmla="*/ 68400 w 1771786"/>
                <a:gd name="connsiteY45" fmla="*/ 613419 h 1771787"/>
                <a:gd name="connsiteX46" fmla="*/ 111185 w 1771786"/>
                <a:gd name="connsiteY46" fmla="*/ 571626 h 1771787"/>
                <a:gd name="connsiteX47" fmla="*/ 271700 w 1771786"/>
                <a:gd name="connsiteY47" fmla="*/ 508120 h 1771787"/>
                <a:gd name="connsiteX48" fmla="*/ 325377 w 1771786"/>
                <a:gd name="connsiteY48" fmla="*/ 509013 h 1771787"/>
                <a:gd name="connsiteX49" fmla="*/ 301282 w 1771786"/>
                <a:gd name="connsiteY49" fmla="*/ 461040 h 1771787"/>
                <a:gd name="connsiteX50" fmla="*/ 288854 w 1771786"/>
                <a:gd name="connsiteY50" fmla="*/ 288866 h 1771787"/>
                <a:gd name="connsiteX51" fmla="*/ 374754 w 1771786"/>
                <a:gd name="connsiteY51" fmla="*/ 139136 h 177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771786" h="1771787">
                  <a:moveTo>
                    <a:pt x="552966" y="652017"/>
                  </a:moveTo>
                  <a:lnTo>
                    <a:pt x="710242" y="849236"/>
                  </a:lnTo>
                  <a:lnTo>
                    <a:pt x="513024" y="1006512"/>
                  </a:lnTo>
                  <a:lnTo>
                    <a:pt x="765275" y="1006512"/>
                  </a:lnTo>
                  <a:lnTo>
                    <a:pt x="765275" y="1258765"/>
                  </a:lnTo>
                  <a:lnTo>
                    <a:pt x="922552" y="1061546"/>
                  </a:lnTo>
                  <a:lnTo>
                    <a:pt x="1119770" y="1218821"/>
                  </a:lnTo>
                  <a:lnTo>
                    <a:pt x="1063639" y="972894"/>
                  </a:lnTo>
                  <a:lnTo>
                    <a:pt x="1309567" y="916763"/>
                  </a:lnTo>
                  <a:lnTo>
                    <a:pt x="1082295" y="807315"/>
                  </a:lnTo>
                  <a:lnTo>
                    <a:pt x="1191743" y="580043"/>
                  </a:lnTo>
                  <a:lnTo>
                    <a:pt x="964472" y="689492"/>
                  </a:lnTo>
                  <a:lnTo>
                    <a:pt x="855024" y="462220"/>
                  </a:lnTo>
                  <a:lnTo>
                    <a:pt x="798893" y="708148"/>
                  </a:lnTo>
                  <a:close/>
                  <a:moveTo>
                    <a:pt x="374754" y="139136"/>
                  </a:moveTo>
                  <a:cubicBezTo>
                    <a:pt x="443965" y="74369"/>
                    <a:pt x="543064" y="44020"/>
                    <a:pt x="642431" y="66700"/>
                  </a:cubicBezTo>
                  <a:cubicBezTo>
                    <a:pt x="702051" y="80308"/>
                    <a:pt x="753301" y="111074"/>
                    <a:pt x="792161" y="152600"/>
                  </a:cubicBezTo>
                  <a:lnTo>
                    <a:pt x="824929" y="195123"/>
                  </a:lnTo>
                  <a:lnTo>
                    <a:pt x="847413" y="146374"/>
                  </a:lnTo>
                  <a:cubicBezTo>
                    <a:pt x="876059" y="97242"/>
                    <a:pt x="919178" y="55843"/>
                    <a:pt x="974275" y="29309"/>
                  </a:cubicBezTo>
                  <a:cubicBezTo>
                    <a:pt x="1121202" y="-41447"/>
                    <a:pt x="1297668" y="20302"/>
                    <a:pt x="1368424" y="167228"/>
                  </a:cubicBezTo>
                  <a:cubicBezTo>
                    <a:pt x="1394958" y="222325"/>
                    <a:pt x="1402857" y="281577"/>
                    <a:pt x="1394620" y="337850"/>
                  </a:cubicBezTo>
                  <a:lnTo>
                    <a:pt x="1381805" y="389982"/>
                  </a:lnTo>
                  <a:lnTo>
                    <a:pt x="1433937" y="377166"/>
                  </a:lnTo>
                  <a:cubicBezTo>
                    <a:pt x="1490210" y="368929"/>
                    <a:pt x="1549461" y="376829"/>
                    <a:pt x="1604558" y="403362"/>
                  </a:cubicBezTo>
                  <a:cubicBezTo>
                    <a:pt x="1751485" y="474118"/>
                    <a:pt x="1813233" y="650584"/>
                    <a:pt x="1742477" y="797511"/>
                  </a:cubicBezTo>
                  <a:cubicBezTo>
                    <a:pt x="1715944" y="852608"/>
                    <a:pt x="1674545" y="895728"/>
                    <a:pt x="1625412" y="924373"/>
                  </a:cubicBezTo>
                  <a:lnTo>
                    <a:pt x="1576664" y="946857"/>
                  </a:lnTo>
                  <a:lnTo>
                    <a:pt x="1619187" y="979626"/>
                  </a:lnTo>
                  <a:cubicBezTo>
                    <a:pt x="1660713" y="1018486"/>
                    <a:pt x="1691479" y="1069736"/>
                    <a:pt x="1705087" y="1129356"/>
                  </a:cubicBezTo>
                  <a:cubicBezTo>
                    <a:pt x="1741375" y="1288344"/>
                    <a:pt x="1641908" y="1446645"/>
                    <a:pt x="1482921" y="1482933"/>
                  </a:cubicBezTo>
                  <a:cubicBezTo>
                    <a:pt x="1423300" y="1496541"/>
                    <a:pt x="1363776" y="1491058"/>
                    <a:pt x="1310747" y="1470505"/>
                  </a:cubicBezTo>
                  <a:lnTo>
                    <a:pt x="1262774" y="1446411"/>
                  </a:lnTo>
                  <a:lnTo>
                    <a:pt x="1263668" y="1500088"/>
                  </a:lnTo>
                  <a:cubicBezTo>
                    <a:pt x="1259177" y="1556783"/>
                    <a:pt x="1238290" y="1612791"/>
                    <a:pt x="1200162" y="1660603"/>
                  </a:cubicBezTo>
                  <a:cubicBezTo>
                    <a:pt x="1098486" y="1788100"/>
                    <a:pt x="912704" y="1809033"/>
                    <a:pt x="785206" y="1707357"/>
                  </a:cubicBezTo>
                  <a:cubicBezTo>
                    <a:pt x="737394" y="1669229"/>
                    <a:pt x="704568" y="1619272"/>
                    <a:pt x="687574" y="1564998"/>
                  </a:cubicBezTo>
                  <a:lnTo>
                    <a:pt x="676500" y="1512468"/>
                  </a:lnTo>
                  <a:lnTo>
                    <a:pt x="635091" y="1546634"/>
                  </a:lnTo>
                  <a:cubicBezTo>
                    <a:pt x="587965" y="1578472"/>
                    <a:pt x="531153" y="1597062"/>
                    <a:pt x="470000" y="1597062"/>
                  </a:cubicBezTo>
                  <a:cubicBezTo>
                    <a:pt x="306924" y="1597062"/>
                    <a:pt x="174725" y="1464863"/>
                    <a:pt x="174725" y="1301787"/>
                  </a:cubicBezTo>
                  <a:cubicBezTo>
                    <a:pt x="174725" y="1240634"/>
                    <a:pt x="193315" y="1183822"/>
                    <a:pt x="225153" y="1136696"/>
                  </a:cubicBezTo>
                  <a:lnTo>
                    <a:pt x="259319" y="1095287"/>
                  </a:lnTo>
                  <a:lnTo>
                    <a:pt x="206790" y="1084214"/>
                  </a:lnTo>
                  <a:cubicBezTo>
                    <a:pt x="152515" y="1067220"/>
                    <a:pt x="102559" y="1034394"/>
                    <a:pt x="64431" y="986582"/>
                  </a:cubicBezTo>
                  <a:cubicBezTo>
                    <a:pt x="-24536" y="875021"/>
                    <a:pt x="-19630" y="718837"/>
                    <a:pt x="68400" y="613419"/>
                  </a:cubicBezTo>
                  <a:cubicBezTo>
                    <a:pt x="80976" y="598359"/>
                    <a:pt x="95248" y="584335"/>
                    <a:pt x="111185" y="571626"/>
                  </a:cubicBezTo>
                  <a:cubicBezTo>
                    <a:pt x="158997" y="533497"/>
                    <a:pt x="215005" y="512611"/>
                    <a:pt x="271700" y="508120"/>
                  </a:cubicBezTo>
                  <a:lnTo>
                    <a:pt x="325377" y="509013"/>
                  </a:lnTo>
                  <a:lnTo>
                    <a:pt x="301282" y="461040"/>
                  </a:lnTo>
                  <a:cubicBezTo>
                    <a:pt x="280729" y="408010"/>
                    <a:pt x="275246" y="348487"/>
                    <a:pt x="288854" y="288866"/>
                  </a:cubicBezTo>
                  <a:cubicBezTo>
                    <a:pt x="302462" y="229246"/>
                    <a:pt x="333228" y="177996"/>
                    <a:pt x="374754" y="139136"/>
                  </a:cubicBezTo>
                  <a:close/>
                </a:path>
              </a:pathLst>
            </a:custGeom>
            <a:solidFill>
              <a:srgbClr val="E0F2FE"/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/>
          </p:nvSpPr>
          <p:spPr>
            <a:xfrm>
              <a:off x="5333999" y="957116"/>
              <a:ext cx="1066801" cy="1066801"/>
            </a:xfrm>
            <a:prstGeom prst="ellipse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 smtClean="0">
                  <a:solidFill>
                    <a:schemeClr val="tx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5</a:t>
              </a:r>
              <a:endParaRPr lang="zh-CN" altLang="en-US" sz="4000" b="1" dirty="0">
                <a:solidFill>
                  <a:schemeClr val="tx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8139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948690" y="434856"/>
            <a:ext cx="7303311" cy="461665"/>
            <a:chOff x="704850" y="434856"/>
            <a:chExt cx="7303311" cy="461665"/>
          </a:xfrm>
        </p:grpSpPr>
        <p:sp>
          <p:nvSpPr>
            <p:cNvPr id="2" name="圆角矩形 1"/>
            <p:cNvSpPr/>
            <p:nvPr/>
          </p:nvSpPr>
          <p:spPr>
            <a:xfrm>
              <a:off x="704850" y="457200"/>
              <a:ext cx="1676400" cy="4000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753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>
                  <a:solidFill>
                    <a:srgbClr val="E75329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8:30 – 9:00</a:t>
              </a:r>
              <a:endParaRPr lang="zh-CN" altLang="en-US" dirty="0">
                <a:solidFill>
                  <a:srgbClr val="E75329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6592389" y="434856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 smtClean="0"/>
                <a:t>早餐时间</a:t>
              </a:r>
              <a:endParaRPr lang="zh-CN" altLang="en-US" sz="2400" dirty="0"/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2502745" y="671195"/>
              <a:ext cx="4089644" cy="0"/>
            </a:xfrm>
            <a:prstGeom prst="line">
              <a:avLst/>
            </a:prstGeom>
            <a:ln>
              <a:solidFill>
                <a:srgbClr val="E7532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组合 6"/>
          <p:cNvGrpSpPr/>
          <p:nvPr/>
        </p:nvGrpSpPr>
        <p:grpSpPr>
          <a:xfrm>
            <a:off x="948690" y="1544812"/>
            <a:ext cx="8226641" cy="461665"/>
            <a:chOff x="704850" y="439915"/>
            <a:chExt cx="8226641" cy="461665"/>
          </a:xfrm>
        </p:grpSpPr>
        <p:sp>
          <p:nvSpPr>
            <p:cNvPr id="8" name="圆角矩形 7"/>
            <p:cNvSpPr/>
            <p:nvPr/>
          </p:nvSpPr>
          <p:spPr>
            <a:xfrm>
              <a:off x="704850" y="457200"/>
              <a:ext cx="1962150" cy="400050"/>
            </a:xfrm>
            <a:prstGeom prst="roundRect">
              <a:avLst/>
            </a:prstGeom>
            <a:noFill/>
            <a:ln>
              <a:solidFill>
                <a:srgbClr val="E753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>
                  <a:solidFill>
                    <a:srgbClr val="E75329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10</a:t>
              </a:r>
              <a:r>
                <a:rPr lang="zh-CN" altLang="en-US" dirty="0" smtClean="0">
                  <a:solidFill>
                    <a:srgbClr val="E75329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：</a:t>
              </a:r>
              <a:r>
                <a:rPr lang="en-US" altLang="zh-CN" dirty="0" smtClean="0">
                  <a:solidFill>
                    <a:srgbClr val="E75329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00 – 11:00</a:t>
              </a:r>
              <a:endParaRPr lang="zh-CN" altLang="en-US" dirty="0">
                <a:solidFill>
                  <a:srgbClr val="E75329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6592389" y="439915"/>
              <a:ext cx="23391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 smtClean="0"/>
                <a:t>早操、户外活动</a:t>
              </a:r>
              <a:endParaRPr lang="zh-CN" altLang="en-US" sz="2400" dirty="0"/>
            </a:p>
          </p:txBody>
        </p:sp>
        <p:cxnSp>
          <p:nvCxnSpPr>
            <p:cNvPr id="10" name="直接连接符 9"/>
            <p:cNvCxnSpPr/>
            <p:nvPr/>
          </p:nvCxnSpPr>
          <p:spPr>
            <a:xfrm>
              <a:off x="2757351" y="673006"/>
              <a:ext cx="3835038" cy="0"/>
            </a:xfrm>
            <a:prstGeom prst="line">
              <a:avLst/>
            </a:prstGeom>
            <a:ln>
              <a:solidFill>
                <a:srgbClr val="E7532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10"/>
          <p:cNvGrpSpPr/>
          <p:nvPr/>
        </p:nvGrpSpPr>
        <p:grpSpPr>
          <a:xfrm>
            <a:off x="948690" y="950325"/>
            <a:ext cx="7303311" cy="461665"/>
            <a:chOff x="704850" y="397876"/>
            <a:chExt cx="7303311" cy="461665"/>
          </a:xfrm>
        </p:grpSpPr>
        <p:sp>
          <p:nvSpPr>
            <p:cNvPr id="12" name="圆角矩形 11"/>
            <p:cNvSpPr/>
            <p:nvPr/>
          </p:nvSpPr>
          <p:spPr>
            <a:xfrm>
              <a:off x="704850" y="457200"/>
              <a:ext cx="1821954" cy="400050"/>
            </a:xfrm>
            <a:prstGeom prst="roundRect">
              <a:avLst/>
            </a:prstGeom>
            <a:noFill/>
            <a:ln>
              <a:solidFill>
                <a:srgbClr val="E753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>
                  <a:solidFill>
                    <a:srgbClr val="E75329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9</a:t>
              </a:r>
              <a:r>
                <a:rPr lang="zh-CN" altLang="en-US" dirty="0" smtClean="0">
                  <a:solidFill>
                    <a:srgbClr val="E75329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：</a:t>
              </a:r>
              <a:r>
                <a:rPr lang="en-US" altLang="zh-CN" dirty="0" smtClean="0">
                  <a:solidFill>
                    <a:srgbClr val="E75329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00 – 10:00</a:t>
              </a:r>
              <a:endParaRPr lang="zh-CN" altLang="en-US" dirty="0">
                <a:solidFill>
                  <a:srgbClr val="E75329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6592389" y="397876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 smtClean="0"/>
                <a:t>教学活动</a:t>
              </a:r>
              <a:endParaRPr lang="zh-CN" altLang="en-US" sz="2400" dirty="0"/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2667000" y="672101"/>
              <a:ext cx="3925389" cy="0"/>
            </a:xfrm>
            <a:prstGeom prst="line">
              <a:avLst/>
            </a:prstGeom>
            <a:ln>
              <a:solidFill>
                <a:srgbClr val="E7532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"/>
          <p:cNvGrpSpPr/>
          <p:nvPr/>
        </p:nvGrpSpPr>
        <p:grpSpPr>
          <a:xfrm>
            <a:off x="948690" y="2114889"/>
            <a:ext cx="7303311" cy="461665"/>
            <a:chOff x="704850" y="409589"/>
            <a:chExt cx="7303311" cy="461665"/>
          </a:xfrm>
        </p:grpSpPr>
        <p:sp>
          <p:nvSpPr>
            <p:cNvPr id="16" name="圆角矩形 15"/>
            <p:cNvSpPr/>
            <p:nvPr/>
          </p:nvSpPr>
          <p:spPr>
            <a:xfrm>
              <a:off x="704850" y="457200"/>
              <a:ext cx="1821954" cy="400050"/>
            </a:xfrm>
            <a:prstGeom prst="roundRect">
              <a:avLst/>
            </a:prstGeom>
            <a:noFill/>
            <a:ln>
              <a:solidFill>
                <a:srgbClr val="E753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>
                  <a:solidFill>
                    <a:srgbClr val="E75329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9</a:t>
              </a:r>
              <a:r>
                <a:rPr lang="zh-CN" altLang="en-US" dirty="0" smtClean="0">
                  <a:solidFill>
                    <a:srgbClr val="E75329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：</a:t>
              </a:r>
              <a:r>
                <a:rPr lang="en-US" altLang="zh-CN" dirty="0" smtClean="0">
                  <a:solidFill>
                    <a:srgbClr val="E75329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00 – 11:30</a:t>
              </a:r>
              <a:endParaRPr lang="zh-CN" altLang="en-US" dirty="0">
                <a:solidFill>
                  <a:srgbClr val="E75329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6592389" y="409589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 smtClean="0"/>
                <a:t>教学活动</a:t>
              </a:r>
              <a:endParaRPr lang="zh-CN" altLang="en-US" sz="2400" dirty="0"/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2623662" y="663809"/>
              <a:ext cx="3968727" cy="0"/>
            </a:xfrm>
            <a:prstGeom prst="line">
              <a:avLst/>
            </a:prstGeom>
            <a:ln>
              <a:solidFill>
                <a:srgbClr val="E7532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组合 18"/>
          <p:cNvGrpSpPr/>
          <p:nvPr/>
        </p:nvGrpSpPr>
        <p:grpSpPr>
          <a:xfrm>
            <a:off x="948690" y="2741620"/>
            <a:ext cx="8226641" cy="474238"/>
            <a:chOff x="704850" y="457200"/>
            <a:chExt cx="8226641" cy="474238"/>
          </a:xfrm>
        </p:grpSpPr>
        <p:sp>
          <p:nvSpPr>
            <p:cNvPr id="20" name="圆角矩形 19"/>
            <p:cNvSpPr/>
            <p:nvPr/>
          </p:nvSpPr>
          <p:spPr>
            <a:xfrm>
              <a:off x="704850" y="457200"/>
              <a:ext cx="1962150" cy="400050"/>
            </a:xfrm>
            <a:prstGeom prst="roundRect">
              <a:avLst/>
            </a:prstGeom>
            <a:noFill/>
            <a:ln>
              <a:solidFill>
                <a:srgbClr val="E753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>
                  <a:solidFill>
                    <a:srgbClr val="E75329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11</a:t>
              </a:r>
              <a:r>
                <a:rPr lang="zh-CN" altLang="en-US" dirty="0" smtClean="0">
                  <a:solidFill>
                    <a:srgbClr val="E75329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：</a:t>
              </a:r>
              <a:r>
                <a:rPr lang="en-US" altLang="zh-CN" dirty="0" smtClean="0">
                  <a:solidFill>
                    <a:srgbClr val="E75329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30 – 12:30</a:t>
              </a:r>
              <a:endParaRPr lang="zh-CN" altLang="en-US" dirty="0">
                <a:solidFill>
                  <a:srgbClr val="E75329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454531" y="469773"/>
              <a:ext cx="24769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 smtClean="0"/>
                <a:t>  午餐，饭后散步</a:t>
              </a:r>
              <a:endParaRPr lang="zh-CN" altLang="en-US" sz="2400" dirty="0"/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2823644" y="690732"/>
              <a:ext cx="3768745" cy="0"/>
            </a:xfrm>
            <a:prstGeom prst="line">
              <a:avLst/>
            </a:prstGeom>
            <a:ln>
              <a:solidFill>
                <a:srgbClr val="E7532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/>
          <p:cNvGrpSpPr/>
          <p:nvPr/>
        </p:nvGrpSpPr>
        <p:grpSpPr>
          <a:xfrm>
            <a:off x="948690" y="3265450"/>
            <a:ext cx="7329691" cy="461665"/>
            <a:chOff x="704850" y="421883"/>
            <a:chExt cx="7329691" cy="461665"/>
          </a:xfrm>
        </p:grpSpPr>
        <p:sp>
          <p:nvSpPr>
            <p:cNvPr id="24" name="圆角矩形 23"/>
            <p:cNvSpPr/>
            <p:nvPr/>
          </p:nvSpPr>
          <p:spPr>
            <a:xfrm>
              <a:off x="704850" y="457200"/>
              <a:ext cx="1962150" cy="400050"/>
            </a:xfrm>
            <a:prstGeom prst="roundRect">
              <a:avLst/>
            </a:prstGeom>
            <a:noFill/>
            <a:ln>
              <a:solidFill>
                <a:srgbClr val="E753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>
                  <a:solidFill>
                    <a:srgbClr val="E75329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12</a:t>
              </a:r>
              <a:r>
                <a:rPr lang="zh-CN" altLang="en-US" dirty="0" smtClean="0">
                  <a:solidFill>
                    <a:srgbClr val="E75329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：</a:t>
              </a:r>
              <a:r>
                <a:rPr lang="en-US" altLang="zh-CN" dirty="0" smtClean="0">
                  <a:solidFill>
                    <a:srgbClr val="E75329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30 – 15:00</a:t>
              </a:r>
              <a:endParaRPr lang="zh-CN" altLang="en-US" dirty="0">
                <a:solidFill>
                  <a:srgbClr val="E75329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6480911" y="421883"/>
              <a:ext cx="15536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 smtClean="0"/>
                <a:t>  午睡时间</a:t>
              </a:r>
              <a:endParaRPr lang="zh-CN" altLang="en-US" sz="2400" dirty="0"/>
            </a:p>
          </p:txBody>
        </p:sp>
        <p:cxnSp>
          <p:nvCxnSpPr>
            <p:cNvPr id="26" name="直接连接符 25"/>
            <p:cNvCxnSpPr/>
            <p:nvPr/>
          </p:nvCxnSpPr>
          <p:spPr>
            <a:xfrm>
              <a:off x="2823644" y="684476"/>
              <a:ext cx="3768745" cy="0"/>
            </a:xfrm>
            <a:prstGeom prst="line">
              <a:avLst/>
            </a:prstGeom>
            <a:ln>
              <a:solidFill>
                <a:srgbClr val="E7532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组合 26"/>
          <p:cNvGrpSpPr/>
          <p:nvPr/>
        </p:nvGrpSpPr>
        <p:grpSpPr>
          <a:xfrm>
            <a:off x="948690" y="3890164"/>
            <a:ext cx="7665829" cy="461665"/>
            <a:chOff x="704850" y="452237"/>
            <a:chExt cx="7665829" cy="461665"/>
          </a:xfrm>
        </p:grpSpPr>
        <p:sp>
          <p:nvSpPr>
            <p:cNvPr id="28" name="圆角矩形 27"/>
            <p:cNvSpPr/>
            <p:nvPr/>
          </p:nvSpPr>
          <p:spPr>
            <a:xfrm>
              <a:off x="704850" y="457200"/>
              <a:ext cx="1962150" cy="400050"/>
            </a:xfrm>
            <a:prstGeom prst="roundRect">
              <a:avLst/>
            </a:prstGeom>
            <a:noFill/>
            <a:ln>
              <a:solidFill>
                <a:srgbClr val="E753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>
                  <a:solidFill>
                    <a:srgbClr val="E75329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15</a:t>
              </a:r>
              <a:r>
                <a:rPr lang="zh-CN" altLang="en-US" dirty="0" smtClean="0">
                  <a:solidFill>
                    <a:srgbClr val="E75329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：</a:t>
              </a:r>
              <a:r>
                <a:rPr lang="en-US" altLang="zh-CN" dirty="0" smtClean="0">
                  <a:solidFill>
                    <a:srgbClr val="E75329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00 – 15:30</a:t>
              </a:r>
              <a:endParaRPr lang="zh-CN" altLang="en-US" dirty="0">
                <a:solidFill>
                  <a:srgbClr val="E75329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6509272" y="452237"/>
              <a:ext cx="18614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 smtClean="0"/>
                <a:t>  学习、活动</a:t>
              </a:r>
              <a:endParaRPr lang="zh-CN" altLang="en-US" sz="2400" dirty="0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2847703" y="669235"/>
              <a:ext cx="3744686" cy="0"/>
            </a:xfrm>
            <a:prstGeom prst="line">
              <a:avLst/>
            </a:prstGeom>
            <a:ln>
              <a:solidFill>
                <a:srgbClr val="E7532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组合 30"/>
          <p:cNvGrpSpPr/>
          <p:nvPr/>
        </p:nvGrpSpPr>
        <p:grpSpPr>
          <a:xfrm>
            <a:off x="948690" y="4454768"/>
            <a:ext cx="7372240" cy="461665"/>
            <a:chOff x="704850" y="452961"/>
            <a:chExt cx="7372240" cy="461665"/>
          </a:xfrm>
        </p:grpSpPr>
        <p:sp>
          <p:nvSpPr>
            <p:cNvPr id="32" name="圆角矩形 31"/>
            <p:cNvSpPr/>
            <p:nvPr/>
          </p:nvSpPr>
          <p:spPr>
            <a:xfrm>
              <a:off x="704850" y="457200"/>
              <a:ext cx="1962150" cy="400050"/>
            </a:xfrm>
            <a:prstGeom prst="roundRect">
              <a:avLst/>
            </a:prstGeom>
            <a:noFill/>
            <a:ln>
              <a:solidFill>
                <a:srgbClr val="E753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>
                  <a:solidFill>
                    <a:srgbClr val="E75329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15</a:t>
              </a:r>
              <a:r>
                <a:rPr lang="zh-CN" altLang="en-US" dirty="0" smtClean="0">
                  <a:solidFill>
                    <a:srgbClr val="E75329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：</a:t>
              </a:r>
              <a:r>
                <a:rPr lang="en-US" altLang="zh-CN" dirty="0">
                  <a:solidFill>
                    <a:srgbClr val="E75329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3</a:t>
              </a:r>
              <a:r>
                <a:rPr lang="en-US" altLang="zh-CN" dirty="0" smtClean="0">
                  <a:solidFill>
                    <a:srgbClr val="E75329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0 – 16:00</a:t>
              </a:r>
              <a:endParaRPr lang="zh-CN" altLang="en-US" dirty="0">
                <a:solidFill>
                  <a:srgbClr val="E75329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6523460" y="452961"/>
              <a:ext cx="15536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 smtClean="0"/>
                <a:t>  午点时间</a:t>
              </a:r>
              <a:endParaRPr lang="zh-CN" altLang="en-US" sz="2400" dirty="0"/>
            </a:p>
          </p:txBody>
        </p:sp>
        <p:cxnSp>
          <p:nvCxnSpPr>
            <p:cNvPr id="34" name="直接连接符 33"/>
            <p:cNvCxnSpPr/>
            <p:nvPr/>
          </p:nvCxnSpPr>
          <p:spPr>
            <a:xfrm>
              <a:off x="2847703" y="656625"/>
              <a:ext cx="3744686" cy="0"/>
            </a:xfrm>
            <a:prstGeom prst="line">
              <a:avLst/>
            </a:prstGeom>
            <a:ln>
              <a:solidFill>
                <a:srgbClr val="E7532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组合 34"/>
          <p:cNvGrpSpPr/>
          <p:nvPr/>
        </p:nvGrpSpPr>
        <p:grpSpPr>
          <a:xfrm>
            <a:off x="948690" y="5024848"/>
            <a:ext cx="7665829" cy="520975"/>
            <a:chOff x="704850" y="457200"/>
            <a:chExt cx="7665829" cy="520975"/>
          </a:xfrm>
        </p:grpSpPr>
        <p:sp>
          <p:nvSpPr>
            <p:cNvPr id="36" name="圆角矩形 35"/>
            <p:cNvSpPr/>
            <p:nvPr/>
          </p:nvSpPr>
          <p:spPr>
            <a:xfrm>
              <a:off x="704850" y="457200"/>
              <a:ext cx="1962150" cy="400050"/>
            </a:xfrm>
            <a:prstGeom prst="roundRect">
              <a:avLst/>
            </a:prstGeom>
            <a:noFill/>
            <a:ln>
              <a:solidFill>
                <a:srgbClr val="E753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>
                  <a:solidFill>
                    <a:srgbClr val="E75329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16</a:t>
              </a:r>
              <a:r>
                <a:rPr lang="zh-CN" altLang="en-US" dirty="0" smtClean="0">
                  <a:solidFill>
                    <a:srgbClr val="E75329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：</a:t>
              </a:r>
              <a:r>
                <a:rPr lang="en-US" altLang="zh-CN" dirty="0" smtClean="0">
                  <a:solidFill>
                    <a:srgbClr val="E75329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00 – 17:00</a:t>
              </a:r>
              <a:endParaRPr lang="zh-CN" altLang="en-US" dirty="0">
                <a:solidFill>
                  <a:srgbClr val="E75329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6509272" y="516510"/>
              <a:ext cx="18614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 smtClean="0"/>
                <a:t>  学习、活动</a:t>
              </a:r>
              <a:endParaRPr lang="zh-CN" altLang="en-US" sz="2400" dirty="0"/>
            </a:p>
          </p:txBody>
        </p:sp>
        <p:cxnSp>
          <p:nvCxnSpPr>
            <p:cNvPr id="38" name="直接连接符 37"/>
            <p:cNvCxnSpPr/>
            <p:nvPr/>
          </p:nvCxnSpPr>
          <p:spPr>
            <a:xfrm>
              <a:off x="2823644" y="695872"/>
              <a:ext cx="3768745" cy="0"/>
            </a:xfrm>
            <a:prstGeom prst="line">
              <a:avLst/>
            </a:prstGeom>
            <a:ln>
              <a:solidFill>
                <a:srgbClr val="E7532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组合 38"/>
          <p:cNvGrpSpPr/>
          <p:nvPr/>
        </p:nvGrpSpPr>
        <p:grpSpPr>
          <a:xfrm>
            <a:off x="924631" y="5584626"/>
            <a:ext cx="7434729" cy="461665"/>
            <a:chOff x="704850" y="422618"/>
            <a:chExt cx="7434729" cy="461665"/>
          </a:xfrm>
        </p:grpSpPr>
        <p:sp>
          <p:nvSpPr>
            <p:cNvPr id="40" name="圆角矩形 39"/>
            <p:cNvSpPr/>
            <p:nvPr/>
          </p:nvSpPr>
          <p:spPr>
            <a:xfrm>
              <a:off x="704850" y="457200"/>
              <a:ext cx="1962150" cy="400050"/>
            </a:xfrm>
            <a:prstGeom prst="roundRect">
              <a:avLst/>
            </a:prstGeom>
            <a:noFill/>
            <a:ln>
              <a:solidFill>
                <a:srgbClr val="E753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>
                  <a:solidFill>
                    <a:srgbClr val="E75329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17</a:t>
              </a:r>
              <a:r>
                <a:rPr lang="zh-CN" altLang="en-US" dirty="0" smtClean="0">
                  <a:solidFill>
                    <a:srgbClr val="E75329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：</a:t>
              </a:r>
              <a:r>
                <a:rPr lang="en-US" altLang="zh-CN" dirty="0" smtClean="0">
                  <a:solidFill>
                    <a:srgbClr val="E75329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00 – 17:30</a:t>
              </a:r>
              <a:endParaRPr lang="zh-CN" altLang="en-US" dirty="0">
                <a:solidFill>
                  <a:srgbClr val="E75329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6585949" y="422618"/>
              <a:ext cx="15536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 smtClean="0"/>
                <a:t>  晚餐时间</a:t>
              </a:r>
              <a:endParaRPr lang="zh-CN" altLang="en-US" sz="2400" dirty="0"/>
            </a:p>
          </p:txBody>
        </p:sp>
        <p:cxnSp>
          <p:nvCxnSpPr>
            <p:cNvPr id="42" name="直接连接符 41"/>
            <p:cNvCxnSpPr/>
            <p:nvPr/>
          </p:nvCxnSpPr>
          <p:spPr>
            <a:xfrm>
              <a:off x="2847703" y="666117"/>
              <a:ext cx="3768745" cy="0"/>
            </a:xfrm>
            <a:prstGeom prst="line">
              <a:avLst/>
            </a:prstGeom>
            <a:ln>
              <a:solidFill>
                <a:srgbClr val="E7532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组合 43"/>
          <p:cNvGrpSpPr/>
          <p:nvPr/>
        </p:nvGrpSpPr>
        <p:grpSpPr>
          <a:xfrm>
            <a:off x="948690" y="6198328"/>
            <a:ext cx="6756871" cy="461665"/>
            <a:chOff x="704850" y="457200"/>
            <a:chExt cx="6756871" cy="461665"/>
          </a:xfrm>
        </p:grpSpPr>
        <p:sp>
          <p:nvSpPr>
            <p:cNvPr id="45" name="圆角矩形 44"/>
            <p:cNvSpPr/>
            <p:nvPr/>
          </p:nvSpPr>
          <p:spPr>
            <a:xfrm>
              <a:off x="704850" y="457200"/>
              <a:ext cx="1962150" cy="400050"/>
            </a:xfrm>
            <a:prstGeom prst="roundRect">
              <a:avLst/>
            </a:prstGeom>
            <a:noFill/>
            <a:ln>
              <a:solidFill>
                <a:srgbClr val="E753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>
                  <a:solidFill>
                    <a:srgbClr val="E75329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17</a:t>
              </a:r>
              <a:r>
                <a:rPr lang="zh-CN" altLang="en-US" dirty="0" smtClean="0">
                  <a:solidFill>
                    <a:srgbClr val="E75329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：</a:t>
              </a:r>
              <a:r>
                <a:rPr lang="en-US" altLang="zh-CN" dirty="0">
                  <a:solidFill>
                    <a:srgbClr val="E75329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3</a:t>
              </a:r>
              <a:r>
                <a:rPr lang="en-US" altLang="zh-CN" dirty="0" smtClean="0">
                  <a:solidFill>
                    <a:srgbClr val="E75329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0 – 17:40</a:t>
              </a:r>
              <a:endParaRPr lang="zh-CN" altLang="en-US" dirty="0">
                <a:solidFill>
                  <a:srgbClr val="E75329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6523644" y="457200"/>
              <a:ext cx="9380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 smtClean="0"/>
                <a:t>  离园</a:t>
              </a:r>
              <a:endParaRPr lang="zh-CN" altLang="en-US" sz="2400" dirty="0"/>
            </a:p>
          </p:txBody>
        </p:sp>
        <p:cxnSp>
          <p:nvCxnSpPr>
            <p:cNvPr id="47" name="直接连接符 46"/>
            <p:cNvCxnSpPr/>
            <p:nvPr/>
          </p:nvCxnSpPr>
          <p:spPr>
            <a:xfrm>
              <a:off x="2823644" y="664666"/>
              <a:ext cx="3768745" cy="0"/>
            </a:xfrm>
            <a:prstGeom prst="line">
              <a:avLst/>
            </a:prstGeom>
            <a:ln>
              <a:solidFill>
                <a:srgbClr val="E7532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8" name="Picture 245" descr="2_0002_图层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02146" y="434178"/>
            <a:ext cx="836613" cy="5572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4255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17171 0.01265 C -0.15539 0.02376 -0.13924 0.03549 -0.11094 0.03302 C -0.0823 0.03086 -0.04132 0.01512 3.88889E-6 4.19753E-6 " pathEditMode="relative" rAng="0" ptsTypes="aaA">
                                      <p:cBhvr>
                                        <p:cTn id="5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76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00549" y="2676456"/>
            <a:ext cx="6248400" cy="823699"/>
          </a:xfrm>
          <a:prstGeom prst="rect">
            <a:avLst/>
          </a:prstGeom>
          <a:solidFill>
            <a:srgbClr val="E0F2FE">
              <a:alpha val="72000"/>
            </a:srgbClr>
          </a:solidFill>
          <a:ln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dirty="0" smtClean="0">
                <a:solidFill>
                  <a:srgbClr val="E75329"/>
                </a:solidFill>
                <a:latin typeface="微软雅黑" pitchFamily="34" charset="-122"/>
                <a:ea typeface="微软雅黑" pitchFamily="34" charset="-122"/>
              </a:rPr>
              <a:t>本学期的工作任务</a:t>
            </a:r>
            <a:endParaRPr lang="zh-CN" altLang="en-US" sz="4400" dirty="0">
              <a:solidFill>
                <a:srgbClr val="E753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497980" y="1790564"/>
            <a:ext cx="1771787" cy="1771786"/>
            <a:chOff x="4964830" y="590482"/>
            <a:chExt cx="1771787" cy="1771786"/>
          </a:xfrm>
          <a:solidFill>
            <a:schemeClr val="bg1"/>
          </a:solidFill>
        </p:grpSpPr>
        <p:sp>
          <p:nvSpPr>
            <p:cNvPr id="4" name="任意多边形 3"/>
            <p:cNvSpPr/>
            <p:nvPr/>
          </p:nvSpPr>
          <p:spPr>
            <a:xfrm rot="2700000">
              <a:off x="4964831" y="590481"/>
              <a:ext cx="1771786" cy="1771787"/>
            </a:xfrm>
            <a:custGeom>
              <a:avLst/>
              <a:gdLst>
                <a:gd name="connsiteX0" fmla="*/ 552966 w 1771786"/>
                <a:gd name="connsiteY0" fmla="*/ 652017 h 1771787"/>
                <a:gd name="connsiteX1" fmla="*/ 710242 w 1771786"/>
                <a:gd name="connsiteY1" fmla="*/ 849236 h 1771787"/>
                <a:gd name="connsiteX2" fmla="*/ 513024 w 1771786"/>
                <a:gd name="connsiteY2" fmla="*/ 1006512 h 1771787"/>
                <a:gd name="connsiteX3" fmla="*/ 765275 w 1771786"/>
                <a:gd name="connsiteY3" fmla="*/ 1006512 h 1771787"/>
                <a:gd name="connsiteX4" fmla="*/ 765275 w 1771786"/>
                <a:gd name="connsiteY4" fmla="*/ 1258765 h 1771787"/>
                <a:gd name="connsiteX5" fmla="*/ 922552 w 1771786"/>
                <a:gd name="connsiteY5" fmla="*/ 1061546 h 1771787"/>
                <a:gd name="connsiteX6" fmla="*/ 1119770 w 1771786"/>
                <a:gd name="connsiteY6" fmla="*/ 1218821 h 1771787"/>
                <a:gd name="connsiteX7" fmla="*/ 1063639 w 1771786"/>
                <a:gd name="connsiteY7" fmla="*/ 972894 h 1771787"/>
                <a:gd name="connsiteX8" fmla="*/ 1309567 w 1771786"/>
                <a:gd name="connsiteY8" fmla="*/ 916763 h 1771787"/>
                <a:gd name="connsiteX9" fmla="*/ 1082295 w 1771786"/>
                <a:gd name="connsiteY9" fmla="*/ 807315 h 1771787"/>
                <a:gd name="connsiteX10" fmla="*/ 1191743 w 1771786"/>
                <a:gd name="connsiteY10" fmla="*/ 580043 h 1771787"/>
                <a:gd name="connsiteX11" fmla="*/ 964472 w 1771786"/>
                <a:gd name="connsiteY11" fmla="*/ 689492 h 1771787"/>
                <a:gd name="connsiteX12" fmla="*/ 855024 w 1771786"/>
                <a:gd name="connsiteY12" fmla="*/ 462220 h 1771787"/>
                <a:gd name="connsiteX13" fmla="*/ 798893 w 1771786"/>
                <a:gd name="connsiteY13" fmla="*/ 708148 h 1771787"/>
                <a:gd name="connsiteX14" fmla="*/ 374754 w 1771786"/>
                <a:gd name="connsiteY14" fmla="*/ 139136 h 1771787"/>
                <a:gd name="connsiteX15" fmla="*/ 642431 w 1771786"/>
                <a:gd name="connsiteY15" fmla="*/ 66700 h 1771787"/>
                <a:gd name="connsiteX16" fmla="*/ 792161 w 1771786"/>
                <a:gd name="connsiteY16" fmla="*/ 152600 h 1771787"/>
                <a:gd name="connsiteX17" fmla="*/ 824929 w 1771786"/>
                <a:gd name="connsiteY17" fmla="*/ 195123 h 1771787"/>
                <a:gd name="connsiteX18" fmla="*/ 847413 w 1771786"/>
                <a:gd name="connsiteY18" fmla="*/ 146374 h 1771787"/>
                <a:gd name="connsiteX19" fmla="*/ 974275 w 1771786"/>
                <a:gd name="connsiteY19" fmla="*/ 29309 h 1771787"/>
                <a:gd name="connsiteX20" fmla="*/ 1368424 w 1771786"/>
                <a:gd name="connsiteY20" fmla="*/ 167228 h 1771787"/>
                <a:gd name="connsiteX21" fmla="*/ 1394620 w 1771786"/>
                <a:gd name="connsiteY21" fmla="*/ 337850 h 1771787"/>
                <a:gd name="connsiteX22" fmla="*/ 1381805 w 1771786"/>
                <a:gd name="connsiteY22" fmla="*/ 389982 h 1771787"/>
                <a:gd name="connsiteX23" fmla="*/ 1433937 w 1771786"/>
                <a:gd name="connsiteY23" fmla="*/ 377166 h 1771787"/>
                <a:gd name="connsiteX24" fmla="*/ 1604558 w 1771786"/>
                <a:gd name="connsiteY24" fmla="*/ 403362 h 1771787"/>
                <a:gd name="connsiteX25" fmla="*/ 1742477 w 1771786"/>
                <a:gd name="connsiteY25" fmla="*/ 797511 h 1771787"/>
                <a:gd name="connsiteX26" fmla="*/ 1625412 w 1771786"/>
                <a:gd name="connsiteY26" fmla="*/ 924373 h 1771787"/>
                <a:gd name="connsiteX27" fmla="*/ 1576664 w 1771786"/>
                <a:gd name="connsiteY27" fmla="*/ 946857 h 1771787"/>
                <a:gd name="connsiteX28" fmla="*/ 1619187 w 1771786"/>
                <a:gd name="connsiteY28" fmla="*/ 979626 h 1771787"/>
                <a:gd name="connsiteX29" fmla="*/ 1705087 w 1771786"/>
                <a:gd name="connsiteY29" fmla="*/ 1129356 h 1771787"/>
                <a:gd name="connsiteX30" fmla="*/ 1482921 w 1771786"/>
                <a:gd name="connsiteY30" fmla="*/ 1482933 h 1771787"/>
                <a:gd name="connsiteX31" fmla="*/ 1310747 w 1771786"/>
                <a:gd name="connsiteY31" fmla="*/ 1470505 h 1771787"/>
                <a:gd name="connsiteX32" fmla="*/ 1262774 w 1771786"/>
                <a:gd name="connsiteY32" fmla="*/ 1446411 h 1771787"/>
                <a:gd name="connsiteX33" fmla="*/ 1263668 w 1771786"/>
                <a:gd name="connsiteY33" fmla="*/ 1500088 h 1771787"/>
                <a:gd name="connsiteX34" fmla="*/ 1200162 w 1771786"/>
                <a:gd name="connsiteY34" fmla="*/ 1660603 h 1771787"/>
                <a:gd name="connsiteX35" fmla="*/ 785206 w 1771786"/>
                <a:gd name="connsiteY35" fmla="*/ 1707357 h 1771787"/>
                <a:gd name="connsiteX36" fmla="*/ 687574 w 1771786"/>
                <a:gd name="connsiteY36" fmla="*/ 1564998 h 1771787"/>
                <a:gd name="connsiteX37" fmla="*/ 676500 w 1771786"/>
                <a:gd name="connsiteY37" fmla="*/ 1512468 h 1771787"/>
                <a:gd name="connsiteX38" fmla="*/ 635091 w 1771786"/>
                <a:gd name="connsiteY38" fmla="*/ 1546634 h 1771787"/>
                <a:gd name="connsiteX39" fmla="*/ 470000 w 1771786"/>
                <a:gd name="connsiteY39" fmla="*/ 1597062 h 1771787"/>
                <a:gd name="connsiteX40" fmla="*/ 174725 w 1771786"/>
                <a:gd name="connsiteY40" fmla="*/ 1301787 h 1771787"/>
                <a:gd name="connsiteX41" fmla="*/ 225153 w 1771786"/>
                <a:gd name="connsiteY41" fmla="*/ 1136696 h 1771787"/>
                <a:gd name="connsiteX42" fmla="*/ 259319 w 1771786"/>
                <a:gd name="connsiteY42" fmla="*/ 1095287 h 1771787"/>
                <a:gd name="connsiteX43" fmla="*/ 206790 w 1771786"/>
                <a:gd name="connsiteY43" fmla="*/ 1084214 h 1771787"/>
                <a:gd name="connsiteX44" fmla="*/ 64431 w 1771786"/>
                <a:gd name="connsiteY44" fmla="*/ 986582 h 1771787"/>
                <a:gd name="connsiteX45" fmla="*/ 68400 w 1771786"/>
                <a:gd name="connsiteY45" fmla="*/ 613419 h 1771787"/>
                <a:gd name="connsiteX46" fmla="*/ 111185 w 1771786"/>
                <a:gd name="connsiteY46" fmla="*/ 571626 h 1771787"/>
                <a:gd name="connsiteX47" fmla="*/ 271700 w 1771786"/>
                <a:gd name="connsiteY47" fmla="*/ 508120 h 1771787"/>
                <a:gd name="connsiteX48" fmla="*/ 325377 w 1771786"/>
                <a:gd name="connsiteY48" fmla="*/ 509013 h 1771787"/>
                <a:gd name="connsiteX49" fmla="*/ 301282 w 1771786"/>
                <a:gd name="connsiteY49" fmla="*/ 461040 h 1771787"/>
                <a:gd name="connsiteX50" fmla="*/ 288854 w 1771786"/>
                <a:gd name="connsiteY50" fmla="*/ 288866 h 1771787"/>
                <a:gd name="connsiteX51" fmla="*/ 374754 w 1771786"/>
                <a:gd name="connsiteY51" fmla="*/ 139136 h 177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771786" h="1771787">
                  <a:moveTo>
                    <a:pt x="552966" y="652017"/>
                  </a:moveTo>
                  <a:lnTo>
                    <a:pt x="710242" y="849236"/>
                  </a:lnTo>
                  <a:lnTo>
                    <a:pt x="513024" y="1006512"/>
                  </a:lnTo>
                  <a:lnTo>
                    <a:pt x="765275" y="1006512"/>
                  </a:lnTo>
                  <a:lnTo>
                    <a:pt x="765275" y="1258765"/>
                  </a:lnTo>
                  <a:lnTo>
                    <a:pt x="922552" y="1061546"/>
                  </a:lnTo>
                  <a:lnTo>
                    <a:pt x="1119770" y="1218821"/>
                  </a:lnTo>
                  <a:lnTo>
                    <a:pt x="1063639" y="972894"/>
                  </a:lnTo>
                  <a:lnTo>
                    <a:pt x="1309567" y="916763"/>
                  </a:lnTo>
                  <a:lnTo>
                    <a:pt x="1082295" y="807315"/>
                  </a:lnTo>
                  <a:lnTo>
                    <a:pt x="1191743" y="580043"/>
                  </a:lnTo>
                  <a:lnTo>
                    <a:pt x="964472" y="689492"/>
                  </a:lnTo>
                  <a:lnTo>
                    <a:pt x="855024" y="462220"/>
                  </a:lnTo>
                  <a:lnTo>
                    <a:pt x="798893" y="708148"/>
                  </a:lnTo>
                  <a:close/>
                  <a:moveTo>
                    <a:pt x="374754" y="139136"/>
                  </a:moveTo>
                  <a:cubicBezTo>
                    <a:pt x="443965" y="74369"/>
                    <a:pt x="543064" y="44020"/>
                    <a:pt x="642431" y="66700"/>
                  </a:cubicBezTo>
                  <a:cubicBezTo>
                    <a:pt x="702051" y="80308"/>
                    <a:pt x="753301" y="111074"/>
                    <a:pt x="792161" y="152600"/>
                  </a:cubicBezTo>
                  <a:lnTo>
                    <a:pt x="824929" y="195123"/>
                  </a:lnTo>
                  <a:lnTo>
                    <a:pt x="847413" y="146374"/>
                  </a:lnTo>
                  <a:cubicBezTo>
                    <a:pt x="876059" y="97242"/>
                    <a:pt x="919178" y="55843"/>
                    <a:pt x="974275" y="29309"/>
                  </a:cubicBezTo>
                  <a:cubicBezTo>
                    <a:pt x="1121202" y="-41447"/>
                    <a:pt x="1297668" y="20302"/>
                    <a:pt x="1368424" y="167228"/>
                  </a:cubicBezTo>
                  <a:cubicBezTo>
                    <a:pt x="1394958" y="222325"/>
                    <a:pt x="1402857" y="281577"/>
                    <a:pt x="1394620" y="337850"/>
                  </a:cubicBezTo>
                  <a:lnTo>
                    <a:pt x="1381805" y="389982"/>
                  </a:lnTo>
                  <a:lnTo>
                    <a:pt x="1433937" y="377166"/>
                  </a:lnTo>
                  <a:cubicBezTo>
                    <a:pt x="1490210" y="368929"/>
                    <a:pt x="1549461" y="376829"/>
                    <a:pt x="1604558" y="403362"/>
                  </a:cubicBezTo>
                  <a:cubicBezTo>
                    <a:pt x="1751485" y="474118"/>
                    <a:pt x="1813233" y="650584"/>
                    <a:pt x="1742477" y="797511"/>
                  </a:cubicBezTo>
                  <a:cubicBezTo>
                    <a:pt x="1715944" y="852608"/>
                    <a:pt x="1674545" y="895728"/>
                    <a:pt x="1625412" y="924373"/>
                  </a:cubicBezTo>
                  <a:lnTo>
                    <a:pt x="1576664" y="946857"/>
                  </a:lnTo>
                  <a:lnTo>
                    <a:pt x="1619187" y="979626"/>
                  </a:lnTo>
                  <a:cubicBezTo>
                    <a:pt x="1660713" y="1018486"/>
                    <a:pt x="1691479" y="1069736"/>
                    <a:pt x="1705087" y="1129356"/>
                  </a:cubicBezTo>
                  <a:cubicBezTo>
                    <a:pt x="1741375" y="1288344"/>
                    <a:pt x="1641908" y="1446645"/>
                    <a:pt x="1482921" y="1482933"/>
                  </a:cubicBezTo>
                  <a:cubicBezTo>
                    <a:pt x="1423300" y="1496541"/>
                    <a:pt x="1363776" y="1491058"/>
                    <a:pt x="1310747" y="1470505"/>
                  </a:cubicBezTo>
                  <a:lnTo>
                    <a:pt x="1262774" y="1446411"/>
                  </a:lnTo>
                  <a:lnTo>
                    <a:pt x="1263668" y="1500088"/>
                  </a:lnTo>
                  <a:cubicBezTo>
                    <a:pt x="1259177" y="1556783"/>
                    <a:pt x="1238290" y="1612791"/>
                    <a:pt x="1200162" y="1660603"/>
                  </a:cubicBezTo>
                  <a:cubicBezTo>
                    <a:pt x="1098486" y="1788100"/>
                    <a:pt x="912704" y="1809033"/>
                    <a:pt x="785206" y="1707357"/>
                  </a:cubicBezTo>
                  <a:cubicBezTo>
                    <a:pt x="737394" y="1669229"/>
                    <a:pt x="704568" y="1619272"/>
                    <a:pt x="687574" y="1564998"/>
                  </a:cubicBezTo>
                  <a:lnTo>
                    <a:pt x="676500" y="1512468"/>
                  </a:lnTo>
                  <a:lnTo>
                    <a:pt x="635091" y="1546634"/>
                  </a:lnTo>
                  <a:cubicBezTo>
                    <a:pt x="587965" y="1578472"/>
                    <a:pt x="531153" y="1597062"/>
                    <a:pt x="470000" y="1597062"/>
                  </a:cubicBezTo>
                  <a:cubicBezTo>
                    <a:pt x="306924" y="1597062"/>
                    <a:pt x="174725" y="1464863"/>
                    <a:pt x="174725" y="1301787"/>
                  </a:cubicBezTo>
                  <a:cubicBezTo>
                    <a:pt x="174725" y="1240634"/>
                    <a:pt x="193315" y="1183822"/>
                    <a:pt x="225153" y="1136696"/>
                  </a:cubicBezTo>
                  <a:lnTo>
                    <a:pt x="259319" y="1095287"/>
                  </a:lnTo>
                  <a:lnTo>
                    <a:pt x="206790" y="1084214"/>
                  </a:lnTo>
                  <a:cubicBezTo>
                    <a:pt x="152515" y="1067220"/>
                    <a:pt x="102559" y="1034394"/>
                    <a:pt x="64431" y="986582"/>
                  </a:cubicBezTo>
                  <a:cubicBezTo>
                    <a:pt x="-24536" y="875021"/>
                    <a:pt x="-19630" y="718837"/>
                    <a:pt x="68400" y="613419"/>
                  </a:cubicBezTo>
                  <a:cubicBezTo>
                    <a:pt x="80976" y="598359"/>
                    <a:pt x="95248" y="584335"/>
                    <a:pt x="111185" y="571626"/>
                  </a:cubicBezTo>
                  <a:cubicBezTo>
                    <a:pt x="158997" y="533497"/>
                    <a:pt x="215005" y="512611"/>
                    <a:pt x="271700" y="508120"/>
                  </a:cubicBezTo>
                  <a:lnTo>
                    <a:pt x="325377" y="509013"/>
                  </a:lnTo>
                  <a:lnTo>
                    <a:pt x="301282" y="461040"/>
                  </a:lnTo>
                  <a:cubicBezTo>
                    <a:pt x="280729" y="408010"/>
                    <a:pt x="275246" y="348487"/>
                    <a:pt x="288854" y="288866"/>
                  </a:cubicBezTo>
                  <a:cubicBezTo>
                    <a:pt x="302462" y="229246"/>
                    <a:pt x="333228" y="177996"/>
                    <a:pt x="374754" y="139136"/>
                  </a:cubicBezTo>
                  <a:close/>
                </a:path>
              </a:pathLst>
            </a:custGeom>
            <a:solidFill>
              <a:srgbClr val="E0F2FE"/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/>
          </p:nvSpPr>
          <p:spPr>
            <a:xfrm>
              <a:off x="5333999" y="957116"/>
              <a:ext cx="1066801" cy="1066801"/>
            </a:xfrm>
            <a:prstGeom prst="ellipse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 smtClean="0">
                  <a:solidFill>
                    <a:schemeClr val="tx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6</a:t>
              </a:r>
              <a:endParaRPr lang="zh-CN" altLang="en-US" sz="4000" b="1" dirty="0">
                <a:solidFill>
                  <a:schemeClr val="tx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1656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1283968" y="1369958"/>
            <a:ext cx="432048" cy="432048"/>
          </a:xfrm>
          <a:prstGeom prst="ellipse">
            <a:avLst/>
          </a:prstGeom>
          <a:solidFill>
            <a:srgbClr val="E7532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solidFill>
                  <a:schemeClr val="bg1"/>
                </a:solidFill>
                <a:latin typeface="Adobe 黑体 Std R" pitchFamily="34" charset="-122"/>
                <a:ea typeface="Adobe 黑体 Std R" pitchFamily="34" charset="-122"/>
              </a:rPr>
              <a:t>1</a:t>
            </a:r>
            <a:endParaRPr lang="zh-CN" altLang="en-US" sz="2000" dirty="0">
              <a:solidFill>
                <a:schemeClr val="bg1"/>
              </a:solidFill>
              <a:latin typeface="Adobe 黑体 Std R" pitchFamily="34" charset="-122"/>
              <a:ea typeface="Adobe 黑体 Std R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1932040" y="1585982"/>
            <a:ext cx="1944216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6"/>
          <p:cNvSpPr txBox="1"/>
          <p:nvPr/>
        </p:nvSpPr>
        <p:spPr>
          <a:xfrm>
            <a:off x="3948264" y="1432637"/>
            <a:ext cx="6340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/>
              <a:t>发展幼儿的独立性，培养幼儿做出选择的能力</a:t>
            </a:r>
            <a:endParaRPr lang="zh-CN" altLang="en-US" sz="2400" dirty="0"/>
          </a:p>
        </p:txBody>
      </p:sp>
      <p:sp>
        <p:nvSpPr>
          <p:cNvPr id="5" name="椭圆 4"/>
          <p:cNvSpPr/>
          <p:nvPr/>
        </p:nvSpPr>
        <p:spPr>
          <a:xfrm>
            <a:off x="1283968" y="2205102"/>
            <a:ext cx="432048" cy="432048"/>
          </a:xfrm>
          <a:prstGeom prst="ellipse">
            <a:avLst/>
          </a:prstGeom>
          <a:solidFill>
            <a:srgbClr val="E7532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Adobe 黑体 Std R" pitchFamily="34" charset="-122"/>
                <a:ea typeface="Adobe 黑体 Std R" pitchFamily="34" charset="-122"/>
              </a:rPr>
              <a:t>2</a:t>
            </a:r>
            <a:endParaRPr lang="zh-CN" altLang="en-US" sz="2000" dirty="0">
              <a:solidFill>
                <a:schemeClr val="bg1"/>
              </a:solidFill>
              <a:latin typeface="Adobe 黑体 Std R" pitchFamily="34" charset="-122"/>
              <a:ea typeface="Adobe 黑体 Std R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1932040" y="2421126"/>
            <a:ext cx="1944216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0"/>
          <p:cNvSpPr txBox="1"/>
          <p:nvPr/>
        </p:nvSpPr>
        <p:spPr>
          <a:xfrm>
            <a:off x="3946574" y="2205102"/>
            <a:ext cx="4185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/>
            </a:lvl1pPr>
          </a:lstStyle>
          <a:p>
            <a:r>
              <a:rPr lang="zh-CN" altLang="en-US" sz="2400" dirty="0"/>
              <a:t>进行安全、营养的保健教育，</a:t>
            </a:r>
            <a:endParaRPr lang="en-US" altLang="zh-CN" sz="2400" dirty="0"/>
          </a:p>
          <a:p>
            <a:r>
              <a:rPr lang="zh-CN" altLang="en-US" sz="2400" dirty="0"/>
              <a:t>提高幼儿自我保护意识和能力</a:t>
            </a:r>
          </a:p>
        </p:txBody>
      </p:sp>
      <p:sp>
        <p:nvSpPr>
          <p:cNvPr id="8" name="椭圆 7"/>
          <p:cNvSpPr/>
          <p:nvPr/>
        </p:nvSpPr>
        <p:spPr>
          <a:xfrm>
            <a:off x="1283968" y="3085966"/>
            <a:ext cx="432048" cy="432048"/>
          </a:xfrm>
          <a:prstGeom prst="ellipse">
            <a:avLst/>
          </a:prstGeom>
          <a:solidFill>
            <a:srgbClr val="E7532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Adobe 黑体 Std R" pitchFamily="34" charset="-122"/>
                <a:ea typeface="Adobe 黑体 Std R" pitchFamily="34" charset="-122"/>
              </a:rPr>
              <a:t>3</a:t>
            </a:r>
            <a:endParaRPr lang="zh-CN" altLang="en-US" sz="2000" dirty="0">
              <a:solidFill>
                <a:schemeClr val="bg1"/>
              </a:solidFill>
              <a:latin typeface="Adobe 黑体 Std R" pitchFamily="34" charset="-122"/>
              <a:ea typeface="Adobe 黑体 Std R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932040" y="3301990"/>
            <a:ext cx="1944216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3"/>
          <p:cNvSpPr txBox="1"/>
          <p:nvPr/>
        </p:nvSpPr>
        <p:spPr>
          <a:xfrm>
            <a:off x="3946573" y="3148682"/>
            <a:ext cx="6647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/>
            </a:lvl1pPr>
          </a:lstStyle>
          <a:p>
            <a:r>
              <a:rPr lang="zh-CN" altLang="en-US" sz="2400" dirty="0"/>
              <a:t>培养幼儿良好的进餐习惯、午睡习惯、卫生习惯</a:t>
            </a:r>
          </a:p>
        </p:txBody>
      </p:sp>
      <p:sp>
        <p:nvSpPr>
          <p:cNvPr id="11" name="椭圆 10"/>
          <p:cNvSpPr/>
          <p:nvPr/>
        </p:nvSpPr>
        <p:spPr>
          <a:xfrm>
            <a:off x="1283968" y="3921110"/>
            <a:ext cx="432048" cy="432048"/>
          </a:xfrm>
          <a:prstGeom prst="ellipse">
            <a:avLst/>
          </a:prstGeom>
          <a:solidFill>
            <a:srgbClr val="E7532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Adobe 黑体 Std R" pitchFamily="34" charset="-122"/>
                <a:ea typeface="Adobe 黑体 Std R" pitchFamily="34" charset="-122"/>
              </a:rPr>
              <a:t>4</a:t>
            </a:r>
            <a:endParaRPr lang="zh-CN" altLang="en-US" sz="2000" dirty="0">
              <a:solidFill>
                <a:schemeClr val="bg1"/>
              </a:solidFill>
              <a:latin typeface="Adobe 黑体 Std R" pitchFamily="34" charset="-122"/>
              <a:ea typeface="Adobe 黑体 Std R" pitchFamily="34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1932040" y="4137134"/>
            <a:ext cx="1944216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6"/>
          <p:cNvSpPr txBox="1"/>
          <p:nvPr/>
        </p:nvSpPr>
        <p:spPr>
          <a:xfrm>
            <a:off x="3946574" y="3921110"/>
            <a:ext cx="54168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/>
            </a:lvl1pPr>
          </a:lstStyle>
          <a:p>
            <a:r>
              <a:rPr lang="zh-CN" altLang="en-US" sz="2400" dirty="0"/>
              <a:t>培养幼儿自理能力，学会收拾、整理、</a:t>
            </a:r>
            <a:endParaRPr lang="en-US" altLang="zh-CN" sz="2400" dirty="0"/>
          </a:p>
          <a:p>
            <a:r>
              <a:rPr lang="zh-CN" altLang="en-US" sz="2400" dirty="0"/>
              <a:t>保管自己的物品</a:t>
            </a:r>
          </a:p>
        </p:txBody>
      </p:sp>
      <p:sp>
        <p:nvSpPr>
          <p:cNvPr id="14" name="椭圆 13"/>
          <p:cNvSpPr/>
          <p:nvPr/>
        </p:nvSpPr>
        <p:spPr>
          <a:xfrm>
            <a:off x="1283968" y="4923894"/>
            <a:ext cx="432048" cy="432048"/>
          </a:xfrm>
          <a:prstGeom prst="ellipse">
            <a:avLst/>
          </a:prstGeom>
          <a:solidFill>
            <a:srgbClr val="E7532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Adobe 黑体 Std R" pitchFamily="34" charset="-122"/>
                <a:ea typeface="Adobe 黑体 Std R" pitchFamily="34" charset="-122"/>
              </a:rPr>
              <a:t>5</a:t>
            </a:r>
            <a:endParaRPr lang="zh-CN" altLang="en-US" sz="2000" dirty="0">
              <a:solidFill>
                <a:schemeClr val="bg1"/>
              </a:solidFill>
              <a:latin typeface="Adobe 黑体 Std R" pitchFamily="34" charset="-122"/>
              <a:ea typeface="Adobe 黑体 Std R" pitchFamily="34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1932040" y="5139918"/>
            <a:ext cx="1944216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9"/>
          <p:cNvSpPr txBox="1"/>
          <p:nvPr/>
        </p:nvSpPr>
        <p:spPr>
          <a:xfrm>
            <a:off x="3946574" y="4991000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/>
            </a:lvl1pPr>
          </a:lstStyle>
          <a:p>
            <a:r>
              <a:rPr lang="zh-CN" altLang="en-US" sz="2400" dirty="0"/>
              <a:t>做好预防各种传染病的工作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6841"/>
            <a:ext cx="9208509" cy="360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82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500"/>
                            </p:stCondLst>
                            <p:childTnLst>
                              <p:par>
                                <p:cTn id="6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  <p:bldP spid="7" grpId="0"/>
      <p:bldP spid="8" grpId="0" animBg="1"/>
      <p:bldP spid="10" grpId="0"/>
      <p:bldP spid="11" grpId="0" animBg="1"/>
      <p:bldP spid="13" grpId="0"/>
      <p:bldP spid="14" grpId="0" animBg="1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pic>
        <p:nvPicPr>
          <p:cNvPr id="28" name="Picture 4" descr="s"/>
          <p:cNvPicPr>
            <a:picLocks noChangeAspect="1" noChangeArrowheads="1"/>
          </p:cNvPicPr>
          <p:nvPr/>
        </p:nvPicPr>
        <p:blipFill>
          <a:blip r:embed="rId3"/>
          <a:srcRect l="23381" t="63071" r="58537" b="13522"/>
          <a:stretch>
            <a:fillRect/>
          </a:stretch>
        </p:blipFill>
        <p:spPr bwMode="auto">
          <a:xfrm>
            <a:off x="9959304" y="5129217"/>
            <a:ext cx="2203068" cy="1606055"/>
          </a:xfrm>
          <a:prstGeom prst="rect">
            <a:avLst/>
          </a:prstGeom>
          <a:noFill/>
        </p:spPr>
      </p:pic>
      <p:pic>
        <p:nvPicPr>
          <p:cNvPr id="1026" name="Picture 2" descr="C:\Users\Administrator\Desktop\458PICR58PICfN3_1024.jpg"/>
          <p:cNvPicPr>
            <a:picLocks noChangeAspect="1" noChangeArrowheads="1"/>
          </p:cNvPicPr>
          <p:nvPr/>
        </p:nvPicPr>
        <p:blipFill>
          <a:blip r:embed="rId4"/>
          <a:srcRect t="9679" b="11805"/>
          <a:stretch>
            <a:fillRect/>
          </a:stretch>
        </p:blipFill>
        <p:spPr bwMode="auto">
          <a:xfrm>
            <a:off x="0" y="-95221"/>
            <a:ext cx="12192000" cy="695218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810464" y="1143691"/>
            <a:ext cx="8326764" cy="5078283"/>
          </a:xfrm>
          <a:prstGeom prst="rect">
            <a:avLst/>
          </a:prstGeom>
          <a:noFill/>
        </p:spPr>
        <p:txBody>
          <a:bodyPr wrap="square" lIns="121890" tIns="60945" rIns="121890" bIns="60945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5900" b="1" dirty="0" smtClean="0">
                <a:solidFill>
                  <a:srgbClr val="438B88"/>
                </a:solidFill>
                <a:latin typeface="迷你简卡通" pitchFamily="65" charset="-122"/>
                <a:ea typeface="迷你简卡通" pitchFamily="65" charset="-122"/>
                <a:cs typeface="萝莉小猫咪体-中文" pitchFamily="82" charset="-122"/>
              </a:rPr>
              <a:t>欢迎各位家长的到来，</a:t>
            </a:r>
            <a:endParaRPr lang="en-US" altLang="zh-CN" sz="5900" b="1" dirty="0" smtClean="0">
              <a:solidFill>
                <a:srgbClr val="438B88"/>
              </a:solidFill>
              <a:latin typeface="迷你简卡通" pitchFamily="65" charset="-122"/>
              <a:ea typeface="迷你简卡通" pitchFamily="65" charset="-122"/>
              <a:cs typeface="萝莉小猫咪体-中文" pitchFamily="82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5900" b="1" dirty="0" smtClean="0">
                <a:solidFill>
                  <a:srgbClr val="438B88"/>
                </a:solidFill>
                <a:latin typeface="迷你简卡通" pitchFamily="65" charset="-122"/>
                <a:ea typeface="迷你简卡通" pitchFamily="65" charset="-122"/>
                <a:cs typeface="萝莉小猫咪体-中文" pitchFamily="82" charset="-122"/>
              </a:rPr>
              <a:t>  </a:t>
            </a:r>
            <a:r>
              <a:rPr lang="zh-CN" altLang="en-US" sz="5900" b="1" dirty="0" smtClean="0">
                <a:solidFill>
                  <a:srgbClr val="438B88"/>
                </a:solidFill>
                <a:latin typeface="迷你简卡通" pitchFamily="65" charset="-122"/>
                <a:ea typeface="迷你简卡通" pitchFamily="65" charset="-122"/>
                <a:cs typeface="萝莉小猫咪体-中文" pitchFamily="82" charset="-122"/>
              </a:rPr>
              <a:t>感谢各位家长的支持！</a:t>
            </a:r>
          </a:p>
          <a:p>
            <a:pPr>
              <a:lnSpc>
                <a:spcPct val="200000"/>
              </a:lnSpc>
            </a:pPr>
            <a:endParaRPr lang="zh-CN" altLang="en-US" sz="4300" dirty="0">
              <a:solidFill>
                <a:srgbClr val="FF00FF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3" y="408945"/>
            <a:ext cx="2019745" cy="16982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731" y="4375479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00549" y="2676456"/>
            <a:ext cx="6248400" cy="823699"/>
          </a:xfrm>
          <a:prstGeom prst="rect">
            <a:avLst/>
          </a:prstGeom>
          <a:solidFill>
            <a:srgbClr val="E0F2FE">
              <a:alpha val="72000"/>
            </a:srgbClr>
          </a:solidFill>
          <a:ln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dirty="0" smtClean="0">
                <a:solidFill>
                  <a:srgbClr val="E75329"/>
                </a:solidFill>
                <a:latin typeface="微软雅黑" pitchFamily="34" charset="-122"/>
                <a:ea typeface="微软雅黑" pitchFamily="34" charset="-122"/>
              </a:rPr>
              <a:t>家园互动</a:t>
            </a:r>
            <a:endParaRPr lang="zh-CN" altLang="en-US" sz="4400" dirty="0">
              <a:solidFill>
                <a:srgbClr val="E753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497980" y="1790564"/>
            <a:ext cx="1771787" cy="1771786"/>
            <a:chOff x="4964830" y="590482"/>
            <a:chExt cx="1771787" cy="1771786"/>
          </a:xfrm>
          <a:solidFill>
            <a:schemeClr val="bg1"/>
          </a:solidFill>
        </p:grpSpPr>
        <p:sp>
          <p:nvSpPr>
            <p:cNvPr id="4" name="任意多边形 3"/>
            <p:cNvSpPr/>
            <p:nvPr/>
          </p:nvSpPr>
          <p:spPr>
            <a:xfrm rot="2700000">
              <a:off x="4964831" y="590481"/>
              <a:ext cx="1771786" cy="1771787"/>
            </a:xfrm>
            <a:custGeom>
              <a:avLst/>
              <a:gdLst>
                <a:gd name="connsiteX0" fmla="*/ 552966 w 1771786"/>
                <a:gd name="connsiteY0" fmla="*/ 652017 h 1771787"/>
                <a:gd name="connsiteX1" fmla="*/ 710242 w 1771786"/>
                <a:gd name="connsiteY1" fmla="*/ 849236 h 1771787"/>
                <a:gd name="connsiteX2" fmla="*/ 513024 w 1771786"/>
                <a:gd name="connsiteY2" fmla="*/ 1006512 h 1771787"/>
                <a:gd name="connsiteX3" fmla="*/ 765275 w 1771786"/>
                <a:gd name="connsiteY3" fmla="*/ 1006512 h 1771787"/>
                <a:gd name="connsiteX4" fmla="*/ 765275 w 1771786"/>
                <a:gd name="connsiteY4" fmla="*/ 1258765 h 1771787"/>
                <a:gd name="connsiteX5" fmla="*/ 922552 w 1771786"/>
                <a:gd name="connsiteY5" fmla="*/ 1061546 h 1771787"/>
                <a:gd name="connsiteX6" fmla="*/ 1119770 w 1771786"/>
                <a:gd name="connsiteY6" fmla="*/ 1218821 h 1771787"/>
                <a:gd name="connsiteX7" fmla="*/ 1063639 w 1771786"/>
                <a:gd name="connsiteY7" fmla="*/ 972894 h 1771787"/>
                <a:gd name="connsiteX8" fmla="*/ 1309567 w 1771786"/>
                <a:gd name="connsiteY8" fmla="*/ 916763 h 1771787"/>
                <a:gd name="connsiteX9" fmla="*/ 1082295 w 1771786"/>
                <a:gd name="connsiteY9" fmla="*/ 807315 h 1771787"/>
                <a:gd name="connsiteX10" fmla="*/ 1191743 w 1771786"/>
                <a:gd name="connsiteY10" fmla="*/ 580043 h 1771787"/>
                <a:gd name="connsiteX11" fmla="*/ 964472 w 1771786"/>
                <a:gd name="connsiteY11" fmla="*/ 689492 h 1771787"/>
                <a:gd name="connsiteX12" fmla="*/ 855024 w 1771786"/>
                <a:gd name="connsiteY12" fmla="*/ 462220 h 1771787"/>
                <a:gd name="connsiteX13" fmla="*/ 798893 w 1771786"/>
                <a:gd name="connsiteY13" fmla="*/ 708148 h 1771787"/>
                <a:gd name="connsiteX14" fmla="*/ 374754 w 1771786"/>
                <a:gd name="connsiteY14" fmla="*/ 139136 h 1771787"/>
                <a:gd name="connsiteX15" fmla="*/ 642431 w 1771786"/>
                <a:gd name="connsiteY15" fmla="*/ 66700 h 1771787"/>
                <a:gd name="connsiteX16" fmla="*/ 792161 w 1771786"/>
                <a:gd name="connsiteY16" fmla="*/ 152600 h 1771787"/>
                <a:gd name="connsiteX17" fmla="*/ 824929 w 1771786"/>
                <a:gd name="connsiteY17" fmla="*/ 195123 h 1771787"/>
                <a:gd name="connsiteX18" fmla="*/ 847413 w 1771786"/>
                <a:gd name="connsiteY18" fmla="*/ 146374 h 1771787"/>
                <a:gd name="connsiteX19" fmla="*/ 974275 w 1771786"/>
                <a:gd name="connsiteY19" fmla="*/ 29309 h 1771787"/>
                <a:gd name="connsiteX20" fmla="*/ 1368424 w 1771786"/>
                <a:gd name="connsiteY20" fmla="*/ 167228 h 1771787"/>
                <a:gd name="connsiteX21" fmla="*/ 1394620 w 1771786"/>
                <a:gd name="connsiteY21" fmla="*/ 337850 h 1771787"/>
                <a:gd name="connsiteX22" fmla="*/ 1381805 w 1771786"/>
                <a:gd name="connsiteY22" fmla="*/ 389982 h 1771787"/>
                <a:gd name="connsiteX23" fmla="*/ 1433937 w 1771786"/>
                <a:gd name="connsiteY23" fmla="*/ 377166 h 1771787"/>
                <a:gd name="connsiteX24" fmla="*/ 1604558 w 1771786"/>
                <a:gd name="connsiteY24" fmla="*/ 403362 h 1771787"/>
                <a:gd name="connsiteX25" fmla="*/ 1742477 w 1771786"/>
                <a:gd name="connsiteY25" fmla="*/ 797511 h 1771787"/>
                <a:gd name="connsiteX26" fmla="*/ 1625412 w 1771786"/>
                <a:gd name="connsiteY26" fmla="*/ 924373 h 1771787"/>
                <a:gd name="connsiteX27" fmla="*/ 1576664 w 1771786"/>
                <a:gd name="connsiteY27" fmla="*/ 946857 h 1771787"/>
                <a:gd name="connsiteX28" fmla="*/ 1619187 w 1771786"/>
                <a:gd name="connsiteY28" fmla="*/ 979626 h 1771787"/>
                <a:gd name="connsiteX29" fmla="*/ 1705087 w 1771786"/>
                <a:gd name="connsiteY29" fmla="*/ 1129356 h 1771787"/>
                <a:gd name="connsiteX30" fmla="*/ 1482921 w 1771786"/>
                <a:gd name="connsiteY30" fmla="*/ 1482933 h 1771787"/>
                <a:gd name="connsiteX31" fmla="*/ 1310747 w 1771786"/>
                <a:gd name="connsiteY31" fmla="*/ 1470505 h 1771787"/>
                <a:gd name="connsiteX32" fmla="*/ 1262774 w 1771786"/>
                <a:gd name="connsiteY32" fmla="*/ 1446411 h 1771787"/>
                <a:gd name="connsiteX33" fmla="*/ 1263668 w 1771786"/>
                <a:gd name="connsiteY33" fmla="*/ 1500088 h 1771787"/>
                <a:gd name="connsiteX34" fmla="*/ 1200162 w 1771786"/>
                <a:gd name="connsiteY34" fmla="*/ 1660603 h 1771787"/>
                <a:gd name="connsiteX35" fmla="*/ 785206 w 1771786"/>
                <a:gd name="connsiteY35" fmla="*/ 1707357 h 1771787"/>
                <a:gd name="connsiteX36" fmla="*/ 687574 w 1771786"/>
                <a:gd name="connsiteY36" fmla="*/ 1564998 h 1771787"/>
                <a:gd name="connsiteX37" fmla="*/ 676500 w 1771786"/>
                <a:gd name="connsiteY37" fmla="*/ 1512468 h 1771787"/>
                <a:gd name="connsiteX38" fmla="*/ 635091 w 1771786"/>
                <a:gd name="connsiteY38" fmla="*/ 1546634 h 1771787"/>
                <a:gd name="connsiteX39" fmla="*/ 470000 w 1771786"/>
                <a:gd name="connsiteY39" fmla="*/ 1597062 h 1771787"/>
                <a:gd name="connsiteX40" fmla="*/ 174725 w 1771786"/>
                <a:gd name="connsiteY40" fmla="*/ 1301787 h 1771787"/>
                <a:gd name="connsiteX41" fmla="*/ 225153 w 1771786"/>
                <a:gd name="connsiteY41" fmla="*/ 1136696 h 1771787"/>
                <a:gd name="connsiteX42" fmla="*/ 259319 w 1771786"/>
                <a:gd name="connsiteY42" fmla="*/ 1095287 h 1771787"/>
                <a:gd name="connsiteX43" fmla="*/ 206790 w 1771786"/>
                <a:gd name="connsiteY43" fmla="*/ 1084214 h 1771787"/>
                <a:gd name="connsiteX44" fmla="*/ 64431 w 1771786"/>
                <a:gd name="connsiteY44" fmla="*/ 986582 h 1771787"/>
                <a:gd name="connsiteX45" fmla="*/ 68400 w 1771786"/>
                <a:gd name="connsiteY45" fmla="*/ 613419 h 1771787"/>
                <a:gd name="connsiteX46" fmla="*/ 111185 w 1771786"/>
                <a:gd name="connsiteY46" fmla="*/ 571626 h 1771787"/>
                <a:gd name="connsiteX47" fmla="*/ 271700 w 1771786"/>
                <a:gd name="connsiteY47" fmla="*/ 508120 h 1771787"/>
                <a:gd name="connsiteX48" fmla="*/ 325377 w 1771786"/>
                <a:gd name="connsiteY48" fmla="*/ 509013 h 1771787"/>
                <a:gd name="connsiteX49" fmla="*/ 301282 w 1771786"/>
                <a:gd name="connsiteY49" fmla="*/ 461040 h 1771787"/>
                <a:gd name="connsiteX50" fmla="*/ 288854 w 1771786"/>
                <a:gd name="connsiteY50" fmla="*/ 288866 h 1771787"/>
                <a:gd name="connsiteX51" fmla="*/ 374754 w 1771786"/>
                <a:gd name="connsiteY51" fmla="*/ 139136 h 177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771786" h="1771787">
                  <a:moveTo>
                    <a:pt x="552966" y="652017"/>
                  </a:moveTo>
                  <a:lnTo>
                    <a:pt x="710242" y="849236"/>
                  </a:lnTo>
                  <a:lnTo>
                    <a:pt x="513024" y="1006512"/>
                  </a:lnTo>
                  <a:lnTo>
                    <a:pt x="765275" y="1006512"/>
                  </a:lnTo>
                  <a:lnTo>
                    <a:pt x="765275" y="1258765"/>
                  </a:lnTo>
                  <a:lnTo>
                    <a:pt x="922552" y="1061546"/>
                  </a:lnTo>
                  <a:lnTo>
                    <a:pt x="1119770" y="1218821"/>
                  </a:lnTo>
                  <a:lnTo>
                    <a:pt x="1063639" y="972894"/>
                  </a:lnTo>
                  <a:lnTo>
                    <a:pt x="1309567" y="916763"/>
                  </a:lnTo>
                  <a:lnTo>
                    <a:pt x="1082295" y="807315"/>
                  </a:lnTo>
                  <a:lnTo>
                    <a:pt x="1191743" y="580043"/>
                  </a:lnTo>
                  <a:lnTo>
                    <a:pt x="964472" y="689492"/>
                  </a:lnTo>
                  <a:lnTo>
                    <a:pt x="855024" y="462220"/>
                  </a:lnTo>
                  <a:lnTo>
                    <a:pt x="798893" y="708148"/>
                  </a:lnTo>
                  <a:close/>
                  <a:moveTo>
                    <a:pt x="374754" y="139136"/>
                  </a:moveTo>
                  <a:cubicBezTo>
                    <a:pt x="443965" y="74369"/>
                    <a:pt x="543064" y="44020"/>
                    <a:pt x="642431" y="66700"/>
                  </a:cubicBezTo>
                  <a:cubicBezTo>
                    <a:pt x="702051" y="80308"/>
                    <a:pt x="753301" y="111074"/>
                    <a:pt x="792161" y="152600"/>
                  </a:cubicBezTo>
                  <a:lnTo>
                    <a:pt x="824929" y="195123"/>
                  </a:lnTo>
                  <a:lnTo>
                    <a:pt x="847413" y="146374"/>
                  </a:lnTo>
                  <a:cubicBezTo>
                    <a:pt x="876059" y="97242"/>
                    <a:pt x="919178" y="55843"/>
                    <a:pt x="974275" y="29309"/>
                  </a:cubicBezTo>
                  <a:cubicBezTo>
                    <a:pt x="1121202" y="-41447"/>
                    <a:pt x="1297668" y="20302"/>
                    <a:pt x="1368424" y="167228"/>
                  </a:cubicBezTo>
                  <a:cubicBezTo>
                    <a:pt x="1394958" y="222325"/>
                    <a:pt x="1402857" y="281577"/>
                    <a:pt x="1394620" y="337850"/>
                  </a:cubicBezTo>
                  <a:lnTo>
                    <a:pt x="1381805" y="389982"/>
                  </a:lnTo>
                  <a:lnTo>
                    <a:pt x="1433937" y="377166"/>
                  </a:lnTo>
                  <a:cubicBezTo>
                    <a:pt x="1490210" y="368929"/>
                    <a:pt x="1549461" y="376829"/>
                    <a:pt x="1604558" y="403362"/>
                  </a:cubicBezTo>
                  <a:cubicBezTo>
                    <a:pt x="1751485" y="474118"/>
                    <a:pt x="1813233" y="650584"/>
                    <a:pt x="1742477" y="797511"/>
                  </a:cubicBezTo>
                  <a:cubicBezTo>
                    <a:pt x="1715944" y="852608"/>
                    <a:pt x="1674545" y="895728"/>
                    <a:pt x="1625412" y="924373"/>
                  </a:cubicBezTo>
                  <a:lnTo>
                    <a:pt x="1576664" y="946857"/>
                  </a:lnTo>
                  <a:lnTo>
                    <a:pt x="1619187" y="979626"/>
                  </a:lnTo>
                  <a:cubicBezTo>
                    <a:pt x="1660713" y="1018486"/>
                    <a:pt x="1691479" y="1069736"/>
                    <a:pt x="1705087" y="1129356"/>
                  </a:cubicBezTo>
                  <a:cubicBezTo>
                    <a:pt x="1741375" y="1288344"/>
                    <a:pt x="1641908" y="1446645"/>
                    <a:pt x="1482921" y="1482933"/>
                  </a:cubicBezTo>
                  <a:cubicBezTo>
                    <a:pt x="1423300" y="1496541"/>
                    <a:pt x="1363776" y="1491058"/>
                    <a:pt x="1310747" y="1470505"/>
                  </a:cubicBezTo>
                  <a:lnTo>
                    <a:pt x="1262774" y="1446411"/>
                  </a:lnTo>
                  <a:lnTo>
                    <a:pt x="1263668" y="1500088"/>
                  </a:lnTo>
                  <a:cubicBezTo>
                    <a:pt x="1259177" y="1556783"/>
                    <a:pt x="1238290" y="1612791"/>
                    <a:pt x="1200162" y="1660603"/>
                  </a:cubicBezTo>
                  <a:cubicBezTo>
                    <a:pt x="1098486" y="1788100"/>
                    <a:pt x="912704" y="1809033"/>
                    <a:pt x="785206" y="1707357"/>
                  </a:cubicBezTo>
                  <a:cubicBezTo>
                    <a:pt x="737394" y="1669229"/>
                    <a:pt x="704568" y="1619272"/>
                    <a:pt x="687574" y="1564998"/>
                  </a:cubicBezTo>
                  <a:lnTo>
                    <a:pt x="676500" y="1512468"/>
                  </a:lnTo>
                  <a:lnTo>
                    <a:pt x="635091" y="1546634"/>
                  </a:lnTo>
                  <a:cubicBezTo>
                    <a:pt x="587965" y="1578472"/>
                    <a:pt x="531153" y="1597062"/>
                    <a:pt x="470000" y="1597062"/>
                  </a:cubicBezTo>
                  <a:cubicBezTo>
                    <a:pt x="306924" y="1597062"/>
                    <a:pt x="174725" y="1464863"/>
                    <a:pt x="174725" y="1301787"/>
                  </a:cubicBezTo>
                  <a:cubicBezTo>
                    <a:pt x="174725" y="1240634"/>
                    <a:pt x="193315" y="1183822"/>
                    <a:pt x="225153" y="1136696"/>
                  </a:cubicBezTo>
                  <a:lnTo>
                    <a:pt x="259319" y="1095287"/>
                  </a:lnTo>
                  <a:lnTo>
                    <a:pt x="206790" y="1084214"/>
                  </a:lnTo>
                  <a:cubicBezTo>
                    <a:pt x="152515" y="1067220"/>
                    <a:pt x="102559" y="1034394"/>
                    <a:pt x="64431" y="986582"/>
                  </a:cubicBezTo>
                  <a:cubicBezTo>
                    <a:pt x="-24536" y="875021"/>
                    <a:pt x="-19630" y="718837"/>
                    <a:pt x="68400" y="613419"/>
                  </a:cubicBezTo>
                  <a:cubicBezTo>
                    <a:pt x="80976" y="598359"/>
                    <a:pt x="95248" y="584335"/>
                    <a:pt x="111185" y="571626"/>
                  </a:cubicBezTo>
                  <a:cubicBezTo>
                    <a:pt x="158997" y="533497"/>
                    <a:pt x="215005" y="512611"/>
                    <a:pt x="271700" y="508120"/>
                  </a:cubicBezTo>
                  <a:lnTo>
                    <a:pt x="325377" y="509013"/>
                  </a:lnTo>
                  <a:lnTo>
                    <a:pt x="301282" y="461040"/>
                  </a:lnTo>
                  <a:cubicBezTo>
                    <a:pt x="280729" y="408010"/>
                    <a:pt x="275246" y="348487"/>
                    <a:pt x="288854" y="288866"/>
                  </a:cubicBezTo>
                  <a:cubicBezTo>
                    <a:pt x="302462" y="229246"/>
                    <a:pt x="333228" y="177996"/>
                    <a:pt x="374754" y="139136"/>
                  </a:cubicBezTo>
                  <a:close/>
                </a:path>
              </a:pathLst>
            </a:custGeom>
            <a:solidFill>
              <a:srgbClr val="E0F2FE"/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/>
          </p:nvSpPr>
          <p:spPr>
            <a:xfrm>
              <a:off x="5333999" y="957116"/>
              <a:ext cx="1066801" cy="1066801"/>
            </a:xfrm>
            <a:prstGeom prst="ellipse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 smtClean="0">
                  <a:solidFill>
                    <a:schemeClr val="tx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7</a:t>
              </a:r>
              <a:endParaRPr lang="zh-CN" altLang="en-US" sz="4000" b="1" dirty="0">
                <a:solidFill>
                  <a:schemeClr val="tx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059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261295" y="1362076"/>
            <a:ext cx="1656184" cy="648072"/>
          </a:xfrm>
          <a:prstGeom prst="roundRect">
            <a:avLst/>
          </a:prstGeom>
          <a:solidFill>
            <a:srgbClr val="E0F2F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rgbClr val="E75329"/>
                </a:solidFill>
                <a:latin typeface="Adobe 黑体 Std R" pitchFamily="34" charset="-122"/>
                <a:ea typeface="Adobe 黑体 Std R" pitchFamily="34" charset="-122"/>
              </a:rPr>
              <a:t>开展亲子活动</a:t>
            </a:r>
            <a:endParaRPr lang="zh-CN" altLang="en-US" dirty="0">
              <a:solidFill>
                <a:srgbClr val="E75329"/>
              </a:solidFill>
              <a:latin typeface="Adobe 黑体 Std R" pitchFamily="34" charset="-122"/>
              <a:ea typeface="Adobe 黑体 Std R" pitchFamily="34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261295" y="4585538"/>
            <a:ext cx="1656184" cy="648072"/>
          </a:xfrm>
          <a:prstGeom prst="roundRect">
            <a:avLst/>
          </a:prstGeom>
          <a:solidFill>
            <a:srgbClr val="E0F2F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E75329"/>
                </a:solidFill>
                <a:latin typeface="Adobe 黑体 Std R" pitchFamily="34" charset="-122"/>
                <a:ea typeface="Adobe 黑体 Std R" pitchFamily="34" charset="-122"/>
              </a:rPr>
              <a:t>及时交流沟通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1261295" y="2929501"/>
            <a:ext cx="1656184" cy="648072"/>
          </a:xfrm>
          <a:prstGeom prst="roundRect">
            <a:avLst/>
          </a:prstGeom>
          <a:solidFill>
            <a:srgbClr val="C8E8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E75329"/>
                </a:solidFill>
                <a:latin typeface="Adobe 黑体 Std R" pitchFamily="34" charset="-122"/>
                <a:ea typeface="Adobe 黑体 Std R" pitchFamily="34" charset="-122"/>
              </a:rPr>
              <a:t>家长配合事项</a:t>
            </a:r>
          </a:p>
        </p:txBody>
      </p:sp>
      <p:sp>
        <p:nvSpPr>
          <p:cNvPr id="5" name="TextBox 12"/>
          <p:cNvSpPr txBox="1"/>
          <p:nvPr/>
        </p:nvSpPr>
        <p:spPr>
          <a:xfrm>
            <a:off x="3039589" y="2408694"/>
            <a:ext cx="6120680" cy="2062103"/>
          </a:xfrm>
          <a:prstGeom prst="rect">
            <a:avLst/>
          </a:prstGeom>
          <a:noFill/>
          <a:ln w="19050">
            <a:solidFill>
              <a:srgbClr val="E75329"/>
            </a:solidFill>
            <a:prstDash val="sysDash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r>
              <a:rPr lang="en-US" altLang="zh-CN" dirty="0"/>
              <a:t>1</a:t>
            </a:r>
            <a:r>
              <a:rPr lang="zh-CN" altLang="en-US" dirty="0"/>
              <a:t>、幼儿接送：接送准时，代接需提前告知老师并出示接送卡</a:t>
            </a:r>
            <a:endParaRPr lang="en-US" altLang="zh-CN" dirty="0"/>
          </a:p>
          <a:p>
            <a:r>
              <a:rPr lang="zh-CN" altLang="en-US" dirty="0"/>
              <a:t>入园时间</a:t>
            </a:r>
            <a:r>
              <a:rPr lang="en-US" altLang="zh-CN" dirty="0"/>
              <a:t>8</a:t>
            </a:r>
            <a:r>
              <a:rPr lang="zh-CN" altLang="en-US" dirty="0"/>
              <a:t>：</a:t>
            </a:r>
            <a:r>
              <a:rPr lang="en-US" altLang="zh-CN" dirty="0"/>
              <a:t>20</a:t>
            </a:r>
            <a:r>
              <a:rPr lang="zh-CN" altLang="en-US" dirty="0"/>
              <a:t>；离园时间：</a:t>
            </a:r>
            <a:r>
              <a:rPr lang="en-US" altLang="zh-CN" dirty="0"/>
              <a:t>17</a:t>
            </a:r>
            <a:r>
              <a:rPr lang="zh-CN" altLang="en-US" dirty="0"/>
              <a:t>：</a:t>
            </a:r>
            <a:r>
              <a:rPr lang="en-US" altLang="zh-CN" dirty="0"/>
              <a:t>30-17</a:t>
            </a:r>
            <a:r>
              <a:rPr lang="zh-CN" altLang="en-US" dirty="0"/>
              <a:t>：</a:t>
            </a:r>
            <a:r>
              <a:rPr lang="en-US" altLang="zh-CN" dirty="0"/>
              <a:t>40</a:t>
            </a:r>
          </a:p>
          <a:p>
            <a:r>
              <a:rPr lang="en-US" altLang="zh-CN" dirty="0"/>
              <a:t>2</a:t>
            </a:r>
            <a:r>
              <a:rPr lang="zh-CN" altLang="en-US" dirty="0"/>
              <a:t>、幼儿来园时请家长检查是否带有扣子、刀子、项链、手镯的危险物品</a:t>
            </a:r>
            <a:endParaRPr lang="en-US" altLang="zh-CN" dirty="0"/>
          </a:p>
          <a:p>
            <a:r>
              <a:rPr lang="en-US" altLang="zh-CN" dirty="0"/>
              <a:t>3</a:t>
            </a:r>
            <a:r>
              <a:rPr lang="zh-CN" altLang="en-US" dirty="0"/>
              <a:t>、如需服药，请家长写好小条（填写姓名、病因、服药时间、药量、服药方式等）</a:t>
            </a:r>
            <a:endParaRPr lang="en-US" altLang="zh-CN" dirty="0"/>
          </a:p>
          <a:p>
            <a:r>
              <a:rPr lang="en-US" altLang="zh-CN" dirty="0"/>
              <a:t>4</a:t>
            </a:r>
            <a:r>
              <a:rPr lang="zh-CN" altLang="en-US" dirty="0"/>
              <a:t>、请家长配合孩子各项活动（准备活动所需资料、工具等）</a:t>
            </a:r>
            <a:endParaRPr lang="en-US" altLang="zh-CN" dirty="0"/>
          </a:p>
          <a:p>
            <a:r>
              <a:rPr lang="en-US" altLang="zh-CN" dirty="0"/>
              <a:t>5</a:t>
            </a:r>
            <a:r>
              <a:rPr lang="zh-CN" altLang="en-US" dirty="0"/>
              <a:t>、请每周翻阅</a:t>
            </a:r>
            <a:r>
              <a:rPr lang="en-US" altLang="zh-CN" dirty="0"/>
              <a:t>《</a:t>
            </a:r>
            <a:r>
              <a:rPr lang="zh-CN" altLang="en-US" dirty="0"/>
              <a:t>家园联系手册</a:t>
            </a:r>
            <a:r>
              <a:rPr lang="en-US" altLang="zh-CN" dirty="0"/>
              <a:t>》</a:t>
            </a:r>
            <a:r>
              <a:rPr lang="zh-CN" altLang="en-US" dirty="0"/>
              <a:t>，关注孩子成长，反馈宝贵意见</a:t>
            </a:r>
          </a:p>
        </p:txBody>
      </p:sp>
      <p:sp>
        <p:nvSpPr>
          <p:cNvPr id="6" name="TextBox 13"/>
          <p:cNvSpPr txBox="1"/>
          <p:nvPr/>
        </p:nvSpPr>
        <p:spPr>
          <a:xfrm>
            <a:off x="3041279" y="1362076"/>
            <a:ext cx="2484276" cy="861774"/>
          </a:xfrm>
          <a:prstGeom prst="rect">
            <a:avLst/>
          </a:prstGeom>
          <a:noFill/>
          <a:ln w="19050">
            <a:solidFill>
              <a:srgbClr val="E75329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1</a:t>
            </a:r>
            <a:r>
              <a:rPr lang="zh-CN" altLang="en-US" sz="1600" dirty="0" smtClean="0"/>
              <a:t>、</a:t>
            </a:r>
            <a:r>
              <a:rPr lang="en-US" altLang="zh-CN" sz="1600" dirty="0" smtClean="0"/>
              <a:t>3.20</a:t>
            </a:r>
            <a:r>
              <a:rPr lang="zh-CN" altLang="en-US" sz="1600" dirty="0" smtClean="0"/>
              <a:t>幼儿园开放日</a:t>
            </a:r>
            <a:endParaRPr lang="en-US" altLang="zh-CN" sz="1600" dirty="0" smtClean="0"/>
          </a:p>
          <a:p>
            <a:r>
              <a:rPr lang="en-US" altLang="zh-CN" sz="1600" dirty="0" smtClean="0"/>
              <a:t>2</a:t>
            </a:r>
            <a:r>
              <a:rPr lang="zh-CN" altLang="en-US" sz="1600" dirty="0" smtClean="0"/>
              <a:t>、</a:t>
            </a:r>
            <a:r>
              <a:rPr lang="en-US" altLang="zh-CN" sz="1600" dirty="0" smtClean="0"/>
              <a:t>6.1</a:t>
            </a:r>
            <a:r>
              <a:rPr lang="zh-CN" altLang="en-US" sz="1600" dirty="0" smtClean="0"/>
              <a:t>儿童节汇报演出</a:t>
            </a:r>
            <a:endParaRPr lang="en-US" altLang="zh-CN" sz="1600" dirty="0" smtClean="0"/>
          </a:p>
          <a:p>
            <a:endParaRPr lang="zh-CN" altLang="en-US" dirty="0"/>
          </a:p>
        </p:txBody>
      </p:sp>
      <p:sp>
        <p:nvSpPr>
          <p:cNvPr id="7" name="TextBox 14"/>
          <p:cNvSpPr txBox="1"/>
          <p:nvPr/>
        </p:nvSpPr>
        <p:spPr>
          <a:xfrm>
            <a:off x="3041278" y="4648835"/>
            <a:ext cx="3484849" cy="584775"/>
          </a:xfrm>
          <a:prstGeom prst="rect">
            <a:avLst/>
          </a:prstGeom>
          <a:noFill/>
          <a:ln w="19050">
            <a:solidFill>
              <a:srgbClr val="E75329"/>
            </a:solidFill>
            <a:prstDash val="sysDash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r>
              <a:rPr lang="en-US" altLang="zh-CN" dirty="0"/>
              <a:t>1</a:t>
            </a:r>
            <a:r>
              <a:rPr lang="zh-CN" altLang="en-US" dirty="0"/>
              <a:t>、关注孩子成长及时交流沟通</a:t>
            </a:r>
            <a:endParaRPr lang="en-US" altLang="zh-CN" dirty="0"/>
          </a:p>
          <a:p>
            <a:r>
              <a:rPr lang="en-US" altLang="zh-CN" dirty="0"/>
              <a:t>2</a:t>
            </a:r>
            <a:r>
              <a:rPr lang="zh-CN" altLang="en-US" dirty="0"/>
              <a:t>、欢迎关注班级微信群、</a:t>
            </a:r>
            <a:r>
              <a:rPr lang="en-US" altLang="zh-CN" dirty="0"/>
              <a:t>QQ</a:t>
            </a:r>
            <a:r>
              <a:rPr lang="zh-CN" altLang="en-US" dirty="0"/>
              <a:t>群</a:t>
            </a:r>
          </a:p>
        </p:txBody>
      </p:sp>
      <p:pic>
        <p:nvPicPr>
          <p:cNvPr id="8" name="Picture 6" descr="5"/>
          <p:cNvPicPr>
            <a:picLocks noChangeAspect="1" noChangeArrowheads="1"/>
          </p:cNvPicPr>
          <p:nvPr/>
        </p:nvPicPr>
        <p:blipFill>
          <a:blip r:embed="rId3"/>
          <a:srcRect t="62344" r="64444"/>
          <a:stretch>
            <a:fillRect/>
          </a:stretch>
        </p:blipFill>
        <p:spPr bwMode="auto">
          <a:xfrm>
            <a:off x="5874571" y="4648200"/>
            <a:ext cx="4020039" cy="2394750"/>
          </a:xfrm>
          <a:prstGeom prst="rect">
            <a:avLst/>
          </a:prstGeom>
          <a:noFill/>
        </p:spPr>
      </p:pic>
      <p:pic>
        <p:nvPicPr>
          <p:cNvPr id="9" name="图片 2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732619">
            <a:off x="8069263" y="104775"/>
            <a:ext cx="844550" cy="842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5926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12" dur="6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4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00549" y="2676456"/>
            <a:ext cx="6248400" cy="823699"/>
          </a:xfrm>
          <a:prstGeom prst="rect">
            <a:avLst/>
          </a:prstGeom>
          <a:solidFill>
            <a:srgbClr val="E0F2FE">
              <a:alpha val="72000"/>
            </a:srgbClr>
          </a:solidFill>
          <a:ln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dirty="0" smtClean="0">
                <a:solidFill>
                  <a:srgbClr val="E75329"/>
                </a:solidFill>
                <a:latin typeface="微软雅黑" pitchFamily="34" charset="-122"/>
                <a:ea typeface="微软雅黑" pitchFamily="34" charset="-122"/>
              </a:rPr>
              <a:t>课程设置</a:t>
            </a:r>
            <a:endParaRPr lang="zh-CN" altLang="en-US" sz="4400" dirty="0">
              <a:solidFill>
                <a:srgbClr val="E753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497980" y="1790564"/>
            <a:ext cx="1771787" cy="1771786"/>
            <a:chOff x="4964830" y="590482"/>
            <a:chExt cx="1771787" cy="1771786"/>
          </a:xfrm>
          <a:solidFill>
            <a:schemeClr val="bg1"/>
          </a:solidFill>
        </p:grpSpPr>
        <p:sp>
          <p:nvSpPr>
            <p:cNvPr id="4" name="任意多边形 3"/>
            <p:cNvSpPr/>
            <p:nvPr/>
          </p:nvSpPr>
          <p:spPr>
            <a:xfrm rot="2700000">
              <a:off x="4964831" y="590481"/>
              <a:ext cx="1771786" cy="1771787"/>
            </a:xfrm>
            <a:custGeom>
              <a:avLst/>
              <a:gdLst>
                <a:gd name="connsiteX0" fmla="*/ 552966 w 1771786"/>
                <a:gd name="connsiteY0" fmla="*/ 652017 h 1771787"/>
                <a:gd name="connsiteX1" fmla="*/ 710242 w 1771786"/>
                <a:gd name="connsiteY1" fmla="*/ 849236 h 1771787"/>
                <a:gd name="connsiteX2" fmla="*/ 513024 w 1771786"/>
                <a:gd name="connsiteY2" fmla="*/ 1006512 h 1771787"/>
                <a:gd name="connsiteX3" fmla="*/ 765275 w 1771786"/>
                <a:gd name="connsiteY3" fmla="*/ 1006512 h 1771787"/>
                <a:gd name="connsiteX4" fmla="*/ 765275 w 1771786"/>
                <a:gd name="connsiteY4" fmla="*/ 1258765 h 1771787"/>
                <a:gd name="connsiteX5" fmla="*/ 922552 w 1771786"/>
                <a:gd name="connsiteY5" fmla="*/ 1061546 h 1771787"/>
                <a:gd name="connsiteX6" fmla="*/ 1119770 w 1771786"/>
                <a:gd name="connsiteY6" fmla="*/ 1218821 h 1771787"/>
                <a:gd name="connsiteX7" fmla="*/ 1063639 w 1771786"/>
                <a:gd name="connsiteY7" fmla="*/ 972894 h 1771787"/>
                <a:gd name="connsiteX8" fmla="*/ 1309567 w 1771786"/>
                <a:gd name="connsiteY8" fmla="*/ 916763 h 1771787"/>
                <a:gd name="connsiteX9" fmla="*/ 1082295 w 1771786"/>
                <a:gd name="connsiteY9" fmla="*/ 807315 h 1771787"/>
                <a:gd name="connsiteX10" fmla="*/ 1191743 w 1771786"/>
                <a:gd name="connsiteY10" fmla="*/ 580043 h 1771787"/>
                <a:gd name="connsiteX11" fmla="*/ 964472 w 1771786"/>
                <a:gd name="connsiteY11" fmla="*/ 689492 h 1771787"/>
                <a:gd name="connsiteX12" fmla="*/ 855024 w 1771786"/>
                <a:gd name="connsiteY12" fmla="*/ 462220 h 1771787"/>
                <a:gd name="connsiteX13" fmla="*/ 798893 w 1771786"/>
                <a:gd name="connsiteY13" fmla="*/ 708148 h 1771787"/>
                <a:gd name="connsiteX14" fmla="*/ 374754 w 1771786"/>
                <a:gd name="connsiteY14" fmla="*/ 139136 h 1771787"/>
                <a:gd name="connsiteX15" fmla="*/ 642431 w 1771786"/>
                <a:gd name="connsiteY15" fmla="*/ 66700 h 1771787"/>
                <a:gd name="connsiteX16" fmla="*/ 792161 w 1771786"/>
                <a:gd name="connsiteY16" fmla="*/ 152600 h 1771787"/>
                <a:gd name="connsiteX17" fmla="*/ 824929 w 1771786"/>
                <a:gd name="connsiteY17" fmla="*/ 195123 h 1771787"/>
                <a:gd name="connsiteX18" fmla="*/ 847413 w 1771786"/>
                <a:gd name="connsiteY18" fmla="*/ 146374 h 1771787"/>
                <a:gd name="connsiteX19" fmla="*/ 974275 w 1771786"/>
                <a:gd name="connsiteY19" fmla="*/ 29309 h 1771787"/>
                <a:gd name="connsiteX20" fmla="*/ 1368424 w 1771786"/>
                <a:gd name="connsiteY20" fmla="*/ 167228 h 1771787"/>
                <a:gd name="connsiteX21" fmla="*/ 1394620 w 1771786"/>
                <a:gd name="connsiteY21" fmla="*/ 337850 h 1771787"/>
                <a:gd name="connsiteX22" fmla="*/ 1381805 w 1771786"/>
                <a:gd name="connsiteY22" fmla="*/ 389982 h 1771787"/>
                <a:gd name="connsiteX23" fmla="*/ 1433937 w 1771786"/>
                <a:gd name="connsiteY23" fmla="*/ 377166 h 1771787"/>
                <a:gd name="connsiteX24" fmla="*/ 1604558 w 1771786"/>
                <a:gd name="connsiteY24" fmla="*/ 403362 h 1771787"/>
                <a:gd name="connsiteX25" fmla="*/ 1742477 w 1771786"/>
                <a:gd name="connsiteY25" fmla="*/ 797511 h 1771787"/>
                <a:gd name="connsiteX26" fmla="*/ 1625412 w 1771786"/>
                <a:gd name="connsiteY26" fmla="*/ 924373 h 1771787"/>
                <a:gd name="connsiteX27" fmla="*/ 1576664 w 1771786"/>
                <a:gd name="connsiteY27" fmla="*/ 946857 h 1771787"/>
                <a:gd name="connsiteX28" fmla="*/ 1619187 w 1771786"/>
                <a:gd name="connsiteY28" fmla="*/ 979626 h 1771787"/>
                <a:gd name="connsiteX29" fmla="*/ 1705087 w 1771786"/>
                <a:gd name="connsiteY29" fmla="*/ 1129356 h 1771787"/>
                <a:gd name="connsiteX30" fmla="*/ 1482921 w 1771786"/>
                <a:gd name="connsiteY30" fmla="*/ 1482933 h 1771787"/>
                <a:gd name="connsiteX31" fmla="*/ 1310747 w 1771786"/>
                <a:gd name="connsiteY31" fmla="*/ 1470505 h 1771787"/>
                <a:gd name="connsiteX32" fmla="*/ 1262774 w 1771786"/>
                <a:gd name="connsiteY32" fmla="*/ 1446411 h 1771787"/>
                <a:gd name="connsiteX33" fmla="*/ 1263668 w 1771786"/>
                <a:gd name="connsiteY33" fmla="*/ 1500088 h 1771787"/>
                <a:gd name="connsiteX34" fmla="*/ 1200162 w 1771786"/>
                <a:gd name="connsiteY34" fmla="*/ 1660603 h 1771787"/>
                <a:gd name="connsiteX35" fmla="*/ 785206 w 1771786"/>
                <a:gd name="connsiteY35" fmla="*/ 1707357 h 1771787"/>
                <a:gd name="connsiteX36" fmla="*/ 687574 w 1771786"/>
                <a:gd name="connsiteY36" fmla="*/ 1564998 h 1771787"/>
                <a:gd name="connsiteX37" fmla="*/ 676500 w 1771786"/>
                <a:gd name="connsiteY37" fmla="*/ 1512468 h 1771787"/>
                <a:gd name="connsiteX38" fmla="*/ 635091 w 1771786"/>
                <a:gd name="connsiteY38" fmla="*/ 1546634 h 1771787"/>
                <a:gd name="connsiteX39" fmla="*/ 470000 w 1771786"/>
                <a:gd name="connsiteY39" fmla="*/ 1597062 h 1771787"/>
                <a:gd name="connsiteX40" fmla="*/ 174725 w 1771786"/>
                <a:gd name="connsiteY40" fmla="*/ 1301787 h 1771787"/>
                <a:gd name="connsiteX41" fmla="*/ 225153 w 1771786"/>
                <a:gd name="connsiteY41" fmla="*/ 1136696 h 1771787"/>
                <a:gd name="connsiteX42" fmla="*/ 259319 w 1771786"/>
                <a:gd name="connsiteY42" fmla="*/ 1095287 h 1771787"/>
                <a:gd name="connsiteX43" fmla="*/ 206790 w 1771786"/>
                <a:gd name="connsiteY43" fmla="*/ 1084214 h 1771787"/>
                <a:gd name="connsiteX44" fmla="*/ 64431 w 1771786"/>
                <a:gd name="connsiteY44" fmla="*/ 986582 h 1771787"/>
                <a:gd name="connsiteX45" fmla="*/ 68400 w 1771786"/>
                <a:gd name="connsiteY45" fmla="*/ 613419 h 1771787"/>
                <a:gd name="connsiteX46" fmla="*/ 111185 w 1771786"/>
                <a:gd name="connsiteY46" fmla="*/ 571626 h 1771787"/>
                <a:gd name="connsiteX47" fmla="*/ 271700 w 1771786"/>
                <a:gd name="connsiteY47" fmla="*/ 508120 h 1771787"/>
                <a:gd name="connsiteX48" fmla="*/ 325377 w 1771786"/>
                <a:gd name="connsiteY48" fmla="*/ 509013 h 1771787"/>
                <a:gd name="connsiteX49" fmla="*/ 301282 w 1771786"/>
                <a:gd name="connsiteY49" fmla="*/ 461040 h 1771787"/>
                <a:gd name="connsiteX50" fmla="*/ 288854 w 1771786"/>
                <a:gd name="connsiteY50" fmla="*/ 288866 h 1771787"/>
                <a:gd name="connsiteX51" fmla="*/ 374754 w 1771786"/>
                <a:gd name="connsiteY51" fmla="*/ 139136 h 177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771786" h="1771787">
                  <a:moveTo>
                    <a:pt x="552966" y="652017"/>
                  </a:moveTo>
                  <a:lnTo>
                    <a:pt x="710242" y="849236"/>
                  </a:lnTo>
                  <a:lnTo>
                    <a:pt x="513024" y="1006512"/>
                  </a:lnTo>
                  <a:lnTo>
                    <a:pt x="765275" y="1006512"/>
                  </a:lnTo>
                  <a:lnTo>
                    <a:pt x="765275" y="1258765"/>
                  </a:lnTo>
                  <a:lnTo>
                    <a:pt x="922552" y="1061546"/>
                  </a:lnTo>
                  <a:lnTo>
                    <a:pt x="1119770" y="1218821"/>
                  </a:lnTo>
                  <a:lnTo>
                    <a:pt x="1063639" y="972894"/>
                  </a:lnTo>
                  <a:lnTo>
                    <a:pt x="1309567" y="916763"/>
                  </a:lnTo>
                  <a:lnTo>
                    <a:pt x="1082295" y="807315"/>
                  </a:lnTo>
                  <a:lnTo>
                    <a:pt x="1191743" y="580043"/>
                  </a:lnTo>
                  <a:lnTo>
                    <a:pt x="964472" y="689492"/>
                  </a:lnTo>
                  <a:lnTo>
                    <a:pt x="855024" y="462220"/>
                  </a:lnTo>
                  <a:lnTo>
                    <a:pt x="798893" y="708148"/>
                  </a:lnTo>
                  <a:close/>
                  <a:moveTo>
                    <a:pt x="374754" y="139136"/>
                  </a:moveTo>
                  <a:cubicBezTo>
                    <a:pt x="443965" y="74369"/>
                    <a:pt x="543064" y="44020"/>
                    <a:pt x="642431" y="66700"/>
                  </a:cubicBezTo>
                  <a:cubicBezTo>
                    <a:pt x="702051" y="80308"/>
                    <a:pt x="753301" y="111074"/>
                    <a:pt x="792161" y="152600"/>
                  </a:cubicBezTo>
                  <a:lnTo>
                    <a:pt x="824929" y="195123"/>
                  </a:lnTo>
                  <a:lnTo>
                    <a:pt x="847413" y="146374"/>
                  </a:lnTo>
                  <a:cubicBezTo>
                    <a:pt x="876059" y="97242"/>
                    <a:pt x="919178" y="55843"/>
                    <a:pt x="974275" y="29309"/>
                  </a:cubicBezTo>
                  <a:cubicBezTo>
                    <a:pt x="1121202" y="-41447"/>
                    <a:pt x="1297668" y="20302"/>
                    <a:pt x="1368424" y="167228"/>
                  </a:cubicBezTo>
                  <a:cubicBezTo>
                    <a:pt x="1394958" y="222325"/>
                    <a:pt x="1402857" y="281577"/>
                    <a:pt x="1394620" y="337850"/>
                  </a:cubicBezTo>
                  <a:lnTo>
                    <a:pt x="1381805" y="389982"/>
                  </a:lnTo>
                  <a:lnTo>
                    <a:pt x="1433937" y="377166"/>
                  </a:lnTo>
                  <a:cubicBezTo>
                    <a:pt x="1490210" y="368929"/>
                    <a:pt x="1549461" y="376829"/>
                    <a:pt x="1604558" y="403362"/>
                  </a:cubicBezTo>
                  <a:cubicBezTo>
                    <a:pt x="1751485" y="474118"/>
                    <a:pt x="1813233" y="650584"/>
                    <a:pt x="1742477" y="797511"/>
                  </a:cubicBezTo>
                  <a:cubicBezTo>
                    <a:pt x="1715944" y="852608"/>
                    <a:pt x="1674545" y="895728"/>
                    <a:pt x="1625412" y="924373"/>
                  </a:cubicBezTo>
                  <a:lnTo>
                    <a:pt x="1576664" y="946857"/>
                  </a:lnTo>
                  <a:lnTo>
                    <a:pt x="1619187" y="979626"/>
                  </a:lnTo>
                  <a:cubicBezTo>
                    <a:pt x="1660713" y="1018486"/>
                    <a:pt x="1691479" y="1069736"/>
                    <a:pt x="1705087" y="1129356"/>
                  </a:cubicBezTo>
                  <a:cubicBezTo>
                    <a:pt x="1741375" y="1288344"/>
                    <a:pt x="1641908" y="1446645"/>
                    <a:pt x="1482921" y="1482933"/>
                  </a:cubicBezTo>
                  <a:cubicBezTo>
                    <a:pt x="1423300" y="1496541"/>
                    <a:pt x="1363776" y="1491058"/>
                    <a:pt x="1310747" y="1470505"/>
                  </a:cubicBezTo>
                  <a:lnTo>
                    <a:pt x="1262774" y="1446411"/>
                  </a:lnTo>
                  <a:lnTo>
                    <a:pt x="1263668" y="1500088"/>
                  </a:lnTo>
                  <a:cubicBezTo>
                    <a:pt x="1259177" y="1556783"/>
                    <a:pt x="1238290" y="1612791"/>
                    <a:pt x="1200162" y="1660603"/>
                  </a:cubicBezTo>
                  <a:cubicBezTo>
                    <a:pt x="1098486" y="1788100"/>
                    <a:pt x="912704" y="1809033"/>
                    <a:pt x="785206" y="1707357"/>
                  </a:cubicBezTo>
                  <a:cubicBezTo>
                    <a:pt x="737394" y="1669229"/>
                    <a:pt x="704568" y="1619272"/>
                    <a:pt x="687574" y="1564998"/>
                  </a:cubicBezTo>
                  <a:lnTo>
                    <a:pt x="676500" y="1512468"/>
                  </a:lnTo>
                  <a:lnTo>
                    <a:pt x="635091" y="1546634"/>
                  </a:lnTo>
                  <a:cubicBezTo>
                    <a:pt x="587965" y="1578472"/>
                    <a:pt x="531153" y="1597062"/>
                    <a:pt x="470000" y="1597062"/>
                  </a:cubicBezTo>
                  <a:cubicBezTo>
                    <a:pt x="306924" y="1597062"/>
                    <a:pt x="174725" y="1464863"/>
                    <a:pt x="174725" y="1301787"/>
                  </a:cubicBezTo>
                  <a:cubicBezTo>
                    <a:pt x="174725" y="1240634"/>
                    <a:pt x="193315" y="1183822"/>
                    <a:pt x="225153" y="1136696"/>
                  </a:cubicBezTo>
                  <a:lnTo>
                    <a:pt x="259319" y="1095287"/>
                  </a:lnTo>
                  <a:lnTo>
                    <a:pt x="206790" y="1084214"/>
                  </a:lnTo>
                  <a:cubicBezTo>
                    <a:pt x="152515" y="1067220"/>
                    <a:pt x="102559" y="1034394"/>
                    <a:pt x="64431" y="986582"/>
                  </a:cubicBezTo>
                  <a:cubicBezTo>
                    <a:pt x="-24536" y="875021"/>
                    <a:pt x="-19630" y="718837"/>
                    <a:pt x="68400" y="613419"/>
                  </a:cubicBezTo>
                  <a:cubicBezTo>
                    <a:pt x="80976" y="598359"/>
                    <a:pt x="95248" y="584335"/>
                    <a:pt x="111185" y="571626"/>
                  </a:cubicBezTo>
                  <a:cubicBezTo>
                    <a:pt x="158997" y="533497"/>
                    <a:pt x="215005" y="512611"/>
                    <a:pt x="271700" y="508120"/>
                  </a:cubicBezTo>
                  <a:lnTo>
                    <a:pt x="325377" y="509013"/>
                  </a:lnTo>
                  <a:lnTo>
                    <a:pt x="301282" y="461040"/>
                  </a:lnTo>
                  <a:cubicBezTo>
                    <a:pt x="280729" y="408010"/>
                    <a:pt x="275246" y="348487"/>
                    <a:pt x="288854" y="288866"/>
                  </a:cubicBezTo>
                  <a:cubicBezTo>
                    <a:pt x="302462" y="229246"/>
                    <a:pt x="333228" y="177996"/>
                    <a:pt x="374754" y="139136"/>
                  </a:cubicBezTo>
                  <a:close/>
                </a:path>
              </a:pathLst>
            </a:custGeom>
            <a:solidFill>
              <a:srgbClr val="E0F2FE"/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/>
          </p:nvSpPr>
          <p:spPr>
            <a:xfrm>
              <a:off x="5333999" y="957116"/>
              <a:ext cx="1066801" cy="1066801"/>
            </a:xfrm>
            <a:prstGeom prst="ellipse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 smtClean="0">
                  <a:solidFill>
                    <a:schemeClr val="tx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8</a:t>
              </a:r>
              <a:endParaRPr lang="zh-CN" altLang="en-US" sz="4000" b="1" dirty="0">
                <a:solidFill>
                  <a:schemeClr val="tx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172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3413408" y="21069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3" name="TextBox 5"/>
          <p:cNvSpPr txBox="1"/>
          <p:nvPr/>
        </p:nvSpPr>
        <p:spPr>
          <a:xfrm>
            <a:off x="1382855" y="913008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obe 黑体 Std R" pitchFamily="34" charset="-122"/>
                <a:ea typeface="Adobe 黑体 Std R" pitchFamily="34" charset="-122"/>
              </a:rPr>
              <a:t>特色课程</a:t>
            </a:r>
            <a:endParaRPr lang="zh-CN" altLang="en-US" sz="32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dobe 黑体 Std R" pitchFamily="34" charset="-122"/>
              <a:ea typeface="Adobe 黑体 Std R" pitchFamily="34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1034890" y="1090716"/>
            <a:ext cx="144016" cy="144016"/>
          </a:xfrm>
          <a:prstGeom prst="ellipse">
            <a:avLst/>
          </a:prstGeom>
          <a:solidFill>
            <a:srgbClr val="E753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七角星 4"/>
          <p:cNvSpPr/>
          <p:nvPr/>
        </p:nvSpPr>
        <p:spPr>
          <a:xfrm>
            <a:off x="2405296" y="1991269"/>
            <a:ext cx="1800200" cy="1800200"/>
          </a:xfrm>
          <a:prstGeom prst="star7">
            <a:avLst>
              <a:gd name="adj" fmla="val 39774"/>
              <a:gd name="hf" fmla="val 102572"/>
              <a:gd name="vf" fmla="val 105210"/>
            </a:avLst>
          </a:prstGeom>
          <a:solidFill>
            <a:srgbClr val="E753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latin typeface="Adobe 黑体 Std R" pitchFamily="34" charset="-122"/>
                <a:ea typeface="Adobe 黑体 Std R" pitchFamily="34" charset="-122"/>
              </a:rPr>
              <a:t>情境数学</a:t>
            </a:r>
            <a:endParaRPr lang="zh-CN" altLang="en-US" sz="2800" dirty="0">
              <a:latin typeface="Adobe 黑体 Std R" pitchFamily="34" charset="-122"/>
              <a:ea typeface="Adobe 黑体 Std R" pitchFamily="34" charset="-122"/>
            </a:endParaRPr>
          </a:p>
        </p:txBody>
      </p:sp>
      <p:sp>
        <p:nvSpPr>
          <p:cNvPr id="6" name="七角星 5"/>
          <p:cNvSpPr/>
          <p:nvPr/>
        </p:nvSpPr>
        <p:spPr>
          <a:xfrm>
            <a:off x="6509752" y="1991269"/>
            <a:ext cx="1800200" cy="1800200"/>
          </a:xfrm>
          <a:prstGeom prst="star7">
            <a:avLst>
              <a:gd name="adj" fmla="val 39774"/>
              <a:gd name="hf" fmla="val 102572"/>
              <a:gd name="vf" fmla="val 105210"/>
            </a:avLst>
          </a:prstGeom>
          <a:solidFill>
            <a:srgbClr val="E753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latin typeface="Adobe 黑体 Std R" pitchFamily="34" charset="-122"/>
                <a:ea typeface="Adobe 黑体 Std R" pitchFamily="34" charset="-122"/>
              </a:rPr>
              <a:t>启蒙阅读</a:t>
            </a:r>
            <a:endParaRPr lang="zh-CN" altLang="en-US" sz="2800" dirty="0">
              <a:latin typeface="Adobe 黑体 Std R" pitchFamily="34" charset="-122"/>
              <a:ea typeface="Adobe 黑体 Std R" pitchFamily="34" charset="-122"/>
            </a:endParaRPr>
          </a:p>
        </p:txBody>
      </p:sp>
      <p:sp>
        <p:nvSpPr>
          <p:cNvPr id="7" name="TextBox 10"/>
          <p:cNvSpPr txBox="1"/>
          <p:nvPr/>
        </p:nvSpPr>
        <p:spPr>
          <a:xfrm>
            <a:off x="1896279" y="4303194"/>
            <a:ext cx="32637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Adobe 黑体 Std R" pitchFamily="34" charset="-122"/>
                <a:ea typeface="Adobe 黑体 Std R" pitchFamily="34" charset="-122"/>
              </a:rPr>
              <a:t>课程为幼儿提供的活动大多是开放的、多角度的，能很好的引导幼儿多方法解决问题，促进儿童创造性的思考问题。</a:t>
            </a:r>
            <a:endParaRPr lang="zh-CN" altLang="en-US" sz="1600" dirty="0">
              <a:latin typeface="Adobe 黑体 Std R" pitchFamily="34" charset="-122"/>
              <a:ea typeface="Adobe 黑体 Std R" pitchFamily="34" charset="-122"/>
            </a:endParaRPr>
          </a:p>
        </p:txBody>
      </p:sp>
      <p:sp>
        <p:nvSpPr>
          <p:cNvPr id="8" name="TextBox 11"/>
          <p:cNvSpPr txBox="1"/>
          <p:nvPr/>
        </p:nvSpPr>
        <p:spPr>
          <a:xfrm>
            <a:off x="1923256" y="5414672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latin typeface="Adobe 黑体 Std R" pitchFamily="34" charset="-122"/>
                <a:ea typeface="Adobe 黑体 Std R" pitchFamily="34" charset="-122"/>
              </a:rPr>
              <a:t>上课时间</a:t>
            </a:r>
            <a:r>
              <a:rPr lang="zh-CN" altLang="en-US" b="1" dirty="0" smtClean="0"/>
              <a:t>：</a:t>
            </a:r>
            <a:r>
              <a:rPr lang="zh-CN" altLang="en-US" sz="1600" dirty="0" smtClean="0">
                <a:latin typeface="Adobe 黑体 Std R" pitchFamily="34" charset="-122"/>
                <a:ea typeface="Adobe 黑体 Std R" pitchFamily="34" charset="-122"/>
              </a:rPr>
              <a:t>每周二、周五下午</a:t>
            </a:r>
            <a:endParaRPr lang="zh-CN" altLang="en-US" sz="1600" dirty="0">
              <a:latin typeface="Adobe 黑体 Std R" pitchFamily="34" charset="-122"/>
              <a:ea typeface="Adobe 黑体 Std R" pitchFamily="34" charset="-122"/>
            </a:endParaRPr>
          </a:p>
        </p:txBody>
      </p:sp>
      <p:sp>
        <p:nvSpPr>
          <p:cNvPr id="9" name="TextBox 12"/>
          <p:cNvSpPr txBox="1"/>
          <p:nvPr/>
        </p:nvSpPr>
        <p:spPr>
          <a:xfrm>
            <a:off x="5880081" y="4284955"/>
            <a:ext cx="3263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Adobe 黑体 Std R" pitchFamily="34" charset="-122"/>
                <a:ea typeface="Adobe 黑体 Std R" pitchFamily="34" charset="-122"/>
              </a:rPr>
              <a:t>课程为幼儿提供多样化的游戏与操作方式，在游戏中探索学习。</a:t>
            </a:r>
            <a:endParaRPr lang="zh-CN" altLang="en-US" sz="1600" dirty="0">
              <a:latin typeface="Adobe 黑体 Std R" pitchFamily="34" charset="-122"/>
              <a:ea typeface="Adobe 黑体 Std R" pitchFamily="34" charset="-122"/>
            </a:endParaRPr>
          </a:p>
        </p:txBody>
      </p:sp>
      <p:sp>
        <p:nvSpPr>
          <p:cNvPr id="10" name="TextBox 13"/>
          <p:cNvSpPr txBox="1"/>
          <p:nvPr/>
        </p:nvSpPr>
        <p:spPr>
          <a:xfrm>
            <a:off x="5880081" y="5430226"/>
            <a:ext cx="3007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latin typeface="Adobe 黑体 Std R" pitchFamily="34" charset="-122"/>
                <a:ea typeface="Adobe 黑体 Std R" pitchFamily="34" charset="-122"/>
              </a:rPr>
              <a:t>上课时间</a:t>
            </a:r>
            <a:r>
              <a:rPr lang="zh-CN" altLang="en-US" b="1" dirty="0" smtClean="0"/>
              <a:t>：</a:t>
            </a:r>
            <a:r>
              <a:rPr lang="zh-CN" altLang="en-US" sz="1600" dirty="0" smtClean="0">
                <a:latin typeface="Adobe 黑体 Std R" pitchFamily="34" charset="-122"/>
                <a:ea typeface="Adobe 黑体 Std R" pitchFamily="34" charset="-122"/>
              </a:rPr>
              <a:t>每周一、周三下午</a:t>
            </a:r>
            <a:endParaRPr lang="zh-CN" altLang="en-US" sz="1600" dirty="0">
              <a:latin typeface="Adobe 黑体 Std R" pitchFamily="34" charset="-122"/>
              <a:ea typeface="Adobe 黑体 Std R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02866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34280"/>
            <a:ext cx="12192000" cy="341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226607" y="3023423"/>
            <a:ext cx="707704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>
                <a:latin typeface="Adobe 黑体 Std R" pitchFamily="34" charset="-122"/>
                <a:ea typeface="Adobe 黑体 Std R" pitchFamily="34" charset="-122"/>
              </a:rPr>
              <a:t>你们的满意，是对我们工作的肯定，更是对我们工作的鞭策，接下来的时间让我们敞开心扉，说说建议和意见，或是提出您心中的疑问。</a:t>
            </a:r>
            <a:endParaRPr lang="en-US" altLang="zh-CN" sz="2000" dirty="0" smtClean="0">
              <a:latin typeface="Adobe 黑体 Std R" pitchFamily="34" charset="-122"/>
              <a:ea typeface="Adobe 黑体 Std R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E75329"/>
                </a:solidFill>
                <a:latin typeface="Adobe 黑体 Std R" pitchFamily="34" charset="-122"/>
                <a:ea typeface="Adobe 黑体 Std R" pitchFamily="34" charset="-122"/>
              </a:rPr>
              <a:t>为了孩子美好的未来，我们携手共同努力。</a:t>
            </a:r>
            <a:endParaRPr lang="zh-CN" altLang="en-US" sz="2800" b="1" dirty="0">
              <a:solidFill>
                <a:srgbClr val="E75329"/>
              </a:solidFill>
              <a:latin typeface="Adobe 黑体 Std R" pitchFamily="34" charset="-122"/>
              <a:ea typeface="Adobe 黑体 Std R" pitchFamily="34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3891176" y="1939572"/>
            <a:ext cx="5267338" cy="0"/>
          </a:xfrm>
          <a:prstGeom prst="line">
            <a:avLst/>
          </a:prstGeom>
          <a:ln w="25400">
            <a:solidFill>
              <a:srgbClr val="E7532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271730" y="109169"/>
            <a:ext cx="3983434" cy="1938962"/>
          </a:xfrm>
          <a:prstGeom prst="rect">
            <a:avLst/>
          </a:prstGeom>
          <a:noFill/>
        </p:spPr>
        <p:txBody>
          <a:bodyPr wrap="square" lIns="121890" tIns="60945" rIns="121890" bIns="60945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59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结束语</a:t>
            </a:r>
            <a:endParaRPr lang="zh-CN" altLang="en-US" sz="59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-247650" y="5737225"/>
            <a:ext cx="3832225" cy="968375"/>
            <a:chOff x="0" y="0"/>
            <a:chExt cx="3831771" cy="968829"/>
          </a:xfrm>
        </p:grpSpPr>
        <p:pic>
          <p:nvPicPr>
            <p:cNvPr id="8" name="Picture 3" descr="·_0005_Layer-4-副本"/>
            <p:cNvPicPr>
              <a:picLocks noChangeAspect="1" noChangeArrowheads="1"/>
            </p:cNvPicPr>
            <p:nvPr/>
          </p:nvPicPr>
          <p:blipFill>
            <a:blip r:embed="rId4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9" name="Picture 9" descr="·_0006_Layer-4"/>
            <p:cNvPicPr>
              <a:picLocks noChangeAspect="1" noChangeArrowheads="1"/>
            </p:cNvPicPr>
            <p:nvPr/>
          </p:nvPicPr>
          <p:blipFill>
            <a:blip r:embed="rId5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89221" y="954816"/>
            <a:ext cx="1200329" cy="470898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6600" spc="600" dirty="0" smtClean="0">
                <a:solidFill>
                  <a:srgbClr val="FF0000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</a:rPr>
              <a:t>家长会流程</a:t>
            </a:r>
            <a:endParaRPr lang="zh-CN" altLang="en-US" sz="6600" spc="600" dirty="0">
              <a:solidFill>
                <a:srgbClr val="FF0000"/>
              </a:solidFill>
              <a:latin typeface="方正大黑简体" panose="02010601030101010101" pitchFamily="2" charset="-122"/>
              <a:ea typeface="方正大黑简体" panose="02010601030101010101" pitchFamily="2" charset="-122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3776898" y="1052690"/>
            <a:ext cx="2884308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3776898" y="1810645"/>
            <a:ext cx="2956316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3816542" y="2525144"/>
            <a:ext cx="2916672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3816542" y="3210344"/>
            <a:ext cx="2916672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3816542" y="3910443"/>
            <a:ext cx="2916672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3837774" y="4567072"/>
            <a:ext cx="2895441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3804846" y="5237759"/>
            <a:ext cx="285636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3804846" y="5937473"/>
            <a:ext cx="2928368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89"/>
          <p:cNvSpPr txBox="1"/>
          <p:nvPr/>
        </p:nvSpPr>
        <p:spPr>
          <a:xfrm>
            <a:off x="6929005" y="840813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教师团队介绍</a:t>
            </a:r>
          </a:p>
        </p:txBody>
      </p:sp>
      <p:sp>
        <p:nvSpPr>
          <p:cNvPr id="38" name="TextBox 163"/>
          <p:cNvSpPr txBox="1"/>
          <p:nvPr/>
        </p:nvSpPr>
        <p:spPr>
          <a:xfrm>
            <a:off x="6929005" y="2340455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班级幼儿基本情况介绍</a:t>
            </a:r>
          </a:p>
        </p:txBody>
      </p:sp>
      <p:sp>
        <p:nvSpPr>
          <p:cNvPr id="39" name="TextBox 164"/>
          <p:cNvSpPr txBox="1"/>
          <p:nvPr/>
        </p:nvSpPr>
        <p:spPr>
          <a:xfrm>
            <a:off x="6929005" y="1610128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家长委员会成员介绍</a:t>
            </a:r>
          </a:p>
        </p:txBody>
      </p:sp>
      <p:sp>
        <p:nvSpPr>
          <p:cNvPr id="40" name="TextBox 165"/>
          <p:cNvSpPr txBox="1"/>
          <p:nvPr/>
        </p:nvSpPr>
        <p:spPr>
          <a:xfrm>
            <a:off x="6905746" y="3021806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小班幼儿年龄特点</a:t>
            </a:r>
          </a:p>
        </p:txBody>
      </p:sp>
      <p:sp>
        <p:nvSpPr>
          <p:cNvPr id="41" name="TextBox 166"/>
          <p:cNvSpPr txBox="1"/>
          <p:nvPr/>
        </p:nvSpPr>
        <p:spPr>
          <a:xfrm>
            <a:off x="6905745" y="3726223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一日活动时间表</a:t>
            </a:r>
          </a:p>
        </p:txBody>
      </p:sp>
      <p:sp>
        <p:nvSpPr>
          <p:cNvPr id="42" name="TextBox 167"/>
          <p:cNvSpPr txBox="1"/>
          <p:nvPr/>
        </p:nvSpPr>
        <p:spPr>
          <a:xfrm>
            <a:off x="6929005" y="4367612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本学期的工作任务</a:t>
            </a:r>
          </a:p>
        </p:txBody>
      </p:sp>
      <p:sp>
        <p:nvSpPr>
          <p:cNvPr id="43" name="TextBox 168"/>
          <p:cNvSpPr txBox="1"/>
          <p:nvPr/>
        </p:nvSpPr>
        <p:spPr>
          <a:xfrm>
            <a:off x="6905745" y="502305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家园互动</a:t>
            </a:r>
          </a:p>
        </p:txBody>
      </p:sp>
      <p:sp>
        <p:nvSpPr>
          <p:cNvPr id="44" name="TextBox 169"/>
          <p:cNvSpPr txBox="1"/>
          <p:nvPr/>
        </p:nvSpPr>
        <p:spPr>
          <a:xfrm>
            <a:off x="6894972" y="572979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课程设置</a:t>
            </a:r>
          </a:p>
        </p:txBody>
      </p:sp>
      <p:cxnSp>
        <p:nvCxnSpPr>
          <p:cNvPr id="46" name="直接连接符 45"/>
          <p:cNvCxnSpPr/>
          <p:nvPr/>
        </p:nvCxnSpPr>
        <p:spPr>
          <a:xfrm>
            <a:off x="1851732" y="733182"/>
            <a:ext cx="0" cy="5429250"/>
          </a:xfrm>
          <a:prstGeom prst="line">
            <a:avLst/>
          </a:prstGeom>
          <a:ln>
            <a:solidFill>
              <a:srgbClr val="E75329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椭圆 53"/>
          <p:cNvSpPr/>
          <p:nvPr/>
        </p:nvSpPr>
        <p:spPr>
          <a:xfrm>
            <a:off x="3247819" y="846402"/>
            <a:ext cx="412576" cy="412576"/>
          </a:xfrm>
          <a:prstGeom prst="ellipse">
            <a:avLst/>
          </a:prstGeom>
          <a:solidFill>
            <a:srgbClr val="E753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1</a:t>
            </a:r>
            <a:endParaRPr lang="zh-CN" altLang="en-US" dirty="0"/>
          </a:p>
        </p:txBody>
      </p:sp>
      <p:sp>
        <p:nvSpPr>
          <p:cNvPr id="55" name="椭圆 54"/>
          <p:cNvSpPr/>
          <p:nvPr/>
        </p:nvSpPr>
        <p:spPr>
          <a:xfrm>
            <a:off x="3247819" y="1640608"/>
            <a:ext cx="412576" cy="412576"/>
          </a:xfrm>
          <a:prstGeom prst="ellipse">
            <a:avLst/>
          </a:prstGeom>
          <a:solidFill>
            <a:srgbClr val="E753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2</a:t>
            </a:r>
            <a:endParaRPr lang="zh-CN" altLang="en-US" dirty="0"/>
          </a:p>
        </p:txBody>
      </p:sp>
      <p:sp>
        <p:nvSpPr>
          <p:cNvPr id="56" name="椭圆 55"/>
          <p:cNvSpPr/>
          <p:nvPr/>
        </p:nvSpPr>
        <p:spPr>
          <a:xfrm>
            <a:off x="3247819" y="2297211"/>
            <a:ext cx="412576" cy="412576"/>
          </a:xfrm>
          <a:prstGeom prst="ellipse">
            <a:avLst/>
          </a:prstGeom>
          <a:solidFill>
            <a:srgbClr val="E753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3</a:t>
            </a:r>
            <a:endParaRPr lang="zh-CN" altLang="en-US" dirty="0"/>
          </a:p>
        </p:txBody>
      </p:sp>
      <p:sp>
        <p:nvSpPr>
          <p:cNvPr id="57" name="椭圆 56"/>
          <p:cNvSpPr/>
          <p:nvPr/>
        </p:nvSpPr>
        <p:spPr>
          <a:xfrm>
            <a:off x="3247819" y="3006203"/>
            <a:ext cx="412576" cy="412576"/>
          </a:xfrm>
          <a:prstGeom prst="ellipse">
            <a:avLst/>
          </a:prstGeom>
          <a:solidFill>
            <a:srgbClr val="E753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4</a:t>
            </a:r>
            <a:endParaRPr lang="zh-CN" altLang="en-US" dirty="0"/>
          </a:p>
        </p:txBody>
      </p:sp>
      <p:sp>
        <p:nvSpPr>
          <p:cNvPr id="58" name="椭圆 57"/>
          <p:cNvSpPr/>
          <p:nvPr/>
        </p:nvSpPr>
        <p:spPr>
          <a:xfrm>
            <a:off x="3247819" y="3746474"/>
            <a:ext cx="412576" cy="412576"/>
          </a:xfrm>
          <a:prstGeom prst="ellipse">
            <a:avLst/>
          </a:prstGeom>
          <a:solidFill>
            <a:srgbClr val="E753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5</a:t>
            </a:r>
            <a:endParaRPr lang="zh-CN" altLang="en-US" dirty="0"/>
          </a:p>
        </p:txBody>
      </p:sp>
      <p:sp>
        <p:nvSpPr>
          <p:cNvPr id="59" name="椭圆 58"/>
          <p:cNvSpPr/>
          <p:nvPr/>
        </p:nvSpPr>
        <p:spPr>
          <a:xfrm>
            <a:off x="3247819" y="4360784"/>
            <a:ext cx="412576" cy="412576"/>
          </a:xfrm>
          <a:prstGeom prst="ellipse">
            <a:avLst/>
          </a:prstGeom>
          <a:solidFill>
            <a:srgbClr val="E753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6</a:t>
            </a:r>
            <a:endParaRPr lang="zh-CN" altLang="en-US" dirty="0"/>
          </a:p>
        </p:txBody>
      </p:sp>
      <p:sp>
        <p:nvSpPr>
          <p:cNvPr id="60" name="椭圆 59"/>
          <p:cNvSpPr/>
          <p:nvPr/>
        </p:nvSpPr>
        <p:spPr>
          <a:xfrm>
            <a:off x="3247819" y="5043331"/>
            <a:ext cx="412576" cy="412576"/>
          </a:xfrm>
          <a:prstGeom prst="ellipse">
            <a:avLst/>
          </a:prstGeom>
          <a:solidFill>
            <a:srgbClr val="E753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7</a:t>
            </a:r>
            <a:endParaRPr lang="zh-CN" altLang="en-US" dirty="0"/>
          </a:p>
        </p:txBody>
      </p:sp>
      <p:sp>
        <p:nvSpPr>
          <p:cNvPr id="61" name="椭圆 60"/>
          <p:cNvSpPr/>
          <p:nvPr/>
        </p:nvSpPr>
        <p:spPr>
          <a:xfrm>
            <a:off x="3247819" y="5688754"/>
            <a:ext cx="412576" cy="412576"/>
          </a:xfrm>
          <a:prstGeom prst="ellipse">
            <a:avLst/>
          </a:prstGeom>
          <a:solidFill>
            <a:srgbClr val="E753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8</a:t>
            </a:r>
            <a:endParaRPr lang="zh-CN" altLang="en-US" dirty="0"/>
          </a:p>
        </p:txBody>
      </p:sp>
      <p:pic>
        <p:nvPicPr>
          <p:cNvPr id="48" name="Picture 7" descr="555_0020_素材CNN-sccnn.com-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0694" y="3209937"/>
            <a:ext cx="1723206" cy="36480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379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500"/>
                            </p:stCondLst>
                            <p:childTnLst>
                              <p:par>
                                <p:cTn id="9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0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4705349" y="2866956"/>
            <a:ext cx="6248400" cy="823699"/>
          </a:xfrm>
          <a:prstGeom prst="rect">
            <a:avLst/>
          </a:prstGeom>
          <a:solidFill>
            <a:srgbClr val="E0F2FE">
              <a:alpha val="72000"/>
            </a:srgbClr>
          </a:solidFill>
          <a:ln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dirty="0" smtClean="0">
                <a:solidFill>
                  <a:srgbClr val="E75329"/>
                </a:solidFill>
                <a:latin typeface="微软雅黑" pitchFamily="34" charset="-122"/>
                <a:ea typeface="微软雅黑" pitchFamily="34" charset="-122"/>
              </a:rPr>
              <a:t>教师介绍</a:t>
            </a:r>
            <a:endParaRPr lang="zh-CN" altLang="en-US" sz="4400" dirty="0">
              <a:solidFill>
                <a:srgbClr val="E753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802780" y="1981064"/>
            <a:ext cx="1771787" cy="1771786"/>
            <a:chOff x="4964830" y="590482"/>
            <a:chExt cx="1771787" cy="1771786"/>
          </a:xfrm>
          <a:solidFill>
            <a:schemeClr val="bg1"/>
          </a:solidFill>
        </p:grpSpPr>
        <p:sp>
          <p:nvSpPr>
            <p:cNvPr id="22" name="任意多边形 21"/>
            <p:cNvSpPr/>
            <p:nvPr/>
          </p:nvSpPr>
          <p:spPr>
            <a:xfrm rot="2700000">
              <a:off x="4964831" y="590481"/>
              <a:ext cx="1771786" cy="1771787"/>
            </a:xfrm>
            <a:custGeom>
              <a:avLst/>
              <a:gdLst>
                <a:gd name="connsiteX0" fmla="*/ 552966 w 1771786"/>
                <a:gd name="connsiteY0" fmla="*/ 652017 h 1771787"/>
                <a:gd name="connsiteX1" fmla="*/ 710242 w 1771786"/>
                <a:gd name="connsiteY1" fmla="*/ 849236 h 1771787"/>
                <a:gd name="connsiteX2" fmla="*/ 513024 w 1771786"/>
                <a:gd name="connsiteY2" fmla="*/ 1006512 h 1771787"/>
                <a:gd name="connsiteX3" fmla="*/ 765275 w 1771786"/>
                <a:gd name="connsiteY3" fmla="*/ 1006512 h 1771787"/>
                <a:gd name="connsiteX4" fmla="*/ 765275 w 1771786"/>
                <a:gd name="connsiteY4" fmla="*/ 1258765 h 1771787"/>
                <a:gd name="connsiteX5" fmla="*/ 922552 w 1771786"/>
                <a:gd name="connsiteY5" fmla="*/ 1061546 h 1771787"/>
                <a:gd name="connsiteX6" fmla="*/ 1119770 w 1771786"/>
                <a:gd name="connsiteY6" fmla="*/ 1218821 h 1771787"/>
                <a:gd name="connsiteX7" fmla="*/ 1063639 w 1771786"/>
                <a:gd name="connsiteY7" fmla="*/ 972894 h 1771787"/>
                <a:gd name="connsiteX8" fmla="*/ 1309567 w 1771786"/>
                <a:gd name="connsiteY8" fmla="*/ 916763 h 1771787"/>
                <a:gd name="connsiteX9" fmla="*/ 1082295 w 1771786"/>
                <a:gd name="connsiteY9" fmla="*/ 807315 h 1771787"/>
                <a:gd name="connsiteX10" fmla="*/ 1191743 w 1771786"/>
                <a:gd name="connsiteY10" fmla="*/ 580043 h 1771787"/>
                <a:gd name="connsiteX11" fmla="*/ 964472 w 1771786"/>
                <a:gd name="connsiteY11" fmla="*/ 689492 h 1771787"/>
                <a:gd name="connsiteX12" fmla="*/ 855024 w 1771786"/>
                <a:gd name="connsiteY12" fmla="*/ 462220 h 1771787"/>
                <a:gd name="connsiteX13" fmla="*/ 798893 w 1771786"/>
                <a:gd name="connsiteY13" fmla="*/ 708148 h 1771787"/>
                <a:gd name="connsiteX14" fmla="*/ 374754 w 1771786"/>
                <a:gd name="connsiteY14" fmla="*/ 139136 h 1771787"/>
                <a:gd name="connsiteX15" fmla="*/ 642431 w 1771786"/>
                <a:gd name="connsiteY15" fmla="*/ 66700 h 1771787"/>
                <a:gd name="connsiteX16" fmla="*/ 792161 w 1771786"/>
                <a:gd name="connsiteY16" fmla="*/ 152600 h 1771787"/>
                <a:gd name="connsiteX17" fmla="*/ 824929 w 1771786"/>
                <a:gd name="connsiteY17" fmla="*/ 195123 h 1771787"/>
                <a:gd name="connsiteX18" fmla="*/ 847413 w 1771786"/>
                <a:gd name="connsiteY18" fmla="*/ 146374 h 1771787"/>
                <a:gd name="connsiteX19" fmla="*/ 974275 w 1771786"/>
                <a:gd name="connsiteY19" fmla="*/ 29309 h 1771787"/>
                <a:gd name="connsiteX20" fmla="*/ 1368424 w 1771786"/>
                <a:gd name="connsiteY20" fmla="*/ 167228 h 1771787"/>
                <a:gd name="connsiteX21" fmla="*/ 1394620 w 1771786"/>
                <a:gd name="connsiteY21" fmla="*/ 337850 h 1771787"/>
                <a:gd name="connsiteX22" fmla="*/ 1381805 w 1771786"/>
                <a:gd name="connsiteY22" fmla="*/ 389982 h 1771787"/>
                <a:gd name="connsiteX23" fmla="*/ 1433937 w 1771786"/>
                <a:gd name="connsiteY23" fmla="*/ 377166 h 1771787"/>
                <a:gd name="connsiteX24" fmla="*/ 1604558 w 1771786"/>
                <a:gd name="connsiteY24" fmla="*/ 403362 h 1771787"/>
                <a:gd name="connsiteX25" fmla="*/ 1742477 w 1771786"/>
                <a:gd name="connsiteY25" fmla="*/ 797511 h 1771787"/>
                <a:gd name="connsiteX26" fmla="*/ 1625412 w 1771786"/>
                <a:gd name="connsiteY26" fmla="*/ 924373 h 1771787"/>
                <a:gd name="connsiteX27" fmla="*/ 1576664 w 1771786"/>
                <a:gd name="connsiteY27" fmla="*/ 946857 h 1771787"/>
                <a:gd name="connsiteX28" fmla="*/ 1619187 w 1771786"/>
                <a:gd name="connsiteY28" fmla="*/ 979626 h 1771787"/>
                <a:gd name="connsiteX29" fmla="*/ 1705087 w 1771786"/>
                <a:gd name="connsiteY29" fmla="*/ 1129356 h 1771787"/>
                <a:gd name="connsiteX30" fmla="*/ 1482921 w 1771786"/>
                <a:gd name="connsiteY30" fmla="*/ 1482933 h 1771787"/>
                <a:gd name="connsiteX31" fmla="*/ 1310747 w 1771786"/>
                <a:gd name="connsiteY31" fmla="*/ 1470505 h 1771787"/>
                <a:gd name="connsiteX32" fmla="*/ 1262774 w 1771786"/>
                <a:gd name="connsiteY32" fmla="*/ 1446411 h 1771787"/>
                <a:gd name="connsiteX33" fmla="*/ 1263668 w 1771786"/>
                <a:gd name="connsiteY33" fmla="*/ 1500088 h 1771787"/>
                <a:gd name="connsiteX34" fmla="*/ 1200162 w 1771786"/>
                <a:gd name="connsiteY34" fmla="*/ 1660603 h 1771787"/>
                <a:gd name="connsiteX35" fmla="*/ 785206 w 1771786"/>
                <a:gd name="connsiteY35" fmla="*/ 1707357 h 1771787"/>
                <a:gd name="connsiteX36" fmla="*/ 687574 w 1771786"/>
                <a:gd name="connsiteY36" fmla="*/ 1564998 h 1771787"/>
                <a:gd name="connsiteX37" fmla="*/ 676500 w 1771786"/>
                <a:gd name="connsiteY37" fmla="*/ 1512468 h 1771787"/>
                <a:gd name="connsiteX38" fmla="*/ 635091 w 1771786"/>
                <a:gd name="connsiteY38" fmla="*/ 1546634 h 1771787"/>
                <a:gd name="connsiteX39" fmla="*/ 470000 w 1771786"/>
                <a:gd name="connsiteY39" fmla="*/ 1597062 h 1771787"/>
                <a:gd name="connsiteX40" fmla="*/ 174725 w 1771786"/>
                <a:gd name="connsiteY40" fmla="*/ 1301787 h 1771787"/>
                <a:gd name="connsiteX41" fmla="*/ 225153 w 1771786"/>
                <a:gd name="connsiteY41" fmla="*/ 1136696 h 1771787"/>
                <a:gd name="connsiteX42" fmla="*/ 259319 w 1771786"/>
                <a:gd name="connsiteY42" fmla="*/ 1095287 h 1771787"/>
                <a:gd name="connsiteX43" fmla="*/ 206790 w 1771786"/>
                <a:gd name="connsiteY43" fmla="*/ 1084214 h 1771787"/>
                <a:gd name="connsiteX44" fmla="*/ 64431 w 1771786"/>
                <a:gd name="connsiteY44" fmla="*/ 986582 h 1771787"/>
                <a:gd name="connsiteX45" fmla="*/ 68400 w 1771786"/>
                <a:gd name="connsiteY45" fmla="*/ 613419 h 1771787"/>
                <a:gd name="connsiteX46" fmla="*/ 111185 w 1771786"/>
                <a:gd name="connsiteY46" fmla="*/ 571626 h 1771787"/>
                <a:gd name="connsiteX47" fmla="*/ 271700 w 1771786"/>
                <a:gd name="connsiteY47" fmla="*/ 508120 h 1771787"/>
                <a:gd name="connsiteX48" fmla="*/ 325377 w 1771786"/>
                <a:gd name="connsiteY48" fmla="*/ 509013 h 1771787"/>
                <a:gd name="connsiteX49" fmla="*/ 301282 w 1771786"/>
                <a:gd name="connsiteY49" fmla="*/ 461040 h 1771787"/>
                <a:gd name="connsiteX50" fmla="*/ 288854 w 1771786"/>
                <a:gd name="connsiteY50" fmla="*/ 288866 h 1771787"/>
                <a:gd name="connsiteX51" fmla="*/ 374754 w 1771786"/>
                <a:gd name="connsiteY51" fmla="*/ 139136 h 177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771786" h="1771787">
                  <a:moveTo>
                    <a:pt x="552966" y="652017"/>
                  </a:moveTo>
                  <a:lnTo>
                    <a:pt x="710242" y="849236"/>
                  </a:lnTo>
                  <a:lnTo>
                    <a:pt x="513024" y="1006512"/>
                  </a:lnTo>
                  <a:lnTo>
                    <a:pt x="765275" y="1006512"/>
                  </a:lnTo>
                  <a:lnTo>
                    <a:pt x="765275" y="1258765"/>
                  </a:lnTo>
                  <a:lnTo>
                    <a:pt x="922552" y="1061546"/>
                  </a:lnTo>
                  <a:lnTo>
                    <a:pt x="1119770" y="1218821"/>
                  </a:lnTo>
                  <a:lnTo>
                    <a:pt x="1063639" y="972894"/>
                  </a:lnTo>
                  <a:lnTo>
                    <a:pt x="1309567" y="916763"/>
                  </a:lnTo>
                  <a:lnTo>
                    <a:pt x="1082295" y="807315"/>
                  </a:lnTo>
                  <a:lnTo>
                    <a:pt x="1191743" y="580043"/>
                  </a:lnTo>
                  <a:lnTo>
                    <a:pt x="964472" y="689492"/>
                  </a:lnTo>
                  <a:lnTo>
                    <a:pt x="855024" y="462220"/>
                  </a:lnTo>
                  <a:lnTo>
                    <a:pt x="798893" y="708148"/>
                  </a:lnTo>
                  <a:close/>
                  <a:moveTo>
                    <a:pt x="374754" y="139136"/>
                  </a:moveTo>
                  <a:cubicBezTo>
                    <a:pt x="443965" y="74369"/>
                    <a:pt x="543064" y="44020"/>
                    <a:pt x="642431" y="66700"/>
                  </a:cubicBezTo>
                  <a:cubicBezTo>
                    <a:pt x="702051" y="80308"/>
                    <a:pt x="753301" y="111074"/>
                    <a:pt x="792161" y="152600"/>
                  </a:cubicBezTo>
                  <a:lnTo>
                    <a:pt x="824929" y="195123"/>
                  </a:lnTo>
                  <a:lnTo>
                    <a:pt x="847413" y="146374"/>
                  </a:lnTo>
                  <a:cubicBezTo>
                    <a:pt x="876059" y="97242"/>
                    <a:pt x="919178" y="55843"/>
                    <a:pt x="974275" y="29309"/>
                  </a:cubicBezTo>
                  <a:cubicBezTo>
                    <a:pt x="1121202" y="-41447"/>
                    <a:pt x="1297668" y="20302"/>
                    <a:pt x="1368424" y="167228"/>
                  </a:cubicBezTo>
                  <a:cubicBezTo>
                    <a:pt x="1394958" y="222325"/>
                    <a:pt x="1402857" y="281577"/>
                    <a:pt x="1394620" y="337850"/>
                  </a:cubicBezTo>
                  <a:lnTo>
                    <a:pt x="1381805" y="389982"/>
                  </a:lnTo>
                  <a:lnTo>
                    <a:pt x="1433937" y="377166"/>
                  </a:lnTo>
                  <a:cubicBezTo>
                    <a:pt x="1490210" y="368929"/>
                    <a:pt x="1549461" y="376829"/>
                    <a:pt x="1604558" y="403362"/>
                  </a:cubicBezTo>
                  <a:cubicBezTo>
                    <a:pt x="1751485" y="474118"/>
                    <a:pt x="1813233" y="650584"/>
                    <a:pt x="1742477" y="797511"/>
                  </a:cubicBezTo>
                  <a:cubicBezTo>
                    <a:pt x="1715944" y="852608"/>
                    <a:pt x="1674545" y="895728"/>
                    <a:pt x="1625412" y="924373"/>
                  </a:cubicBezTo>
                  <a:lnTo>
                    <a:pt x="1576664" y="946857"/>
                  </a:lnTo>
                  <a:lnTo>
                    <a:pt x="1619187" y="979626"/>
                  </a:lnTo>
                  <a:cubicBezTo>
                    <a:pt x="1660713" y="1018486"/>
                    <a:pt x="1691479" y="1069736"/>
                    <a:pt x="1705087" y="1129356"/>
                  </a:cubicBezTo>
                  <a:cubicBezTo>
                    <a:pt x="1741375" y="1288344"/>
                    <a:pt x="1641908" y="1446645"/>
                    <a:pt x="1482921" y="1482933"/>
                  </a:cubicBezTo>
                  <a:cubicBezTo>
                    <a:pt x="1423300" y="1496541"/>
                    <a:pt x="1363776" y="1491058"/>
                    <a:pt x="1310747" y="1470505"/>
                  </a:cubicBezTo>
                  <a:lnTo>
                    <a:pt x="1262774" y="1446411"/>
                  </a:lnTo>
                  <a:lnTo>
                    <a:pt x="1263668" y="1500088"/>
                  </a:lnTo>
                  <a:cubicBezTo>
                    <a:pt x="1259177" y="1556783"/>
                    <a:pt x="1238290" y="1612791"/>
                    <a:pt x="1200162" y="1660603"/>
                  </a:cubicBezTo>
                  <a:cubicBezTo>
                    <a:pt x="1098486" y="1788100"/>
                    <a:pt x="912704" y="1809033"/>
                    <a:pt x="785206" y="1707357"/>
                  </a:cubicBezTo>
                  <a:cubicBezTo>
                    <a:pt x="737394" y="1669229"/>
                    <a:pt x="704568" y="1619272"/>
                    <a:pt x="687574" y="1564998"/>
                  </a:cubicBezTo>
                  <a:lnTo>
                    <a:pt x="676500" y="1512468"/>
                  </a:lnTo>
                  <a:lnTo>
                    <a:pt x="635091" y="1546634"/>
                  </a:lnTo>
                  <a:cubicBezTo>
                    <a:pt x="587965" y="1578472"/>
                    <a:pt x="531153" y="1597062"/>
                    <a:pt x="470000" y="1597062"/>
                  </a:cubicBezTo>
                  <a:cubicBezTo>
                    <a:pt x="306924" y="1597062"/>
                    <a:pt x="174725" y="1464863"/>
                    <a:pt x="174725" y="1301787"/>
                  </a:cubicBezTo>
                  <a:cubicBezTo>
                    <a:pt x="174725" y="1240634"/>
                    <a:pt x="193315" y="1183822"/>
                    <a:pt x="225153" y="1136696"/>
                  </a:cubicBezTo>
                  <a:lnTo>
                    <a:pt x="259319" y="1095287"/>
                  </a:lnTo>
                  <a:lnTo>
                    <a:pt x="206790" y="1084214"/>
                  </a:lnTo>
                  <a:cubicBezTo>
                    <a:pt x="152515" y="1067220"/>
                    <a:pt x="102559" y="1034394"/>
                    <a:pt x="64431" y="986582"/>
                  </a:cubicBezTo>
                  <a:cubicBezTo>
                    <a:pt x="-24536" y="875021"/>
                    <a:pt x="-19630" y="718837"/>
                    <a:pt x="68400" y="613419"/>
                  </a:cubicBezTo>
                  <a:cubicBezTo>
                    <a:pt x="80976" y="598359"/>
                    <a:pt x="95248" y="584335"/>
                    <a:pt x="111185" y="571626"/>
                  </a:cubicBezTo>
                  <a:cubicBezTo>
                    <a:pt x="158997" y="533497"/>
                    <a:pt x="215005" y="512611"/>
                    <a:pt x="271700" y="508120"/>
                  </a:cubicBezTo>
                  <a:lnTo>
                    <a:pt x="325377" y="509013"/>
                  </a:lnTo>
                  <a:lnTo>
                    <a:pt x="301282" y="461040"/>
                  </a:lnTo>
                  <a:cubicBezTo>
                    <a:pt x="280729" y="408010"/>
                    <a:pt x="275246" y="348487"/>
                    <a:pt x="288854" y="288866"/>
                  </a:cubicBezTo>
                  <a:cubicBezTo>
                    <a:pt x="302462" y="229246"/>
                    <a:pt x="333228" y="177996"/>
                    <a:pt x="374754" y="139136"/>
                  </a:cubicBezTo>
                  <a:close/>
                </a:path>
              </a:pathLst>
            </a:custGeom>
            <a:solidFill>
              <a:srgbClr val="E0F2FE"/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5333999" y="957116"/>
              <a:ext cx="1066801" cy="1066801"/>
            </a:xfrm>
            <a:prstGeom prst="ellipse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 smtClean="0">
                  <a:solidFill>
                    <a:schemeClr val="tx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1</a:t>
              </a:r>
              <a:endParaRPr lang="zh-CN" altLang="en-US" sz="4000" b="1" dirty="0">
                <a:solidFill>
                  <a:schemeClr val="tx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3237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角圆角矩形 1"/>
          <p:cNvSpPr/>
          <p:nvPr/>
        </p:nvSpPr>
        <p:spPr>
          <a:xfrm>
            <a:off x="5350768" y="4962639"/>
            <a:ext cx="4464496" cy="917254"/>
          </a:xfrm>
          <a:prstGeom prst="round2Diag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dirty="0">
                <a:solidFill>
                  <a:schemeClr val="tx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爱是最好的教育，</a:t>
            </a:r>
            <a:endParaRPr lang="en-US" altLang="zh-CN" sz="2000" dirty="0">
              <a:solidFill>
                <a:schemeClr val="tx1"/>
              </a:solidFill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  <a:p>
            <a:r>
              <a:rPr lang="zh-CN" altLang="en-US" sz="2000" dirty="0">
                <a:solidFill>
                  <a:schemeClr val="tx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而表达爱的最好的方法是欢喜</a:t>
            </a:r>
            <a:r>
              <a:rPr lang="zh-CN" altLang="en-US" sz="2000" dirty="0" smtClean="0">
                <a:solidFill>
                  <a:schemeClr val="tx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、</a:t>
            </a:r>
            <a:r>
              <a:rPr lang="zh-CN" altLang="en-US" sz="2000" dirty="0">
                <a:solidFill>
                  <a:schemeClr val="tx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鼓励</a:t>
            </a:r>
            <a:r>
              <a:rPr lang="zh-CN" altLang="en-US" sz="2000" dirty="0" smtClean="0">
                <a:solidFill>
                  <a:schemeClr val="tx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和</a:t>
            </a:r>
            <a:r>
              <a:rPr lang="zh-CN" altLang="en-US" sz="2000" dirty="0">
                <a:solidFill>
                  <a:schemeClr val="tx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赞赏。</a:t>
            </a:r>
          </a:p>
        </p:txBody>
      </p:sp>
      <p:sp>
        <p:nvSpPr>
          <p:cNvPr id="3" name="圆角矩形 2"/>
          <p:cNvSpPr/>
          <p:nvPr/>
        </p:nvSpPr>
        <p:spPr>
          <a:xfrm>
            <a:off x="8824462" y="4675495"/>
            <a:ext cx="1008112" cy="36933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latin typeface="方正大黑简体" panose="02010601030101010101" pitchFamily="2" charset="-122"/>
                <a:ea typeface="方正大黑简体" panose="02010601030101010101" pitchFamily="2" charset="-122"/>
              </a:rPr>
              <a:t>座右铭</a:t>
            </a:r>
            <a:endParaRPr lang="zh-CN" altLang="en-US" dirty="0">
              <a:latin typeface="方正大黑简体" panose="02010601030101010101" pitchFamily="2" charset="-122"/>
              <a:ea typeface="方正大黑简体" panose="02010601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70" y="2351873"/>
            <a:ext cx="3482697" cy="23217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709355" y="2270398"/>
            <a:ext cx="2749471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班长</a:t>
            </a:r>
            <a:r>
              <a:rPr lang="zh-CN" altLang="en-US" sz="3600" dirty="0" smtClean="0">
                <a:latin typeface="微软雅黑" pitchFamily="34" charset="-122"/>
                <a:ea typeface="微软雅黑" pitchFamily="34" charset="-122"/>
              </a:rPr>
              <a:t>：王振宇</a:t>
            </a:r>
            <a:endParaRPr lang="en-US" altLang="zh-CN" sz="3600" dirty="0" smtClean="0">
              <a:latin typeface="微软雅黑" pitchFamily="34" charset="-122"/>
              <a:ea typeface="微软雅黑" pitchFamily="34" charset="-122"/>
            </a:endParaRPr>
          </a:p>
          <a:p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手机：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13000000000</a:t>
            </a:r>
          </a:p>
          <a:p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QQ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1265489795</a:t>
            </a:r>
          </a:p>
          <a:p>
            <a:endParaRPr lang="en-US" altLang="zh-CN" dirty="0" smtClean="0"/>
          </a:p>
          <a:p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1352216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对角圆角矩形 5"/>
          <p:cNvSpPr/>
          <p:nvPr/>
        </p:nvSpPr>
        <p:spPr>
          <a:xfrm>
            <a:off x="5350768" y="4943589"/>
            <a:ext cx="4464496" cy="917254"/>
          </a:xfrm>
          <a:prstGeom prst="round2Diag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dirty="0">
                <a:solidFill>
                  <a:schemeClr val="tx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爱每一个孩子，他们的成长是我最大的快乐！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8824462" y="4656445"/>
            <a:ext cx="1008112" cy="36933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latin typeface="方正大黑简体" panose="02010601030101010101" pitchFamily="2" charset="-122"/>
                <a:ea typeface="方正大黑简体" panose="02010601030101010101" pitchFamily="2" charset="-122"/>
              </a:rPr>
              <a:t>座右铭</a:t>
            </a:r>
            <a:endParaRPr lang="zh-CN" altLang="en-US" dirty="0">
              <a:latin typeface="方正大黑简体" panose="02010601030101010101" pitchFamily="2" charset="-122"/>
              <a:ea typeface="方正大黑简体" panose="02010601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771011"/>
            <a:ext cx="3544615" cy="35357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TextBox 4"/>
          <p:cNvSpPr txBox="1"/>
          <p:nvPr/>
        </p:nvSpPr>
        <p:spPr>
          <a:xfrm>
            <a:off x="6357055" y="2727598"/>
            <a:ext cx="238238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latin typeface="方正大黑简体" panose="02010601030101010101" pitchFamily="2" charset="-122"/>
                <a:ea typeface="方正大黑简体" panose="02010601030101010101" pitchFamily="2" charset="-122"/>
              </a:rPr>
              <a:t>教师</a:t>
            </a:r>
            <a:r>
              <a:rPr lang="zh-CN" altLang="en-US" sz="3600" dirty="0" smtClean="0"/>
              <a:t>：李丽</a:t>
            </a:r>
            <a:endParaRPr lang="en-US" altLang="zh-CN" dirty="0" smtClean="0"/>
          </a:p>
          <a:p>
            <a:endParaRPr lang="en-US" altLang="zh-CN" sz="2000" dirty="0" smtClean="0"/>
          </a:p>
          <a:p>
            <a:r>
              <a:rPr lang="zh-CN" altLang="en-US" sz="2000" dirty="0" smtClean="0"/>
              <a:t>手机：</a:t>
            </a:r>
            <a:r>
              <a:rPr lang="en-US" altLang="zh-CN" sz="2000" dirty="0" smtClean="0"/>
              <a:t>13000000000</a:t>
            </a:r>
          </a:p>
          <a:p>
            <a:r>
              <a:rPr lang="en-US" altLang="zh-CN" sz="2000" dirty="0" smtClean="0"/>
              <a:t>QQ</a:t>
            </a:r>
            <a:r>
              <a:rPr lang="zh-CN" altLang="en-US" sz="2000" dirty="0" smtClean="0"/>
              <a:t>：</a:t>
            </a:r>
            <a:r>
              <a:rPr lang="en-US" altLang="zh-CN" sz="2000" dirty="0" smtClean="0"/>
              <a:t>1265489795</a:t>
            </a:r>
          </a:p>
          <a:p>
            <a:endParaRPr lang="en-US" altLang="zh-CN" dirty="0" smtClean="0"/>
          </a:p>
          <a:p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993696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对角圆角矩形 9"/>
          <p:cNvSpPr/>
          <p:nvPr/>
        </p:nvSpPr>
        <p:spPr>
          <a:xfrm>
            <a:off x="5312668" y="4886439"/>
            <a:ext cx="4464496" cy="917254"/>
          </a:xfrm>
          <a:prstGeom prst="round2Diag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dirty="0">
                <a:solidFill>
                  <a:schemeClr val="tx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信赖、尊重，让每个孩子都有灿烂的微笑！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8786362" y="4599295"/>
            <a:ext cx="1008112" cy="36933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latin typeface="方正大黑简体" panose="02010601030101010101" pitchFamily="2" charset="-122"/>
                <a:ea typeface="方正大黑简体" panose="02010601030101010101" pitchFamily="2" charset="-122"/>
              </a:rPr>
              <a:t>座右铭</a:t>
            </a:r>
            <a:endParaRPr lang="zh-CN" altLang="en-US" dirty="0">
              <a:latin typeface="方正大黑简体" panose="02010601030101010101" pitchFamily="2" charset="-122"/>
              <a:ea typeface="方正大黑简体" panose="0201060103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477476"/>
            <a:ext cx="3697014" cy="36877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TextBox 4"/>
          <p:cNvSpPr txBox="1"/>
          <p:nvPr/>
        </p:nvSpPr>
        <p:spPr>
          <a:xfrm>
            <a:off x="6318955" y="2670448"/>
            <a:ext cx="238238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latin typeface="方正大黑简体" panose="02010601030101010101" pitchFamily="2" charset="-122"/>
                <a:ea typeface="方正大黑简体" panose="02010601030101010101" pitchFamily="2" charset="-122"/>
              </a:rPr>
              <a:t>教师</a:t>
            </a:r>
            <a:r>
              <a:rPr lang="zh-CN" altLang="en-US" sz="3600" dirty="0" smtClean="0"/>
              <a:t>：张萍</a:t>
            </a:r>
            <a:endParaRPr lang="en-US" altLang="zh-CN" dirty="0" smtClean="0"/>
          </a:p>
          <a:p>
            <a:endParaRPr lang="en-US" altLang="zh-CN" sz="2000" dirty="0" smtClean="0"/>
          </a:p>
          <a:p>
            <a:r>
              <a:rPr lang="zh-CN" altLang="en-US" sz="2000" dirty="0" smtClean="0"/>
              <a:t>手机：</a:t>
            </a:r>
            <a:r>
              <a:rPr lang="en-US" altLang="zh-CN" sz="2000" dirty="0" smtClean="0"/>
              <a:t>13000000000</a:t>
            </a:r>
          </a:p>
          <a:p>
            <a:r>
              <a:rPr lang="en-US" altLang="zh-CN" sz="2000" dirty="0" smtClean="0"/>
              <a:t>QQ</a:t>
            </a:r>
            <a:r>
              <a:rPr lang="zh-CN" altLang="en-US" sz="2000" dirty="0" smtClean="0"/>
              <a:t>：</a:t>
            </a:r>
            <a:r>
              <a:rPr lang="en-US" altLang="zh-CN" sz="2000" dirty="0" smtClean="0"/>
              <a:t>1265489795</a:t>
            </a:r>
          </a:p>
          <a:p>
            <a:endParaRPr lang="en-US" altLang="zh-CN" dirty="0" smtClean="0"/>
          </a:p>
          <a:p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1368484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对角圆角矩形 5"/>
          <p:cNvSpPr/>
          <p:nvPr/>
        </p:nvSpPr>
        <p:spPr>
          <a:xfrm>
            <a:off x="5312668" y="4695939"/>
            <a:ext cx="4464496" cy="917254"/>
          </a:xfrm>
          <a:prstGeom prst="round2Diag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dirty="0">
                <a:solidFill>
                  <a:schemeClr val="tx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用爱倾听每一个孩子心底的声音。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8786362" y="4408795"/>
            <a:ext cx="1008112" cy="36933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latin typeface="方正大黑简体" panose="02010601030101010101" pitchFamily="2" charset="-122"/>
                <a:ea typeface="方正大黑简体" panose="02010601030101010101" pitchFamily="2" charset="-122"/>
              </a:rPr>
              <a:t>座右铭</a:t>
            </a:r>
            <a:endParaRPr lang="zh-CN" altLang="en-US" dirty="0">
              <a:latin typeface="方正大黑简体" panose="02010601030101010101" pitchFamily="2" charset="-122"/>
              <a:ea typeface="方正大黑简体" panose="02010601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41003"/>
            <a:ext cx="3409957" cy="34014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TextBox 4"/>
          <p:cNvSpPr txBox="1"/>
          <p:nvPr/>
        </p:nvSpPr>
        <p:spPr>
          <a:xfrm>
            <a:off x="6221477" y="2279890"/>
            <a:ext cx="264687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latin typeface="方正大黑简体" panose="02010601030101010101" pitchFamily="2" charset="-122"/>
                <a:ea typeface="方正大黑简体" panose="02010601030101010101" pitchFamily="2" charset="-122"/>
              </a:rPr>
              <a:t>保育员</a:t>
            </a:r>
            <a:r>
              <a:rPr lang="zh-CN" altLang="en-US" sz="3600" dirty="0" smtClean="0"/>
              <a:t>：方婷</a:t>
            </a:r>
            <a:endParaRPr lang="en-US" altLang="zh-CN" dirty="0" smtClean="0"/>
          </a:p>
          <a:p>
            <a:endParaRPr lang="en-US" altLang="zh-CN" sz="2000" dirty="0" smtClean="0"/>
          </a:p>
          <a:p>
            <a:r>
              <a:rPr lang="zh-CN" altLang="en-US" sz="2000" dirty="0" smtClean="0"/>
              <a:t>手机：</a:t>
            </a:r>
            <a:r>
              <a:rPr lang="en-US" altLang="zh-CN" sz="2000" dirty="0" smtClean="0"/>
              <a:t>13000000000</a:t>
            </a:r>
          </a:p>
          <a:p>
            <a:r>
              <a:rPr lang="en-US" altLang="zh-CN" sz="2000" dirty="0" smtClean="0"/>
              <a:t>QQ</a:t>
            </a:r>
            <a:r>
              <a:rPr lang="zh-CN" altLang="en-US" sz="2000" dirty="0" smtClean="0"/>
              <a:t>：</a:t>
            </a:r>
            <a:r>
              <a:rPr lang="en-US" altLang="zh-CN" sz="2000" dirty="0" smtClean="0"/>
              <a:t>1265489795</a:t>
            </a:r>
          </a:p>
          <a:p>
            <a:endParaRPr lang="en-US" altLang="zh-CN" dirty="0" smtClean="0"/>
          </a:p>
          <a:p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1520071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400549" y="2676456"/>
            <a:ext cx="6248400" cy="823699"/>
          </a:xfrm>
          <a:prstGeom prst="rect">
            <a:avLst/>
          </a:prstGeom>
          <a:solidFill>
            <a:srgbClr val="E0F2FE">
              <a:alpha val="72000"/>
            </a:srgbClr>
          </a:solidFill>
          <a:ln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dirty="0" smtClean="0">
                <a:solidFill>
                  <a:srgbClr val="E75329"/>
                </a:solidFill>
                <a:latin typeface="微软雅黑" pitchFamily="34" charset="-122"/>
                <a:ea typeface="微软雅黑" pitchFamily="34" charset="-122"/>
              </a:rPr>
              <a:t>家委会成员介绍</a:t>
            </a:r>
            <a:endParaRPr lang="zh-CN" altLang="en-US" sz="4400" dirty="0">
              <a:solidFill>
                <a:srgbClr val="E753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497980" y="1790564"/>
            <a:ext cx="1771787" cy="1771786"/>
            <a:chOff x="4964830" y="590482"/>
            <a:chExt cx="1771787" cy="1771786"/>
          </a:xfrm>
          <a:solidFill>
            <a:schemeClr val="bg1"/>
          </a:solidFill>
        </p:grpSpPr>
        <p:sp>
          <p:nvSpPr>
            <p:cNvPr id="12" name="任意多边形 11"/>
            <p:cNvSpPr/>
            <p:nvPr/>
          </p:nvSpPr>
          <p:spPr>
            <a:xfrm rot="2700000">
              <a:off x="4964831" y="590481"/>
              <a:ext cx="1771786" cy="1771787"/>
            </a:xfrm>
            <a:custGeom>
              <a:avLst/>
              <a:gdLst>
                <a:gd name="connsiteX0" fmla="*/ 552966 w 1771786"/>
                <a:gd name="connsiteY0" fmla="*/ 652017 h 1771787"/>
                <a:gd name="connsiteX1" fmla="*/ 710242 w 1771786"/>
                <a:gd name="connsiteY1" fmla="*/ 849236 h 1771787"/>
                <a:gd name="connsiteX2" fmla="*/ 513024 w 1771786"/>
                <a:gd name="connsiteY2" fmla="*/ 1006512 h 1771787"/>
                <a:gd name="connsiteX3" fmla="*/ 765275 w 1771786"/>
                <a:gd name="connsiteY3" fmla="*/ 1006512 h 1771787"/>
                <a:gd name="connsiteX4" fmla="*/ 765275 w 1771786"/>
                <a:gd name="connsiteY4" fmla="*/ 1258765 h 1771787"/>
                <a:gd name="connsiteX5" fmla="*/ 922552 w 1771786"/>
                <a:gd name="connsiteY5" fmla="*/ 1061546 h 1771787"/>
                <a:gd name="connsiteX6" fmla="*/ 1119770 w 1771786"/>
                <a:gd name="connsiteY6" fmla="*/ 1218821 h 1771787"/>
                <a:gd name="connsiteX7" fmla="*/ 1063639 w 1771786"/>
                <a:gd name="connsiteY7" fmla="*/ 972894 h 1771787"/>
                <a:gd name="connsiteX8" fmla="*/ 1309567 w 1771786"/>
                <a:gd name="connsiteY8" fmla="*/ 916763 h 1771787"/>
                <a:gd name="connsiteX9" fmla="*/ 1082295 w 1771786"/>
                <a:gd name="connsiteY9" fmla="*/ 807315 h 1771787"/>
                <a:gd name="connsiteX10" fmla="*/ 1191743 w 1771786"/>
                <a:gd name="connsiteY10" fmla="*/ 580043 h 1771787"/>
                <a:gd name="connsiteX11" fmla="*/ 964472 w 1771786"/>
                <a:gd name="connsiteY11" fmla="*/ 689492 h 1771787"/>
                <a:gd name="connsiteX12" fmla="*/ 855024 w 1771786"/>
                <a:gd name="connsiteY12" fmla="*/ 462220 h 1771787"/>
                <a:gd name="connsiteX13" fmla="*/ 798893 w 1771786"/>
                <a:gd name="connsiteY13" fmla="*/ 708148 h 1771787"/>
                <a:gd name="connsiteX14" fmla="*/ 374754 w 1771786"/>
                <a:gd name="connsiteY14" fmla="*/ 139136 h 1771787"/>
                <a:gd name="connsiteX15" fmla="*/ 642431 w 1771786"/>
                <a:gd name="connsiteY15" fmla="*/ 66700 h 1771787"/>
                <a:gd name="connsiteX16" fmla="*/ 792161 w 1771786"/>
                <a:gd name="connsiteY16" fmla="*/ 152600 h 1771787"/>
                <a:gd name="connsiteX17" fmla="*/ 824929 w 1771786"/>
                <a:gd name="connsiteY17" fmla="*/ 195123 h 1771787"/>
                <a:gd name="connsiteX18" fmla="*/ 847413 w 1771786"/>
                <a:gd name="connsiteY18" fmla="*/ 146374 h 1771787"/>
                <a:gd name="connsiteX19" fmla="*/ 974275 w 1771786"/>
                <a:gd name="connsiteY19" fmla="*/ 29309 h 1771787"/>
                <a:gd name="connsiteX20" fmla="*/ 1368424 w 1771786"/>
                <a:gd name="connsiteY20" fmla="*/ 167228 h 1771787"/>
                <a:gd name="connsiteX21" fmla="*/ 1394620 w 1771786"/>
                <a:gd name="connsiteY21" fmla="*/ 337850 h 1771787"/>
                <a:gd name="connsiteX22" fmla="*/ 1381805 w 1771786"/>
                <a:gd name="connsiteY22" fmla="*/ 389982 h 1771787"/>
                <a:gd name="connsiteX23" fmla="*/ 1433937 w 1771786"/>
                <a:gd name="connsiteY23" fmla="*/ 377166 h 1771787"/>
                <a:gd name="connsiteX24" fmla="*/ 1604558 w 1771786"/>
                <a:gd name="connsiteY24" fmla="*/ 403362 h 1771787"/>
                <a:gd name="connsiteX25" fmla="*/ 1742477 w 1771786"/>
                <a:gd name="connsiteY25" fmla="*/ 797511 h 1771787"/>
                <a:gd name="connsiteX26" fmla="*/ 1625412 w 1771786"/>
                <a:gd name="connsiteY26" fmla="*/ 924373 h 1771787"/>
                <a:gd name="connsiteX27" fmla="*/ 1576664 w 1771786"/>
                <a:gd name="connsiteY27" fmla="*/ 946857 h 1771787"/>
                <a:gd name="connsiteX28" fmla="*/ 1619187 w 1771786"/>
                <a:gd name="connsiteY28" fmla="*/ 979626 h 1771787"/>
                <a:gd name="connsiteX29" fmla="*/ 1705087 w 1771786"/>
                <a:gd name="connsiteY29" fmla="*/ 1129356 h 1771787"/>
                <a:gd name="connsiteX30" fmla="*/ 1482921 w 1771786"/>
                <a:gd name="connsiteY30" fmla="*/ 1482933 h 1771787"/>
                <a:gd name="connsiteX31" fmla="*/ 1310747 w 1771786"/>
                <a:gd name="connsiteY31" fmla="*/ 1470505 h 1771787"/>
                <a:gd name="connsiteX32" fmla="*/ 1262774 w 1771786"/>
                <a:gd name="connsiteY32" fmla="*/ 1446411 h 1771787"/>
                <a:gd name="connsiteX33" fmla="*/ 1263668 w 1771786"/>
                <a:gd name="connsiteY33" fmla="*/ 1500088 h 1771787"/>
                <a:gd name="connsiteX34" fmla="*/ 1200162 w 1771786"/>
                <a:gd name="connsiteY34" fmla="*/ 1660603 h 1771787"/>
                <a:gd name="connsiteX35" fmla="*/ 785206 w 1771786"/>
                <a:gd name="connsiteY35" fmla="*/ 1707357 h 1771787"/>
                <a:gd name="connsiteX36" fmla="*/ 687574 w 1771786"/>
                <a:gd name="connsiteY36" fmla="*/ 1564998 h 1771787"/>
                <a:gd name="connsiteX37" fmla="*/ 676500 w 1771786"/>
                <a:gd name="connsiteY37" fmla="*/ 1512468 h 1771787"/>
                <a:gd name="connsiteX38" fmla="*/ 635091 w 1771786"/>
                <a:gd name="connsiteY38" fmla="*/ 1546634 h 1771787"/>
                <a:gd name="connsiteX39" fmla="*/ 470000 w 1771786"/>
                <a:gd name="connsiteY39" fmla="*/ 1597062 h 1771787"/>
                <a:gd name="connsiteX40" fmla="*/ 174725 w 1771786"/>
                <a:gd name="connsiteY40" fmla="*/ 1301787 h 1771787"/>
                <a:gd name="connsiteX41" fmla="*/ 225153 w 1771786"/>
                <a:gd name="connsiteY41" fmla="*/ 1136696 h 1771787"/>
                <a:gd name="connsiteX42" fmla="*/ 259319 w 1771786"/>
                <a:gd name="connsiteY42" fmla="*/ 1095287 h 1771787"/>
                <a:gd name="connsiteX43" fmla="*/ 206790 w 1771786"/>
                <a:gd name="connsiteY43" fmla="*/ 1084214 h 1771787"/>
                <a:gd name="connsiteX44" fmla="*/ 64431 w 1771786"/>
                <a:gd name="connsiteY44" fmla="*/ 986582 h 1771787"/>
                <a:gd name="connsiteX45" fmla="*/ 68400 w 1771786"/>
                <a:gd name="connsiteY45" fmla="*/ 613419 h 1771787"/>
                <a:gd name="connsiteX46" fmla="*/ 111185 w 1771786"/>
                <a:gd name="connsiteY46" fmla="*/ 571626 h 1771787"/>
                <a:gd name="connsiteX47" fmla="*/ 271700 w 1771786"/>
                <a:gd name="connsiteY47" fmla="*/ 508120 h 1771787"/>
                <a:gd name="connsiteX48" fmla="*/ 325377 w 1771786"/>
                <a:gd name="connsiteY48" fmla="*/ 509013 h 1771787"/>
                <a:gd name="connsiteX49" fmla="*/ 301282 w 1771786"/>
                <a:gd name="connsiteY49" fmla="*/ 461040 h 1771787"/>
                <a:gd name="connsiteX50" fmla="*/ 288854 w 1771786"/>
                <a:gd name="connsiteY50" fmla="*/ 288866 h 1771787"/>
                <a:gd name="connsiteX51" fmla="*/ 374754 w 1771786"/>
                <a:gd name="connsiteY51" fmla="*/ 139136 h 177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771786" h="1771787">
                  <a:moveTo>
                    <a:pt x="552966" y="652017"/>
                  </a:moveTo>
                  <a:lnTo>
                    <a:pt x="710242" y="849236"/>
                  </a:lnTo>
                  <a:lnTo>
                    <a:pt x="513024" y="1006512"/>
                  </a:lnTo>
                  <a:lnTo>
                    <a:pt x="765275" y="1006512"/>
                  </a:lnTo>
                  <a:lnTo>
                    <a:pt x="765275" y="1258765"/>
                  </a:lnTo>
                  <a:lnTo>
                    <a:pt x="922552" y="1061546"/>
                  </a:lnTo>
                  <a:lnTo>
                    <a:pt x="1119770" y="1218821"/>
                  </a:lnTo>
                  <a:lnTo>
                    <a:pt x="1063639" y="972894"/>
                  </a:lnTo>
                  <a:lnTo>
                    <a:pt x="1309567" y="916763"/>
                  </a:lnTo>
                  <a:lnTo>
                    <a:pt x="1082295" y="807315"/>
                  </a:lnTo>
                  <a:lnTo>
                    <a:pt x="1191743" y="580043"/>
                  </a:lnTo>
                  <a:lnTo>
                    <a:pt x="964472" y="689492"/>
                  </a:lnTo>
                  <a:lnTo>
                    <a:pt x="855024" y="462220"/>
                  </a:lnTo>
                  <a:lnTo>
                    <a:pt x="798893" y="708148"/>
                  </a:lnTo>
                  <a:close/>
                  <a:moveTo>
                    <a:pt x="374754" y="139136"/>
                  </a:moveTo>
                  <a:cubicBezTo>
                    <a:pt x="443965" y="74369"/>
                    <a:pt x="543064" y="44020"/>
                    <a:pt x="642431" y="66700"/>
                  </a:cubicBezTo>
                  <a:cubicBezTo>
                    <a:pt x="702051" y="80308"/>
                    <a:pt x="753301" y="111074"/>
                    <a:pt x="792161" y="152600"/>
                  </a:cubicBezTo>
                  <a:lnTo>
                    <a:pt x="824929" y="195123"/>
                  </a:lnTo>
                  <a:lnTo>
                    <a:pt x="847413" y="146374"/>
                  </a:lnTo>
                  <a:cubicBezTo>
                    <a:pt x="876059" y="97242"/>
                    <a:pt x="919178" y="55843"/>
                    <a:pt x="974275" y="29309"/>
                  </a:cubicBezTo>
                  <a:cubicBezTo>
                    <a:pt x="1121202" y="-41447"/>
                    <a:pt x="1297668" y="20302"/>
                    <a:pt x="1368424" y="167228"/>
                  </a:cubicBezTo>
                  <a:cubicBezTo>
                    <a:pt x="1394958" y="222325"/>
                    <a:pt x="1402857" y="281577"/>
                    <a:pt x="1394620" y="337850"/>
                  </a:cubicBezTo>
                  <a:lnTo>
                    <a:pt x="1381805" y="389982"/>
                  </a:lnTo>
                  <a:lnTo>
                    <a:pt x="1433937" y="377166"/>
                  </a:lnTo>
                  <a:cubicBezTo>
                    <a:pt x="1490210" y="368929"/>
                    <a:pt x="1549461" y="376829"/>
                    <a:pt x="1604558" y="403362"/>
                  </a:cubicBezTo>
                  <a:cubicBezTo>
                    <a:pt x="1751485" y="474118"/>
                    <a:pt x="1813233" y="650584"/>
                    <a:pt x="1742477" y="797511"/>
                  </a:cubicBezTo>
                  <a:cubicBezTo>
                    <a:pt x="1715944" y="852608"/>
                    <a:pt x="1674545" y="895728"/>
                    <a:pt x="1625412" y="924373"/>
                  </a:cubicBezTo>
                  <a:lnTo>
                    <a:pt x="1576664" y="946857"/>
                  </a:lnTo>
                  <a:lnTo>
                    <a:pt x="1619187" y="979626"/>
                  </a:lnTo>
                  <a:cubicBezTo>
                    <a:pt x="1660713" y="1018486"/>
                    <a:pt x="1691479" y="1069736"/>
                    <a:pt x="1705087" y="1129356"/>
                  </a:cubicBezTo>
                  <a:cubicBezTo>
                    <a:pt x="1741375" y="1288344"/>
                    <a:pt x="1641908" y="1446645"/>
                    <a:pt x="1482921" y="1482933"/>
                  </a:cubicBezTo>
                  <a:cubicBezTo>
                    <a:pt x="1423300" y="1496541"/>
                    <a:pt x="1363776" y="1491058"/>
                    <a:pt x="1310747" y="1470505"/>
                  </a:cubicBezTo>
                  <a:lnTo>
                    <a:pt x="1262774" y="1446411"/>
                  </a:lnTo>
                  <a:lnTo>
                    <a:pt x="1263668" y="1500088"/>
                  </a:lnTo>
                  <a:cubicBezTo>
                    <a:pt x="1259177" y="1556783"/>
                    <a:pt x="1238290" y="1612791"/>
                    <a:pt x="1200162" y="1660603"/>
                  </a:cubicBezTo>
                  <a:cubicBezTo>
                    <a:pt x="1098486" y="1788100"/>
                    <a:pt x="912704" y="1809033"/>
                    <a:pt x="785206" y="1707357"/>
                  </a:cubicBezTo>
                  <a:cubicBezTo>
                    <a:pt x="737394" y="1669229"/>
                    <a:pt x="704568" y="1619272"/>
                    <a:pt x="687574" y="1564998"/>
                  </a:cubicBezTo>
                  <a:lnTo>
                    <a:pt x="676500" y="1512468"/>
                  </a:lnTo>
                  <a:lnTo>
                    <a:pt x="635091" y="1546634"/>
                  </a:lnTo>
                  <a:cubicBezTo>
                    <a:pt x="587965" y="1578472"/>
                    <a:pt x="531153" y="1597062"/>
                    <a:pt x="470000" y="1597062"/>
                  </a:cubicBezTo>
                  <a:cubicBezTo>
                    <a:pt x="306924" y="1597062"/>
                    <a:pt x="174725" y="1464863"/>
                    <a:pt x="174725" y="1301787"/>
                  </a:cubicBezTo>
                  <a:cubicBezTo>
                    <a:pt x="174725" y="1240634"/>
                    <a:pt x="193315" y="1183822"/>
                    <a:pt x="225153" y="1136696"/>
                  </a:cubicBezTo>
                  <a:lnTo>
                    <a:pt x="259319" y="1095287"/>
                  </a:lnTo>
                  <a:lnTo>
                    <a:pt x="206790" y="1084214"/>
                  </a:lnTo>
                  <a:cubicBezTo>
                    <a:pt x="152515" y="1067220"/>
                    <a:pt x="102559" y="1034394"/>
                    <a:pt x="64431" y="986582"/>
                  </a:cubicBezTo>
                  <a:cubicBezTo>
                    <a:pt x="-24536" y="875021"/>
                    <a:pt x="-19630" y="718837"/>
                    <a:pt x="68400" y="613419"/>
                  </a:cubicBezTo>
                  <a:cubicBezTo>
                    <a:pt x="80976" y="598359"/>
                    <a:pt x="95248" y="584335"/>
                    <a:pt x="111185" y="571626"/>
                  </a:cubicBezTo>
                  <a:cubicBezTo>
                    <a:pt x="158997" y="533497"/>
                    <a:pt x="215005" y="512611"/>
                    <a:pt x="271700" y="508120"/>
                  </a:cubicBezTo>
                  <a:lnTo>
                    <a:pt x="325377" y="509013"/>
                  </a:lnTo>
                  <a:lnTo>
                    <a:pt x="301282" y="461040"/>
                  </a:lnTo>
                  <a:cubicBezTo>
                    <a:pt x="280729" y="408010"/>
                    <a:pt x="275246" y="348487"/>
                    <a:pt x="288854" y="288866"/>
                  </a:cubicBezTo>
                  <a:cubicBezTo>
                    <a:pt x="302462" y="229246"/>
                    <a:pt x="333228" y="177996"/>
                    <a:pt x="374754" y="139136"/>
                  </a:cubicBezTo>
                  <a:close/>
                </a:path>
              </a:pathLst>
            </a:custGeom>
            <a:solidFill>
              <a:srgbClr val="E0F2FE"/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5333999" y="957116"/>
              <a:ext cx="1066801" cy="1066801"/>
            </a:xfrm>
            <a:prstGeom prst="ellipse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 smtClean="0">
                  <a:solidFill>
                    <a:schemeClr val="tx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2</a:t>
              </a:r>
              <a:endParaRPr lang="zh-CN" altLang="en-US" sz="4000" b="1" dirty="0">
                <a:solidFill>
                  <a:schemeClr val="tx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8501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我图阳光幼儿园 大一班家长会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849</Words>
  <PresentationFormat>宽屏</PresentationFormat>
  <Paragraphs>191</Paragraphs>
  <Slides>24</Slides>
  <Notes>24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6" baseType="lpstr">
      <vt:lpstr>Adobe 黑体 Std R</vt:lpstr>
      <vt:lpstr>方正大黑简体</vt:lpstr>
      <vt:lpstr>楷体_GB2312</vt:lpstr>
      <vt:lpstr>萝莉小猫咪体-中文</vt:lpstr>
      <vt:lpstr>迷你简卡通</vt:lpstr>
      <vt:lpstr>迷你简少儿</vt:lpstr>
      <vt:lpstr>宋体</vt:lpstr>
      <vt:lpstr>微软雅黑</vt:lpstr>
      <vt:lpstr>Arial</vt:lpstr>
      <vt:lpstr>Calibri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2015-06-21T11:20:33Z</dcterms:created>
  <dcterms:modified xsi:type="dcterms:W3CDTF">2017-08-15T01:54:41Z</dcterms:modified>
</cp:coreProperties>
</file>