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33"/>
  </p:notesMasterIdLst>
  <p:sldIdLst>
    <p:sldId id="275" r:id="rId4"/>
    <p:sldId id="268" r:id="rId5"/>
    <p:sldId id="276" r:id="rId6"/>
    <p:sldId id="277" r:id="rId7"/>
    <p:sldId id="333" r:id="rId8"/>
    <p:sldId id="334" r:id="rId9"/>
    <p:sldId id="278" r:id="rId10"/>
    <p:sldId id="279" r:id="rId11"/>
    <p:sldId id="321" r:id="rId12"/>
    <p:sldId id="322" r:id="rId13"/>
    <p:sldId id="323" r:id="rId14"/>
    <p:sldId id="307" r:id="rId15"/>
    <p:sldId id="308" r:id="rId16"/>
    <p:sldId id="269" r:id="rId17"/>
    <p:sldId id="324" r:id="rId18"/>
    <p:sldId id="325" r:id="rId19"/>
    <p:sldId id="310" r:id="rId20"/>
    <p:sldId id="326" r:id="rId21"/>
    <p:sldId id="314" r:id="rId22"/>
    <p:sldId id="327" r:id="rId23"/>
    <p:sldId id="328" r:id="rId24"/>
    <p:sldId id="329" r:id="rId25"/>
    <p:sldId id="330" r:id="rId26"/>
    <p:sldId id="285" r:id="rId27"/>
    <p:sldId id="306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87971" autoAdjust="0"/>
  </p:normalViewPr>
  <p:slideViewPr>
    <p:cSldViewPr snapToGrid="0">
      <p:cViewPr varScale="1">
        <p:scale>
          <a:sx n="79" d="100"/>
          <a:sy n="79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119A70B-B626-739D-0E18-89CB66C3D62B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3D10799-2692-94FA-94C6-B3A7FBBFB785}"/>
              </a:ext>
            </a:extLst>
          </p:cNvPr>
          <p:cNvSpPr txBox="1"/>
          <p:nvPr userDrawn="1"/>
        </p:nvSpPr>
        <p:spPr>
          <a:xfrm>
            <a:off x="10619817" y="-1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0619817" y="-1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16C3CB4B-3EEE-5994-356E-E8BA49C85E6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9C413A6-525F-EC79-7A01-E5AA36540E0A}"/>
              </a:ext>
            </a:extLst>
          </p:cNvPr>
          <p:cNvSpPr txBox="1"/>
          <p:nvPr userDrawn="1"/>
        </p:nvSpPr>
        <p:spPr>
          <a:xfrm>
            <a:off x="10619817" y="-1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3703388995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81F3E74-336E-4B5E-DF85-26DBFCE37AB4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48ADBDB-0E3F-8718-421B-E46B70C5AD62}"/>
              </a:ext>
            </a:extLst>
          </p:cNvPr>
          <p:cNvSpPr txBox="1"/>
          <p:nvPr userDrawn="1"/>
        </p:nvSpPr>
        <p:spPr>
          <a:xfrm>
            <a:off x="10619817" y="-1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250664413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23566" y="2254239"/>
            <a:ext cx="6480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All about food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</a:rPr>
              <a:t>Lesson 3i: Progress Check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66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730" y="568188"/>
            <a:ext cx="8835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Fill in the letters to complete the food words.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7027" y="1317907"/>
            <a:ext cx="32434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3200" dirty="0"/>
              <a:t>1 e _ _ _</a:t>
            </a:r>
          </a:p>
          <a:p>
            <a:pPr>
              <a:lnSpc>
                <a:spcPct val="200000"/>
              </a:lnSpc>
            </a:pPr>
            <a:r>
              <a:rPr lang="pt-BR" sz="3200" dirty="0"/>
              <a:t>2 b _ _ _ _</a:t>
            </a:r>
          </a:p>
          <a:p>
            <a:pPr>
              <a:lnSpc>
                <a:spcPct val="200000"/>
              </a:lnSpc>
            </a:pPr>
            <a:r>
              <a:rPr lang="pt-BR" sz="3200" dirty="0"/>
              <a:t>3 b _ _ _ _ _</a:t>
            </a:r>
          </a:p>
          <a:p>
            <a:pPr>
              <a:lnSpc>
                <a:spcPct val="200000"/>
              </a:lnSpc>
            </a:pPr>
            <a:r>
              <a:rPr lang="pt-BR" sz="3200" dirty="0"/>
              <a:t>4 c _ _ _ _ _ _</a:t>
            </a:r>
          </a:p>
          <a:p>
            <a:pPr>
              <a:lnSpc>
                <a:spcPct val="200000"/>
              </a:lnSpc>
            </a:pPr>
            <a:r>
              <a:rPr lang="pt-BR" sz="3200" dirty="0"/>
              <a:t>5 c _ _ _ _ _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233" y="1386653"/>
            <a:ext cx="1457325" cy="103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658" y="2606410"/>
            <a:ext cx="1485900" cy="60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658" y="3435761"/>
            <a:ext cx="1562100" cy="781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808" y="4579994"/>
            <a:ext cx="1504950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5333" y="5437244"/>
            <a:ext cx="1495425" cy="828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4474" y="1600964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8719" y="1601690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3303" y="1623541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26565" y="2582363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29603" y="2570042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0455" y="2564811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1307" y="2571522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85314" y="3567985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5298" y="3595214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7790" y="3584373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7610" y="3577872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9420" y="3570480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0790" y="4531255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9578" y="4540428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36102" y="4531256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24804" y="4525102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31414" y="4525170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20116" y="4511053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3527" y="5503700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58581" y="5503699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66591" y="5505205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4704" y="5488128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4974" y="5512368"/>
            <a:ext cx="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5804617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009" y="700565"/>
            <a:ext cx="1023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Unscramble the letters and write the correct word.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3183" y="1283120"/>
            <a:ext cx="6096000" cy="4878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1 </a:t>
            </a:r>
            <a:r>
              <a:rPr lang="en-US" sz="3200" dirty="0" err="1"/>
              <a:t>kiwhs</a:t>
            </a:r>
            <a:r>
              <a:rPr lang="en-US" sz="3200" dirty="0"/>
              <a:t> ______________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 2 </a:t>
            </a:r>
            <a:r>
              <a:rPr lang="en-US" sz="3200" dirty="0" err="1"/>
              <a:t>lwob</a:t>
            </a:r>
            <a:r>
              <a:rPr lang="en-US" sz="3200" dirty="0"/>
              <a:t> ______________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 3 </a:t>
            </a:r>
            <a:r>
              <a:rPr lang="en-US" sz="3200" dirty="0" err="1"/>
              <a:t>ifenk</a:t>
            </a:r>
            <a:r>
              <a:rPr lang="en-US" sz="3200" dirty="0"/>
              <a:t> ______________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 4 </a:t>
            </a:r>
            <a:r>
              <a:rPr lang="en-US" sz="3200" dirty="0" err="1"/>
              <a:t>retrag</a:t>
            </a:r>
            <a:r>
              <a:rPr lang="en-US" sz="3200" dirty="0"/>
              <a:t> ______________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 5 </a:t>
            </a:r>
            <a:r>
              <a:rPr lang="en-US" sz="3200" dirty="0" err="1"/>
              <a:t>ucesanpa</a:t>
            </a:r>
            <a:r>
              <a:rPr lang="en-US" sz="3200" dirty="0"/>
              <a:t> 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7" y="1435120"/>
            <a:ext cx="1933575" cy="463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2835" y="1637063"/>
            <a:ext cx="243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4869" y="2627422"/>
            <a:ext cx="243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bowl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7574" y="3547573"/>
            <a:ext cx="243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knife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9852" y="4529350"/>
            <a:ext cx="243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grater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9635" y="5519709"/>
            <a:ext cx="243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saucepan</a:t>
            </a:r>
          </a:p>
        </p:txBody>
      </p:sp>
    </p:spTree>
    <p:extLst>
      <p:ext uri="{BB962C8B-B14F-4D97-AF65-F5344CB8AC3E}">
        <p14:creationId xmlns:p14="http://schemas.microsoft.com/office/powerpoint/2010/main" val="40293262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5435" y="924339"/>
            <a:ext cx="102969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1. Choose the correct word.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1 Chop/Add the onions with a whisk/knife.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2 Grate/Beat the eggs with a grater/whisk.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3 To make potato chips, mix/peel the potatoes and slice/mix them thin.</a:t>
            </a:r>
          </a:p>
        </p:txBody>
      </p:sp>
      <p:sp>
        <p:nvSpPr>
          <p:cNvPr id="3" name="Oval 2"/>
          <p:cNvSpPr/>
          <p:nvPr/>
        </p:nvSpPr>
        <p:spPr>
          <a:xfrm>
            <a:off x="1192696" y="2007703"/>
            <a:ext cx="1073425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736783" y="2007702"/>
            <a:ext cx="1075083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49165" y="2827681"/>
            <a:ext cx="1003852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03432" y="2827680"/>
            <a:ext cx="1208434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06986" y="3650973"/>
            <a:ext cx="970723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5436" y="4449417"/>
            <a:ext cx="983973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805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479" y="715617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 2. Circle the odd word out.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chemeClr val="accent1"/>
                </a:solidFill>
              </a:rPr>
              <a:t>1 </a:t>
            </a:r>
            <a:r>
              <a:rPr lang="en-US" sz="3600" b="1" dirty="0">
                <a:solidFill>
                  <a:schemeClr val="accent1"/>
                </a:solidFill>
              </a:rPr>
              <a:t>Vegetables</a:t>
            </a:r>
            <a:r>
              <a:rPr lang="en-US" sz="3600" dirty="0">
                <a:solidFill>
                  <a:schemeClr val="accent1"/>
                </a:solidFill>
              </a:rPr>
              <a:t>: onions – rice – lettuce – cucumber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2 </a:t>
            </a:r>
            <a:r>
              <a:rPr lang="en-US" sz="3600" b="1" dirty="0">
                <a:solidFill>
                  <a:schemeClr val="accent1"/>
                </a:solidFill>
              </a:rPr>
              <a:t>Fruit</a:t>
            </a:r>
            <a:r>
              <a:rPr lang="en-US" sz="3600" dirty="0">
                <a:solidFill>
                  <a:schemeClr val="accent1"/>
                </a:solidFill>
              </a:rPr>
              <a:t>: cherries – strawberries – chicken – oranges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3 </a:t>
            </a:r>
            <a:r>
              <a:rPr lang="en-US" sz="3600" b="1" dirty="0">
                <a:solidFill>
                  <a:schemeClr val="accent1"/>
                </a:solidFill>
              </a:rPr>
              <a:t>Dairy products</a:t>
            </a:r>
            <a:r>
              <a:rPr lang="en-US" sz="3600" dirty="0">
                <a:solidFill>
                  <a:schemeClr val="accent1"/>
                </a:solidFill>
              </a:rPr>
              <a:t>: tea – milk – butter – cheese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4 </a:t>
            </a:r>
            <a:r>
              <a:rPr lang="en-US" sz="3600" b="1" dirty="0">
                <a:solidFill>
                  <a:schemeClr val="accent1"/>
                </a:solidFill>
              </a:rPr>
              <a:t>Grain</a:t>
            </a:r>
            <a:r>
              <a:rPr lang="en-US" sz="3600" dirty="0">
                <a:solidFill>
                  <a:schemeClr val="accent1"/>
                </a:solidFill>
              </a:rPr>
              <a:t>: bread – flour – cereal – fish</a:t>
            </a:r>
          </a:p>
        </p:txBody>
      </p:sp>
      <p:sp>
        <p:nvSpPr>
          <p:cNvPr id="8" name="Oval 7"/>
          <p:cNvSpPr/>
          <p:nvPr/>
        </p:nvSpPr>
        <p:spPr>
          <a:xfrm>
            <a:off x="4671391" y="1805607"/>
            <a:ext cx="864706" cy="5499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0009" y="2536131"/>
            <a:ext cx="1510747" cy="684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7359" y="3429000"/>
            <a:ext cx="735494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44479" y="4210878"/>
            <a:ext cx="844827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910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5" y="515470"/>
            <a:ext cx="8740589" cy="5827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0320" y="3739561"/>
            <a:ext cx="2852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Grammar</a:t>
            </a:r>
            <a:r>
              <a:rPr lang="en-US" sz="5400" dirty="0">
                <a:solidFill>
                  <a:schemeClr val="bg1"/>
                </a:solidFill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9870" y="347871"/>
            <a:ext cx="227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Quantifiers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57597"/>
              </p:ext>
            </p:extLst>
          </p:nvPr>
        </p:nvGraphicFramePr>
        <p:xfrm>
          <a:off x="79512" y="882949"/>
          <a:ext cx="12112488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8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2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Countable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Uncountable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Affirmative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Interrogative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 lot of/</a:t>
                      </a:r>
                      <a:r>
                        <a:rPr lang="en-US" sz="2800" baseline="0" dirty="0"/>
                        <a:t> lots of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 few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 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9913" y="1381540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19760" y="1394673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5930" y="1381540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469" y="1381540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8316" y="1394673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5322" y="5026810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7708" y="4999865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95322" y="5523085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7679" y="5523085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19760" y="6082508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7618" y="6046305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1082" y="6046305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9913" y="3476171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5445" y="3968512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9912" y="4016766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95322" y="4449663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87618" y="4463154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7679" y="3476171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06541" y="3485007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19760" y="3461559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55063" y="2932714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69396" y="2961787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83729" y="2964691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4943" y="1958366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45377" y="2441471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08164" y="1934218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42316" y="1934218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19346" y="2451406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94942" y="1958366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916485" y="2427496"/>
            <a:ext cx="44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5826D-6FD7-5C36-65DB-106521F23946}"/>
              </a:ext>
            </a:extLst>
          </p:cNvPr>
          <p:cNvSpPr txBox="1"/>
          <p:nvPr/>
        </p:nvSpPr>
        <p:spPr>
          <a:xfrm>
            <a:off x="10668828" y="2964812"/>
            <a:ext cx="105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offer</a:t>
            </a:r>
          </a:p>
        </p:txBody>
      </p:sp>
    </p:spTree>
    <p:extLst>
      <p:ext uri="{BB962C8B-B14F-4D97-AF65-F5344CB8AC3E}">
        <p14:creationId xmlns:p14="http://schemas.microsoft.com/office/powerpoint/2010/main" val="19113187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7" y="369172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3. Choose the correct word.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1 How much/How many apples do we need? Not much/Not many.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2 There isn’t many/much pasta. Can you buy a can/packet, please?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3 Can I please have any/some tea? A cup/bowl is fine.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4 There are a few/a little oranges in the fridge. We can make some/an orange cake.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5 There aren’t some/any oranges. Let’s go and buy a little/some.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6 There isn’t some/any milk. Would you like any/some apple juice?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7 Can you please buy a jar/loaf of bread and two bars/cartons of milk?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8 There’s a few/a little yoghurt. Would you like a few/some?</a:t>
            </a:r>
          </a:p>
        </p:txBody>
      </p:sp>
      <p:sp>
        <p:nvSpPr>
          <p:cNvPr id="3" name="Oval 2"/>
          <p:cNvSpPr/>
          <p:nvPr/>
        </p:nvSpPr>
        <p:spPr>
          <a:xfrm>
            <a:off x="2057400" y="1152939"/>
            <a:ext cx="1560443" cy="626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19662" y="1119807"/>
            <a:ext cx="1500808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40935" y="1779104"/>
            <a:ext cx="929308" cy="578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89135" y="1779104"/>
            <a:ext cx="1023730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18453" y="2436741"/>
            <a:ext cx="924338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40018" y="2385391"/>
            <a:ext cx="583098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13891" y="3043028"/>
            <a:ext cx="849796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720470" y="3092858"/>
            <a:ext cx="506895" cy="5564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05978" y="3767161"/>
            <a:ext cx="591379" cy="4884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12865" y="3699144"/>
            <a:ext cx="810039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37621" y="4373217"/>
            <a:ext cx="591379" cy="5906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03167" y="4365413"/>
            <a:ext cx="858076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15408" y="4963898"/>
            <a:ext cx="636105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911547" y="4963897"/>
            <a:ext cx="1192695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58888" y="5665303"/>
            <a:ext cx="1023730" cy="5111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02219" y="5642110"/>
            <a:ext cx="864703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201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749" y="417443"/>
            <a:ext cx="44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Comparison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69854"/>
              </p:ext>
            </p:extLst>
          </p:nvPr>
        </p:nvGraphicFramePr>
        <p:xfrm>
          <a:off x="795132" y="1266319"/>
          <a:ext cx="104062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Comparative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Superlative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Short adjective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</a:rPr>
                        <a:t>Adj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 + 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the +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</a:rPr>
                        <a:t>adj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 + 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Long adjective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MORE +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</a:rPr>
                        <a:t>adj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the + MOST +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</a:rPr>
                        <a:t>adj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5313" y="3260035"/>
            <a:ext cx="202101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Exception: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6113" y="3230217"/>
            <a:ext cx="7072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happy – </a:t>
            </a:r>
            <a:r>
              <a:rPr lang="en-US" sz="3200" dirty="0">
                <a:solidFill>
                  <a:schemeClr val="accent1"/>
                </a:solidFill>
              </a:rPr>
              <a:t>happier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00B050"/>
                </a:solidFill>
              </a:rPr>
              <a:t>the happiest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good – </a:t>
            </a:r>
            <a:r>
              <a:rPr lang="en-US" sz="3200" dirty="0">
                <a:solidFill>
                  <a:schemeClr val="accent1"/>
                </a:solidFill>
              </a:rPr>
              <a:t>better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00B050"/>
                </a:solidFill>
              </a:rPr>
              <a:t>the best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bad – </a:t>
            </a:r>
            <a:r>
              <a:rPr lang="en-US" sz="3200" dirty="0">
                <a:solidFill>
                  <a:schemeClr val="accent1"/>
                </a:solidFill>
              </a:rPr>
              <a:t>worse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00B050"/>
                </a:solidFill>
              </a:rPr>
              <a:t>the worst</a:t>
            </a:r>
            <a:r>
              <a:rPr lang="en-US" sz="3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many/much/a lot – </a:t>
            </a:r>
            <a:r>
              <a:rPr lang="en-US" sz="3200" dirty="0">
                <a:solidFill>
                  <a:schemeClr val="accent1"/>
                </a:solidFill>
              </a:rPr>
              <a:t>more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00B050"/>
                </a:solidFill>
              </a:rPr>
              <a:t>the most</a:t>
            </a:r>
          </a:p>
        </p:txBody>
      </p:sp>
    </p:spTree>
    <p:extLst>
      <p:ext uri="{BB962C8B-B14F-4D97-AF65-F5344CB8AC3E}">
        <p14:creationId xmlns:p14="http://schemas.microsoft.com/office/powerpoint/2010/main" val="17169738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3131"/>
            <a:ext cx="120926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4. Put the adjectives in brackets into the comparative or superlative form.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 1 This café is ______________________ (expensive) than that one.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 2 The restaurant near my house is ___________________ (cheap) than Karen’s.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 3 This is ____________________ (trendy) restaurant in town.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 4 This is ____________________ (delicious) pie of the café!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 5 Here’s _____________________ (good) place to have a juicy burger.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 6 I find hot dogs ___________________ (tasty) than fish and chips.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 7 Mark’s is ____________________ (popular) fast food restaurant in the area.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 8 There are ____________ (many) dishes to choose from at Paul’s than at Mike’s.</a:t>
            </a:r>
          </a:p>
        </p:txBody>
      </p:sp>
      <p:sp>
        <p:nvSpPr>
          <p:cNvPr id="5" name="Oval 4"/>
          <p:cNvSpPr/>
          <p:nvPr/>
        </p:nvSpPr>
        <p:spPr>
          <a:xfrm>
            <a:off x="7726017" y="1132377"/>
            <a:ext cx="805071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87338" y="1738664"/>
            <a:ext cx="805071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45895" y="2375844"/>
            <a:ext cx="1328530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68377" y="2983788"/>
            <a:ext cx="1896719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92078" y="3682102"/>
            <a:ext cx="876299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77270" y="4336771"/>
            <a:ext cx="748747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87338" y="4943058"/>
            <a:ext cx="1802296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687338" y="5632412"/>
            <a:ext cx="80507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95939" y="1132377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expensive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6304" y="1784252"/>
            <a:ext cx="1512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cheaper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4817" y="2417377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trendiest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5450" y="3077068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most delicious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7692" y="3708224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best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5285" y="4336771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tastier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3478" y="4965318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most popular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95939" y="5639237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</a:t>
            </a:r>
          </a:p>
        </p:txBody>
      </p:sp>
    </p:spTree>
    <p:extLst>
      <p:ext uri="{BB962C8B-B14F-4D97-AF65-F5344CB8AC3E}">
        <p14:creationId xmlns:p14="http://schemas.microsoft.com/office/powerpoint/2010/main" val="36098037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84" y="482601"/>
            <a:ext cx="8839198" cy="5892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4631" y="3815957"/>
            <a:ext cx="2852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Reading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85571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0539" y="1526147"/>
            <a:ext cx="3616267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1688" y="2366227"/>
            <a:ext cx="3585119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 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4888864"/>
            <a:ext cx="3585116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759151"/>
            <a:ext cx="3585116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9" y="3998075"/>
            <a:ext cx="3585120" cy="6624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Everyday English 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798" y="658404"/>
            <a:ext cx="3582007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70539" y="3157995"/>
            <a:ext cx="3616269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 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296" y="464442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443" y="437321"/>
            <a:ext cx="1130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Look at the picture and the title and guess what the text is about.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951631"/>
            <a:ext cx="5757656" cy="5558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139" y="1461052"/>
            <a:ext cx="4919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It’s about lunch time of students in the UK.</a:t>
            </a:r>
          </a:p>
        </p:txBody>
      </p:sp>
    </p:spTree>
    <p:extLst>
      <p:ext uri="{BB962C8B-B14F-4D97-AF65-F5344CB8AC3E}">
        <p14:creationId xmlns:p14="http://schemas.microsoft.com/office/powerpoint/2010/main" val="34844404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217" y="1441174"/>
            <a:ext cx="95216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1 Where is Tony from?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2 What is a packed lunch?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3 What is a school dinner?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4 How much does a school dinner cost?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5 What food is usually in a school dinner?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4217" y="616226"/>
            <a:ext cx="9740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Read the questions and underline key words.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01417" y="2136913"/>
            <a:ext cx="94421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5600" y="2136912"/>
            <a:ext cx="74212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24909" y="2136911"/>
            <a:ext cx="74709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54626" y="2832649"/>
            <a:ext cx="20342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967999" y="3565849"/>
            <a:ext cx="2210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01417" y="4332294"/>
            <a:ext cx="16532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06347" y="4332294"/>
            <a:ext cx="2073966" cy="11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722165" y="4343577"/>
            <a:ext cx="672548" cy="1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2311214" y="5066377"/>
            <a:ext cx="7434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5178392" y="5039101"/>
            <a:ext cx="2461347" cy="136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3602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860" y="581295"/>
            <a:ext cx="7020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Read the text and answer the questions</a:t>
            </a:r>
            <a:r>
              <a:rPr lang="en-US" dirty="0"/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861" y="1227626"/>
            <a:ext cx="6096000" cy="7546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4472C4"/>
                </a:solidFill>
              </a:rPr>
              <a:t>1 Where is Tony from?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50320" y="1197489"/>
            <a:ext cx="6437489" cy="107721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My name’s Tony and I’m 15 years old. I live in London.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0319" y="2728899"/>
            <a:ext cx="6437489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Parents make packed lunches at home. They are usually a sandwich and some fruits.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860" y="2552348"/>
            <a:ext cx="4510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4472C4"/>
                </a:solidFill>
              </a:rPr>
              <a:t>2 What is a packed lunch?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860" y="1982320"/>
            <a:ext cx="442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He’s from the UK.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860" y="3260035"/>
            <a:ext cx="4510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usually includes a sandwich and some fruits.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401" y="4337253"/>
            <a:ext cx="4581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4472C4"/>
                </a:solidFill>
              </a:rPr>
              <a:t>3 What is a school dinner?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23567" y="4752751"/>
            <a:ext cx="6437489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School dinners are hot meals the school makes.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860" y="5168250"/>
            <a:ext cx="4545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They are hot meals the school makes.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152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652" y="1038590"/>
            <a:ext cx="4933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4472C4"/>
                </a:solidFill>
              </a:rPr>
              <a:t>4 How much does a school dinner cost?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652" y="3307957"/>
            <a:ext cx="4933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4472C4"/>
                </a:solidFill>
              </a:rPr>
              <a:t>5 What food is usually in a school dinner?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4245" y="1038590"/>
            <a:ext cx="6414052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We call them ‘dinner’ even though lunchtime is in the middle of the day. They usually cost £2 a day.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652" y="2117596"/>
            <a:ext cx="5963478" cy="59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costs £2 a day.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3575" y="4177910"/>
            <a:ext cx="6414052" cy="206210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School dinners are very healthy in the UK. Children get fruit and vegetables in every meal, rice or potatoes or pasta and chicken or fish.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652" y="4385175"/>
            <a:ext cx="4933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 school dinner usually has fruit and vegetables, rice or potatoes or pasta, and chicken or fish.</a:t>
            </a:r>
          </a:p>
        </p:txBody>
      </p:sp>
    </p:spTree>
    <p:extLst>
      <p:ext uri="{BB962C8B-B14F-4D97-AF65-F5344CB8AC3E}">
        <p14:creationId xmlns:p14="http://schemas.microsoft.com/office/powerpoint/2010/main" val="1235773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" y="742796"/>
            <a:ext cx="1207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Write a short paragraph (about 60 words) about lunchtime of a Vietnamese student, using the vocabulary you have learnt.</a:t>
            </a:r>
          </a:p>
        </p:txBody>
      </p:sp>
    </p:spTree>
    <p:extLst>
      <p:ext uri="{BB962C8B-B14F-4D97-AF65-F5344CB8AC3E}">
        <p14:creationId xmlns:p14="http://schemas.microsoft.com/office/powerpoint/2010/main" val="1500119185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668" y="1818408"/>
            <a:ext cx="559437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Foods and drinks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Food preparation verbs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Cooking tools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8912" y="1818408"/>
            <a:ext cx="4963683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Quantifiers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Comparatives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Superlatives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266" y="4415076"/>
            <a:ext cx="1094432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Reading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 a text about lunchtime in the UK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895" y="1800507"/>
            <a:ext cx="11872029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vocabularies and grammar by making sentences using them.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(p. 67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FF0000"/>
                </a:solidFill>
              </a:rPr>
              <a:t>Unit 3 Test 2 </a:t>
            </a:r>
            <a:r>
              <a:rPr lang="en-US" sz="3600" i="1" dirty="0">
                <a:solidFill>
                  <a:srgbClr val="0070C0"/>
                </a:solidFill>
              </a:rPr>
              <a:t>in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Tập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Bổ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Trợ</a:t>
            </a:r>
            <a:r>
              <a:rPr lang="en-US" sz="3600" i="1" dirty="0">
                <a:solidFill>
                  <a:srgbClr val="FF0000"/>
                </a:solidFill>
              </a:rPr>
              <a:t> TA 6 Right on</a:t>
            </a:r>
            <a:r>
              <a:rPr lang="en-US" sz="3600" i="1" dirty="0">
                <a:solidFill>
                  <a:srgbClr val="0070C0"/>
                </a:solidFill>
              </a:rPr>
              <a:t> (pp. 30-31).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</a:t>
            </a:r>
            <a:r>
              <a:rPr lang="en-US" sz="3600" i="1" dirty="0">
                <a:solidFill>
                  <a:srgbClr val="FF0000"/>
                </a:solidFill>
              </a:rPr>
              <a:t>review (Units 1-3) </a:t>
            </a:r>
            <a:r>
              <a:rPr lang="en-US" sz="3600" i="1" dirty="0">
                <a:solidFill>
                  <a:srgbClr val="0070C0"/>
                </a:solidFill>
              </a:rPr>
              <a:t>in </a:t>
            </a:r>
            <a:r>
              <a:rPr lang="en-US" sz="3600" i="1" dirty="0">
                <a:solidFill>
                  <a:srgbClr val="FF0000"/>
                </a:solidFill>
              </a:rPr>
              <a:t>TA 6 Right on Notebook </a:t>
            </a:r>
            <a:r>
              <a:rPr lang="en-US" sz="3600" i="1" dirty="0">
                <a:solidFill>
                  <a:srgbClr val="0070C0"/>
                </a:solidFill>
              </a:rPr>
              <a:t>(pp. 34-35).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3703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  <a:ea typeface="Times New Roman" panose="02020603050405020304" pitchFamily="18" charset="0"/>
              </a:rPr>
              <a:t>review vocabulary about foods and cooking tools.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  <a:ea typeface="Times New Roman" panose="02020603050405020304" pitchFamily="18" charset="0"/>
              </a:rPr>
              <a:t>review quantifiers, comparatives and superlatives.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  <a:ea typeface="Times New Roman" panose="02020603050405020304" pitchFamily="18" charset="0"/>
              </a:rPr>
              <a:t>read a text and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7D69B-2CBB-4ADD-8AE1-AE36366A679C}"/>
              </a:ext>
            </a:extLst>
          </p:cNvPr>
          <p:cNvSpPr txBox="1"/>
          <p:nvPr/>
        </p:nvSpPr>
        <p:spPr>
          <a:xfrm>
            <a:off x="225287" y="424070"/>
            <a:ext cx="11516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472C4"/>
                </a:solidFill>
              </a:rPr>
              <a:t>Choose the word whose underlined part is pronounced differently from that of the others.</a:t>
            </a:r>
            <a:endParaRPr lang="vi-VN" sz="3200" dirty="0">
              <a:solidFill>
                <a:srgbClr val="4472C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D5AC-82E8-41A5-A1D5-D80778DF4A50}"/>
              </a:ext>
            </a:extLst>
          </p:cNvPr>
          <p:cNvSpPr txBox="1"/>
          <p:nvPr/>
        </p:nvSpPr>
        <p:spPr>
          <a:xfrm>
            <a:off x="598004" y="1725975"/>
            <a:ext cx="11143422" cy="444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1. A. carr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	            B. p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wder	 	     C. lem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            D. cart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</a:rPr>
              <a:t>     /ˈ</a:t>
            </a:r>
            <a:r>
              <a:rPr lang="en-US" sz="3200" dirty="0" err="1">
                <a:solidFill>
                  <a:srgbClr val="FF0000"/>
                </a:solidFill>
              </a:rPr>
              <a:t>kærət</a:t>
            </a:r>
            <a:r>
              <a:rPr lang="en-US" sz="3200" dirty="0">
                <a:solidFill>
                  <a:srgbClr val="FF0000"/>
                </a:solidFill>
              </a:rPr>
              <a:t>/           /ˈ</a:t>
            </a:r>
            <a:r>
              <a:rPr lang="en-US" sz="3200" dirty="0" err="1">
                <a:solidFill>
                  <a:srgbClr val="FF0000"/>
                </a:solidFill>
              </a:rPr>
              <a:t>paʊdər</a:t>
            </a:r>
            <a:r>
              <a:rPr lang="en-US" sz="3200" dirty="0">
                <a:solidFill>
                  <a:srgbClr val="FF0000"/>
                </a:solidFill>
              </a:rPr>
              <a:t>/                /ˈ</a:t>
            </a:r>
            <a:r>
              <a:rPr lang="en-US" sz="3200" dirty="0" err="1">
                <a:solidFill>
                  <a:srgbClr val="FF0000"/>
                </a:solidFill>
              </a:rPr>
              <a:t>lemən</a:t>
            </a:r>
            <a:r>
              <a:rPr lang="en-US" sz="3200" dirty="0">
                <a:solidFill>
                  <a:srgbClr val="FF0000"/>
                </a:solidFill>
              </a:rPr>
              <a:t>/               /ˈ</a:t>
            </a:r>
            <a:r>
              <a:rPr lang="en-US" sz="3200" dirty="0" err="1">
                <a:solidFill>
                  <a:srgbClr val="FF0000"/>
                </a:solidFill>
              </a:rPr>
              <a:t>kɑːtən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endParaRPr lang="vi-VN" sz="32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2. A. b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tter            B. ketch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		     C. lett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ce           D. m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stard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/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ˈbʌtər/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/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ˈketʃʌp/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/ˈletɪs/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/ˈmʌstəd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A. r</a:t>
            </a:r>
            <a:r>
              <a:rPr lang="en-US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lish	          B. ov</a:t>
            </a:r>
            <a:r>
              <a:rPr lang="en-US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 	           C. v</a:t>
            </a:r>
            <a:r>
              <a:rPr lang="en-US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ndor	   D. p</a:t>
            </a:r>
            <a:r>
              <a:rPr lang="en-US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pper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/ˈrelɪʃ/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ʌvən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/ˈvendər/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/ˈpepər/</a:t>
            </a:r>
          </a:p>
        </p:txBody>
      </p:sp>
      <p:sp>
        <p:nvSpPr>
          <p:cNvPr id="4" name="Oval 3"/>
          <p:cNvSpPr/>
          <p:nvPr/>
        </p:nvSpPr>
        <p:spPr>
          <a:xfrm>
            <a:off x="3677479" y="1828800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563140" y="3273288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21766" y="4728058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126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67987-CCCA-445B-B34D-AC11E1B6EEC7}"/>
              </a:ext>
            </a:extLst>
          </p:cNvPr>
          <p:cNvSpPr txBox="1"/>
          <p:nvPr/>
        </p:nvSpPr>
        <p:spPr>
          <a:xfrm>
            <a:off x="337931" y="439920"/>
            <a:ext cx="1151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main stress is placed differently from that of the others.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5DAA5-EDD8-4277-A478-F32A4EBAF182}"/>
              </a:ext>
            </a:extLst>
          </p:cNvPr>
          <p:cNvSpPr txBox="1"/>
          <p:nvPr/>
        </p:nvSpPr>
        <p:spPr>
          <a:xfrm>
            <a:off x="450574" y="1378177"/>
            <a:ext cx="11516138" cy="4106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1. A. include	           B. decide	            C. cover	             D. prepare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/</a:t>
            </a:r>
            <a:r>
              <a:rPr lang="en-GB" sz="2800" dirty="0" err="1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ɪnˈkluːd</a:t>
            </a:r>
            <a:r>
              <a:rPr lang="en-GB" sz="2800" dirty="0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/                /</a:t>
            </a:r>
            <a:r>
              <a:rPr lang="en-GB" sz="2800" dirty="0" err="1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dɪˈsaɪd</a:t>
            </a:r>
            <a:r>
              <a:rPr lang="en-GB" sz="2800" dirty="0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/                   /ˈ</a:t>
            </a:r>
            <a:r>
              <a:rPr lang="en-GB" sz="2800" dirty="0" err="1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kʌvər</a:t>
            </a:r>
            <a:r>
              <a:rPr lang="en-GB" sz="2800" dirty="0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/                       /</a:t>
            </a:r>
            <a:r>
              <a:rPr lang="en-GB" sz="2800" dirty="0" err="1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prɪˈpeər</a:t>
            </a:r>
            <a:r>
              <a:rPr lang="en-GB" sz="2800" dirty="0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/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28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2. A. amount          B. number	        C. water                     D. flavour</a:t>
            </a:r>
            <a:endParaRPr lang="en-GB" sz="2800" dirty="0">
              <a:solidFill>
                <a:srgbClr val="0033CC"/>
              </a:solidFill>
              <a:ea typeface="Arial" panose="020B0604020202020204" pitchFamily="34" charset="0"/>
              <a:cs typeface="HelveticaNeueLT Std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/əˈmaʊnt/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/ˈnʌmbər/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/ˈwɔːtər/ 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 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/ˈfleɪvər/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28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3. A. ingredient     B. entertainment	 C. information	  D. preparation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vi-VN" sz="2800" dirty="0">
                <a:solidFill>
                  <a:srgbClr val="0033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/ɪnˈɡriːdiənt/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/entəˈteɪnmənt/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/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ɪnfəˈmeɪʃən/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/prepəˈ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eɪʃən/</a:t>
            </a:r>
          </a:p>
        </p:txBody>
      </p:sp>
      <p:sp>
        <p:nvSpPr>
          <p:cNvPr id="4" name="Oval 3"/>
          <p:cNvSpPr/>
          <p:nvPr/>
        </p:nvSpPr>
        <p:spPr>
          <a:xfrm>
            <a:off x="5970104" y="1520500"/>
            <a:ext cx="477078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10382" y="2831277"/>
            <a:ext cx="407006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15196" y="4241642"/>
            <a:ext cx="407006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72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87" y="592508"/>
            <a:ext cx="8658650" cy="5772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4247" y="407894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590" y="556591"/>
            <a:ext cx="10982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Put the words below into three groups: foods/drinks, food preparation verbs, cooking tools.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139154"/>
              </p:ext>
            </p:extLst>
          </p:nvPr>
        </p:nvGraphicFramePr>
        <p:xfrm>
          <a:off x="705678" y="2826504"/>
          <a:ext cx="10843590" cy="3504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357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Foods/drinks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Food preparation verbs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Cooking tools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3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5678" y="1633809"/>
            <a:ext cx="10833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orange juice, pizza, chop, knife, beef, ice cream, grate, cake tin, peel, milk, pepper, whisk, saucepan, mix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3487" y="3538330"/>
            <a:ext cx="22263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orange juice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pizza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beef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ice cream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milk 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pepper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8773" y="3538330"/>
            <a:ext cx="1659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chop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grate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peel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mix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25948" y="3538330"/>
            <a:ext cx="1868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knife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cake tin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whisk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saucepan </a:t>
            </a:r>
          </a:p>
        </p:txBody>
      </p:sp>
    </p:spTree>
    <p:extLst>
      <p:ext uri="{BB962C8B-B14F-4D97-AF65-F5344CB8AC3E}">
        <p14:creationId xmlns:p14="http://schemas.microsoft.com/office/powerpoint/2010/main" val="39347584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1373</Words>
  <Application>Microsoft Office PowerPoint</Application>
  <PresentationFormat>Widescreen</PresentationFormat>
  <Paragraphs>235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149</cp:revision>
  <dcterms:created xsi:type="dcterms:W3CDTF">2021-09-24T06:18:33Z</dcterms:created>
  <dcterms:modified xsi:type="dcterms:W3CDTF">2023-08-02T11:30:17Z</dcterms:modified>
</cp:coreProperties>
</file>