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8" r:id="rId6"/>
    <p:sldId id="261" r:id="rId7"/>
    <p:sldId id="289" r:id="rId8"/>
    <p:sldId id="265" r:id="rId9"/>
    <p:sldId id="284" r:id="rId10"/>
    <p:sldId id="266" r:id="rId11"/>
    <p:sldId id="267" r:id="rId12"/>
    <p:sldId id="290" r:id="rId13"/>
    <p:sldId id="270" r:id="rId14"/>
    <p:sldId id="271" r:id="rId15"/>
    <p:sldId id="291" r:id="rId16"/>
    <p:sldId id="274" r:id="rId17"/>
    <p:sldId id="275" r:id="rId18"/>
    <p:sldId id="278" r:id="rId19"/>
    <p:sldId id="287" r:id="rId20"/>
    <p:sldId id="292" r:id="rId21"/>
    <p:sldId id="280" r:id="rId22"/>
    <p:sldId id="281" r:id="rId23"/>
    <p:sldId id="282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uSBynNrMypaiGM0c6XgzZKo8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8B399C-5B84-4EA3-9E0A-C321FB8C2EAB}">
  <a:tblStyle styleId="{EC8B399C-5B84-4EA3-9E0A-C321FB8C2E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ED7B63-8F56-44AE-B015-5FBA240B291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CEC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EC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1" autoAdjust="0"/>
  </p:normalViewPr>
  <p:slideViewPr>
    <p:cSldViewPr snapToGrid="0">
      <p:cViewPr varScale="1">
        <p:scale>
          <a:sx n="48" d="100"/>
          <a:sy n="48" d="100"/>
        </p:scale>
        <p:origin x="13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29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94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5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457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385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9ba4546e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19ba4546e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19ba4546e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09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74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01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586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853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9ba4546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119ba4546e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119ba4546e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419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0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652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003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28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919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66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62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0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4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9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09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https://www.youtube.com/watch?v=ieeJhVM4C6c&amp;list=PL8_ETpRL2xNa6yKTFH47dDogixNFdQlRk&amp;index=7</a:t>
            </a:r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00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74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1561900" y="1104748"/>
            <a:ext cx="9885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saying the sentences.</a:t>
            </a: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sp>
        <p:nvSpPr>
          <p:cNvPr id="237" name="Google Shape;237;p11"/>
          <p:cNvSpPr/>
          <p:nvPr/>
        </p:nvSpPr>
        <p:spPr>
          <a:xfrm>
            <a:off x="581613" y="2267776"/>
            <a:ext cx="11028772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Viet Nam is a member of different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</a:t>
            </a:r>
            <a:r>
              <a:rPr lang="en-US" sz="3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Our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to help the most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disadvantaged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children.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This </a:t>
            </a:r>
            <a:r>
              <a:rPr lang="en-US" sz="3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aims to promote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UNICEF aims to create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opportunities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 children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" name="0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0785" y="289072"/>
            <a:ext cx="609600" cy="609600"/>
          </a:xfrm>
          <a:prstGeom prst="rect">
            <a:avLst/>
          </a:prstGeom>
        </p:spPr>
      </p:pic>
      <p:sp>
        <p:nvSpPr>
          <p:cNvPr id="11" name="Google Shape;249;p12"/>
          <p:cNvSpPr/>
          <p:nvPr/>
        </p:nvSpPr>
        <p:spPr>
          <a:xfrm>
            <a:off x="987126" y="2267776"/>
            <a:ext cx="11034548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Viet Nam is a member of different 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inter'national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organi'sations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Our 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re,sponsi'bility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to help the most 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disad'vantaged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children.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This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organi'sation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aims to promote 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en,viron'mental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protection.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UNICEF aims to create 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edu'cational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oppor'tunities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 all children.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1466118" y="1104748"/>
            <a:ext cx="98849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</p:txBody>
      </p:sp>
      <p:sp>
        <p:nvSpPr>
          <p:cNvPr id="248" name="Google Shape;248;p12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sp>
        <p:nvSpPr>
          <p:cNvPr id="249" name="Google Shape;249;p12"/>
          <p:cNvSpPr/>
          <p:nvPr/>
        </p:nvSpPr>
        <p:spPr>
          <a:xfrm>
            <a:off x="783926" y="2337186"/>
            <a:ext cx="11034548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Viet Nam is a member of different 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inter'national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organi'sations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Our 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re,sponsi'bility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to help the most 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disad'vantaged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children.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This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organi'sation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aims to promote 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en,viron'mental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protection.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UNICEF aims to create 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edu'cational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en-US" sz="30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oppor'tunities</a:t>
            </a: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 all children.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9" name="053">
            <a:hlinkClick r:id="" action="ppaction://media"/>
            <a:extLst>
              <a:ext uri="{FF2B5EF4-FFF2-40B4-BE49-F238E27FC236}">
                <a16:creationId xmlns:a16="http://schemas.microsoft.com/office/drawing/2014/main" id="{70A9B276-8E9E-42B4-BD7E-3368A0BF5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1200" y="1715072"/>
            <a:ext cx="622114" cy="622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333547" y="127021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835509" y="229526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266581" y="348227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50873" y="1301755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50873" y="2116312"/>
            <a:ext cx="5527004" cy="101054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2" idx="3"/>
            <a:endCxn id="133" idx="0"/>
          </p:cNvCxnSpPr>
          <p:nvPr/>
        </p:nvCxnSpPr>
        <p:spPr>
          <a:xfrm>
            <a:off x="3217314" y="1597918"/>
            <a:ext cx="593562" cy="6973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>
            <a:stCxn id="133" idx="1"/>
            <a:endCxn id="134" idx="0"/>
          </p:cNvCxnSpPr>
          <p:nvPr/>
        </p:nvCxnSpPr>
        <p:spPr>
          <a:xfrm rot="10800000" flipV="1">
            <a:off x="2241949" y="2622963"/>
            <a:ext cx="593561" cy="85930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4" y="2231681"/>
            <a:ext cx="5574743" cy="95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03134" y="3381524"/>
            <a:ext cx="5539651" cy="91603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50874" y="3399397"/>
            <a:ext cx="5345868" cy="8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5828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19ba4546e7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2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19ba4546e7_0_3"/>
          <p:cNvSpPr txBox="1"/>
          <p:nvPr/>
        </p:nvSpPr>
        <p:spPr>
          <a:xfrm>
            <a:off x="1544552" y="1077266"/>
            <a:ext cx="7764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293" name="Google Shape;293;g119ba4546e7_0_3"/>
          <p:cNvSpPr txBox="1"/>
          <p:nvPr/>
        </p:nvSpPr>
        <p:spPr>
          <a:xfrm>
            <a:off x="609600" y="126170"/>
            <a:ext cx="45590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VOCABULARY</a:t>
            </a:r>
            <a:endParaRPr dirty="0"/>
          </a:p>
        </p:txBody>
      </p:sp>
      <p:graphicFrame>
        <p:nvGraphicFramePr>
          <p:cNvPr id="294" name="Google Shape;294;g119ba4546e7_0_3"/>
          <p:cNvGraphicFramePr/>
          <p:nvPr>
            <p:extLst>
              <p:ext uri="{D42A27DB-BD31-4B8C-83A1-F6EECF244321}">
                <p14:modId xmlns:p14="http://schemas.microsoft.com/office/powerpoint/2010/main" val="2176681117"/>
              </p:ext>
            </p:extLst>
          </p:nvPr>
        </p:nvGraphicFramePr>
        <p:xfrm>
          <a:off x="1409641" y="2121472"/>
          <a:ext cx="2223775" cy="388625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2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dirty="0"/>
                        <a:t>WORDS</a:t>
                      </a:r>
                      <a:endParaRPr sz="24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1. e</a:t>
                      </a:r>
                      <a:r>
                        <a:rPr lang="en-US" sz="1800" b="0" dirty="0"/>
                        <a:t>nter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2.</a:t>
                      </a:r>
                      <a:r>
                        <a:rPr lang="en-US" sz="1800" b="0" dirty="0"/>
                        <a:t> promote 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3. a</a:t>
                      </a:r>
                      <a:r>
                        <a:rPr lang="en-US" sz="1800" b="0" dirty="0"/>
                        <a:t>ims 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4. c</a:t>
                      </a:r>
                      <a:r>
                        <a:rPr lang="en-US" sz="1800" b="0" dirty="0"/>
                        <a:t>ommitted 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5. w</a:t>
                      </a:r>
                      <a:r>
                        <a:rPr lang="en-US" sz="1800" b="0" dirty="0"/>
                        <a:t>elcomes 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5" name="Google Shape;295;g119ba4546e7_0_3"/>
          <p:cNvGraphicFramePr/>
          <p:nvPr>
            <p:extLst>
              <p:ext uri="{D42A27DB-BD31-4B8C-83A1-F6EECF244321}">
                <p14:modId xmlns:p14="http://schemas.microsoft.com/office/powerpoint/2010/main" val="2617980641"/>
              </p:ext>
            </p:extLst>
          </p:nvPr>
        </p:nvGraphicFramePr>
        <p:xfrm>
          <a:off x="5168620" y="2121472"/>
          <a:ext cx="5957450" cy="39486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9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/>
                        <a:t> MEANINGS</a:t>
                      </a:r>
                      <a:endParaRPr sz="28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A. intends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B. is pleased to accept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C. go into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D. encourage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E. promised</a:t>
                      </a:r>
                      <a:endParaRPr sz="1800" b="0" u="none" strike="noStrike" cap="none" dirty="0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" name="Google Shape;296;g119ba4546e7_0_3"/>
          <p:cNvSpPr/>
          <p:nvPr/>
        </p:nvSpPr>
        <p:spPr>
          <a:xfrm>
            <a:off x="937120" y="1104748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19ba4546e7_0_3"/>
          <p:cNvSpPr txBox="1"/>
          <p:nvPr/>
        </p:nvSpPr>
        <p:spPr>
          <a:xfrm>
            <a:off x="981856" y="1002108"/>
            <a:ext cx="43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8" name="Google Shape;298;g119ba4546e7_0_3"/>
          <p:cNvCxnSpPr>
            <a:cxnSpLocks/>
          </p:cNvCxnSpPr>
          <p:nvPr/>
        </p:nvCxnSpPr>
        <p:spPr>
          <a:xfrm>
            <a:off x="3631675" y="3153375"/>
            <a:ext cx="1524000" cy="1305088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g119ba4546e7_0_3"/>
          <p:cNvCxnSpPr/>
          <p:nvPr/>
        </p:nvCxnSpPr>
        <p:spPr>
          <a:xfrm flipV="1">
            <a:off x="3647875" y="3153300"/>
            <a:ext cx="1507800" cy="129867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g119ba4546e7_0_3"/>
          <p:cNvCxnSpPr/>
          <p:nvPr/>
        </p:nvCxnSpPr>
        <p:spPr>
          <a:xfrm>
            <a:off x="3647875" y="3826225"/>
            <a:ext cx="1507800" cy="12645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g119ba4546e7_0_3"/>
          <p:cNvCxnSpPr/>
          <p:nvPr/>
        </p:nvCxnSpPr>
        <p:spPr>
          <a:xfrm>
            <a:off x="3631675" y="5033994"/>
            <a:ext cx="1524000" cy="729581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g119ba4546e7_0_3"/>
          <p:cNvCxnSpPr/>
          <p:nvPr/>
        </p:nvCxnSpPr>
        <p:spPr>
          <a:xfrm flipH="1">
            <a:off x="3647875" y="3907275"/>
            <a:ext cx="1524000" cy="1815787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5"/>
          <p:cNvSpPr txBox="1"/>
          <p:nvPr/>
        </p:nvSpPr>
        <p:spPr>
          <a:xfrm>
            <a:off x="1466118" y="1002108"/>
            <a:ext cx="9885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sentences, using the correct forms of the words in bold in 1.</a:t>
            </a: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719328" y="1971838"/>
            <a:ext cx="10905185" cy="419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Joining the WTO has helped Viet Nam _</a:t>
            </a:r>
            <a:r>
              <a:rPr lang="en-US" sz="2300" dirty="0">
                <a:solidFill>
                  <a:schemeClr val="tx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_______ its economic growth.</a:t>
            </a:r>
            <a:endParaRPr sz="2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Viet Nam __________ foreign investors in various parts of the economy.</a:t>
            </a:r>
            <a:endParaRPr sz="2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We _________ to use the donations effectively. We have signed an agreement on this.</a:t>
            </a:r>
            <a:endParaRPr sz="2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This environmental </a:t>
            </a:r>
            <a:r>
              <a:rPr lang="en-US" sz="23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__________ to protect local forests. It has a detailed plan to achieve this.</a:t>
            </a:r>
            <a:endParaRPr sz="2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We need to improve the quality of goods and services so that they can _________ new markets.</a:t>
            </a:r>
            <a:endParaRPr sz="2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1891509" y="2818763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4057588" y="4649474"/>
            <a:ext cx="185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2" name="Google Shape;293;g119ba4546e7_0_3">
            <a:extLst>
              <a:ext uri="{FF2B5EF4-FFF2-40B4-BE49-F238E27FC236}">
                <a16:creationId xmlns:a16="http://schemas.microsoft.com/office/drawing/2014/main" id="{650A5812-D647-45F9-87E1-47A216A88E80}"/>
              </a:ext>
            </a:extLst>
          </p:cNvPr>
          <p:cNvSpPr txBox="1"/>
          <p:nvPr/>
        </p:nvSpPr>
        <p:spPr>
          <a:xfrm>
            <a:off x="609600" y="126170"/>
            <a:ext cx="45590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VOCABULARY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683194" y="217165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469" y="27741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738" y="33640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3999" y="397127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3600" y="5103827"/>
            <a:ext cx="13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333547" y="127021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835509" y="229526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266581" y="348227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50873" y="1301755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50873" y="2116312"/>
            <a:ext cx="5527004" cy="101054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2" idx="3"/>
            <a:endCxn id="133" idx="0"/>
          </p:cNvCxnSpPr>
          <p:nvPr/>
        </p:nvCxnSpPr>
        <p:spPr>
          <a:xfrm>
            <a:off x="3217314" y="1597918"/>
            <a:ext cx="593562" cy="6973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>
            <a:stCxn id="133" idx="1"/>
            <a:endCxn id="134" idx="0"/>
          </p:cNvCxnSpPr>
          <p:nvPr/>
        </p:nvCxnSpPr>
        <p:spPr>
          <a:xfrm rot="10800000" flipV="1">
            <a:off x="2241949" y="2622963"/>
            <a:ext cx="593561" cy="85930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34" idx="3"/>
            <a:endCxn id="140" idx="0"/>
          </p:cNvCxnSpPr>
          <p:nvPr/>
        </p:nvCxnSpPr>
        <p:spPr>
          <a:xfrm>
            <a:off x="3217314" y="3837376"/>
            <a:ext cx="648055" cy="78036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4" y="2231681"/>
            <a:ext cx="5574743" cy="95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03134" y="3381524"/>
            <a:ext cx="5539651" cy="91603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50874" y="3399397"/>
            <a:ext cx="5345868" cy="8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5830219" y="4606283"/>
            <a:ext cx="5539651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850874" y="4602875"/>
            <a:ext cx="5345868" cy="95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correct answer.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2890002" y="461774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44186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153517" y="954757"/>
            <a:ext cx="9884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 sz="1600" dirty="0"/>
          </a:p>
        </p:txBody>
      </p:sp>
      <p:sp>
        <p:nvSpPr>
          <p:cNvPr id="365" name="Google Shape;365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9DEEB1-15C8-4A62-A9BE-F905000B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91622"/>
              </p:ext>
            </p:extLst>
          </p:nvPr>
        </p:nvGraphicFramePr>
        <p:xfrm>
          <a:off x="402772" y="1690379"/>
          <a:ext cx="11299373" cy="48161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7132">
                  <a:extLst>
                    <a:ext uri="{9D8B030D-6E8A-4147-A177-3AD203B41FA5}">
                      <a16:colId xmlns:a16="http://schemas.microsoft.com/office/drawing/2014/main" val="1347293192"/>
                    </a:ext>
                  </a:extLst>
                </a:gridCol>
                <a:gridCol w="3264672">
                  <a:extLst>
                    <a:ext uri="{9D8B030D-6E8A-4147-A177-3AD203B41FA5}">
                      <a16:colId xmlns:a16="http://schemas.microsoft.com/office/drawing/2014/main" val="2540496482"/>
                    </a:ext>
                  </a:extLst>
                </a:gridCol>
                <a:gridCol w="6157569">
                  <a:extLst>
                    <a:ext uri="{9D8B030D-6E8A-4147-A177-3AD203B41FA5}">
                      <a16:colId xmlns:a16="http://schemas.microsoft.com/office/drawing/2014/main" val="64353577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/>
                        </a:rPr>
                        <a:t>Use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80728" marB="80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/>
                        </a:rPr>
                        <a:t>Example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/>
                </a:tc>
                <a:extLst>
                  <a:ext uri="{0D108BD9-81ED-4DB2-BD59-A6C34878D82A}">
                    <a16:rowId xmlns:a16="http://schemas.microsoft.com/office/drawing/2014/main" val="1222935231"/>
                  </a:ext>
                </a:extLst>
              </a:tr>
              <a:tr h="2164078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>
                          <a:effectLst/>
                        </a:rPr>
                        <a:t>C</a:t>
                      </a:r>
                      <a:r>
                        <a:rPr lang="vi-VN" sz="2200" b="1" u="none" dirty="0">
                          <a:effectLst/>
                        </a:rPr>
                        <a:t>omparative adjectives</a:t>
                      </a:r>
                      <a:endParaRPr lang="en-US" sz="2200" b="1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buFont typeface="Symbol" panose="05050102010706020507" pitchFamily="18" charset="2"/>
                        <a:buNone/>
                      </a:pPr>
                      <a:r>
                        <a:rPr lang="en-US" sz="2200" dirty="0">
                          <a:effectLst/>
                        </a:rPr>
                        <a:t>- To c</a:t>
                      </a:r>
                      <a:r>
                        <a:rPr lang="vi-VN" sz="2200" dirty="0">
                          <a:effectLst/>
                        </a:rPr>
                        <a:t>ompare a person or thing with another person or thing.</a:t>
                      </a:r>
                      <a:endParaRPr lang="en-US" sz="2200" dirty="0">
                        <a:effectLst/>
                      </a:endParaRPr>
                    </a:p>
                    <a:p>
                      <a:pPr algn="l"/>
                      <a:r>
                        <a:rPr lang="en-US" sz="2200" dirty="0">
                          <a:effectLst/>
                        </a:rPr>
                        <a:t> </a:t>
                      </a:r>
                    </a:p>
                    <a:p>
                      <a:pPr marL="457200" algn="l"/>
                      <a:r>
                        <a:rPr lang="vi-VN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</a:endParaRPr>
                    </a:p>
                    <a:p>
                      <a:pPr marL="0" lvl="0" indent="0" algn="l" fontAlgn="base">
                        <a:buFont typeface="Symbol" panose="05050102010706020507" pitchFamily="18" charset="2"/>
                        <a:buNone/>
                      </a:pPr>
                      <a:r>
                        <a:rPr lang="en-US" sz="2200" dirty="0">
                          <a:effectLst/>
                        </a:rPr>
                        <a:t>- </a:t>
                      </a:r>
                      <a:r>
                        <a:rPr lang="vi-VN" sz="2200" dirty="0">
                          <a:effectLst/>
                        </a:rPr>
                        <a:t>To </a:t>
                      </a:r>
                      <a:r>
                        <a:rPr lang="en-US" sz="2200" dirty="0">
                          <a:effectLst/>
                        </a:rPr>
                        <a:t>show changes</a:t>
                      </a:r>
                      <a:endParaRPr lang="en-US" sz="22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80728" marR="80728" marT="80728" marB="80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i="1" dirty="0">
                          <a:effectLst/>
                        </a:rPr>
                        <a:t>- </a:t>
                      </a:r>
                      <a:r>
                        <a:rPr lang="vi-VN" sz="2200" i="1" dirty="0">
                          <a:effectLst/>
                        </a:rPr>
                        <a:t>The European markets are usually more competitive than the Asian markets. </a:t>
                      </a:r>
                      <a:endParaRPr lang="en-US" sz="2200" i="1" dirty="0">
                        <a:effectLst/>
                      </a:endParaRPr>
                    </a:p>
                    <a:p>
                      <a:pPr algn="l"/>
                      <a:r>
                        <a:rPr lang="en-US" sz="2200" i="1" dirty="0">
                          <a:effectLst/>
                        </a:rPr>
                        <a:t>- </a:t>
                      </a:r>
                      <a:r>
                        <a:rPr lang="vi-VN" sz="2200" i="1" dirty="0">
                          <a:effectLst/>
                        </a:rPr>
                        <a:t>The Asian markets are less competitive than the European markets.</a:t>
                      </a:r>
                      <a:endParaRPr lang="en-US" sz="2200" i="1" dirty="0">
                        <a:effectLst/>
                      </a:endParaRPr>
                    </a:p>
                    <a:p>
                      <a:pPr algn="l"/>
                      <a:r>
                        <a:rPr lang="vi-VN" sz="2200" i="1" dirty="0">
                          <a:effectLst/>
                        </a:rPr>
                        <a:t> </a:t>
                      </a:r>
                      <a:endParaRPr lang="en-US" sz="2200" i="1" dirty="0">
                        <a:effectLst/>
                      </a:endParaRPr>
                    </a:p>
                    <a:p>
                      <a:pPr algn="l"/>
                      <a:r>
                        <a:rPr lang="en-US" sz="2200" i="1" dirty="0">
                          <a:effectLst/>
                        </a:rPr>
                        <a:t>- </a:t>
                      </a:r>
                      <a:r>
                        <a:rPr lang="vi-VN" sz="2200" i="1" dirty="0">
                          <a:effectLst/>
                        </a:rPr>
                        <a:t>Since then, our country has become more active</a:t>
                      </a:r>
                      <a:r>
                        <a:rPr lang="en-US" sz="2200" i="1" dirty="0">
                          <a:effectLst/>
                        </a:rPr>
                        <a:t>.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/>
                </a:tc>
                <a:extLst>
                  <a:ext uri="{0D108BD9-81ED-4DB2-BD59-A6C34878D82A}">
                    <a16:rowId xmlns:a16="http://schemas.microsoft.com/office/drawing/2014/main" val="1249023452"/>
                  </a:ext>
                </a:extLst>
              </a:tr>
              <a:tr h="1803400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>
                          <a:effectLst/>
                        </a:rPr>
                        <a:t>Superlative</a:t>
                      </a:r>
                      <a:r>
                        <a:rPr lang="vi-VN" sz="2200" b="1" u="none" dirty="0">
                          <a:effectLst/>
                        </a:rPr>
                        <a:t> adjectives</a:t>
                      </a:r>
                      <a:endParaRPr lang="en-US" sz="2200" b="1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274" marR="67274" marT="67274" marB="6727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T</a:t>
                      </a:r>
                      <a:r>
                        <a:rPr lang="vi-VN" sz="2200" dirty="0">
                          <a:effectLst/>
                        </a:rPr>
                        <a:t>o compare a person or thing with the whole group of which that person or thing is a member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80728" marB="80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i="1" dirty="0">
                          <a:effectLst/>
                        </a:rPr>
                        <a:t>- </a:t>
                      </a:r>
                      <a:r>
                        <a:rPr lang="vi-VN" sz="2200" i="1" dirty="0">
                          <a:effectLst/>
                        </a:rPr>
                        <a:t>This trade organisation includes two of the largest economies in the world: the United States and China. </a:t>
                      </a:r>
                      <a:endParaRPr lang="en-US" sz="2200" i="1" dirty="0">
                        <a:effectLst/>
                      </a:endParaRPr>
                    </a:p>
                    <a:p>
                      <a:pPr algn="l"/>
                      <a:r>
                        <a:rPr lang="en-US" sz="2200" i="1" dirty="0">
                          <a:effectLst/>
                        </a:rPr>
                        <a:t>- </a:t>
                      </a:r>
                      <a:r>
                        <a:rPr lang="vi-VN" sz="2200" i="1" dirty="0">
                          <a:effectLst/>
                        </a:rPr>
                        <a:t>UNICEF supports the most disadvantaged children all over the world.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0728" marR="80728" marT="67274" marB="67274"/>
                </a:tc>
                <a:extLst>
                  <a:ext uri="{0D108BD9-81ED-4DB2-BD59-A6C34878D82A}">
                    <a16:rowId xmlns:a16="http://schemas.microsoft.com/office/drawing/2014/main" val="145502368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8"/>
          <p:cNvSpPr txBox="1"/>
          <p:nvPr/>
        </p:nvSpPr>
        <p:spPr>
          <a:xfrm>
            <a:off x="1584385" y="1130300"/>
            <a:ext cx="9885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Choose the correct answers.    </a:t>
            </a:r>
            <a:endParaRPr sz="1600" dirty="0"/>
          </a:p>
        </p:txBody>
      </p:sp>
      <p:sp>
        <p:nvSpPr>
          <p:cNvPr id="374" name="Google Shape;374;p1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sp>
        <p:nvSpPr>
          <p:cNvPr id="375" name="Google Shape;375;p18"/>
          <p:cNvSpPr/>
          <p:nvPr/>
        </p:nvSpPr>
        <p:spPr>
          <a:xfrm>
            <a:off x="848568" y="1838982"/>
            <a:ext cx="10892328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WTO rules make trade </a:t>
            </a:r>
            <a:r>
              <a:rPr lang="en-US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easiest / easier</a:t>
            </a: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for smaller member countries.</a:t>
            </a:r>
            <a:endParaRPr sz="2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This job offer is </a:t>
            </a:r>
            <a:r>
              <a:rPr lang="en-US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more attractive / the most attractive </a:t>
            </a: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than the previous one.</a:t>
            </a:r>
            <a:endParaRPr sz="2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Because of poorly designed packaging, our products are </a:t>
            </a:r>
            <a:r>
              <a:rPr lang="en-US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less competitive / the least competitive</a:t>
            </a: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than foreign products.</a:t>
            </a:r>
            <a:endParaRPr sz="2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Over the past few years, Viet Nam has become one of </a:t>
            </a:r>
            <a:r>
              <a:rPr lang="en-US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more popular /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most popular</a:t>
            </a:r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destinations for foreign visitors in Southeast Asia.</a:t>
            </a:r>
            <a:endParaRPr sz="2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71616" y="2084600"/>
            <a:ext cx="950976" cy="4513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46704" y="2762666"/>
            <a:ext cx="2225040" cy="4513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66048" y="3412557"/>
            <a:ext cx="2340864" cy="4513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48568" y="5352125"/>
            <a:ext cx="2498136" cy="4513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119ba4546e7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2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19ba4546e7_0_43"/>
          <p:cNvSpPr txBox="1"/>
          <p:nvPr/>
        </p:nvSpPr>
        <p:spPr>
          <a:xfrm>
            <a:off x="1517327" y="1103787"/>
            <a:ext cx="988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word using the word(s) in brackets. Make sure it has the same meaning as the previous one. </a:t>
            </a: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19ba4546e7_0_43"/>
          <p:cNvSpPr txBox="1"/>
          <p:nvPr/>
        </p:nvSpPr>
        <p:spPr>
          <a:xfrm>
            <a:off x="596620" y="12617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sp>
        <p:nvSpPr>
          <p:cNvPr id="414" name="Google Shape;414;g119ba4546e7_0_43"/>
          <p:cNvSpPr/>
          <p:nvPr/>
        </p:nvSpPr>
        <p:spPr>
          <a:xfrm>
            <a:off x="405300" y="2198658"/>
            <a:ext cx="117867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No place is more popular with foreign visitors than this city. (the most popular)</a:t>
            </a:r>
            <a:endParaRPr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This city is the most popular place for foreign visitors.</a:t>
            </a:r>
          </a:p>
          <a:p>
            <a:pPr marL="342900" lvl="0" indent="-215900" algn="just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In many supermarkets, imported goods are not as expensive as locally produced goods. (cheaper)</a:t>
            </a:r>
          </a:p>
          <a:p>
            <a:pPr marL="342900" lvl="0" indent="-215900" algn="just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many supermarkets, imported goods are cheaper than locally produced goods.</a:t>
            </a:r>
          </a:p>
          <a:p>
            <a:pPr marL="342900" lvl="0" indent="-215900" algn="just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No international </a:t>
            </a:r>
            <a:r>
              <a:rPr lang="en-U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larger than the United Nations. (the largest)</a:t>
            </a:r>
          </a:p>
          <a:p>
            <a:pPr marL="342900" lvl="0" indent="-215900" algn="just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 United Nations is the largest international </a:t>
            </a:r>
            <a:r>
              <a:rPr lang="en-US" sz="22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215900" algn="just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In the past, our country wasn’t as active on the international stage as it is today. (more active)</a:t>
            </a:r>
          </a:p>
          <a:p>
            <a:pPr marL="342900" lvl="0" indent="-215900" algn="just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Our country is more active on the international stage today than it was in the past. </a:t>
            </a:r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19ba4546e7_0_43"/>
          <p:cNvSpPr txBox="1"/>
          <p:nvPr/>
        </p:nvSpPr>
        <p:spPr>
          <a:xfrm>
            <a:off x="2795665" y="2069391"/>
            <a:ext cx="83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119ba4546e7_0_43"/>
          <p:cNvSpPr/>
          <p:nvPr/>
        </p:nvSpPr>
        <p:spPr>
          <a:xfrm>
            <a:off x="937120" y="1104748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119ba4546e7_0_43"/>
          <p:cNvSpPr txBox="1"/>
          <p:nvPr/>
        </p:nvSpPr>
        <p:spPr>
          <a:xfrm>
            <a:off x="963512" y="1002108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596620" y="126170"/>
            <a:ext cx="63484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GAME: 20 QUESTIONS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E3BDFA-0BE7-4310-9BE4-4B6362CE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898672"/>
            <a:ext cx="48958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96F50-50BE-45F2-ACF5-6881086D9E0B}"/>
              </a:ext>
            </a:extLst>
          </p:cNvPr>
          <p:cNvSpPr txBox="1"/>
          <p:nvPr/>
        </p:nvSpPr>
        <p:spPr>
          <a:xfrm>
            <a:off x="596620" y="1390311"/>
            <a:ext cx="6348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name of a country/ international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a piece of paper.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 pairs and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stick your piece of paper on your partner’s head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them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questions (maximum) as clues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find out which country/ international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name is written on your head.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Bonus point if you 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comparative/ superlative adjectives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learned vocabulary about international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</a:p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E.g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+ Is it smaller or bigger than Vietnam? </a:t>
            </a:r>
          </a:p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+ Does it support the most disadvantaged children all over the world?</a:t>
            </a:r>
          </a:p>
        </p:txBody>
      </p:sp>
    </p:spTree>
    <p:extLst>
      <p:ext uri="{BB962C8B-B14F-4D97-AF65-F5344CB8AC3E}">
        <p14:creationId xmlns:p14="http://schemas.microsoft.com/office/powerpoint/2010/main" val="1305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</a:rPr>
              <a:t>7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018415" y="632029"/>
            <a:ext cx="91735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lt1"/>
                </a:solidFill>
              </a:rPr>
              <a:t>VIET NAM AND INTERNATIONAL ORGANISATIONS</a:t>
            </a:r>
            <a:r>
              <a:rPr lang="en-US" sz="3600" b="1" dirty="0">
                <a:solidFill>
                  <a:schemeClr val="lt1"/>
                </a:solidFill>
              </a:rPr>
              <a:t> </a:t>
            </a:r>
            <a:endParaRPr b="1"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6096000" y="2786581"/>
            <a:ext cx="40444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dirty="0"/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333547" y="127021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835509" y="229526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266581" y="348227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50873" y="1301755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50873" y="2116312"/>
            <a:ext cx="5527004" cy="101054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2" idx="3"/>
            <a:endCxn id="133" idx="0"/>
          </p:cNvCxnSpPr>
          <p:nvPr/>
        </p:nvCxnSpPr>
        <p:spPr>
          <a:xfrm>
            <a:off x="3217314" y="1597918"/>
            <a:ext cx="593562" cy="6973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>
            <a:stCxn id="133" idx="1"/>
            <a:endCxn id="134" idx="0"/>
          </p:cNvCxnSpPr>
          <p:nvPr/>
        </p:nvCxnSpPr>
        <p:spPr>
          <a:xfrm rot="10800000" flipV="1">
            <a:off x="2241949" y="2622963"/>
            <a:ext cx="593561" cy="85930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34" idx="3"/>
            <a:endCxn id="140" idx="0"/>
          </p:cNvCxnSpPr>
          <p:nvPr/>
        </p:nvCxnSpPr>
        <p:spPr>
          <a:xfrm>
            <a:off x="3217314" y="3837376"/>
            <a:ext cx="648055" cy="78036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141;p4"/>
          <p:cNvSpPr/>
          <p:nvPr/>
        </p:nvSpPr>
        <p:spPr>
          <a:xfrm>
            <a:off x="1183930" y="569856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825627" y="5861263"/>
            <a:ext cx="553965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4" y="2231681"/>
            <a:ext cx="5574743" cy="95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03134" y="3381524"/>
            <a:ext cx="5539651" cy="91603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50874" y="3399397"/>
            <a:ext cx="5345868" cy="8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5830219" y="4606283"/>
            <a:ext cx="5539651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850874" y="4602875"/>
            <a:ext cx="5345868" cy="95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correct answer.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2890002" y="461774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4"/>
          <p:cNvCxnSpPr>
            <a:stCxn id="140" idx="1"/>
            <a:endCxn id="141" idx="0"/>
          </p:cNvCxnSpPr>
          <p:nvPr/>
        </p:nvCxnSpPr>
        <p:spPr>
          <a:xfrm rot="10800000" flipV="1">
            <a:off x="2275430" y="4972843"/>
            <a:ext cx="614572" cy="7257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41054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2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dirty="0"/>
          </a:p>
        </p:txBody>
      </p:sp>
      <p:sp>
        <p:nvSpPr>
          <p:cNvPr id="458" name="Google Shape;458;p2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dirty="0"/>
          </a:p>
        </p:txBody>
      </p:sp>
      <p:sp>
        <p:nvSpPr>
          <p:cNvPr id="459" name="Google Shape;459;p21"/>
          <p:cNvSpPr txBox="1"/>
          <p:nvPr/>
        </p:nvSpPr>
        <p:spPr>
          <a:xfrm>
            <a:off x="1358390" y="2317712"/>
            <a:ext cx="93825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“international </a:t>
            </a:r>
            <a:r>
              <a:rPr lang="en-US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3200" dirty="0">
              <a:solidFill>
                <a:schemeClr val="tx1"/>
              </a:solidFill>
            </a:endParaRPr>
          </a:p>
          <a:p>
            <a:pPr marL="285750" lvl="0" indent="-285750">
              <a:buClrTx/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Pronunciation: stress in words with more than three syllables</a:t>
            </a:r>
            <a:endParaRPr sz="3200" dirty="0">
              <a:solidFill>
                <a:schemeClr val="tx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Grammar: Comparative and superlative adjectives</a:t>
            </a:r>
            <a:endParaRPr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dirty="0">
              <a:solidFill>
                <a:schemeClr val="tx1"/>
              </a:solidFill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2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468" name="Google Shape;4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2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75" name="Google Shape;4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3"/>
          <p:cNvSpPr txBox="1"/>
          <p:nvPr/>
        </p:nvSpPr>
        <p:spPr>
          <a:xfrm>
            <a:off x="1466625" y="2068125"/>
            <a:ext cx="8059212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7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international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marR="0" lvl="0" indent="-277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Pronounce words with more than three syllables with correct stress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marR="0" lvl="0" indent="-2771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1E2B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Use comparative and superlative adjectives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333547" y="127021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835509" y="229526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266581" y="348227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50873" y="1301755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50873" y="2116312"/>
            <a:ext cx="5527004" cy="101054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2" idx="3"/>
            <a:endCxn id="133" idx="0"/>
          </p:cNvCxnSpPr>
          <p:nvPr/>
        </p:nvCxnSpPr>
        <p:spPr>
          <a:xfrm>
            <a:off x="3217314" y="1597918"/>
            <a:ext cx="593562" cy="6973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>
            <a:stCxn id="133" idx="1"/>
            <a:endCxn id="134" idx="0"/>
          </p:cNvCxnSpPr>
          <p:nvPr/>
        </p:nvCxnSpPr>
        <p:spPr>
          <a:xfrm rot="10800000" flipV="1">
            <a:off x="2241949" y="2622963"/>
            <a:ext cx="593561" cy="85930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34" idx="3"/>
            <a:endCxn id="140" idx="0"/>
          </p:cNvCxnSpPr>
          <p:nvPr/>
        </p:nvCxnSpPr>
        <p:spPr>
          <a:xfrm>
            <a:off x="3217314" y="3837376"/>
            <a:ext cx="648055" cy="780365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141;p4"/>
          <p:cNvSpPr/>
          <p:nvPr/>
        </p:nvSpPr>
        <p:spPr>
          <a:xfrm>
            <a:off x="1183930" y="569856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825627" y="5861263"/>
            <a:ext cx="553965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4" y="2231681"/>
            <a:ext cx="5574743" cy="95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stress.</a:t>
            </a:r>
            <a:endParaRPr sz="1600" dirty="0">
              <a:solidFill>
                <a:srgbClr val="006673"/>
              </a:solidFill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803134" y="3381524"/>
            <a:ext cx="5539651" cy="91603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850874" y="3399397"/>
            <a:ext cx="5345868" cy="8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5830219" y="4606283"/>
            <a:ext cx="5539651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850874" y="4602875"/>
            <a:ext cx="5345868" cy="95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correct answer.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2890002" y="461774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4"/>
          <p:cNvCxnSpPr>
            <a:stCxn id="140" idx="1"/>
            <a:endCxn id="141" idx="0"/>
          </p:cNvCxnSpPr>
          <p:nvPr/>
        </p:nvCxnSpPr>
        <p:spPr>
          <a:xfrm rot="10800000" flipV="1">
            <a:off x="2275430" y="4972843"/>
            <a:ext cx="614572" cy="7257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333547" y="127021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50873" y="1301755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03050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dirty="0"/>
          </a:p>
        </p:txBody>
      </p:sp>
      <p:sp>
        <p:nvSpPr>
          <p:cNvPr id="172" name="Google Shape;172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638069" y="2525486"/>
            <a:ext cx="10668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in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teams.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round: One team rolls a dice and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gets a number (1-6).  </a:t>
            </a:r>
            <a:endParaRPr sz="1600" b="1" dirty="0"/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opposing team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word with that number of syllables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the dictionary, on the Internet…) and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“dare” Team 1 to guess the correct stress position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correct answer = 1 point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3 minutes: The team with most points wins!</a:t>
            </a:r>
            <a:endParaRPr sz="1600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D733659-1923-4966-B0EF-CB719CF3ED4D}"/>
              </a:ext>
            </a:extLst>
          </p:cNvPr>
          <p:cNvSpPr/>
          <p:nvPr/>
        </p:nvSpPr>
        <p:spPr>
          <a:xfrm>
            <a:off x="8218714" y="2057400"/>
            <a:ext cx="1556657" cy="468086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Click to roll</a:t>
            </a:r>
          </a:p>
        </p:txBody>
      </p:sp>
      <p:pic>
        <p:nvPicPr>
          <p:cNvPr id="8" name="PowerPoint Dice">
            <a:hlinkClick r:id="" action="ppaction://media"/>
            <a:extLst>
              <a:ext uri="{FF2B5EF4-FFF2-40B4-BE49-F238E27FC236}">
                <a16:creationId xmlns:a16="http://schemas.microsoft.com/office/drawing/2014/main" id="{21DA66BB-115B-4D87-8451-CC649848D4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9199" y="1560891"/>
            <a:ext cx="1186870" cy="118687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333547" y="127021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2835509" y="229526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50873" y="1301755"/>
            <a:ext cx="5527004" cy="473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I dare you!</a:t>
            </a:r>
            <a:endParaRPr sz="16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850873" y="2116312"/>
            <a:ext cx="5527004" cy="101054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stCxn id="132" idx="3"/>
            <a:endCxn id="133" idx="0"/>
          </p:cNvCxnSpPr>
          <p:nvPr/>
        </p:nvCxnSpPr>
        <p:spPr>
          <a:xfrm>
            <a:off x="3217314" y="1597918"/>
            <a:ext cx="593562" cy="69734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5803134" y="2231681"/>
            <a:ext cx="5574743" cy="95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  <a:endParaRPr sz="1600" dirty="0"/>
          </a:p>
          <a:p>
            <a:pPr marL="285750" lvl="0" indent="-301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ct val="100000"/>
              <a:buChar char="•"/>
            </a:pPr>
            <a:r>
              <a:rPr lang="en-US" sz="1600" dirty="0">
                <a:solidFill>
                  <a:srgbClr val="006673"/>
                </a:solidFill>
              </a:rPr>
              <a:t>Task 2: Listen and mark the primary stress.</a:t>
            </a:r>
            <a:endParaRPr sz="1600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2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781454" y="1083553"/>
            <a:ext cx="10194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Tips box and watch the tutorial video.</a:t>
            </a:r>
          </a:p>
        </p:txBody>
      </p:sp>
      <p:sp>
        <p:nvSpPr>
          <p:cNvPr id="224" name="Google Shape;224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E0FEF-FE35-40EB-BBF5-70D5D0FD0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20" y="1775800"/>
            <a:ext cx="7055200" cy="48008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1641425" y="1070375"/>
            <a:ext cx="10194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repeat. Pay attention to the syllable with the primary stress.</a:t>
            </a:r>
            <a:endParaRPr sz="32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dirty="0"/>
          </a:p>
        </p:txBody>
      </p:sp>
      <p:graphicFrame>
        <p:nvGraphicFramePr>
          <p:cNvPr id="225" name="Google Shape;225;p10"/>
          <p:cNvGraphicFramePr/>
          <p:nvPr>
            <p:extLst>
              <p:ext uri="{D42A27DB-BD31-4B8C-83A1-F6EECF244321}">
                <p14:modId xmlns:p14="http://schemas.microsoft.com/office/powerpoint/2010/main" val="2830635052"/>
              </p:ext>
            </p:extLst>
          </p:nvPr>
        </p:nvGraphicFramePr>
        <p:xfrm>
          <a:off x="2031999" y="2451485"/>
          <a:ext cx="8128000" cy="34790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6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More than three syllables words</a:t>
                      </a:r>
                      <a:endParaRPr sz="2400" u="none" strike="noStrike" cap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dirty="0"/>
                        <a:t>ˌ</a:t>
                      </a:r>
                      <a:r>
                        <a:rPr lang="en-US" sz="2400" dirty="0" err="1"/>
                        <a:t>appliˈcation</a:t>
                      </a:r>
                      <a:endParaRPr sz="2400" u="none" strike="noStrike" cap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ˌpopuˈlation</a:t>
                      </a:r>
                      <a:endParaRPr sz="24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dirty="0" err="1"/>
                        <a:t>comˌmuniˈcation</a:t>
                      </a:r>
                      <a:endParaRPr sz="2400" u="none" strike="noStrike" cap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dirty="0"/>
                        <a:t>ˌ</a:t>
                      </a:r>
                      <a:r>
                        <a:rPr lang="en-US" sz="2400" dirty="0" err="1"/>
                        <a:t>indeˈpendent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ˌecoˈnomic</a:t>
                      </a:r>
                      <a:endParaRPr sz="240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dirty="0"/>
                        <a:t>ˌ</a:t>
                      </a:r>
                      <a:r>
                        <a:rPr lang="en-US" sz="2400" dirty="0" err="1"/>
                        <a:t>possiˈbility</a:t>
                      </a:r>
                      <a:endParaRPr sz="240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ˌexplaˈnation</a:t>
                      </a:r>
                      <a:endParaRPr sz="240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B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dirty="0" err="1"/>
                        <a:t>parˌticiˈpation</a:t>
                      </a:r>
                      <a:endParaRPr sz="240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6" name="Google Shape;226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0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3760" y="162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1385</Words>
  <PresentationFormat>Widescreen</PresentationFormat>
  <Paragraphs>237</Paragraphs>
  <Slides>23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Courier New</vt:lpstr>
      <vt:lpstr>Times New Roman</vt:lpstr>
      <vt:lpstr>Bookman Old Style</vt:lpstr>
      <vt:lpstr>Georgia</vt:lpstr>
      <vt:lpstr>Open Sans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2023-04-11T05:27:23Z</dcterms:modified>
</cp:coreProperties>
</file>