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8" r:id="rId2"/>
    <p:sldId id="257" r:id="rId3"/>
    <p:sldId id="305" r:id="rId4"/>
    <p:sldId id="259" r:id="rId5"/>
    <p:sldId id="260" r:id="rId6"/>
    <p:sldId id="262" r:id="rId7"/>
    <p:sldId id="264" r:id="rId8"/>
    <p:sldId id="265" r:id="rId9"/>
    <p:sldId id="266" r:id="rId10"/>
    <p:sldId id="268" r:id="rId11"/>
    <p:sldId id="270" r:id="rId12"/>
    <p:sldId id="275" r:id="rId13"/>
    <p:sldId id="271" r:id="rId14"/>
    <p:sldId id="276" r:id="rId15"/>
    <p:sldId id="278" r:id="rId16"/>
    <p:sldId id="280" r:id="rId17"/>
    <p:sldId id="282" r:id="rId18"/>
    <p:sldId id="306" r:id="rId19"/>
    <p:sldId id="286" r:id="rId20"/>
    <p:sldId id="307" r:id="rId21"/>
    <p:sldId id="293" r:id="rId22"/>
    <p:sldId id="288" r:id="rId23"/>
    <p:sldId id="291" r:id="rId24"/>
    <p:sldId id="314" r:id="rId25"/>
    <p:sldId id="315" r:id="rId26"/>
    <p:sldId id="294" r:id="rId27"/>
    <p:sldId id="295" r:id="rId28"/>
    <p:sldId id="297" r:id="rId29"/>
    <p:sldId id="298" r:id="rId30"/>
    <p:sldId id="299" r:id="rId31"/>
    <p:sldId id="312" r:id="rId32"/>
    <p:sldId id="301" r:id="rId33"/>
    <p:sldId id="304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FFDBD"/>
    <a:srgbClr val="74F88A"/>
    <a:srgbClr val="21F344"/>
    <a:srgbClr val="CCECFF"/>
    <a:srgbClr val="FF66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DD738-B870-4C78-9F0A-EC132A3BEBB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96B2-A0C4-4CCF-A411-659384F1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8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096B2-A0C4-4CCF-A411-659384F171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096B2-A0C4-4CCF-A411-659384F171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096B2-A0C4-4CCF-A411-659384F171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2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096B2-A0C4-4CCF-A411-659384F1712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7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3509-E1B0-49E1-A90E-757B5F33F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4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4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2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6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8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7FF4-1689-4FB0-86BA-3282F1D75446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B19B-1CAD-4D88-B422-0FC0630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Welcome\Desktop\NV\Dong%20nhanh%20lua%20tot%20-%20To%20uyen%20(trim%203.36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Kết quả hình ảnh cho hinh anh d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-29029" y="1451534"/>
            <a:ext cx="9144000" cy="39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“KÍNH CHÀO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QUÝ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THẦY CÔ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ĐẾN DỰ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TIẾT HỌC HÔM NAY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i="1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 6/5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endParaRPr lang="en-US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1" name="Dong nhanh lua tot - To uyen (trim 3.36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13" y="643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6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21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1"/>
                </p:tgtEl>
              </p:cMediaNode>
            </p:audio>
          </p:childTnLst>
        </p:cTn>
      </p:par>
    </p:tnLst>
    <p:bldLst>
      <p:bldP spid="2150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2057400"/>
          </a:xfrm>
        </p:spPr>
        <p:txBody>
          <a:bodyPr>
            <a:normAutofit fontScale="90000"/>
          </a:bodyPr>
          <a:lstStyle/>
          <a:p>
            <a:pPr algn="l">
              <a:spcBef>
                <a:spcPct val="50000"/>
              </a:spcBef>
            </a:pP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50         SỐ TỪ VÀ LƯỢNG TỪ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hiểu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9366" y="1295400"/>
            <a:ext cx="8878529" cy="5078305"/>
          </a:xfrm>
          <a:prstGeom prst="rect">
            <a:avLst/>
          </a:prstGeom>
          <a:noFill/>
          <a:ln w="0">
            <a:solidFill>
              <a:srgbClr val="FF00FF">
                <a:alpha val="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dirty="0"/>
              <a:t> </a:t>
            </a:r>
            <a:r>
              <a:rPr lang="en-US" sz="6000" b="1" dirty="0">
                <a:sym typeface="Wingdings"/>
              </a:rPr>
              <a:t></a:t>
            </a:r>
            <a:endParaRPr lang="en-US" sz="60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smtClean="0"/>
              <a:t>- </a:t>
            </a:r>
            <a:r>
              <a:rPr lang="en-US" sz="4400" dirty="0" err="1"/>
              <a:t>Số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chỉ</a:t>
            </a:r>
            <a:r>
              <a:rPr lang="en-US" sz="4400" dirty="0"/>
              <a:t> </a:t>
            </a:r>
            <a:r>
              <a:rPr lang="en-US" sz="4400" dirty="0" err="1"/>
              <a:t>số</a:t>
            </a:r>
            <a:r>
              <a:rPr lang="en-US" sz="4400" dirty="0"/>
              <a:t> </a:t>
            </a:r>
            <a:r>
              <a:rPr lang="en-US" sz="4400" dirty="0" err="1"/>
              <a:t>lượng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thứ</a:t>
            </a:r>
            <a:r>
              <a:rPr lang="en-US" sz="4400" dirty="0"/>
              <a:t> </a:t>
            </a:r>
            <a:r>
              <a:rPr lang="en-US" sz="4400" dirty="0" err="1"/>
              <a:t>tự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sự</a:t>
            </a:r>
            <a:r>
              <a:rPr lang="en-US" sz="4400" dirty="0"/>
              <a:t> </a:t>
            </a:r>
            <a:r>
              <a:rPr lang="en-US" sz="4400" dirty="0" err="1"/>
              <a:t>vật</a:t>
            </a:r>
            <a:r>
              <a:rPr lang="en-US" sz="4400" dirty="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4400" dirty="0" smtClean="0"/>
              <a:t> - </a:t>
            </a:r>
            <a:r>
              <a:rPr lang="en-US" sz="4400" dirty="0" err="1" smtClean="0"/>
              <a:t>Khi</a:t>
            </a:r>
            <a:r>
              <a:rPr lang="en-US" sz="4400" dirty="0" smtClean="0"/>
              <a:t> </a:t>
            </a:r>
            <a:r>
              <a:rPr lang="en-US" sz="4400" dirty="0" err="1"/>
              <a:t>biểu</a:t>
            </a:r>
            <a:r>
              <a:rPr lang="en-US" sz="4400" dirty="0"/>
              <a:t> </a:t>
            </a:r>
            <a:r>
              <a:rPr lang="en-US" sz="4400" dirty="0" err="1"/>
              <a:t>thị</a:t>
            </a:r>
            <a:r>
              <a:rPr lang="en-US" sz="4400" dirty="0"/>
              <a:t> </a:t>
            </a:r>
            <a:r>
              <a:rPr lang="en-US" sz="4400" err="1"/>
              <a:t>số</a:t>
            </a:r>
            <a:r>
              <a:rPr lang="en-US" sz="4400"/>
              <a:t> </a:t>
            </a:r>
            <a:r>
              <a:rPr lang="en-US" sz="4400" smtClean="0"/>
              <a:t>lượng, </a:t>
            </a:r>
            <a:r>
              <a:rPr lang="en-US" sz="4400" dirty="0" err="1"/>
              <a:t>số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thường</a:t>
            </a:r>
            <a:r>
              <a:rPr lang="en-US" sz="4400" dirty="0"/>
              <a:t> </a:t>
            </a:r>
            <a:r>
              <a:rPr lang="en-US" sz="4400" dirty="0" err="1"/>
              <a:t>đứng</a:t>
            </a:r>
            <a:r>
              <a:rPr lang="en-US" sz="4400" dirty="0"/>
              <a:t> </a:t>
            </a:r>
            <a:r>
              <a:rPr lang="en-US" sz="4400" dirty="0" err="1"/>
              <a:t>trước</a:t>
            </a:r>
            <a:r>
              <a:rPr lang="en-US" sz="4400" dirty="0"/>
              <a:t> </a:t>
            </a:r>
            <a:r>
              <a:rPr lang="en-US" sz="4400" dirty="0" err="1"/>
              <a:t>danh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. </a:t>
            </a:r>
            <a:r>
              <a:rPr lang="en-US" sz="4400" dirty="0" err="1"/>
              <a:t>Khi</a:t>
            </a:r>
            <a:r>
              <a:rPr lang="en-US" sz="4400" dirty="0"/>
              <a:t> </a:t>
            </a:r>
            <a:r>
              <a:rPr lang="en-US" sz="4400" dirty="0" err="1"/>
              <a:t>biểu</a:t>
            </a:r>
            <a:r>
              <a:rPr lang="en-US" sz="4400" dirty="0"/>
              <a:t> </a:t>
            </a:r>
            <a:r>
              <a:rPr lang="en-US" sz="4400" dirty="0" err="1"/>
              <a:t>thị</a:t>
            </a:r>
            <a:r>
              <a:rPr lang="en-US" sz="4400" i="1" dirty="0"/>
              <a:t> </a:t>
            </a:r>
            <a:r>
              <a:rPr lang="en-US" sz="4400" dirty="0" err="1"/>
              <a:t>thứ</a:t>
            </a:r>
            <a:r>
              <a:rPr lang="en-US" sz="4400" dirty="0"/>
              <a:t> </a:t>
            </a:r>
            <a:r>
              <a:rPr lang="en-US" sz="4400" dirty="0" err="1"/>
              <a:t>tự</a:t>
            </a:r>
            <a:r>
              <a:rPr lang="en-US" sz="4400" dirty="0"/>
              <a:t>, </a:t>
            </a:r>
            <a:r>
              <a:rPr lang="en-US" sz="4400" dirty="0" err="1"/>
              <a:t>số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đứng</a:t>
            </a:r>
            <a:r>
              <a:rPr lang="en-US" sz="4400" dirty="0"/>
              <a:t> </a:t>
            </a:r>
            <a:r>
              <a:rPr lang="en-US" sz="4400" dirty="0" err="1"/>
              <a:t>sau</a:t>
            </a:r>
            <a:r>
              <a:rPr lang="en-US" sz="4400" dirty="0"/>
              <a:t> </a:t>
            </a:r>
            <a:r>
              <a:rPr lang="en-US" sz="4400" dirty="0" err="1"/>
              <a:t>danh</a:t>
            </a:r>
            <a:r>
              <a:rPr lang="en-US" sz="4400" dirty="0"/>
              <a:t> </a:t>
            </a:r>
            <a:r>
              <a:rPr lang="en-US" sz="4400" err="1" smtClean="0"/>
              <a:t>từ</a:t>
            </a:r>
            <a:r>
              <a:rPr lang="en-US" sz="440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4400" smtClean="0"/>
              <a:t>Vd: </a:t>
            </a:r>
            <a:r>
              <a:rPr lang="en-US" sz="4400" u="sng" smtClean="0"/>
              <a:t>một</a:t>
            </a:r>
            <a:r>
              <a:rPr lang="en-US" sz="4400" smtClean="0"/>
              <a:t> bông hoa, thứ </a:t>
            </a:r>
            <a:r>
              <a:rPr lang="en-US" sz="4400" u="sng" smtClean="0"/>
              <a:t>sáu</a:t>
            </a:r>
            <a:r>
              <a:rPr lang="en-US" sz="4400" smtClean="0"/>
              <a:t>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241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8686800" cy="397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 err="1" smtClean="0"/>
              <a:t>Đọc</a:t>
            </a:r>
            <a:r>
              <a:rPr lang="en-US" sz="3600" dirty="0" smtClean="0"/>
              <a:t> </a:t>
            </a:r>
            <a:r>
              <a:rPr lang="en-US" sz="3600" dirty="0" err="1" smtClean="0"/>
              <a:t>lại</a:t>
            </a:r>
            <a:r>
              <a:rPr lang="en-US" sz="3600" dirty="0" smtClean="0"/>
              <a:t> </a:t>
            </a:r>
            <a:r>
              <a:rPr lang="en-US" sz="3600" dirty="0" err="1" smtClean="0"/>
              <a:t>ví</a:t>
            </a:r>
            <a:r>
              <a:rPr lang="en-US" sz="3600" dirty="0" smtClean="0"/>
              <a:t> </a:t>
            </a:r>
            <a:r>
              <a:rPr lang="en-US" sz="3600" dirty="0" err="1" smtClean="0"/>
              <a:t>dụ</a:t>
            </a:r>
            <a:r>
              <a:rPr lang="en-US" sz="3600" dirty="0" smtClean="0"/>
              <a:t> 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 smtClean="0"/>
              <a:t>a</a:t>
            </a:r>
            <a:r>
              <a:rPr lang="en-US" sz="3600" dirty="0"/>
              <a:t>. </a:t>
            </a:r>
            <a:r>
              <a:rPr lang="en-US" sz="3600" b="1" dirty="0" err="1"/>
              <a:t>Hai</a:t>
            </a:r>
            <a:r>
              <a:rPr lang="en-US" sz="3600" dirty="0"/>
              <a:t> </a:t>
            </a:r>
            <a:r>
              <a:rPr lang="en-US" sz="3600" dirty="0" err="1"/>
              <a:t>chàng</a:t>
            </a:r>
            <a:r>
              <a:rPr lang="en-US" sz="3600" dirty="0"/>
              <a:t> </a:t>
            </a:r>
            <a:r>
              <a:rPr lang="en-US" sz="3600" dirty="0" err="1"/>
              <a:t>tâu</a:t>
            </a:r>
            <a:r>
              <a:rPr lang="en-US" sz="3600" dirty="0"/>
              <a:t> </a:t>
            </a:r>
            <a:r>
              <a:rPr lang="en-US" sz="3600" dirty="0" err="1"/>
              <a:t>hỏi</a:t>
            </a:r>
            <a:r>
              <a:rPr lang="en-US" sz="3600" dirty="0"/>
              <a:t> </a:t>
            </a:r>
            <a:r>
              <a:rPr lang="en-US" sz="3600" dirty="0" err="1"/>
              <a:t>đồ</a:t>
            </a:r>
            <a:r>
              <a:rPr lang="en-US" sz="3600" dirty="0"/>
              <a:t> </a:t>
            </a:r>
            <a:r>
              <a:rPr lang="en-US" sz="3600" dirty="0" err="1"/>
              <a:t>sính</a:t>
            </a:r>
            <a:r>
              <a:rPr lang="en-US" sz="3600" dirty="0"/>
              <a:t> </a:t>
            </a:r>
            <a:r>
              <a:rPr lang="en-US" sz="3600" dirty="0" err="1"/>
              <a:t>lễ</a:t>
            </a:r>
            <a:r>
              <a:rPr lang="en-US" sz="3600" dirty="0"/>
              <a:t> </a:t>
            </a:r>
            <a:r>
              <a:rPr lang="en-US" sz="3600" dirty="0" err="1"/>
              <a:t>cần</a:t>
            </a:r>
            <a:r>
              <a:rPr lang="en-US" sz="3600" dirty="0"/>
              <a:t> </a:t>
            </a:r>
            <a:r>
              <a:rPr lang="en-US" sz="3600" dirty="0" err="1"/>
              <a:t>sắm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, </a:t>
            </a:r>
            <a:r>
              <a:rPr lang="en-US" sz="3600" dirty="0" err="1"/>
              <a:t>vua</a:t>
            </a:r>
            <a:r>
              <a:rPr lang="en-US" sz="3600" dirty="0"/>
              <a:t> </a:t>
            </a:r>
            <a:r>
              <a:rPr lang="en-US" sz="3600" dirty="0" err="1"/>
              <a:t>bảo</a:t>
            </a:r>
            <a:r>
              <a:rPr lang="en-US" sz="3600" dirty="0"/>
              <a:t>: “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trăm</a:t>
            </a:r>
            <a:r>
              <a:rPr lang="en-US" sz="3600" dirty="0"/>
              <a:t> </a:t>
            </a:r>
            <a:r>
              <a:rPr lang="en-US" sz="3600" dirty="0" err="1"/>
              <a:t>ván</a:t>
            </a:r>
            <a:r>
              <a:rPr lang="en-US" sz="3600" dirty="0"/>
              <a:t> </a:t>
            </a:r>
            <a:r>
              <a:rPr lang="en-US" sz="3600" dirty="0" err="1"/>
              <a:t>cơm</a:t>
            </a:r>
            <a:r>
              <a:rPr lang="en-US" sz="3600" dirty="0"/>
              <a:t> </a:t>
            </a:r>
            <a:r>
              <a:rPr lang="en-US" sz="3600" dirty="0" err="1"/>
              <a:t>nếp</a:t>
            </a:r>
            <a:r>
              <a:rPr lang="en-US" sz="3600" dirty="0"/>
              <a:t>,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trăm</a:t>
            </a:r>
            <a:r>
              <a:rPr lang="en-US" sz="3600" dirty="0"/>
              <a:t> </a:t>
            </a:r>
            <a:r>
              <a:rPr lang="en-US" sz="3600" dirty="0" err="1"/>
              <a:t>nệp</a:t>
            </a:r>
            <a:r>
              <a:rPr lang="en-US" sz="3600" dirty="0"/>
              <a:t> </a:t>
            </a:r>
            <a:r>
              <a:rPr lang="en-US" sz="3600" dirty="0" err="1"/>
              <a:t>bánh</a:t>
            </a:r>
            <a:r>
              <a:rPr lang="en-US" sz="3600" dirty="0"/>
              <a:t> </a:t>
            </a:r>
            <a:r>
              <a:rPr lang="en-US" sz="3600" dirty="0" err="1"/>
              <a:t>chưng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voi</a:t>
            </a:r>
            <a:r>
              <a:rPr lang="en-US" sz="3600" dirty="0"/>
              <a:t> </a:t>
            </a:r>
            <a:r>
              <a:rPr lang="en-US" sz="3600" b="1" dirty="0" err="1"/>
              <a:t>chín</a:t>
            </a:r>
            <a:r>
              <a:rPr lang="en-US" sz="3600" dirty="0"/>
              <a:t> </a:t>
            </a:r>
            <a:r>
              <a:rPr lang="en-US" sz="3600" dirty="0" err="1"/>
              <a:t>ngà</a:t>
            </a:r>
            <a:r>
              <a:rPr lang="en-US" sz="3600" dirty="0"/>
              <a:t>, </a:t>
            </a:r>
            <a:r>
              <a:rPr lang="en-US" sz="3600" dirty="0" err="1"/>
              <a:t>gà</a:t>
            </a:r>
            <a:r>
              <a:rPr lang="en-US" sz="3600" dirty="0"/>
              <a:t> </a:t>
            </a:r>
            <a:r>
              <a:rPr lang="en-US" sz="3600" b="1" dirty="0" err="1"/>
              <a:t>chín</a:t>
            </a:r>
            <a:r>
              <a:rPr lang="en-US" sz="3600" dirty="0"/>
              <a:t> </a:t>
            </a:r>
            <a:r>
              <a:rPr lang="en-US" sz="3600" dirty="0" err="1"/>
              <a:t>cựa</a:t>
            </a:r>
            <a:r>
              <a:rPr lang="en-US" sz="3600" dirty="0"/>
              <a:t>, </a:t>
            </a:r>
            <a:r>
              <a:rPr lang="en-US" sz="3600" dirty="0" err="1"/>
              <a:t>ngựa</a:t>
            </a:r>
            <a:r>
              <a:rPr lang="en-US" sz="3600" dirty="0"/>
              <a:t> </a:t>
            </a:r>
            <a:r>
              <a:rPr lang="en-US" sz="3600" b="1" dirty="0" err="1"/>
              <a:t>chín</a:t>
            </a:r>
            <a:r>
              <a:rPr lang="en-US" sz="3600" dirty="0"/>
              <a:t> </a:t>
            </a:r>
            <a:r>
              <a:rPr lang="en-US" sz="3600" dirty="0" err="1"/>
              <a:t>hồng</a:t>
            </a:r>
            <a:r>
              <a:rPr lang="en-US" sz="3600" dirty="0"/>
              <a:t> </a:t>
            </a:r>
            <a:r>
              <a:rPr lang="en-US" sz="3600" dirty="0" err="1"/>
              <a:t>mao</a:t>
            </a:r>
            <a:r>
              <a:rPr lang="en-US" sz="3600" dirty="0"/>
              <a:t>, </a:t>
            </a:r>
            <a:r>
              <a:rPr lang="en-US" sz="3600" dirty="0" err="1"/>
              <a:t>mỗi</a:t>
            </a:r>
            <a:r>
              <a:rPr lang="en-US" sz="3600" dirty="0"/>
              <a:t> </a:t>
            </a:r>
            <a:r>
              <a:rPr lang="en-US" sz="3600" dirty="0" err="1"/>
              <a:t>thứ</a:t>
            </a:r>
            <a:r>
              <a:rPr lang="en-US" sz="3600" dirty="0"/>
              <a:t> </a:t>
            </a:r>
            <a:r>
              <a:rPr lang="en-US" sz="3600" b="1" dirty="0" err="1"/>
              <a:t>một</a:t>
            </a:r>
            <a:r>
              <a:rPr lang="en-US" sz="3600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đôi</a:t>
            </a:r>
            <a:r>
              <a:rPr lang="en-US" sz="3600" dirty="0"/>
              <a:t>”</a:t>
            </a:r>
            <a:endParaRPr lang="en-US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/>
              <a:t>                                   ( </a:t>
            </a:r>
            <a:r>
              <a:rPr lang="en-US" sz="3600" dirty="0" err="1"/>
              <a:t>Sơn</a:t>
            </a:r>
            <a:r>
              <a:rPr lang="en-US" sz="3600" dirty="0"/>
              <a:t> </a:t>
            </a:r>
            <a:r>
              <a:rPr lang="en-US" sz="3600" dirty="0" err="1"/>
              <a:t>Tinh</a:t>
            </a:r>
            <a:r>
              <a:rPr lang="en-US" sz="3600" dirty="0"/>
              <a:t>, </a:t>
            </a:r>
            <a:r>
              <a:rPr lang="en-US" sz="3600" dirty="0" err="1"/>
              <a:t>Thủy</a:t>
            </a:r>
            <a:r>
              <a:rPr lang="en-US" sz="3600" dirty="0"/>
              <a:t> </a:t>
            </a:r>
            <a:r>
              <a:rPr lang="en-US" sz="3600" dirty="0" err="1"/>
              <a:t>Tinh</a:t>
            </a:r>
            <a:r>
              <a:rPr lang="en-US" sz="3600" dirty="0"/>
              <a:t>)</a:t>
            </a: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2590800" y="29718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          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762000" y="4162631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571500" y="4794150"/>
            <a:ext cx="8153400" cy="2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/>
          <a:p>
            <a:pPr marL="342900" indent="-34290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36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6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86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86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03" name="AutoShape 39"/>
          <p:cNvSpPr>
            <a:spLocks noChangeArrowheads="1"/>
          </p:cNvSpPr>
          <p:nvPr/>
        </p:nvSpPr>
        <p:spPr bwMode="auto">
          <a:xfrm>
            <a:off x="0" y="3505200"/>
            <a:ext cx="3200400" cy="3124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99"/>
                </a:solidFill>
              </a:rPr>
              <a:t>Trong mô hình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99"/>
                </a:solidFill>
              </a:rPr>
              <a:t>cụm danh từ, từ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000099"/>
                </a:solidFill>
              </a:rPr>
              <a:t>đôi</a:t>
            </a:r>
            <a:r>
              <a:rPr lang="en-US" sz="3600">
                <a:solidFill>
                  <a:srgbClr val="000099"/>
                </a:solidFill>
              </a:rPr>
              <a:t> đứng ở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99"/>
                </a:solidFill>
              </a:rPr>
              <a:t> vị trí nào ?</a:t>
            </a:r>
          </a:p>
        </p:txBody>
      </p:sp>
      <p:graphicFrame>
        <p:nvGraphicFramePr>
          <p:cNvPr id="318542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22962317"/>
              </p:ext>
            </p:extLst>
          </p:nvPr>
        </p:nvGraphicFramePr>
        <p:xfrm>
          <a:off x="304800" y="609600"/>
          <a:ext cx="8229600" cy="2331930"/>
        </p:xfrm>
        <a:graphic>
          <a:graphicData uri="http://schemas.openxmlformats.org/drawingml/2006/table">
            <a:tbl>
              <a:tblPr/>
              <a:tblGrid>
                <a:gridCol w="2670175"/>
                <a:gridCol w="2587625"/>
                <a:gridCol w="2971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trước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30" marR="9143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Phần trung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tâm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Phần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sau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Một </a:t>
                      </a:r>
                    </a:p>
                  </a:txBody>
                  <a:tcPr marL="91430" marR="9143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đôi</a:t>
                      </a:r>
                    </a:p>
                  </a:txBody>
                  <a:tcPr marL="91430" marR="9143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536" name="Text Box 72"/>
          <p:cNvSpPr txBox="1">
            <a:spLocks noChangeArrowheads="1"/>
          </p:cNvSpPr>
          <p:nvPr/>
        </p:nvSpPr>
        <p:spPr bwMode="auto">
          <a:xfrm>
            <a:off x="3429000" y="4038600"/>
            <a:ext cx="5562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/>
              <a:t>- </a:t>
            </a:r>
            <a:r>
              <a:rPr lang="en-US" sz="4000">
                <a:solidFill>
                  <a:srgbClr val="000099"/>
                </a:solidFill>
              </a:rPr>
              <a:t>Vị trí của danh từ chỉ đơn vị</a:t>
            </a:r>
          </a:p>
        </p:txBody>
      </p:sp>
    </p:spTree>
    <p:extLst>
      <p:ext uri="{BB962C8B-B14F-4D97-AF65-F5344CB8AC3E}">
        <p14:creationId xmlns:p14="http://schemas.microsoft.com/office/powerpoint/2010/main" val="3017211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03" grpId="0" animBg="1" autoUpdateAnimBg="0"/>
      <p:bldP spid="3185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223684" y="122903"/>
            <a:ext cx="88392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dirty="0" smtClean="0">
                <a:latin typeface="Times New Roman" pitchFamily="18" charset="0"/>
              </a:rPr>
              <a:t>- </a:t>
            </a:r>
            <a:r>
              <a:rPr lang="en-US" sz="4000" b="1" dirty="0" err="1" smtClean="0">
                <a:latin typeface="Times New Roman" pitchFamily="18" charset="0"/>
              </a:rPr>
              <a:t>Vị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</a:rPr>
              <a:t>trí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</a:rPr>
              <a:t> “</a:t>
            </a:r>
            <a:r>
              <a:rPr lang="en-US" sz="4000" b="1" dirty="0" err="1" smtClean="0">
                <a:latin typeface="Times New Roman" pitchFamily="18" charset="0"/>
              </a:rPr>
              <a:t>đôi</a:t>
            </a:r>
            <a:r>
              <a:rPr lang="en-US" sz="4000" b="1" dirty="0" smtClean="0">
                <a:latin typeface="Times New Roman" pitchFamily="18" charset="0"/>
              </a:rPr>
              <a:t>”: </a:t>
            </a:r>
            <a:r>
              <a:rPr lang="en-US" sz="4000" dirty="0" err="1" smtClean="0">
                <a:latin typeface="Times New Roman" pitchFamily="18" charset="0"/>
              </a:rPr>
              <a:t>đứng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sau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z="4000" b="1" dirty="0" smtClean="0">
                <a:latin typeface="Times New Roman" pitchFamily="18" charset="0"/>
              </a:rPr>
              <a:t>Ý </a:t>
            </a:r>
            <a:r>
              <a:rPr lang="en-US" sz="4000" b="1" dirty="0" err="1" smtClean="0">
                <a:latin typeface="Times New Roman" pitchFamily="18" charset="0"/>
              </a:rPr>
              <a:t>nghĩa</a:t>
            </a:r>
            <a:r>
              <a:rPr lang="en-US" sz="4000" b="1" dirty="0" smtClean="0">
                <a:latin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</a:rPr>
              <a:t>chỉ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lượng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hai</a:t>
            </a:r>
            <a:endParaRPr lang="en-US" sz="4000" dirty="0" smtClean="0"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en-US" sz="40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    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Đôi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”: </a:t>
            </a:r>
            <a:r>
              <a:rPr lang="en-US" sz="4000" dirty="0" err="1" smtClean="0">
                <a:latin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vì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đôi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mang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đặc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điểm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endParaRPr lang="en-US" sz="4000" dirty="0" smtClean="0">
              <a:latin typeface="Times New Roman" pitchFamily="18" charset="0"/>
            </a:endParaRPr>
          </a:p>
          <a:p>
            <a:pPr marL="0" lvl="1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48265" y="2438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486696" y="304800"/>
            <a:ext cx="7895303" cy="2622755"/>
          </a:xfrm>
          <a:prstGeom prst="cloudCallout">
            <a:avLst>
              <a:gd name="adj1" fmla="val -48727"/>
              <a:gd name="adj2" fmla="val -23681"/>
            </a:avLst>
          </a:prstGeom>
          <a:solidFill>
            <a:srgbClr val="EFE7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1430" tIns="45716" rIns="91430" bIns="45716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9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2057400"/>
          </a:xfrm>
        </p:spPr>
        <p:txBody>
          <a:bodyPr>
            <a:normAutofit fontScale="90000"/>
          </a:bodyPr>
          <a:lstStyle/>
          <a:p>
            <a:pPr algn="l">
              <a:spcBef>
                <a:spcPct val="50000"/>
              </a:spcBef>
            </a:pP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50         SỐ TỪ VÀ LƯỢNG TỪ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hiểu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805" y="1524000"/>
            <a:ext cx="8878529" cy="2985425"/>
          </a:xfrm>
          <a:prstGeom prst="rect">
            <a:avLst/>
          </a:prstGeom>
          <a:noFill/>
          <a:ln w="0">
            <a:solidFill>
              <a:srgbClr val="FF00FF">
                <a:alpha val="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dirty="0" smtClean="0"/>
              <a:t> </a:t>
            </a:r>
            <a:r>
              <a:rPr lang="en-US" sz="6000" b="1" dirty="0" smtClean="0">
                <a:sym typeface="Wingdings"/>
              </a:rPr>
              <a:t></a:t>
            </a:r>
            <a:endParaRPr lang="en-US" sz="6000" b="1" dirty="0" smtClean="0"/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en-US" sz="3200" smtClean="0"/>
              <a:t>Lưu ý: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trực</a:t>
            </a:r>
            <a:r>
              <a:rPr lang="en-US" sz="3200" dirty="0" smtClean="0"/>
              <a:t> </a:t>
            </a:r>
            <a:r>
              <a:rPr lang="en-US" sz="3200" dirty="0" err="1" smtClean="0"/>
              <a:t>tiếp</a:t>
            </a:r>
            <a:r>
              <a:rPr lang="en-US" sz="3200" dirty="0" smtClean="0"/>
              <a:t> </a:t>
            </a:r>
            <a:r>
              <a:rPr lang="en-US" sz="3200" dirty="0" err="1" smtClean="0"/>
              <a:t>kết</a:t>
            </a:r>
            <a:r>
              <a:rPr lang="en-US" sz="3200" dirty="0" smtClean="0"/>
              <a:t> </a:t>
            </a:r>
            <a:r>
              <a:rPr lang="en-US" sz="3200" dirty="0" err="1" smtClean="0"/>
              <a:t>hợp</a:t>
            </a:r>
            <a:r>
              <a:rPr lang="en-US" sz="3200" dirty="0" smtClean="0"/>
              <a:t>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chỉ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,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danh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chỉ</a:t>
            </a:r>
            <a:r>
              <a:rPr lang="en-US" sz="3200" dirty="0" smtClean="0"/>
              <a:t> </a:t>
            </a:r>
            <a:r>
              <a:rPr lang="en-US" sz="3200" dirty="0" err="1" smtClean="0"/>
              <a:t>đơn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trực</a:t>
            </a:r>
            <a:r>
              <a:rPr lang="en-US" sz="3200" dirty="0" smtClean="0"/>
              <a:t> </a:t>
            </a:r>
            <a:r>
              <a:rPr lang="en-US" sz="3200" dirty="0" err="1" smtClean="0"/>
              <a:t>tiếp</a:t>
            </a:r>
            <a:r>
              <a:rPr lang="en-US" sz="3200" dirty="0" smtClean="0"/>
              <a:t> </a:t>
            </a:r>
            <a:r>
              <a:rPr lang="en-US" sz="3200" dirty="0" err="1" smtClean="0"/>
              <a:t>kết</a:t>
            </a:r>
            <a:r>
              <a:rPr lang="en-US" sz="3200" dirty="0" smtClean="0"/>
              <a:t> </a:t>
            </a:r>
            <a:r>
              <a:rPr lang="en-US" sz="3200" dirty="0" err="1" smtClean="0"/>
              <a:t>hợp</a:t>
            </a:r>
            <a:r>
              <a:rPr lang="en-US" sz="3200" dirty="0" smtClean="0"/>
              <a:t>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ở </a:t>
            </a:r>
            <a:r>
              <a:rPr lang="en-US" sz="3200" dirty="0" err="1" smtClean="0"/>
              <a:t>phía</a:t>
            </a:r>
            <a:r>
              <a:rPr lang="en-US" sz="3200" dirty="0" smtClean="0"/>
              <a:t> </a:t>
            </a:r>
            <a:r>
              <a:rPr lang="en-US" sz="3200" dirty="0" err="1" smtClean="0"/>
              <a:t>trước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chỉ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ở </a:t>
            </a:r>
            <a:r>
              <a:rPr lang="en-US" sz="3200" dirty="0" err="1" smtClean="0"/>
              <a:t>phía</a:t>
            </a:r>
            <a:r>
              <a:rPr lang="en-US" sz="3200" dirty="0" smtClean="0"/>
              <a:t> </a:t>
            </a:r>
            <a:r>
              <a:rPr lang="en-US" sz="3200" err="1" smtClean="0"/>
              <a:t>sau</a:t>
            </a:r>
            <a:r>
              <a:rPr lang="en-US" sz="3200" smtClean="0"/>
              <a:t>.</a:t>
            </a:r>
          </a:p>
          <a:p>
            <a:pPr>
              <a:spcBef>
                <a:spcPct val="0"/>
              </a:spcBef>
              <a:buNone/>
            </a:pPr>
            <a:r>
              <a:rPr lang="en-US" sz="3200" smtClean="0"/>
              <a:t>     Vd: một đôi đũa nọ, một cặp cá kia….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34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những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hình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ảnh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dưới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đây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em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hãy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tìm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có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dụng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507" name="Tree"/>
          <p:cNvSpPr>
            <a:spLocks noEditPoints="1" noChangeArrowheads="1"/>
          </p:cNvSpPr>
          <p:nvPr/>
        </p:nvSpPr>
        <p:spPr bwMode="auto">
          <a:xfrm>
            <a:off x="762000" y="1371600"/>
            <a:ext cx="1364456" cy="1809750"/>
          </a:xfrm>
          <a:custGeom>
            <a:avLst/>
            <a:gdLst>
              <a:gd name="T0" fmla="*/ 76614892 w 21600"/>
              <a:gd name="T1" fmla="*/ 0 h 21600"/>
              <a:gd name="T2" fmla="*/ 43776894 w 21600"/>
              <a:gd name="T3" fmla="*/ 44225263 h 21600"/>
              <a:gd name="T4" fmla="*/ 21891943 w 21600"/>
              <a:gd name="T5" fmla="*/ 88450526 h 21600"/>
              <a:gd name="T6" fmla="*/ 0 w 21600"/>
              <a:gd name="T7" fmla="*/ 132675705 h 21600"/>
              <a:gd name="T8" fmla="*/ 109452806 w 21600"/>
              <a:gd name="T9" fmla="*/ 44225263 h 21600"/>
              <a:gd name="T10" fmla="*/ 131337758 w 21600"/>
              <a:gd name="T11" fmla="*/ 88450526 h 21600"/>
              <a:gd name="T12" fmla="*/ 153229700 w 21600"/>
              <a:gd name="T13" fmla="*/ 132675705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08" name="Tree"/>
          <p:cNvSpPr>
            <a:spLocks noEditPoints="1" noChangeArrowheads="1"/>
          </p:cNvSpPr>
          <p:nvPr/>
        </p:nvSpPr>
        <p:spPr bwMode="auto">
          <a:xfrm>
            <a:off x="2996688" y="1963994"/>
            <a:ext cx="1357313" cy="2133600"/>
          </a:xfrm>
          <a:custGeom>
            <a:avLst/>
            <a:gdLst>
              <a:gd name="T0" fmla="*/ 75814701 w 21600"/>
              <a:gd name="T1" fmla="*/ 0 h 21600"/>
              <a:gd name="T2" fmla="*/ 43319718 w 21600"/>
              <a:gd name="T3" fmla="*/ 61469411 h 21600"/>
              <a:gd name="T4" fmla="*/ 21663378 w 21600"/>
              <a:gd name="T5" fmla="*/ 122938822 h 21600"/>
              <a:gd name="T6" fmla="*/ 0 w 21600"/>
              <a:gd name="T7" fmla="*/ 184408233 h 21600"/>
              <a:gd name="T8" fmla="*/ 108309683 w 21600"/>
              <a:gd name="T9" fmla="*/ 61469411 h 21600"/>
              <a:gd name="T10" fmla="*/ 129966023 w 21600"/>
              <a:gd name="T11" fmla="*/ 122938822 h 21600"/>
              <a:gd name="T12" fmla="*/ 151629401 w 21600"/>
              <a:gd name="T13" fmla="*/ 184408233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09" name="Tree"/>
          <p:cNvSpPr>
            <a:spLocks noEditPoints="1" noChangeArrowheads="1"/>
          </p:cNvSpPr>
          <p:nvPr/>
        </p:nvSpPr>
        <p:spPr bwMode="auto">
          <a:xfrm>
            <a:off x="3454809" y="1514168"/>
            <a:ext cx="1357313" cy="2133600"/>
          </a:xfrm>
          <a:custGeom>
            <a:avLst/>
            <a:gdLst>
              <a:gd name="T0" fmla="*/ 75814701 w 21600"/>
              <a:gd name="T1" fmla="*/ 0 h 21600"/>
              <a:gd name="T2" fmla="*/ 43319718 w 21600"/>
              <a:gd name="T3" fmla="*/ 61469411 h 21600"/>
              <a:gd name="T4" fmla="*/ 21663378 w 21600"/>
              <a:gd name="T5" fmla="*/ 122938822 h 21600"/>
              <a:gd name="T6" fmla="*/ 0 w 21600"/>
              <a:gd name="T7" fmla="*/ 184408233 h 21600"/>
              <a:gd name="T8" fmla="*/ 108309683 w 21600"/>
              <a:gd name="T9" fmla="*/ 61469411 h 21600"/>
              <a:gd name="T10" fmla="*/ 129966023 w 21600"/>
              <a:gd name="T11" fmla="*/ 122938822 h 21600"/>
              <a:gd name="T12" fmla="*/ 151629401 w 21600"/>
              <a:gd name="T13" fmla="*/ 184408233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600200" y="4724400"/>
            <a:ext cx="617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3200" b="1" i="0" dirty="0" err="1">
                <a:solidFill>
                  <a:srgbClr val="FF0000"/>
                </a:solidFill>
              </a:rPr>
              <a:t>Một</a:t>
            </a:r>
            <a:r>
              <a:rPr lang="en-US" sz="3200" b="1" i="0" dirty="0"/>
              <a:t> </a:t>
            </a:r>
            <a:r>
              <a:rPr lang="en-US" sz="3200" b="1" i="0" dirty="0" err="1"/>
              <a:t>cây</a:t>
            </a:r>
            <a:r>
              <a:rPr lang="en-US" sz="3200" b="1" i="0" dirty="0"/>
              <a:t> </a:t>
            </a:r>
            <a:r>
              <a:rPr lang="en-US" sz="3200" b="1" i="0" dirty="0" err="1"/>
              <a:t>làm</a:t>
            </a:r>
            <a:r>
              <a:rPr lang="en-US" sz="3200" b="1" i="0" dirty="0"/>
              <a:t> </a:t>
            </a:r>
            <a:r>
              <a:rPr lang="en-US" sz="3200" b="1" i="0" dirty="0" err="1"/>
              <a:t>chẳng</a:t>
            </a:r>
            <a:r>
              <a:rPr lang="en-US" sz="3200" b="1" i="0" dirty="0"/>
              <a:t> </a:t>
            </a:r>
            <a:r>
              <a:rPr lang="en-US" sz="3200" b="1" i="0" dirty="0" err="1"/>
              <a:t>nên</a:t>
            </a:r>
            <a:r>
              <a:rPr lang="en-US" sz="3200" b="1" i="0" dirty="0"/>
              <a:t> non </a:t>
            </a:r>
          </a:p>
          <a:p>
            <a:pPr algn="ctr" eaLnBrk="1" hangingPunct="1"/>
            <a:r>
              <a:rPr lang="en-US" sz="3200" b="1" i="0" dirty="0">
                <a:solidFill>
                  <a:srgbClr val="FF0000"/>
                </a:solidFill>
              </a:rPr>
              <a:t>Ba</a:t>
            </a:r>
            <a:r>
              <a:rPr lang="en-US" sz="3200" b="1" i="0" dirty="0"/>
              <a:t> </a:t>
            </a:r>
            <a:r>
              <a:rPr lang="en-US" sz="3200" b="1" i="0" dirty="0" err="1"/>
              <a:t>cây</a:t>
            </a:r>
            <a:r>
              <a:rPr lang="en-US" sz="3200" b="1" i="0" dirty="0"/>
              <a:t> </a:t>
            </a:r>
            <a:r>
              <a:rPr lang="en-US" sz="3200" b="1" i="0" dirty="0" err="1"/>
              <a:t>chụm</a:t>
            </a:r>
            <a:r>
              <a:rPr lang="en-US" sz="3200" b="1" i="0" dirty="0"/>
              <a:t> </a:t>
            </a:r>
            <a:r>
              <a:rPr lang="en-US" sz="3200" b="1" i="0" dirty="0" err="1"/>
              <a:t>lại</a:t>
            </a:r>
            <a:r>
              <a:rPr lang="en-US" sz="3200" b="1" i="0" dirty="0"/>
              <a:t> </a:t>
            </a:r>
            <a:r>
              <a:rPr lang="en-US" sz="3200" b="1" i="0" dirty="0" err="1"/>
              <a:t>nên</a:t>
            </a:r>
            <a:r>
              <a:rPr lang="en-US" sz="3200" b="1" i="0" dirty="0"/>
              <a:t> </a:t>
            </a:r>
            <a:r>
              <a:rPr lang="en-US" sz="3200" b="1" i="0" dirty="0" err="1"/>
              <a:t>hòn</a:t>
            </a:r>
            <a:r>
              <a:rPr lang="en-US" sz="3200" b="1" i="0" dirty="0"/>
              <a:t> </a:t>
            </a:r>
            <a:r>
              <a:rPr lang="en-US" sz="3200" b="1" i="0" dirty="0" err="1"/>
              <a:t>núi</a:t>
            </a:r>
            <a:r>
              <a:rPr lang="en-US" sz="3200" b="1" i="0" dirty="0"/>
              <a:t> </a:t>
            </a:r>
            <a:r>
              <a:rPr lang="en-US" sz="3200" b="1" i="0" dirty="0" err="1"/>
              <a:t>cao</a:t>
            </a:r>
            <a:r>
              <a:rPr lang="en-US" sz="3200" b="1" i="0" dirty="0" smtClean="0"/>
              <a:t>.</a:t>
            </a:r>
          </a:p>
          <a:p>
            <a:pPr eaLnBrk="1" hangingPunct="1"/>
            <a:r>
              <a:rPr lang="en-US" sz="3200" b="1" i="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3200" b="1" i="0" dirty="0" err="1" smtClean="0">
                <a:solidFill>
                  <a:srgbClr val="FF0000"/>
                </a:solidFill>
                <a:sym typeface="Wingdings" pitchFamily="2" charset="2"/>
              </a:rPr>
              <a:t>Chỉ</a:t>
            </a:r>
            <a:r>
              <a:rPr lang="en-US" sz="3200" b="1" i="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sym typeface="Wingdings" pitchFamily="2" charset="2"/>
              </a:rPr>
              <a:t>số</a:t>
            </a:r>
            <a:r>
              <a:rPr lang="en-US" sz="3200" b="1" i="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sym typeface="Wingdings" pitchFamily="2" charset="2"/>
              </a:rPr>
              <a:t>lượng</a:t>
            </a:r>
            <a:r>
              <a:rPr lang="en-US" sz="3200" b="1" i="0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sz="3200" b="1" i="0" dirty="0">
              <a:solidFill>
                <a:srgbClr val="FF0000"/>
              </a:solidFill>
            </a:endParaRPr>
          </a:p>
        </p:txBody>
      </p:sp>
      <p:sp>
        <p:nvSpPr>
          <p:cNvPr id="21511" name="Tree"/>
          <p:cNvSpPr>
            <a:spLocks noEditPoints="1" noChangeArrowheads="1"/>
          </p:cNvSpPr>
          <p:nvPr/>
        </p:nvSpPr>
        <p:spPr bwMode="auto">
          <a:xfrm>
            <a:off x="2503999" y="1504336"/>
            <a:ext cx="1357313" cy="2133600"/>
          </a:xfrm>
          <a:custGeom>
            <a:avLst/>
            <a:gdLst>
              <a:gd name="T0" fmla="*/ 75814701 w 21600"/>
              <a:gd name="T1" fmla="*/ 0 h 21600"/>
              <a:gd name="T2" fmla="*/ 43319718 w 21600"/>
              <a:gd name="T3" fmla="*/ 61469411 h 21600"/>
              <a:gd name="T4" fmla="*/ 21663378 w 21600"/>
              <a:gd name="T5" fmla="*/ 122938822 h 21600"/>
              <a:gd name="T6" fmla="*/ 0 w 21600"/>
              <a:gd name="T7" fmla="*/ 184408233 h 21600"/>
              <a:gd name="T8" fmla="*/ 108309683 w 21600"/>
              <a:gd name="T9" fmla="*/ 61469411 h 21600"/>
              <a:gd name="T10" fmla="*/ 129966023 w 21600"/>
              <a:gd name="T11" fmla="*/ 122938822 h 21600"/>
              <a:gd name="T12" fmla="*/ 151629401 w 21600"/>
              <a:gd name="T13" fmla="*/ 184408233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374" y="1056968"/>
            <a:ext cx="2743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4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438400"/>
          </a:xfrm>
        </p:spPr>
        <p:txBody>
          <a:bodyPr>
            <a:normAutofit fontScale="90000"/>
          </a:bodyPr>
          <a:lstStyle/>
          <a:p>
            <a:pPr algn="l">
              <a:spcBef>
                <a:spcPct val="50000"/>
              </a:spcBef>
            </a:pP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50         SỐ TỪ VÀ LƯỢNG TỪ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hiểu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</a:rPr>
              <a:t>Lượng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từ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50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1"/>
            <a:ext cx="8686800" cy="441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{…}</a:t>
            </a:r>
            <a:r>
              <a:rPr lang="en-US" sz="4300" b="1" i="1" dirty="0">
                <a:latin typeface="Times New Roman" pitchFamily="18" charset="0"/>
              </a:rPr>
              <a:t> </a:t>
            </a:r>
            <a:r>
              <a:rPr lang="en-US" sz="4300" b="1" u="sng" dirty="0" err="1">
                <a:latin typeface="Times New Roman" pitchFamily="18" charset="0"/>
              </a:rPr>
              <a:t>Các</a:t>
            </a:r>
            <a:r>
              <a:rPr lang="en-US" sz="4300" b="1" i="1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hoàng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tử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cởi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giáp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xin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hàng.Thạch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Sanh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dọn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bữa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cơm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đãi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</a:rPr>
              <a:t>những</a:t>
            </a:r>
            <a:r>
              <a:rPr lang="en-US" sz="4000" b="1" u="sng" dirty="0">
                <a:latin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</a:rPr>
              <a:t>kẻ</a:t>
            </a:r>
            <a:r>
              <a:rPr lang="en-US" sz="4000" b="1" u="sng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thua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trận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4000" b="1" u="sng" dirty="0" err="1">
                <a:latin typeface="Times New Roman" pitchFamily="18" charset="0"/>
              </a:rPr>
              <a:t>Cả</a:t>
            </a:r>
            <a:r>
              <a:rPr lang="en-US" sz="4000" b="1" u="sng" dirty="0">
                <a:latin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</a:rPr>
              <a:t>mấy</a:t>
            </a:r>
            <a:r>
              <a:rPr lang="en-US" sz="4000" b="1" u="sng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vạn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tướng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lĩnh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quân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sĩ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thấy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Thạch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Sanh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dọn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vẻn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vẹn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niêu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cơm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tí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xíu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bĩu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môi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muốn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cầm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đũa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                        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Thạch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Sanh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084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98498" y="27057"/>
            <a:ext cx="871690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133600" y="5043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959225" y="4967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981200" y="5424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819400" y="4114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3962400" y="1600200"/>
            <a:ext cx="4876800" cy="304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800" b="1" i="1" dirty="0">
                <a:solidFill>
                  <a:srgbClr val="000099"/>
                </a:solidFill>
              </a:rPr>
              <a:t>- </a:t>
            </a:r>
            <a:r>
              <a:rPr lang="en-US" sz="4800" b="1" i="1" dirty="0" err="1">
                <a:solidFill>
                  <a:srgbClr val="000099"/>
                </a:solidFill>
              </a:rPr>
              <a:t>Thế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nào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là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cụm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danh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từ</a:t>
            </a:r>
            <a:r>
              <a:rPr lang="en-US" sz="4800" b="1" i="1" dirty="0" smtClean="0">
                <a:solidFill>
                  <a:srgbClr val="000099"/>
                </a:solidFill>
              </a:rPr>
              <a:t>? Cho </a:t>
            </a:r>
            <a:r>
              <a:rPr lang="en-US" sz="4800" b="1" i="1" dirty="0" err="1" smtClean="0">
                <a:solidFill>
                  <a:srgbClr val="000099"/>
                </a:solidFill>
              </a:rPr>
              <a:t>Vd</a:t>
            </a:r>
            <a:r>
              <a:rPr lang="en-US" sz="4800" b="1" i="1" dirty="0" smtClean="0">
                <a:solidFill>
                  <a:srgbClr val="000099"/>
                </a:solidFill>
              </a:rPr>
              <a:t>? </a:t>
            </a:r>
            <a:endParaRPr lang="en-US" sz="4800" b="1" i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i="1" dirty="0">
                <a:solidFill>
                  <a:srgbClr val="000099"/>
                </a:solidFill>
              </a:rPr>
              <a:t>- </a:t>
            </a:r>
            <a:r>
              <a:rPr lang="en-US" sz="4800" b="1" i="1" dirty="0" err="1">
                <a:solidFill>
                  <a:srgbClr val="000099"/>
                </a:solidFill>
              </a:rPr>
              <a:t>Cấu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tạo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cụm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danh</a:t>
            </a:r>
            <a:r>
              <a:rPr lang="en-US" sz="4800" b="1" i="1" dirty="0">
                <a:solidFill>
                  <a:srgbClr val="000099"/>
                </a:solidFill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</a:rPr>
              <a:t>từ</a:t>
            </a:r>
            <a:r>
              <a:rPr lang="en-US" sz="4800" b="1" i="1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347141" name="AutoShape 5"/>
          <p:cNvSpPr>
            <a:spLocks noChangeArrowheads="1"/>
          </p:cNvSpPr>
          <p:nvPr/>
        </p:nvSpPr>
        <p:spPr bwMode="auto">
          <a:xfrm>
            <a:off x="0" y="0"/>
            <a:ext cx="2819400" cy="44958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400" dirty="0" err="1">
                <a:solidFill>
                  <a:srgbClr val="000099"/>
                </a:solidFill>
              </a:rPr>
              <a:t>Kiểm</a:t>
            </a:r>
            <a:endParaRPr lang="en-US" sz="5400" dirty="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5400" dirty="0">
                <a:solidFill>
                  <a:srgbClr val="000099"/>
                </a:solidFill>
              </a:rPr>
              <a:t> </a:t>
            </a:r>
            <a:r>
              <a:rPr lang="en-US" sz="5400" dirty="0" err="1">
                <a:solidFill>
                  <a:srgbClr val="000099"/>
                </a:solidFill>
              </a:rPr>
              <a:t>tra</a:t>
            </a:r>
            <a:endParaRPr lang="en-US" sz="5400" dirty="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5400" dirty="0">
                <a:solidFill>
                  <a:srgbClr val="000099"/>
                </a:solidFill>
              </a:rPr>
              <a:t> </a:t>
            </a:r>
            <a:r>
              <a:rPr lang="en-US" sz="5400" dirty="0" err="1">
                <a:solidFill>
                  <a:srgbClr val="000099"/>
                </a:solidFill>
              </a:rPr>
              <a:t>bài</a:t>
            </a:r>
            <a:r>
              <a:rPr lang="en-US" sz="5400" dirty="0">
                <a:solidFill>
                  <a:srgbClr val="000099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5400" dirty="0" err="1">
                <a:solidFill>
                  <a:srgbClr val="000099"/>
                </a:solidFill>
              </a:rPr>
              <a:t>cũ</a:t>
            </a:r>
            <a:r>
              <a:rPr lang="en-US" sz="5400" dirty="0">
                <a:solidFill>
                  <a:srgbClr val="000099"/>
                </a:solidFill>
              </a:rPr>
              <a:t>? </a:t>
            </a:r>
          </a:p>
        </p:txBody>
      </p:sp>
      <p:sp>
        <p:nvSpPr>
          <p:cNvPr id="347144" name="WordArt 8"/>
          <p:cNvSpPr>
            <a:spLocks noChangeArrowheads="1" noChangeShapeType="1" noTextEdit="1"/>
          </p:cNvSpPr>
          <p:nvPr/>
        </p:nvSpPr>
        <p:spPr bwMode="auto">
          <a:xfrm>
            <a:off x="3048000" y="1219200"/>
            <a:ext cx="685800" cy="3429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buFontTx/>
              <a:buNone/>
            </a:pPr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3475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/>
      <p:bldP spid="347141" grpId="0" animBg="1"/>
      <p:bldP spid="347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13" y="4038601"/>
            <a:ext cx="8153400" cy="2209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</a:rPr>
              <a:t>Giống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Đứng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trước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danh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</a:rPr>
              <a:t>bổ</a:t>
            </a:r>
            <a:r>
              <a:rPr lang="en-US" b="1" dirty="0" smtClean="0">
                <a:latin typeface="Times New Roman" pitchFamily="18" charset="0"/>
              </a:rPr>
              <a:t> sung ý </a:t>
            </a:r>
            <a:r>
              <a:rPr lang="en-US" b="1" dirty="0" err="1" smtClean="0">
                <a:latin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</a:rPr>
              <a:t>.                   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</a:rPr>
              <a:t>Khác</a:t>
            </a:r>
            <a:r>
              <a:rPr lang="en-US" b="1" i="1" dirty="0" smtClean="0">
                <a:latin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+ </a:t>
            </a:r>
            <a:r>
              <a:rPr lang="en-US" b="1" i="1" dirty="0" err="1" smtClean="0">
                <a:latin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từ</a:t>
            </a:r>
            <a:r>
              <a:rPr lang="en-US" b="1" i="1" dirty="0" smtClean="0">
                <a:latin typeface="Times New Roman" pitchFamily="18" charset="0"/>
              </a:rPr>
              <a:t>: </a:t>
            </a:r>
            <a:r>
              <a:rPr lang="en-US" b="1" i="1" dirty="0" err="1" smtClean="0">
                <a:latin typeface="Times New Roman" pitchFamily="18" charset="0"/>
              </a:rPr>
              <a:t>Chỉ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lượng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và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thứ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tự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của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err="1" smtClean="0">
                <a:latin typeface="Times New Roman" pitchFamily="18" charset="0"/>
              </a:rPr>
              <a:t>sự</a:t>
            </a:r>
            <a:r>
              <a:rPr lang="en-US" b="1" i="1" smtClean="0">
                <a:latin typeface="Times New Roman" pitchFamily="18" charset="0"/>
              </a:rPr>
              <a:t> </a:t>
            </a:r>
            <a:r>
              <a:rPr lang="en-US" b="1" i="1" smtClean="0">
                <a:latin typeface="Times New Roman" pitchFamily="18" charset="0"/>
              </a:rPr>
              <a:t>vật, có thể đếm được.</a:t>
            </a:r>
            <a:endParaRPr lang="en-US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+ </a:t>
            </a:r>
            <a:r>
              <a:rPr lang="en-US" b="1" i="1" dirty="0" err="1" smtClean="0">
                <a:latin typeface="Times New Roman" pitchFamily="18" charset="0"/>
              </a:rPr>
              <a:t>Lượng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từ</a:t>
            </a:r>
            <a:r>
              <a:rPr lang="en-US" b="1" i="1" dirty="0" smtClean="0">
                <a:latin typeface="Times New Roman" pitchFamily="18" charset="0"/>
              </a:rPr>
              <a:t>: </a:t>
            </a:r>
            <a:r>
              <a:rPr lang="en-US" b="1" i="1" dirty="0" err="1" smtClean="0">
                <a:latin typeface="Times New Roman" pitchFamily="18" charset="0"/>
              </a:rPr>
              <a:t>Chỉ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lượng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ít</a:t>
            </a:r>
            <a:r>
              <a:rPr lang="en-US" b="1" i="1" dirty="0" smtClean="0">
                <a:latin typeface="Times New Roman" pitchFamily="18" charset="0"/>
              </a:rPr>
              <a:t> hay </a:t>
            </a:r>
            <a:r>
              <a:rPr lang="en-US" b="1" i="1" dirty="0" err="1" smtClean="0">
                <a:latin typeface="Times New Roman" pitchFamily="18" charset="0"/>
              </a:rPr>
              <a:t>nhiều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</a:rPr>
              <a:t>của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err="1" smtClean="0">
                <a:latin typeface="Times New Roman" pitchFamily="18" charset="0"/>
              </a:rPr>
              <a:t>sự</a:t>
            </a:r>
            <a:r>
              <a:rPr lang="en-US" b="1" i="1" smtClean="0">
                <a:latin typeface="Times New Roman" pitchFamily="18" charset="0"/>
              </a:rPr>
              <a:t> </a:t>
            </a:r>
            <a:r>
              <a:rPr lang="en-US" b="1" i="1" smtClean="0">
                <a:latin typeface="Times New Roman" pitchFamily="18" charset="0"/>
              </a:rPr>
              <a:t>vật, không thể đếm được.</a:t>
            </a:r>
            <a:endParaRPr lang="en-US" b="1" i="1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4413" y="0"/>
            <a:ext cx="5029200" cy="3825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chàng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cơm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nếp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nệp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chưng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ngà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cựa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mao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063613" y="19666"/>
            <a:ext cx="3657600" cy="382587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i="1" dirty="0">
                <a:latin typeface="Times New Roman" pitchFamily="18" charset="0"/>
              </a:rPr>
              <a:t>- </a:t>
            </a:r>
            <a:r>
              <a:rPr lang="en-US" sz="3200" b="1" i="1" dirty="0" err="1">
                <a:latin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hoàng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tử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 err="1">
                <a:latin typeface="Times New Roman" pitchFamily="18" charset="0"/>
              </a:rPr>
              <a:t>Những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thua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i="1" dirty="0">
                <a:latin typeface="Times New Roman" pitchFamily="18" charset="0"/>
              </a:rPr>
              <a:t>- </a:t>
            </a:r>
            <a:r>
              <a:rPr lang="en-US" sz="3200" b="1" i="1" dirty="0" err="1">
                <a:latin typeface="Times New Roman" pitchFamily="18" charset="0"/>
              </a:rPr>
              <a:t>Cả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mấy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tướng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lĩnh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quân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sĩ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-63910" y="-9832"/>
            <a:ext cx="9296400" cy="2286000"/>
          </a:xfrm>
          <a:prstGeom prst="cloudCallout">
            <a:avLst>
              <a:gd name="adj1" fmla="val -44100"/>
              <a:gd name="adj2" fmla="val 6403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609600" y="2514600"/>
            <a:ext cx="8229600" cy="21975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>
              <a:buNone/>
            </a:pPr>
            <a:r>
              <a:rPr lang="en-US" sz="6000" b="1" dirty="0" smtClean="0">
                <a:sym typeface="Wingdings"/>
              </a:rPr>
              <a:t></a:t>
            </a:r>
            <a:endParaRPr lang="en-US" sz="6000" b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0192" y="49160"/>
            <a:ext cx="86928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Điền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lượng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 flipH="1">
            <a:off x="381000" y="21336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 u="sng">
                <a:solidFill>
                  <a:schemeClr val="tx2"/>
                </a:solidFill>
                <a:latin typeface="Times New Roman" pitchFamily="18" charset="0"/>
              </a:rPr>
              <a:t>Ví dụ : </a:t>
            </a:r>
            <a:endParaRPr lang="en-US" sz="4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911600" y="2667000"/>
            <a:ext cx="165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447800" y="2667000"/>
            <a:ext cx="207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thảy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438400" y="2133600"/>
            <a:ext cx="1100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505200" y="2133600"/>
            <a:ext cx="1601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5070475" y="2133600"/>
            <a:ext cx="1101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mọi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521325" y="2667000"/>
            <a:ext cx="1489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từng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...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352800" y="2667000"/>
            <a:ext cx="88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81000" y="3352800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- Lượng từ chỉ ý nghĩa toàn thể :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04800" y="50292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- Lượng từ chỉ tập hợp hay phân phối :</a:t>
            </a:r>
          </a:p>
        </p:txBody>
      </p:sp>
    </p:spTree>
    <p:extLst>
      <p:ext uri="{BB962C8B-B14F-4D97-AF65-F5344CB8AC3E}">
        <p14:creationId xmlns:p14="http://schemas.microsoft.com/office/powerpoint/2010/main" val="38421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88889E-6 2.89017E-7 L -0.11007 0.5260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26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25 0.00439 L -0.12916 0.5260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2483 0.00855 L -0.12309 0.526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2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42775E-6 L 0.04497 0.2152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10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4305 -0.01781 L 0.03889 -0.01781 C 0.03698 -0.01781 0.03472 0.0474 0.03472 0.10058 L 0.03472 0.22034 " pathEditMode="relative" rAng="0" ptsTypes="FfFF">
                                      <p:cBhvr>
                                        <p:cTn id="82" dur="2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1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527 -0.00671 L 0.04861 -0.00671 C 0.04097 -0.00671 0.03194 0.05387 0.03194 0.10335 L 0.03194 0.21526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1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4357 0.00439 L -0.06024 0.4483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2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9160" grpId="0"/>
      <p:bldP spid="49160" grpId="1"/>
      <p:bldP spid="49161" grpId="0"/>
      <p:bldP spid="49161" grpId="1"/>
      <p:bldP spid="49162" grpId="0"/>
      <p:bldP spid="49162" grpId="1"/>
      <p:bldP spid="49163" grpId="0"/>
      <p:bldP spid="49163" grpId="1"/>
      <p:bldP spid="49164" grpId="0"/>
      <p:bldP spid="49164" grpId="1"/>
      <p:bldP spid="49165" grpId="0"/>
      <p:bldP spid="49165" grpId="1"/>
      <p:bldP spid="49166" grpId="0"/>
      <p:bldP spid="49166" grpId="1"/>
      <p:bldP spid="49167" grpId="0"/>
      <p:bldP spid="49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-63910" y="-9832"/>
            <a:ext cx="9296400" cy="2286000"/>
          </a:xfrm>
          <a:prstGeom prst="cloudCallout">
            <a:avLst>
              <a:gd name="adj1" fmla="val -44100"/>
              <a:gd name="adj2" fmla="val 6403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609600" y="2514600"/>
            <a:ext cx="822960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>
              <a:buNone/>
            </a:pPr>
            <a:r>
              <a:rPr lang="en-US" sz="6000" b="1" dirty="0" smtClean="0">
                <a:sym typeface="Wingdings"/>
              </a:rPr>
              <a:t></a:t>
            </a:r>
            <a:endParaRPr lang="en-US" sz="6000" b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5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1524000" y="762000"/>
            <a:ext cx="6172200" cy="2286000"/>
          </a:xfrm>
          <a:prstGeom prst="ribbon2">
            <a:avLst>
              <a:gd name="adj1" fmla="val 16097"/>
              <a:gd name="adj2" fmla="val 49000"/>
            </a:avLst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TRẮC NGHIỆM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8600" y="3032125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dòng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tự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524000" y="3794125"/>
            <a:ext cx="6553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latin typeface="Times New Roman" pitchFamily="18" charset="0"/>
              </a:rPr>
              <a:t>A. </a:t>
            </a:r>
            <a:r>
              <a:rPr lang="en-US" sz="4000" dirty="0" err="1">
                <a:latin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thế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kỉ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r>
              <a:rPr lang="en-US" sz="4000" dirty="0">
                <a:latin typeface="Times New Roman" pitchFamily="18" charset="0"/>
              </a:rPr>
              <a:t>B. 2000 </a:t>
            </a:r>
            <a:r>
              <a:rPr lang="en-US" sz="4000" dirty="0" err="1">
                <a:latin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r>
              <a:rPr lang="en-US" sz="4000" dirty="0">
                <a:latin typeface="Times New Roman" pitchFamily="18" charset="0"/>
              </a:rPr>
              <a:t>C. </a:t>
            </a:r>
            <a:r>
              <a:rPr lang="en-US" sz="4000" dirty="0" err="1">
                <a:latin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thiên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niên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kỉ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r>
              <a:rPr lang="en-US" sz="4000" dirty="0">
                <a:latin typeface="Times New Roman" pitchFamily="18" charset="0"/>
              </a:rPr>
              <a:t>D. </a:t>
            </a:r>
            <a:r>
              <a:rPr lang="en-US" sz="4000" dirty="0" err="1">
                <a:latin typeface="Times New Roman" pitchFamily="18" charset="0"/>
              </a:rPr>
              <a:t>Thiên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niên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kỉ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thứ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9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  <p:bldP spid="46088" grpId="0"/>
      <p:bldP spid="460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8600" y="152400"/>
            <a:ext cx="8686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lượng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 A. </a:t>
            </a:r>
            <a:r>
              <a:rPr lang="en-US" sz="4000" dirty="0" err="1">
                <a:latin typeface="Times New Roman" pitchFamily="18" charset="0"/>
              </a:rPr>
              <a:t>Tôi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sinh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giỏi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 B. </a:t>
            </a:r>
            <a:r>
              <a:rPr lang="en-US" sz="4000" dirty="0" err="1">
                <a:latin typeface="Times New Roman" pitchFamily="18" charset="0"/>
              </a:rPr>
              <a:t>Bạn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sinh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giỏi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 C. </a:t>
            </a:r>
            <a:r>
              <a:rPr lang="en-US" sz="4000" dirty="0" err="1">
                <a:latin typeface="Times New Roman" pitchFamily="18" charset="0"/>
              </a:rPr>
              <a:t>Cả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cũng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năng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giỏi</a:t>
            </a:r>
            <a:r>
              <a:rPr lang="en-US" sz="40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 D. </a:t>
            </a:r>
            <a:r>
              <a:rPr lang="en-US" sz="4000" dirty="0" err="1">
                <a:latin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mình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không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giỏi</a:t>
            </a:r>
            <a:r>
              <a:rPr lang="en-US" sz="40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86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274639"/>
            <a:ext cx="8077200" cy="2011361"/>
          </a:xfrm>
          <a:prstGeom prst="cloudCallout">
            <a:avLst>
              <a:gd name="adj1" fmla="val -44100"/>
              <a:gd name="adj2" fmla="val 6403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09600" y="2514600"/>
            <a:ext cx="8229600" cy="394569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 smtClean="0">
                <a:sym typeface="Wingdings"/>
              </a:rPr>
              <a:t></a:t>
            </a:r>
            <a:endParaRPr lang="en-US" sz="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hai,ba</a:t>
            </a:r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</a:p>
          <a:p>
            <a:pPr marL="0" indent="0">
              <a:buNone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6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tâm; </a:t>
            </a:r>
            <a:r>
              <a:rPr lang="en-US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 số thứ tự giữ vai trò làm phụ ngữ </a:t>
            </a:r>
            <a:r>
              <a:rPr lang="en-US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 cụm danh từ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thể, tập hợp hay</a:t>
            </a:r>
            <a:r>
              <a:rPr lang="en-US" i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phân phối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b="0" i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cap="none" spc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 trước cụm danh từ</a:t>
            </a:r>
            <a:r>
              <a:rPr lang="en-US" b="0" i="1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i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52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2438400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50         SỐ TỪ VÀ LƯỢNG TỪ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hiểu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II.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rằn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khoăn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Minh)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lượng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hai</a:t>
            </a: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ba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năm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cánh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tự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bốn</a:t>
            </a:r>
            <a:r>
              <a:rPr lang="en-US" dirty="0" smtClean="0">
                <a:solidFill>
                  <a:srgbClr val="FF0000"/>
                </a:solidFill>
              </a:rPr>
              <a:t>, (</a:t>
            </a:r>
            <a:r>
              <a:rPr lang="en-US" dirty="0" err="1" smtClean="0">
                <a:solidFill>
                  <a:srgbClr val="FF0000"/>
                </a:solidFill>
              </a:rPr>
              <a:t>canh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năm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6324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Cụm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do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err="1" smtClean="0"/>
              <a:t>dụ</a:t>
            </a:r>
            <a:r>
              <a:rPr lang="en-US" smtClean="0"/>
              <a:t>: </a:t>
            </a:r>
            <a:r>
              <a:rPr lang="en-US" smtClean="0">
                <a:solidFill>
                  <a:srgbClr val="FF0000"/>
                </a:solidFill>
              </a:rPr>
              <a:t>hai chú chim  non, một bông hoa xinh xắn.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cụm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err="1" smtClean="0"/>
              <a:t>từ</a:t>
            </a:r>
            <a:r>
              <a:rPr lang="en-US" smtClean="0"/>
              <a:t> </a:t>
            </a:r>
            <a:r>
              <a:rPr lang="en-US" smtClean="0"/>
              <a:t>đầy đủ </a:t>
            </a:r>
            <a:r>
              <a:rPr lang="en-US" smtClean="0"/>
              <a:t>gồm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: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,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,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err="1" smtClean="0"/>
              <a:t>sau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20581"/>
              </p:ext>
            </p:extLst>
          </p:nvPr>
        </p:nvGraphicFramePr>
        <p:xfrm>
          <a:off x="685800" y="2971800"/>
          <a:ext cx="7924800" cy="3718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62200"/>
                <a:gridCol w="2743200"/>
                <a:gridCol w="28194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Phần trước</a:t>
                      </a:r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Phần trung tâm</a:t>
                      </a:r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Phần sau</a:t>
                      </a:r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5148"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Bổ sung 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ý nghĩa về số và lượng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Luôn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 danh từ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lên đặc điểm của sự vật hoặc xác định vị trí của sự vật trong không gian hay thời gian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318" name="Picture 22" descr="DAIS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62594"/>
            <a:ext cx="3048000" cy="299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319" name="Rectangle 23"/>
          <p:cNvSpPr>
            <a:spLocks noChangeArrowheads="1"/>
          </p:cNvSpPr>
          <p:nvPr/>
        </p:nvSpPr>
        <p:spPr bwMode="auto">
          <a:xfrm>
            <a:off x="1295400" y="228600"/>
            <a:ext cx="6858000" cy="7620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 b="1" i="1">
                <a:solidFill>
                  <a:srgbClr val="0000FF"/>
                </a:solidFill>
              </a:rPr>
              <a:t>BÀI TẬP CỦNG CỐ</a:t>
            </a:r>
          </a:p>
        </p:txBody>
      </p:sp>
      <p:sp>
        <p:nvSpPr>
          <p:cNvPr id="311321" name="AutoShape 25"/>
          <p:cNvSpPr>
            <a:spLocks noChangeArrowheads="1"/>
          </p:cNvSpPr>
          <p:nvPr/>
        </p:nvSpPr>
        <p:spPr bwMode="auto">
          <a:xfrm>
            <a:off x="304800" y="1066800"/>
            <a:ext cx="77724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EFE7FF">
                <a:alpha val="23921"/>
              </a:srgbClr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 b="1" i="1">
                <a:solidFill>
                  <a:srgbClr val="0000FF"/>
                </a:solidFill>
              </a:rPr>
              <a:t>Dùng số từ, lượng từ gọi tên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i="1">
                <a:solidFill>
                  <a:srgbClr val="0000FF"/>
                </a:solidFill>
              </a:rPr>
              <a:t>những sự vật trong các bức tranh sau?</a:t>
            </a:r>
          </a:p>
        </p:txBody>
      </p:sp>
      <p:pic>
        <p:nvPicPr>
          <p:cNvPr id="23558" name="Picture 27" descr="78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4075580" cy="300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94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19" grpId="0" animBg="1"/>
      <p:bldP spid="3113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1752600" y="228600"/>
            <a:ext cx="5562600" cy="9144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 TỪ VÀ LƯỢNG TỪ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9600" y="1828800"/>
            <a:ext cx="3429000" cy="8382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 TỪ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105400" y="1828800"/>
            <a:ext cx="3429000" cy="8382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LƯỢNG TỪ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14600" y="3429000"/>
            <a:ext cx="1524000" cy="26670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Đứng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sau danh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 bổ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sung ý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về thứ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tự.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609600" y="3429000"/>
            <a:ext cx="1524000" cy="26670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Đứng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trước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danh từ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bổ sung ý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 về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 lượng.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105400" y="3429000"/>
            <a:ext cx="1524000" cy="26670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Ý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toàn thể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(cả,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tất cả,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cả thảy).</a:t>
            </a:r>
          </a:p>
          <a:p>
            <a:pPr algn="ctr" eaLnBrk="1" hangingPunct="1"/>
            <a:endParaRPr lang="en-US" sz="2800" b="1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7010400" y="3429000"/>
            <a:ext cx="1524000" cy="2667000"/>
          </a:xfrm>
          <a:prstGeom prst="rect">
            <a:avLst/>
          </a:prstGeom>
          <a:solidFill>
            <a:srgbClr val="CCCCFF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Ý nghĩa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tập hợp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hay phân 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phối (các,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những,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mấy,</a:t>
            </a:r>
          </a:p>
          <a:p>
            <a:pPr algn="ctr" eaLnBrk="1" hangingPunct="1"/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mỗi, từng)</a:t>
            </a:r>
          </a:p>
          <a:p>
            <a:pPr algn="ctr" eaLnBrk="1" hangingPunct="1"/>
            <a:endParaRPr lang="en-US" sz="16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2438400" y="1219200"/>
            <a:ext cx="38100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6324600" y="1219200"/>
            <a:ext cx="285750" cy="5905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371600" y="2762250"/>
            <a:ext cx="0" cy="609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276600" y="2743200"/>
            <a:ext cx="0" cy="609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848350" y="2743200"/>
            <a:ext cx="0" cy="609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7715250" y="2724150"/>
            <a:ext cx="0" cy="609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60"/>
                            </p:stCondLst>
                            <p:childTnLst>
                              <p:par>
                                <p:cTn id="5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6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560"/>
                            </p:stCondLst>
                            <p:childTnLst>
                              <p:par>
                                <p:cTn id="7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60"/>
                            </p:stCondLst>
                            <p:childTnLst>
                              <p:par>
                                <p:cTn id="8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56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1560"/>
                            </p:stCondLst>
                            <p:childTnLst>
                              <p:par>
                                <p:cTn id="1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2560"/>
                            </p:stCondLst>
                            <p:childTnLst>
                              <p:par>
                                <p:cTn id="1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3560"/>
                            </p:stCondLst>
                            <p:childTnLst>
                              <p:par>
                                <p:cTn id="1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  <p:bldP spid="58372" grpId="0" animBg="1"/>
      <p:bldP spid="58373" grpId="0" animBg="1"/>
      <p:bldP spid="58374" grpId="0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  <p:bldP spid="583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Hướng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dẫn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nhà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marL="457200" indent="-457200"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s://noline412.files.wordpress.com/2011/11/1-110620160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latin typeface="+mn-lt"/>
              </a:rPr>
              <a:t>CẢM ƠN CÁC THẦY CÔ ĐÃ VỀ            DỰ TIẾT HỌC HÔM NAY!</a:t>
            </a:r>
          </a:p>
        </p:txBody>
      </p:sp>
    </p:spTree>
    <p:extLst>
      <p:ext uri="{BB962C8B-B14F-4D97-AF65-F5344CB8AC3E}">
        <p14:creationId xmlns:p14="http://schemas.microsoft.com/office/powerpoint/2010/main" val="278001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WordArt 4"/>
          <p:cNvSpPr>
            <a:spLocks noChangeArrowheads="1" noChangeShapeType="1" noTextEdit="1"/>
          </p:cNvSpPr>
          <p:nvPr/>
        </p:nvSpPr>
        <p:spPr bwMode="auto">
          <a:xfrm>
            <a:off x="685800" y="1828800"/>
            <a:ext cx="8077200" cy="2209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6981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3600" kern="1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TỪ VÀ LƯỢNG TỪ</a:t>
            </a:r>
            <a:endParaRPr lang="en-US" sz="36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864" name="Text Box 8"/>
          <p:cNvSpPr txBox="1">
            <a:spLocks noChangeArrowheads="1"/>
          </p:cNvSpPr>
          <p:nvPr/>
        </p:nvSpPr>
        <p:spPr bwMode="auto">
          <a:xfrm>
            <a:off x="1066800" y="1447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chemeClr val="bg2"/>
                </a:solidFill>
                <a:latin typeface=".VnTifani Heavy" pitchFamily="34" charset="0"/>
                <a:cs typeface="Arial" charset="0"/>
              </a:rPr>
              <a:t>    </a:t>
            </a:r>
            <a:r>
              <a:rPr lang="en-US" sz="3200" u="sng" dirty="0" err="1" smtClean="0">
                <a:solidFill>
                  <a:srgbClr val="FF0000"/>
                </a:solidFill>
                <a:cs typeface="Times New Roman" pitchFamily="18" charset="0"/>
              </a:rPr>
              <a:t>Tiết</a:t>
            </a:r>
            <a:r>
              <a:rPr lang="en-US" sz="3200" u="sng" dirty="0" smtClean="0">
                <a:solidFill>
                  <a:srgbClr val="FF0000"/>
                </a:solidFill>
                <a:cs typeface="Times New Roman" pitchFamily="18" charset="0"/>
              </a:rPr>
              <a:t> 50</a:t>
            </a:r>
            <a:endParaRPr lang="en-US" sz="3200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74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animBg="1"/>
      <p:bldP spid="3778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533400" y="914400"/>
            <a:ext cx="8229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romanUcPeriod"/>
            </a:pPr>
            <a:r>
              <a:rPr lang="en-US" sz="3600" b="1" u="sng" dirty="0" err="1" smtClean="0">
                <a:latin typeface="Times New Roman" pitchFamily="18" charset="0"/>
              </a:rPr>
              <a:t>Tìm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hiểu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chung</a:t>
            </a:r>
            <a:endParaRPr lang="en-US" sz="3600" b="1" u="sng" dirty="0" smtClean="0">
              <a:latin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3600" dirty="0" smtClean="0">
                <a:latin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từ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838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</a:rPr>
              <a:t> 50  SỐ TỪ VÀ LƯỢNG TỪ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62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98962" y="304800"/>
            <a:ext cx="16822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err="1" smtClean="0">
                <a:latin typeface="Times New Roman" pitchFamily="18" charset="0"/>
              </a:rPr>
              <a:t>Ví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dụ</a:t>
            </a:r>
            <a:r>
              <a:rPr lang="en-US" sz="3600" dirty="0" smtClean="0">
                <a:latin typeface="Times New Roman" pitchFamily="18" charset="0"/>
              </a:rPr>
              <a:t> a: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98962" y="1219200"/>
            <a:ext cx="8610600" cy="3505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sz="4000" b="1" dirty="0" err="1">
                <a:latin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chàng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tâu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sính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lễ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cần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sắm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vua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bảo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: </a:t>
            </a:r>
            <a:r>
              <a:rPr lang="en-US" sz="4000" dirty="0">
                <a:latin typeface="Times New Roman" pitchFamily="18" charset="0"/>
              </a:rPr>
              <a:t>“</a:t>
            </a:r>
            <a:r>
              <a:rPr lang="en-US" sz="4000" b="1" dirty="0" err="1">
                <a:latin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trăm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ván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cơm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nếp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nệp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bánh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chưng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voi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ngà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gà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cựa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ngựa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chín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mao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đôi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                            (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Sơn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Tinh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Thuỷ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Tinh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955675" y="943860"/>
            <a:ext cx="13692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</a:rPr>
              <a:t>  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104900" y="1523297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trăm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220413" y="2865296"/>
            <a:ext cx="1289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Chín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2268538" y="1084495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996740" y="794776"/>
            <a:ext cx="350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chàng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 rot="-1530832">
            <a:off x="3108754" y="1508436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 rot="1853448">
            <a:off x="3159520" y="1953288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886200" y="1198795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cơm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nếp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855474" y="1856055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nệp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chưng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2490019" y="309891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 rot="2565255">
            <a:off x="2452831" y="3457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 rot="-1825547">
            <a:off x="2452832" y="2750996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996740" y="226787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ngà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35847" y="2865296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cựa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992955" y="3444734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mao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503903" y="228600"/>
            <a:ext cx="1837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latin typeface="Times New Roman" pitchFamily="18" charset="0"/>
              </a:rPr>
              <a:t>Ví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dụ</a:t>
            </a:r>
            <a:r>
              <a:rPr lang="en-US" sz="4000" dirty="0" smtClean="0">
                <a:latin typeface="Times New Roman" pitchFamily="18" charset="0"/>
              </a:rPr>
              <a:t> a: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1391469" y="4191000"/>
            <a:ext cx="1152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 flipV="1">
            <a:off x="2610674" y="4376917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4201498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đôi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304800" y="5091881"/>
            <a:ext cx="87090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trăm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chín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Đ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ứng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trước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Bổ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sung ý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nghĩa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về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lượng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00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7" grpId="0"/>
      <p:bldP spid="21520" grpId="0"/>
      <p:bldP spid="21522" grpId="0" animBg="1"/>
      <p:bldP spid="21524" grpId="0"/>
      <p:bldP spid="21525" grpId="0" animBg="1"/>
      <p:bldP spid="21526" grpId="0" animBg="1"/>
      <p:bldP spid="21527" grpId="0"/>
      <p:bldP spid="21528" grpId="0"/>
      <p:bldP spid="21529" grpId="0" animBg="1"/>
      <p:bldP spid="21530" grpId="0" animBg="1"/>
      <p:bldP spid="21531" grpId="0" animBg="1"/>
      <p:bldP spid="21532" grpId="0"/>
      <p:bldP spid="21533" grpId="0"/>
      <p:bldP spid="21534" grpId="0"/>
      <p:bldP spid="21541" grpId="0"/>
      <p:bldP spid="21542" grpId="0" animBg="1"/>
      <p:bldP spid="21543" grpId="0"/>
      <p:bldP spid="215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503903" y="228600"/>
            <a:ext cx="18662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latin typeface="Times New Roman" pitchFamily="18" charset="0"/>
              </a:rPr>
              <a:t>Ví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dụ</a:t>
            </a:r>
            <a:r>
              <a:rPr lang="en-US" sz="4000" dirty="0" smtClean="0">
                <a:latin typeface="Times New Roman" pitchFamily="18" charset="0"/>
              </a:rPr>
              <a:t> b: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1219200"/>
            <a:ext cx="8382000" cy="2438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Tục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truyền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đời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Hùng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Vương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sáu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ở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làng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Gióng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vợ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lão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chăm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ăn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phúc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</a:rPr>
              <a:t>đức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Gióng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013657" y="4099314"/>
            <a:ext cx="1218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895600" y="4099312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</a:rPr>
              <a:t>sáu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084515" y="4343399"/>
            <a:ext cx="569506" cy="2923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304800" y="5091881"/>
            <a:ext cx="8709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áu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Đ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ứng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sau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ổ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sung ý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nghĩa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về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thứ tự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3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-127820" y="0"/>
            <a:ext cx="9271820" cy="35814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6" rIns="91430" bIns="45716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4600" b="1" dirty="0" err="1" smtClean="0">
                <a:solidFill>
                  <a:srgbClr val="FF0000"/>
                </a:solidFill>
              </a:rPr>
              <a:t>Em</a:t>
            </a:r>
            <a:r>
              <a:rPr lang="en-US" sz="4600" b="1" dirty="0" smtClean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hiểu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như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thế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nào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là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số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từ</a:t>
            </a:r>
            <a:r>
              <a:rPr lang="en-US" sz="46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5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1531</Words>
  <Application>Microsoft Office PowerPoint</Application>
  <PresentationFormat>On-screen Show (4:3)</PresentationFormat>
  <Paragraphs>211</Paragraphs>
  <Slides>34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Tiết 50  SỐ TỪ VÀ LƯỢNG TỪ</vt:lpstr>
      <vt:lpstr>PowerPoint Presentation</vt:lpstr>
      <vt:lpstr>PowerPoint Presentation</vt:lpstr>
      <vt:lpstr>PowerPoint Presentation</vt:lpstr>
      <vt:lpstr>PowerPoint Presentation</vt:lpstr>
      <vt:lpstr>Tiết 50         SỐ TỪ VÀ LƯỢNG TỪ I. Tìm hiểu chung 1. Số từ </vt:lpstr>
      <vt:lpstr>PowerPoint Presentation</vt:lpstr>
      <vt:lpstr>PowerPoint Presentation</vt:lpstr>
      <vt:lpstr>PowerPoint Presentation</vt:lpstr>
      <vt:lpstr>PowerPoint Presentation</vt:lpstr>
      <vt:lpstr>Tiết 50         SỐ TỪ VÀ LƯỢNG TỪ I. Tìm hiểu chung 1. Số từ </vt:lpstr>
      <vt:lpstr>PowerPoint Presentation</vt:lpstr>
      <vt:lpstr>Tiết 50         SỐ TỪ VÀ LƯỢNG TỪ I. Tìm hiểu chung 1. Số từ 2. Lượng từ</vt:lpstr>
      <vt:lpstr>Ví dụ: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50         SỐ TỪ VÀ LƯỢNG TỪ I. Tìm hiểu chung II. Luyện tập</vt:lpstr>
      <vt:lpstr>1/ Tìm số từ trong bài thơ sau. Xác định ý nghĩa của các số từ ấy Một canh… hai canh… lai ba canh, Trằn trọc băn khoăn, giấc chẳng lành; Canh bốn, canh năm vừa chợp mắt, Sao vàng năm cánh mộng hồn quanh.                                                         (Hồ Chí Minh)</vt:lpstr>
      <vt:lpstr>2/ Tìm lượng từ trong hai dòng thơ sau, cho biết các lượng từ ấy dùng với ý nghĩa gì?         Con đi trăm núi ngàn khe Chưa bằng muôn nỗi tái tê lòng bầm                                                       Tố Hữu</vt:lpstr>
      <vt:lpstr>PowerPoint Presentation</vt:lpstr>
      <vt:lpstr>PowerPoint Presentation</vt:lpstr>
      <vt:lpstr>Hướng dẫn về nhà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anh_kiet</cp:lastModifiedBy>
  <cp:revision>40</cp:revision>
  <dcterms:created xsi:type="dcterms:W3CDTF">2016-11-15T15:27:01Z</dcterms:created>
  <dcterms:modified xsi:type="dcterms:W3CDTF">2018-11-12T23:03:31Z</dcterms:modified>
</cp:coreProperties>
</file>