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08" r:id="rId2"/>
    <p:sldId id="257" r:id="rId3"/>
    <p:sldId id="305" r:id="rId4"/>
    <p:sldId id="259" r:id="rId5"/>
    <p:sldId id="260" r:id="rId6"/>
    <p:sldId id="262" r:id="rId7"/>
    <p:sldId id="264" r:id="rId8"/>
    <p:sldId id="265" r:id="rId9"/>
    <p:sldId id="266" r:id="rId10"/>
    <p:sldId id="268" r:id="rId11"/>
    <p:sldId id="270" r:id="rId12"/>
    <p:sldId id="275" r:id="rId13"/>
    <p:sldId id="271" r:id="rId14"/>
    <p:sldId id="276" r:id="rId15"/>
    <p:sldId id="278" r:id="rId16"/>
    <p:sldId id="280" r:id="rId17"/>
    <p:sldId id="282" r:id="rId18"/>
    <p:sldId id="306" r:id="rId19"/>
    <p:sldId id="286" r:id="rId20"/>
    <p:sldId id="307" r:id="rId21"/>
    <p:sldId id="293" r:id="rId22"/>
    <p:sldId id="288" r:id="rId23"/>
    <p:sldId id="291" r:id="rId24"/>
    <p:sldId id="314" r:id="rId25"/>
    <p:sldId id="315" r:id="rId26"/>
    <p:sldId id="294" r:id="rId27"/>
    <p:sldId id="295" r:id="rId28"/>
    <p:sldId id="297" r:id="rId29"/>
    <p:sldId id="298" r:id="rId30"/>
    <p:sldId id="299" r:id="rId31"/>
    <p:sldId id="312" r:id="rId32"/>
    <p:sldId id="301" r:id="rId33"/>
    <p:sldId id="304" r:id="rId34"/>
    <p:sldId id="310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6FFDBD"/>
    <a:srgbClr val="74F88A"/>
    <a:srgbClr val="21F344"/>
    <a:srgbClr val="CCECFF"/>
    <a:srgbClr val="FF66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5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4DD738-B870-4C78-9F0A-EC132A3BEBB0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096B2-A0C4-4CCF-A411-659384F171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80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096B2-A0C4-4CCF-A411-659384F1712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021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096B2-A0C4-4CCF-A411-659384F1712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021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096B2-A0C4-4CCF-A411-659384F1712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02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0096B2-A0C4-4CCF-A411-659384F17123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502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7FF4-1689-4FB0-86BA-3282F1D7544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19B-1CAD-4D88-B422-0FC063068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76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7FF4-1689-4FB0-86BA-3282F1D7544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19B-1CAD-4D88-B422-0FC063068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914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7FF4-1689-4FB0-86BA-3282F1D7544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19B-1CAD-4D88-B422-0FC063068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7468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433509-E1B0-49E1-A90E-757B5F33F3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416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7FF4-1689-4FB0-86BA-3282F1D7544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19B-1CAD-4D88-B422-0FC063068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9772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7FF4-1689-4FB0-86BA-3282F1D7544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19B-1CAD-4D88-B422-0FC063068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5448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7FF4-1689-4FB0-86BA-3282F1D7544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19B-1CAD-4D88-B422-0FC063068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924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7FF4-1689-4FB0-86BA-3282F1D7544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19B-1CAD-4D88-B422-0FC063068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67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7FF4-1689-4FB0-86BA-3282F1D7544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19B-1CAD-4D88-B422-0FC063068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9816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7FF4-1689-4FB0-86BA-3282F1D7544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19B-1CAD-4D88-B422-0FC063068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833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7FF4-1689-4FB0-86BA-3282F1D7544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19B-1CAD-4D88-B422-0FC063068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852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DE7FF4-1689-4FB0-86BA-3282F1D7544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B19B-1CAD-4D88-B422-0FC063068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75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>
            <a:alpha val="1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DE7FF4-1689-4FB0-86BA-3282F1D75446}" type="datetimeFigureOut">
              <a:rPr lang="en-US" smtClean="0"/>
              <a:t>11/13/2018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DB19B-1CAD-4D88-B422-0FC063068D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957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Documents%20and%20Settings\Welcome\Desktop\NV\Dong%20nhanh%20lua%20tot%20-%20To%20uyen%20(trim%203.36)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1" descr="Kết quả hình ảnh cho hinh anh de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-29029" y="1451534"/>
            <a:ext cx="9144000" cy="39549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“KÍNH CHÀO 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QUÝ 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THẦY CÔ 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ĐẾN DỰ 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TIẾT HỌC HÔM NAY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.”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sz="4000" b="1" i="1" err="1" smtClean="0"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i="1" smtClean="0">
                <a:latin typeface="Times New Roman" pitchFamily="18" charset="0"/>
                <a:cs typeface="Times New Roman" pitchFamily="18" charset="0"/>
              </a:rPr>
              <a:t> 6/5</a:t>
            </a:r>
            <a:endParaRPr lang="en-US" sz="40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sz="4000" b="1" i="1" dirty="0" err="1" smtClean="0">
                <a:latin typeface="Times New Roman" pitchFamily="18" charset="0"/>
                <a:cs typeface="Times New Roman" pitchFamily="18" charset="0"/>
              </a:rPr>
              <a:t>Gv</a:t>
            </a:r>
            <a:r>
              <a:rPr lang="en-US" sz="4000" b="1" i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400" b="1" i="1" dirty="0" smtClean="0">
                <a:latin typeface="Times New Roman" pitchFamily="18" charset="0"/>
                <a:cs typeface="Times New Roman" pitchFamily="18" charset="0"/>
              </a:rPr>
              <a:t>Cao </a:t>
            </a:r>
            <a:r>
              <a:rPr lang="en-US" sz="3400" b="1" i="1" dirty="0" err="1" smtClean="0"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4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400" b="1" i="1" dirty="0" err="1" smtClean="0">
                <a:latin typeface="Times New Roman" pitchFamily="18" charset="0"/>
                <a:cs typeface="Times New Roman" pitchFamily="18" charset="0"/>
              </a:rPr>
              <a:t>Muốn</a:t>
            </a:r>
            <a:endParaRPr lang="en-US" sz="34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sz="34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1511" name="Dong nhanh lua tot - To uyen (trim 3.36)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8713" y="6437313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5627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0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21511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1511"/>
                </p:tgtEl>
              </p:cMediaNode>
            </p:audio>
          </p:childTnLst>
        </p:cTn>
      </p:par>
    </p:tnLst>
    <p:bldLst>
      <p:bldP spid="2150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2057400"/>
          </a:xfrm>
        </p:spPr>
        <p:txBody>
          <a:bodyPr>
            <a:normAutofit fontScale="90000"/>
          </a:bodyPr>
          <a:lstStyle/>
          <a:p>
            <a:pPr algn="l">
              <a:spcBef>
                <a:spcPct val="50000"/>
              </a:spcBef>
            </a:pPr>
            <a:r>
              <a:rPr lang="en-US" sz="4000" dirty="0" err="1" smtClean="0">
                <a:solidFill>
                  <a:schemeClr val="tx2"/>
                </a:solidFill>
                <a:latin typeface="Times New Roman" pitchFamily="18" charset="0"/>
              </a:rPr>
              <a:t>Tiết</a:t>
            </a:r>
            <a:r>
              <a:rPr lang="en-US" sz="4000" dirty="0" smtClean="0">
                <a:solidFill>
                  <a:schemeClr val="tx2"/>
                </a:solidFill>
                <a:latin typeface="Times New Roman" pitchFamily="18" charset="0"/>
              </a:rPr>
              <a:t> 50         SỐ TỪ VÀ LƯỢNG TỪ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</a:rPr>
              <a:t/>
            </a:r>
            <a:br>
              <a:rPr lang="en-US" sz="4000" dirty="0">
                <a:solidFill>
                  <a:schemeClr val="tx2"/>
                </a:solidFill>
                <a:latin typeface="Times New Roman" pitchFamily="18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I.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hiểu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chung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</a:rPr>
              <a:t>1. </a:t>
            </a:r>
            <a:r>
              <a:rPr lang="en-US" sz="4000" dirty="0" err="1" smtClean="0">
                <a:latin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từ</a:t>
            </a:r>
            <a:r>
              <a:rPr lang="en-US" sz="4000" dirty="0" smtClean="0">
                <a:latin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</a:rPr>
            </a:br>
            <a:endParaRPr lang="en-US" sz="40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39366" y="1295400"/>
            <a:ext cx="8878529" cy="5078305"/>
          </a:xfrm>
          <a:prstGeom prst="rect">
            <a:avLst/>
          </a:prstGeom>
          <a:noFill/>
          <a:ln w="0">
            <a:solidFill>
              <a:srgbClr val="FF00FF">
                <a:alpha val="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30" tIns="45716" rIns="91430" bIns="45716">
            <a:spAutoFit/>
          </a:bodyPr>
          <a:lstStyle>
            <a:defPPr>
              <a:defRPr lang="en-US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200" dirty="0"/>
              <a:t> </a:t>
            </a:r>
            <a:r>
              <a:rPr lang="en-US" sz="6000" b="1" dirty="0">
                <a:sym typeface="Wingdings"/>
              </a:rPr>
              <a:t></a:t>
            </a:r>
            <a:endParaRPr lang="en-US" sz="6000" b="1" dirty="0" smtClean="0"/>
          </a:p>
          <a:p>
            <a:pPr>
              <a:spcBef>
                <a:spcPct val="0"/>
              </a:spcBef>
              <a:buFontTx/>
              <a:buNone/>
            </a:pPr>
            <a:r>
              <a:rPr lang="en-US" sz="3200" dirty="0" smtClean="0"/>
              <a:t>- </a:t>
            </a:r>
            <a:r>
              <a:rPr lang="en-US" sz="4400" dirty="0" err="1"/>
              <a:t>Số</a:t>
            </a:r>
            <a:r>
              <a:rPr lang="en-US" sz="4400" dirty="0"/>
              <a:t> </a:t>
            </a:r>
            <a:r>
              <a:rPr lang="en-US" sz="4400" dirty="0" err="1"/>
              <a:t>từ</a:t>
            </a:r>
            <a:r>
              <a:rPr lang="en-US" sz="4400" dirty="0"/>
              <a:t> </a:t>
            </a:r>
            <a:r>
              <a:rPr lang="en-US" sz="4400" dirty="0" err="1"/>
              <a:t>là</a:t>
            </a:r>
            <a:r>
              <a:rPr lang="en-US" sz="4400" dirty="0"/>
              <a:t> </a:t>
            </a:r>
            <a:r>
              <a:rPr lang="en-US" sz="4400" dirty="0" err="1"/>
              <a:t>những</a:t>
            </a:r>
            <a:r>
              <a:rPr lang="en-US" sz="4400" dirty="0"/>
              <a:t> </a:t>
            </a:r>
            <a:r>
              <a:rPr lang="en-US" sz="4400" dirty="0" err="1"/>
              <a:t>từ</a:t>
            </a:r>
            <a:r>
              <a:rPr lang="en-US" sz="4400" dirty="0"/>
              <a:t> </a:t>
            </a:r>
            <a:r>
              <a:rPr lang="en-US" sz="4400" dirty="0" err="1"/>
              <a:t>chỉ</a:t>
            </a:r>
            <a:r>
              <a:rPr lang="en-US" sz="4400" dirty="0"/>
              <a:t> </a:t>
            </a:r>
            <a:r>
              <a:rPr lang="en-US" sz="4400" dirty="0" err="1"/>
              <a:t>số</a:t>
            </a:r>
            <a:r>
              <a:rPr lang="en-US" sz="4400" dirty="0"/>
              <a:t> </a:t>
            </a:r>
            <a:r>
              <a:rPr lang="en-US" sz="4400" dirty="0" err="1"/>
              <a:t>lượng</a:t>
            </a:r>
            <a:r>
              <a:rPr lang="en-US" sz="4400" dirty="0"/>
              <a:t> </a:t>
            </a:r>
            <a:r>
              <a:rPr lang="en-US" sz="4400" dirty="0" err="1"/>
              <a:t>và</a:t>
            </a:r>
            <a:r>
              <a:rPr lang="en-US" sz="4400" dirty="0"/>
              <a:t> </a:t>
            </a:r>
            <a:r>
              <a:rPr lang="en-US" sz="4400" dirty="0" err="1"/>
              <a:t>thứ</a:t>
            </a:r>
            <a:r>
              <a:rPr lang="en-US" sz="4400" dirty="0"/>
              <a:t> </a:t>
            </a:r>
            <a:r>
              <a:rPr lang="en-US" sz="4400" dirty="0" err="1"/>
              <a:t>tự</a:t>
            </a:r>
            <a:r>
              <a:rPr lang="en-US" sz="4400" dirty="0"/>
              <a:t> </a:t>
            </a:r>
            <a:r>
              <a:rPr lang="en-US" sz="4400" dirty="0" err="1"/>
              <a:t>của</a:t>
            </a:r>
            <a:r>
              <a:rPr lang="en-US" sz="4400" dirty="0"/>
              <a:t> </a:t>
            </a:r>
            <a:r>
              <a:rPr lang="en-US" sz="4400" dirty="0" err="1"/>
              <a:t>sự</a:t>
            </a:r>
            <a:r>
              <a:rPr lang="en-US" sz="4400" dirty="0"/>
              <a:t> </a:t>
            </a:r>
            <a:r>
              <a:rPr lang="en-US" sz="4400" dirty="0" err="1"/>
              <a:t>vật</a:t>
            </a:r>
            <a:r>
              <a:rPr lang="en-US" sz="4400" dirty="0" smtClean="0"/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4400" dirty="0" smtClean="0"/>
              <a:t> - </a:t>
            </a:r>
            <a:r>
              <a:rPr lang="en-US" sz="4400" dirty="0" err="1" smtClean="0"/>
              <a:t>Khi</a:t>
            </a:r>
            <a:r>
              <a:rPr lang="en-US" sz="4400" dirty="0" smtClean="0"/>
              <a:t> </a:t>
            </a:r>
            <a:r>
              <a:rPr lang="en-US" sz="4400" dirty="0" err="1"/>
              <a:t>biểu</a:t>
            </a:r>
            <a:r>
              <a:rPr lang="en-US" sz="4400" dirty="0"/>
              <a:t> </a:t>
            </a:r>
            <a:r>
              <a:rPr lang="en-US" sz="4400" dirty="0" err="1"/>
              <a:t>thị</a:t>
            </a:r>
            <a:r>
              <a:rPr lang="en-US" sz="4400" dirty="0"/>
              <a:t> </a:t>
            </a:r>
            <a:r>
              <a:rPr lang="en-US" sz="4400" err="1"/>
              <a:t>số</a:t>
            </a:r>
            <a:r>
              <a:rPr lang="en-US" sz="4400"/>
              <a:t> </a:t>
            </a:r>
            <a:r>
              <a:rPr lang="en-US" sz="4400" smtClean="0"/>
              <a:t>lượng, </a:t>
            </a:r>
            <a:r>
              <a:rPr lang="en-US" sz="4400" dirty="0" err="1"/>
              <a:t>số</a:t>
            </a:r>
            <a:r>
              <a:rPr lang="en-US" sz="4400" dirty="0"/>
              <a:t> </a:t>
            </a:r>
            <a:r>
              <a:rPr lang="en-US" sz="4400" dirty="0" err="1"/>
              <a:t>từ</a:t>
            </a:r>
            <a:r>
              <a:rPr lang="en-US" sz="4400" dirty="0"/>
              <a:t> </a:t>
            </a:r>
            <a:r>
              <a:rPr lang="en-US" sz="4400" dirty="0" err="1"/>
              <a:t>thường</a:t>
            </a:r>
            <a:r>
              <a:rPr lang="en-US" sz="4400" dirty="0"/>
              <a:t> </a:t>
            </a:r>
            <a:r>
              <a:rPr lang="en-US" sz="4400" dirty="0" err="1"/>
              <a:t>đứng</a:t>
            </a:r>
            <a:r>
              <a:rPr lang="en-US" sz="4400" dirty="0"/>
              <a:t> </a:t>
            </a:r>
            <a:r>
              <a:rPr lang="en-US" sz="4400" dirty="0" err="1"/>
              <a:t>trước</a:t>
            </a:r>
            <a:r>
              <a:rPr lang="en-US" sz="4400" dirty="0"/>
              <a:t> </a:t>
            </a:r>
            <a:r>
              <a:rPr lang="en-US" sz="4400" dirty="0" err="1"/>
              <a:t>danh</a:t>
            </a:r>
            <a:r>
              <a:rPr lang="en-US" sz="4400" dirty="0"/>
              <a:t> </a:t>
            </a:r>
            <a:r>
              <a:rPr lang="en-US" sz="4400" dirty="0" err="1"/>
              <a:t>từ</a:t>
            </a:r>
            <a:r>
              <a:rPr lang="en-US" sz="4400" dirty="0"/>
              <a:t>. </a:t>
            </a:r>
            <a:r>
              <a:rPr lang="en-US" sz="4400" dirty="0" err="1"/>
              <a:t>Khi</a:t>
            </a:r>
            <a:r>
              <a:rPr lang="en-US" sz="4400" dirty="0"/>
              <a:t> </a:t>
            </a:r>
            <a:r>
              <a:rPr lang="en-US" sz="4400" dirty="0" err="1"/>
              <a:t>biểu</a:t>
            </a:r>
            <a:r>
              <a:rPr lang="en-US" sz="4400" dirty="0"/>
              <a:t> </a:t>
            </a:r>
            <a:r>
              <a:rPr lang="en-US" sz="4400" dirty="0" err="1"/>
              <a:t>thị</a:t>
            </a:r>
            <a:r>
              <a:rPr lang="en-US" sz="4400" i="1" dirty="0"/>
              <a:t> </a:t>
            </a:r>
            <a:r>
              <a:rPr lang="en-US" sz="4400" dirty="0" err="1"/>
              <a:t>thứ</a:t>
            </a:r>
            <a:r>
              <a:rPr lang="en-US" sz="4400" dirty="0"/>
              <a:t> </a:t>
            </a:r>
            <a:r>
              <a:rPr lang="en-US" sz="4400" dirty="0" err="1"/>
              <a:t>tự</a:t>
            </a:r>
            <a:r>
              <a:rPr lang="en-US" sz="4400" dirty="0"/>
              <a:t>, </a:t>
            </a:r>
            <a:r>
              <a:rPr lang="en-US" sz="4400" dirty="0" err="1"/>
              <a:t>số</a:t>
            </a:r>
            <a:r>
              <a:rPr lang="en-US" sz="4400" dirty="0"/>
              <a:t> </a:t>
            </a:r>
            <a:r>
              <a:rPr lang="en-US" sz="4400" dirty="0" err="1"/>
              <a:t>từ</a:t>
            </a:r>
            <a:r>
              <a:rPr lang="en-US" sz="4400" dirty="0"/>
              <a:t> </a:t>
            </a:r>
            <a:r>
              <a:rPr lang="en-US" sz="4400" dirty="0" err="1"/>
              <a:t>đứng</a:t>
            </a:r>
            <a:r>
              <a:rPr lang="en-US" sz="4400" dirty="0"/>
              <a:t> </a:t>
            </a:r>
            <a:r>
              <a:rPr lang="en-US" sz="4400" dirty="0" err="1"/>
              <a:t>sau</a:t>
            </a:r>
            <a:r>
              <a:rPr lang="en-US" sz="4400" dirty="0"/>
              <a:t> </a:t>
            </a:r>
            <a:r>
              <a:rPr lang="en-US" sz="4400" dirty="0" err="1"/>
              <a:t>danh</a:t>
            </a:r>
            <a:r>
              <a:rPr lang="en-US" sz="4400" dirty="0"/>
              <a:t> </a:t>
            </a:r>
            <a:r>
              <a:rPr lang="en-US" sz="4400" err="1" smtClean="0"/>
              <a:t>từ</a:t>
            </a:r>
            <a:r>
              <a:rPr lang="en-US" sz="4400" smtClean="0"/>
              <a:t>.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sz="4400" smtClean="0"/>
              <a:t>Vd: </a:t>
            </a:r>
            <a:r>
              <a:rPr lang="en-US" sz="4400" u="sng" smtClean="0"/>
              <a:t>một</a:t>
            </a:r>
            <a:r>
              <a:rPr lang="en-US" sz="4400" smtClean="0"/>
              <a:t> bông hoa, thứ </a:t>
            </a:r>
            <a:r>
              <a:rPr lang="en-US" sz="4400" u="sng" smtClean="0"/>
              <a:t>sáu</a:t>
            </a:r>
            <a:r>
              <a:rPr lang="en-US" sz="4400" smtClean="0"/>
              <a:t>…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72417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26" name="Text Box 6"/>
          <p:cNvSpPr txBox="1">
            <a:spLocks noChangeArrowheads="1"/>
          </p:cNvSpPr>
          <p:nvPr/>
        </p:nvSpPr>
        <p:spPr bwMode="auto">
          <a:xfrm>
            <a:off x="304800" y="381000"/>
            <a:ext cx="8686800" cy="3970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30" tIns="45716" rIns="91430" bIns="45716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600" dirty="0" err="1" smtClean="0"/>
              <a:t>Đọc</a:t>
            </a:r>
            <a:r>
              <a:rPr lang="en-US" sz="3600" dirty="0" smtClean="0"/>
              <a:t> </a:t>
            </a:r>
            <a:r>
              <a:rPr lang="en-US" sz="3600" dirty="0" err="1" smtClean="0"/>
              <a:t>lại</a:t>
            </a:r>
            <a:r>
              <a:rPr lang="en-US" sz="3600" dirty="0" smtClean="0"/>
              <a:t> </a:t>
            </a:r>
            <a:r>
              <a:rPr lang="en-US" sz="3600" dirty="0" err="1" smtClean="0"/>
              <a:t>ví</a:t>
            </a:r>
            <a:r>
              <a:rPr lang="en-US" sz="3600" dirty="0" smtClean="0"/>
              <a:t> </a:t>
            </a:r>
            <a:r>
              <a:rPr lang="en-US" sz="3600" dirty="0" err="1" smtClean="0"/>
              <a:t>dụ</a:t>
            </a:r>
            <a:r>
              <a:rPr lang="en-US" sz="3600" dirty="0" smtClean="0"/>
              <a:t> a.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600" dirty="0" smtClean="0"/>
              <a:t>a</a:t>
            </a:r>
            <a:r>
              <a:rPr lang="en-US" sz="3600" dirty="0"/>
              <a:t>. </a:t>
            </a:r>
            <a:r>
              <a:rPr lang="en-US" sz="3600" b="1" dirty="0" err="1"/>
              <a:t>Hai</a:t>
            </a:r>
            <a:r>
              <a:rPr lang="en-US" sz="3600" dirty="0"/>
              <a:t> </a:t>
            </a:r>
            <a:r>
              <a:rPr lang="en-US" sz="3600" dirty="0" err="1"/>
              <a:t>chàng</a:t>
            </a:r>
            <a:r>
              <a:rPr lang="en-US" sz="3600" dirty="0"/>
              <a:t> </a:t>
            </a:r>
            <a:r>
              <a:rPr lang="en-US" sz="3600" dirty="0" err="1"/>
              <a:t>tâu</a:t>
            </a:r>
            <a:r>
              <a:rPr lang="en-US" sz="3600" dirty="0"/>
              <a:t> </a:t>
            </a:r>
            <a:r>
              <a:rPr lang="en-US" sz="3600" dirty="0" err="1"/>
              <a:t>hỏi</a:t>
            </a:r>
            <a:r>
              <a:rPr lang="en-US" sz="3600" dirty="0"/>
              <a:t> </a:t>
            </a:r>
            <a:r>
              <a:rPr lang="en-US" sz="3600" dirty="0" err="1"/>
              <a:t>đồ</a:t>
            </a:r>
            <a:r>
              <a:rPr lang="en-US" sz="3600" dirty="0"/>
              <a:t> </a:t>
            </a:r>
            <a:r>
              <a:rPr lang="en-US" sz="3600" dirty="0" err="1"/>
              <a:t>sính</a:t>
            </a:r>
            <a:r>
              <a:rPr lang="en-US" sz="3600" dirty="0"/>
              <a:t> </a:t>
            </a:r>
            <a:r>
              <a:rPr lang="en-US" sz="3600" dirty="0" err="1"/>
              <a:t>lễ</a:t>
            </a:r>
            <a:r>
              <a:rPr lang="en-US" sz="3600" dirty="0"/>
              <a:t> </a:t>
            </a:r>
            <a:r>
              <a:rPr lang="en-US" sz="3600" dirty="0" err="1"/>
              <a:t>cần</a:t>
            </a:r>
            <a:r>
              <a:rPr lang="en-US" sz="3600" dirty="0"/>
              <a:t> </a:t>
            </a:r>
            <a:r>
              <a:rPr lang="en-US" sz="3600" dirty="0" err="1"/>
              <a:t>sắm</a:t>
            </a:r>
            <a:r>
              <a:rPr lang="en-US" sz="3600" dirty="0"/>
              <a:t> </a:t>
            </a:r>
            <a:r>
              <a:rPr lang="en-US" sz="3600" dirty="0" err="1"/>
              <a:t>những</a:t>
            </a:r>
            <a:r>
              <a:rPr lang="en-US" sz="3600" dirty="0"/>
              <a:t> </a:t>
            </a:r>
            <a:r>
              <a:rPr lang="en-US" sz="3600" dirty="0" err="1"/>
              <a:t>gì</a:t>
            </a:r>
            <a:r>
              <a:rPr lang="en-US" sz="3600" dirty="0"/>
              <a:t>, </a:t>
            </a:r>
            <a:r>
              <a:rPr lang="en-US" sz="3600" dirty="0" err="1"/>
              <a:t>vua</a:t>
            </a:r>
            <a:r>
              <a:rPr lang="en-US" sz="3600" dirty="0"/>
              <a:t> </a:t>
            </a:r>
            <a:r>
              <a:rPr lang="en-US" sz="3600" dirty="0" err="1"/>
              <a:t>bảo</a:t>
            </a:r>
            <a:r>
              <a:rPr lang="en-US" sz="3600" dirty="0"/>
              <a:t>: “ </a:t>
            </a:r>
            <a:r>
              <a:rPr lang="en-US" sz="3600" b="1" dirty="0" err="1"/>
              <a:t>Một</a:t>
            </a:r>
            <a:r>
              <a:rPr lang="en-US" sz="3600" b="1" dirty="0"/>
              <a:t> </a:t>
            </a:r>
            <a:r>
              <a:rPr lang="en-US" sz="3600" b="1" dirty="0" err="1"/>
              <a:t>trăm</a:t>
            </a:r>
            <a:r>
              <a:rPr lang="en-US" sz="3600" dirty="0"/>
              <a:t> </a:t>
            </a:r>
            <a:r>
              <a:rPr lang="en-US" sz="3600" dirty="0" err="1"/>
              <a:t>ván</a:t>
            </a:r>
            <a:r>
              <a:rPr lang="en-US" sz="3600" dirty="0"/>
              <a:t> </a:t>
            </a:r>
            <a:r>
              <a:rPr lang="en-US" sz="3600" dirty="0" err="1"/>
              <a:t>cơm</a:t>
            </a:r>
            <a:r>
              <a:rPr lang="en-US" sz="3600" dirty="0"/>
              <a:t> </a:t>
            </a:r>
            <a:r>
              <a:rPr lang="en-US" sz="3600" dirty="0" err="1"/>
              <a:t>nếp</a:t>
            </a:r>
            <a:r>
              <a:rPr lang="en-US" sz="3600" dirty="0"/>
              <a:t>, </a:t>
            </a:r>
            <a:r>
              <a:rPr lang="en-US" sz="3600" b="1" dirty="0" err="1"/>
              <a:t>một</a:t>
            </a:r>
            <a:r>
              <a:rPr lang="en-US" sz="3600" b="1" dirty="0"/>
              <a:t> </a:t>
            </a:r>
            <a:r>
              <a:rPr lang="en-US" sz="3600" b="1" dirty="0" err="1"/>
              <a:t>trăm</a:t>
            </a:r>
            <a:r>
              <a:rPr lang="en-US" sz="3600" dirty="0"/>
              <a:t> </a:t>
            </a:r>
            <a:r>
              <a:rPr lang="en-US" sz="3600" dirty="0" err="1"/>
              <a:t>nệp</a:t>
            </a:r>
            <a:r>
              <a:rPr lang="en-US" sz="3600" dirty="0"/>
              <a:t> </a:t>
            </a:r>
            <a:r>
              <a:rPr lang="en-US" sz="3600" dirty="0" err="1"/>
              <a:t>bánh</a:t>
            </a:r>
            <a:r>
              <a:rPr lang="en-US" sz="3600" dirty="0"/>
              <a:t> </a:t>
            </a:r>
            <a:r>
              <a:rPr lang="en-US" sz="3600" dirty="0" err="1"/>
              <a:t>chưng</a:t>
            </a:r>
            <a:r>
              <a:rPr lang="en-US" sz="3600" dirty="0"/>
              <a:t> </a:t>
            </a:r>
            <a:r>
              <a:rPr lang="en-US" sz="3600" dirty="0" err="1"/>
              <a:t>và</a:t>
            </a:r>
            <a:r>
              <a:rPr lang="en-US" sz="3600" dirty="0"/>
              <a:t> </a:t>
            </a:r>
            <a:r>
              <a:rPr lang="en-US" sz="3600" dirty="0" err="1"/>
              <a:t>voi</a:t>
            </a:r>
            <a:r>
              <a:rPr lang="en-US" sz="3600" dirty="0"/>
              <a:t> </a:t>
            </a:r>
            <a:r>
              <a:rPr lang="en-US" sz="3600" b="1" dirty="0" err="1"/>
              <a:t>chín</a:t>
            </a:r>
            <a:r>
              <a:rPr lang="en-US" sz="3600" dirty="0"/>
              <a:t> </a:t>
            </a:r>
            <a:r>
              <a:rPr lang="en-US" sz="3600" dirty="0" err="1"/>
              <a:t>ngà</a:t>
            </a:r>
            <a:r>
              <a:rPr lang="en-US" sz="3600" dirty="0"/>
              <a:t>, </a:t>
            </a:r>
            <a:r>
              <a:rPr lang="en-US" sz="3600" dirty="0" err="1"/>
              <a:t>gà</a:t>
            </a:r>
            <a:r>
              <a:rPr lang="en-US" sz="3600" dirty="0"/>
              <a:t> </a:t>
            </a:r>
            <a:r>
              <a:rPr lang="en-US" sz="3600" b="1" dirty="0" err="1"/>
              <a:t>chín</a:t>
            </a:r>
            <a:r>
              <a:rPr lang="en-US" sz="3600" dirty="0"/>
              <a:t> </a:t>
            </a:r>
            <a:r>
              <a:rPr lang="en-US" sz="3600" dirty="0" err="1"/>
              <a:t>cựa</a:t>
            </a:r>
            <a:r>
              <a:rPr lang="en-US" sz="3600" dirty="0"/>
              <a:t>, </a:t>
            </a:r>
            <a:r>
              <a:rPr lang="en-US" sz="3600" dirty="0" err="1"/>
              <a:t>ngựa</a:t>
            </a:r>
            <a:r>
              <a:rPr lang="en-US" sz="3600" dirty="0"/>
              <a:t> </a:t>
            </a:r>
            <a:r>
              <a:rPr lang="en-US" sz="3600" b="1" dirty="0" err="1"/>
              <a:t>chín</a:t>
            </a:r>
            <a:r>
              <a:rPr lang="en-US" sz="3600" dirty="0"/>
              <a:t> </a:t>
            </a:r>
            <a:r>
              <a:rPr lang="en-US" sz="3600" dirty="0" err="1"/>
              <a:t>hồng</a:t>
            </a:r>
            <a:r>
              <a:rPr lang="en-US" sz="3600" dirty="0"/>
              <a:t> </a:t>
            </a:r>
            <a:r>
              <a:rPr lang="en-US" sz="3600" dirty="0" err="1"/>
              <a:t>mao</a:t>
            </a:r>
            <a:r>
              <a:rPr lang="en-US" sz="3600" dirty="0"/>
              <a:t>, </a:t>
            </a:r>
            <a:r>
              <a:rPr lang="en-US" sz="3600" dirty="0" err="1"/>
              <a:t>mỗi</a:t>
            </a:r>
            <a:r>
              <a:rPr lang="en-US" sz="3600" dirty="0"/>
              <a:t> </a:t>
            </a:r>
            <a:r>
              <a:rPr lang="en-US" sz="3600" dirty="0" err="1"/>
              <a:t>thứ</a:t>
            </a:r>
            <a:r>
              <a:rPr lang="en-US" sz="3600" dirty="0"/>
              <a:t> </a:t>
            </a:r>
            <a:r>
              <a:rPr lang="en-US" sz="3600" b="1" dirty="0" err="1"/>
              <a:t>một</a:t>
            </a:r>
            <a:r>
              <a:rPr lang="en-US" sz="3600" dirty="0"/>
              <a:t> </a:t>
            </a:r>
            <a:r>
              <a:rPr lang="en-US" sz="3600" b="1" dirty="0" err="1">
                <a:solidFill>
                  <a:srgbClr val="FF0000"/>
                </a:solidFill>
              </a:rPr>
              <a:t>đôi</a:t>
            </a:r>
            <a:r>
              <a:rPr lang="en-US" sz="3600" dirty="0"/>
              <a:t>”</a:t>
            </a:r>
            <a:endParaRPr lang="en-US" sz="36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600" dirty="0"/>
              <a:t>                                   ( </a:t>
            </a:r>
            <a:r>
              <a:rPr lang="en-US" sz="3600" dirty="0" err="1"/>
              <a:t>Sơn</a:t>
            </a:r>
            <a:r>
              <a:rPr lang="en-US" sz="3600" dirty="0"/>
              <a:t> </a:t>
            </a:r>
            <a:r>
              <a:rPr lang="en-US" sz="3600" dirty="0" err="1"/>
              <a:t>Tinh</a:t>
            </a:r>
            <a:r>
              <a:rPr lang="en-US" sz="3600" dirty="0"/>
              <a:t>, </a:t>
            </a:r>
            <a:r>
              <a:rPr lang="en-US" sz="3600" dirty="0" err="1"/>
              <a:t>Thủy</a:t>
            </a:r>
            <a:r>
              <a:rPr lang="en-US" sz="3600" dirty="0"/>
              <a:t> </a:t>
            </a:r>
            <a:r>
              <a:rPr lang="en-US" sz="3600" dirty="0" err="1"/>
              <a:t>Tinh</a:t>
            </a:r>
            <a:r>
              <a:rPr lang="en-US" sz="3600" dirty="0"/>
              <a:t>)</a:t>
            </a:r>
          </a:p>
        </p:txBody>
      </p:sp>
      <p:sp>
        <p:nvSpPr>
          <p:cNvPr id="286728" name="Text Box 8"/>
          <p:cNvSpPr txBox="1">
            <a:spLocks noChangeArrowheads="1"/>
          </p:cNvSpPr>
          <p:nvPr/>
        </p:nvSpPr>
        <p:spPr bwMode="auto">
          <a:xfrm>
            <a:off x="2590800" y="2971800"/>
            <a:ext cx="6400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6" rIns="91430" bIns="45716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b="1">
                <a:solidFill>
                  <a:srgbClr val="FF0000"/>
                </a:solidFill>
              </a:rPr>
              <a:t>           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286731" name="Rectangle 11"/>
          <p:cNvSpPr>
            <a:spLocks noChangeArrowheads="1"/>
          </p:cNvSpPr>
          <p:nvPr/>
        </p:nvSpPr>
        <p:spPr bwMode="auto">
          <a:xfrm>
            <a:off x="762000" y="4162631"/>
            <a:ext cx="6172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6" rIns="91430" bIns="45716"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2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286732" name="Rectangle 12"/>
          <p:cNvSpPr>
            <a:spLocks noChangeArrowheads="1"/>
          </p:cNvSpPr>
          <p:nvPr/>
        </p:nvSpPr>
        <p:spPr bwMode="auto">
          <a:xfrm>
            <a:off x="571500" y="4794150"/>
            <a:ext cx="8153400" cy="255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6" rIns="91430" bIns="45716">
            <a:spAutoFit/>
          </a:bodyPr>
          <a:lstStyle/>
          <a:p>
            <a:pPr marL="342900" indent="-342900">
              <a:buFontTx/>
              <a:buNone/>
            </a:pP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đứng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ở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phải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457200" indent="-457200">
              <a:buFontTx/>
              <a:buChar char="-"/>
            </a:pPr>
            <a:endParaRPr lang="en-US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Char char="-"/>
            </a:pP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91365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86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86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867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2867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8673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503" name="AutoShape 39"/>
          <p:cNvSpPr>
            <a:spLocks noChangeArrowheads="1"/>
          </p:cNvSpPr>
          <p:nvPr/>
        </p:nvSpPr>
        <p:spPr bwMode="auto">
          <a:xfrm>
            <a:off x="0" y="3505200"/>
            <a:ext cx="3200400" cy="3124200"/>
          </a:xfrm>
          <a:prstGeom prst="horizont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3600">
                <a:solidFill>
                  <a:srgbClr val="000099"/>
                </a:solidFill>
              </a:rPr>
              <a:t>Trong mô hình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3600">
                <a:solidFill>
                  <a:srgbClr val="000099"/>
                </a:solidFill>
              </a:rPr>
              <a:t>cụm danh từ, từ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3600" b="1">
                <a:solidFill>
                  <a:srgbClr val="000099"/>
                </a:solidFill>
              </a:rPr>
              <a:t>đôi</a:t>
            </a:r>
            <a:r>
              <a:rPr lang="en-US" sz="3600">
                <a:solidFill>
                  <a:srgbClr val="000099"/>
                </a:solidFill>
              </a:rPr>
              <a:t> đứng ở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3600">
                <a:solidFill>
                  <a:srgbClr val="000099"/>
                </a:solidFill>
              </a:rPr>
              <a:t> vị trí nào ?</a:t>
            </a:r>
          </a:p>
        </p:txBody>
      </p:sp>
      <p:graphicFrame>
        <p:nvGraphicFramePr>
          <p:cNvPr id="318542" name="Group 78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1622962317"/>
              </p:ext>
            </p:extLst>
          </p:nvPr>
        </p:nvGraphicFramePr>
        <p:xfrm>
          <a:off x="304800" y="609600"/>
          <a:ext cx="8229600" cy="2331930"/>
        </p:xfrm>
        <a:graphic>
          <a:graphicData uri="http://schemas.openxmlformats.org/drawingml/2006/table">
            <a:tbl>
              <a:tblPr/>
              <a:tblGrid>
                <a:gridCol w="2670175"/>
                <a:gridCol w="2587625"/>
                <a:gridCol w="2971800"/>
              </a:tblGrid>
              <a:tr h="1295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Phần</a:t>
                      </a: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trước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</a:p>
                  </a:txBody>
                  <a:tcPr marL="91430" marR="9143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Phần trung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tâm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Phần </a:t>
                      </a: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sau</a:t>
                      </a: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653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Một </a:t>
                      </a:r>
                    </a:p>
                  </a:txBody>
                  <a:tcPr marL="91430" marR="91430" marT="45711" marB="4571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3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pitchFamily="18" charset="0"/>
                        </a:rPr>
                        <a:t>đôi</a:t>
                      </a:r>
                    </a:p>
                  </a:txBody>
                  <a:tcPr marL="91430" marR="9143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91430" marR="91430" marT="45711" marB="4571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8536" name="Text Box 72"/>
          <p:cNvSpPr txBox="1">
            <a:spLocks noChangeArrowheads="1"/>
          </p:cNvSpPr>
          <p:nvPr/>
        </p:nvSpPr>
        <p:spPr bwMode="auto">
          <a:xfrm>
            <a:off x="3429000" y="4038600"/>
            <a:ext cx="5562600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6" rIns="91430" bIns="45716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4000"/>
              <a:t>- </a:t>
            </a:r>
            <a:r>
              <a:rPr lang="en-US" sz="4000">
                <a:solidFill>
                  <a:srgbClr val="000099"/>
                </a:solidFill>
              </a:rPr>
              <a:t>Vị trí của danh từ chỉ đơn vị</a:t>
            </a:r>
          </a:p>
        </p:txBody>
      </p:sp>
    </p:spTree>
    <p:extLst>
      <p:ext uri="{BB962C8B-B14F-4D97-AF65-F5344CB8AC3E}">
        <p14:creationId xmlns:p14="http://schemas.microsoft.com/office/powerpoint/2010/main" val="30172113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8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18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85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503" grpId="0" animBg="1" autoUpdateAnimBg="0"/>
      <p:bldP spid="318536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23" name="Rectangle 3"/>
          <p:cNvSpPr>
            <a:spLocks noGrp="1" noChangeArrowheads="1"/>
          </p:cNvSpPr>
          <p:nvPr>
            <p:ph idx="1"/>
          </p:nvPr>
        </p:nvSpPr>
        <p:spPr>
          <a:xfrm>
            <a:off x="223684" y="122903"/>
            <a:ext cx="8839200" cy="5486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4000" b="1" dirty="0" smtClean="0">
                <a:latin typeface="Times New Roman" pitchFamily="18" charset="0"/>
              </a:rPr>
              <a:t>- </a:t>
            </a:r>
            <a:r>
              <a:rPr lang="en-US" sz="4000" b="1" dirty="0" err="1" smtClean="0">
                <a:latin typeface="Times New Roman" pitchFamily="18" charset="0"/>
              </a:rPr>
              <a:t>Vị</a:t>
            </a:r>
            <a:r>
              <a:rPr lang="en-US" sz="4000" b="1" dirty="0" smtClean="0">
                <a:latin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</a:rPr>
              <a:t>trí</a:t>
            </a:r>
            <a:r>
              <a:rPr lang="en-US" sz="4000" b="1" dirty="0" smtClean="0">
                <a:latin typeface="Times New Roman" pitchFamily="18" charset="0"/>
              </a:rPr>
              <a:t> </a:t>
            </a:r>
            <a:r>
              <a:rPr lang="en-US" sz="4000" b="1" dirty="0" err="1" smtClean="0">
                <a:latin typeface="Times New Roman" pitchFamily="18" charset="0"/>
              </a:rPr>
              <a:t>từ</a:t>
            </a:r>
            <a:r>
              <a:rPr lang="en-US" sz="4000" b="1" dirty="0" smtClean="0">
                <a:latin typeface="Times New Roman" pitchFamily="18" charset="0"/>
              </a:rPr>
              <a:t> “</a:t>
            </a:r>
            <a:r>
              <a:rPr lang="en-US" sz="4000" b="1" dirty="0" err="1" smtClean="0">
                <a:latin typeface="Times New Roman" pitchFamily="18" charset="0"/>
              </a:rPr>
              <a:t>đôi</a:t>
            </a:r>
            <a:r>
              <a:rPr lang="en-US" sz="4000" b="1" dirty="0" smtClean="0">
                <a:latin typeface="Times New Roman" pitchFamily="18" charset="0"/>
              </a:rPr>
              <a:t>”: </a:t>
            </a:r>
            <a:r>
              <a:rPr lang="en-US" sz="4000" dirty="0" err="1" smtClean="0">
                <a:latin typeface="Times New Roman" pitchFamily="18" charset="0"/>
              </a:rPr>
              <a:t>đứng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sau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từ</a:t>
            </a:r>
            <a:r>
              <a:rPr lang="en-US" sz="4000" dirty="0" smtClean="0">
                <a:latin typeface="Times New Roman" pitchFamily="18" charset="0"/>
              </a:rPr>
              <a:t> </a:t>
            </a:r>
          </a:p>
          <a:p>
            <a:pPr eaLnBrk="1" hangingPunct="1">
              <a:buFontTx/>
              <a:buChar char="-"/>
            </a:pPr>
            <a:r>
              <a:rPr lang="en-US" sz="4000" b="1" dirty="0" smtClean="0">
                <a:latin typeface="Times New Roman" pitchFamily="18" charset="0"/>
              </a:rPr>
              <a:t>Ý </a:t>
            </a:r>
            <a:r>
              <a:rPr lang="en-US" sz="4000" b="1" dirty="0" err="1" smtClean="0">
                <a:latin typeface="Times New Roman" pitchFamily="18" charset="0"/>
              </a:rPr>
              <a:t>nghĩa</a:t>
            </a:r>
            <a:r>
              <a:rPr lang="en-US" sz="4000" b="1" dirty="0" smtClean="0">
                <a:latin typeface="Times New Roman" pitchFamily="18" charset="0"/>
              </a:rPr>
              <a:t>: </a:t>
            </a:r>
            <a:r>
              <a:rPr lang="en-US" sz="4000" dirty="0" err="1" smtClean="0">
                <a:latin typeface="Times New Roman" pitchFamily="18" charset="0"/>
              </a:rPr>
              <a:t>chỉ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lượng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là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hai</a:t>
            </a:r>
            <a:endParaRPr lang="en-US" sz="4000" dirty="0" smtClean="0">
              <a:latin typeface="Times New Roman" pitchFamily="18" charset="0"/>
            </a:endParaRPr>
          </a:p>
          <a:p>
            <a:pPr marL="0" indent="0" eaLnBrk="1" hangingPunct="1">
              <a:buNone/>
            </a:pPr>
            <a:endParaRPr lang="en-US" sz="4000" dirty="0" smtClean="0">
              <a:latin typeface="Times New Roman" pitchFamily="18" charset="0"/>
            </a:endParaRPr>
          </a:p>
          <a:p>
            <a:pPr eaLnBrk="1" hangingPunct="1">
              <a:buFontTx/>
              <a:buNone/>
            </a:pP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     “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Đôi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”: </a:t>
            </a:r>
            <a:r>
              <a:rPr lang="en-US" sz="4000" dirty="0" err="1" smtClean="0">
                <a:latin typeface="Times New Roman" pitchFamily="18" charset="0"/>
              </a:rPr>
              <a:t>không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phải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từ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vì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đôi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không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mang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đặc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điểm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của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từ</a:t>
            </a:r>
            <a:endParaRPr lang="en-US" sz="4000" dirty="0" smtClean="0">
              <a:latin typeface="Times New Roman" pitchFamily="18" charset="0"/>
            </a:endParaRPr>
          </a:p>
          <a:p>
            <a:pPr marL="0" lvl="1" indent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  “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”: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gắn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/>
            <a:endParaRPr lang="en-US" sz="4000" dirty="0" smtClean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" name="Right Arrow 1"/>
          <p:cNvSpPr/>
          <p:nvPr/>
        </p:nvSpPr>
        <p:spPr>
          <a:xfrm>
            <a:off x="248265" y="2438400"/>
            <a:ext cx="7620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28469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2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6"/>
          <p:cNvSpPr>
            <a:spLocks noChangeArrowheads="1"/>
          </p:cNvSpPr>
          <p:nvPr/>
        </p:nvSpPr>
        <p:spPr bwMode="auto">
          <a:xfrm>
            <a:off x="486696" y="304800"/>
            <a:ext cx="7895303" cy="2622755"/>
          </a:xfrm>
          <a:prstGeom prst="cloudCallout">
            <a:avLst>
              <a:gd name="adj1" fmla="val -48727"/>
              <a:gd name="adj2" fmla="val -23681"/>
            </a:avLst>
          </a:prstGeom>
          <a:solidFill>
            <a:srgbClr val="EFE7FF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lIns="91430" tIns="45716" rIns="91430" bIns="45716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khái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quát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đôi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”?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0295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152400"/>
            <a:ext cx="8686800" cy="2057400"/>
          </a:xfrm>
        </p:spPr>
        <p:txBody>
          <a:bodyPr>
            <a:normAutofit fontScale="90000"/>
          </a:bodyPr>
          <a:lstStyle/>
          <a:p>
            <a:pPr algn="l">
              <a:spcBef>
                <a:spcPct val="50000"/>
              </a:spcBef>
            </a:pPr>
            <a:r>
              <a:rPr lang="en-US" sz="4000" dirty="0" err="1" smtClean="0">
                <a:solidFill>
                  <a:schemeClr val="tx2"/>
                </a:solidFill>
                <a:latin typeface="Times New Roman" pitchFamily="18" charset="0"/>
              </a:rPr>
              <a:t>Tiết</a:t>
            </a:r>
            <a:r>
              <a:rPr lang="en-US" sz="4000" dirty="0" smtClean="0">
                <a:solidFill>
                  <a:schemeClr val="tx2"/>
                </a:solidFill>
                <a:latin typeface="Times New Roman" pitchFamily="18" charset="0"/>
              </a:rPr>
              <a:t> 50         SỐ TỪ VÀ LƯỢNG TỪ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</a:rPr>
              <a:t/>
            </a:r>
            <a:br>
              <a:rPr lang="en-US" sz="4000" dirty="0">
                <a:solidFill>
                  <a:schemeClr val="tx2"/>
                </a:solidFill>
                <a:latin typeface="Times New Roman" pitchFamily="18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I.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hiểu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chung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</a:rPr>
              <a:t>1. </a:t>
            </a:r>
            <a:r>
              <a:rPr lang="en-US" sz="4000" dirty="0" err="1" smtClean="0">
                <a:latin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từ</a:t>
            </a:r>
            <a:r>
              <a:rPr lang="en-US" sz="4000" dirty="0" smtClean="0">
                <a:latin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</a:rPr>
            </a:br>
            <a:endParaRPr lang="en-US" sz="4000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5805" y="1524000"/>
            <a:ext cx="8878529" cy="2985425"/>
          </a:xfrm>
          <a:prstGeom prst="rect">
            <a:avLst/>
          </a:prstGeom>
          <a:noFill/>
          <a:ln w="0">
            <a:solidFill>
              <a:srgbClr val="FF00FF">
                <a:alpha val="0"/>
              </a:srgbClr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lIns="91430" tIns="45716" rIns="91430" bIns="45716">
            <a:spAutoFit/>
          </a:bodyPr>
          <a:lstStyle>
            <a:defPPr>
              <a:defRPr lang="en-US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sz="3200" dirty="0" smtClean="0"/>
              <a:t> </a:t>
            </a:r>
            <a:r>
              <a:rPr lang="en-US" sz="6000" b="1" dirty="0" smtClean="0">
                <a:sym typeface="Wingdings"/>
              </a:rPr>
              <a:t></a:t>
            </a:r>
            <a:endParaRPr lang="en-US" sz="6000" b="1" dirty="0" smtClean="0"/>
          </a:p>
          <a:p>
            <a:pPr marL="457200" indent="-457200">
              <a:spcBef>
                <a:spcPct val="0"/>
              </a:spcBef>
              <a:buFontTx/>
              <a:buChar char="-"/>
            </a:pPr>
            <a:r>
              <a:rPr lang="en-US" sz="3200" smtClean="0"/>
              <a:t>Lưu ý: </a:t>
            </a:r>
            <a:r>
              <a:rPr lang="en-US" sz="3200" dirty="0" err="1" smtClean="0"/>
              <a:t>số</a:t>
            </a:r>
            <a:r>
              <a:rPr lang="en-US" sz="3200" dirty="0" smtClean="0"/>
              <a:t> </a:t>
            </a:r>
            <a:r>
              <a:rPr lang="en-US" sz="3200" dirty="0" err="1" smtClean="0"/>
              <a:t>từ</a:t>
            </a:r>
            <a:r>
              <a:rPr lang="en-US" sz="3200" dirty="0" smtClean="0"/>
              <a:t> </a:t>
            </a:r>
            <a:r>
              <a:rPr lang="en-US" sz="3200" dirty="0" err="1" smtClean="0"/>
              <a:t>không</a:t>
            </a:r>
            <a:r>
              <a:rPr lang="en-US" sz="3200" dirty="0" smtClean="0"/>
              <a:t> </a:t>
            </a:r>
            <a:r>
              <a:rPr lang="en-US" sz="3200" dirty="0" err="1" smtClean="0"/>
              <a:t>trực</a:t>
            </a:r>
            <a:r>
              <a:rPr lang="en-US" sz="3200" dirty="0" smtClean="0"/>
              <a:t> </a:t>
            </a:r>
            <a:r>
              <a:rPr lang="en-US" sz="3200" dirty="0" err="1" smtClean="0"/>
              <a:t>tiếp</a:t>
            </a:r>
            <a:r>
              <a:rPr lang="en-US" sz="3200" dirty="0" smtClean="0"/>
              <a:t> </a:t>
            </a:r>
            <a:r>
              <a:rPr lang="en-US" sz="3200" dirty="0" err="1" smtClean="0"/>
              <a:t>kết</a:t>
            </a:r>
            <a:r>
              <a:rPr lang="en-US" sz="3200" dirty="0" smtClean="0"/>
              <a:t> </a:t>
            </a:r>
            <a:r>
              <a:rPr lang="en-US" sz="3200" dirty="0" err="1" smtClean="0"/>
              <a:t>hợp</a:t>
            </a:r>
            <a:r>
              <a:rPr lang="en-US" sz="3200" dirty="0" smtClean="0"/>
              <a:t> </a:t>
            </a:r>
            <a:r>
              <a:rPr lang="en-US" sz="3200" dirty="0" err="1" smtClean="0"/>
              <a:t>với</a:t>
            </a:r>
            <a:r>
              <a:rPr lang="en-US" sz="3200" dirty="0" smtClean="0"/>
              <a:t> </a:t>
            </a:r>
            <a:r>
              <a:rPr lang="en-US" sz="3200" dirty="0" err="1" smtClean="0"/>
              <a:t>chỉ</a:t>
            </a:r>
            <a:r>
              <a:rPr lang="en-US" sz="3200" dirty="0" smtClean="0"/>
              <a:t> </a:t>
            </a:r>
            <a:r>
              <a:rPr lang="en-US" sz="3200" dirty="0" err="1" smtClean="0"/>
              <a:t>từ</a:t>
            </a:r>
            <a:r>
              <a:rPr lang="en-US" sz="3200" dirty="0" smtClean="0"/>
              <a:t>, </a:t>
            </a:r>
            <a:r>
              <a:rPr lang="en-US" sz="3200" dirty="0" err="1" smtClean="0"/>
              <a:t>trong</a:t>
            </a:r>
            <a:r>
              <a:rPr lang="en-US" sz="3200" dirty="0" smtClean="0"/>
              <a:t> </a:t>
            </a:r>
            <a:r>
              <a:rPr lang="en-US" sz="3200" dirty="0" err="1" smtClean="0"/>
              <a:t>khi</a:t>
            </a:r>
            <a:r>
              <a:rPr lang="en-US" sz="3200" dirty="0" smtClean="0"/>
              <a:t> </a:t>
            </a:r>
            <a:r>
              <a:rPr lang="en-US" sz="3200" dirty="0" err="1" smtClean="0"/>
              <a:t>đó</a:t>
            </a:r>
            <a:r>
              <a:rPr lang="en-US" sz="3200" dirty="0" smtClean="0"/>
              <a:t> </a:t>
            </a:r>
            <a:r>
              <a:rPr lang="en-US" sz="3200" dirty="0" err="1" smtClean="0"/>
              <a:t>danh</a:t>
            </a:r>
            <a:r>
              <a:rPr lang="en-US" sz="3200" dirty="0" smtClean="0"/>
              <a:t> </a:t>
            </a:r>
            <a:r>
              <a:rPr lang="en-US" sz="3200" dirty="0" err="1" smtClean="0"/>
              <a:t>từ</a:t>
            </a:r>
            <a:r>
              <a:rPr lang="en-US" sz="3200" dirty="0" smtClean="0"/>
              <a:t> </a:t>
            </a:r>
            <a:r>
              <a:rPr lang="en-US" sz="3200" dirty="0" err="1" smtClean="0"/>
              <a:t>chỉ</a:t>
            </a:r>
            <a:r>
              <a:rPr lang="en-US" sz="3200" dirty="0" smtClean="0"/>
              <a:t> </a:t>
            </a:r>
            <a:r>
              <a:rPr lang="en-US" sz="3200" dirty="0" err="1" smtClean="0"/>
              <a:t>đơn</a:t>
            </a:r>
            <a:r>
              <a:rPr lang="en-US" sz="3200" dirty="0" smtClean="0"/>
              <a:t> </a:t>
            </a:r>
            <a:r>
              <a:rPr lang="en-US" sz="3200" dirty="0" err="1" smtClean="0"/>
              <a:t>vị</a:t>
            </a:r>
            <a:r>
              <a:rPr lang="en-US" sz="3200" dirty="0" smtClean="0"/>
              <a:t> </a:t>
            </a:r>
            <a:r>
              <a:rPr lang="en-US" sz="3200" dirty="0" err="1" smtClean="0"/>
              <a:t>có</a:t>
            </a:r>
            <a:r>
              <a:rPr lang="en-US" sz="3200" dirty="0" smtClean="0"/>
              <a:t> </a:t>
            </a:r>
            <a:r>
              <a:rPr lang="en-US" sz="3200" dirty="0" err="1" smtClean="0"/>
              <a:t>thể</a:t>
            </a:r>
            <a:r>
              <a:rPr lang="en-US" sz="3200" dirty="0" smtClean="0"/>
              <a:t> </a:t>
            </a:r>
            <a:r>
              <a:rPr lang="en-US" sz="3200" dirty="0" err="1" smtClean="0"/>
              <a:t>trực</a:t>
            </a:r>
            <a:r>
              <a:rPr lang="en-US" sz="3200" dirty="0" smtClean="0"/>
              <a:t> </a:t>
            </a:r>
            <a:r>
              <a:rPr lang="en-US" sz="3200" dirty="0" err="1" smtClean="0"/>
              <a:t>tiếp</a:t>
            </a:r>
            <a:r>
              <a:rPr lang="en-US" sz="3200" dirty="0" smtClean="0"/>
              <a:t> </a:t>
            </a:r>
            <a:r>
              <a:rPr lang="en-US" sz="3200" dirty="0" err="1" smtClean="0"/>
              <a:t>kết</a:t>
            </a:r>
            <a:r>
              <a:rPr lang="en-US" sz="3200" dirty="0" smtClean="0"/>
              <a:t> </a:t>
            </a:r>
            <a:r>
              <a:rPr lang="en-US" sz="3200" dirty="0" err="1" smtClean="0"/>
              <a:t>hợp</a:t>
            </a:r>
            <a:r>
              <a:rPr lang="en-US" sz="3200" dirty="0" smtClean="0"/>
              <a:t> </a:t>
            </a:r>
            <a:r>
              <a:rPr lang="en-US" sz="3200" dirty="0" err="1" smtClean="0"/>
              <a:t>với</a:t>
            </a:r>
            <a:r>
              <a:rPr lang="en-US" sz="3200" dirty="0" smtClean="0"/>
              <a:t> </a:t>
            </a:r>
            <a:r>
              <a:rPr lang="en-US" sz="3200" dirty="0" err="1" smtClean="0"/>
              <a:t>số</a:t>
            </a:r>
            <a:r>
              <a:rPr lang="en-US" sz="3200" dirty="0" smtClean="0"/>
              <a:t> </a:t>
            </a:r>
            <a:r>
              <a:rPr lang="en-US" sz="3200" dirty="0" err="1" smtClean="0"/>
              <a:t>từ</a:t>
            </a:r>
            <a:r>
              <a:rPr lang="en-US" sz="3200" dirty="0" smtClean="0"/>
              <a:t> ở </a:t>
            </a:r>
            <a:r>
              <a:rPr lang="en-US" sz="3200" dirty="0" err="1" smtClean="0"/>
              <a:t>phía</a:t>
            </a:r>
            <a:r>
              <a:rPr lang="en-US" sz="3200" dirty="0" smtClean="0"/>
              <a:t> </a:t>
            </a:r>
            <a:r>
              <a:rPr lang="en-US" sz="3200" dirty="0" err="1" smtClean="0"/>
              <a:t>trước</a:t>
            </a:r>
            <a:r>
              <a:rPr lang="en-US" sz="3200" dirty="0" smtClean="0"/>
              <a:t> </a:t>
            </a:r>
            <a:r>
              <a:rPr lang="en-US" sz="3200" dirty="0" err="1" smtClean="0"/>
              <a:t>và</a:t>
            </a:r>
            <a:r>
              <a:rPr lang="en-US" sz="3200" dirty="0" smtClean="0"/>
              <a:t> </a:t>
            </a:r>
            <a:r>
              <a:rPr lang="en-US" sz="3200" dirty="0" err="1" smtClean="0"/>
              <a:t>chỉ</a:t>
            </a:r>
            <a:r>
              <a:rPr lang="en-US" sz="3200" dirty="0" smtClean="0"/>
              <a:t> </a:t>
            </a:r>
            <a:r>
              <a:rPr lang="en-US" sz="3200" dirty="0" err="1" smtClean="0"/>
              <a:t>từ</a:t>
            </a:r>
            <a:r>
              <a:rPr lang="en-US" sz="3200" dirty="0" smtClean="0"/>
              <a:t> ở </a:t>
            </a:r>
            <a:r>
              <a:rPr lang="en-US" sz="3200" dirty="0" err="1" smtClean="0"/>
              <a:t>phía</a:t>
            </a:r>
            <a:r>
              <a:rPr lang="en-US" sz="3200" dirty="0" smtClean="0"/>
              <a:t> </a:t>
            </a:r>
            <a:r>
              <a:rPr lang="en-US" sz="3200" err="1" smtClean="0"/>
              <a:t>sau</a:t>
            </a:r>
            <a:r>
              <a:rPr lang="en-US" sz="3200" smtClean="0"/>
              <a:t>.</a:t>
            </a:r>
          </a:p>
          <a:p>
            <a:pPr>
              <a:spcBef>
                <a:spcPct val="0"/>
              </a:spcBef>
              <a:buNone/>
            </a:pPr>
            <a:r>
              <a:rPr lang="en-US" sz="3200" smtClean="0"/>
              <a:t>     Vd: một đôi đũa nọ, một cặp cá kia….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53436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/>
          </p:cNvSpPr>
          <p:nvPr/>
        </p:nvSpPr>
        <p:spPr bwMode="auto">
          <a:xfrm>
            <a:off x="914400" y="0"/>
            <a:ext cx="7391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3200" b="1" dirty="0" err="1">
                <a:solidFill>
                  <a:srgbClr val="FF0000"/>
                </a:solidFill>
              </a:rPr>
              <a:t>Từ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những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hình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ảnh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dưới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đây</a:t>
            </a:r>
            <a:r>
              <a:rPr lang="en-US" sz="3200" b="1" dirty="0">
                <a:solidFill>
                  <a:srgbClr val="FF0000"/>
                </a:solidFill>
              </a:rPr>
              <a:t>, </a:t>
            </a:r>
            <a:r>
              <a:rPr lang="en-US" sz="3200" b="1" dirty="0" err="1">
                <a:solidFill>
                  <a:srgbClr val="FF0000"/>
                </a:solidFill>
              </a:rPr>
              <a:t>em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hãy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tìm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</a:p>
          <a:p>
            <a:pPr algn="ctr" eaLnBrk="1" hangingPunct="1"/>
            <a:r>
              <a:rPr lang="en-US" sz="3200" b="1" dirty="0" err="1">
                <a:solidFill>
                  <a:srgbClr val="FF0000"/>
                </a:solidFill>
              </a:rPr>
              <a:t>một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câu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ca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dao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có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sử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dụng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số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</a:rPr>
              <a:t>từ</a:t>
            </a:r>
            <a:r>
              <a:rPr lang="en-US" sz="3200" b="1" dirty="0" smtClean="0">
                <a:solidFill>
                  <a:srgbClr val="FF0000"/>
                </a:solidFill>
              </a:rPr>
              <a:t>?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21507" name="Tree"/>
          <p:cNvSpPr>
            <a:spLocks noEditPoints="1" noChangeArrowheads="1"/>
          </p:cNvSpPr>
          <p:nvPr/>
        </p:nvSpPr>
        <p:spPr bwMode="auto">
          <a:xfrm>
            <a:off x="762000" y="1371600"/>
            <a:ext cx="1364456" cy="1809750"/>
          </a:xfrm>
          <a:custGeom>
            <a:avLst/>
            <a:gdLst>
              <a:gd name="T0" fmla="*/ 76614892 w 21600"/>
              <a:gd name="T1" fmla="*/ 0 h 21600"/>
              <a:gd name="T2" fmla="*/ 43776894 w 21600"/>
              <a:gd name="T3" fmla="*/ 44225263 h 21600"/>
              <a:gd name="T4" fmla="*/ 21891943 w 21600"/>
              <a:gd name="T5" fmla="*/ 88450526 h 21600"/>
              <a:gd name="T6" fmla="*/ 0 w 21600"/>
              <a:gd name="T7" fmla="*/ 132675705 h 21600"/>
              <a:gd name="T8" fmla="*/ 109452806 w 21600"/>
              <a:gd name="T9" fmla="*/ 44225263 h 21600"/>
              <a:gd name="T10" fmla="*/ 131337758 w 21600"/>
              <a:gd name="T11" fmla="*/ 88450526 h 21600"/>
              <a:gd name="T12" fmla="*/ 153229700 w 21600"/>
              <a:gd name="T13" fmla="*/ 132675705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lnTo>
                  <a:pt x="0" y="189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08" name="Tree"/>
          <p:cNvSpPr>
            <a:spLocks noEditPoints="1" noChangeArrowheads="1"/>
          </p:cNvSpPr>
          <p:nvPr/>
        </p:nvSpPr>
        <p:spPr bwMode="auto">
          <a:xfrm>
            <a:off x="2996688" y="1963994"/>
            <a:ext cx="1357313" cy="2133600"/>
          </a:xfrm>
          <a:custGeom>
            <a:avLst/>
            <a:gdLst>
              <a:gd name="T0" fmla="*/ 75814701 w 21600"/>
              <a:gd name="T1" fmla="*/ 0 h 21600"/>
              <a:gd name="T2" fmla="*/ 43319718 w 21600"/>
              <a:gd name="T3" fmla="*/ 61469411 h 21600"/>
              <a:gd name="T4" fmla="*/ 21663378 w 21600"/>
              <a:gd name="T5" fmla="*/ 122938822 h 21600"/>
              <a:gd name="T6" fmla="*/ 0 w 21600"/>
              <a:gd name="T7" fmla="*/ 184408233 h 21600"/>
              <a:gd name="T8" fmla="*/ 108309683 w 21600"/>
              <a:gd name="T9" fmla="*/ 61469411 h 21600"/>
              <a:gd name="T10" fmla="*/ 129966023 w 21600"/>
              <a:gd name="T11" fmla="*/ 122938822 h 21600"/>
              <a:gd name="T12" fmla="*/ 151629401 w 21600"/>
              <a:gd name="T13" fmla="*/ 184408233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lnTo>
                  <a:pt x="0" y="189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21509" name="Tree"/>
          <p:cNvSpPr>
            <a:spLocks noEditPoints="1" noChangeArrowheads="1"/>
          </p:cNvSpPr>
          <p:nvPr/>
        </p:nvSpPr>
        <p:spPr bwMode="auto">
          <a:xfrm>
            <a:off x="3454809" y="1514168"/>
            <a:ext cx="1357313" cy="2133600"/>
          </a:xfrm>
          <a:custGeom>
            <a:avLst/>
            <a:gdLst>
              <a:gd name="T0" fmla="*/ 75814701 w 21600"/>
              <a:gd name="T1" fmla="*/ 0 h 21600"/>
              <a:gd name="T2" fmla="*/ 43319718 w 21600"/>
              <a:gd name="T3" fmla="*/ 61469411 h 21600"/>
              <a:gd name="T4" fmla="*/ 21663378 w 21600"/>
              <a:gd name="T5" fmla="*/ 122938822 h 21600"/>
              <a:gd name="T6" fmla="*/ 0 w 21600"/>
              <a:gd name="T7" fmla="*/ 184408233 h 21600"/>
              <a:gd name="T8" fmla="*/ 108309683 w 21600"/>
              <a:gd name="T9" fmla="*/ 61469411 h 21600"/>
              <a:gd name="T10" fmla="*/ 129966023 w 21600"/>
              <a:gd name="T11" fmla="*/ 122938822 h 21600"/>
              <a:gd name="T12" fmla="*/ 151629401 w 21600"/>
              <a:gd name="T13" fmla="*/ 184408233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lnTo>
                  <a:pt x="0" y="189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95239" name="Rectangle 7"/>
          <p:cNvSpPr>
            <a:spLocks noChangeArrowheads="1"/>
          </p:cNvSpPr>
          <p:nvPr/>
        </p:nvSpPr>
        <p:spPr bwMode="auto">
          <a:xfrm>
            <a:off x="1600200" y="4724400"/>
            <a:ext cx="6172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i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i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i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i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i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i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/>
            <a:r>
              <a:rPr lang="en-US" sz="3200" b="1" i="0" dirty="0" err="1">
                <a:solidFill>
                  <a:srgbClr val="FF0000"/>
                </a:solidFill>
              </a:rPr>
              <a:t>Một</a:t>
            </a:r>
            <a:r>
              <a:rPr lang="en-US" sz="3200" b="1" i="0" dirty="0"/>
              <a:t> </a:t>
            </a:r>
            <a:r>
              <a:rPr lang="en-US" sz="3200" b="1" i="0" dirty="0" err="1"/>
              <a:t>cây</a:t>
            </a:r>
            <a:r>
              <a:rPr lang="en-US" sz="3200" b="1" i="0" dirty="0"/>
              <a:t> </a:t>
            </a:r>
            <a:r>
              <a:rPr lang="en-US" sz="3200" b="1" i="0" dirty="0" err="1"/>
              <a:t>làm</a:t>
            </a:r>
            <a:r>
              <a:rPr lang="en-US" sz="3200" b="1" i="0" dirty="0"/>
              <a:t> </a:t>
            </a:r>
            <a:r>
              <a:rPr lang="en-US" sz="3200" b="1" i="0" dirty="0" err="1"/>
              <a:t>chẳng</a:t>
            </a:r>
            <a:r>
              <a:rPr lang="en-US" sz="3200" b="1" i="0" dirty="0"/>
              <a:t> </a:t>
            </a:r>
            <a:r>
              <a:rPr lang="en-US" sz="3200" b="1" i="0" dirty="0" err="1"/>
              <a:t>nên</a:t>
            </a:r>
            <a:r>
              <a:rPr lang="en-US" sz="3200" b="1" i="0" dirty="0"/>
              <a:t> non </a:t>
            </a:r>
          </a:p>
          <a:p>
            <a:pPr algn="ctr" eaLnBrk="1" hangingPunct="1"/>
            <a:r>
              <a:rPr lang="en-US" sz="3200" b="1" i="0" dirty="0">
                <a:solidFill>
                  <a:srgbClr val="FF0000"/>
                </a:solidFill>
              </a:rPr>
              <a:t>Ba</a:t>
            </a:r>
            <a:r>
              <a:rPr lang="en-US" sz="3200" b="1" i="0" dirty="0"/>
              <a:t> </a:t>
            </a:r>
            <a:r>
              <a:rPr lang="en-US" sz="3200" b="1" i="0" dirty="0" err="1"/>
              <a:t>cây</a:t>
            </a:r>
            <a:r>
              <a:rPr lang="en-US" sz="3200" b="1" i="0" dirty="0"/>
              <a:t> </a:t>
            </a:r>
            <a:r>
              <a:rPr lang="en-US" sz="3200" b="1" i="0" dirty="0" err="1"/>
              <a:t>chụm</a:t>
            </a:r>
            <a:r>
              <a:rPr lang="en-US" sz="3200" b="1" i="0" dirty="0"/>
              <a:t> </a:t>
            </a:r>
            <a:r>
              <a:rPr lang="en-US" sz="3200" b="1" i="0" dirty="0" err="1"/>
              <a:t>lại</a:t>
            </a:r>
            <a:r>
              <a:rPr lang="en-US" sz="3200" b="1" i="0" dirty="0"/>
              <a:t> </a:t>
            </a:r>
            <a:r>
              <a:rPr lang="en-US" sz="3200" b="1" i="0" dirty="0" err="1"/>
              <a:t>nên</a:t>
            </a:r>
            <a:r>
              <a:rPr lang="en-US" sz="3200" b="1" i="0" dirty="0"/>
              <a:t> </a:t>
            </a:r>
            <a:r>
              <a:rPr lang="en-US" sz="3200" b="1" i="0" dirty="0" err="1"/>
              <a:t>hòn</a:t>
            </a:r>
            <a:r>
              <a:rPr lang="en-US" sz="3200" b="1" i="0" dirty="0"/>
              <a:t> </a:t>
            </a:r>
            <a:r>
              <a:rPr lang="en-US" sz="3200" b="1" i="0" dirty="0" err="1"/>
              <a:t>núi</a:t>
            </a:r>
            <a:r>
              <a:rPr lang="en-US" sz="3200" b="1" i="0" dirty="0"/>
              <a:t> </a:t>
            </a:r>
            <a:r>
              <a:rPr lang="en-US" sz="3200" b="1" i="0" dirty="0" err="1"/>
              <a:t>cao</a:t>
            </a:r>
            <a:r>
              <a:rPr lang="en-US" sz="3200" b="1" i="0" dirty="0" smtClean="0"/>
              <a:t>.</a:t>
            </a:r>
          </a:p>
          <a:p>
            <a:pPr eaLnBrk="1" hangingPunct="1"/>
            <a:r>
              <a:rPr lang="en-US" sz="3200" b="1" i="0" dirty="0" smtClean="0">
                <a:solidFill>
                  <a:srgbClr val="FF0000"/>
                </a:solidFill>
                <a:sym typeface="Wingdings" pitchFamily="2" charset="2"/>
              </a:rPr>
              <a:t> </a:t>
            </a:r>
            <a:r>
              <a:rPr lang="en-US" sz="3200" b="1" i="0" dirty="0" err="1" smtClean="0">
                <a:solidFill>
                  <a:srgbClr val="FF0000"/>
                </a:solidFill>
                <a:sym typeface="Wingdings" pitchFamily="2" charset="2"/>
              </a:rPr>
              <a:t>Chỉ</a:t>
            </a:r>
            <a:r>
              <a:rPr lang="en-US" sz="3200" b="1" i="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3200" b="1" i="0" dirty="0" err="1" smtClean="0">
                <a:solidFill>
                  <a:srgbClr val="FF0000"/>
                </a:solidFill>
                <a:sym typeface="Wingdings" pitchFamily="2" charset="2"/>
              </a:rPr>
              <a:t>số</a:t>
            </a:r>
            <a:r>
              <a:rPr lang="en-US" sz="3200" b="1" i="0" dirty="0" smtClean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sz="3200" b="1" i="0" dirty="0" err="1" smtClean="0">
                <a:solidFill>
                  <a:srgbClr val="FF0000"/>
                </a:solidFill>
                <a:sym typeface="Wingdings" pitchFamily="2" charset="2"/>
              </a:rPr>
              <a:t>lượng</a:t>
            </a:r>
            <a:r>
              <a:rPr lang="en-US" sz="3200" b="1" i="0" dirty="0" smtClean="0">
                <a:solidFill>
                  <a:srgbClr val="FF0000"/>
                </a:solidFill>
                <a:sym typeface="Wingdings" pitchFamily="2" charset="2"/>
              </a:rPr>
              <a:t>.</a:t>
            </a:r>
            <a:endParaRPr lang="en-US" sz="3200" b="1" i="0" dirty="0">
              <a:solidFill>
                <a:srgbClr val="FF0000"/>
              </a:solidFill>
            </a:endParaRPr>
          </a:p>
        </p:txBody>
      </p:sp>
      <p:sp>
        <p:nvSpPr>
          <p:cNvPr id="21511" name="Tree"/>
          <p:cNvSpPr>
            <a:spLocks noEditPoints="1" noChangeArrowheads="1"/>
          </p:cNvSpPr>
          <p:nvPr/>
        </p:nvSpPr>
        <p:spPr bwMode="auto">
          <a:xfrm>
            <a:off x="2503999" y="1504336"/>
            <a:ext cx="1357313" cy="2133600"/>
          </a:xfrm>
          <a:custGeom>
            <a:avLst/>
            <a:gdLst>
              <a:gd name="T0" fmla="*/ 75814701 w 21600"/>
              <a:gd name="T1" fmla="*/ 0 h 21600"/>
              <a:gd name="T2" fmla="*/ 43319718 w 21600"/>
              <a:gd name="T3" fmla="*/ 61469411 h 21600"/>
              <a:gd name="T4" fmla="*/ 21663378 w 21600"/>
              <a:gd name="T5" fmla="*/ 122938822 h 21600"/>
              <a:gd name="T6" fmla="*/ 0 w 21600"/>
              <a:gd name="T7" fmla="*/ 184408233 h 21600"/>
              <a:gd name="T8" fmla="*/ 108309683 w 21600"/>
              <a:gd name="T9" fmla="*/ 61469411 h 21600"/>
              <a:gd name="T10" fmla="*/ 129966023 w 21600"/>
              <a:gd name="T11" fmla="*/ 122938822 h 21600"/>
              <a:gd name="T12" fmla="*/ 151629401 w 21600"/>
              <a:gd name="T13" fmla="*/ 184408233 h 21600"/>
              <a:gd name="T14" fmla="*/ 17694720 60000 65536"/>
              <a:gd name="T15" fmla="*/ 11796480 60000 65536"/>
              <a:gd name="T16" fmla="*/ 11796480 60000 65536"/>
              <a:gd name="T17" fmla="*/ 11796480 60000 65536"/>
              <a:gd name="T18" fmla="*/ 0 60000 65536"/>
              <a:gd name="T19" fmla="*/ 0 60000 65536"/>
              <a:gd name="T20" fmla="*/ 0 60000 65536"/>
              <a:gd name="T21" fmla="*/ 761 w 21600"/>
              <a:gd name="T22" fmla="*/ 22454 h 21600"/>
              <a:gd name="T23" fmla="*/ 21069 w 21600"/>
              <a:gd name="T24" fmla="*/ 28282 h 2160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21600" h="21600">
                <a:moveTo>
                  <a:pt x="0" y="18900"/>
                </a:moveTo>
                <a:lnTo>
                  <a:pt x="9257" y="18900"/>
                </a:lnTo>
                <a:lnTo>
                  <a:pt x="9257" y="21600"/>
                </a:lnTo>
                <a:lnTo>
                  <a:pt x="12343" y="21600"/>
                </a:lnTo>
                <a:lnTo>
                  <a:pt x="12343" y="18900"/>
                </a:lnTo>
                <a:lnTo>
                  <a:pt x="21600" y="18900"/>
                </a:lnTo>
                <a:lnTo>
                  <a:pt x="12343" y="12600"/>
                </a:lnTo>
                <a:lnTo>
                  <a:pt x="18514" y="12600"/>
                </a:lnTo>
                <a:lnTo>
                  <a:pt x="12343" y="6300"/>
                </a:lnTo>
                <a:lnTo>
                  <a:pt x="15429" y="6300"/>
                </a:lnTo>
                <a:lnTo>
                  <a:pt x="10800" y="0"/>
                </a:lnTo>
                <a:lnTo>
                  <a:pt x="6171" y="6300"/>
                </a:lnTo>
                <a:lnTo>
                  <a:pt x="9257" y="6300"/>
                </a:lnTo>
                <a:lnTo>
                  <a:pt x="3086" y="12600"/>
                </a:lnTo>
                <a:lnTo>
                  <a:pt x="9257" y="12600"/>
                </a:lnTo>
                <a:lnTo>
                  <a:pt x="0" y="18900"/>
                </a:lnTo>
                <a:close/>
              </a:path>
            </a:pathLst>
          </a:custGeom>
          <a:solidFill>
            <a:srgbClr val="008000"/>
          </a:solidFill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endParaRPr lang="en-US"/>
          </a:p>
        </p:txBody>
      </p:sp>
      <p:pic>
        <p:nvPicPr>
          <p:cNvPr id="21512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2374" y="1056968"/>
            <a:ext cx="2743200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164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5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4" grpId="0"/>
      <p:bldP spid="9523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2438400"/>
          </a:xfrm>
        </p:spPr>
        <p:txBody>
          <a:bodyPr>
            <a:normAutofit fontScale="90000"/>
          </a:bodyPr>
          <a:lstStyle/>
          <a:p>
            <a:pPr algn="l">
              <a:spcBef>
                <a:spcPct val="50000"/>
              </a:spcBef>
            </a:pPr>
            <a:r>
              <a:rPr lang="en-US" sz="4000" dirty="0" err="1" smtClean="0">
                <a:solidFill>
                  <a:schemeClr val="tx2"/>
                </a:solidFill>
                <a:latin typeface="Times New Roman" pitchFamily="18" charset="0"/>
              </a:rPr>
              <a:t>Tiết</a:t>
            </a:r>
            <a:r>
              <a:rPr lang="en-US" sz="4000" dirty="0" smtClean="0">
                <a:solidFill>
                  <a:schemeClr val="tx2"/>
                </a:solidFill>
                <a:latin typeface="Times New Roman" pitchFamily="18" charset="0"/>
              </a:rPr>
              <a:t> 50         SỐ TỪ VÀ LƯỢNG TỪ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</a:rPr>
              <a:t/>
            </a:r>
            <a:br>
              <a:rPr lang="en-US" sz="4000" dirty="0">
                <a:solidFill>
                  <a:schemeClr val="tx2"/>
                </a:solidFill>
                <a:latin typeface="Times New Roman" pitchFamily="18" charset="0"/>
              </a:rPr>
            </a:br>
            <a:r>
              <a:rPr lang="en-US" sz="4000" dirty="0" smtClean="0">
                <a:solidFill>
                  <a:srgbClr val="FF0000"/>
                </a:solidFill>
                <a:latin typeface="Times New Roman" pitchFamily="18" charset="0"/>
              </a:rPr>
              <a:t>I.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hiểu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chung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</a:rPr>
              <a:t>1. </a:t>
            </a:r>
            <a:r>
              <a:rPr lang="en-US" sz="4000" dirty="0" err="1" smtClean="0">
                <a:latin typeface="Times New Roman" pitchFamily="18" charset="0"/>
              </a:rPr>
              <a:t>Số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từ</a:t>
            </a:r>
            <a:r>
              <a:rPr lang="en-US" sz="4000" dirty="0" smtClean="0">
                <a:latin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</a:rPr>
              <a:t>2. </a:t>
            </a:r>
            <a:r>
              <a:rPr lang="en-US" sz="4000" dirty="0" err="1" smtClean="0">
                <a:latin typeface="Times New Roman" pitchFamily="18" charset="0"/>
              </a:rPr>
              <a:t>Lượng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từ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83506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Ví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dụ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9"/>
          <p:cNvSpPr>
            <a:spLocks noGrp="1" noChangeArrowheads="1"/>
          </p:cNvSpPr>
          <p:nvPr>
            <p:ph idx="1"/>
          </p:nvPr>
        </p:nvSpPr>
        <p:spPr bwMode="auto">
          <a:xfrm>
            <a:off x="457200" y="1600201"/>
            <a:ext cx="8686800" cy="4419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>
            <a:normAutofit fontScale="92500" lnSpcReduction="10000"/>
          </a:bodyPr>
          <a:lstStyle/>
          <a:p>
            <a:pPr marL="0" indent="0">
              <a:buNone/>
            </a:pPr>
            <a:r>
              <a:rPr lang="en-US" sz="4000" dirty="0" smtClean="0">
                <a:solidFill>
                  <a:schemeClr val="tx2"/>
                </a:solidFill>
                <a:latin typeface="Times New Roman" pitchFamily="18" charset="0"/>
              </a:rPr>
              <a:t>   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</a:rPr>
              <a:t>{…}</a:t>
            </a:r>
            <a:r>
              <a:rPr lang="en-US" sz="4300" b="1" i="1" dirty="0">
                <a:latin typeface="Times New Roman" pitchFamily="18" charset="0"/>
              </a:rPr>
              <a:t> </a:t>
            </a:r>
            <a:r>
              <a:rPr lang="en-US" sz="4300" b="1" u="sng" dirty="0" err="1">
                <a:latin typeface="Times New Roman" pitchFamily="18" charset="0"/>
              </a:rPr>
              <a:t>Các</a:t>
            </a:r>
            <a:r>
              <a:rPr lang="en-US" sz="4300" b="1" i="1" dirty="0"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hoàng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tử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phải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cởi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giáp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xin</a:t>
            </a:r>
            <a:endParaRPr lang="en-US" sz="4000" dirty="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buNone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hàng.Thạch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Sanh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sai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dọn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bữa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cơm</a:t>
            </a:r>
            <a:endParaRPr lang="en-US" sz="4000" dirty="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buNone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thết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đãi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u="sng" dirty="0" err="1">
                <a:latin typeface="Times New Roman" pitchFamily="18" charset="0"/>
              </a:rPr>
              <a:t>những</a:t>
            </a:r>
            <a:r>
              <a:rPr lang="en-US" sz="4000" b="1" u="sng" dirty="0">
                <a:latin typeface="Times New Roman" pitchFamily="18" charset="0"/>
              </a:rPr>
              <a:t> </a:t>
            </a:r>
            <a:r>
              <a:rPr lang="en-US" sz="4000" b="1" u="sng" dirty="0" err="1">
                <a:latin typeface="Times New Roman" pitchFamily="18" charset="0"/>
              </a:rPr>
              <a:t>kẻ</a:t>
            </a:r>
            <a:r>
              <a:rPr lang="en-US" sz="4000" b="1" u="sng" dirty="0"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thua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trận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. </a:t>
            </a:r>
            <a:r>
              <a:rPr lang="en-US" sz="4000" b="1" u="sng" dirty="0" err="1">
                <a:latin typeface="Times New Roman" pitchFamily="18" charset="0"/>
              </a:rPr>
              <a:t>Cả</a:t>
            </a:r>
            <a:r>
              <a:rPr lang="en-US" sz="4000" b="1" u="sng" dirty="0">
                <a:latin typeface="Times New Roman" pitchFamily="18" charset="0"/>
              </a:rPr>
              <a:t> </a:t>
            </a:r>
            <a:r>
              <a:rPr lang="en-US" sz="4000" b="1" u="sng" dirty="0" err="1">
                <a:latin typeface="Times New Roman" pitchFamily="18" charset="0"/>
              </a:rPr>
              <a:t>mấy</a:t>
            </a:r>
            <a:r>
              <a:rPr lang="en-US" sz="4000" b="1" u="sng" dirty="0"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vạn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tướng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lĩnh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quân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sĩ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thấy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Thạch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Sanh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dọn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ra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vẻn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vẹn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niêu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cơm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tí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xíu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bĩu</a:t>
            </a:r>
            <a:endParaRPr lang="en-US" sz="4000" dirty="0">
              <a:solidFill>
                <a:srgbClr val="FF0000"/>
              </a:solidFill>
              <a:latin typeface="Times New Roman" pitchFamily="18" charset="0"/>
            </a:endParaRPr>
          </a:p>
          <a:p>
            <a:pPr marL="0" indent="0">
              <a:buNone/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môi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không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muốn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cầm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đũa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tx2"/>
                </a:solidFill>
                <a:latin typeface="Times New Roman" pitchFamily="18" charset="0"/>
              </a:rPr>
              <a:t>                                                                         (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Thạch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Sanh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61084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198498" y="27057"/>
            <a:ext cx="8716901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giống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4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923" name="Rectangle 11"/>
          <p:cNvSpPr>
            <a:spLocks noChangeArrowheads="1"/>
          </p:cNvSpPr>
          <p:nvPr/>
        </p:nvSpPr>
        <p:spPr bwMode="auto">
          <a:xfrm>
            <a:off x="2133600" y="50434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3959225" y="49672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38925" name="Rectangle 13"/>
          <p:cNvSpPr>
            <a:spLocks noChangeArrowheads="1"/>
          </p:cNvSpPr>
          <p:nvPr/>
        </p:nvSpPr>
        <p:spPr bwMode="auto">
          <a:xfrm>
            <a:off x="1981200" y="5424488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solidFill>
                <a:schemeClr val="tx2"/>
              </a:solidFill>
            </a:endParaRPr>
          </a:p>
        </p:txBody>
      </p:sp>
      <p:sp>
        <p:nvSpPr>
          <p:cNvPr id="38928" name="Rectangle 16"/>
          <p:cNvSpPr>
            <a:spLocks noChangeArrowheads="1"/>
          </p:cNvSpPr>
          <p:nvPr/>
        </p:nvSpPr>
        <p:spPr bwMode="auto">
          <a:xfrm>
            <a:off x="2819400" y="4114800"/>
            <a:ext cx="184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314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40" name="Text Box 4"/>
          <p:cNvSpPr txBox="1">
            <a:spLocks noChangeArrowheads="1"/>
          </p:cNvSpPr>
          <p:nvPr/>
        </p:nvSpPr>
        <p:spPr bwMode="auto">
          <a:xfrm>
            <a:off x="3962400" y="1600200"/>
            <a:ext cx="4876800" cy="3046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6" rIns="91430" bIns="45716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sz="4800" b="1" i="1" dirty="0">
                <a:solidFill>
                  <a:srgbClr val="000099"/>
                </a:solidFill>
              </a:rPr>
              <a:t>- </a:t>
            </a:r>
            <a:r>
              <a:rPr lang="en-US" sz="4800" b="1" i="1" dirty="0" err="1">
                <a:solidFill>
                  <a:srgbClr val="000099"/>
                </a:solidFill>
              </a:rPr>
              <a:t>Thế</a:t>
            </a:r>
            <a:r>
              <a:rPr lang="en-US" sz="4800" b="1" i="1" dirty="0">
                <a:solidFill>
                  <a:srgbClr val="000099"/>
                </a:solidFill>
              </a:rPr>
              <a:t> </a:t>
            </a:r>
            <a:r>
              <a:rPr lang="en-US" sz="4800" b="1" i="1" dirty="0" err="1">
                <a:solidFill>
                  <a:srgbClr val="000099"/>
                </a:solidFill>
              </a:rPr>
              <a:t>nào</a:t>
            </a:r>
            <a:r>
              <a:rPr lang="en-US" sz="4800" b="1" i="1" dirty="0">
                <a:solidFill>
                  <a:srgbClr val="000099"/>
                </a:solidFill>
              </a:rPr>
              <a:t> </a:t>
            </a:r>
            <a:r>
              <a:rPr lang="en-US" sz="4800" b="1" i="1" dirty="0" err="1">
                <a:solidFill>
                  <a:srgbClr val="000099"/>
                </a:solidFill>
              </a:rPr>
              <a:t>là</a:t>
            </a:r>
            <a:r>
              <a:rPr lang="en-US" sz="4800" b="1" i="1" dirty="0">
                <a:solidFill>
                  <a:srgbClr val="000099"/>
                </a:solidFill>
              </a:rPr>
              <a:t> </a:t>
            </a:r>
            <a:r>
              <a:rPr lang="en-US" sz="4800" b="1" i="1" dirty="0" err="1">
                <a:solidFill>
                  <a:srgbClr val="000099"/>
                </a:solidFill>
              </a:rPr>
              <a:t>cụm</a:t>
            </a:r>
            <a:r>
              <a:rPr lang="en-US" sz="4800" b="1" i="1" dirty="0">
                <a:solidFill>
                  <a:srgbClr val="000099"/>
                </a:solidFill>
              </a:rPr>
              <a:t> </a:t>
            </a:r>
            <a:r>
              <a:rPr lang="en-US" sz="4800" b="1" i="1" dirty="0" err="1">
                <a:solidFill>
                  <a:srgbClr val="000099"/>
                </a:solidFill>
              </a:rPr>
              <a:t>danh</a:t>
            </a:r>
            <a:r>
              <a:rPr lang="en-US" sz="4800" b="1" i="1" dirty="0">
                <a:solidFill>
                  <a:srgbClr val="000099"/>
                </a:solidFill>
              </a:rPr>
              <a:t> </a:t>
            </a:r>
            <a:r>
              <a:rPr lang="en-US" sz="4800" b="1" i="1" dirty="0" err="1">
                <a:solidFill>
                  <a:srgbClr val="000099"/>
                </a:solidFill>
              </a:rPr>
              <a:t>từ</a:t>
            </a:r>
            <a:r>
              <a:rPr lang="en-US" sz="4800" b="1" i="1" dirty="0" smtClean="0">
                <a:solidFill>
                  <a:srgbClr val="000099"/>
                </a:solidFill>
              </a:rPr>
              <a:t>? Cho </a:t>
            </a:r>
            <a:r>
              <a:rPr lang="en-US" sz="4800" b="1" i="1" dirty="0" err="1" smtClean="0">
                <a:solidFill>
                  <a:srgbClr val="000099"/>
                </a:solidFill>
              </a:rPr>
              <a:t>Vd</a:t>
            </a:r>
            <a:r>
              <a:rPr lang="en-US" sz="4800" b="1" i="1" dirty="0" smtClean="0">
                <a:solidFill>
                  <a:srgbClr val="000099"/>
                </a:solidFill>
              </a:rPr>
              <a:t>? </a:t>
            </a:r>
            <a:endParaRPr lang="en-US" sz="4800" b="1" i="1" dirty="0">
              <a:solidFill>
                <a:srgbClr val="000099"/>
              </a:solidFill>
            </a:endParaRPr>
          </a:p>
          <a:p>
            <a:pPr eaLnBrk="1" hangingPunct="1">
              <a:buFontTx/>
              <a:buNone/>
            </a:pPr>
            <a:r>
              <a:rPr lang="en-US" sz="4800" b="1" i="1" dirty="0">
                <a:solidFill>
                  <a:srgbClr val="000099"/>
                </a:solidFill>
              </a:rPr>
              <a:t>- </a:t>
            </a:r>
            <a:r>
              <a:rPr lang="en-US" sz="4800" b="1" i="1" dirty="0" err="1">
                <a:solidFill>
                  <a:srgbClr val="000099"/>
                </a:solidFill>
              </a:rPr>
              <a:t>Cấu</a:t>
            </a:r>
            <a:r>
              <a:rPr lang="en-US" sz="4800" b="1" i="1" dirty="0">
                <a:solidFill>
                  <a:srgbClr val="000099"/>
                </a:solidFill>
              </a:rPr>
              <a:t> </a:t>
            </a:r>
            <a:r>
              <a:rPr lang="en-US" sz="4800" b="1" i="1" dirty="0" err="1">
                <a:solidFill>
                  <a:srgbClr val="000099"/>
                </a:solidFill>
              </a:rPr>
              <a:t>tạo</a:t>
            </a:r>
            <a:r>
              <a:rPr lang="en-US" sz="4800" b="1" i="1" dirty="0">
                <a:solidFill>
                  <a:srgbClr val="000099"/>
                </a:solidFill>
              </a:rPr>
              <a:t> </a:t>
            </a:r>
            <a:r>
              <a:rPr lang="en-US" sz="4800" b="1" i="1" dirty="0" err="1">
                <a:solidFill>
                  <a:srgbClr val="000099"/>
                </a:solidFill>
              </a:rPr>
              <a:t>cụm</a:t>
            </a:r>
            <a:r>
              <a:rPr lang="en-US" sz="4800" b="1" i="1" dirty="0">
                <a:solidFill>
                  <a:srgbClr val="000099"/>
                </a:solidFill>
              </a:rPr>
              <a:t> </a:t>
            </a:r>
            <a:r>
              <a:rPr lang="en-US" sz="4800" b="1" i="1" dirty="0" err="1">
                <a:solidFill>
                  <a:srgbClr val="000099"/>
                </a:solidFill>
              </a:rPr>
              <a:t>danh</a:t>
            </a:r>
            <a:r>
              <a:rPr lang="en-US" sz="4800" b="1" i="1" dirty="0">
                <a:solidFill>
                  <a:srgbClr val="000099"/>
                </a:solidFill>
              </a:rPr>
              <a:t> </a:t>
            </a:r>
            <a:r>
              <a:rPr lang="en-US" sz="4800" b="1" i="1" dirty="0" err="1">
                <a:solidFill>
                  <a:srgbClr val="000099"/>
                </a:solidFill>
              </a:rPr>
              <a:t>từ</a:t>
            </a:r>
            <a:r>
              <a:rPr lang="en-US" sz="4800" b="1" i="1" dirty="0">
                <a:solidFill>
                  <a:srgbClr val="000099"/>
                </a:solidFill>
              </a:rPr>
              <a:t>?</a:t>
            </a:r>
          </a:p>
        </p:txBody>
      </p:sp>
      <p:sp>
        <p:nvSpPr>
          <p:cNvPr id="347141" name="AutoShape 5"/>
          <p:cNvSpPr>
            <a:spLocks noChangeArrowheads="1"/>
          </p:cNvSpPr>
          <p:nvPr/>
        </p:nvSpPr>
        <p:spPr bwMode="auto">
          <a:xfrm>
            <a:off x="0" y="0"/>
            <a:ext cx="2819400" cy="4495800"/>
          </a:xfrm>
          <a:prstGeom prst="verticalScroll">
            <a:avLst>
              <a:gd name="adj" fmla="val 12500"/>
            </a:avLst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5400" dirty="0" err="1">
                <a:solidFill>
                  <a:srgbClr val="000099"/>
                </a:solidFill>
              </a:rPr>
              <a:t>Kiểm</a:t>
            </a:r>
            <a:endParaRPr lang="en-US" sz="5400" dirty="0">
              <a:solidFill>
                <a:srgbClr val="000099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5400" dirty="0">
                <a:solidFill>
                  <a:srgbClr val="000099"/>
                </a:solidFill>
              </a:rPr>
              <a:t> </a:t>
            </a:r>
            <a:r>
              <a:rPr lang="en-US" sz="5400" dirty="0" err="1">
                <a:solidFill>
                  <a:srgbClr val="000099"/>
                </a:solidFill>
              </a:rPr>
              <a:t>tra</a:t>
            </a:r>
            <a:endParaRPr lang="en-US" sz="5400" dirty="0">
              <a:solidFill>
                <a:srgbClr val="000099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5400" dirty="0">
                <a:solidFill>
                  <a:srgbClr val="000099"/>
                </a:solidFill>
              </a:rPr>
              <a:t> </a:t>
            </a:r>
            <a:r>
              <a:rPr lang="en-US" sz="5400" dirty="0" err="1">
                <a:solidFill>
                  <a:srgbClr val="000099"/>
                </a:solidFill>
              </a:rPr>
              <a:t>bài</a:t>
            </a:r>
            <a:r>
              <a:rPr lang="en-US" sz="5400" dirty="0">
                <a:solidFill>
                  <a:srgbClr val="000099"/>
                </a:solidFill>
              </a:rPr>
              <a:t>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5400" dirty="0" err="1">
                <a:solidFill>
                  <a:srgbClr val="000099"/>
                </a:solidFill>
              </a:rPr>
              <a:t>cũ</a:t>
            </a:r>
            <a:r>
              <a:rPr lang="en-US" sz="5400" dirty="0">
                <a:solidFill>
                  <a:srgbClr val="000099"/>
                </a:solidFill>
              </a:rPr>
              <a:t>? </a:t>
            </a:r>
          </a:p>
        </p:txBody>
      </p:sp>
      <p:sp>
        <p:nvSpPr>
          <p:cNvPr id="347144" name="WordArt 8"/>
          <p:cNvSpPr>
            <a:spLocks noChangeArrowheads="1" noChangeShapeType="1" noTextEdit="1"/>
          </p:cNvSpPr>
          <p:nvPr/>
        </p:nvSpPr>
        <p:spPr bwMode="auto">
          <a:xfrm>
            <a:off x="3048000" y="1219200"/>
            <a:ext cx="685800" cy="342900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>
              <a:buFontTx/>
              <a:buNone/>
            </a:pPr>
            <a:r>
              <a:rPr lang="en-US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Impac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71347536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7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47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7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47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7140" grpId="0"/>
      <p:bldP spid="347141" grpId="0" animBg="1"/>
      <p:bldP spid="34714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7813" y="4038601"/>
            <a:ext cx="8153400" cy="22098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</a:rPr>
              <a:t>- </a:t>
            </a:r>
            <a:r>
              <a:rPr lang="en-US" b="1" i="1" dirty="0" err="1" smtClean="0">
                <a:latin typeface="Times New Roman" pitchFamily="18" charset="0"/>
              </a:rPr>
              <a:t>Giống</a:t>
            </a:r>
            <a:r>
              <a:rPr lang="en-US" b="1" dirty="0" smtClean="0">
                <a:latin typeface="Times New Roman" pitchFamily="18" charset="0"/>
              </a:rPr>
              <a:t>: </a:t>
            </a:r>
            <a:r>
              <a:rPr lang="en-US" b="1" dirty="0" err="1" smtClean="0">
                <a:latin typeface="Times New Roman" pitchFamily="18" charset="0"/>
              </a:rPr>
              <a:t>Đứng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trước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danh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từ</a:t>
            </a:r>
            <a:r>
              <a:rPr lang="en-US" b="1" dirty="0" smtClean="0">
                <a:latin typeface="Times New Roman" pitchFamily="18" charset="0"/>
              </a:rPr>
              <a:t>, </a:t>
            </a:r>
            <a:r>
              <a:rPr lang="en-US" b="1" dirty="0" err="1" smtClean="0">
                <a:latin typeface="Times New Roman" pitchFamily="18" charset="0"/>
              </a:rPr>
              <a:t>bổ</a:t>
            </a:r>
            <a:r>
              <a:rPr lang="en-US" b="1" dirty="0" smtClean="0">
                <a:latin typeface="Times New Roman" pitchFamily="18" charset="0"/>
              </a:rPr>
              <a:t> sung ý </a:t>
            </a:r>
            <a:r>
              <a:rPr lang="en-US" b="1" dirty="0" err="1" smtClean="0">
                <a:latin typeface="Times New Roman" pitchFamily="18" charset="0"/>
              </a:rPr>
              <a:t>nghĩa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về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số</a:t>
            </a:r>
            <a:r>
              <a:rPr lang="en-US" b="1" dirty="0" smtClean="0">
                <a:latin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</a:rPr>
              <a:t>lượng</a:t>
            </a:r>
            <a:r>
              <a:rPr lang="en-US" b="1" dirty="0" smtClean="0">
                <a:latin typeface="Times New Roman" pitchFamily="18" charset="0"/>
              </a:rPr>
              <a:t>.                   </a:t>
            </a:r>
          </a:p>
          <a:p>
            <a:pPr marL="0" indent="0">
              <a:buNone/>
            </a:pPr>
            <a:r>
              <a:rPr lang="en-US" b="1" i="1" dirty="0" smtClean="0">
                <a:latin typeface="Times New Roman" pitchFamily="18" charset="0"/>
              </a:rPr>
              <a:t>- </a:t>
            </a:r>
            <a:r>
              <a:rPr lang="en-US" b="1" i="1" dirty="0" err="1" smtClean="0">
                <a:latin typeface="Times New Roman" pitchFamily="18" charset="0"/>
              </a:rPr>
              <a:t>Khác</a:t>
            </a:r>
            <a:r>
              <a:rPr lang="en-US" b="1" i="1" dirty="0" smtClean="0">
                <a:latin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en-US" b="1" i="1" dirty="0" smtClean="0">
                <a:latin typeface="Times New Roman" pitchFamily="18" charset="0"/>
              </a:rPr>
              <a:t>+ </a:t>
            </a:r>
            <a:r>
              <a:rPr lang="en-US" b="1" i="1" dirty="0" err="1" smtClean="0">
                <a:latin typeface="Times New Roman" pitchFamily="18" charset="0"/>
              </a:rPr>
              <a:t>Số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</a:rPr>
              <a:t>từ</a:t>
            </a:r>
            <a:r>
              <a:rPr lang="en-US" b="1" i="1" dirty="0" smtClean="0">
                <a:latin typeface="Times New Roman" pitchFamily="18" charset="0"/>
              </a:rPr>
              <a:t>: </a:t>
            </a:r>
            <a:r>
              <a:rPr lang="en-US" b="1" i="1" dirty="0" err="1" smtClean="0">
                <a:latin typeface="Times New Roman" pitchFamily="18" charset="0"/>
              </a:rPr>
              <a:t>Chỉ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</a:rPr>
              <a:t>số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</a:rPr>
              <a:t>lượng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</a:rPr>
              <a:t>và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</a:rPr>
              <a:t>thứ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</a:rPr>
              <a:t>tự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</a:rPr>
              <a:t>của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b="1" i="1" err="1" smtClean="0">
                <a:latin typeface="Times New Roman" pitchFamily="18" charset="0"/>
              </a:rPr>
              <a:t>sự</a:t>
            </a:r>
            <a:r>
              <a:rPr lang="en-US" b="1" i="1" smtClean="0">
                <a:latin typeface="Times New Roman" pitchFamily="18" charset="0"/>
              </a:rPr>
              <a:t> </a:t>
            </a:r>
            <a:r>
              <a:rPr lang="en-US" b="1" i="1" smtClean="0">
                <a:latin typeface="Times New Roman" pitchFamily="18" charset="0"/>
              </a:rPr>
              <a:t>vật, có thể đếm được.</a:t>
            </a:r>
            <a:endParaRPr lang="en-US" b="1" i="1" dirty="0" smtClean="0">
              <a:latin typeface="Times New Roman" pitchFamily="18" charset="0"/>
            </a:endParaRPr>
          </a:p>
          <a:p>
            <a:pPr marL="0" indent="0">
              <a:buNone/>
            </a:pPr>
            <a:r>
              <a:rPr lang="en-US" b="1" i="1" dirty="0" smtClean="0">
                <a:latin typeface="Times New Roman" pitchFamily="18" charset="0"/>
              </a:rPr>
              <a:t>+ </a:t>
            </a:r>
            <a:r>
              <a:rPr lang="en-US" b="1" i="1" dirty="0" err="1" smtClean="0">
                <a:latin typeface="Times New Roman" pitchFamily="18" charset="0"/>
              </a:rPr>
              <a:t>Lượng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</a:rPr>
              <a:t>từ</a:t>
            </a:r>
            <a:r>
              <a:rPr lang="en-US" b="1" i="1" dirty="0" smtClean="0">
                <a:latin typeface="Times New Roman" pitchFamily="18" charset="0"/>
              </a:rPr>
              <a:t>: </a:t>
            </a:r>
            <a:r>
              <a:rPr lang="en-US" b="1" i="1" dirty="0" err="1" smtClean="0">
                <a:latin typeface="Times New Roman" pitchFamily="18" charset="0"/>
              </a:rPr>
              <a:t>Chỉ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</a:rPr>
              <a:t>lượng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</a:rPr>
              <a:t>ít</a:t>
            </a:r>
            <a:r>
              <a:rPr lang="en-US" b="1" i="1" dirty="0" smtClean="0">
                <a:latin typeface="Times New Roman" pitchFamily="18" charset="0"/>
              </a:rPr>
              <a:t> hay </a:t>
            </a:r>
            <a:r>
              <a:rPr lang="en-US" b="1" i="1" dirty="0" err="1" smtClean="0">
                <a:latin typeface="Times New Roman" pitchFamily="18" charset="0"/>
              </a:rPr>
              <a:t>nhiều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b="1" i="1" dirty="0" err="1" smtClean="0">
                <a:latin typeface="Times New Roman" pitchFamily="18" charset="0"/>
              </a:rPr>
              <a:t>của</a:t>
            </a:r>
            <a:r>
              <a:rPr lang="en-US" b="1" i="1" dirty="0" smtClean="0">
                <a:latin typeface="Times New Roman" pitchFamily="18" charset="0"/>
              </a:rPr>
              <a:t> </a:t>
            </a:r>
            <a:r>
              <a:rPr lang="en-US" b="1" i="1" err="1" smtClean="0">
                <a:latin typeface="Times New Roman" pitchFamily="18" charset="0"/>
              </a:rPr>
              <a:t>sự</a:t>
            </a:r>
            <a:r>
              <a:rPr lang="en-US" b="1" i="1" smtClean="0">
                <a:latin typeface="Times New Roman" pitchFamily="18" charset="0"/>
              </a:rPr>
              <a:t> </a:t>
            </a:r>
            <a:r>
              <a:rPr lang="en-US" b="1" i="1" smtClean="0">
                <a:latin typeface="Times New Roman" pitchFamily="18" charset="0"/>
              </a:rPr>
              <a:t>vật, không thể đếm được.</a:t>
            </a:r>
            <a:endParaRPr lang="en-US" b="1" i="1" dirty="0" smtClean="0">
              <a:latin typeface="Times New Roman" pitchFamily="18" charset="0"/>
            </a:endParaRPr>
          </a:p>
          <a:p>
            <a:endParaRPr lang="en-US" dirty="0"/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34413" y="0"/>
            <a:ext cx="5029200" cy="3825875"/>
          </a:xfrm>
          <a:prstGeom prst="rect">
            <a:avLst/>
          </a:prstGeom>
          <a:solidFill>
            <a:schemeClr val="bg1"/>
          </a:solidFill>
          <a:ln w="571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dirty="0">
                <a:latin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</a:rPr>
              <a:t>Hai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chàng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r>
              <a:rPr lang="en-US" sz="3200" b="1" dirty="0">
                <a:latin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trăm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ván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cơm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nếp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r>
              <a:rPr lang="en-US" sz="3200" b="1" dirty="0">
                <a:latin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trăm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nệp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bánh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chưng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r>
              <a:rPr lang="en-US" sz="3200" dirty="0">
                <a:latin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</a:rPr>
              <a:t>Chín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ngà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r>
              <a:rPr lang="en-US" sz="3200" b="1" dirty="0">
                <a:latin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</a:rPr>
              <a:t>Chín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cựa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r>
              <a:rPr lang="en-US" sz="3200" b="1" dirty="0">
                <a:latin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</a:rPr>
              <a:t>Chín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hồng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mao</a:t>
            </a:r>
            <a:r>
              <a:rPr lang="en-US" sz="3200" dirty="0" smtClean="0">
                <a:solidFill>
                  <a:srgbClr val="FF0000"/>
                </a:solidFill>
                <a:latin typeface="Times New Roman" pitchFamily="18" charset="0"/>
              </a:rPr>
              <a:t>.</a:t>
            </a:r>
            <a:endParaRPr lang="en-US" sz="3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6" name="Rectangle 10"/>
          <p:cNvSpPr>
            <a:spLocks noChangeArrowheads="1"/>
          </p:cNvSpPr>
          <p:nvPr/>
        </p:nvSpPr>
        <p:spPr bwMode="auto">
          <a:xfrm>
            <a:off x="5063613" y="19666"/>
            <a:ext cx="3657600" cy="3825874"/>
          </a:xfrm>
          <a:prstGeom prst="rect">
            <a:avLst/>
          </a:prstGeom>
          <a:solidFill>
            <a:schemeClr val="bg1"/>
          </a:solidFill>
          <a:ln w="57150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3200" b="1" i="1" dirty="0">
                <a:latin typeface="Times New Roman" pitchFamily="18" charset="0"/>
              </a:rPr>
              <a:t>- </a:t>
            </a:r>
            <a:r>
              <a:rPr lang="en-US" sz="3200" b="1" i="1" dirty="0" err="1">
                <a:latin typeface="Times New Roman" pitchFamily="18" charset="0"/>
              </a:rPr>
              <a:t>Các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hoàng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tử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>
              <a:buFontTx/>
              <a:buChar char="-"/>
            </a:pPr>
            <a:r>
              <a:rPr lang="en-US" sz="3200" b="1" i="1" dirty="0" err="1">
                <a:latin typeface="Times New Roman" pitchFamily="18" charset="0"/>
              </a:rPr>
              <a:t>Những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kẻ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thua</a:t>
            </a:r>
            <a:endParaRPr lang="en-US" sz="3200" dirty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trận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r>
              <a:rPr lang="en-US" sz="3200" b="1" i="1" dirty="0">
                <a:latin typeface="Times New Roman" pitchFamily="18" charset="0"/>
              </a:rPr>
              <a:t>- </a:t>
            </a:r>
            <a:r>
              <a:rPr lang="en-US" sz="3200" b="1" i="1" dirty="0" err="1">
                <a:latin typeface="Times New Roman" pitchFamily="18" charset="0"/>
              </a:rPr>
              <a:t>Cả</a:t>
            </a:r>
            <a:r>
              <a:rPr lang="en-US" sz="3200" b="1" i="1" dirty="0">
                <a:latin typeface="Times New Roman" pitchFamily="18" charset="0"/>
              </a:rPr>
              <a:t> </a:t>
            </a:r>
            <a:r>
              <a:rPr lang="en-US" sz="3200" b="1" i="1" dirty="0" err="1">
                <a:latin typeface="Times New Roman" pitchFamily="18" charset="0"/>
              </a:rPr>
              <a:t>mấy</a:t>
            </a:r>
            <a:r>
              <a:rPr lang="en-US" sz="3200" dirty="0"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vạn</a:t>
            </a:r>
            <a:endParaRPr lang="en-US" sz="3200" dirty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tướng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lĩnh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quân</a:t>
            </a:r>
            <a:endParaRPr lang="en-US" sz="3200" dirty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sĩ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920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Callout 2"/>
          <p:cNvSpPr/>
          <p:nvPr/>
        </p:nvSpPr>
        <p:spPr>
          <a:xfrm>
            <a:off x="-63910" y="-9832"/>
            <a:ext cx="9296400" cy="2286000"/>
          </a:xfrm>
          <a:prstGeom prst="cloudCallout">
            <a:avLst>
              <a:gd name="adj1" fmla="val -44100"/>
              <a:gd name="adj2" fmla="val 6403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/>
          </p:nvPr>
        </p:nvSpPr>
        <p:spPr>
          <a:xfrm>
            <a:off x="609600" y="2514600"/>
            <a:ext cx="8229600" cy="219752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>
              <a:buNone/>
            </a:pPr>
            <a:r>
              <a:rPr lang="en-US" sz="6000" b="1" dirty="0" smtClean="0">
                <a:sym typeface="Wingdings"/>
              </a:rPr>
              <a:t></a:t>
            </a:r>
            <a:endParaRPr lang="en-US" sz="6000" b="1" cap="none" spc="0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vật</a:t>
            </a:r>
            <a:r>
              <a:rPr lang="en-US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1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237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70192" y="49160"/>
            <a:ext cx="8692808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Điền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lượng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từ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đã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vào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nhóm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sao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thích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hợp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?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49159" name="Text Box 7"/>
          <p:cNvSpPr txBox="1">
            <a:spLocks noChangeArrowheads="1"/>
          </p:cNvSpPr>
          <p:nvPr/>
        </p:nvSpPr>
        <p:spPr bwMode="auto">
          <a:xfrm flipH="1">
            <a:off x="381000" y="2133600"/>
            <a:ext cx="1905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sz="4000" b="1" u="sng">
                <a:solidFill>
                  <a:schemeClr val="tx2"/>
                </a:solidFill>
                <a:latin typeface="Times New Roman" pitchFamily="18" charset="0"/>
              </a:rPr>
              <a:t>Ví dụ : </a:t>
            </a:r>
            <a:endParaRPr lang="en-US" sz="400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auto">
          <a:xfrm>
            <a:off x="3911600" y="2667000"/>
            <a:ext cx="1651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tất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cả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1447800" y="2667000"/>
            <a:ext cx="20748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Times New Roman" pitchFamily="18" charset="0"/>
              </a:rPr>
              <a:t> 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tất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thảy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49162" name="Rectangle 10"/>
          <p:cNvSpPr>
            <a:spLocks noChangeArrowheads="1"/>
          </p:cNvSpPr>
          <p:nvPr/>
        </p:nvSpPr>
        <p:spPr bwMode="auto">
          <a:xfrm>
            <a:off x="2438400" y="2133600"/>
            <a:ext cx="11001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49163" name="Rectangle 11"/>
          <p:cNvSpPr>
            <a:spLocks noChangeArrowheads="1"/>
          </p:cNvSpPr>
          <p:nvPr/>
        </p:nvSpPr>
        <p:spPr bwMode="auto">
          <a:xfrm>
            <a:off x="3505200" y="2133600"/>
            <a:ext cx="16017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49164" name="Rectangle 12"/>
          <p:cNvSpPr>
            <a:spLocks noChangeArrowheads="1"/>
          </p:cNvSpPr>
          <p:nvPr/>
        </p:nvSpPr>
        <p:spPr bwMode="auto">
          <a:xfrm>
            <a:off x="5070475" y="2133600"/>
            <a:ext cx="11017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mọi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49165" name="Rectangle 13"/>
          <p:cNvSpPr>
            <a:spLocks noChangeArrowheads="1"/>
          </p:cNvSpPr>
          <p:nvPr/>
        </p:nvSpPr>
        <p:spPr bwMode="auto">
          <a:xfrm>
            <a:off x="5521325" y="2667000"/>
            <a:ext cx="1489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từng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...</a:t>
            </a:r>
          </a:p>
        </p:txBody>
      </p:sp>
      <p:sp>
        <p:nvSpPr>
          <p:cNvPr id="49166" name="Rectangle 14"/>
          <p:cNvSpPr>
            <a:spLocks noChangeArrowheads="1"/>
          </p:cNvSpPr>
          <p:nvPr/>
        </p:nvSpPr>
        <p:spPr bwMode="auto">
          <a:xfrm>
            <a:off x="3352800" y="2667000"/>
            <a:ext cx="889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0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cả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</a:rPr>
              <a:t>,</a:t>
            </a:r>
          </a:p>
        </p:txBody>
      </p:sp>
      <p:sp>
        <p:nvSpPr>
          <p:cNvPr id="49167" name="Text Box 15"/>
          <p:cNvSpPr txBox="1">
            <a:spLocks noChangeArrowheads="1"/>
          </p:cNvSpPr>
          <p:nvPr/>
        </p:nvSpPr>
        <p:spPr bwMode="auto">
          <a:xfrm>
            <a:off x="381000" y="3352800"/>
            <a:ext cx="7467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tx2"/>
                </a:solidFill>
                <a:latin typeface="Times New Roman" pitchFamily="18" charset="0"/>
              </a:rPr>
              <a:t>- Lượng từ chỉ ý nghĩa toàn thể :</a:t>
            </a:r>
          </a:p>
        </p:txBody>
      </p:sp>
      <p:sp>
        <p:nvSpPr>
          <p:cNvPr id="49168" name="Text Box 16"/>
          <p:cNvSpPr txBox="1">
            <a:spLocks noChangeArrowheads="1"/>
          </p:cNvSpPr>
          <p:nvPr/>
        </p:nvSpPr>
        <p:spPr bwMode="auto">
          <a:xfrm>
            <a:off x="304800" y="5029200"/>
            <a:ext cx="8458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chemeClr val="tx2"/>
                </a:solidFill>
                <a:latin typeface="Times New Roman" pitchFamily="18" charset="0"/>
              </a:rPr>
              <a:t>- Lượng từ chỉ tập hợp hay phân phối :</a:t>
            </a:r>
          </a:p>
        </p:txBody>
      </p:sp>
    </p:spTree>
    <p:extLst>
      <p:ext uri="{BB962C8B-B14F-4D97-AF65-F5344CB8AC3E}">
        <p14:creationId xmlns:p14="http://schemas.microsoft.com/office/powerpoint/2010/main" val="384214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91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1" dur="80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2" dur="80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" dur="80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6" dur="80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7" dur="80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80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3" dur="80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4" dur="80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" dur="80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0" dur="80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1" dur="80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80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3.88889E-6 2.89017E-7 L -0.11007 0.52601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03" y="2628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125 0.00439 L -0.12916 0.52601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708" y="260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12483 0.00855 L -0.12309 0.52601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491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396" y="258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1.38889E-6 2.42775E-6 L 0.04497 0.21526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491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40" y="1075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5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4305 -0.01781 L 0.03889 -0.01781 C 0.03698 -0.01781 0.03472 0.0474 0.03472 0.10058 L 0.03472 0.22034 " pathEditMode="relative" rAng="0" ptsTypes="FfFF">
                                      <p:cBhvr>
                                        <p:cTn id="82" dur="20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17" y="119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.06527 -0.00671 L 0.04861 -0.00671 C 0.04097 -0.00671 0.03194 0.05387 0.03194 0.10335 L 0.03194 0.21526 " pathEditMode="relative" rAng="0" ptsTypes="FfFF">
                                      <p:cBhvr>
                                        <p:cTn id="86" dur="2000" fill="hold"/>
                                        <p:tgtEl>
                                          <p:spTgt spid="491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67" y="1109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-0.14357 0.00439 L -0.06024 0.44832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167" y="2219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9" grpId="0"/>
      <p:bldP spid="49160" grpId="0"/>
      <p:bldP spid="49160" grpId="1"/>
      <p:bldP spid="49161" grpId="0"/>
      <p:bldP spid="49161" grpId="1"/>
      <p:bldP spid="49162" grpId="0"/>
      <p:bldP spid="49162" grpId="1"/>
      <p:bldP spid="49163" grpId="0"/>
      <p:bldP spid="49163" grpId="1"/>
      <p:bldP spid="49164" grpId="0"/>
      <p:bldP spid="49164" grpId="1"/>
      <p:bldP spid="49165" grpId="0"/>
      <p:bldP spid="49165" grpId="1"/>
      <p:bldP spid="49166" grpId="0"/>
      <p:bldP spid="49166" grpId="1"/>
      <p:bldP spid="49167" grpId="0"/>
      <p:bldP spid="4916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loud Callout 2"/>
          <p:cNvSpPr/>
          <p:nvPr/>
        </p:nvSpPr>
        <p:spPr>
          <a:xfrm>
            <a:off x="-63910" y="-9832"/>
            <a:ext cx="9296400" cy="2286000"/>
          </a:xfrm>
          <a:prstGeom prst="cloudCallout">
            <a:avLst>
              <a:gd name="adj1" fmla="val -44100"/>
              <a:gd name="adj2" fmla="val 6403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/>
          </p:nvPr>
        </p:nvSpPr>
        <p:spPr>
          <a:xfrm>
            <a:off x="609600" y="2514600"/>
            <a:ext cx="8229600" cy="36009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indent="0">
              <a:buNone/>
            </a:pPr>
            <a:r>
              <a:rPr lang="en-US" sz="6000" b="1" dirty="0" smtClean="0">
                <a:sym typeface="Wingdings"/>
              </a:rPr>
              <a:t></a:t>
            </a:r>
            <a:endParaRPr lang="en-US" sz="6000" b="1" cap="none" spc="0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en-US" sz="2800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chia </a:t>
            </a:r>
            <a:r>
              <a:rPr lang="en-US" sz="2800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endParaRPr lang="en-US" sz="2800" b="0" cap="none" spc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phối</a:t>
            </a:r>
            <a:endParaRPr lang="en-US" sz="280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US" sz="2800" b="1" cap="none" spc="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15539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7" name="AutoShape 7"/>
          <p:cNvSpPr>
            <a:spLocks noChangeArrowheads="1"/>
          </p:cNvSpPr>
          <p:nvPr/>
        </p:nvSpPr>
        <p:spPr bwMode="auto">
          <a:xfrm>
            <a:off x="1524000" y="762000"/>
            <a:ext cx="6172200" cy="2286000"/>
          </a:xfrm>
          <a:prstGeom prst="ribbon2">
            <a:avLst>
              <a:gd name="adj1" fmla="val 16097"/>
              <a:gd name="adj2" fmla="val 49000"/>
            </a:avLst>
          </a:prstGeom>
          <a:solidFill>
            <a:schemeClr val="bg1"/>
          </a:solidFill>
          <a:ln w="28575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</a:rPr>
              <a:t>TRẮC NGHIỆM</a:t>
            </a:r>
          </a:p>
        </p:txBody>
      </p:sp>
      <p:sp>
        <p:nvSpPr>
          <p:cNvPr id="46088" name="Text Box 8"/>
          <p:cNvSpPr txBox="1">
            <a:spLocks noChangeArrowheads="1"/>
          </p:cNvSpPr>
          <p:nvPr/>
        </p:nvSpPr>
        <p:spPr bwMode="auto">
          <a:xfrm>
            <a:off x="228600" y="3032125"/>
            <a:ext cx="8915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dòng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nào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sau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đây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từ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chỉ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thứ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tự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?</a:t>
            </a:r>
          </a:p>
        </p:txBody>
      </p:sp>
      <p:sp>
        <p:nvSpPr>
          <p:cNvPr id="46089" name="Rectangle 9"/>
          <p:cNvSpPr>
            <a:spLocks noChangeArrowheads="1"/>
          </p:cNvSpPr>
          <p:nvPr/>
        </p:nvSpPr>
        <p:spPr bwMode="auto">
          <a:xfrm>
            <a:off x="1524000" y="3794125"/>
            <a:ext cx="6553200" cy="253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4000" dirty="0">
                <a:latin typeface="Times New Roman" pitchFamily="18" charset="0"/>
              </a:rPr>
              <a:t>A. </a:t>
            </a:r>
            <a:r>
              <a:rPr lang="en-US" sz="4000" dirty="0" err="1">
                <a:latin typeface="Times New Roman" pitchFamily="18" charset="0"/>
              </a:rPr>
              <a:t>Hai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thế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kỉ</a:t>
            </a:r>
            <a:r>
              <a:rPr lang="en-US" sz="4000" dirty="0">
                <a:latin typeface="Times New Roman" pitchFamily="18" charset="0"/>
              </a:rPr>
              <a:t>.</a:t>
            </a:r>
          </a:p>
          <a:p>
            <a:r>
              <a:rPr lang="en-US" sz="4000" dirty="0">
                <a:latin typeface="Times New Roman" pitchFamily="18" charset="0"/>
              </a:rPr>
              <a:t>B. 2000 </a:t>
            </a:r>
            <a:r>
              <a:rPr lang="en-US" sz="4000" dirty="0" err="1">
                <a:latin typeface="Times New Roman" pitchFamily="18" charset="0"/>
              </a:rPr>
              <a:t>năm</a:t>
            </a:r>
            <a:r>
              <a:rPr lang="en-US" sz="4000" dirty="0">
                <a:latin typeface="Times New Roman" pitchFamily="18" charset="0"/>
              </a:rPr>
              <a:t>.</a:t>
            </a:r>
          </a:p>
          <a:p>
            <a:r>
              <a:rPr lang="en-US" sz="4000" dirty="0">
                <a:latin typeface="Times New Roman" pitchFamily="18" charset="0"/>
              </a:rPr>
              <a:t>C. </a:t>
            </a:r>
            <a:r>
              <a:rPr lang="en-US" sz="4000" dirty="0" err="1">
                <a:latin typeface="Times New Roman" pitchFamily="18" charset="0"/>
              </a:rPr>
              <a:t>Hai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thiên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niên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kỉ</a:t>
            </a:r>
            <a:r>
              <a:rPr lang="en-US" sz="4000" dirty="0">
                <a:latin typeface="Times New Roman" pitchFamily="18" charset="0"/>
              </a:rPr>
              <a:t>.</a:t>
            </a:r>
          </a:p>
          <a:p>
            <a:r>
              <a:rPr lang="en-US" sz="4000" dirty="0">
                <a:latin typeface="Times New Roman" pitchFamily="18" charset="0"/>
              </a:rPr>
              <a:t>D. </a:t>
            </a:r>
            <a:r>
              <a:rPr lang="en-US" sz="4000" dirty="0" err="1">
                <a:latin typeface="Times New Roman" pitchFamily="18" charset="0"/>
              </a:rPr>
              <a:t>Thiên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niên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kỉ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thứ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hai</a:t>
            </a:r>
            <a:r>
              <a:rPr lang="en-US" sz="4000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909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60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4608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4608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7" grpId="0" animBg="1"/>
      <p:bldP spid="46088" grpId="0"/>
      <p:bldP spid="4608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228600" y="152400"/>
            <a:ext cx="8686800" cy="435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Câu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nào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sau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đây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sử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dụng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</a:rPr>
              <a:t>lượng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latin typeface="Times New Roman" pitchFamily="18" charset="0"/>
              </a:rPr>
              <a:t>từ</a:t>
            </a: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?</a:t>
            </a:r>
            <a:endParaRPr lang="en-US" sz="4000" b="1" dirty="0">
              <a:solidFill>
                <a:srgbClr val="FF0000"/>
              </a:solidFill>
              <a:latin typeface="Times New Roman" pitchFamily="18" charset="0"/>
            </a:endParaRPr>
          </a:p>
          <a:p>
            <a:pPr>
              <a:spcBef>
                <a:spcPct val="50000"/>
              </a:spcBef>
            </a:pPr>
            <a:r>
              <a:rPr lang="en-US" sz="4000" dirty="0">
                <a:latin typeface="Times New Roman" pitchFamily="18" charset="0"/>
              </a:rPr>
              <a:t>   A. </a:t>
            </a:r>
            <a:r>
              <a:rPr lang="en-US" sz="4000" dirty="0" err="1">
                <a:latin typeface="Times New Roman" pitchFamily="18" charset="0"/>
              </a:rPr>
              <a:t>Tôi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là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học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sinh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giỏi</a:t>
            </a:r>
            <a:r>
              <a:rPr lang="en-US" sz="4000" dirty="0"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4000" dirty="0">
                <a:latin typeface="Times New Roman" pitchFamily="18" charset="0"/>
              </a:rPr>
              <a:t>   B. </a:t>
            </a:r>
            <a:r>
              <a:rPr lang="en-US" sz="4000" dirty="0" err="1">
                <a:latin typeface="Times New Roman" pitchFamily="18" charset="0"/>
              </a:rPr>
              <a:t>Bạn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là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học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sinh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giỏi</a:t>
            </a:r>
            <a:r>
              <a:rPr lang="en-US" sz="4000" dirty="0"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4000" dirty="0">
                <a:latin typeface="Times New Roman" pitchFamily="18" charset="0"/>
              </a:rPr>
              <a:t>   C. </a:t>
            </a:r>
            <a:r>
              <a:rPr lang="en-US" sz="4000" dirty="0" err="1">
                <a:latin typeface="Times New Roman" pitchFamily="18" charset="0"/>
              </a:rPr>
              <a:t>Cả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lớp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ai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cũng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có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khả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năng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học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giỏi</a:t>
            </a:r>
            <a:r>
              <a:rPr lang="en-US" sz="4000" dirty="0">
                <a:latin typeface="Times New Roman" pitchFamily="18" charset="0"/>
              </a:rPr>
              <a:t>.</a:t>
            </a:r>
          </a:p>
          <a:p>
            <a:pPr>
              <a:spcBef>
                <a:spcPct val="50000"/>
              </a:spcBef>
            </a:pPr>
            <a:r>
              <a:rPr lang="en-US" sz="4000" dirty="0">
                <a:latin typeface="Times New Roman" pitchFamily="18" charset="0"/>
              </a:rPr>
              <a:t>   D. </a:t>
            </a:r>
            <a:r>
              <a:rPr lang="en-US" sz="4000" dirty="0" err="1">
                <a:latin typeface="Times New Roman" pitchFamily="18" charset="0"/>
              </a:rPr>
              <a:t>Lớp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mình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không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có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ai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học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latin typeface="Times New Roman" pitchFamily="18" charset="0"/>
              </a:rPr>
              <a:t>giỏi</a:t>
            </a:r>
            <a:r>
              <a:rPr lang="en-US" sz="4000" dirty="0"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5866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/>
          </p:nvPr>
        </p:nvSpPr>
        <p:spPr>
          <a:xfrm>
            <a:off x="457200" y="274639"/>
            <a:ext cx="8077200" cy="2011361"/>
          </a:xfrm>
          <a:prstGeom prst="cloudCallout">
            <a:avLst>
              <a:gd name="adj1" fmla="val -44100"/>
              <a:gd name="adj2" fmla="val 64038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3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3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Content Placeholder 3"/>
          <p:cNvSpPr txBox="1">
            <a:spLocks/>
          </p:cNvSpPr>
          <p:nvPr/>
        </p:nvSpPr>
        <p:spPr>
          <a:xfrm>
            <a:off x="609600" y="2514600"/>
            <a:ext cx="8229600" cy="3945696"/>
          </a:xfrm>
          <a:prstGeom prst="rect">
            <a:avLst/>
          </a:prstGeom>
          <a:noFill/>
        </p:spPr>
        <p:txBody>
          <a:bodyPr vert="horz" wrap="square" lIns="91440" tIns="45720" rIns="91440" bIns="4572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6000" b="1" dirty="0" smtClean="0">
                <a:sym typeface="Wingdings"/>
              </a:rPr>
              <a:t></a:t>
            </a:r>
            <a:endParaRPr lang="en-US" sz="6000" b="1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800" b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US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hai,ba</a:t>
            </a:r>
            <a:r>
              <a:rPr lang="en-US" sz="2800" b="0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0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nhì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…).</a:t>
            </a:r>
          </a:p>
          <a:p>
            <a:pPr marL="0" indent="0">
              <a:buNone/>
            </a:pP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vài</a:t>
            </a:r>
            <a:r>
              <a:rPr 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…)</a:t>
            </a:r>
            <a:endParaRPr lang="en-US" sz="2800" b="0" cap="none" spc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en-US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564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Khả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en-US" b="0" i="1" cap="none" spc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 </a:t>
            </a:r>
            <a:r>
              <a:rPr lang="en-US" b="0" i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b="0" i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b="0" i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b="0" i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0" i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b="0" i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b="0" i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b="0" i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i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i="1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trước</a:t>
            </a:r>
            <a:r>
              <a:rPr lang="en-US" i="1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i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tâm; </a:t>
            </a:r>
            <a:r>
              <a:rPr lang="en-US" i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chỉ số thứ tự giữ vai trò làm phụ ngữ </a:t>
            </a:r>
            <a:r>
              <a:rPr lang="en-US" i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phần </a:t>
            </a:r>
            <a:r>
              <a:rPr lang="en-US" i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sau cụm danh từ</a:t>
            </a:r>
            <a:r>
              <a:rPr lang="en-US" i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b="0" i="1" cap="none" spc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b="0" i="1" cap="none" spc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i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b="0" i="1" cap="none" spc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b="0" i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b="0" i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b="0" i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b="0" i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b="0" i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cap="none" spc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toàn</a:t>
            </a:r>
            <a:r>
              <a:rPr lang="en-US" b="0" i="1" cap="none" spc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thể, tập hợp hay</a:t>
            </a:r>
            <a:r>
              <a:rPr lang="en-US" i="1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phân phối</a:t>
            </a:r>
            <a:r>
              <a:rPr lang="en-US" b="0" i="1" cap="none" spc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giữ</a:t>
            </a:r>
            <a:r>
              <a:rPr lang="en-US" b="0" i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en-US" b="0" i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b="0" i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b="0" i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cap="none" spc="0" dirty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US" b="0" i="1" cap="none" spc="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0" i="1" cap="none" spc="0" err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b="0" i="1" cap="none" spc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i="1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phần trước cụm danh từ</a:t>
            </a:r>
            <a:r>
              <a:rPr lang="en-US" b="0" i="1" cap="none" spc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b="0" i="1" cap="none" spc="0" dirty="0" smtClean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7525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2438400"/>
          </a:xfrm>
        </p:spPr>
        <p:txBody>
          <a:bodyPr>
            <a:normAutofit/>
          </a:bodyPr>
          <a:lstStyle/>
          <a:p>
            <a:pPr algn="l">
              <a:spcBef>
                <a:spcPct val="50000"/>
              </a:spcBef>
            </a:pPr>
            <a:r>
              <a:rPr lang="en-US" sz="4000" dirty="0" err="1" smtClean="0">
                <a:solidFill>
                  <a:schemeClr val="tx2"/>
                </a:solidFill>
                <a:latin typeface="Times New Roman" pitchFamily="18" charset="0"/>
              </a:rPr>
              <a:t>Tiết</a:t>
            </a:r>
            <a:r>
              <a:rPr lang="en-US" sz="4000" dirty="0" smtClean="0">
                <a:solidFill>
                  <a:schemeClr val="tx2"/>
                </a:solidFill>
                <a:latin typeface="Times New Roman" pitchFamily="18" charset="0"/>
              </a:rPr>
              <a:t> 50         SỐ TỪ VÀ LƯỢNG TỪ</a:t>
            </a:r>
            <a:r>
              <a:rPr lang="en-US" sz="4000" dirty="0">
                <a:solidFill>
                  <a:schemeClr val="tx2"/>
                </a:solidFill>
                <a:latin typeface="Times New Roman" pitchFamily="18" charset="0"/>
              </a:rPr>
              <a:t/>
            </a:r>
            <a:br>
              <a:rPr lang="en-US" sz="4000" dirty="0">
                <a:solidFill>
                  <a:schemeClr val="tx2"/>
                </a:solidFill>
                <a:latin typeface="Times New Roman" pitchFamily="18" charset="0"/>
              </a:rPr>
            </a:br>
            <a:r>
              <a:rPr lang="en-US" sz="4000" b="1" dirty="0" smtClean="0">
                <a:solidFill>
                  <a:srgbClr val="FF0000"/>
                </a:solidFill>
                <a:latin typeface="Times New Roman" pitchFamily="18" charset="0"/>
              </a:rPr>
              <a:t>I.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hiểu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chung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  <a:t/>
            </a:r>
            <a:b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</a:b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  <a:t>II.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Luyện</a:t>
            </a:r>
            <a:r>
              <a:rPr lang="en-US" sz="4000" b="1" u="sng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u="sng" dirty="0" err="1" smtClean="0">
                <a:solidFill>
                  <a:srgbClr val="FF0000"/>
                </a:solidFill>
                <a:latin typeface="Times New Roman" pitchFamily="18" charset="0"/>
              </a:rPr>
              <a:t>tập</a:t>
            </a:r>
            <a:endParaRPr lang="en-US" sz="4000" b="1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9565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3154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1/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…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lai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rằn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trọc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băn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khoăn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giấc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chẳng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lành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bốn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canh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chợp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Sao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vàng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cánh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mộng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hồn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en-US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(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Minh)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229600" cy="21637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 err="1" smtClean="0">
                <a:solidFill>
                  <a:srgbClr val="FF0000"/>
                </a:solidFill>
              </a:rPr>
              <a:t>Số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từ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chỉ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số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lượng</a:t>
            </a:r>
            <a:r>
              <a:rPr lang="en-US" dirty="0" smtClean="0">
                <a:solidFill>
                  <a:srgbClr val="FF0000"/>
                </a:solidFill>
              </a:rPr>
              <a:t>: </a:t>
            </a:r>
            <a:r>
              <a:rPr lang="en-US" dirty="0" err="1" smtClean="0">
                <a:solidFill>
                  <a:srgbClr val="FF0000"/>
                </a:solidFill>
              </a:rPr>
              <a:t>một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canh</a:t>
            </a:r>
            <a:r>
              <a:rPr lang="en-US" dirty="0" smtClean="0">
                <a:solidFill>
                  <a:srgbClr val="FF0000"/>
                </a:solidFill>
              </a:rPr>
              <a:t>), </a:t>
            </a:r>
            <a:r>
              <a:rPr lang="en-US" dirty="0" err="1" smtClean="0">
                <a:solidFill>
                  <a:srgbClr val="FF0000"/>
                </a:solidFill>
              </a:rPr>
              <a:t>hai</a:t>
            </a:r>
            <a:r>
              <a:rPr lang="en-US" dirty="0" smtClean="0">
                <a:solidFill>
                  <a:srgbClr val="FF0000"/>
                </a:solidFill>
              </a:rPr>
              <a:t>( </a:t>
            </a:r>
            <a:r>
              <a:rPr lang="en-US" dirty="0" err="1" smtClean="0">
                <a:solidFill>
                  <a:srgbClr val="FF0000"/>
                </a:solidFill>
              </a:rPr>
              <a:t>canh</a:t>
            </a:r>
            <a:r>
              <a:rPr lang="en-US" dirty="0" smtClean="0">
                <a:solidFill>
                  <a:srgbClr val="FF0000"/>
                </a:solidFill>
              </a:rPr>
              <a:t>), </a:t>
            </a:r>
            <a:r>
              <a:rPr lang="en-US" dirty="0" err="1" smtClean="0">
                <a:solidFill>
                  <a:srgbClr val="FF0000"/>
                </a:solidFill>
              </a:rPr>
              <a:t>ba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canh</a:t>
            </a:r>
            <a:r>
              <a:rPr lang="en-US" dirty="0" smtClean="0">
                <a:solidFill>
                  <a:srgbClr val="FF0000"/>
                </a:solidFill>
              </a:rPr>
              <a:t>), </a:t>
            </a:r>
            <a:r>
              <a:rPr lang="en-US" dirty="0" err="1" smtClean="0">
                <a:solidFill>
                  <a:srgbClr val="FF0000"/>
                </a:solidFill>
              </a:rPr>
              <a:t>năm</a:t>
            </a:r>
            <a:r>
              <a:rPr lang="en-US" dirty="0" smtClean="0">
                <a:solidFill>
                  <a:srgbClr val="FF0000"/>
                </a:solidFill>
              </a:rPr>
              <a:t>(</a:t>
            </a:r>
            <a:r>
              <a:rPr lang="en-US" dirty="0" err="1" smtClean="0">
                <a:solidFill>
                  <a:srgbClr val="FF0000"/>
                </a:solidFill>
              </a:rPr>
              <a:t>cánh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- </a:t>
            </a:r>
            <a:r>
              <a:rPr lang="en-US" dirty="0" err="1" smtClean="0">
                <a:solidFill>
                  <a:srgbClr val="FF0000"/>
                </a:solidFill>
              </a:rPr>
              <a:t>Số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từ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chỉ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số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thứ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tự</a:t>
            </a:r>
            <a:r>
              <a:rPr lang="en-US" dirty="0" smtClean="0">
                <a:solidFill>
                  <a:srgbClr val="FF0000"/>
                </a:solidFill>
              </a:rPr>
              <a:t>: (</a:t>
            </a:r>
            <a:r>
              <a:rPr lang="en-US" dirty="0" err="1" smtClean="0">
                <a:solidFill>
                  <a:srgbClr val="FF0000"/>
                </a:solidFill>
              </a:rPr>
              <a:t>canh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err="1" smtClean="0">
                <a:solidFill>
                  <a:srgbClr val="FF0000"/>
                </a:solidFill>
              </a:rPr>
              <a:t>bốn</a:t>
            </a:r>
            <a:r>
              <a:rPr lang="en-US" dirty="0" smtClean="0">
                <a:solidFill>
                  <a:srgbClr val="FF0000"/>
                </a:solidFill>
              </a:rPr>
              <a:t>, (</a:t>
            </a:r>
            <a:r>
              <a:rPr lang="en-US" dirty="0" err="1" smtClean="0">
                <a:solidFill>
                  <a:srgbClr val="FF0000"/>
                </a:solidFill>
              </a:rPr>
              <a:t>canh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err="1" smtClean="0">
                <a:solidFill>
                  <a:srgbClr val="FF0000"/>
                </a:solidFill>
              </a:rPr>
              <a:t>năm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3994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"/>
            <a:ext cx="8763000" cy="6324600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err="1" smtClean="0"/>
              <a:t>Cụm</a:t>
            </a:r>
            <a:r>
              <a:rPr lang="en-US" dirty="0" smtClean="0"/>
              <a:t> 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tổ</a:t>
            </a:r>
            <a:r>
              <a:rPr lang="en-US" dirty="0" smtClean="0"/>
              <a:t> </a:t>
            </a:r>
            <a:r>
              <a:rPr lang="en-US" dirty="0" err="1" smtClean="0"/>
              <a:t>hợp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do 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một</a:t>
            </a:r>
            <a:r>
              <a:rPr lang="en-US" dirty="0" smtClean="0"/>
              <a:t> </a:t>
            </a:r>
            <a:r>
              <a:rPr lang="en-US" dirty="0" err="1" smtClean="0"/>
              <a:t>số</a:t>
            </a:r>
            <a:r>
              <a:rPr lang="en-US" dirty="0" smtClean="0"/>
              <a:t> </a:t>
            </a:r>
            <a:r>
              <a:rPr lang="en-US" dirty="0" err="1" smtClean="0"/>
              <a:t>từ</a:t>
            </a:r>
            <a:r>
              <a:rPr lang="en-US" dirty="0" smtClean="0"/>
              <a:t> </a:t>
            </a:r>
            <a:r>
              <a:rPr lang="en-US" dirty="0" err="1" smtClean="0"/>
              <a:t>ngữ</a:t>
            </a:r>
            <a:r>
              <a:rPr lang="en-US" dirty="0" smtClean="0"/>
              <a:t> </a:t>
            </a:r>
            <a:r>
              <a:rPr lang="en-US" dirty="0" err="1" smtClean="0"/>
              <a:t>phụ</a:t>
            </a:r>
            <a:r>
              <a:rPr lang="en-US" dirty="0" smtClean="0"/>
              <a:t> </a:t>
            </a:r>
            <a:r>
              <a:rPr lang="en-US" dirty="0" err="1" smtClean="0"/>
              <a:t>thuộc</a:t>
            </a:r>
            <a:r>
              <a:rPr lang="en-US" dirty="0" smtClean="0"/>
              <a:t> </a:t>
            </a:r>
            <a:r>
              <a:rPr lang="en-US" dirty="0" err="1" smtClean="0"/>
              <a:t>nó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thành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00FF"/>
                </a:solidFill>
              </a:rPr>
              <a:t>     </a:t>
            </a:r>
            <a:r>
              <a:rPr lang="en-US" dirty="0" err="1" smtClean="0"/>
              <a:t>Ví</a:t>
            </a:r>
            <a:r>
              <a:rPr lang="en-US" dirty="0" smtClean="0"/>
              <a:t> </a:t>
            </a:r>
            <a:r>
              <a:rPr lang="en-US" err="1" smtClean="0"/>
              <a:t>dụ</a:t>
            </a:r>
            <a:r>
              <a:rPr lang="en-US" smtClean="0"/>
              <a:t>: </a:t>
            </a:r>
            <a:r>
              <a:rPr lang="en-US" smtClean="0">
                <a:solidFill>
                  <a:srgbClr val="FF0000"/>
                </a:solidFill>
              </a:rPr>
              <a:t>hai chú chim  non, một bông hoa xinh xắn.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2. </a:t>
            </a:r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tạo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cụm</a:t>
            </a:r>
            <a:r>
              <a:rPr lang="en-US" dirty="0" smtClean="0"/>
              <a:t> </a:t>
            </a:r>
            <a:r>
              <a:rPr lang="en-US" dirty="0" err="1" smtClean="0"/>
              <a:t>danh</a:t>
            </a:r>
            <a:r>
              <a:rPr lang="en-US" dirty="0" smtClean="0"/>
              <a:t> </a:t>
            </a:r>
            <a:r>
              <a:rPr lang="en-US" err="1" smtClean="0"/>
              <a:t>từ</a:t>
            </a:r>
            <a:r>
              <a:rPr lang="en-US" smtClean="0"/>
              <a:t> </a:t>
            </a:r>
            <a:r>
              <a:rPr lang="en-US" smtClean="0"/>
              <a:t>đầy đủ </a:t>
            </a:r>
            <a:r>
              <a:rPr lang="en-US" smtClean="0"/>
              <a:t>gồm </a:t>
            </a:r>
            <a:r>
              <a:rPr lang="en-US" dirty="0" err="1" smtClean="0"/>
              <a:t>ba</a:t>
            </a:r>
            <a:r>
              <a:rPr lang="en-US" dirty="0" smtClean="0"/>
              <a:t> </a:t>
            </a:r>
            <a:r>
              <a:rPr lang="en-US" dirty="0" err="1" smtClean="0"/>
              <a:t>phần</a:t>
            </a:r>
            <a:r>
              <a:rPr lang="en-US" dirty="0" smtClean="0"/>
              <a:t>: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trước</a:t>
            </a:r>
            <a:r>
              <a:rPr lang="en-US" dirty="0" smtClean="0"/>
              <a:t>,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dirty="0" err="1" smtClean="0"/>
              <a:t>trung</a:t>
            </a:r>
            <a:r>
              <a:rPr lang="en-US" dirty="0" smtClean="0"/>
              <a:t> </a:t>
            </a:r>
            <a:r>
              <a:rPr lang="en-US" dirty="0" err="1" smtClean="0"/>
              <a:t>tâm</a:t>
            </a:r>
            <a:r>
              <a:rPr lang="en-US" dirty="0" smtClean="0"/>
              <a:t>, </a:t>
            </a:r>
            <a:r>
              <a:rPr lang="en-US" dirty="0" err="1" smtClean="0"/>
              <a:t>phần</a:t>
            </a:r>
            <a:r>
              <a:rPr lang="en-US" dirty="0" smtClean="0"/>
              <a:t> </a:t>
            </a:r>
            <a:r>
              <a:rPr lang="en-US" err="1" smtClean="0"/>
              <a:t>sau</a:t>
            </a:r>
            <a:r>
              <a:rPr lang="en-US" smtClean="0"/>
              <a:t>.</a:t>
            </a:r>
          </a:p>
          <a:p>
            <a:pPr marL="0" indent="0">
              <a:buNone/>
            </a:pPr>
            <a:endParaRPr lang="en-US" dirty="0" smtClean="0">
              <a:solidFill>
                <a:srgbClr val="0000FF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7320581"/>
              </p:ext>
            </p:extLst>
          </p:nvPr>
        </p:nvGraphicFramePr>
        <p:xfrm>
          <a:off x="685800" y="2971800"/>
          <a:ext cx="7924800" cy="37185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362200"/>
                <a:gridCol w="2743200"/>
                <a:gridCol w="2819400"/>
              </a:tblGrid>
              <a:tr h="609600"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latin typeface="Times New Roman" pitchFamily="18" charset="0"/>
                          <a:cs typeface="Times New Roman" pitchFamily="18" charset="0"/>
                        </a:rPr>
                        <a:t>Phần trước</a:t>
                      </a:r>
                      <a:endParaRPr lang="en-US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latin typeface="Times New Roman" pitchFamily="18" charset="0"/>
                          <a:cs typeface="Times New Roman" pitchFamily="18" charset="0"/>
                        </a:rPr>
                        <a:t>Phần trung tâm</a:t>
                      </a:r>
                      <a:endParaRPr lang="en-US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smtClean="0">
                          <a:latin typeface="Times New Roman" pitchFamily="18" charset="0"/>
                          <a:cs typeface="Times New Roman" pitchFamily="18" charset="0"/>
                        </a:rPr>
                        <a:t>Phần sau</a:t>
                      </a:r>
                      <a:endParaRPr lang="en-US" sz="3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85148">
                <a:tc>
                  <a:txBody>
                    <a:bodyPr/>
                    <a:lstStyle/>
                    <a:p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Bổ sung các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ý nghĩa về số và lượng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Luôn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là danh từ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smtClean="0">
                          <a:latin typeface="Times New Roman" pitchFamily="18" charset="0"/>
                          <a:cs typeface="Times New Roman" pitchFamily="18" charset="0"/>
                        </a:rPr>
                        <a:t>Nêu</a:t>
                      </a:r>
                      <a:r>
                        <a:rPr lang="en-US" sz="2800" baseline="0" smtClean="0">
                          <a:latin typeface="Times New Roman" pitchFamily="18" charset="0"/>
                          <a:cs typeface="Times New Roman" pitchFamily="18" charset="0"/>
                        </a:rPr>
                        <a:t> lên đặc điểm của sự vật hoặc xác định vị trí của sự vật trong không gian hay thời gian</a:t>
                      </a:r>
                      <a:endParaRPr lang="en-US" sz="28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325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" y="228600"/>
            <a:ext cx="9067800" cy="2362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2/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dòng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trăm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núi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ngàn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khe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Chưa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muôn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tái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tê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lòng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bầm</a:t>
            </a:r>
            <a: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Tố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Hữu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05201"/>
            <a:ext cx="8229600" cy="220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ngàn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muôn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chính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Nhằm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nhấn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mạnh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nỗi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vất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vả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cực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nhọc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đắng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cay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người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mẹ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05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1318" name="Picture 22" descr="DAISI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3062594"/>
            <a:ext cx="3048000" cy="2993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1319" name="Rectangle 23"/>
          <p:cNvSpPr>
            <a:spLocks noChangeArrowheads="1"/>
          </p:cNvSpPr>
          <p:nvPr/>
        </p:nvSpPr>
        <p:spPr bwMode="auto">
          <a:xfrm>
            <a:off x="1295400" y="228600"/>
            <a:ext cx="6858000" cy="762000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lIns="91430" tIns="45716" rIns="91430" bIns="45716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3600" b="1" i="1">
                <a:solidFill>
                  <a:srgbClr val="0000FF"/>
                </a:solidFill>
              </a:rPr>
              <a:t>BÀI TẬP CỦNG CỐ</a:t>
            </a:r>
          </a:p>
        </p:txBody>
      </p:sp>
      <p:sp>
        <p:nvSpPr>
          <p:cNvPr id="311321" name="AutoShape 25"/>
          <p:cNvSpPr>
            <a:spLocks noChangeArrowheads="1"/>
          </p:cNvSpPr>
          <p:nvPr/>
        </p:nvSpPr>
        <p:spPr bwMode="auto">
          <a:xfrm>
            <a:off x="304800" y="1066800"/>
            <a:ext cx="7772400" cy="16764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FF0000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rgbClr val="EFE7FF">
                <a:alpha val="23921"/>
              </a:srgbClr>
            </a:solidFill>
            <a:round/>
            <a:headEnd/>
            <a:tailEnd/>
          </a:ln>
        </p:spPr>
        <p:txBody>
          <a:bodyPr wrap="none" lIns="91430" tIns="45716" rIns="91430" bIns="45716" anchor="ctr"/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sz="3600" b="1" i="1">
                <a:solidFill>
                  <a:srgbClr val="0000FF"/>
                </a:solidFill>
              </a:rPr>
              <a:t>Dùng số từ, lượng từ gọi tên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3600" b="1" i="1">
                <a:solidFill>
                  <a:srgbClr val="0000FF"/>
                </a:solidFill>
              </a:rPr>
              <a:t>những sự vật trong các bức tranh sau?</a:t>
            </a:r>
          </a:p>
        </p:txBody>
      </p:sp>
      <p:pic>
        <p:nvPicPr>
          <p:cNvPr id="23558" name="Picture 27" descr="787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048000"/>
            <a:ext cx="4075580" cy="30081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489427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1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1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5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11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1319" grpId="0" animBg="1"/>
      <p:bldP spid="31132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2"/>
          <p:cNvSpPr>
            <a:spLocks noChangeArrowheads="1"/>
          </p:cNvSpPr>
          <p:nvPr/>
        </p:nvSpPr>
        <p:spPr bwMode="auto">
          <a:xfrm>
            <a:off x="1752600" y="228600"/>
            <a:ext cx="5562600" cy="914400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76200" cmpd="tri">
            <a:solidFill>
              <a:srgbClr val="0000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40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SỐ TỪ VÀ LƯỢNG TỪ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609600" y="1828800"/>
            <a:ext cx="3429000" cy="838200"/>
          </a:xfrm>
          <a:prstGeom prst="rect">
            <a:avLst/>
          </a:prstGeom>
          <a:solidFill>
            <a:srgbClr val="CCCCFF"/>
          </a:solidFill>
          <a:ln w="76200" cmpd="tri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SỐ TỪ</a:t>
            </a:r>
          </a:p>
        </p:txBody>
      </p:sp>
      <p:sp>
        <p:nvSpPr>
          <p:cNvPr id="58372" name="Rectangle 4"/>
          <p:cNvSpPr>
            <a:spLocks noChangeArrowheads="1"/>
          </p:cNvSpPr>
          <p:nvPr/>
        </p:nvSpPr>
        <p:spPr bwMode="auto">
          <a:xfrm>
            <a:off x="5105400" y="1828800"/>
            <a:ext cx="3429000" cy="838200"/>
          </a:xfrm>
          <a:prstGeom prst="rect">
            <a:avLst/>
          </a:prstGeom>
          <a:solidFill>
            <a:srgbClr val="CCCCFF"/>
          </a:solidFill>
          <a:ln w="76200" cmpd="tri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320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LƯỢNG TỪ</a:t>
            </a:r>
          </a:p>
        </p:txBody>
      </p:sp>
      <p:sp>
        <p:nvSpPr>
          <p:cNvPr id="58373" name="Rectangle 5"/>
          <p:cNvSpPr>
            <a:spLocks noChangeArrowheads="1"/>
          </p:cNvSpPr>
          <p:nvPr/>
        </p:nvSpPr>
        <p:spPr bwMode="auto">
          <a:xfrm>
            <a:off x="2514600" y="3429000"/>
            <a:ext cx="1524000" cy="2667000"/>
          </a:xfrm>
          <a:prstGeom prst="rect">
            <a:avLst/>
          </a:prstGeom>
          <a:solidFill>
            <a:srgbClr val="CCCCFF"/>
          </a:solidFill>
          <a:ln w="76200" cmpd="tri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Đứng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sau danh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từ bổ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sung ý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nghĩa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về thứ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tự.</a:t>
            </a:r>
          </a:p>
        </p:txBody>
      </p:sp>
      <p:sp>
        <p:nvSpPr>
          <p:cNvPr id="58374" name="Rectangle 6"/>
          <p:cNvSpPr>
            <a:spLocks noChangeArrowheads="1"/>
          </p:cNvSpPr>
          <p:nvPr/>
        </p:nvSpPr>
        <p:spPr bwMode="auto">
          <a:xfrm>
            <a:off x="609600" y="3429000"/>
            <a:ext cx="1524000" cy="2667000"/>
          </a:xfrm>
          <a:prstGeom prst="rect">
            <a:avLst/>
          </a:prstGeom>
          <a:solidFill>
            <a:srgbClr val="CCCCFF"/>
          </a:solidFill>
          <a:ln w="76200" cmpd="tri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Đứng 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trước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danh từ 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bổ sung ý 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nghĩa về 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số lượng.</a:t>
            </a:r>
            <a:r>
              <a:rPr lang="en-US" sz="400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</a:t>
            </a:r>
          </a:p>
        </p:txBody>
      </p:sp>
      <p:sp>
        <p:nvSpPr>
          <p:cNvPr id="58375" name="Rectangle 7"/>
          <p:cNvSpPr>
            <a:spLocks noChangeArrowheads="1"/>
          </p:cNvSpPr>
          <p:nvPr/>
        </p:nvSpPr>
        <p:spPr bwMode="auto">
          <a:xfrm>
            <a:off x="5105400" y="3429000"/>
            <a:ext cx="1524000" cy="2667000"/>
          </a:xfrm>
          <a:prstGeom prst="rect">
            <a:avLst/>
          </a:prstGeom>
          <a:solidFill>
            <a:srgbClr val="CCCCFF"/>
          </a:solidFill>
          <a:ln w="76200" cmpd="tri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Ý 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nghĩa 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toàn thể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(cả, 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tất cả, 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cả thảy).</a:t>
            </a:r>
          </a:p>
          <a:p>
            <a:pPr algn="ctr" eaLnBrk="1" hangingPunct="1"/>
            <a:endParaRPr lang="en-US" sz="2800" b="1">
              <a:solidFill>
                <a:srgbClr val="66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7010400" y="3429000"/>
            <a:ext cx="1524000" cy="2667000"/>
          </a:xfrm>
          <a:prstGeom prst="rect">
            <a:avLst/>
          </a:prstGeom>
          <a:solidFill>
            <a:srgbClr val="CCCCFF"/>
          </a:solidFill>
          <a:ln w="76200" cmpd="tri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Ý nghĩa 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tập hợp 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hay phân 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phối (các,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những,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mấy,</a:t>
            </a:r>
          </a:p>
          <a:p>
            <a:pPr algn="ctr" eaLnBrk="1" hangingPunct="1"/>
            <a:r>
              <a:rPr lang="en-US" sz="2400" b="1">
                <a:solidFill>
                  <a:schemeClr val="folHlink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</a:rPr>
              <a:t> mỗi, từng)</a:t>
            </a:r>
          </a:p>
          <a:p>
            <a:pPr algn="ctr" eaLnBrk="1" hangingPunct="1"/>
            <a:endParaRPr lang="en-US" sz="1600" b="1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itchFamily="18" charset="0"/>
            </a:endParaRPr>
          </a:p>
        </p:txBody>
      </p:sp>
      <p:sp>
        <p:nvSpPr>
          <p:cNvPr id="58377" name="Line 9"/>
          <p:cNvSpPr>
            <a:spLocks noChangeShapeType="1"/>
          </p:cNvSpPr>
          <p:nvPr/>
        </p:nvSpPr>
        <p:spPr bwMode="auto">
          <a:xfrm flipH="1">
            <a:off x="2438400" y="1219200"/>
            <a:ext cx="381000" cy="60960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8" name="Line 10"/>
          <p:cNvSpPr>
            <a:spLocks noChangeShapeType="1"/>
          </p:cNvSpPr>
          <p:nvPr/>
        </p:nvSpPr>
        <p:spPr bwMode="auto">
          <a:xfrm>
            <a:off x="6324600" y="1219200"/>
            <a:ext cx="285750" cy="590550"/>
          </a:xfrm>
          <a:prstGeom prst="line">
            <a:avLst/>
          </a:prstGeom>
          <a:noFill/>
          <a:ln w="5715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9" name="Line 11"/>
          <p:cNvSpPr>
            <a:spLocks noChangeShapeType="1"/>
          </p:cNvSpPr>
          <p:nvPr/>
        </p:nvSpPr>
        <p:spPr bwMode="auto">
          <a:xfrm>
            <a:off x="1371600" y="2762250"/>
            <a:ext cx="0" cy="609600"/>
          </a:xfrm>
          <a:prstGeom prst="line">
            <a:avLst/>
          </a:prstGeom>
          <a:noFill/>
          <a:ln w="38100">
            <a:solidFill>
              <a:srgbClr val="66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0" name="Line 12"/>
          <p:cNvSpPr>
            <a:spLocks noChangeShapeType="1"/>
          </p:cNvSpPr>
          <p:nvPr/>
        </p:nvSpPr>
        <p:spPr bwMode="auto">
          <a:xfrm>
            <a:off x="3276600" y="2743200"/>
            <a:ext cx="0" cy="609600"/>
          </a:xfrm>
          <a:prstGeom prst="line">
            <a:avLst/>
          </a:prstGeom>
          <a:noFill/>
          <a:ln w="38100">
            <a:solidFill>
              <a:srgbClr val="66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1" name="Line 13"/>
          <p:cNvSpPr>
            <a:spLocks noChangeShapeType="1"/>
          </p:cNvSpPr>
          <p:nvPr/>
        </p:nvSpPr>
        <p:spPr bwMode="auto">
          <a:xfrm>
            <a:off x="5848350" y="2743200"/>
            <a:ext cx="0" cy="609600"/>
          </a:xfrm>
          <a:prstGeom prst="line">
            <a:avLst/>
          </a:prstGeom>
          <a:noFill/>
          <a:ln w="38100">
            <a:solidFill>
              <a:srgbClr val="66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82" name="Line 14"/>
          <p:cNvSpPr>
            <a:spLocks noChangeShapeType="1"/>
          </p:cNvSpPr>
          <p:nvPr/>
        </p:nvSpPr>
        <p:spPr bwMode="auto">
          <a:xfrm>
            <a:off x="7715250" y="2724150"/>
            <a:ext cx="0" cy="609600"/>
          </a:xfrm>
          <a:prstGeom prst="line">
            <a:avLst/>
          </a:prstGeom>
          <a:noFill/>
          <a:ln w="38100">
            <a:solidFill>
              <a:srgbClr val="6600FF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3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560"/>
                            </p:stCondLst>
                            <p:childTnLst>
                              <p:par>
                                <p:cTn id="1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1560"/>
                            </p:stCondLst>
                            <p:childTnLst>
                              <p:par>
                                <p:cTn id="2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2560"/>
                            </p:stCondLst>
                            <p:childTnLst>
                              <p:par>
                                <p:cTn id="33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560"/>
                            </p:stCondLst>
                            <p:childTnLst>
                              <p:par>
                                <p:cTn id="44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560"/>
                            </p:stCondLst>
                            <p:childTnLst>
                              <p:par>
                                <p:cTn id="5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5560"/>
                            </p:stCondLst>
                            <p:childTnLst>
                              <p:par>
                                <p:cTn id="6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6560"/>
                            </p:stCondLst>
                            <p:childTnLst>
                              <p:par>
                                <p:cTn id="7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3000" fill="hold"/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 nodeType="afterGroup">
                            <p:stCondLst>
                              <p:cond delay="9560"/>
                            </p:stCondLst>
                            <p:childTnLst>
                              <p:par>
                                <p:cTn id="88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0560"/>
                            </p:stCondLst>
                            <p:childTnLst>
                              <p:par>
                                <p:cTn id="99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11560"/>
                            </p:stCondLst>
                            <p:childTnLst>
                              <p:par>
                                <p:cTn id="110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9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 nodeType="afterGroup">
                            <p:stCondLst>
                              <p:cond delay="12560"/>
                            </p:stCondLst>
                            <p:childTnLst>
                              <p:par>
                                <p:cTn id="12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 fill="hold"/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13560"/>
                            </p:stCondLst>
                            <p:childTnLst>
                              <p:par>
                                <p:cTn id="132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animBg="1"/>
      <p:bldP spid="58371" grpId="0" animBg="1"/>
      <p:bldP spid="58372" grpId="0" animBg="1"/>
      <p:bldP spid="58373" grpId="0" animBg="1"/>
      <p:bldP spid="58374" grpId="0" animBg="1"/>
      <p:bldP spid="58375" grpId="0" animBg="1"/>
      <p:bldP spid="58376" grpId="0" animBg="1"/>
      <p:bldP spid="58377" grpId="0" animBg="1"/>
      <p:bldP spid="58378" grpId="0" animBg="1"/>
      <p:bldP spid="58379" grpId="0" animBg="1"/>
      <p:bldP spid="58380" grpId="0" animBg="1"/>
      <p:bldP spid="58381" grpId="0" animBg="1"/>
      <p:bldP spid="5838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Hướng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dẫn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về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nhà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0" indent="-457200">
              <a:buAutoNum type="arabicPeriod"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3.</a:t>
            </a:r>
          </a:p>
          <a:p>
            <a:pPr marL="457200" indent="-457200">
              <a:buAutoNum type="arabicPeriod"/>
            </a:pP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truyện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dân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08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4" descr="https://noline412.files.wordpress.com/2011/11/1-110620160g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186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3" name="Text Box 5"/>
          <p:cNvSpPr txBox="1">
            <a:spLocks noChangeArrowheads="1"/>
          </p:cNvSpPr>
          <p:nvPr/>
        </p:nvSpPr>
        <p:spPr bwMode="auto">
          <a:xfrm>
            <a:off x="609600" y="4419600"/>
            <a:ext cx="7620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000" b="1" dirty="0">
                <a:solidFill>
                  <a:srgbClr val="FF0000"/>
                </a:solidFill>
                <a:latin typeface="+mn-lt"/>
              </a:rPr>
              <a:t>CẢM ƠN CÁC THẦY CÔ ĐÃ VỀ            DỰ TIẾT HỌC HÔM NAY!</a:t>
            </a:r>
          </a:p>
        </p:txBody>
      </p:sp>
    </p:spTree>
    <p:extLst>
      <p:ext uri="{BB962C8B-B14F-4D97-AF65-F5344CB8AC3E}">
        <p14:creationId xmlns:p14="http://schemas.microsoft.com/office/powerpoint/2010/main" val="2780015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327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3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860" name="WordArt 4"/>
          <p:cNvSpPr>
            <a:spLocks noChangeArrowheads="1" noChangeShapeType="1" noTextEdit="1"/>
          </p:cNvSpPr>
          <p:nvPr/>
        </p:nvSpPr>
        <p:spPr bwMode="auto">
          <a:xfrm>
            <a:off x="685800" y="1828800"/>
            <a:ext cx="8077200" cy="2209800"/>
          </a:xfrm>
          <a:prstGeom prst="rect">
            <a:avLst/>
          </a:prstGeom>
        </p:spPr>
        <p:txBody>
          <a:bodyPr wrap="none" fromWordArt="1">
            <a:prstTxWarp prst="textCanDown">
              <a:avLst>
                <a:gd name="adj" fmla="val 16981"/>
              </a:avLst>
            </a:prstTxWarp>
          </a:bodyPr>
          <a:lstStyle/>
          <a:p>
            <a:pPr algn="ctr">
              <a:buFontTx/>
              <a:buNone/>
            </a:pPr>
            <a:r>
              <a:rPr lang="en-US" sz="3600" kern="10" dirty="0" smtClean="0">
                <a:ln w="2857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SỐ TỪ VÀ LƯỢNG TỪ</a:t>
            </a:r>
            <a:endParaRPr lang="en-US" sz="3600" kern="10" dirty="0">
              <a:ln w="28575">
                <a:solidFill>
                  <a:srgbClr val="FF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7864" name="Text Box 8"/>
          <p:cNvSpPr txBox="1">
            <a:spLocks noChangeArrowheads="1"/>
          </p:cNvSpPr>
          <p:nvPr/>
        </p:nvSpPr>
        <p:spPr bwMode="auto">
          <a:xfrm>
            <a:off x="1066800" y="1447800"/>
            <a:ext cx="33528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0" tIns="45716" rIns="91430" bIns="45716">
            <a:spAutoFit/>
          </a:bodyPr>
          <a:lstStyle>
            <a:lvl1pPr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8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buFontTx/>
              <a:buNone/>
            </a:pPr>
            <a:r>
              <a:rPr lang="en-US" dirty="0">
                <a:solidFill>
                  <a:schemeClr val="bg2"/>
                </a:solidFill>
                <a:latin typeface=".VnTifani Heavy" pitchFamily="34" charset="0"/>
                <a:cs typeface="Arial" charset="0"/>
              </a:rPr>
              <a:t>    </a:t>
            </a:r>
            <a:r>
              <a:rPr lang="en-US" sz="3200" u="sng" dirty="0" err="1" smtClean="0">
                <a:solidFill>
                  <a:srgbClr val="FF0000"/>
                </a:solidFill>
                <a:cs typeface="Times New Roman" pitchFamily="18" charset="0"/>
              </a:rPr>
              <a:t>Tiết</a:t>
            </a:r>
            <a:r>
              <a:rPr lang="en-US" sz="3200" u="sng" dirty="0" smtClean="0">
                <a:solidFill>
                  <a:srgbClr val="FF0000"/>
                </a:solidFill>
                <a:cs typeface="Times New Roman" pitchFamily="18" charset="0"/>
              </a:rPr>
              <a:t> 50</a:t>
            </a:r>
            <a:endParaRPr lang="en-US" sz="3200" u="sng" dirty="0">
              <a:solidFill>
                <a:srgbClr val="FF0000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374003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778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7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7860" grpId="0" animBg="1"/>
      <p:bldP spid="3778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5"/>
          <p:cNvSpPr txBox="1">
            <a:spLocks noGrp="1" noChangeArrowheads="1"/>
          </p:cNvSpPr>
          <p:nvPr>
            <p:ph idx="1"/>
          </p:nvPr>
        </p:nvSpPr>
        <p:spPr bwMode="auto">
          <a:xfrm>
            <a:off x="533400" y="914400"/>
            <a:ext cx="82296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AutoNum type="romanUcPeriod"/>
            </a:pPr>
            <a:r>
              <a:rPr lang="en-US" sz="3600" b="1" u="sng" dirty="0" err="1" smtClean="0">
                <a:latin typeface="Times New Roman" pitchFamily="18" charset="0"/>
              </a:rPr>
              <a:t>Tìm</a:t>
            </a:r>
            <a:r>
              <a:rPr lang="en-US" sz="3600" b="1" u="sng" dirty="0" smtClean="0">
                <a:latin typeface="Times New Roman" pitchFamily="18" charset="0"/>
              </a:rPr>
              <a:t> </a:t>
            </a:r>
            <a:r>
              <a:rPr lang="en-US" sz="3600" b="1" u="sng" dirty="0" err="1" smtClean="0">
                <a:latin typeface="Times New Roman" pitchFamily="18" charset="0"/>
              </a:rPr>
              <a:t>hiểu</a:t>
            </a:r>
            <a:r>
              <a:rPr lang="en-US" sz="3600" b="1" u="sng" dirty="0" smtClean="0">
                <a:latin typeface="Times New Roman" pitchFamily="18" charset="0"/>
              </a:rPr>
              <a:t> </a:t>
            </a:r>
            <a:r>
              <a:rPr lang="en-US" sz="3600" b="1" u="sng" dirty="0" err="1" smtClean="0">
                <a:latin typeface="Times New Roman" pitchFamily="18" charset="0"/>
              </a:rPr>
              <a:t>chung</a:t>
            </a:r>
            <a:endParaRPr lang="en-US" sz="3600" b="1" u="sng" dirty="0" smtClean="0">
              <a:latin typeface="Times New Roman" pitchFamily="18" charset="0"/>
            </a:endParaRPr>
          </a:p>
          <a:p>
            <a:pPr marL="0" indent="0">
              <a:spcBef>
                <a:spcPct val="50000"/>
              </a:spcBef>
              <a:buNone/>
            </a:pPr>
            <a:r>
              <a:rPr lang="en-US" sz="3600" dirty="0" smtClean="0">
                <a:latin typeface="Times New Roman" pitchFamily="18" charset="0"/>
              </a:rPr>
              <a:t>1. </a:t>
            </a:r>
            <a:r>
              <a:rPr lang="en-US" sz="3600" dirty="0" err="1" smtClean="0">
                <a:latin typeface="Times New Roman" pitchFamily="18" charset="0"/>
              </a:rPr>
              <a:t>Số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từ</a:t>
            </a:r>
            <a:endParaRPr lang="en-US" sz="3600" dirty="0">
              <a:latin typeface="Times New Roman" pitchFamily="18" charset="0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001000" cy="838200"/>
          </a:xfrm>
        </p:spPr>
        <p:txBody>
          <a:bodyPr>
            <a:normAutofit/>
          </a:bodyPr>
          <a:lstStyle/>
          <a:p>
            <a:r>
              <a:rPr lang="en-US" sz="4000" dirty="0" err="1" smtClean="0">
                <a:solidFill>
                  <a:schemeClr val="tx2"/>
                </a:solidFill>
                <a:latin typeface="Times New Roman" pitchFamily="18" charset="0"/>
              </a:rPr>
              <a:t>Tiết</a:t>
            </a:r>
            <a:r>
              <a:rPr lang="en-US" sz="4000" dirty="0" smtClean="0">
                <a:solidFill>
                  <a:schemeClr val="tx2"/>
                </a:solidFill>
                <a:latin typeface="Times New Roman" pitchFamily="18" charset="0"/>
              </a:rPr>
              <a:t> 50  SỐ TỪ VÀ LƯỢNG TỪ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196236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298962" y="304800"/>
            <a:ext cx="16822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Arial" charset="0"/>
              </a:defRPr>
            </a:lvl1pPr>
            <a:lvl2pPr marL="914400" indent="-457200">
              <a:defRPr>
                <a:solidFill>
                  <a:schemeClr val="tx1"/>
                </a:solidFill>
                <a:latin typeface="Arial" charset="0"/>
              </a:defRPr>
            </a:lvl2pPr>
            <a:lvl3pPr marL="1371600" indent="-457200">
              <a:defRPr>
                <a:solidFill>
                  <a:schemeClr val="tx1"/>
                </a:solidFill>
                <a:latin typeface="Arial" charset="0"/>
              </a:defRPr>
            </a:lvl3pPr>
            <a:lvl4pPr marL="1828800" indent="-457200">
              <a:defRPr>
                <a:solidFill>
                  <a:schemeClr val="tx1"/>
                </a:solidFill>
                <a:latin typeface="Arial" charset="0"/>
              </a:defRPr>
            </a:lvl4pPr>
            <a:lvl5pPr marL="2286000" indent="-457200">
              <a:defRPr>
                <a:solidFill>
                  <a:schemeClr val="tx1"/>
                </a:solidFill>
                <a:latin typeface="Arial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3600" dirty="0" err="1" smtClean="0">
                <a:latin typeface="Times New Roman" pitchFamily="18" charset="0"/>
              </a:rPr>
              <a:t>Ví</a:t>
            </a:r>
            <a:r>
              <a:rPr lang="en-US" sz="3600" dirty="0" smtClean="0">
                <a:latin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</a:rPr>
              <a:t>dụ</a:t>
            </a:r>
            <a:r>
              <a:rPr lang="en-US" sz="3600" dirty="0" smtClean="0">
                <a:latin typeface="Times New Roman" pitchFamily="18" charset="0"/>
              </a:rPr>
              <a:t> a:</a:t>
            </a:r>
            <a:endParaRPr lang="en-US" sz="3600" dirty="0">
              <a:latin typeface="Times New Roman" pitchFamily="18" charset="0"/>
            </a:endParaRP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298962" y="1219200"/>
            <a:ext cx="8610600" cy="35052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</a:rPr>
              <a:t>      </a:t>
            </a:r>
            <a:r>
              <a:rPr lang="en-US" sz="4000" b="1" dirty="0" err="1">
                <a:latin typeface="Times New Roman" pitchFamily="18" charset="0"/>
              </a:rPr>
              <a:t>Hai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chàng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tâu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hỏi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đồ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sính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lễ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cần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sắm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những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gì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vua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bảo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: </a:t>
            </a:r>
            <a:r>
              <a:rPr lang="en-US" sz="4000" dirty="0">
                <a:latin typeface="Times New Roman" pitchFamily="18" charset="0"/>
              </a:rPr>
              <a:t>“</a:t>
            </a:r>
            <a:r>
              <a:rPr lang="en-US" sz="4000" b="1" dirty="0" err="1">
                <a:latin typeface="Times New Roman" pitchFamily="18" charset="0"/>
              </a:rPr>
              <a:t>Một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trăm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ván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cơm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nếp</a:t>
            </a:r>
            <a:r>
              <a:rPr lang="en-US" sz="4000" dirty="0">
                <a:latin typeface="Times New Roman" pitchFamily="18" charset="0"/>
              </a:rPr>
              <a:t>, </a:t>
            </a:r>
            <a:r>
              <a:rPr lang="en-US" sz="4000" b="1" dirty="0" err="1">
                <a:latin typeface="Times New Roman" pitchFamily="18" charset="0"/>
              </a:rPr>
              <a:t>một</a:t>
            </a:r>
            <a:r>
              <a:rPr lang="en-US" sz="4000" b="1" dirty="0"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trăm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nệp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bánh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chưng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voi</a:t>
            </a:r>
            <a:endParaRPr lang="en-US" sz="4000" dirty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chín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ngà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gà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chín</a:t>
            </a:r>
            <a:r>
              <a:rPr lang="en-US" sz="4000" dirty="0"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cựa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ngựa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chín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hồng</a:t>
            </a:r>
            <a:endParaRPr lang="en-US" sz="4000" dirty="0">
              <a:solidFill>
                <a:srgbClr val="FF0000"/>
              </a:solidFill>
              <a:latin typeface="Times New Roman" pitchFamily="18" charset="0"/>
            </a:endParaRPr>
          </a:p>
          <a:p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mao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mỗi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thứ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một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đôi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                            (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Sơn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Tinh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,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Thuỷ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</a:rPr>
              <a:t>Tinh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91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955675" y="943860"/>
            <a:ext cx="1369286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b="1" dirty="0">
                <a:latin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</a:rPr>
              <a:t>Hai</a:t>
            </a:r>
            <a:r>
              <a:rPr lang="en-US" sz="3200" b="1" dirty="0">
                <a:latin typeface="Times New Roman" pitchFamily="18" charset="0"/>
              </a:rPr>
              <a:t>  </a:t>
            </a: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1104900" y="1523297"/>
            <a:ext cx="2121093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>
                <a:latin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</a:rPr>
              <a:t>Một</a:t>
            </a:r>
            <a:r>
              <a:rPr lang="en-US" sz="3200" b="1" dirty="0">
                <a:latin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</a:rPr>
              <a:t>trăm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1220413" y="2865296"/>
            <a:ext cx="128913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>
                <a:latin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</a:rPr>
              <a:t>Chín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21522" name="AutoShape 18"/>
          <p:cNvSpPr>
            <a:spLocks noChangeArrowheads="1"/>
          </p:cNvSpPr>
          <p:nvPr/>
        </p:nvSpPr>
        <p:spPr bwMode="auto">
          <a:xfrm>
            <a:off x="2268538" y="1084495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>
              <a:solidFill>
                <a:srgbClr val="FF0000"/>
              </a:solidFill>
            </a:endParaRP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2996740" y="794776"/>
            <a:ext cx="3505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chàng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525" name="AutoShape 21"/>
          <p:cNvSpPr>
            <a:spLocks noChangeArrowheads="1"/>
          </p:cNvSpPr>
          <p:nvPr/>
        </p:nvSpPr>
        <p:spPr bwMode="auto">
          <a:xfrm rot="-1530832">
            <a:off x="3108754" y="1508436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6" name="AutoShape 22"/>
          <p:cNvSpPr>
            <a:spLocks noChangeArrowheads="1"/>
          </p:cNvSpPr>
          <p:nvPr/>
        </p:nvSpPr>
        <p:spPr bwMode="auto">
          <a:xfrm rot="1853448">
            <a:off x="3159520" y="1953288"/>
            <a:ext cx="609600" cy="228600"/>
          </a:xfrm>
          <a:prstGeom prst="rightArrow">
            <a:avLst>
              <a:gd name="adj1" fmla="val 50000"/>
              <a:gd name="adj2" fmla="val 66667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3886200" y="1198795"/>
            <a:ext cx="3581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ván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cơm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nếp</a:t>
            </a:r>
            <a:endParaRPr lang="en-US" sz="3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3855474" y="1856055"/>
            <a:ext cx="4953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tx2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nệp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bánh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chưng</a:t>
            </a:r>
            <a:endParaRPr lang="en-US" sz="32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1529" name="AutoShape 25"/>
          <p:cNvSpPr>
            <a:spLocks noChangeArrowheads="1"/>
          </p:cNvSpPr>
          <p:nvPr/>
        </p:nvSpPr>
        <p:spPr bwMode="auto">
          <a:xfrm>
            <a:off x="2490019" y="3098918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0" name="AutoShape 26"/>
          <p:cNvSpPr>
            <a:spLocks noChangeArrowheads="1"/>
          </p:cNvSpPr>
          <p:nvPr/>
        </p:nvSpPr>
        <p:spPr bwMode="auto">
          <a:xfrm rot="2565255">
            <a:off x="2452831" y="3457200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1" name="AutoShape 27"/>
          <p:cNvSpPr>
            <a:spLocks noChangeArrowheads="1"/>
          </p:cNvSpPr>
          <p:nvPr/>
        </p:nvSpPr>
        <p:spPr bwMode="auto">
          <a:xfrm rot="-1825547">
            <a:off x="2452832" y="2750996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2996740" y="2267870"/>
            <a:ext cx="4343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tx2"/>
                </a:solidFill>
                <a:latin typeface="Times New Roman" pitchFamily="18" charset="0"/>
              </a:rPr>
              <a:t> 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ngà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3135847" y="2865296"/>
            <a:ext cx="3505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cựa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. 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2992955" y="3444734"/>
            <a:ext cx="3276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chemeClr val="tx2"/>
                </a:solidFill>
                <a:latin typeface="Times New Roman" pitchFamily="18" charset="0"/>
              </a:rPr>
              <a:t> 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hồng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mao</a:t>
            </a:r>
            <a:r>
              <a:rPr lang="en-US" sz="3200" dirty="0">
                <a:solidFill>
                  <a:schemeClr val="tx2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1537" name="Rectangle 33"/>
          <p:cNvSpPr>
            <a:spLocks noChangeArrowheads="1"/>
          </p:cNvSpPr>
          <p:nvPr/>
        </p:nvSpPr>
        <p:spPr bwMode="auto">
          <a:xfrm>
            <a:off x="503903" y="228600"/>
            <a:ext cx="1837362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err="1" smtClean="0">
                <a:latin typeface="Times New Roman" pitchFamily="18" charset="0"/>
              </a:rPr>
              <a:t>Ví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dụ</a:t>
            </a:r>
            <a:r>
              <a:rPr lang="en-US" sz="4000" dirty="0" smtClean="0">
                <a:latin typeface="Times New Roman" pitchFamily="18" charset="0"/>
              </a:rPr>
              <a:t> a: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21541" name="Rectangle 37"/>
          <p:cNvSpPr>
            <a:spLocks noChangeArrowheads="1"/>
          </p:cNvSpPr>
          <p:nvPr/>
        </p:nvSpPr>
        <p:spPr bwMode="auto">
          <a:xfrm>
            <a:off x="1391469" y="4191000"/>
            <a:ext cx="115288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200" b="1" dirty="0">
                <a:latin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</a:rPr>
              <a:t>Một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21542" name="AutoShape 38"/>
          <p:cNvSpPr>
            <a:spLocks noChangeArrowheads="1"/>
          </p:cNvSpPr>
          <p:nvPr/>
        </p:nvSpPr>
        <p:spPr bwMode="auto">
          <a:xfrm flipV="1">
            <a:off x="2610674" y="4376917"/>
            <a:ext cx="533400" cy="228600"/>
          </a:xfrm>
          <a:prstGeom prst="rightArrow">
            <a:avLst>
              <a:gd name="adj1" fmla="val 50000"/>
              <a:gd name="adj2" fmla="val 58333"/>
            </a:avLst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3276600" y="4201498"/>
            <a:ext cx="2133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 err="1">
                <a:solidFill>
                  <a:srgbClr val="FF0000"/>
                </a:solidFill>
                <a:latin typeface="Times New Roman" pitchFamily="18" charset="0"/>
              </a:rPr>
              <a:t>đôi</a:t>
            </a:r>
            <a:r>
              <a:rPr lang="en-US" sz="32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</p:txBody>
      </p:sp>
      <p:sp>
        <p:nvSpPr>
          <p:cNvPr id="21544" name="Rectangle 40"/>
          <p:cNvSpPr>
            <a:spLocks noChangeArrowheads="1"/>
          </p:cNvSpPr>
          <p:nvPr/>
        </p:nvSpPr>
        <p:spPr bwMode="auto">
          <a:xfrm>
            <a:off x="304800" y="5091881"/>
            <a:ext cx="870902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57200" indent="-457200">
              <a:buFontTx/>
              <a:buChar char="-"/>
            </a:pP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“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Hai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,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một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trăm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, </a:t>
            </a:r>
            <a:r>
              <a:rPr lang="en-US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chín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, </a:t>
            </a:r>
            <a:r>
              <a:rPr lang="en-US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một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” </a:t>
            </a:r>
          </a:p>
          <a:p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sym typeface="Wingdings" pitchFamily="2" charset="2"/>
              </a:rPr>
              <a:t>Đ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ứng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trước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danh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từ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</a:p>
          <a:p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</a:t>
            </a:r>
            <a:r>
              <a:rPr lang="en-US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Bổ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sung ý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nghĩa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về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số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lượng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6005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15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215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15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2" dur="80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3" dur="80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80"/>
                                        <p:tgtEl>
                                          <p:spTgt spid="215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215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21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15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1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215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215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5" dur="500"/>
                                        <p:tgtEl>
                                          <p:spTgt spid="21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21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3" dur="500"/>
                                        <p:tgtEl>
                                          <p:spTgt spid="215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2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1" dur="500"/>
                                        <p:tgtEl>
                                          <p:spTgt spid="21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215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3" dur="5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6" dur="500"/>
                                        <p:tgtEl>
                                          <p:spTgt spid="21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1" dur="80"/>
                                        <p:tgtEl>
                                          <p:spTgt spid="215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2" dur="80"/>
                                        <p:tgtEl>
                                          <p:spTgt spid="215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3" dur="80"/>
                                        <p:tgtEl>
                                          <p:spTgt spid="215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16" grpId="0"/>
      <p:bldP spid="21517" grpId="0"/>
      <p:bldP spid="21520" grpId="0"/>
      <p:bldP spid="21522" grpId="0" animBg="1"/>
      <p:bldP spid="21524" grpId="0"/>
      <p:bldP spid="21525" grpId="0" animBg="1"/>
      <p:bldP spid="21526" grpId="0" animBg="1"/>
      <p:bldP spid="21527" grpId="0"/>
      <p:bldP spid="21528" grpId="0"/>
      <p:bldP spid="21529" grpId="0" animBg="1"/>
      <p:bldP spid="21530" grpId="0" animBg="1"/>
      <p:bldP spid="21531" grpId="0" animBg="1"/>
      <p:bldP spid="21532" grpId="0"/>
      <p:bldP spid="21533" grpId="0"/>
      <p:bldP spid="21534" grpId="0"/>
      <p:bldP spid="21541" grpId="0"/>
      <p:bldP spid="21542" grpId="0" animBg="1"/>
      <p:bldP spid="21543" grpId="0"/>
      <p:bldP spid="2154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3"/>
          <p:cNvSpPr>
            <a:spLocks noChangeArrowheads="1"/>
          </p:cNvSpPr>
          <p:nvPr/>
        </p:nvSpPr>
        <p:spPr bwMode="auto">
          <a:xfrm>
            <a:off x="503903" y="228600"/>
            <a:ext cx="1866217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 err="1" smtClean="0">
                <a:latin typeface="Times New Roman" pitchFamily="18" charset="0"/>
              </a:rPr>
              <a:t>Ví</a:t>
            </a:r>
            <a:r>
              <a:rPr lang="en-US" sz="4000" dirty="0" smtClean="0">
                <a:latin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</a:rPr>
              <a:t>dụ</a:t>
            </a:r>
            <a:r>
              <a:rPr lang="en-US" sz="4000" dirty="0" smtClean="0">
                <a:latin typeface="Times New Roman" pitchFamily="18" charset="0"/>
              </a:rPr>
              <a:t> b:</a:t>
            </a:r>
            <a:endParaRPr lang="en-US" sz="4000" dirty="0">
              <a:latin typeface="Times New Roman" pitchFamily="18" charset="0"/>
            </a:endParaRP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28600" y="1219200"/>
            <a:ext cx="8382000" cy="24384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r>
              <a:rPr lang="en-US" sz="4000" dirty="0">
                <a:solidFill>
                  <a:schemeClr val="tx2"/>
                </a:solidFill>
                <a:latin typeface="Times New Roman" pitchFamily="18" charset="0"/>
              </a:rPr>
              <a:t>    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Tục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truyền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đời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Hùng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Vương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thứ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</a:rPr>
              <a:t>sáu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,</a:t>
            </a:r>
          </a:p>
          <a:p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ở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làng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Gióng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vợ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chồng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ông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lão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chăm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chỉ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làm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ăn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và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tiếng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phúc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4000" dirty="0" err="1">
                <a:solidFill>
                  <a:srgbClr val="FF0000"/>
                </a:solidFill>
                <a:latin typeface="Times New Roman" pitchFamily="18" charset="0"/>
              </a:rPr>
              <a:t>đức</a:t>
            </a:r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r>
              <a:rPr lang="en-US" sz="4000" dirty="0">
                <a:solidFill>
                  <a:srgbClr val="FF0000"/>
                </a:solidFill>
                <a:latin typeface="Times New Roman" pitchFamily="18" charset="0"/>
              </a:rPr>
              <a:t>                                        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(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Thánh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</a:rPr>
              <a:t>Gióng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</p:txBody>
      </p:sp>
      <p:sp>
        <p:nvSpPr>
          <p:cNvPr id="6" name="Rectangle 12"/>
          <p:cNvSpPr>
            <a:spLocks noChangeArrowheads="1"/>
          </p:cNvSpPr>
          <p:nvPr/>
        </p:nvSpPr>
        <p:spPr bwMode="auto">
          <a:xfrm>
            <a:off x="1013657" y="4099314"/>
            <a:ext cx="1218603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  <a:latin typeface="Times New Roman" pitchFamily="18" charset="0"/>
              </a:rPr>
              <a:t>thứ</a:t>
            </a:r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3600" b="1" dirty="0" smtClean="0">
                <a:latin typeface="Times New Roman" pitchFamily="18" charset="0"/>
              </a:rPr>
              <a:t> </a:t>
            </a:r>
            <a:endParaRPr lang="en-US" sz="3600" b="1" dirty="0">
              <a:latin typeface="Times New Roman" pitchFamily="18" charset="0"/>
            </a:endParaRPr>
          </a:p>
        </p:txBody>
      </p:sp>
      <p:sp>
        <p:nvSpPr>
          <p:cNvPr id="7" name="Text Box 20"/>
          <p:cNvSpPr txBox="1">
            <a:spLocks noChangeArrowheads="1"/>
          </p:cNvSpPr>
          <p:nvPr/>
        </p:nvSpPr>
        <p:spPr bwMode="auto">
          <a:xfrm>
            <a:off x="2895600" y="4099312"/>
            <a:ext cx="121920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600" b="1" dirty="0" err="1" smtClean="0">
                <a:latin typeface="Times New Roman" pitchFamily="18" charset="0"/>
              </a:rPr>
              <a:t>sáu</a:t>
            </a:r>
            <a:endParaRPr lang="en-US" sz="3600" b="1" dirty="0">
              <a:latin typeface="Times New Roman" pitchFamily="18" charset="0"/>
            </a:endParaRPr>
          </a:p>
        </p:txBody>
      </p:sp>
      <p:sp>
        <p:nvSpPr>
          <p:cNvPr id="8" name="Left Arrow 7"/>
          <p:cNvSpPr/>
          <p:nvPr/>
        </p:nvSpPr>
        <p:spPr>
          <a:xfrm>
            <a:off x="2084515" y="4343399"/>
            <a:ext cx="569506" cy="2923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40"/>
          <p:cNvSpPr>
            <a:spLocks noChangeArrowheads="1"/>
          </p:cNvSpPr>
          <p:nvPr/>
        </p:nvSpPr>
        <p:spPr bwMode="auto">
          <a:xfrm>
            <a:off x="304800" y="5091881"/>
            <a:ext cx="8709025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</a:t>
            </a:r>
            <a:r>
              <a:rPr lang="en-US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áu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sym typeface="Wingdings" pitchFamily="2" charset="2"/>
              </a:rPr>
              <a:t>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sym typeface="Wingdings" pitchFamily="2" charset="2"/>
              </a:rPr>
              <a:t>Đ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ứng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sau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danh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từ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endParaRPr lang="en-US" sz="3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          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</a:t>
            </a:r>
            <a:r>
              <a:rPr lang="en-US" sz="3200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ổ</a:t>
            </a:r>
            <a:r>
              <a:rPr lang="en-US" sz="32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sung ý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nghĩa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về</a:t>
            </a:r>
            <a:r>
              <a:rPr lang="en-US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err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số</a:t>
            </a:r>
            <a:r>
              <a:rPr lang="en-US" sz="3200" b="1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3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thứ tự</a:t>
            </a:r>
            <a:r>
              <a:rPr lang="en-US" sz="32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endParaRPr lang="en-US" sz="3200" b="1" dirty="0"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631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2"/>
          <p:cNvSpPr>
            <a:spLocks noChangeArrowheads="1"/>
          </p:cNvSpPr>
          <p:nvPr/>
        </p:nvSpPr>
        <p:spPr bwMode="auto">
          <a:xfrm>
            <a:off x="-127820" y="0"/>
            <a:ext cx="9271820" cy="35814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91430" tIns="45716" rIns="91430" bIns="45716"/>
          <a:lstStyle>
            <a:defPPr>
              <a:defRPr lang="en-US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buChar char="•"/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8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en-US" sz="4000" dirty="0" smtClean="0">
              <a:solidFill>
                <a:srgbClr val="FF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sz="4600" b="1" dirty="0" err="1" smtClean="0">
                <a:solidFill>
                  <a:srgbClr val="FF0000"/>
                </a:solidFill>
              </a:rPr>
              <a:t>Em</a:t>
            </a:r>
            <a:r>
              <a:rPr lang="en-US" sz="4600" b="1" dirty="0" smtClean="0">
                <a:solidFill>
                  <a:srgbClr val="FF0000"/>
                </a:solidFill>
              </a:rPr>
              <a:t> </a:t>
            </a:r>
            <a:r>
              <a:rPr lang="en-US" sz="4600" b="1" dirty="0" err="1">
                <a:solidFill>
                  <a:srgbClr val="FF0000"/>
                </a:solidFill>
              </a:rPr>
              <a:t>hiểu</a:t>
            </a:r>
            <a:r>
              <a:rPr lang="en-US" sz="4600" b="1" dirty="0">
                <a:solidFill>
                  <a:srgbClr val="FF0000"/>
                </a:solidFill>
              </a:rPr>
              <a:t> </a:t>
            </a:r>
            <a:r>
              <a:rPr lang="en-US" sz="4600" b="1" dirty="0" err="1">
                <a:solidFill>
                  <a:srgbClr val="FF0000"/>
                </a:solidFill>
              </a:rPr>
              <a:t>như</a:t>
            </a:r>
            <a:r>
              <a:rPr lang="en-US" sz="4600" b="1" dirty="0">
                <a:solidFill>
                  <a:srgbClr val="FF0000"/>
                </a:solidFill>
              </a:rPr>
              <a:t> </a:t>
            </a:r>
            <a:r>
              <a:rPr lang="en-US" sz="4600" b="1" dirty="0" err="1">
                <a:solidFill>
                  <a:srgbClr val="FF0000"/>
                </a:solidFill>
              </a:rPr>
              <a:t>thế</a:t>
            </a:r>
            <a:r>
              <a:rPr lang="en-US" sz="4600" b="1" dirty="0">
                <a:solidFill>
                  <a:srgbClr val="FF0000"/>
                </a:solidFill>
              </a:rPr>
              <a:t> </a:t>
            </a:r>
            <a:r>
              <a:rPr lang="en-US" sz="4600" b="1" dirty="0" err="1">
                <a:solidFill>
                  <a:srgbClr val="FF0000"/>
                </a:solidFill>
              </a:rPr>
              <a:t>nào</a:t>
            </a:r>
            <a:r>
              <a:rPr lang="en-US" sz="4600" b="1" dirty="0">
                <a:solidFill>
                  <a:srgbClr val="FF0000"/>
                </a:solidFill>
              </a:rPr>
              <a:t> </a:t>
            </a:r>
            <a:r>
              <a:rPr lang="en-US" sz="4600" b="1" dirty="0" err="1">
                <a:solidFill>
                  <a:srgbClr val="FF0000"/>
                </a:solidFill>
              </a:rPr>
              <a:t>là</a:t>
            </a:r>
            <a:r>
              <a:rPr lang="en-US" sz="4600" b="1" dirty="0">
                <a:solidFill>
                  <a:srgbClr val="FF0000"/>
                </a:solidFill>
              </a:rPr>
              <a:t> </a:t>
            </a:r>
            <a:r>
              <a:rPr lang="en-US" sz="4600" b="1" dirty="0" err="1">
                <a:solidFill>
                  <a:srgbClr val="FF0000"/>
                </a:solidFill>
              </a:rPr>
              <a:t>số</a:t>
            </a:r>
            <a:r>
              <a:rPr lang="en-US" sz="4600" b="1" dirty="0">
                <a:solidFill>
                  <a:srgbClr val="FF0000"/>
                </a:solidFill>
              </a:rPr>
              <a:t> </a:t>
            </a:r>
            <a:r>
              <a:rPr lang="en-US" sz="4600" b="1" dirty="0" err="1">
                <a:solidFill>
                  <a:srgbClr val="FF0000"/>
                </a:solidFill>
              </a:rPr>
              <a:t>từ</a:t>
            </a:r>
            <a:r>
              <a:rPr lang="en-US" sz="4600" b="1" dirty="0">
                <a:solidFill>
                  <a:srgbClr val="FF0000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66547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1531</Words>
  <Application>Microsoft Office PowerPoint</Application>
  <PresentationFormat>On-screen Show (4:3)</PresentationFormat>
  <Paragraphs>211</Paragraphs>
  <Slides>34</Slides>
  <Notes>4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Tiết 50  SỐ TỪ VÀ LƯỢNG TỪ</vt:lpstr>
      <vt:lpstr>PowerPoint Presentation</vt:lpstr>
      <vt:lpstr>PowerPoint Presentation</vt:lpstr>
      <vt:lpstr>PowerPoint Presentation</vt:lpstr>
      <vt:lpstr>PowerPoint Presentation</vt:lpstr>
      <vt:lpstr>Tiết 50         SỐ TỪ VÀ LƯỢNG TỪ I. Tìm hiểu chung 1. Số từ </vt:lpstr>
      <vt:lpstr>PowerPoint Presentation</vt:lpstr>
      <vt:lpstr>PowerPoint Presentation</vt:lpstr>
      <vt:lpstr>PowerPoint Presentation</vt:lpstr>
      <vt:lpstr>PowerPoint Presentation</vt:lpstr>
      <vt:lpstr>Tiết 50         SỐ TỪ VÀ LƯỢNG TỪ I. Tìm hiểu chung 1. Số từ </vt:lpstr>
      <vt:lpstr>PowerPoint Presentation</vt:lpstr>
      <vt:lpstr>Tiết 50         SỐ TỪ VÀ LƯỢNG TỪ I. Tìm hiểu chung 1. Số từ 2. Lượng từ</vt:lpstr>
      <vt:lpstr>Ví dụ: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Tiết 50         SỐ TỪ VÀ LƯỢNG TỪ I. Tìm hiểu chung II. Luyện tập</vt:lpstr>
      <vt:lpstr>1/ Tìm số từ trong bài thơ sau. Xác định ý nghĩa của các số từ ấy Một canh… hai canh… lai ba canh, Trằn trọc băn khoăn, giấc chẳng lành; Canh bốn, canh năm vừa chợp mắt, Sao vàng năm cánh mộng hồn quanh.                                                         (Hồ Chí Minh)</vt:lpstr>
      <vt:lpstr>2/ Tìm lượng từ trong hai dòng thơ sau, cho biết các lượng từ ấy dùng với ý nghĩa gì?         Con đi trăm núi ngàn khe Chưa bằng muôn nỗi tái tê lòng bầm                                                       Tố Hữu</vt:lpstr>
      <vt:lpstr>PowerPoint Presentation</vt:lpstr>
      <vt:lpstr>PowerPoint Presentation</vt:lpstr>
      <vt:lpstr>Hướng dẫn về nhà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AutoBVT</dc:creator>
  <cp:lastModifiedBy>anh_kiet</cp:lastModifiedBy>
  <cp:revision>40</cp:revision>
  <dcterms:created xsi:type="dcterms:W3CDTF">2016-11-15T15:27:01Z</dcterms:created>
  <dcterms:modified xsi:type="dcterms:W3CDTF">2018-11-12T23:03:31Z</dcterms:modified>
</cp:coreProperties>
</file>