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0" r:id="rId2"/>
    <p:sldId id="385" r:id="rId3"/>
    <p:sldId id="302" r:id="rId4"/>
    <p:sldId id="292" r:id="rId5"/>
    <p:sldId id="396" r:id="rId6"/>
    <p:sldId id="334" r:id="rId7"/>
    <p:sldId id="434" r:id="rId8"/>
    <p:sldId id="435" r:id="rId9"/>
    <p:sldId id="438" r:id="rId10"/>
    <p:sldId id="436" r:id="rId11"/>
    <p:sldId id="445" r:id="rId12"/>
    <p:sldId id="452" r:id="rId13"/>
    <p:sldId id="454" r:id="rId14"/>
    <p:sldId id="386" r:id="rId15"/>
    <p:sldId id="402" r:id="rId16"/>
    <p:sldId id="456" r:id="rId17"/>
    <p:sldId id="457" r:id="rId18"/>
    <p:sldId id="460" r:id="rId19"/>
    <p:sldId id="315" r:id="rId20"/>
    <p:sldId id="380" r:id="rId21"/>
    <p:sldId id="331" r:id="rId22"/>
    <p:sldId id="295" r:id="rId23"/>
    <p:sldId id="329" r:id="rId24"/>
    <p:sldId id="343" r:id="rId2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eu Phan Van" initials="" lastIdx="2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48" autoAdjust="0"/>
    <p:restoredTop sz="94657"/>
  </p:normalViewPr>
  <p:slideViewPr>
    <p:cSldViewPr snapToGrid="0">
      <p:cViewPr varScale="1">
        <p:scale>
          <a:sx n="60" d="100"/>
          <a:sy n="60" d="100"/>
        </p:scale>
        <p:origin x="53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440AAB-4098-414D-A2E7-DDAE3E143503}" type="datetimeFigureOut">
              <a:rPr lang="en-US"/>
              <a:pPr>
                <a:defRPr/>
              </a:pPr>
              <a:t>12/20/2022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AD9E24-36D6-4386-A3EE-40B3FD911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AD9E24-36D6-4386-A3EE-40B3FD9110F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63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DE7B2E-FA4A-45F8-9E4A-EFE047C3FFD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510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-22225" y="0"/>
            <a:ext cx="12214225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5830888" y="6337300"/>
            <a:ext cx="530225" cy="5286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72225" y="6597650"/>
            <a:ext cx="127000" cy="1920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5692775" y="6597650"/>
            <a:ext cx="1270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sp>
        <p:nvSpPr>
          <p:cNvPr id="14" name="TextBox 13"/>
          <p:cNvSpPr txBox="1"/>
          <p:nvPr userDrawn="1"/>
        </p:nvSpPr>
        <p:spPr>
          <a:xfrm>
            <a:off x="39688" y="6503988"/>
            <a:ext cx="1817687" cy="307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/>
                </a:solidFill>
                <a:latin typeface="+mn-lt"/>
                <a:cs typeface="+mn-cs"/>
              </a:rPr>
              <a:t>Tiếng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Anh 7 Right On!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377613" y="6473825"/>
            <a:ext cx="663575" cy="338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 userDrawn="1"/>
        </p:nvSpPr>
        <p:spPr>
          <a:xfrm>
            <a:off x="-22225" y="0"/>
            <a:ext cx="12214225" cy="387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65100" y="44450"/>
            <a:ext cx="71686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cs typeface="+mn-cs"/>
              </a:rPr>
              <a:t>Unit 5 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860088" y="12700"/>
            <a:ext cx="225425" cy="3063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297942" y="19878"/>
            <a:ext cx="862672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cs typeface="+mn-cs"/>
              </a:rPr>
              <a:t>Right on!</a:t>
            </a:r>
            <a:endParaRPr lang="en-US" sz="1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1" r:id="rId3"/>
    <p:sldLayoutId id="214748365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5065497" y="1905506"/>
            <a:ext cx="634365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itchFamily="34" charset="0"/>
              </a:rPr>
              <a:t>Unit 5: Travel &amp; Transportation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  <a:latin typeface="Calibri" pitchFamily="34" charset="0"/>
              </a:rPr>
              <a:t>Right on! 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  <a:latin typeface="Calibri" pitchFamily="34" charset="0"/>
              </a:rPr>
              <a:t>Page 91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BE8D7A-8885-B87C-AC4F-0F904EE103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893" y="696685"/>
            <a:ext cx="10906986" cy="13062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7D9496-5B42-1277-C71D-66DDA6AE6B2D}"/>
              </a:ext>
            </a:extLst>
          </p:cNvPr>
          <p:cNvSpPr txBox="1"/>
          <p:nvPr/>
        </p:nvSpPr>
        <p:spPr>
          <a:xfrm>
            <a:off x="146956" y="2002970"/>
            <a:ext cx="11854543" cy="4392692"/>
          </a:xfrm>
          <a:prstGeom prst="wedgeRoundRectCallout">
            <a:avLst>
              <a:gd name="adj1" fmla="val 35733"/>
              <a:gd name="adj2" fmla="val 5828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0" i="1" dirty="0">
                <a:solidFill>
                  <a:srgbClr val="C9243F"/>
                </a:solidFill>
                <a:effectLst/>
                <a:latin typeface="+mj-lt"/>
              </a:rPr>
              <a:t>Hello everyone.</a:t>
            </a:r>
            <a:br>
              <a:rPr lang="en-US" sz="2800" b="0" i="1" dirty="0">
                <a:solidFill>
                  <a:srgbClr val="C9243F"/>
                </a:solidFill>
                <a:effectLst/>
                <a:latin typeface="+mj-lt"/>
              </a:rPr>
            </a:br>
            <a:r>
              <a:rPr lang="en-US" sz="2800" b="0" i="1" dirty="0">
                <a:solidFill>
                  <a:srgbClr val="C9243F"/>
                </a:solidFill>
                <a:effectLst/>
                <a:latin typeface="+mj-lt"/>
              </a:rPr>
              <a:t>Welcome to Vietnam! Today, I’m going to talk to you about some wonders in Vietnam which you might want to visit.</a:t>
            </a:r>
            <a:br>
              <a:rPr lang="en-US" sz="2800" b="0" i="1" dirty="0">
                <a:solidFill>
                  <a:srgbClr val="C9243F"/>
                </a:solidFill>
                <a:effectLst/>
                <a:latin typeface="+mj-lt"/>
              </a:rPr>
            </a:br>
            <a:endParaRPr lang="en-US" sz="2800" b="0" i="1" dirty="0">
              <a:solidFill>
                <a:srgbClr val="C9243F"/>
              </a:solidFill>
              <a:effectLst/>
              <a:latin typeface="+mj-lt"/>
            </a:endParaRPr>
          </a:p>
          <a:p>
            <a:r>
              <a:rPr lang="en-US" sz="2800" b="0" i="1" dirty="0">
                <a:solidFill>
                  <a:srgbClr val="C9243F"/>
                </a:solidFill>
                <a:effectLst/>
                <a:latin typeface="+mj-lt"/>
              </a:rPr>
              <a:t>First of all, ………..</a:t>
            </a:r>
            <a:br>
              <a:rPr lang="en-US" sz="2800" b="0" i="1" dirty="0">
                <a:solidFill>
                  <a:srgbClr val="C9243F"/>
                </a:solidFill>
                <a:effectLst/>
                <a:latin typeface="+mj-lt"/>
              </a:rPr>
            </a:br>
            <a:r>
              <a:rPr lang="en-US" sz="2800" b="0" i="1" dirty="0">
                <a:solidFill>
                  <a:srgbClr val="C9243F"/>
                </a:solidFill>
                <a:effectLst/>
                <a:latin typeface="+mj-lt"/>
              </a:rPr>
              <a:t>Another place you should see is …………. </a:t>
            </a:r>
          </a:p>
          <a:p>
            <a:endParaRPr lang="en-US" sz="2800" b="0" i="1" dirty="0">
              <a:solidFill>
                <a:srgbClr val="C9243F"/>
              </a:solidFill>
              <a:effectLst/>
              <a:latin typeface="+mj-lt"/>
            </a:endParaRPr>
          </a:p>
          <a:p>
            <a:r>
              <a:rPr lang="en-US" sz="2800" b="0" i="1" dirty="0">
                <a:solidFill>
                  <a:srgbClr val="C9243F"/>
                </a:solidFill>
                <a:effectLst/>
                <a:latin typeface="+mj-lt"/>
              </a:rPr>
              <a:t>Those are two famous wonders you should visit while you’re here in Vietnam.</a:t>
            </a:r>
            <a:br>
              <a:rPr lang="en-US" sz="2800" b="0" i="1" dirty="0">
                <a:solidFill>
                  <a:srgbClr val="C9243F"/>
                </a:solidFill>
                <a:effectLst/>
                <a:latin typeface="+mj-lt"/>
              </a:rPr>
            </a:br>
            <a:r>
              <a:rPr lang="en-US" sz="2800" b="0" i="1" dirty="0">
                <a:solidFill>
                  <a:srgbClr val="C9243F"/>
                </a:solidFill>
                <a:effectLst/>
                <a:latin typeface="+mj-lt"/>
              </a:rPr>
              <a:t>I hope you enjoy your visit! Thank you for listening.</a:t>
            </a:r>
            <a:r>
              <a:rPr lang="en-US" sz="2800" dirty="0">
                <a:latin typeface="+mj-lt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2A648C-F3E1-0493-6570-5BB0FB772CDA}"/>
              </a:ext>
            </a:extLst>
          </p:cNvPr>
          <p:cNvSpPr/>
          <p:nvPr/>
        </p:nvSpPr>
        <p:spPr>
          <a:xfrm>
            <a:off x="141515" y="205456"/>
            <a:ext cx="35541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+mn-cs"/>
              </a:rPr>
              <a:t>Work in groups.</a:t>
            </a:r>
            <a:endParaRPr lang="en-US" sz="4000" b="1" dirty="0">
              <a:solidFill>
                <a:srgbClr val="FF0000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17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BE8D7A-8885-B87C-AC4F-0F904EE103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893" y="337457"/>
            <a:ext cx="10906986" cy="13062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7D9496-5B42-1277-C71D-66DDA6AE6B2D}"/>
              </a:ext>
            </a:extLst>
          </p:cNvPr>
          <p:cNvSpPr txBox="1"/>
          <p:nvPr/>
        </p:nvSpPr>
        <p:spPr>
          <a:xfrm>
            <a:off x="372661" y="1785256"/>
            <a:ext cx="11446678" cy="48320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Hello everyone.</a:t>
            </a:r>
            <a:b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</a:b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Welcome to Vietnam! Today, I’m going to talk to you about some wonders in Vietnam which you might want to visit.</a:t>
            </a:r>
            <a:b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</a:b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First of all,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there is the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Hiển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Nhơn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 Gate in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Huế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. It is one of the gates to the Imperial City of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Huế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. They built the gate around 1805, under the reign of Emperor Gia Long. You should go and see it.</a:t>
            </a:r>
            <a:b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</a:b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Another place you should see is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Ho Chi Minh Mausoleum in Hanoi. It is the resting place of the Vietnamese revolutionary leader – President Ho Chi Minh. People built it in 1973-1975.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Those are two famous wonders you should visit while you’re here in Vietnam.</a:t>
            </a:r>
            <a:b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</a:b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I hope you enjoy your visit! Thank you for listening.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A0665E-7B50-EAA2-363E-BEF9B2166095}"/>
              </a:ext>
            </a:extLst>
          </p:cNvPr>
          <p:cNvSpPr/>
          <p:nvPr/>
        </p:nvSpPr>
        <p:spPr>
          <a:xfrm>
            <a:off x="3441599" y="1492868"/>
            <a:ext cx="36324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Sample presentation</a:t>
            </a:r>
          </a:p>
        </p:txBody>
      </p:sp>
    </p:spTree>
    <p:extLst>
      <p:ext uri="{BB962C8B-B14F-4D97-AF65-F5344CB8AC3E}">
        <p14:creationId xmlns:p14="http://schemas.microsoft.com/office/powerpoint/2010/main" val="176382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6195C-6F69-4338-9154-49A972CEC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0B486-0BD9-932F-FD81-338FA39D2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457" y="1691437"/>
            <a:ext cx="8142514" cy="455550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+mj-lt"/>
              </a:rPr>
              <a:t>Keep eye contact with the class.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+mj-lt"/>
              </a:rPr>
              <a:t>Look around the class.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+mj-lt"/>
              </a:rPr>
              <a:t>Point at the brochure (pictures, text…) when needed.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+mj-lt"/>
              </a:rPr>
              <a:t>Use suitable movements.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+mj-lt"/>
              </a:rPr>
              <a:t>Don’t turn your back to the class.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+mj-lt"/>
              </a:rPr>
              <a:t>Be confident!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+mj-lt"/>
              </a:rPr>
              <a:t>Speak loudly and clearly.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latin typeface="+mj-lt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E2358228-5659-EC80-E7DA-DE56BCC15239}"/>
              </a:ext>
            </a:extLst>
          </p:cNvPr>
          <p:cNvSpPr/>
          <p:nvPr/>
        </p:nvSpPr>
        <p:spPr>
          <a:xfrm>
            <a:off x="2367473" y="417546"/>
            <a:ext cx="6834433" cy="1000092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chemeClr val="bg1"/>
                </a:solidFill>
                <a:latin typeface="+mj-lt"/>
              </a:rPr>
              <a:t>Presentations tips</a:t>
            </a:r>
            <a:endParaRPr lang="en-US" sz="3600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8156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0B486-0BD9-932F-FD81-338FA39D2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21" y="1361930"/>
            <a:ext cx="10350631" cy="727516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2400" dirty="0"/>
              <a:t>While your friends are making a presentation, please leave your comments on the following form: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E2358228-5659-EC80-E7DA-DE56BCC15239}"/>
              </a:ext>
            </a:extLst>
          </p:cNvPr>
          <p:cNvSpPr/>
          <p:nvPr/>
        </p:nvSpPr>
        <p:spPr>
          <a:xfrm>
            <a:off x="2469823" y="361838"/>
            <a:ext cx="6834433" cy="1000092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chemeClr val="bg1"/>
                </a:solidFill>
              </a:rPr>
              <a:t>Evaluation form</a:t>
            </a:r>
            <a:endParaRPr lang="en-US" sz="3600" i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F9303F27-7CB0-1004-6C71-92881A6D4E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635587"/>
              </p:ext>
            </p:extLst>
          </p:nvPr>
        </p:nvGraphicFramePr>
        <p:xfrm>
          <a:off x="826416" y="2169800"/>
          <a:ext cx="10539168" cy="4297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04354">
                  <a:extLst>
                    <a:ext uri="{9D8B030D-6E8A-4147-A177-3AD203B41FA5}">
                      <a16:colId xmlns:a16="http://schemas.microsoft.com/office/drawing/2014/main" val="1018006224"/>
                    </a:ext>
                  </a:extLst>
                </a:gridCol>
                <a:gridCol w="2045617">
                  <a:extLst>
                    <a:ext uri="{9D8B030D-6E8A-4147-A177-3AD203B41FA5}">
                      <a16:colId xmlns:a16="http://schemas.microsoft.com/office/drawing/2014/main" val="2910254231"/>
                    </a:ext>
                  </a:extLst>
                </a:gridCol>
                <a:gridCol w="1971034">
                  <a:extLst>
                    <a:ext uri="{9D8B030D-6E8A-4147-A177-3AD203B41FA5}">
                      <a16:colId xmlns:a16="http://schemas.microsoft.com/office/drawing/2014/main" val="3432605181"/>
                    </a:ext>
                  </a:extLst>
                </a:gridCol>
                <a:gridCol w="2318163">
                  <a:extLst>
                    <a:ext uri="{9D8B030D-6E8A-4147-A177-3AD203B41FA5}">
                      <a16:colId xmlns:a16="http://schemas.microsoft.com/office/drawing/2014/main" val="366559155"/>
                    </a:ext>
                  </a:extLst>
                </a:gridCol>
              </a:tblGrid>
              <a:tr h="4934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Criteria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Comments (if any)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7374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Brochure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Effective display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Clear and brief information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Meaningful 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ym typeface="Wingdings" panose="05000000000000000000" pitchFamily="2" charset="2"/>
                        </a:rPr>
                        <a:t>            </a:t>
                      </a:r>
                      <a:endParaRPr lang="en-US" sz="2400" dirty="0"/>
                    </a:p>
                    <a:p>
                      <a:pPr algn="ctr"/>
                      <a:endParaRPr lang="en-US" sz="2400" dirty="0">
                        <a:sym typeface="Wingdings" panose="05000000000000000000" pitchFamily="2" charset="2"/>
                      </a:endParaRPr>
                    </a:p>
                    <a:p>
                      <a:pPr algn="ctr"/>
                      <a:r>
                        <a:rPr lang="en-US" sz="2400" dirty="0"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r>
                        <a:rPr lang="en-US" sz="2400" dirty="0">
                          <a:sym typeface="Wingdings" panose="05000000000000000000" pitchFamily="2" charset="2"/>
                        </a:rPr>
                        <a:t>              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51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Presentation skills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Confident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Loud and clear voice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Good eye-contact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Suitable movement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228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600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C90AB3-D8F6-A243-C6C7-272D93D412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572" y="391884"/>
            <a:ext cx="9427028" cy="49011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C292BC-DF7A-2F13-0C28-AB704EAC7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608359" y="5358475"/>
            <a:ext cx="8258103" cy="128525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C9DD83-C6CE-D563-7756-C386D4328C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2200" y="1117270"/>
            <a:ext cx="7961327" cy="157529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7E67292-74B9-1971-ECF1-1BBC1061CE15}"/>
              </a:ext>
            </a:extLst>
          </p:cNvPr>
          <p:cNvSpPr txBox="1"/>
          <p:nvPr/>
        </p:nvSpPr>
        <p:spPr>
          <a:xfrm>
            <a:off x="1016242" y="4001449"/>
            <a:ext cx="9307285" cy="1815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Display: effective, especially pictures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Content: meaningful messages about respect when visiting places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Arial" panose="020B0604020202020204" pitchFamily="34" charset="0"/>
              </a:rPr>
              <a:t>Clear and brief information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DF17CF-21A9-CBBE-94A3-B8E31D25B61F}"/>
              </a:ext>
            </a:extLst>
          </p:cNvPr>
          <p:cNvSpPr txBox="1"/>
          <p:nvPr/>
        </p:nvSpPr>
        <p:spPr>
          <a:xfrm>
            <a:off x="2994025" y="3239765"/>
            <a:ext cx="52632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Requirement for a poster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363723-FAF3-DC93-C98F-29C714A27D15}"/>
              </a:ext>
            </a:extLst>
          </p:cNvPr>
          <p:cNvSpPr/>
          <p:nvPr/>
        </p:nvSpPr>
        <p:spPr>
          <a:xfrm>
            <a:off x="1135985" y="511595"/>
            <a:ext cx="35541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+mn-cs"/>
              </a:rPr>
              <a:t>Work in groups.</a:t>
            </a:r>
            <a:endParaRPr lang="en-US" sz="4000" b="1" dirty="0">
              <a:solidFill>
                <a:srgbClr val="FF0000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14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D7D9496-5B42-1277-C71D-66DDA6AE6B2D}"/>
              </a:ext>
            </a:extLst>
          </p:cNvPr>
          <p:cNvSpPr txBox="1"/>
          <p:nvPr/>
        </p:nvSpPr>
        <p:spPr>
          <a:xfrm>
            <a:off x="337457" y="1055914"/>
            <a:ext cx="11854543" cy="4392692"/>
          </a:xfrm>
          <a:prstGeom prst="wedgeRoundRectCallout">
            <a:avLst>
              <a:gd name="adj1" fmla="val 41885"/>
              <a:gd name="adj2" fmla="val 5977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0" i="1" dirty="0">
                <a:solidFill>
                  <a:srgbClr val="C9243F"/>
                </a:solidFill>
                <a:effectLst/>
                <a:latin typeface="+mj-lt"/>
              </a:rPr>
              <a:t>Hello everyone.</a:t>
            </a:r>
            <a:br>
              <a:rPr lang="en-US" sz="2800" b="0" i="1" dirty="0">
                <a:solidFill>
                  <a:srgbClr val="C9243F"/>
                </a:solidFill>
                <a:effectLst/>
                <a:latin typeface="+mj-lt"/>
              </a:rPr>
            </a:br>
            <a:r>
              <a:rPr lang="en-US" sz="2800" dirty="0">
                <a:latin typeface="+mj-lt"/>
              </a:rPr>
              <a:t>My name is …. I am here today to share with you what we can do to show respect when visiting places. 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First, we should/shouldn’t……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Second,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………. Third, …………</a:t>
            </a:r>
          </a:p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In addition, ………. Also, …….. Finally, ……..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>
                <a:latin typeface="+mj-lt"/>
              </a:rPr>
              <a:t>There are so many ways for us to show respect when we visit places. Let’s do it together to protect beautiful places around us. Thanks for listening.</a:t>
            </a:r>
            <a:endParaRPr lang="en-US" sz="2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2971F7-0BCA-7BA2-D20B-2B5A11A17174}"/>
              </a:ext>
            </a:extLst>
          </p:cNvPr>
          <p:cNvSpPr txBox="1"/>
          <p:nvPr/>
        </p:nvSpPr>
        <p:spPr>
          <a:xfrm>
            <a:off x="2650672" y="308983"/>
            <a:ext cx="71837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CC"/>
                </a:solidFill>
                <a:effectLst/>
                <a:latin typeface="+mj-lt"/>
              </a:rPr>
              <a:t>Present the poster to the class</a:t>
            </a:r>
            <a:r>
              <a:rPr lang="en-US" sz="3600" dirty="0">
                <a:solidFill>
                  <a:srgbClr val="0000CC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3765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D7D9496-5B42-1277-C71D-66DDA6AE6B2D}"/>
              </a:ext>
            </a:extLst>
          </p:cNvPr>
          <p:cNvSpPr txBox="1"/>
          <p:nvPr/>
        </p:nvSpPr>
        <p:spPr>
          <a:xfrm>
            <a:off x="374298" y="1435386"/>
            <a:ext cx="11656053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0" i="1" dirty="0">
                <a:solidFill>
                  <a:srgbClr val="FF0000"/>
                </a:solidFill>
                <a:effectLst/>
                <a:latin typeface="+mj-lt"/>
              </a:rPr>
              <a:t>Hello everyone.</a:t>
            </a:r>
            <a:br>
              <a:rPr lang="en-US" sz="2400" b="0" i="1" dirty="0">
                <a:solidFill>
                  <a:srgbClr val="FF0000"/>
                </a:solidFill>
                <a:effectLst/>
                <a:latin typeface="+mj-lt"/>
              </a:rPr>
            </a:br>
            <a:r>
              <a:rPr lang="en-US" sz="2400" dirty="0">
                <a:solidFill>
                  <a:srgbClr val="FF0000"/>
                </a:solidFill>
                <a:latin typeface="+mj-lt"/>
              </a:rPr>
              <a:t>My name is…. I am here today to share with you what we can do to show respect when visiting places. </a:t>
            </a:r>
          </a:p>
          <a:p>
            <a:endParaRPr lang="en-US" sz="2400" dirty="0">
              <a:solidFill>
                <a:srgbClr val="0000CC"/>
              </a:solidFill>
              <a:latin typeface="+mj-lt"/>
            </a:endParaRPr>
          </a:p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First,</a:t>
            </a:r>
            <a:r>
              <a:rPr lang="en-US" sz="2400" dirty="0">
                <a:solidFill>
                  <a:srgbClr val="0000CC"/>
                </a:solidFill>
                <a:latin typeface="+mj-lt"/>
              </a:rPr>
              <a:t> we should wear the right clothing to respect the culture, especially when we go to religious regions.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Second, </a:t>
            </a:r>
            <a:r>
              <a:rPr lang="en-US" sz="2400" dirty="0">
                <a:solidFill>
                  <a:srgbClr val="0000CC"/>
                </a:solidFill>
                <a:latin typeface="+mj-lt"/>
              </a:rPr>
              <a:t>don’t touch ancient vases or statues because the natural oil in our hands may be bad for them.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Third, </a:t>
            </a:r>
            <a:r>
              <a:rPr lang="en-US" sz="2400" dirty="0">
                <a:solidFill>
                  <a:srgbClr val="0000CC"/>
                </a:solidFill>
                <a:latin typeface="+mj-lt"/>
              </a:rPr>
              <a:t>don’t take anything away from a site so that other visitors can see them.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In addition, </a:t>
            </a:r>
            <a:r>
              <a:rPr lang="en-US" sz="2400" dirty="0">
                <a:solidFill>
                  <a:srgbClr val="0000CC"/>
                </a:solidFill>
                <a:latin typeface="+mj-lt"/>
              </a:rPr>
              <a:t>we should put litter in the bin to keep the site clean.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Finally, </a:t>
            </a:r>
            <a:r>
              <a:rPr lang="en-US" sz="2400" dirty="0">
                <a:solidFill>
                  <a:srgbClr val="0000CC"/>
                </a:solidFill>
                <a:latin typeface="+mj-lt"/>
              </a:rPr>
              <a:t>we shouldn’t enter places that are closed because we may be punished. </a:t>
            </a:r>
          </a:p>
          <a:p>
            <a:endParaRPr lang="en-US" sz="2400" dirty="0">
              <a:solidFill>
                <a:srgbClr val="0000CC"/>
              </a:solidFill>
              <a:latin typeface="+mj-lt"/>
            </a:endParaRPr>
          </a:p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There are so many ways for us to show respect when we visit places. Let’s do it together to protect beautiful places around us. Thanks for listening.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A0665E-7B50-EAA2-363E-BEF9B2166095}"/>
              </a:ext>
            </a:extLst>
          </p:cNvPr>
          <p:cNvSpPr/>
          <p:nvPr/>
        </p:nvSpPr>
        <p:spPr>
          <a:xfrm>
            <a:off x="3496028" y="850611"/>
            <a:ext cx="36324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Sample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EA4A35-152D-6A41-4476-01808DABA50E}"/>
              </a:ext>
            </a:extLst>
          </p:cNvPr>
          <p:cNvSpPr txBox="1"/>
          <p:nvPr/>
        </p:nvSpPr>
        <p:spPr>
          <a:xfrm>
            <a:off x="2650672" y="280990"/>
            <a:ext cx="7379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CC"/>
                </a:solidFill>
                <a:effectLst/>
                <a:latin typeface="+mj-lt"/>
              </a:rPr>
              <a:t>Present the poster to the class</a:t>
            </a:r>
            <a:r>
              <a:rPr lang="en-US" sz="3600" dirty="0">
                <a:solidFill>
                  <a:srgbClr val="0000CC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743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0B486-0BD9-932F-FD81-338FA39D2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21" y="1361930"/>
            <a:ext cx="10350631" cy="727516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2400" dirty="0"/>
              <a:t>While your friends are making a presentation, please leave your comments on the following form: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E2358228-5659-EC80-E7DA-DE56BCC15239}"/>
              </a:ext>
            </a:extLst>
          </p:cNvPr>
          <p:cNvSpPr/>
          <p:nvPr/>
        </p:nvSpPr>
        <p:spPr>
          <a:xfrm>
            <a:off x="2469823" y="361838"/>
            <a:ext cx="6834433" cy="1000092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chemeClr val="bg1"/>
                </a:solidFill>
              </a:rPr>
              <a:t>Evaluation form</a:t>
            </a:r>
            <a:endParaRPr lang="en-US" sz="3600" i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F9303F27-7CB0-1004-6C71-92881A6D4E06}"/>
              </a:ext>
            </a:extLst>
          </p:cNvPr>
          <p:cNvGraphicFramePr>
            <a:graphicFrameLocks noGrp="1"/>
          </p:cNvGraphicFramePr>
          <p:nvPr/>
        </p:nvGraphicFramePr>
        <p:xfrm>
          <a:off x="826416" y="2169800"/>
          <a:ext cx="10539168" cy="4297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04354">
                  <a:extLst>
                    <a:ext uri="{9D8B030D-6E8A-4147-A177-3AD203B41FA5}">
                      <a16:colId xmlns:a16="http://schemas.microsoft.com/office/drawing/2014/main" val="1018006224"/>
                    </a:ext>
                  </a:extLst>
                </a:gridCol>
                <a:gridCol w="2045617">
                  <a:extLst>
                    <a:ext uri="{9D8B030D-6E8A-4147-A177-3AD203B41FA5}">
                      <a16:colId xmlns:a16="http://schemas.microsoft.com/office/drawing/2014/main" val="2910254231"/>
                    </a:ext>
                  </a:extLst>
                </a:gridCol>
                <a:gridCol w="1971034">
                  <a:extLst>
                    <a:ext uri="{9D8B030D-6E8A-4147-A177-3AD203B41FA5}">
                      <a16:colId xmlns:a16="http://schemas.microsoft.com/office/drawing/2014/main" val="3432605181"/>
                    </a:ext>
                  </a:extLst>
                </a:gridCol>
                <a:gridCol w="2318163">
                  <a:extLst>
                    <a:ext uri="{9D8B030D-6E8A-4147-A177-3AD203B41FA5}">
                      <a16:colId xmlns:a16="http://schemas.microsoft.com/office/drawing/2014/main" val="366559155"/>
                    </a:ext>
                  </a:extLst>
                </a:gridCol>
              </a:tblGrid>
              <a:tr h="4934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Criteria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Comments (if any)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7374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Brochure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Effective display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Clear and brief information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Meaningful 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ym typeface="Wingdings" panose="05000000000000000000" pitchFamily="2" charset="2"/>
                        </a:rPr>
                        <a:t>            </a:t>
                      </a:r>
                      <a:endParaRPr lang="en-US" sz="2400" dirty="0"/>
                    </a:p>
                    <a:p>
                      <a:pPr algn="ctr"/>
                      <a:endParaRPr lang="en-US" sz="2400" dirty="0">
                        <a:sym typeface="Wingdings" panose="05000000000000000000" pitchFamily="2" charset="2"/>
                      </a:endParaRPr>
                    </a:p>
                    <a:p>
                      <a:pPr algn="ctr"/>
                      <a:r>
                        <a:rPr lang="en-US" sz="2400" dirty="0">
                          <a:sym typeface="Wingdings" panose="05000000000000000000" pitchFamily="2" charset="2"/>
                        </a:rPr>
                        <a:t>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r>
                        <a:rPr lang="en-US" sz="2400" dirty="0">
                          <a:sym typeface="Wingdings" panose="05000000000000000000" pitchFamily="2" charset="2"/>
                        </a:rPr>
                        <a:t>              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51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Presentation skills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Confident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Loud and clear voice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Good eye-contact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/>
                        <a:t>Suitable movement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228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435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229725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989763" y="881063"/>
            <a:ext cx="5154612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">
            <a:extLst>
              <a:ext uri="{FF2B5EF4-FFF2-40B4-BE49-F238E27FC236}">
                <a16:creationId xmlns:a16="http://schemas.microsoft.com/office/drawing/2014/main" id="{ECC23D31-4630-C4D2-DCC3-E12220EAE497}"/>
              </a:ext>
            </a:extLst>
          </p:cNvPr>
          <p:cNvSpPr/>
          <p:nvPr/>
        </p:nvSpPr>
        <p:spPr>
          <a:xfrm>
            <a:off x="1277938" y="1614488"/>
            <a:ext cx="3255962" cy="66198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C88E9696-B600-3A72-14D6-4D49A3810D94}"/>
              </a:ext>
            </a:extLst>
          </p:cNvPr>
          <p:cNvSpPr/>
          <p:nvPr/>
        </p:nvSpPr>
        <p:spPr>
          <a:xfrm>
            <a:off x="1281113" y="2830513"/>
            <a:ext cx="3255962" cy="661987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Project</a:t>
            </a:r>
            <a:endParaRPr lang="en-US" b="1" dirty="0"/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3A5D7582-0665-1C6F-B44B-574412C17F42}"/>
              </a:ext>
            </a:extLst>
          </p:cNvPr>
          <p:cNvSpPr/>
          <p:nvPr/>
        </p:nvSpPr>
        <p:spPr>
          <a:xfrm>
            <a:off x="1284288" y="4102100"/>
            <a:ext cx="3255962" cy="66198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DAB857CC-CFE2-1A41-2460-2AB4C198BA5F}"/>
              </a:ext>
            </a:extLst>
          </p:cNvPr>
          <p:cNvSpPr/>
          <p:nvPr/>
        </p:nvSpPr>
        <p:spPr>
          <a:xfrm>
            <a:off x="1296988" y="5168900"/>
            <a:ext cx="3255962" cy="66198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8" name="Rounded Rectangle 12">
            <a:extLst>
              <a:ext uri="{FF2B5EF4-FFF2-40B4-BE49-F238E27FC236}">
                <a16:creationId xmlns:a16="http://schemas.microsoft.com/office/drawing/2014/main" id="{34EE1E2E-CD35-C7ED-A43C-29567E8C848A}"/>
              </a:ext>
            </a:extLst>
          </p:cNvPr>
          <p:cNvSpPr/>
          <p:nvPr/>
        </p:nvSpPr>
        <p:spPr>
          <a:xfrm>
            <a:off x="1300163" y="496888"/>
            <a:ext cx="3255962" cy="66357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975" y="494145"/>
            <a:ext cx="422777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364104" y="1356840"/>
            <a:ext cx="114637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Your class is going to have a holiday </a:t>
            </a:r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tour.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You can use ideas in Task 3 or your own ideas to decide 3 most important things your group will do to show respect for your holiday destination.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76F776-A274-1359-24D4-4DA9A4478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83" y="471362"/>
            <a:ext cx="1190625" cy="6858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F6843E9-F341-609A-D977-A10E5F56F355}"/>
              </a:ext>
            </a:extLst>
          </p:cNvPr>
          <p:cNvSpPr/>
          <p:nvPr/>
        </p:nvSpPr>
        <p:spPr>
          <a:xfrm>
            <a:off x="4184042" y="763004"/>
            <a:ext cx="3431357" cy="637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+mj-lt"/>
              </a:rPr>
              <a:t>GROUPWORK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38FAEC-409C-7A16-4A40-4328A03BD31D}"/>
              </a:ext>
            </a:extLst>
          </p:cNvPr>
          <p:cNvSpPr txBox="1"/>
          <p:nvPr/>
        </p:nvSpPr>
        <p:spPr>
          <a:xfrm>
            <a:off x="772885" y="3429000"/>
            <a:ext cx="77179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+mj-lt"/>
              </a:rPr>
              <a:t>e.g.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FF0000"/>
                </a:solidFill>
                <a:latin typeface="+mj-lt"/>
              </a:rPr>
              <a:t>put litter in the bin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FF0000"/>
                </a:solidFill>
                <a:latin typeface="+mj-lt"/>
              </a:rPr>
              <a:t>don’t enter places that are closed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FF0000"/>
                </a:solidFill>
                <a:latin typeface="+mj-lt"/>
              </a:rPr>
              <a:t>wear the right clothing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306" y="412709"/>
            <a:ext cx="9453093" cy="605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989763" y="881063"/>
            <a:ext cx="5154612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333375" y="361383"/>
            <a:ext cx="42751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libri" pitchFamily="34" charset="0"/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762" y="1564142"/>
            <a:ext cx="10514381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Create a brochure of wonders in your country.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Give a presentation on wonders in your country.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Talk about the value of being a responsible </a:t>
            </a:r>
            <a:r>
              <a:rPr lang="en-US" sz="3600" i="1" dirty="0" err="1">
                <a:solidFill>
                  <a:srgbClr val="0070C0"/>
                </a:solidFill>
                <a:latin typeface="Calibri" pitchFamily="34" charset="0"/>
              </a:rPr>
              <a:t>traveller</a:t>
            </a: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333375" y="469900"/>
            <a:ext cx="33623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06375" y="1416050"/>
            <a:ext cx="11871325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571500" indent="-571500">
              <a:buFontTx/>
              <a:buChar char="-"/>
              <a:defRPr/>
            </a:pPr>
            <a:r>
              <a:rPr lang="en-US" sz="3600" i="1" dirty="0" err="1">
                <a:solidFill>
                  <a:srgbClr val="0000CC"/>
                </a:solidFill>
                <a:latin typeface="Calibri" pitchFamily="34" charset="0"/>
              </a:rPr>
              <a:t>Practise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 giving a presentation on a familiar topic.</a:t>
            </a:r>
          </a:p>
          <a:p>
            <a:pPr marL="571500" indent="-571500">
              <a:buFontTx/>
              <a:buChar char="-"/>
              <a:defRPr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Prepare the next lesson (page 92 SB).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/>
          <p:cNvPicPr>
            <a:picLocks noChangeAspect="1"/>
          </p:cNvPicPr>
          <p:nvPr/>
        </p:nvPicPr>
        <p:blipFill>
          <a:blip r:embed="rId3"/>
          <a:srcRect t="2" b="15105"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57713" y="6051550"/>
            <a:ext cx="3101975" cy="64611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0000"/>
                </a:solidFill>
                <a:latin typeface="+mn-lt"/>
                <a:cs typeface="+mn-cs"/>
              </a:rPr>
              <a:t>Enjoy your day!</a:t>
            </a:r>
            <a:endParaRPr lang="en-US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61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250" y="411163"/>
            <a:ext cx="3181350" cy="66198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298450" y="1232014"/>
            <a:ext cx="115951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0070C0"/>
              </a:solidFill>
              <a:latin typeface="Calibri" pitchFamily="34" charset="0"/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create a brochure of wonders in your country.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give a presentation on wonders in your country.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talk about the value of being a responsible </a:t>
            </a:r>
            <a:r>
              <a:rPr lang="en-US" sz="3600" i="1" dirty="0" err="1">
                <a:solidFill>
                  <a:srgbClr val="0000CC"/>
                </a:solidFill>
                <a:latin typeface="Calibri" pitchFamily="34" charset="0"/>
              </a:rPr>
              <a:t>traveller</a:t>
            </a:r>
            <a:r>
              <a:rPr lang="en-US" sz="3600" i="1" dirty="0">
                <a:solidFill>
                  <a:srgbClr val="0000CC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0654" y="392805"/>
            <a:ext cx="8906171" cy="607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143875" y="552450"/>
            <a:ext cx="4025900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FCFB691-5732-4550-2C5C-52FD1D85E883}"/>
              </a:ext>
            </a:extLst>
          </p:cNvPr>
          <p:cNvSpPr/>
          <p:nvPr/>
        </p:nvSpPr>
        <p:spPr>
          <a:xfrm>
            <a:off x="1" y="238114"/>
            <a:ext cx="35541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latin typeface="Calibri"/>
                <a:ea typeface="Times New Roman" panose="02020603050405020304" pitchFamily="18" charset="0"/>
                <a:cs typeface="+mn-cs"/>
              </a:rPr>
              <a:t>Work in groups.</a:t>
            </a:r>
            <a:endParaRPr lang="en-US" sz="4000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pic>
        <p:nvPicPr>
          <p:cNvPr id="23" name="Picture 22" descr="Free Speech bubble 1195466 PNG with Transparent Background">
            <a:extLst>
              <a:ext uri="{FF2B5EF4-FFF2-40B4-BE49-F238E27FC236}">
                <a16:creationId xmlns:a16="http://schemas.microsoft.com/office/drawing/2014/main" id="{5E8ED63D-F34C-EFC0-824C-29374A366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5" y="783642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 Box 3">
            <a:extLst>
              <a:ext uri="{FF2B5EF4-FFF2-40B4-BE49-F238E27FC236}">
                <a16:creationId xmlns:a16="http://schemas.microsoft.com/office/drawing/2014/main" id="{961D85E2-A94B-77C0-841C-AA559D785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971" y="946000"/>
            <a:ext cx="108290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3200" b="1" dirty="0">
                <a:solidFill>
                  <a:schemeClr val="hlink"/>
                </a:solidFill>
                <a:latin typeface="Calibri" pitchFamily="34" charset="0"/>
              </a:rPr>
              <a:t>Decide two wonders in Vietnam that your group will introduce to students from other countries. Why do you choose those wonders? </a:t>
            </a:r>
            <a:endParaRPr lang="en-US" sz="3200" i="1" dirty="0">
              <a:solidFill>
                <a:schemeClr val="hlin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449501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/>
          </p:cNvPicPr>
          <p:nvPr/>
        </p:nvPicPr>
        <p:blipFill>
          <a:blip r:embed="rId2"/>
          <a:srcRect b="2901"/>
          <a:stretch>
            <a:fillRect/>
          </a:stretch>
        </p:blipFill>
        <p:spPr bwMode="auto">
          <a:xfrm>
            <a:off x="1560513" y="1265238"/>
            <a:ext cx="870585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peech Bubble: Rectangle with Corners Rounded 8"/>
          <p:cNvSpPr/>
          <p:nvPr/>
        </p:nvSpPr>
        <p:spPr>
          <a:xfrm>
            <a:off x="5303838" y="725488"/>
            <a:ext cx="3756025" cy="739775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0D8C0EC-459E-5C42-5CD1-FB9A0AF558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701"/>
          <a:stretch/>
        </p:blipFill>
        <p:spPr>
          <a:xfrm>
            <a:off x="1900355" y="517071"/>
            <a:ext cx="10291645" cy="51489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DD700D-7B06-2BB1-D8F8-F352B10BF7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7255" y="5464629"/>
            <a:ext cx="3332134" cy="4027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8C03DB5-70E3-C2C5-8741-F5F6EE55E9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7255" y="5927625"/>
            <a:ext cx="3332134" cy="31787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1E030E3-0151-7CC5-D3D3-8F24C42A5BF0}"/>
              </a:ext>
            </a:extLst>
          </p:cNvPr>
          <p:cNvSpPr txBox="1"/>
          <p:nvPr/>
        </p:nvSpPr>
        <p:spPr>
          <a:xfrm>
            <a:off x="0" y="2557471"/>
            <a:ext cx="3048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+mj-lt"/>
              </a:rPr>
              <a:t>Where is it in Vietnam?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+mj-lt"/>
              </a:rPr>
              <a:t>When was it built?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+mj-lt"/>
              </a:rPr>
              <a:t>What are special things about it?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DCD0ECB-4AB6-508B-9FDE-AD81660740E7}"/>
              </a:ext>
            </a:extLst>
          </p:cNvPr>
          <p:cNvCxnSpPr>
            <a:cxnSpLocks/>
          </p:cNvCxnSpPr>
          <p:nvPr/>
        </p:nvCxnSpPr>
        <p:spPr>
          <a:xfrm flipV="1">
            <a:off x="2952490" y="4484914"/>
            <a:ext cx="813967" cy="7620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0C7E26E-D914-C9D0-F0E2-123B5B7352E6}"/>
              </a:ext>
            </a:extLst>
          </p:cNvPr>
          <p:cNvCxnSpPr>
            <a:cxnSpLocks/>
          </p:cNvCxnSpPr>
          <p:nvPr/>
        </p:nvCxnSpPr>
        <p:spPr>
          <a:xfrm flipV="1">
            <a:off x="2952490" y="5033282"/>
            <a:ext cx="1738043" cy="14967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A0B6F93-F00C-6942-3B9F-7097B1E61423}"/>
              </a:ext>
            </a:extLst>
          </p:cNvPr>
          <p:cNvCxnSpPr>
            <a:cxnSpLocks/>
          </p:cNvCxnSpPr>
          <p:nvPr/>
        </p:nvCxnSpPr>
        <p:spPr>
          <a:xfrm flipV="1">
            <a:off x="3030365" y="5344204"/>
            <a:ext cx="2193568" cy="19799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3945B0EC-A833-FBFC-A2FB-E94C4E0502EF}"/>
              </a:ext>
            </a:extLst>
          </p:cNvPr>
          <p:cNvSpPr/>
          <p:nvPr/>
        </p:nvSpPr>
        <p:spPr>
          <a:xfrm>
            <a:off x="1" y="238114"/>
            <a:ext cx="35541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+mn-cs"/>
              </a:rPr>
              <a:t>Work in groups.</a:t>
            </a:r>
            <a:endParaRPr lang="en-US" sz="4000" b="1" dirty="0">
              <a:solidFill>
                <a:srgbClr val="FF0000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4D3B8EC-A42B-C9B8-6797-517945B13B73}"/>
              </a:ext>
            </a:extLst>
          </p:cNvPr>
          <p:cNvSpPr txBox="1"/>
          <p:nvPr/>
        </p:nvSpPr>
        <p:spPr>
          <a:xfrm>
            <a:off x="762001" y="1936103"/>
            <a:ext cx="11069215" cy="3539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Use the main heading: 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WONDERS IN VIETNAM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At least 2 wonders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Content: Where is it in Vietnam? When was it built? </a:t>
            </a:r>
            <a:r>
              <a:rPr lang="en-US" sz="3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What are special things about it? etc.</a:t>
            </a:r>
            <a:endParaRPr lang="en-US" sz="3200" b="0" i="0" dirty="0">
              <a:solidFill>
                <a:srgbClr val="000000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cs typeface="Arial" panose="020B0604020202020204" pitchFamily="34" charset="0"/>
              </a:rPr>
              <a:t>At least 25 words for each wonder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cs typeface="Arial" panose="020B0604020202020204" pitchFamily="34" charset="0"/>
              </a:rPr>
              <a:t>Clear and brief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cs typeface="Arial" panose="020B0604020202020204" pitchFamily="34" charset="0"/>
              </a:rPr>
              <a:t>Effective display, especially pictures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DDC819-EB5C-07BD-B20E-E3A9C2251E96}"/>
              </a:ext>
            </a:extLst>
          </p:cNvPr>
          <p:cNvSpPr txBox="1"/>
          <p:nvPr/>
        </p:nvSpPr>
        <p:spPr>
          <a:xfrm>
            <a:off x="2705101" y="527008"/>
            <a:ext cx="52632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Requirement for a brochure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EB4138F-94D4-E8FA-718E-9A7539313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147" y="742823"/>
            <a:ext cx="4549645" cy="53489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082C531-D541-AB45-3748-86106241AE5B}"/>
              </a:ext>
            </a:extLst>
          </p:cNvPr>
          <p:cNvSpPr/>
          <p:nvPr/>
        </p:nvSpPr>
        <p:spPr>
          <a:xfrm>
            <a:off x="1008907" y="1169351"/>
            <a:ext cx="33486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SAMPLE </a:t>
            </a:r>
          </a:p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BROCHURE</a:t>
            </a:r>
          </a:p>
        </p:txBody>
      </p:sp>
    </p:spTree>
    <p:extLst>
      <p:ext uri="{BB962C8B-B14F-4D97-AF65-F5344CB8AC3E}">
        <p14:creationId xmlns:p14="http://schemas.microsoft.com/office/powerpoint/2010/main" val="582253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11022</TotalTime>
  <Words>919</Words>
  <Application>Microsoft Office PowerPoint</Application>
  <PresentationFormat>Widescreen</PresentationFormat>
  <Paragraphs>124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 Nguyen Thanh</cp:lastModifiedBy>
  <cp:revision>211</cp:revision>
  <dcterms:created xsi:type="dcterms:W3CDTF">2020-12-08T03:17:05Z</dcterms:created>
  <dcterms:modified xsi:type="dcterms:W3CDTF">2022-12-20T10:22:33Z</dcterms:modified>
</cp:coreProperties>
</file>