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73" r:id="rId5"/>
    <p:sldId id="274" r:id="rId6"/>
    <p:sldId id="275" r:id="rId7"/>
    <p:sldId id="269" r:id="rId8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3399"/>
    <a:srgbClr val="CC009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262" y="-437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8/22/2022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D46B89-F200-43AA-B36B-6A2EF4B500B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3487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D46B89-F200-43AA-B36B-6A2EF4B500B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8649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D46B89-F200-43AA-B36B-6A2EF4B500B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5399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D46B89-F200-43AA-B36B-6A2EF4B500B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42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D46B89-F200-43AA-B36B-6A2EF4B500B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755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8/22/2022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8/22/2022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8/22/2022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Cau%20hoi/Cau%203.pptx" TargetMode="External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1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0.tiff"/><Relationship Id="rId11" Type="http://schemas.openxmlformats.org/officeDocument/2006/relationships/hyperlink" Target="Cau%20hoi/Cau%204.pptx" TargetMode="External"/><Relationship Id="rId5" Type="http://schemas.openxmlformats.org/officeDocument/2006/relationships/image" Target="../media/image9.tiff"/><Relationship Id="rId10" Type="http://schemas.openxmlformats.org/officeDocument/2006/relationships/hyperlink" Target="Cau%20hoi/Cau%201.pptx" TargetMode="External"/><Relationship Id="rId4" Type="http://schemas.openxmlformats.org/officeDocument/2006/relationships/image" Target="../media/image8.jpg"/><Relationship Id="rId9" Type="http://schemas.openxmlformats.org/officeDocument/2006/relationships/hyperlink" Target="Cau%20hoi/Cau%202.pptx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POINSET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5719" y="6544828"/>
            <a:ext cx="2921000" cy="2561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3197197" y="723901"/>
            <a:ext cx="10037260" cy="68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3500" b="1">
                <a:solidFill>
                  <a:srgbClr val="FF0066"/>
                </a:solidFill>
                <a:latin typeface="Times New Roman" pitchFamily="18" charset="0"/>
              </a:rPr>
              <a:t>TRƯỜNG TIỂU HỌC </a:t>
            </a:r>
            <a:r>
              <a:rPr lang="en-US" altLang="en-US" sz="3500" b="1" smtClean="0">
                <a:solidFill>
                  <a:srgbClr val="FF0066"/>
                </a:solidFill>
                <a:latin typeface="Times New Roman" pitchFamily="18" charset="0"/>
              </a:rPr>
              <a:t>……</a:t>
            </a:r>
            <a:endParaRPr lang="en-US" altLang="en-US" sz="3500" b="1">
              <a:solidFill>
                <a:srgbClr val="FF0066"/>
              </a:solidFill>
              <a:latin typeface="Times New Roman" pitchFamily="18" charset="0"/>
            </a:endParaRPr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975519" y="4343401"/>
            <a:ext cx="14325600" cy="2653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1800"/>
              </a:spcBef>
              <a:defRPr/>
            </a:pPr>
            <a:r>
              <a:rPr lang="en-US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Môn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3</a:t>
            </a:r>
          </a:p>
          <a:p>
            <a:pPr algn="ctr" eaLnBrk="1" hangingPunct="1">
              <a:spcBef>
                <a:spcPts val="1800"/>
              </a:spcBef>
              <a:defRPr/>
            </a:pPr>
            <a:r>
              <a:rPr 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97: THU THẬP, PHÂN LOẠI, GHI CHÉP SỐ LIỆU </a:t>
            </a:r>
            <a:r>
              <a:rPr lang="en-US" sz="5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THỐNG KÊ (Tiết </a:t>
            </a:r>
            <a:r>
              <a:rPr 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2)</a:t>
            </a:r>
          </a:p>
        </p:txBody>
      </p:sp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2480250" y="2057400"/>
            <a:ext cx="11471154" cy="1992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6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CHÀO MỪNG QUÝ THẦY </a:t>
            </a:r>
            <a:r>
              <a:rPr lang="en-US" sz="60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CÔ</a:t>
            </a:r>
          </a:p>
          <a:p>
            <a:pPr algn="ctr" eaLnBrk="1" hangingPunct="1">
              <a:spcBef>
                <a:spcPts val="0"/>
              </a:spcBef>
              <a:defRPr/>
            </a:pPr>
            <a:r>
              <a:rPr lang="en-US" sz="60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VỀ </a:t>
            </a:r>
            <a:r>
              <a:rPr lang="en-US" sz="6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DỰ GIỜ THĂM LỚP</a:t>
            </a:r>
          </a:p>
        </p:txBody>
      </p:sp>
      <p:pic>
        <p:nvPicPr>
          <p:cNvPr id="12" name="Picture 22" descr="bd21315_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7784" y="7260883"/>
            <a:ext cx="5616086" cy="20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Straight Connector 12"/>
          <p:cNvCxnSpPr/>
          <p:nvPr/>
        </p:nvCxnSpPr>
        <p:spPr>
          <a:xfrm flipV="1">
            <a:off x="5407784" y="1447800"/>
            <a:ext cx="5985862" cy="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7" descr="BƯỚM 58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308424">
            <a:off x="12320469" y="6753274"/>
            <a:ext cx="1162751" cy="1516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8" descr="animal-14[1]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7220" flipH="1">
            <a:off x="84871" y="6005469"/>
            <a:ext cx="1069334" cy="777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5" descr="POINSET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4692416" y="-109904"/>
            <a:ext cx="1382714" cy="1653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2573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repeatCount="1000000" accel="36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4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1" presetClass="emph" presetSubtype="0" repeatCount="2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C41BFA32-9992-4F4B-A6AA-F90447B248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1" y="0"/>
            <a:ext cx="16276638" cy="9144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57E119E7-3740-4F4B-94FC-F4E46AA98BC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021" t="2522" r="4267" b="4368"/>
          <a:stretch>
            <a:fillRect/>
          </a:stretch>
        </p:blipFill>
        <p:spPr>
          <a:xfrm>
            <a:off x="5122247" y="1434940"/>
            <a:ext cx="5940810" cy="5933277"/>
          </a:xfrm>
          <a:custGeom>
            <a:avLst/>
            <a:gdLst>
              <a:gd name="connsiteX0" fmla="*/ 2736000 w 5472000"/>
              <a:gd name="connsiteY0" fmla="*/ 0 h 5472000"/>
              <a:gd name="connsiteX1" fmla="*/ 5472000 w 5472000"/>
              <a:gd name="connsiteY1" fmla="*/ 2736000 h 5472000"/>
              <a:gd name="connsiteX2" fmla="*/ 2736000 w 5472000"/>
              <a:gd name="connsiteY2" fmla="*/ 5472000 h 5472000"/>
              <a:gd name="connsiteX3" fmla="*/ 0 w 5472000"/>
              <a:gd name="connsiteY3" fmla="*/ 2736000 h 5472000"/>
              <a:gd name="connsiteX4" fmla="*/ 2736000 w 5472000"/>
              <a:gd name="connsiteY4" fmla="*/ 0 h 54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2000" h="5472000">
                <a:moveTo>
                  <a:pt x="2736000" y="0"/>
                </a:moveTo>
                <a:cubicBezTo>
                  <a:pt x="4247051" y="0"/>
                  <a:pt x="5472000" y="1224949"/>
                  <a:pt x="5472000" y="2736000"/>
                </a:cubicBezTo>
                <a:cubicBezTo>
                  <a:pt x="5472000" y="4247051"/>
                  <a:pt x="4247051" y="5472000"/>
                  <a:pt x="2736000" y="5472000"/>
                </a:cubicBezTo>
                <a:cubicBezTo>
                  <a:pt x="1224949" y="5472000"/>
                  <a:pt x="0" y="4247051"/>
                  <a:pt x="0" y="2736000"/>
                </a:cubicBezTo>
                <a:cubicBezTo>
                  <a:pt x="0" y="1224949"/>
                  <a:pt x="1224949" y="0"/>
                  <a:pt x="2736000" y="0"/>
                </a:cubicBezTo>
                <a:close/>
              </a:path>
            </a:pathLst>
          </a:custGeom>
          <a:ln w="47625">
            <a:solidFill>
              <a:srgbClr val="66C4E8"/>
            </a:solidFill>
          </a:ln>
        </p:spPr>
      </p:pic>
      <p:sp>
        <p:nvSpPr>
          <p:cNvPr id="5" name="Star: 32 Points 3">
            <a:extLst>
              <a:ext uri="{FF2B5EF4-FFF2-40B4-BE49-F238E27FC236}">
                <a16:creationId xmlns="" xmlns:a16="http://schemas.microsoft.com/office/drawing/2014/main" id="{6CDA40C8-F676-4BD6-B35D-92037163B130}"/>
              </a:ext>
            </a:extLst>
          </p:cNvPr>
          <p:cNvSpPr>
            <a:spLocks noChangeAspect="1"/>
          </p:cNvSpPr>
          <p:nvPr/>
        </p:nvSpPr>
        <p:spPr>
          <a:xfrm>
            <a:off x="5935105" y="2192618"/>
            <a:ext cx="4432873" cy="4427252"/>
          </a:xfrm>
          <a:prstGeom prst="star32">
            <a:avLst>
              <a:gd name="adj" fmla="val 11198"/>
            </a:avLst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algn="ctr"/>
            <a:endParaRPr lang="en-US"/>
          </a:p>
        </p:txBody>
      </p:sp>
      <p:sp>
        <p:nvSpPr>
          <p:cNvPr id="6" name="Star: 32 Points 42">
            <a:extLst>
              <a:ext uri="{FF2B5EF4-FFF2-40B4-BE49-F238E27FC236}">
                <a16:creationId xmlns="" xmlns:a16="http://schemas.microsoft.com/office/drawing/2014/main" id="{71E0B8DA-8869-4F7A-A553-35EB2AF3448F}"/>
              </a:ext>
            </a:extLst>
          </p:cNvPr>
          <p:cNvSpPr>
            <a:spLocks noChangeAspect="1"/>
          </p:cNvSpPr>
          <p:nvPr/>
        </p:nvSpPr>
        <p:spPr>
          <a:xfrm>
            <a:off x="6003202" y="2192618"/>
            <a:ext cx="4157027" cy="4151756"/>
          </a:xfrm>
          <a:prstGeom prst="star32">
            <a:avLst>
              <a:gd name="adj" fmla="val 11198"/>
            </a:avLst>
          </a:prstGeom>
          <a:noFill/>
          <a:ln>
            <a:solidFill>
              <a:srgbClr val="51C7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0DE0DC2E-1378-9E4A-95DA-214D973183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8558" y="264189"/>
            <a:ext cx="1578734" cy="1038700"/>
          </a:xfrm>
          <a:prstGeom prst="rect">
            <a:avLst/>
          </a:prstGeom>
        </p:spPr>
      </p:pic>
      <p:pic>
        <p:nvPicPr>
          <p:cNvPr id="8" name="Kbc (2)(0)">
            <a:hlinkClick r:id="" action="ppaction://media"/>
            <a:extLst>
              <a:ext uri="{FF2B5EF4-FFF2-40B4-BE49-F238E27FC236}">
                <a16:creationId xmlns="" xmlns:a16="http://schemas.microsoft.com/office/drawing/2014/main" id="{A8B21E42-AC61-409F-AF5A-3DB5665D797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6136845" y="9315769"/>
            <a:ext cx="279587" cy="279232"/>
          </a:xfrm>
          <a:prstGeom prst="rect">
            <a:avLst/>
          </a:prstGeom>
        </p:spPr>
      </p:pic>
      <p:sp>
        <p:nvSpPr>
          <p:cNvPr id="13" name="Plaque 12">
            <a:hlinkClick r:id="rId8" action="ppaction://hlinkpres?slideindex=1&amp;slidetitle="/>
          </p:cNvPr>
          <p:cNvSpPr/>
          <p:nvPr/>
        </p:nvSpPr>
        <p:spPr>
          <a:xfrm>
            <a:off x="12253119" y="3505200"/>
            <a:ext cx="3276600" cy="914400"/>
          </a:xfrm>
          <a:prstGeom prst="plaqu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smtClean="0">
                <a:solidFill>
                  <a:srgbClr val="FF0000"/>
                </a:solidFill>
              </a:rPr>
              <a:t>Câu hỏi số 3</a:t>
            </a:r>
            <a:endParaRPr lang="en-US" sz="3600" b="1">
              <a:solidFill>
                <a:srgbClr val="FF0000"/>
              </a:solidFill>
            </a:endParaRPr>
          </a:p>
        </p:txBody>
      </p:sp>
      <p:sp>
        <p:nvSpPr>
          <p:cNvPr id="14" name="Plaque 13">
            <a:hlinkClick r:id="rId9" action="ppaction://hlinkpres?slideindex=1&amp;slidetitle="/>
          </p:cNvPr>
          <p:cNvSpPr/>
          <p:nvPr/>
        </p:nvSpPr>
        <p:spPr>
          <a:xfrm>
            <a:off x="12253119" y="4724400"/>
            <a:ext cx="3276600" cy="914400"/>
          </a:xfrm>
          <a:prstGeom prst="plaqu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smtClean="0">
                <a:solidFill>
                  <a:srgbClr val="FF0000"/>
                </a:solidFill>
              </a:rPr>
              <a:t>Câu hỏi số 2</a:t>
            </a:r>
            <a:endParaRPr lang="en-US" sz="3600" b="1">
              <a:solidFill>
                <a:srgbClr val="FF0000"/>
              </a:solidFill>
            </a:endParaRPr>
          </a:p>
        </p:txBody>
      </p:sp>
      <p:sp>
        <p:nvSpPr>
          <p:cNvPr id="15" name="Plaque 14">
            <a:hlinkClick r:id="rId10" action="ppaction://hlinkpres?slideindex=1&amp;slidetitle="/>
          </p:cNvPr>
          <p:cNvSpPr/>
          <p:nvPr/>
        </p:nvSpPr>
        <p:spPr>
          <a:xfrm>
            <a:off x="12253119" y="5867400"/>
            <a:ext cx="3276600" cy="914400"/>
          </a:xfrm>
          <a:prstGeom prst="plaqu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smtClean="0">
                <a:solidFill>
                  <a:srgbClr val="FF0000"/>
                </a:solidFill>
              </a:rPr>
              <a:t>Câu hỏi số 1</a:t>
            </a:r>
            <a:endParaRPr lang="en-US" sz="3600" b="1">
              <a:solidFill>
                <a:srgbClr val="FF0000"/>
              </a:solidFill>
            </a:endParaRPr>
          </a:p>
        </p:txBody>
      </p:sp>
      <p:sp>
        <p:nvSpPr>
          <p:cNvPr id="16" name="Plaque 15">
            <a:hlinkClick r:id="rId11" action="ppaction://hlinkpres?slideindex=1&amp;slidetitle="/>
          </p:cNvPr>
          <p:cNvSpPr/>
          <p:nvPr/>
        </p:nvSpPr>
        <p:spPr>
          <a:xfrm>
            <a:off x="12253119" y="2362200"/>
            <a:ext cx="3276600" cy="914400"/>
          </a:xfrm>
          <a:prstGeom prst="plaqu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smtClean="0">
                <a:solidFill>
                  <a:srgbClr val="FF0000"/>
                </a:solidFill>
              </a:rPr>
              <a:t>Câu hỏi số 4</a:t>
            </a:r>
            <a:endParaRPr lang="en-US" sz="36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4366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24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mph" presetSubtype="0" repeatCount="3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8" dur="7867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21600000">
                                      <p:cBhvr>
                                        <p:cTn id="10" dur="2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43939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007280" y="111473"/>
            <a:ext cx="6255239" cy="992290"/>
            <a:chOff x="4539228" y="172432"/>
            <a:chExt cx="6149694" cy="992290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6149694" cy="992290"/>
              <a:chOff x="4539228" y="172432"/>
              <a:chExt cx="6149694" cy="992290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614969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2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7022642" y="641502"/>
                <a:ext cx="119482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8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7153434" y="1085354"/>
              <a:ext cx="898971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1966119" y="1041400"/>
            <a:ext cx="12344400" cy="575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28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Bài</a:t>
            </a:r>
            <a:r>
              <a:rPr lang="en-US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97: THU THẬP, PHÂN LOẠI, GHI CHÉP SỐ LIỆU THỐNG KÊ ( </a:t>
            </a:r>
            <a:r>
              <a:rPr lang="en-US" sz="28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Tiết</a:t>
            </a:r>
            <a:r>
              <a:rPr lang="en-US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2) 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B90A05FC-C63A-45CD-B6DD-53CD03292D17}"/>
              </a:ext>
            </a:extLst>
          </p:cNvPr>
          <p:cNvGrpSpPr/>
          <p:nvPr/>
        </p:nvGrpSpPr>
        <p:grpSpPr>
          <a:xfrm>
            <a:off x="1585320" y="1710696"/>
            <a:ext cx="13625471" cy="653023"/>
            <a:chOff x="1585119" y="1655539"/>
            <a:chExt cx="13335000" cy="1015873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xmlns="" id="{2D4412C1-D2B4-47C4-A9CD-409C403ABD93}"/>
                </a:ext>
              </a:extLst>
            </p:cNvPr>
            <p:cNvSpPr/>
            <p:nvPr/>
          </p:nvSpPr>
          <p:spPr>
            <a:xfrm>
              <a:off x="1585119" y="1655539"/>
              <a:ext cx="805324" cy="1015873"/>
            </a:xfrm>
            <a:prstGeom prst="ellipse">
              <a:avLst/>
            </a:prstGeom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>
                  <a:solidFill>
                    <a:srgbClr val="FF0000"/>
                  </a:solidFill>
                </a:rPr>
                <a:t>2</a:t>
              </a:r>
              <a:endParaRPr lang="vi-VN" sz="3600" b="1">
                <a:solidFill>
                  <a:srgbClr val="FF0000"/>
                </a:solidFill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xmlns="" id="{AF5E91AF-5E05-49FF-A84F-9664F65D6C41}"/>
                </a:ext>
              </a:extLst>
            </p:cNvPr>
            <p:cNvSpPr/>
            <p:nvPr/>
          </p:nvSpPr>
          <p:spPr>
            <a:xfrm>
              <a:off x="2390443" y="1744531"/>
              <a:ext cx="12529676" cy="837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vi-VN" b="1">
                  <a:solidFill>
                    <a:srgbClr val="FF0000"/>
                  </a:solidFill>
                </a:rPr>
                <a:t>Kiểm đếm số chiếc diều mỗi loại trong hình vẽ sau (theo mẫu):</a:t>
              </a:r>
            </a:p>
          </p:txBody>
        </p:sp>
      </p:grpSp>
      <p:pic>
        <p:nvPicPr>
          <p:cNvPr id="25" name="Picture 2" descr="https://img.loigiaihay.com/picture/2022/0613/bai-2_7.png">
            <a:extLst>
              <a:ext uri="{FF2B5EF4-FFF2-40B4-BE49-F238E27FC236}">
                <a16:creationId xmlns:a16="http://schemas.microsoft.com/office/drawing/2014/main" xmlns="" id="{FD98DA79-A8EC-4A9F-AD16-FB7DF496F1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3719" y="2440435"/>
            <a:ext cx="13534138" cy="6435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https://img.loigiaihay.com/picture/2022/0613/bai-1_4.png">
            <a:extLst>
              <a:ext uri="{FF2B5EF4-FFF2-40B4-BE49-F238E27FC236}">
                <a16:creationId xmlns:a16="http://schemas.microsoft.com/office/drawing/2014/main" xmlns="" id="{794B824A-036D-430B-926B-F9EC2FADB4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28" t="11075" r="66090" b="50567"/>
          <a:stretch/>
        </p:blipFill>
        <p:spPr bwMode="auto">
          <a:xfrm>
            <a:off x="8976519" y="7504802"/>
            <a:ext cx="1981200" cy="504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https://img.loigiaihay.com/picture/2022/0613/bai-1_4.png">
            <a:extLst>
              <a:ext uri="{FF2B5EF4-FFF2-40B4-BE49-F238E27FC236}">
                <a16:creationId xmlns:a16="http://schemas.microsoft.com/office/drawing/2014/main" xmlns="" id="{A4F3D97E-748E-4B11-9A9F-14099BFE114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28" t="11075" r="71698" b="50567"/>
          <a:stretch/>
        </p:blipFill>
        <p:spPr bwMode="auto">
          <a:xfrm>
            <a:off x="9205119" y="8092857"/>
            <a:ext cx="1219200" cy="504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6A41BED7-13CE-47A3-BE6E-B43E8AA3BF13}"/>
              </a:ext>
            </a:extLst>
          </p:cNvPr>
          <p:cNvSpPr txBox="1"/>
          <p:nvPr/>
        </p:nvSpPr>
        <p:spPr>
          <a:xfrm>
            <a:off x="11872119" y="7504802"/>
            <a:ext cx="1447800" cy="53860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vi-VN"/>
              <a:t>8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D860A894-0822-40BB-B0E9-54AA182583B0}"/>
              </a:ext>
            </a:extLst>
          </p:cNvPr>
          <p:cNvSpPr txBox="1"/>
          <p:nvPr/>
        </p:nvSpPr>
        <p:spPr>
          <a:xfrm>
            <a:off x="11872119" y="8092857"/>
            <a:ext cx="1447800" cy="53860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vi-VN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36565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007280" y="111473"/>
            <a:ext cx="6255239" cy="992290"/>
            <a:chOff x="4539228" y="172432"/>
            <a:chExt cx="6149694" cy="992290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6149694" cy="992290"/>
              <a:chOff x="4539228" y="172432"/>
              <a:chExt cx="6149694" cy="992290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614969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2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7022642" y="641502"/>
                <a:ext cx="119482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8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7153434" y="1085354"/>
              <a:ext cx="898971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1051719" y="1041400"/>
            <a:ext cx="12344400" cy="575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28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Bài</a:t>
            </a:r>
            <a:r>
              <a:rPr lang="en-US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97: THU THẬP, PHÂN LOẠI, GHI CHÉP SỐ LIỆU THỐNG KÊ ( </a:t>
            </a:r>
            <a:r>
              <a:rPr lang="en-US" sz="28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Tiết</a:t>
            </a:r>
            <a:r>
              <a:rPr lang="en-US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2)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BEE64CEF-4EA1-48C8-8A54-F3405F5CB9C8}"/>
              </a:ext>
            </a:extLst>
          </p:cNvPr>
          <p:cNvGrpSpPr/>
          <p:nvPr/>
        </p:nvGrpSpPr>
        <p:grpSpPr>
          <a:xfrm>
            <a:off x="1585320" y="1920389"/>
            <a:ext cx="13625471" cy="653023"/>
            <a:chOff x="1585119" y="1655539"/>
            <a:chExt cx="13335000" cy="1015873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xmlns="" id="{08B91E6B-665E-4A64-8CCE-DD6FD6209794}"/>
                </a:ext>
              </a:extLst>
            </p:cNvPr>
            <p:cNvSpPr/>
            <p:nvPr/>
          </p:nvSpPr>
          <p:spPr>
            <a:xfrm>
              <a:off x="1585119" y="1655539"/>
              <a:ext cx="805324" cy="1015873"/>
            </a:xfrm>
            <a:prstGeom prst="ellipse">
              <a:avLst/>
            </a:prstGeom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>
                  <a:solidFill>
                    <a:srgbClr val="FF0000"/>
                  </a:solidFill>
                </a:rPr>
                <a:t>3</a:t>
              </a:r>
              <a:endParaRPr lang="vi-VN" sz="3600" b="1">
                <a:solidFill>
                  <a:srgbClr val="FF0000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xmlns="" id="{F2C70A32-B7F9-49F5-A7A2-C8AFA7B7CC21}"/>
                </a:ext>
              </a:extLst>
            </p:cNvPr>
            <p:cNvSpPr/>
            <p:nvPr/>
          </p:nvSpPr>
          <p:spPr>
            <a:xfrm>
              <a:off x="2390443" y="1744531"/>
              <a:ext cx="12529676" cy="837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vi-VN" b="1">
                  <a:solidFill>
                    <a:srgbClr val="FF0000"/>
                  </a:solidFill>
                </a:rPr>
                <a:t>a) Quan sát và cho biết trong tranh có những loại thú nhồi bông nào?</a:t>
              </a:r>
            </a:p>
          </p:txBody>
        </p:sp>
      </p:grpSp>
      <p:pic>
        <p:nvPicPr>
          <p:cNvPr id="15" name="Picture 2" descr="https://img.loigiaihay.com/picture/2022/0613/3a.png">
            <a:extLst>
              <a:ext uri="{FF2B5EF4-FFF2-40B4-BE49-F238E27FC236}">
                <a16:creationId xmlns:a16="http://schemas.microsoft.com/office/drawing/2014/main" xmlns="" id="{DA203207-7614-47B1-BBA9-0319A21344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4057" y="2605494"/>
            <a:ext cx="13055273" cy="5179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CA6E1831-07A7-42B7-9D4C-2B643444E475}"/>
              </a:ext>
            </a:extLst>
          </p:cNvPr>
          <p:cNvSpPr/>
          <p:nvPr/>
        </p:nvSpPr>
        <p:spPr>
          <a:xfrm>
            <a:off x="2270919" y="7785490"/>
            <a:ext cx="1272841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3200" b="1">
                <a:solidFill>
                  <a:srgbClr val="0000FF"/>
                </a:solidFill>
              </a:rPr>
              <a:t>    Trong tranh có những loại thú nhồi bông là: Hươu cao cổ, hà mã, sư tử, khỉ.</a:t>
            </a:r>
          </a:p>
        </p:txBody>
      </p:sp>
    </p:spTree>
    <p:extLst>
      <p:ext uri="{BB962C8B-B14F-4D97-AF65-F5344CB8AC3E}">
        <p14:creationId xmlns:p14="http://schemas.microsoft.com/office/powerpoint/2010/main" val="969806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007280" y="111473"/>
            <a:ext cx="6255239" cy="992290"/>
            <a:chOff x="4539228" y="172432"/>
            <a:chExt cx="6149694" cy="992290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6149694" cy="992290"/>
              <a:chOff x="4539228" y="172432"/>
              <a:chExt cx="6149694" cy="992290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614969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2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7022642" y="641502"/>
                <a:ext cx="119482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8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7153434" y="1085354"/>
              <a:ext cx="898971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1051719" y="1041400"/>
            <a:ext cx="12344400" cy="575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28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Bài</a:t>
            </a:r>
            <a:r>
              <a:rPr lang="en-US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97: THU THẬP, PHÂN LOẠI, GHI CHÉP SỐ LIỆU THỐNG KÊ ( </a:t>
            </a:r>
            <a:r>
              <a:rPr lang="en-US" sz="28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Tiết</a:t>
            </a:r>
            <a:r>
              <a:rPr lang="en-US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2) 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BEE64CEF-4EA1-48C8-8A54-F3405F5CB9C8}"/>
              </a:ext>
            </a:extLst>
          </p:cNvPr>
          <p:cNvGrpSpPr/>
          <p:nvPr/>
        </p:nvGrpSpPr>
        <p:grpSpPr>
          <a:xfrm>
            <a:off x="1578281" y="1848853"/>
            <a:ext cx="13882128" cy="1200329"/>
            <a:chOff x="1948238" y="1568194"/>
            <a:chExt cx="13229698" cy="1867285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xmlns="" id="{08B91E6B-665E-4A64-8CCE-DD6FD6209794}"/>
                </a:ext>
              </a:extLst>
            </p:cNvPr>
            <p:cNvSpPr/>
            <p:nvPr/>
          </p:nvSpPr>
          <p:spPr>
            <a:xfrm>
              <a:off x="2099992" y="1568194"/>
              <a:ext cx="653569" cy="1015873"/>
            </a:xfrm>
            <a:prstGeom prst="ellipse">
              <a:avLst/>
            </a:prstGeom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/>
                <a:t>3</a:t>
              </a:r>
              <a:endParaRPr lang="vi-VN" sz="3600" b="1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xmlns="" id="{F2C70A32-B7F9-49F5-A7A2-C8AFA7B7CC21}"/>
                </a:ext>
              </a:extLst>
            </p:cNvPr>
            <p:cNvSpPr/>
            <p:nvPr/>
          </p:nvSpPr>
          <p:spPr>
            <a:xfrm>
              <a:off x="1948238" y="1568194"/>
              <a:ext cx="13229698" cy="18672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3600" b="1" smtClean="0">
                  <a:solidFill>
                    <a:srgbClr val="FF0000"/>
                  </a:solidFill>
                  <a:latin typeface="+mj-lt"/>
                </a:rPr>
                <a:t>         </a:t>
              </a:r>
              <a:r>
                <a:rPr lang="vi-VN" sz="3600" b="1" smtClean="0">
                  <a:solidFill>
                    <a:srgbClr val="FF0000"/>
                  </a:solidFill>
                  <a:latin typeface="+mj-lt"/>
                </a:rPr>
                <a:t>b</a:t>
              </a:r>
              <a:r>
                <a:rPr lang="vi-VN" sz="3600" b="1">
                  <a:solidFill>
                    <a:srgbClr val="FF0000"/>
                  </a:solidFill>
                  <a:latin typeface="+mj-lt"/>
                </a:rPr>
                <a:t>) Kiểm đếm từng loại thú nhồi bông, đọc biểu đồ tranh rồi trả lời các câu hỏi:</a:t>
              </a:r>
            </a:p>
          </p:txBody>
        </p:sp>
      </p:grpSp>
      <p:pic>
        <p:nvPicPr>
          <p:cNvPr id="17" name="Picture 2" descr="https://img.loigiaihay.com/picture/2022/0613/3b.png">
            <a:extLst>
              <a:ext uri="{FF2B5EF4-FFF2-40B4-BE49-F238E27FC236}">
                <a16:creationId xmlns:a16="http://schemas.microsoft.com/office/drawing/2014/main" xmlns="" id="{BB86EAD7-C1CD-4BD4-88FB-52472EAE43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299" y="3283654"/>
            <a:ext cx="8057780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00E186BC-B72C-48D3-A3FE-3CDDA4288C08}"/>
              </a:ext>
            </a:extLst>
          </p:cNvPr>
          <p:cNvSpPr/>
          <p:nvPr/>
        </p:nvSpPr>
        <p:spPr>
          <a:xfrm>
            <a:off x="8358898" y="2667000"/>
            <a:ext cx="7551821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60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Có bao nhiêu con hà mã?</a:t>
            </a:r>
          </a:p>
          <a:p>
            <a:pPr algn="ctr"/>
            <a:r>
              <a:rPr lang="es-ES" sz="36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 2 con hà mã.</a:t>
            </a:r>
            <a:endParaRPr lang="vi-VN" sz="360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vi-VN" sz="360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Số khỉ nhiều hơn số hươu cao cổ là bao nhiêu con?</a:t>
            </a:r>
          </a:p>
          <a:p>
            <a:pPr algn="ctr"/>
            <a:r>
              <a:rPr lang="vi-VN" sz="3600">
                <a:solidFill>
                  <a:srgbClr val="FF0000"/>
                </a:solidFill>
              </a:rPr>
              <a:t>Số khỉ nhiều hơn số hươu cao cổ là: 6 – 5 = 1 con.</a:t>
            </a:r>
            <a:endParaRPr lang="vi-VN" sz="360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vi-VN" sz="360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Trong tranh vẽ có tất cả bao nhiêu con thú nhồi bông?</a:t>
            </a:r>
          </a:p>
          <a:p>
            <a:pPr algn="ctr"/>
            <a:r>
              <a:rPr lang="vi-VN" sz="3600">
                <a:solidFill>
                  <a:srgbClr val="FF0000"/>
                </a:solidFill>
                <a:cs typeface="Arial" panose="020B0604020202020204" pitchFamily="34" charset="0"/>
              </a:rPr>
              <a:t>Số lượng thú nhồi bông có trong tranh vẽ là:</a:t>
            </a:r>
          </a:p>
          <a:p>
            <a:pPr algn="ctr"/>
            <a:r>
              <a:rPr lang="vi-VN" sz="3600">
                <a:solidFill>
                  <a:srgbClr val="FF0000"/>
                </a:solidFill>
                <a:cs typeface="Arial" panose="020B0604020202020204" pitchFamily="34" charset="0"/>
              </a:rPr>
              <a:t> 5 + 2 + 4 + 6 = 17 (con)</a:t>
            </a:r>
          </a:p>
        </p:txBody>
      </p:sp>
    </p:spTree>
    <p:extLst>
      <p:ext uri="{BB962C8B-B14F-4D97-AF65-F5344CB8AC3E}">
        <p14:creationId xmlns:p14="http://schemas.microsoft.com/office/powerpoint/2010/main" val="2030445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007280" y="111473"/>
            <a:ext cx="6255239" cy="992290"/>
            <a:chOff x="4539228" y="172432"/>
            <a:chExt cx="6149694" cy="992290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6149694" cy="992290"/>
              <a:chOff x="4539228" y="172432"/>
              <a:chExt cx="6149694" cy="992290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614969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2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7022642" y="641502"/>
                <a:ext cx="119482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8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7153434" y="1085354"/>
              <a:ext cx="898971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1966119" y="1041400"/>
            <a:ext cx="12344400" cy="575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2800" b="1" dirty="0" err="1" smtClean="0">
                <a:solidFill>
                  <a:srgbClr val="0000CC"/>
                </a:solidFill>
                <a:latin typeface="Times New Roman" pitchFamily="18" charset="0"/>
              </a:rPr>
              <a:t>Bài</a:t>
            </a:r>
            <a:r>
              <a:rPr lang="en-US" sz="2800" b="1" dirty="0" smtClean="0">
                <a:solidFill>
                  <a:srgbClr val="0000CC"/>
                </a:solidFill>
                <a:latin typeface="Times New Roman" pitchFamily="18" charset="0"/>
              </a:rPr>
              <a:t> 97: THU THẬP, PHÂN LOẠI, GHI CHÉP SỐ LIỆU THỐNG KÊ ( </a:t>
            </a:r>
            <a:r>
              <a:rPr lang="en-US" sz="2800" b="1" dirty="0" err="1" smtClean="0">
                <a:solidFill>
                  <a:srgbClr val="0000CC"/>
                </a:solidFill>
                <a:latin typeface="Times New Roman" pitchFamily="18" charset="0"/>
              </a:rPr>
              <a:t>Tiết</a:t>
            </a:r>
            <a:r>
              <a:rPr lang="en-US" sz="2800" b="1" dirty="0" smtClean="0">
                <a:solidFill>
                  <a:srgbClr val="0000CC"/>
                </a:solidFill>
                <a:latin typeface="Times New Roman" pitchFamily="18" charset="0"/>
              </a:rPr>
              <a:t> 2) 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xmlns="" id="{BEE64CEF-4EA1-48C8-8A54-F3405F5CB9C8}"/>
              </a:ext>
            </a:extLst>
          </p:cNvPr>
          <p:cNvGrpSpPr/>
          <p:nvPr/>
        </p:nvGrpSpPr>
        <p:grpSpPr>
          <a:xfrm>
            <a:off x="1578280" y="1676400"/>
            <a:ext cx="13882128" cy="653024"/>
            <a:chOff x="1948237" y="1568194"/>
            <a:chExt cx="13229698" cy="1015873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xmlns="" id="{08B91E6B-665E-4A64-8CCE-DD6FD6209794}"/>
                </a:ext>
              </a:extLst>
            </p:cNvPr>
            <p:cNvSpPr/>
            <p:nvPr/>
          </p:nvSpPr>
          <p:spPr>
            <a:xfrm>
              <a:off x="1948237" y="1568194"/>
              <a:ext cx="805324" cy="1015873"/>
            </a:xfrm>
            <a:prstGeom prst="ellipse">
              <a:avLst/>
            </a:prstGeom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/>
                <a:t>3</a:t>
              </a:r>
              <a:endParaRPr lang="vi-VN" sz="3600" b="1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xmlns="" id="{F2C70A32-B7F9-49F5-A7A2-C8AFA7B7CC21}"/>
                </a:ext>
              </a:extLst>
            </p:cNvPr>
            <p:cNvSpPr/>
            <p:nvPr/>
          </p:nvSpPr>
          <p:spPr>
            <a:xfrm>
              <a:off x="2753561" y="1568194"/>
              <a:ext cx="12424374" cy="10054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600" b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Quan sát biểu đồ tranh sau</a:t>
              </a:r>
              <a:r>
                <a:rPr lang="vi-VN" sz="3600" b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:</a:t>
              </a:r>
              <a:endParaRPr lang="vi-VN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9B33605-B599-41D3-BE0B-751388BE89E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9170" t="50995" r="37318" b="27477"/>
          <a:stretch/>
        </p:blipFill>
        <p:spPr>
          <a:xfrm>
            <a:off x="670718" y="2413711"/>
            <a:ext cx="7910035" cy="4358855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F2C70A32-B7F9-49F5-A7A2-C8AFA7B7CC21}"/>
              </a:ext>
            </a:extLst>
          </p:cNvPr>
          <p:cNvSpPr/>
          <p:nvPr/>
        </p:nvSpPr>
        <p:spPr>
          <a:xfrm>
            <a:off x="8580754" y="2438400"/>
            <a:ext cx="73299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a. Ngày thứ nhất bán được số sách:</a:t>
            </a:r>
            <a:endParaRPr lang="vi-VN" sz="3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F2C70A32-B7F9-49F5-A7A2-C8AFA7B7CC21}"/>
              </a:ext>
            </a:extLst>
          </p:cNvPr>
          <p:cNvSpPr/>
          <p:nvPr/>
        </p:nvSpPr>
        <p:spPr>
          <a:xfrm>
            <a:off x="10424319" y="2971800"/>
            <a:ext cx="4343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4 x 5 = 20 (cuốn)</a:t>
            </a:r>
            <a:endParaRPr lang="vi-VN" sz="36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F2C70A32-B7F9-49F5-A7A2-C8AFA7B7CC21}"/>
              </a:ext>
            </a:extLst>
          </p:cNvPr>
          <p:cNvSpPr/>
          <p:nvPr/>
        </p:nvSpPr>
        <p:spPr>
          <a:xfrm>
            <a:off x="8595519" y="3505200"/>
            <a:ext cx="73299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b. Ngày thứ hai bán được số sách:</a:t>
            </a:r>
            <a:endParaRPr lang="vi-VN" sz="3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F2C70A32-B7F9-49F5-A7A2-C8AFA7B7CC21}"/>
              </a:ext>
            </a:extLst>
          </p:cNvPr>
          <p:cNvSpPr/>
          <p:nvPr/>
        </p:nvSpPr>
        <p:spPr>
          <a:xfrm>
            <a:off x="10439084" y="4038600"/>
            <a:ext cx="4343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8 x 5 = 40 (cuốn)</a:t>
            </a:r>
            <a:endParaRPr lang="vi-VN" sz="36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xmlns="" id="{F2C70A32-B7F9-49F5-A7A2-C8AFA7B7CC21}"/>
              </a:ext>
            </a:extLst>
          </p:cNvPr>
          <p:cNvSpPr/>
          <p:nvPr/>
        </p:nvSpPr>
        <p:spPr>
          <a:xfrm>
            <a:off x="8595519" y="4572000"/>
            <a:ext cx="73299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Ngày thứ ba bán được số sách:</a:t>
            </a:r>
            <a:endParaRPr lang="vi-VN" sz="3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xmlns="" id="{F2C70A32-B7F9-49F5-A7A2-C8AFA7B7CC21}"/>
              </a:ext>
            </a:extLst>
          </p:cNvPr>
          <p:cNvSpPr/>
          <p:nvPr/>
        </p:nvSpPr>
        <p:spPr>
          <a:xfrm>
            <a:off x="10439084" y="5105400"/>
            <a:ext cx="4343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6 x 5 = 30 (cuốn)</a:t>
            </a:r>
            <a:endParaRPr lang="vi-VN" sz="36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xmlns="" id="{F2C70A32-B7F9-49F5-A7A2-C8AFA7B7CC21}"/>
              </a:ext>
            </a:extLst>
          </p:cNvPr>
          <p:cNvSpPr/>
          <p:nvPr/>
        </p:nvSpPr>
        <p:spPr>
          <a:xfrm>
            <a:off x="8595519" y="5638800"/>
            <a:ext cx="73299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d. Ngày thứ tư bán được số sách:</a:t>
            </a:r>
            <a:endParaRPr lang="vi-VN" sz="3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xmlns="" id="{F2C70A32-B7F9-49F5-A7A2-C8AFA7B7CC21}"/>
              </a:ext>
            </a:extLst>
          </p:cNvPr>
          <p:cNvSpPr/>
          <p:nvPr/>
        </p:nvSpPr>
        <p:spPr>
          <a:xfrm>
            <a:off x="10439084" y="6172200"/>
            <a:ext cx="4343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9 x 5 = 45 (cuốn)</a:t>
            </a:r>
            <a:endParaRPr lang="vi-VN" sz="36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xmlns="" id="{FE1576C8-151F-4CD2-B136-D7D453879E08}"/>
              </a:ext>
            </a:extLst>
          </p:cNvPr>
          <p:cNvSpPr/>
          <p:nvPr/>
        </p:nvSpPr>
        <p:spPr>
          <a:xfrm>
            <a:off x="137319" y="6705600"/>
            <a:ext cx="15986919" cy="230832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vi-VN" sz="3600" b="1" smtClean="0">
                <a:solidFill>
                  <a:srgbClr val="0000FF"/>
                </a:solidFill>
                <a:latin typeface="+mj-lt"/>
                <a:cs typeface="Arial" panose="020B0604020202020204" pitchFamily="34" charset="0"/>
              </a:rPr>
              <a:t>a</a:t>
            </a:r>
            <a:r>
              <a:rPr lang="vi-VN" sz="3600" b="1">
                <a:solidFill>
                  <a:srgbClr val="0000FF"/>
                </a:solidFill>
                <a:latin typeface="+mj-lt"/>
                <a:cs typeface="Arial" panose="020B0604020202020204" pitchFamily="34" charset="0"/>
              </a:rPr>
              <a:t>) Ngày thứ tư bán được 45 cuốn sách.</a:t>
            </a:r>
          </a:p>
          <a:p>
            <a:r>
              <a:rPr lang="vi-VN" sz="3600" b="1">
                <a:solidFill>
                  <a:srgbClr val="0000FF"/>
                </a:solidFill>
                <a:latin typeface="+mj-lt"/>
                <a:cs typeface="Arial" panose="020B0604020202020204" pitchFamily="34" charset="0"/>
              </a:rPr>
              <a:t>b) Ngày thứ hai bán được 40 cuốn sách.</a:t>
            </a:r>
          </a:p>
          <a:p>
            <a:r>
              <a:rPr lang="vi-VN" sz="3600" b="1">
                <a:solidFill>
                  <a:srgbClr val="0000FF"/>
                </a:solidFill>
                <a:latin typeface="+mj-lt"/>
                <a:cs typeface="Arial" panose="020B0604020202020204" pitchFamily="34" charset="0"/>
              </a:rPr>
              <a:t>c) </a:t>
            </a:r>
            <a:r>
              <a:rPr lang="en-US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Ngày thứ ba</a:t>
            </a:r>
            <a:r>
              <a:rPr lang="vi-VN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b="1">
                <a:solidFill>
                  <a:srgbClr val="0000FF"/>
                </a:solidFill>
                <a:latin typeface="+mj-lt"/>
                <a:cs typeface="Arial" panose="020B0604020202020204" pitchFamily="34" charset="0"/>
              </a:rPr>
              <a:t>bán được </a:t>
            </a:r>
            <a:r>
              <a:rPr lang="vi-VN" sz="3600" b="1" smtClean="0">
                <a:solidFill>
                  <a:srgbClr val="0000FF"/>
                </a:solidFill>
                <a:latin typeface="+mj-lt"/>
                <a:cs typeface="Arial" panose="020B0604020202020204" pitchFamily="34" charset="0"/>
              </a:rPr>
              <a:t>nhiều </a:t>
            </a:r>
            <a:r>
              <a:rPr lang="vi-VN" sz="3600" b="1">
                <a:solidFill>
                  <a:srgbClr val="0000FF"/>
                </a:solidFill>
                <a:latin typeface="+mj-lt"/>
                <a:cs typeface="Arial" panose="020B0604020202020204" pitchFamily="34" charset="0"/>
              </a:rPr>
              <a:t>hơn ngày thứ nhất: </a:t>
            </a:r>
            <a:r>
              <a:rPr lang="vi-VN" sz="3600" b="1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30 – 20 = 10 (cuốn sách)</a:t>
            </a:r>
          </a:p>
          <a:p>
            <a:r>
              <a:rPr lang="vi-VN" sz="3600" b="1">
                <a:solidFill>
                  <a:srgbClr val="0000FF"/>
                </a:solidFill>
                <a:latin typeface="+mj-lt"/>
                <a:cs typeface="Arial" panose="020B0604020202020204" pitchFamily="34" charset="0"/>
              </a:rPr>
              <a:t>d) Cả bốn ngày bán được số quyển sách là</a:t>
            </a:r>
            <a:r>
              <a:rPr lang="vi-VN" sz="3600" b="1" smtClean="0">
                <a:solidFill>
                  <a:srgbClr val="0000FF"/>
                </a:solidFill>
                <a:latin typeface="+mj-lt"/>
                <a:cs typeface="Arial" panose="020B0604020202020204" pitchFamily="34" charset="0"/>
              </a:rPr>
              <a:t>:</a:t>
            </a:r>
            <a:r>
              <a:rPr lang="en-US" sz="3600" b="1" smtClean="0">
                <a:solidFill>
                  <a:srgbClr val="0000FF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vi-VN" sz="3600" b="1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20 </a:t>
            </a:r>
            <a:r>
              <a:rPr lang="vi-VN" sz="3600" b="1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+ 40 + 30 + 45 = 135 (cuốn sách)</a:t>
            </a:r>
          </a:p>
        </p:txBody>
      </p:sp>
    </p:spTree>
    <p:extLst>
      <p:ext uri="{BB962C8B-B14F-4D97-AF65-F5344CB8AC3E}">
        <p14:creationId xmlns:p14="http://schemas.microsoft.com/office/powerpoint/2010/main" val="1282002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5" grpId="0"/>
      <p:bldP spid="27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 descr="Anh dep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719" y="218988"/>
            <a:ext cx="14417345" cy="8459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WordArt 3"/>
          <p:cNvSpPr>
            <a:spLocks noChangeArrowheads="1" noChangeShapeType="1" noTextEdit="1"/>
          </p:cNvSpPr>
          <p:nvPr/>
        </p:nvSpPr>
        <p:spPr bwMode="auto">
          <a:xfrm>
            <a:off x="1966119" y="3657600"/>
            <a:ext cx="12649200" cy="1582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5700" b="1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XIN CHÂN THÀNH CẢM ƠN </a:t>
            </a:r>
          </a:p>
          <a:p>
            <a:pPr algn="ctr"/>
            <a:r>
              <a:rPr lang="vi-VN" sz="5700" b="1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QUÝ THẦY CÔ GIÁO VÀ CÁC EM</a:t>
            </a:r>
            <a:endParaRPr lang="en-US" sz="5700" b="1" kern="10">
              <a:ln w="19050">
                <a:solidFill>
                  <a:srgbClr val="FFFF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48668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</TotalTime>
  <Words>496</Words>
  <Application>Microsoft Office PowerPoint</Application>
  <PresentationFormat>Custom</PresentationFormat>
  <Paragraphs>58</Paragraphs>
  <Slides>7</Slides>
  <Notes>5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207</cp:revision>
  <dcterms:created xsi:type="dcterms:W3CDTF">2022-07-10T01:37:20Z</dcterms:created>
  <dcterms:modified xsi:type="dcterms:W3CDTF">2022-08-22T08:50:17Z</dcterms:modified>
</cp:coreProperties>
</file>