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5" r:id="rId18"/>
    <p:sldId id="277" r:id="rId19"/>
    <p:sldId id="276" r:id="rId20"/>
    <p:sldId id="278"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EC9CBE-7306-47FB-8A20-A91158C0BDA8}"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84EF5-0B17-49AD-ABB7-EB4394A2B723}" type="slidenum">
              <a:rPr lang="en-US" smtClean="0"/>
              <a:t>‹#›</a:t>
            </a:fld>
            <a:endParaRPr lang="en-US"/>
          </a:p>
        </p:txBody>
      </p:sp>
    </p:spTree>
    <p:extLst>
      <p:ext uri="{BB962C8B-B14F-4D97-AF65-F5344CB8AC3E}">
        <p14:creationId xmlns:p14="http://schemas.microsoft.com/office/powerpoint/2010/main" val="3698786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EC9CBE-7306-47FB-8A20-A91158C0BDA8}"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84EF5-0B17-49AD-ABB7-EB4394A2B723}" type="slidenum">
              <a:rPr lang="en-US" smtClean="0"/>
              <a:t>‹#›</a:t>
            </a:fld>
            <a:endParaRPr lang="en-US"/>
          </a:p>
        </p:txBody>
      </p:sp>
    </p:spTree>
    <p:extLst>
      <p:ext uri="{BB962C8B-B14F-4D97-AF65-F5344CB8AC3E}">
        <p14:creationId xmlns:p14="http://schemas.microsoft.com/office/powerpoint/2010/main" val="269314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EC9CBE-7306-47FB-8A20-A91158C0BDA8}"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84EF5-0B17-49AD-ABB7-EB4394A2B723}" type="slidenum">
              <a:rPr lang="en-US" smtClean="0"/>
              <a:t>‹#›</a:t>
            </a:fld>
            <a:endParaRPr lang="en-US"/>
          </a:p>
        </p:txBody>
      </p:sp>
    </p:spTree>
    <p:extLst>
      <p:ext uri="{BB962C8B-B14F-4D97-AF65-F5344CB8AC3E}">
        <p14:creationId xmlns:p14="http://schemas.microsoft.com/office/powerpoint/2010/main" val="166625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EC9CBE-7306-47FB-8A20-A91158C0BDA8}"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84EF5-0B17-49AD-ABB7-EB4394A2B723}" type="slidenum">
              <a:rPr lang="en-US" smtClean="0"/>
              <a:t>‹#›</a:t>
            </a:fld>
            <a:endParaRPr lang="en-US"/>
          </a:p>
        </p:txBody>
      </p:sp>
    </p:spTree>
    <p:extLst>
      <p:ext uri="{BB962C8B-B14F-4D97-AF65-F5344CB8AC3E}">
        <p14:creationId xmlns:p14="http://schemas.microsoft.com/office/powerpoint/2010/main" val="2948420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EC9CBE-7306-47FB-8A20-A91158C0BDA8}"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84EF5-0B17-49AD-ABB7-EB4394A2B723}" type="slidenum">
              <a:rPr lang="en-US" smtClean="0"/>
              <a:t>‹#›</a:t>
            </a:fld>
            <a:endParaRPr lang="en-US"/>
          </a:p>
        </p:txBody>
      </p:sp>
    </p:spTree>
    <p:extLst>
      <p:ext uri="{BB962C8B-B14F-4D97-AF65-F5344CB8AC3E}">
        <p14:creationId xmlns:p14="http://schemas.microsoft.com/office/powerpoint/2010/main" val="1244574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EC9CBE-7306-47FB-8A20-A91158C0BDA8}"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84EF5-0B17-49AD-ABB7-EB4394A2B723}" type="slidenum">
              <a:rPr lang="en-US" smtClean="0"/>
              <a:t>‹#›</a:t>
            </a:fld>
            <a:endParaRPr lang="en-US"/>
          </a:p>
        </p:txBody>
      </p:sp>
    </p:spTree>
    <p:extLst>
      <p:ext uri="{BB962C8B-B14F-4D97-AF65-F5344CB8AC3E}">
        <p14:creationId xmlns:p14="http://schemas.microsoft.com/office/powerpoint/2010/main" val="21593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EC9CBE-7306-47FB-8A20-A91158C0BDA8}" type="datetimeFigureOut">
              <a:rPr lang="en-US" smtClean="0"/>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84EF5-0B17-49AD-ABB7-EB4394A2B723}" type="slidenum">
              <a:rPr lang="en-US" smtClean="0"/>
              <a:t>‹#›</a:t>
            </a:fld>
            <a:endParaRPr lang="en-US"/>
          </a:p>
        </p:txBody>
      </p:sp>
    </p:spTree>
    <p:extLst>
      <p:ext uri="{BB962C8B-B14F-4D97-AF65-F5344CB8AC3E}">
        <p14:creationId xmlns:p14="http://schemas.microsoft.com/office/powerpoint/2010/main" val="2046150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EC9CBE-7306-47FB-8A20-A91158C0BDA8}" type="datetimeFigureOut">
              <a:rPr lang="en-US" smtClean="0"/>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84EF5-0B17-49AD-ABB7-EB4394A2B723}" type="slidenum">
              <a:rPr lang="en-US" smtClean="0"/>
              <a:t>‹#›</a:t>
            </a:fld>
            <a:endParaRPr lang="en-US"/>
          </a:p>
        </p:txBody>
      </p:sp>
    </p:spTree>
    <p:extLst>
      <p:ext uri="{BB962C8B-B14F-4D97-AF65-F5344CB8AC3E}">
        <p14:creationId xmlns:p14="http://schemas.microsoft.com/office/powerpoint/2010/main" val="1023895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EC9CBE-7306-47FB-8A20-A91158C0BDA8}" type="datetimeFigureOut">
              <a:rPr lang="en-US" smtClean="0"/>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84EF5-0B17-49AD-ABB7-EB4394A2B723}" type="slidenum">
              <a:rPr lang="en-US" smtClean="0"/>
              <a:t>‹#›</a:t>
            </a:fld>
            <a:endParaRPr lang="en-US"/>
          </a:p>
        </p:txBody>
      </p:sp>
    </p:spTree>
    <p:extLst>
      <p:ext uri="{BB962C8B-B14F-4D97-AF65-F5344CB8AC3E}">
        <p14:creationId xmlns:p14="http://schemas.microsoft.com/office/powerpoint/2010/main" val="109516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EC9CBE-7306-47FB-8A20-A91158C0BDA8}"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84EF5-0B17-49AD-ABB7-EB4394A2B723}" type="slidenum">
              <a:rPr lang="en-US" smtClean="0"/>
              <a:t>‹#›</a:t>
            </a:fld>
            <a:endParaRPr lang="en-US"/>
          </a:p>
        </p:txBody>
      </p:sp>
    </p:spTree>
    <p:extLst>
      <p:ext uri="{BB962C8B-B14F-4D97-AF65-F5344CB8AC3E}">
        <p14:creationId xmlns:p14="http://schemas.microsoft.com/office/powerpoint/2010/main" val="290154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EC9CBE-7306-47FB-8A20-A91158C0BDA8}"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84EF5-0B17-49AD-ABB7-EB4394A2B723}" type="slidenum">
              <a:rPr lang="en-US" smtClean="0"/>
              <a:t>‹#›</a:t>
            </a:fld>
            <a:endParaRPr lang="en-US"/>
          </a:p>
        </p:txBody>
      </p:sp>
    </p:spTree>
    <p:extLst>
      <p:ext uri="{BB962C8B-B14F-4D97-AF65-F5344CB8AC3E}">
        <p14:creationId xmlns:p14="http://schemas.microsoft.com/office/powerpoint/2010/main" val="325476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EC9CBE-7306-47FB-8A20-A91158C0BDA8}" type="datetimeFigureOut">
              <a:rPr lang="en-US" smtClean="0"/>
              <a:t>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384EF5-0B17-49AD-ABB7-EB4394A2B723}" type="slidenum">
              <a:rPr lang="en-US" smtClean="0"/>
              <a:t>‹#›</a:t>
            </a:fld>
            <a:endParaRPr lang="en-US"/>
          </a:p>
        </p:txBody>
      </p:sp>
    </p:spTree>
    <p:extLst>
      <p:ext uri="{BB962C8B-B14F-4D97-AF65-F5344CB8AC3E}">
        <p14:creationId xmlns:p14="http://schemas.microsoft.com/office/powerpoint/2010/main" val="264698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solidFill>
                  <a:srgbClr val="00B050"/>
                </a:solidFill>
                <a:latin typeface="Times New Roman" panose="02020603050405020304" pitchFamily="18" charset="0"/>
                <a:cs typeface="Times New Roman" panose="02020603050405020304" pitchFamily="18" charset="0"/>
              </a:rPr>
              <a:t>BÀI 34: HỆ THẦN KINH VÀ CÁC GIÁC QUAN Ở NGƯỜI</a:t>
            </a:r>
          </a:p>
        </p:txBody>
      </p:sp>
      <p:sp>
        <p:nvSpPr>
          <p:cNvPr id="5" name="TextBox 4">
            <a:extLst>
              <a:ext uri="{FF2B5EF4-FFF2-40B4-BE49-F238E27FC236}">
                <a16:creationId xmlns:a16="http://schemas.microsoft.com/office/drawing/2014/main" id="{6C9049E7-114F-F789-8BE9-C449DF01856D}"/>
              </a:ext>
            </a:extLst>
          </p:cNvPr>
          <p:cNvSpPr txBox="1"/>
          <p:nvPr/>
        </p:nvSpPr>
        <p:spPr>
          <a:xfrm>
            <a:off x="1879600" y="3429000"/>
            <a:ext cx="6096000" cy="646331"/>
          </a:xfrm>
          <a:prstGeom prst="rect">
            <a:avLst/>
          </a:prstGeom>
          <a:noFill/>
        </p:spPr>
        <p:txBody>
          <a:bodyPr wrap="square">
            <a:spAutoFit/>
          </a:bodyPr>
          <a:lstStyle/>
          <a:p>
            <a:r>
              <a:rPr lang="en-US"/>
              <a:t>Tài liệu được chia sẻ bởi Website VnTeach.Com</a:t>
            </a:r>
          </a:p>
          <a:p>
            <a:r>
              <a:rPr lang="en-US"/>
              <a:t>https://www.vnteach.com</a:t>
            </a:r>
          </a:p>
        </p:txBody>
      </p:sp>
    </p:spTree>
    <p:extLst>
      <p:ext uri="{BB962C8B-B14F-4D97-AF65-F5344CB8AC3E}">
        <p14:creationId xmlns:p14="http://schemas.microsoft.com/office/powerpoint/2010/main" val="360633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VẬN DỤNG</a:t>
            </a:r>
          </a:p>
        </p:txBody>
      </p:sp>
      <p:sp>
        <p:nvSpPr>
          <p:cNvPr id="3" name="Content Placeholder 2"/>
          <p:cNvSpPr>
            <a:spLocks noGrp="1"/>
          </p:cNvSpPr>
          <p:nvPr>
            <p:ph idx="1"/>
          </p:nvPr>
        </p:nvSpPr>
        <p:spPr/>
        <p:txBody>
          <a:bodyPr>
            <a:normAutofit/>
          </a:bodyPr>
          <a:lstStyle/>
          <a:p>
            <a:r>
              <a:rPr lang="en-US" sz="3200" dirty="0" err="1">
                <a:latin typeface="Times New Roman" panose="02020603050405020304" pitchFamily="18" charset="0"/>
                <a:cs typeface="Times New Roman" panose="02020603050405020304" pitchFamily="18" charset="0"/>
              </a:rPr>
              <a:t>Nêu</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khiển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ở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máy</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2425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829435"/>
          </a:xfrm>
        </p:spPr>
        <p:txBody>
          <a:bodyPr>
            <a:normAutofit/>
          </a:bodyPr>
          <a:lstStyle/>
          <a:p>
            <a:r>
              <a:rPr lang="en-US" dirty="0">
                <a:latin typeface="Times New Roman" panose="02020603050405020304" pitchFamily="18" charset="0"/>
                <a:cs typeface="Times New Roman" panose="02020603050405020304" pitchFamily="18" charset="0"/>
              </a:rPr>
              <a:t>II. CƠ QUAN CẢM GIÁC</a:t>
            </a:r>
            <a:br>
              <a:rPr lang="en-US"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1. </a:t>
            </a:r>
            <a:r>
              <a:rPr lang="en-US" sz="3600" dirty="0" err="1">
                <a:latin typeface="Times New Roman" panose="02020603050405020304" pitchFamily="18" charset="0"/>
                <a:cs typeface="Times New Roman" panose="02020603050405020304" pitchFamily="18" charset="0"/>
              </a:rPr>
              <a:t>Cơ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quan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thị</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giác</a:t>
            </a:r>
            <a:r>
              <a:rPr lang="en-US" sz="3600" dirty="0">
                <a:latin typeface="Times New Roman" panose="02020603050405020304" pitchFamily="18" charset="0"/>
                <a:cs typeface="Times New Roman" panose="02020603050405020304" pitchFamily="18" charset="0"/>
              </a:rPr>
              <a:t>.</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a. </a:t>
            </a:r>
            <a:r>
              <a:rPr lang="en-US" sz="3600" dirty="0" err="1">
                <a:latin typeface="Times New Roman" panose="02020603050405020304" pitchFamily="18" charset="0"/>
                <a:cs typeface="Times New Roman" panose="02020603050405020304" pitchFamily="18" charset="0"/>
              </a:rPr>
              <a:t>Cấu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tạo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năng</a:t>
            </a:r>
            <a:r>
              <a:rPr lang="en-US" sz="3600"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560319"/>
            <a:ext cx="5157651" cy="3616643"/>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34.2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biết</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Cấu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gồm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nào</a:t>
            </a:r>
            <a:r>
              <a:rPr lang="en-US" sz="3200" dirty="0">
                <a:latin typeface="Times New Roman" panose="02020603050405020304" pitchFamily="18" charset="0"/>
                <a:cs typeface="Times New Roman" panose="02020603050405020304" pitchFamily="18" charset="0"/>
              </a:rPr>
              <a:t>?</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đồ</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võng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6361611" y="2560319"/>
            <a:ext cx="5391373" cy="3304904"/>
          </a:xfrm>
          <a:prstGeom prst="rect">
            <a:avLst/>
          </a:prstGeom>
        </p:spPr>
      </p:pic>
    </p:spTree>
    <p:extLst>
      <p:ext uri="{BB962C8B-B14F-4D97-AF65-F5344CB8AC3E}">
        <p14:creationId xmlns:p14="http://schemas.microsoft.com/office/powerpoint/2010/main" val="231167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11869"/>
          </a:xfrm>
        </p:spPr>
        <p:txBody>
          <a:bodyPr>
            <a:normAutofit fontScale="90000"/>
          </a:bodyPr>
          <a:lstStyle/>
          <a:p>
            <a:r>
              <a:rPr lang="en-US" dirty="0">
                <a:latin typeface="Times New Roman" panose="02020603050405020304" pitchFamily="18" charset="0"/>
                <a:cs typeface="Times New Roman" panose="02020603050405020304" pitchFamily="18" charset="0"/>
              </a:rPr>
              <a:t>II. CƠ QUAN CẢM GIÁC</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giác</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a:t>
            </a:r>
            <a:endParaRPr lang="en-US" dirty="0"/>
          </a:p>
        </p:txBody>
      </p:sp>
      <p:sp>
        <p:nvSpPr>
          <p:cNvPr id="3" name="Content Placeholder 2"/>
          <p:cNvSpPr>
            <a:spLocks noGrp="1"/>
          </p:cNvSpPr>
          <p:nvPr>
            <p:ph idx="1"/>
          </p:nvPr>
        </p:nvSpPr>
        <p:spPr>
          <a:xfrm>
            <a:off x="838200" y="2508069"/>
            <a:ext cx="10515600" cy="3668894"/>
          </a:xfrm>
        </p:spPr>
        <p:txBody>
          <a:bodyPr/>
          <a:lstStyle/>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gồm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mắt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giác</a:t>
            </a:r>
            <a:r>
              <a:rPr lang="en-US" dirty="0">
                <a:latin typeface="Times New Roman" panose="02020603050405020304" pitchFamily="18" charset="0"/>
                <a:cs typeface="Times New Roman" panose="02020603050405020304" pitchFamily="18" charset="0"/>
              </a:rPr>
              <a:t> ở </a:t>
            </a:r>
            <a:r>
              <a:rPr lang="en-US" dirty="0" err="1">
                <a:latin typeface="Times New Roman" panose="02020603050405020304" pitchFamily="18" charset="0"/>
                <a:cs typeface="Times New Roman" panose="02020603050405020304" pitchFamily="18" charset="0"/>
              </a:rPr>
              <a:t>não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bô</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đồ</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võng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mắt</a:t>
            </a:r>
            <a:r>
              <a:rPr lang="en-US" dirty="0">
                <a:latin typeface="Times New Roman" panose="02020603050405020304" pitchFamily="18" charset="0"/>
                <a:cs typeface="Times New Roman" panose="02020603050405020304" pitchFamily="18" charset="0"/>
              </a:rPr>
              <a:t>:</a:t>
            </a:r>
          </a:p>
          <a:p>
            <a:r>
              <a:rPr lang="en-US" dirty="0" err="1">
                <a:latin typeface="Times New Roman" panose="02020603050405020304" pitchFamily="18" charset="0"/>
                <a:cs typeface="Times New Roman" panose="02020603050405020304" pitchFamily="18" charset="0"/>
              </a:rPr>
              <a:t>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Giác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mạc</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Thủy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dịch</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Đồng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Thủy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Dịch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Võng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mạc</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8984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b. </a:t>
            </a:r>
            <a:r>
              <a:rPr lang="en-US" sz="3600" dirty="0" err="1">
                <a:latin typeface="Times New Roman" panose="02020603050405020304" pitchFamily="18" charset="0"/>
                <a:cs typeface="Times New Roman" panose="02020603050405020304" pitchFamily="18" charset="0"/>
              </a:rPr>
              <a:t>Một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bệnh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về</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mắt</a:t>
            </a:r>
            <a:r>
              <a:rPr lang="en-US" sz="3600" dirty="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p:txBody>
          <a:bodyPr>
            <a:normAutofit/>
          </a:bodyPr>
          <a:lstStyle/>
          <a:p>
            <a:pPr marL="0" indent="0">
              <a:buNone/>
            </a:pP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mỗi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bày</a:t>
            </a:r>
            <a:r>
              <a:rPr lang="en-US" sz="3200" dirty="0">
                <a:latin typeface="Times New Roman" panose="02020603050405020304" pitchFamily="18" charset="0"/>
                <a:cs typeface="Times New Roman" panose="02020603050405020304" pitchFamily="18" charset="0"/>
              </a:rPr>
              <a:t> 3’)</a:t>
            </a:r>
          </a:p>
          <a:p>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1: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p>
          <a:p>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2: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p>
          <a:p>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3: </a:t>
            </a:r>
            <a:r>
              <a:rPr lang="en-US" sz="3200" dirty="0" err="1">
                <a:latin typeface="Times New Roman" panose="02020603050405020304" pitchFamily="18" charset="0"/>
                <a:cs typeface="Times New Roman" panose="02020603050405020304" pitchFamily="18" charset="0"/>
              </a:rPr>
              <a:t>biện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60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81295"/>
          </a:xfrm>
        </p:spPr>
        <p:txBody>
          <a:bodyPr>
            <a:normAutofit/>
          </a:bodyPr>
          <a:lstStyle/>
          <a:p>
            <a:r>
              <a:rPr lang="fr-FR" sz="3200" dirty="0">
                <a:latin typeface="Times New Roman" panose="02020603050405020304" pitchFamily="18" charset="0"/>
                <a:cs typeface="Times New Roman" panose="02020603050405020304" pitchFamily="18" charset="0"/>
              </a:rPr>
              <a:t>b.</a:t>
            </a:r>
            <a:r>
              <a:rPr lang="fr-FR" sz="3200"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viêm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thủy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tăng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viêm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mạc</a:t>
            </a:r>
            <a:r>
              <a:rPr lang="en-US" sz="3200" dirty="0">
                <a:latin typeface="Times New Roman" panose="02020603050405020304" pitchFamily="18" charset="0"/>
                <a:cs typeface="Times New Roman" panose="02020603050405020304" pitchFamily="18" charset="0"/>
              </a:rPr>
              <a:t>,…</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viễn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loạn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thị</a:t>
            </a: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Chế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dưỡng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đủ</a:t>
            </a:r>
            <a:r>
              <a:rPr lang="en-US" sz="3200" dirty="0">
                <a:latin typeface="Times New Roman" panose="02020603050405020304" pitchFamily="18" charset="0"/>
                <a:cs typeface="Times New Roman" panose="02020603050405020304" pitchFamily="18" charset="0"/>
              </a:rPr>
              <a:t> Vitamin A.</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đủ</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đúng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khoảng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xuyên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dùng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mặt</a:t>
            </a: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khúc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đúng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kỳ</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0609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a:latin typeface="Times New Roman" panose="02020603050405020304" pitchFamily="18" charset="0"/>
                <a:cs typeface="Times New Roman" panose="02020603050405020304" pitchFamily="18" charset="0"/>
              </a:rPr>
              <a:t>LUYỆN TẬP</a:t>
            </a:r>
          </a:p>
        </p:txBody>
      </p:sp>
      <p:sp>
        <p:nvSpPr>
          <p:cNvPr id="3" name="Content Placeholder 2"/>
          <p:cNvSpPr>
            <a:spLocks noGrp="1"/>
          </p:cNvSpPr>
          <p:nvPr>
            <p:ph idx="1"/>
          </p:nvPr>
        </p:nvSpPr>
        <p:spPr/>
        <p:txBody>
          <a:bodyPr>
            <a:normAutofit/>
          </a:bodyPr>
          <a:lstStyle/>
          <a:p>
            <a:r>
              <a:rPr lang="en-US" sz="3200" dirty="0" err="1">
                <a:latin typeface="Times New Roman" panose="02020603050405020304" pitchFamily="18" charset="0"/>
                <a:cs typeface="Times New Roman" panose="02020603050405020304" pitchFamily="18" charset="0"/>
              </a:rPr>
              <a:t>Nêu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thêm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697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VẬN DỤNG</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345474" y="1188720"/>
            <a:ext cx="9287693" cy="4988243"/>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khúc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thị</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Mẫu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khảo</a:t>
            </a:r>
            <a:r>
              <a:rPr lang="en-US" sz="2000" dirty="0">
                <a:latin typeface="Times New Roman" panose="02020603050405020304" pitchFamily="18" charset="0"/>
                <a:cs typeface="Times New Roman" panose="02020603050405020304" pitchFamily="18" charset="0"/>
              </a:rPr>
              <a:t>:</a:t>
            </a:r>
          </a:p>
          <a:p>
            <a:r>
              <a:rPr lang="en-US" sz="2000" b="1" dirty="0">
                <a:latin typeface="Times New Roman" panose="02020603050405020304" pitchFamily="18" charset="0"/>
                <a:cs typeface="Times New Roman" panose="02020603050405020304" pitchFamily="18" charset="0"/>
              </a:rPr>
              <a:t>BÁO CÁO</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DỰ ÁN ĐIỀU TRA TỈ LỆ HỌC SINH BỊ TẬT KHÚC XẠ TẠI TRƯỜNG</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1. </a:t>
            </a:r>
            <a:r>
              <a:rPr lang="en-US" sz="2000" b="1" dirty="0" err="1">
                <a:latin typeface="Times New Roman" panose="02020603050405020304" pitchFamily="18" charset="0"/>
                <a:cs typeface="Times New Roman" panose="02020603050405020304" pitchFamily="18" charset="0"/>
              </a:rPr>
              <a:t>Kết</a:t>
            </a:r>
            <a:r>
              <a:rPr lang="en-US" sz="2000" b="1" dirty="0">
                <a:latin typeface="Times New Roman" panose="02020603050405020304" pitchFamily="18" charset="0"/>
                <a:cs typeface="Times New Roman" panose="02020603050405020304" pitchFamily="18" charset="0"/>
              </a:rPr>
              <a:t> quả </a:t>
            </a:r>
            <a:r>
              <a:rPr lang="en-US" sz="2000" b="1" dirty="0" err="1">
                <a:latin typeface="Times New Roman" panose="02020603050405020304" pitchFamily="18" charset="0"/>
                <a:cs typeface="Times New Roman" panose="02020603050405020304" pitchFamily="18" charset="0"/>
              </a:rPr>
              <a:t>điều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tra</a:t>
            </a:r>
            <a:endParaRPr lang="en-US" sz="20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ea typeface="Times New Roman" panose="02020603050405020304" pitchFamily="18" charset="0"/>
            </a:endParaRPr>
          </a:p>
          <a:p>
            <a:endParaRPr lang="en-US" dirty="0"/>
          </a:p>
          <a:p>
            <a:endParaRPr lang="en-US" dirty="0"/>
          </a:p>
          <a:p>
            <a:r>
              <a:rPr lang="en-US" sz="2200" b="1" dirty="0">
                <a:latin typeface="Times New Roman" panose="02020603050405020304" pitchFamily="18" charset="0"/>
                <a:cs typeface="Times New Roman" panose="02020603050405020304" pitchFamily="18" charset="0"/>
              </a:rPr>
              <a:t>2. </a:t>
            </a:r>
            <a:r>
              <a:rPr lang="en-US" sz="2200" b="1" dirty="0" err="1">
                <a:latin typeface="Times New Roman" panose="02020603050405020304" pitchFamily="18" charset="0"/>
                <a:cs typeface="Times New Roman" panose="02020603050405020304" pitchFamily="18" charset="0"/>
              </a:rPr>
              <a:t>Xác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định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lê</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mắc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bệnh</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khúc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p>
          <a:p>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xét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khúc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xạ</a:t>
            </a:r>
            <a:r>
              <a:rPr lang="en-US" sz="2200" dirty="0">
                <a:latin typeface="Times New Roman" panose="02020603050405020304" pitchFamily="18" charset="0"/>
                <a:cs typeface="Times New Roman" panose="02020603050405020304" pitchFamily="18" charset="0"/>
              </a:rPr>
              <a:t>: </a:t>
            </a:r>
          </a:p>
          <a:p>
            <a:r>
              <a:rPr lang="en-US" sz="2200" b="1" dirty="0">
                <a:latin typeface="Times New Roman" panose="02020603050405020304" pitchFamily="18" charset="0"/>
                <a:cs typeface="Times New Roman" panose="02020603050405020304" pitchFamily="18" charset="0"/>
              </a:rPr>
              <a:t>3. </a:t>
            </a:r>
            <a:r>
              <a:rPr lang="en-US" sz="2200" b="1" dirty="0" err="1">
                <a:latin typeface="Times New Roman" panose="02020603050405020304" pitchFamily="18" charset="0"/>
                <a:cs typeface="Times New Roman" panose="02020603050405020304" pitchFamily="18" charset="0"/>
              </a:rPr>
              <a:t>Đề</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xuất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một</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số</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cách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phòng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tránh</a:t>
            </a:r>
            <a:endParaRPr lang="en-US" sz="2200" dirty="0">
              <a:latin typeface="Times New Roman" panose="02020603050405020304" pitchFamily="18" charset="0"/>
              <a:cs typeface="Times New Roman" panose="02020603050405020304" pitchFamily="18" charset="0"/>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51491629"/>
              </p:ext>
            </p:extLst>
          </p:nvPr>
        </p:nvGraphicFramePr>
        <p:xfrm>
          <a:off x="1477676" y="3377472"/>
          <a:ext cx="5755641" cy="1230630"/>
        </p:xfrm>
        <a:graphic>
          <a:graphicData uri="http://schemas.openxmlformats.org/drawingml/2006/table">
            <a:tbl>
              <a:tblPr firstRow="1" firstCol="1" bandRow="1">
                <a:tableStyleId>{5C22544A-7EE6-4342-B048-85BDC9FD1C3A}</a:tableStyleId>
              </a:tblPr>
              <a:tblGrid>
                <a:gridCol w="693738">
                  <a:extLst>
                    <a:ext uri="{9D8B030D-6E8A-4147-A177-3AD203B41FA5}">
                      <a16:colId xmlns:a16="http://schemas.microsoft.com/office/drawing/2014/main" val="880542305"/>
                    </a:ext>
                  </a:extLst>
                </a:gridCol>
                <a:gridCol w="693738">
                  <a:extLst>
                    <a:ext uri="{9D8B030D-6E8A-4147-A177-3AD203B41FA5}">
                      <a16:colId xmlns:a16="http://schemas.microsoft.com/office/drawing/2014/main" val="2506098082"/>
                    </a:ext>
                  </a:extLst>
                </a:gridCol>
                <a:gridCol w="2118360">
                  <a:extLst>
                    <a:ext uri="{9D8B030D-6E8A-4147-A177-3AD203B41FA5}">
                      <a16:colId xmlns:a16="http://schemas.microsoft.com/office/drawing/2014/main" val="1068262484"/>
                    </a:ext>
                  </a:extLst>
                </a:gridCol>
                <a:gridCol w="2249805">
                  <a:extLst>
                    <a:ext uri="{9D8B030D-6E8A-4147-A177-3AD203B41FA5}">
                      <a16:colId xmlns:a16="http://schemas.microsoft.com/office/drawing/2014/main" val="3529842242"/>
                    </a:ext>
                  </a:extLst>
                </a:gridCol>
              </a:tblGrid>
              <a:tr h="242570">
                <a:tc>
                  <a:txBody>
                    <a:bodyPr/>
                    <a:lstStyle/>
                    <a:p>
                      <a:pPr marL="30480" marR="30480" algn="just">
                        <a:lnSpc>
                          <a:spcPct val="115000"/>
                        </a:lnSpc>
                        <a:spcBef>
                          <a:spcPts val="200"/>
                        </a:spcBef>
                        <a:spcAft>
                          <a:spcPts val="200"/>
                        </a:spcAft>
                      </a:pPr>
                      <a:r>
                        <a:rPr lang="en-US" sz="1250" dirty="0">
                          <a:effectLst/>
                        </a:rPr>
                        <a:t>STT</a:t>
                      </a:r>
                      <a:endParaRPr lang="en-US" sz="1200" dirty="0">
                        <a:effectLst/>
                        <a:latin typeface="Times New Roman" panose="02020603050405020304" pitchFamily="18" charset="0"/>
                        <a:ea typeface="Times New Roman" panose="02020603050405020304" pitchFamily="18" charset="0"/>
                      </a:endParaRPr>
                    </a:p>
                  </a:txBody>
                  <a:tcPr marL="0" marR="0" marT="0" marB="0"/>
                </a:tc>
                <a:tc>
                  <a:txBody>
                    <a:bodyPr/>
                    <a:lstStyle/>
                    <a:p>
                      <a:pPr marL="30480" marR="30480" algn="just">
                        <a:lnSpc>
                          <a:spcPct val="115000"/>
                        </a:lnSpc>
                        <a:spcBef>
                          <a:spcPts val="200"/>
                        </a:spcBef>
                        <a:spcAft>
                          <a:spcPts val="200"/>
                        </a:spcAft>
                      </a:pPr>
                      <a:r>
                        <a:rPr lang="en-US" sz="1250">
                          <a:effectLst/>
                        </a:rPr>
                        <a:t>Tên lớp</a:t>
                      </a:r>
                      <a:endParaRPr lang="en-US" sz="1200">
                        <a:effectLst/>
                        <a:latin typeface="Times New Roman" panose="02020603050405020304" pitchFamily="18" charset="0"/>
                        <a:ea typeface="Times New Roman" panose="02020603050405020304" pitchFamily="18" charset="0"/>
                      </a:endParaRPr>
                    </a:p>
                  </a:txBody>
                  <a:tcPr marL="0" marR="0" marT="0" marB="0"/>
                </a:tc>
                <a:tc>
                  <a:txBody>
                    <a:bodyPr/>
                    <a:lstStyle/>
                    <a:p>
                      <a:pPr marL="30480" marR="30480" algn="just">
                        <a:lnSpc>
                          <a:spcPct val="115000"/>
                        </a:lnSpc>
                        <a:spcBef>
                          <a:spcPts val="200"/>
                        </a:spcBef>
                        <a:spcAft>
                          <a:spcPts val="200"/>
                        </a:spcAft>
                      </a:pPr>
                      <a:r>
                        <a:rPr lang="en-US" sz="1250">
                          <a:effectLst/>
                        </a:rPr>
                        <a:t>Tổng số người trong lớp</a:t>
                      </a:r>
                      <a:endParaRPr lang="en-US" sz="1200">
                        <a:effectLst/>
                        <a:latin typeface="Times New Roman" panose="02020603050405020304" pitchFamily="18" charset="0"/>
                        <a:ea typeface="Times New Roman" panose="02020603050405020304" pitchFamily="18" charset="0"/>
                      </a:endParaRPr>
                    </a:p>
                  </a:txBody>
                  <a:tcPr marL="0" marR="0" marT="0" marB="0"/>
                </a:tc>
                <a:tc>
                  <a:txBody>
                    <a:bodyPr/>
                    <a:lstStyle/>
                    <a:p>
                      <a:pPr marL="30480" marR="30480" algn="just">
                        <a:lnSpc>
                          <a:spcPct val="115000"/>
                        </a:lnSpc>
                        <a:spcBef>
                          <a:spcPts val="200"/>
                        </a:spcBef>
                        <a:spcAft>
                          <a:spcPts val="200"/>
                        </a:spcAft>
                      </a:pPr>
                      <a:r>
                        <a:rPr lang="en-US" sz="1250">
                          <a:effectLst/>
                        </a:rPr>
                        <a:t>Số người bị tật khúc xạ</a:t>
                      </a:r>
                      <a:endParaRPr lang="en-US" sz="12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64658854"/>
                  </a:ext>
                </a:extLst>
              </a:tr>
              <a:tr h="251460">
                <a:tc>
                  <a:txBody>
                    <a:bodyPr/>
                    <a:lstStyle/>
                    <a:p>
                      <a:pPr marL="30480" marR="30480" algn="just">
                        <a:lnSpc>
                          <a:spcPct val="115000"/>
                        </a:lnSpc>
                        <a:spcBef>
                          <a:spcPts val="200"/>
                        </a:spcBef>
                        <a:spcAft>
                          <a:spcPts val="200"/>
                        </a:spcAft>
                      </a:pPr>
                      <a:r>
                        <a:rPr lang="en-US" sz="1250">
                          <a:effectLst/>
                        </a:rPr>
                        <a:t>1</a:t>
                      </a:r>
                      <a:endParaRPr lang="en-US" sz="1200">
                        <a:effectLst/>
                        <a:latin typeface="Times New Roman" panose="02020603050405020304" pitchFamily="18" charset="0"/>
                        <a:ea typeface="Times New Roman" panose="02020603050405020304" pitchFamily="18" charset="0"/>
                      </a:endParaRPr>
                    </a:p>
                  </a:txBody>
                  <a:tcPr marL="0" marR="0" marT="0" marB="0"/>
                </a:tc>
                <a:tc>
                  <a:txBody>
                    <a:bodyPr/>
                    <a:lstStyle/>
                    <a:p>
                      <a:pPr marL="30480" marR="30480" algn="just">
                        <a:lnSpc>
                          <a:spcPct val="115000"/>
                        </a:lnSpc>
                        <a:spcBef>
                          <a:spcPts val="200"/>
                        </a:spcBef>
                        <a:spcAft>
                          <a:spcPts val="200"/>
                        </a:spcAft>
                      </a:pPr>
                      <a:r>
                        <a:rPr lang="en-US" sz="1250">
                          <a:effectLst/>
                        </a:rPr>
                        <a:t>Lớp </a:t>
                      </a:r>
                      <a:endParaRPr lang="en-US" sz="1200">
                        <a:effectLst/>
                        <a:latin typeface="Times New Roman" panose="02020603050405020304" pitchFamily="18" charset="0"/>
                        <a:ea typeface="Times New Roman" panose="02020603050405020304" pitchFamily="18" charset="0"/>
                      </a:endParaRPr>
                    </a:p>
                  </a:txBody>
                  <a:tcPr marL="0" marR="0" marT="0" marB="0"/>
                </a:tc>
                <a:tc>
                  <a:txBody>
                    <a:bodyPr/>
                    <a:lstStyle/>
                    <a:p>
                      <a:endParaRPr lang="en-US" sz="1000">
                        <a:effectLst/>
                        <a:latin typeface="Times New Roman" panose="02020603050405020304" pitchFamily="18" charset="0"/>
                      </a:endParaRPr>
                    </a:p>
                  </a:txBody>
                  <a:tcPr marL="0" marR="0" marT="0" marB="0"/>
                </a:tc>
                <a:tc>
                  <a:txBody>
                    <a:bodyPr/>
                    <a:lstStyle/>
                    <a:p>
                      <a:endParaRPr lang="en-US" sz="1000">
                        <a:effectLst/>
                        <a:latin typeface="Times New Roman" panose="02020603050405020304" pitchFamily="18" charset="0"/>
                      </a:endParaRPr>
                    </a:p>
                  </a:txBody>
                  <a:tcPr marL="0" marR="0" marT="0" marB="0"/>
                </a:tc>
                <a:extLst>
                  <a:ext uri="{0D108BD9-81ED-4DB2-BD59-A6C34878D82A}">
                    <a16:rowId xmlns:a16="http://schemas.microsoft.com/office/drawing/2014/main" val="4067804317"/>
                  </a:ext>
                </a:extLst>
              </a:tr>
              <a:tr h="242570">
                <a:tc>
                  <a:txBody>
                    <a:bodyPr/>
                    <a:lstStyle/>
                    <a:p>
                      <a:pPr marL="30480" marR="30480" algn="just">
                        <a:lnSpc>
                          <a:spcPct val="115000"/>
                        </a:lnSpc>
                        <a:spcBef>
                          <a:spcPts val="200"/>
                        </a:spcBef>
                        <a:spcAft>
                          <a:spcPts val="200"/>
                        </a:spcAft>
                      </a:pPr>
                      <a:r>
                        <a:rPr lang="en-US" sz="1250">
                          <a:effectLst/>
                        </a:rPr>
                        <a:t>2</a:t>
                      </a:r>
                      <a:endParaRPr lang="en-US" sz="1200">
                        <a:effectLst/>
                        <a:latin typeface="Times New Roman" panose="02020603050405020304" pitchFamily="18" charset="0"/>
                        <a:ea typeface="Times New Roman" panose="02020603050405020304" pitchFamily="18" charset="0"/>
                      </a:endParaRPr>
                    </a:p>
                  </a:txBody>
                  <a:tcPr marL="0" marR="0" marT="0" marB="0"/>
                </a:tc>
                <a:tc>
                  <a:txBody>
                    <a:bodyPr/>
                    <a:lstStyle/>
                    <a:p>
                      <a:pPr marL="30480" marR="30480" algn="just">
                        <a:lnSpc>
                          <a:spcPct val="115000"/>
                        </a:lnSpc>
                        <a:spcBef>
                          <a:spcPts val="200"/>
                        </a:spcBef>
                        <a:spcAft>
                          <a:spcPts val="200"/>
                        </a:spcAft>
                      </a:pPr>
                      <a:r>
                        <a:rPr lang="en-US" sz="1250">
                          <a:effectLst/>
                        </a:rPr>
                        <a:t>Lớp </a:t>
                      </a:r>
                      <a:endParaRPr lang="en-US" sz="1200">
                        <a:effectLst/>
                        <a:latin typeface="Times New Roman" panose="02020603050405020304" pitchFamily="18" charset="0"/>
                        <a:ea typeface="Times New Roman" panose="02020603050405020304" pitchFamily="18" charset="0"/>
                      </a:endParaRPr>
                    </a:p>
                  </a:txBody>
                  <a:tcPr marL="0" marR="0" marT="0" marB="0"/>
                </a:tc>
                <a:tc>
                  <a:txBody>
                    <a:bodyPr/>
                    <a:lstStyle/>
                    <a:p>
                      <a:endParaRPr lang="en-US" sz="1000">
                        <a:effectLst/>
                        <a:latin typeface="Times New Roman" panose="02020603050405020304" pitchFamily="18" charset="0"/>
                      </a:endParaRPr>
                    </a:p>
                  </a:txBody>
                  <a:tcPr marL="0" marR="0" marT="0" marB="0"/>
                </a:tc>
                <a:tc>
                  <a:txBody>
                    <a:bodyPr/>
                    <a:lstStyle/>
                    <a:p>
                      <a:endParaRPr lang="en-US" sz="1000">
                        <a:effectLst/>
                        <a:latin typeface="Times New Roman" panose="02020603050405020304" pitchFamily="18" charset="0"/>
                      </a:endParaRPr>
                    </a:p>
                  </a:txBody>
                  <a:tcPr marL="0" marR="0" marT="0" marB="0"/>
                </a:tc>
                <a:extLst>
                  <a:ext uri="{0D108BD9-81ED-4DB2-BD59-A6C34878D82A}">
                    <a16:rowId xmlns:a16="http://schemas.microsoft.com/office/drawing/2014/main" val="1246218839"/>
                  </a:ext>
                </a:extLst>
              </a:tr>
              <a:tr h="242570">
                <a:tc>
                  <a:txBody>
                    <a:bodyPr/>
                    <a:lstStyle/>
                    <a:p>
                      <a:pPr marL="30480" marR="30480" algn="just">
                        <a:lnSpc>
                          <a:spcPct val="115000"/>
                        </a:lnSpc>
                        <a:spcBef>
                          <a:spcPts val="200"/>
                        </a:spcBef>
                        <a:spcAft>
                          <a:spcPts val="200"/>
                        </a:spcAft>
                      </a:pPr>
                      <a:r>
                        <a:rPr lang="en-US" sz="1250">
                          <a:effectLst/>
                        </a:rPr>
                        <a:t>3</a:t>
                      </a:r>
                      <a:endParaRPr lang="en-US" sz="1200">
                        <a:effectLst/>
                        <a:latin typeface="Times New Roman" panose="02020603050405020304" pitchFamily="18" charset="0"/>
                        <a:ea typeface="Times New Roman" panose="02020603050405020304" pitchFamily="18" charset="0"/>
                      </a:endParaRPr>
                    </a:p>
                  </a:txBody>
                  <a:tcPr marL="0" marR="0" marT="0" marB="0"/>
                </a:tc>
                <a:tc>
                  <a:txBody>
                    <a:bodyPr/>
                    <a:lstStyle/>
                    <a:p>
                      <a:pPr marL="30480" marR="30480" algn="just">
                        <a:lnSpc>
                          <a:spcPct val="115000"/>
                        </a:lnSpc>
                        <a:spcBef>
                          <a:spcPts val="200"/>
                        </a:spcBef>
                        <a:spcAft>
                          <a:spcPts val="200"/>
                        </a:spcAft>
                      </a:pPr>
                      <a:r>
                        <a:rPr lang="en-US" sz="1250">
                          <a:effectLst/>
                        </a:rPr>
                        <a:t>…</a:t>
                      </a:r>
                      <a:endParaRPr lang="en-US" sz="1200">
                        <a:effectLst/>
                        <a:latin typeface="Times New Roman" panose="02020603050405020304" pitchFamily="18" charset="0"/>
                        <a:ea typeface="Times New Roman" panose="02020603050405020304" pitchFamily="18" charset="0"/>
                      </a:endParaRPr>
                    </a:p>
                  </a:txBody>
                  <a:tcPr marL="0" marR="0" marT="0" marB="0"/>
                </a:tc>
                <a:tc>
                  <a:txBody>
                    <a:bodyPr/>
                    <a:lstStyle/>
                    <a:p>
                      <a:endParaRPr lang="en-US" sz="1000">
                        <a:effectLst/>
                        <a:latin typeface="Times New Roman" panose="02020603050405020304" pitchFamily="18" charset="0"/>
                      </a:endParaRPr>
                    </a:p>
                  </a:txBody>
                  <a:tcPr marL="0" marR="0" marT="0" marB="0"/>
                </a:tc>
                <a:tc>
                  <a:txBody>
                    <a:bodyPr/>
                    <a:lstStyle/>
                    <a:p>
                      <a:endParaRPr lang="en-US" sz="1000">
                        <a:effectLst/>
                        <a:latin typeface="Times New Roman" panose="02020603050405020304" pitchFamily="18" charset="0"/>
                      </a:endParaRPr>
                    </a:p>
                  </a:txBody>
                  <a:tcPr marL="0" marR="0" marT="0" marB="0"/>
                </a:tc>
                <a:extLst>
                  <a:ext uri="{0D108BD9-81ED-4DB2-BD59-A6C34878D82A}">
                    <a16:rowId xmlns:a16="http://schemas.microsoft.com/office/drawing/2014/main" val="2354546013"/>
                  </a:ext>
                </a:extLst>
              </a:tr>
              <a:tr h="251460">
                <a:tc gridSpan="2">
                  <a:txBody>
                    <a:bodyPr/>
                    <a:lstStyle/>
                    <a:p>
                      <a:pPr marL="30480" marR="30480" algn="just">
                        <a:lnSpc>
                          <a:spcPct val="115000"/>
                        </a:lnSpc>
                        <a:spcBef>
                          <a:spcPts val="200"/>
                        </a:spcBef>
                        <a:spcAft>
                          <a:spcPts val="200"/>
                        </a:spcAft>
                      </a:pPr>
                      <a:r>
                        <a:rPr lang="en-US" sz="1250" dirty="0" err="1">
                          <a:effectLst/>
                        </a:rPr>
                        <a:t>Tổng</a:t>
                      </a:r>
                      <a:endParaRPr lang="en-US" sz="1200" dirty="0">
                        <a:effectLst/>
                        <a:latin typeface="Times New Roman" panose="02020603050405020304" pitchFamily="18" charset="0"/>
                        <a:ea typeface="Times New Roman" panose="02020603050405020304" pitchFamily="18" charset="0"/>
                      </a:endParaRPr>
                    </a:p>
                  </a:txBody>
                  <a:tcPr marL="0" marR="0" marT="0" marB="0"/>
                </a:tc>
                <a:tc hMerge="1">
                  <a:txBody>
                    <a:bodyPr/>
                    <a:lstStyle/>
                    <a:p>
                      <a:endParaRPr lang="en-US"/>
                    </a:p>
                  </a:txBody>
                  <a:tcPr/>
                </a:tc>
                <a:tc>
                  <a:txBody>
                    <a:bodyPr/>
                    <a:lstStyle/>
                    <a:p>
                      <a:endParaRPr lang="en-US" sz="1000" dirty="0">
                        <a:effectLst/>
                        <a:latin typeface="Times New Roman" panose="02020603050405020304" pitchFamily="18" charset="0"/>
                      </a:endParaRPr>
                    </a:p>
                  </a:txBody>
                  <a:tcPr marL="0" marR="0" marT="0" marB="0"/>
                </a:tc>
                <a:tc>
                  <a:txBody>
                    <a:bodyPr/>
                    <a:lstStyle/>
                    <a:p>
                      <a:endParaRPr lang="en-US" sz="1000" dirty="0">
                        <a:effectLst/>
                        <a:latin typeface="Times New Roman" panose="02020603050405020304" pitchFamily="18" charset="0"/>
                      </a:endParaRPr>
                    </a:p>
                  </a:txBody>
                  <a:tcPr marL="0" marR="0" marT="0" marB="0"/>
                </a:tc>
                <a:extLst>
                  <a:ext uri="{0D108BD9-81ED-4DB2-BD59-A6C34878D82A}">
                    <a16:rowId xmlns:a16="http://schemas.microsoft.com/office/drawing/2014/main" val="2859257710"/>
                  </a:ext>
                </a:extLst>
              </a:tr>
            </a:tbl>
          </a:graphicData>
        </a:graphic>
      </p:graphicFrame>
      <p:sp>
        <p:nvSpPr>
          <p:cNvPr id="5" name="Rectangle 1"/>
          <p:cNvSpPr>
            <a:spLocks noChangeArrowheads="1"/>
          </p:cNvSpPr>
          <p:nvPr/>
        </p:nvSpPr>
        <p:spPr bwMode="auto">
          <a:xfrm>
            <a:off x="9221497" y="3337739"/>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4970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420395" cy="1600200"/>
          </a:xfrm>
        </p:spPr>
        <p:txBody>
          <a:bodyPr>
            <a:normAutofit/>
          </a:bodyPr>
          <a:lstStyle/>
          <a:p>
            <a:r>
              <a:rPr lang="fr-FR"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giác</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Cấu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sz="half" idx="2"/>
          </p:nvPr>
        </p:nvSpPr>
        <p:spPr/>
        <p:txBody>
          <a:bodyPr>
            <a:normAutofit lnSpcReduction="10000"/>
          </a:bodyPr>
          <a:lstStyle/>
          <a:p>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Thảo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luận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nhóm</a:t>
            </a:r>
            <a:r>
              <a:rPr lang="en-US" sz="2400" b="1" dirty="0">
                <a:latin typeface="Times New Roman" panose="02020603050405020304" pitchFamily="18" charset="0"/>
                <a:cs typeface="Times New Roman" panose="02020603050405020304" pitchFamily="18" charset="0"/>
              </a:rPr>
              <a:t> 5’</a:t>
            </a:r>
          </a:p>
          <a:p>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cs typeface="Times New Roman" panose="02020603050405020304" pitchFamily="18" charset="0"/>
              </a:rPr>
              <a:t> H17.9 SGK/88, </a:t>
            </a:r>
            <a:r>
              <a:rPr lang="en-US" sz="2400" dirty="0" err="1">
                <a:latin typeface="Times New Roman" panose="02020603050405020304" pitchFamily="18" charset="0"/>
                <a:cs typeface="Times New Roman" panose="02020603050405020304" pitchFamily="18" charset="0"/>
              </a:rPr>
              <a:t>trả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hỏi</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giác</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cấu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tai?</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truyền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giác</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ốc</a:t>
            </a:r>
            <a:r>
              <a:rPr lang="en-US" sz="2400" dirty="0">
                <a:latin typeface="Times New Roman" panose="02020603050405020304" pitchFamily="18" charset="0"/>
                <a:cs typeface="Times New Roman" panose="02020603050405020304" pitchFamily="18" charset="0"/>
              </a:rPr>
              <a:t> tai?</a:t>
            </a:r>
          </a:p>
          <a:p>
            <a:endParaRPr lang="en-US" dirty="0"/>
          </a:p>
        </p:txBody>
      </p:sp>
      <p:pic>
        <p:nvPicPr>
          <p:cNvPr id="5" name="Content Placeholder 4" descr="Dựa vào hình 17.9 trang 88 cho biết Cấu tạo của cơ quan thính giác"/>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30983" y="2057399"/>
            <a:ext cx="4663439" cy="3285309"/>
          </a:xfrm>
          <a:prstGeom prst="rect">
            <a:avLst/>
          </a:prstGeom>
          <a:noFill/>
          <a:ln>
            <a:noFill/>
          </a:ln>
        </p:spPr>
      </p:pic>
    </p:spTree>
    <p:extLst>
      <p:ext uri="{BB962C8B-B14F-4D97-AF65-F5344CB8AC3E}">
        <p14:creationId xmlns:p14="http://schemas.microsoft.com/office/powerpoint/2010/main" val="1475205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0160" y="365125"/>
            <a:ext cx="10073640" cy="5082086"/>
          </a:xfrm>
        </p:spPr>
        <p:txBody>
          <a:bodyPr>
            <a:normAutofit fontScale="90000"/>
          </a:bodyPr>
          <a:lstStyle/>
          <a:p>
            <a:r>
              <a:rPr lang="fr-FR" sz="3600" dirty="0">
                <a:latin typeface="Times New Roman" panose="02020603050405020304" pitchFamily="18" charset="0"/>
                <a:cs typeface="Times New Roman" panose="02020603050405020304" pitchFamily="18" charset="0"/>
              </a:rPr>
              <a:t>2.</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quan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thính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giác</a:t>
            </a:r>
            <a:r>
              <a:rPr lang="en-US" sz="3600" dirty="0">
                <a:latin typeface="Times New Roman" panose="02020603050405020304" pitchFamily="18" charset="0"/>
                <a:cs typeface="Times New Roman" panose="02020603050405020304" pitchFamily="18" charset="0"/>
              </a:rPr>
              <a:t>:</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a. </a:t>
            </a:r>
            <a:r>
              <a:rPr lang="en-US" sz="3600" dirty="0" err="1">
                <a:latin typeface="Times New Roman" panose="02020603050405020304" pitchFamily="18" charset="0"/>
                <a:cs typeface="Times New Roman" panose="02020603050405020304" pitchFamily="18" charset="0"/>
              </a:rPr>
              <a:t>Cấu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tạo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năng</a:t>
            </a:r>
            <a:r>
              <a:rPr lang="en-US" sz="3600" dirty="0">
                <a:latin typeface="Times New Roman" panose="02020603050405020304" pitchFamily="18" charset="0"/>
                <a:cs typeface="Times New Roman" panose="02020603050405020304" pitchFamily="18" charset="0"/>
              </a:rPr>
              <a:t>:</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Cấu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tạo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cơ</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quan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thính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gồm</a:t>
            </a:r>
            <a:r>
              <a:rPr lang="en-US" sz="3600" dirty="0">
                <a:latin typeface="Times New Roman" panose="02020603050405020304" pitchFamily="18" charset="0"/>
                <a:cs typeface="Times New Roman" panose="02020603050405020304" pitchFamily="18" charset="0"/>
              </a:rPr>
              <a:t>: tai, </a:t>
            </a:r>
            <a:r>
              <a:rPr lang="en-US" sz="3600" dirty="0" err="1">
                <a:latin typeface="Times New Roman" panose="02020603050405020304" pitchFamily="18" charset="0"/>
                <a:cs typeface="Times New Roman" panose="02020603050405020304" pitchFamily="18" charset="0"/>
              </a:rPr>
              <a:t>dây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thần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kinh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thính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trung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thính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giác</a:t>
            </a:r>
            <a:r>
              <a:rPr lang="en-US" sz="3600" dirty="0">
                <a:latin typeface="Times New Roman" panose="02020603050405020304" pitchFamily="18" charset="0"/>
                <a:cs typeface="Times New Roman" panose="02020603050405020304" pitchFamily="18" charset="0"/>
              </a:rPr>
              <a:t>.</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Cấu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tạo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tai: Tai </a:t>
            </a:r>
            <a:r>
              <a:rPr lang="en-US" sz="3600" dirty="0" err="1">
                <a:latin typeface="Times New Roman" panose="02020603050405020304" pitchFamily="18" charset="0"/>
                <a:cs typeface="Times New Roman" panose="02020603050405020304" pitchFamily="18" charset="0"/>
              </a:rPr>
              <a:t>ngoài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gồm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vành</a:t>
            </a:r>
            <a:r>
              <a:rPr lang="en-US" sz="3600" dirty="0">
                <a:latin typeface="Times New Roman" panose="02020603050405020304" pitchFamily="18" charset="0"/>
                <a:cs typeface="Times New Roman" panose="02020603050405020304" pitchFamily="18" charset="0"/>
              </a:rPr>
              <a:t> tai, </a:t>
            </a:r>
            <a:r>
              <a:rPr lang="en-US" sz="3600" dirty="0" err="1">
                <a:latin typeface="Times New Roman" panose="02020603050405020304" pitchFamily="18" charset="0"/>
                <a:cs typeface="Times New Roman" panose="02020603050405020304" pitchFamily="18" charset="0"/>
              </a:rPr>
              <a:t>ống</a:t>
            </a:r>
            <a:r>
              <a:rPr lang="en-US" sz="3600" dirty="0">
                <a:latin typeface="Times New Roman" panose="02020603050405020304" pitchFamily="18" charset="0"/>
                <a:cs typeface="Times New Roman" panose="02020603050405020304" pitchFamily="18" charset="0"/>
              </a:rPr>
              <a:t> tai </a:t>
            </a:r>
            <a:r>
              <a:rPr lang="en-US" sz="3600" dirty="0" err="1">
                <a:latin typeface="Times New Roman" panose="02020603050405020304" pitchFamily="18" charset="0"/>
                <a:cs typeface="Times New Roman" panose="02020603050405020304" pitchFamily="18" charset="0"/>
              </a:rPr>
              <a:t>ngoài</a:t>
            </a:r>
            <a:r>
              <a:rPr lang="en-US" sz="3600" dirty="0">
                <a:latin typeface="Times New Roman" panose="02020603050405020304" pitchFamily="18" charset="0"/>
                <a:cs typeface="Times New Roman" panose="02020603050405020304" pitchFamily="18" charset="0"/>
              </a:rPr>
              <a:t>), tai </a:t>
            </a:r>
            <a:r>
              <a:rPr lang="en-US" sz="3600" dirty="0" err="1">
                <a:latin typeface="Times New Roman" panose="02020603050405020304" pitchFamily="18" charset="0"/>
                <a:cs typeface="Times New Roman" panose="02020603050405020304" pitchFamily="18" charset="0"/>
              </a:rPr>
              <a:t>giữa</a:t>
            </a:r>
            <a:r>
              <a:rPr lang="en-US" sz="3600" dirty="0">
                <a:latin typeface="Times New Roman" panose="02020603050405020304" pitchFamily="18" charset="0"/>
                <a:cs typeface="Times New Roman" panose="02020603050405020304" pitchFamily="18" charset="0"/>
              </a:rPr>
              <a:t> (có </a:t>
            </a:r>
            <a:r>
              <a:rPr lang="en-US" sz="3600" dirty="0" err="1">
                <a:latin typeface="Times New Roman" panose="02020603050405020304" pitchFamily="18" charset="0"/>
                <a:cs typeface="Times New Roman" panose="02020603050405020304" pitchFamily="18" charset="0"/>
              </a:rPr>
              <a:t>màng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chuỗi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xương</a:t>
            </a:r>
            <a:r>
              <a:rPr lang="en-US" sz="3600" dirty="0">
                <a:latin typeface="Times New Roman" panose="02020603050405020304" pitchFamily="18" charset="0"/>
                <a:cs typeface="Times New Roman" panose="02020603050405020304" pitchFamily="18" charset="0"/>
              </a:rPr>
              <a:t> tai, </a:t>
            </a:r>
            <a:r>
              <a:rPr lang="en-US" sz="3600" dirty="0" err="1">
                <a:latin typeface="Times New Roman" panose="02020603050405020304" pitchFamily="18" charset="0"/>
                <a:cs typeface="Times New Roman" panose="02020603050405020304" pitchFamily="18" charset="0"/>
              </a:rPr>
              <a:t>või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va</a:t>
            </a:r>
            <a:r>
              <a:rPr lang="en-US" sz="3600" dirty="0">
                <a:latin typeface="Times New Roman" panose="02020603050405020304" pitchFamily="18" charset="0"/>
                <a:cs typeface="Times New Roman" panose="02020603050405020304" pitchFamily="18" charset="0"/>
              </a:rPr>
              <a:t>̀ tai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(có </a:t>
            </a:r>
            <a:r>
              <a:rPr lang="en-US" sz="3600" dirty="0" err="1">
                <a:latin typeface="Times New Roman" panose="02020603050405020304" pitchFamily="18" charset="0"/>
                <a:cs typeface="Times New Roman" panose="02020603050405020304" pitchFamily="18" charset="0"/>
              </a:rPr>
              <a:t>ốc</a:t>
            </a:r>
            <a:r>
              <a:rPr lang="en-US" sz="3600" dirty="0">
                <a:latin typeface="Times New Roman" panose="02020603050405020304" pitchFamily="18" charset="0"/>
                <a:cs typeface="Times New Roman" panose="02020603050405020304" pitchFamily="18" charset="0"/>
              </a:rPr>
              <a:t> tai </a:t>
            </a:r>
            <a:r>
              <a:rPr lang="en-US" sz="3600" dirty="0" err="1">
                <a:latin typeface="Times New Roman" panose="02020603050405020304" pitchFamily="18" charset="0"/>
                <a:cs typeface="Times New Roman" panose="02020603050405020304" pitchFamily="18" charset="0"/>
              </a:rPr>
              <a:t>chứa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các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tê</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bào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cảm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âm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thanh</a:t>
            </a:r>
            <a:r>
              <a:rPr lang="en-US" sz="3600" dirty="0">
                <a:latin typeface="Times New Roman" panose="02020603050405020304" pitchFamily="18" charset="0"/>
                <a:cs typeface="Times New Roman" panose="02020603050405020304" pitchFamily="18" charset="0"/>
              </a:rPr>
              <a:t>).</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Chức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năng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Nhận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âm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thanh</a:t>
            </a:r>
            <a:r>
              <a:rPr lang="en-US" sz="3600" dirty="0">
                <a:latin typeface="Times New Roman" panose="02020603050405020304" pitchFamily="18" charset="0"/>
                <a:cs typeface="Times New Roman" panose="02020603050405020304" pitchFamily="18" charset="0"/>
              </a:rPr>
              <a:t>.</a:t>
            </a:r>
            <a:br>
              <a:rPr lang="en-US" dirty="0"/>
            </a:br>
            <a:endParaRPr lang="en-US" dirty="0"/>
          </a:p>
        </p:txBody>
      </p:sp>
    </p:spTree>
    <p:extLst>
      <p:ext uri="{BB962C8B-B14F-4D97-AF65-F5344CB8AC3E}">
        <p14:creationId xmlns:p14="http://schemas.microsoft.com/office/powerpoint/2010/main" val="2812123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b. </a:t>
            </a:r>
            <a:r>
              <a:rPr lang="en-US" sz="3600" dirty="0" err="1">
                <a:latin typeface="Times New Roman" panose="02020603050405020304" pitchFamily="18" charset="0"/>
                <a:cs typeface="Times New Roman" panose="02020603050405020304" pitchFamily="18" charset="0"/>
              </a:rPr>
              <a:t>Một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bệnh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về</a:t>
            </a:r>
            <a:r>
              <a:rPr lang="en-US" sz="3600" dirty="0">
                <a:latin typeface="Times New Roman" panose="02020603050405020304" pitchFamily="18" charset="0"/>
                <a:cs typeface="Times New Roman" panose="02020603050405020304" pitchFamily="18" charset="0"/>
              </a:rPr>
              <a:t> tai.</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bệnh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tai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tránh</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7812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latin typeface="Times New Roman" panose="02020603050405020304" pitchFamily="18" charset="0"/>
                <a:cs typeface="Times New Roman" panose="02020603050405020304" pitchFamily="18" charset="0"/>
              </a:rPr>
              <a:t>KHỞI ĐỘNG</a:t>
            </a:r>
          </a:p>
        </p:txBody>
      </p:sp>
      <p:sp>
        <p:nvSpPr>
          <p:cNvPr id="3" name="Content Placeholder 2"/>
          <p:cNvSpPr>
            <a:spLocks noGrp="1"/>
          </p:cNvSpPr>
          <p:nvPr>
            <p:ph idx="1"/>
          </p:nvPr>
        </p:nvSpPr>
        <p:spPr>
          <a:xfrm>
            <a:off x="838200" y="1825625"/>
            <a:ext cx="10515600" cy="1557655"/>
          </a:xfrm>
        </p:spPr>
        <p:txBody>
          <a:bodyPr/>
          <a:lstStyle/>
          <a:p>
            <a:r>
              <a:rPr lang="en-US" sz="4000" dirty="0" err="1">
                <a:latin typeface="Times New Roman" panose="02020603050405020304" pitchFamily="18" charset="0"/>
                <a:cs typeface="Times New Roman" panose="02020603050405020304" pitchFamily="18" charset="0"/>
              </a:rPr>
              <a:t>Trên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cơ</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thể</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người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mấy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giác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các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giác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quan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nào</a:t>
            </a:r>
            <a:r>
              <a:rPr lang="en-US" sz="4000"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1828800" y="3709851"/>
            <a:ext cx="8660674" cy="168510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3200" dirty="0" err="1">
                <a:latin typeface="Times New Roman" panose="02020603050405020304" pitchFamily="18" charset="0"/>
                <a:cs typeface="Times New Roman" panose="02020603050405020304" pitchFamily="18" charset="0"/>
              </a:rPr>
              <a:t>Cơ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5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khứu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xúc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giác</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22532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b. </a:t>
            </a:r>
            <a:r>
              <a:rPr lang="en-US" sz="3600" dirty="0" err="1">
                <a:latin typeface="Times New Roman" panose="02020603050405020304" pitchFamily="18" charset="0"/>
                <a:cs typeface="Times New Roman" panose="02020603050405020304" pitchFamily="18" charset="0"/>
              </a:rPr>
              <a:t>Một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bệnh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về</a:t>
            </a:r>
            <a:r>
              <a:rPr lang="en-US" sz="3600" dirty="0">
                <a:latin typeface="Times New Roman" panose="02020603050405020304" pitchFamily="18" charset="0"/>
                <a:cs typeface="Times New Roman" panose="02020603050405020304" pitchFamily="18" charset="0"/>
              </a:rPr>
              <a:t> tai.</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bệnh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tai: </a:t>
            </a:r>
            <a:r>
              <a:rPr lang="en-US" dirty="0" err="1">
                <a:latin typeface="Times New Roman" panose="02020603050405020304" pitchFamily="18" charset="0"/>
                <a:cs typeface="Times New Roman" panose="02020603050405020304" pitchFamily="18" charset="0"/>
              </a:rPr>
              <a:t>Viêm</a:t>
            </a:r>
            <a:r>
              <a:rPr lang="en-US" dirty="0">
                <a:latin typeface="Times New Roman" panose="02020603050405020304" pitchFamily="18" charset="0"/>
                <a:cs typeface="Times New Roman" panose="02020603050405020304" pitchFamily="18" charset="0"/>
              </a:rPr>
              <a:t> tai </a:t>
            </a:r>
            <a:r>
              <a:rPr lang="en-US" dirty="0" err="1">
                <a:latin typeface="Times New Roman" panose="02020603050405020304" pitchFamily="18" charset="0"/>
                <a:cs typeface="Times New Roman" panose="02020603050405020304" pitchFamily="18" charset="0"/>
              </a:rPr>
              <a:t>ngoài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viêm</a:t>
            </a:r>
            <a:r>
              <a:rPr lang="en-US" dirty="0">
                <a:latin typeface="Times New Roman" panose="02020603050405020304" pitchFamily="18" charset="0"/>
                <a:cs typeface="Times New Roman" panose="02020603050405020304" pitchFamily="18" charset="0"/>
              </a:rPr>
              <a:t> tai </a:t>
            </a:r>
            <a:r>
              <a:rPr lang="en-US" dirty="0" err="1">
                <a:latin typeface="Times New Roman" panose="02020603050405020304" pitchFamily="18" charset="0"/>
                <a:cs typeface="Times New Roman" panose="02020603050405020304" pitchFamily="18" charset="0"/>
              </a:rPr>
              <a:t>giữa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tai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bệnh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tai:</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tai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sắc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ngoáy</a:t>
            </a:r>
            <a:r>
              <a:rPr lang="en-US" dirty="0">
                <a:latin typeface="Times New Roman" panose="02020603050405020304" pitchFamily="18" charset="0"/>
                <a:cs typeface="Times New Roman" panose="02020603050405020304" pitchFamily="18" charset="0"/>
              </a:rPr>
              <a:t> tai hay </a:t>
            </a:r>
            <a:r>
              <a:rPr lang="en-US" dirty="0" err="1">
                <a:latin typeface="Times New Roman" panose="02020603050405020304" pitchFamily="18" charset="0"/>
                <a:cs typeface="Times New Roman" panose="02020603050405020304" pitchFamily="18" charset="0"/>
              </a:rPr>
              <a:t>lấy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ráy</a:t>
            </a:r>
            <a:r>
              <a:rPr lang="en-US" dirty="0">
                <a:latin typeface="Times New Roman" panose="02020603050405020304" pitchFamily="18" charset="0"/>
                <a:cs typeface="Times New Roman" panose="02020603050405020304" pitchFamily="18" charset="0"/>
              </a:rPr>
              <a:t> tai.</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nhiễm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khuẩn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viêm</a:t>
            </a:r>
            <a:r>
              <a:rPr lang="en-US" dirty="0">
                <a:latin typeface="Times New Roman" panose="02020603050405020304" pitchFamily="18" charset="0"/>
                <a:cs typeface="Times New Roman" panose="02020603050405020304" pitchFamily="18" charset="0"/>
              </a:rPr>
              <a:t> tai.</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ồn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âm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9691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999252"/>
          </a:xfrm>
        </p:spPr>
        <p:txBody>
          <a:bodyPr>
            <a:normAutofit fontScale="90000"/>
          </a:bodyPr>
          <a:lstStyle/>
          <a:p>
            <a:r>
              <a:rPr lang="en-US" sz="3600" dirty="0" err="1">
                <a:latin typeface="Times New Roman" panose="02020603050405020304" pitchFamily="18" charset="0"/>
                <a:cs typeface="Times New Roman" panose="02020603050405020304" pitchFamily="18" charset="0"/>
              </a:rPr>
              <a:t>Giải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thích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tại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những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người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việc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hoặc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môi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trường</a:t>
            </a:r>
            <a:r>
              <a:rPr lang="en-US" sz="3600" dirty="0">
                <a:latin typeface="Times New Roman" panose="02020603050405020304" pitchFamily="18" charset="0"/>
                <a:cs typeface="Times New Roman" panose="02020603050405020304" pitchFamily="18" charset="0"/>
              </a:rPr>
              <a:t> có </a:t>
            </a:r>
            <a:r>
              <a:rPr lang="en-US" sz="3600" dirty="0" err="1">
                <a:latin typeface="Times New Roman" panose="02020603050405020304" pitchFamily="18" charset="0"/>
                <a:cs typeface="Times New Roman" panose="02020603050405020304" pitchFamily="18" charset="0"/>
              </a:rPr>
              <a:t>âm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thanh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cường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độ</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cao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thường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xuyên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như</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công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máy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dệt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người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gần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đường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tàu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dễ</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bị</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giảm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thính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lực</a:t>
            </a:r>
            <a:r>
              <a:rPr lang="en-US" sz="3600" dirty="0">
                <a:latin typeface="Times New Roman" panose="02020603050405020304" pitchFamily="18" charset="0"/>
                <a:cs typeface="Times New Roman" panose="02020603050405020304" pitchFamily="18" charset="0"/>
              </a:rPr>
              <a:t>?</a:t>
            </a:r>
            <a:br>
              <a:rPr lang="en-US" dirty="0"/>
            </a:br>
            <a:endParaRPr lang="en-US" dirty="0"/>
          </a:p>
        </p:txBody>
      </p:sp>
      <p:sp>
        <p:nvSpPr>
          <p:cNvPr id="3" name="Content Placeholder 2"/>
          <p:cNvSpPr>
            <a:spLocks noGrp="1"/>
          </p:cNvSpPr>
          <p:nvPr>
            <p:ph idx="1"/>
          </p:nvPr>
        </p:nvSpPr>
        <p:spPr>
          <a:xfrm>
            <a:off x="838200" y="2246811"/>
            <a:ext cx="10515600" cy="3930152"/>
          </a:xfrm>
        </p:spPr>
        <p:txBody>
          <a:bodyPr>
            <a:normAutofit lnSpcReduction="10000"/>
          </a:bodyPr>
          <a:lstStyle/>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hoặc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môi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trường</a:t>
            </a:r>
            <a:r>
              <a:rPr lang="en-US" sz="3200" dirty="0">
                <a:latin typeface="Times New Roman" panose="02020603050405020304" pitchFamily="18" charset="0"/>
                <a:cs typeface="Times New Roman" panose="02020603050405020304" pitchFamily="18" charset="0"/>
              </a:rPr>
              <a:t> có </a:t>
            </a:r>
            <a:r>
              <a:rPr lang="en-US" sz="3200" dirty="0" err="1">
                <a:latin typeface="Times New Roman" panose="02020603050405020304" pitchFamily="18" charset="0"/>
                <a:cs typeface="Times New Roman" panose="02020603050405020304" pitchFamily="18" charset="0"/>
              </a:rPr>
              <a: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xuyên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máy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tàu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dễ</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vì</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đô</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xuyên</a:t>
            </a:r>
            <a:r>
              <a:rPr lang="en-US" sz="3200" dirty="0">
                <a:latin typeface="Times New Roman" panose="02020603050405020304" pitchFamily="18" charset="0"/>
                <a:cs typeface="Times New Roman" panose="02020603050405020304" pitchFamily="18" charset="0"/>
              </a:rPr>
              <a:t> có </a:t>
            </a:r>
            <a:r>
              <a:rPr lang="en-US" sz="3200" dirty="0" err="1">
                <a:latin typeface="Times New Roman" panose="02020603050405020304" pitchFamily="18" charset="0"/>
                <a:cs typeface="Times New Roman" panose="02020603050405020304" pitchFamily="18" charset="0"/>
              </a:rPr>
              <a:t>thê</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làm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tê</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ở </a:t>
            </a:r>
            <a:r>
              <a:rPr lang="en-US" sz="3200" dirty="0" err="1">
                <a:latin typeface="Times New Roman" panose="02020603050405020304" pitchFamily="18" charset="0"/>
                <a:cs typeface="Times New Roman" panose="02020603050405020304" pitchFamily="18" charset="0"/>
              </a:rPr>
              <a:t>ốc</a:t>
            </a:r>
            <a:r>
              <a:rPr lang="en-US" sz="3200" dirty="0">
                <a:latin typeface="Times New Roman" panose="02020603050405020304" pitchFamily="18" charset="0"/>
                <a:cs typeface="Times New Roman" panose="02020603050405020304" pitchFamily="18" charset="0"/>
              </a:rPr>
              <a:t> tai. </a:t>
            </a:r>
            <a:r>
              <a:rPr lang="en-US" sz="3200" dirty="0" err="1">
                <a:latin typeface="Times New Roman" panose="02020603050405020304" pitchFamily="18" charset="0"/>
                <a:cs typeface="Times New Roman" panose="02020603050405020304" pitchFamily="18" charset="0"/>
              </a:rPr>
              <a:t>Khi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mức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đô</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thương</a:t>
            </a:r>
            <a:r>
              <a:rPr lang="en-US" sz="3200" dirty="0">
                <a:latin typeface="Times New Roman" panose="02020603050405020304" pitchFamily="18" charset="0"/>
                <a:cs typeface="Times New Roman" panose="02020603050405020304" pitchFamily="18" charset="0"/>
              </a:rPr>
              <a:t>, sẽ </a:t>
            </a:r>
            <a:r>
              <a:rPr lang="en-US" sz="3200" dirty="0" err="1">
                <a:latin typeface="Times New Roman" panose="02020603050405020304" pitchFamily="18" charset="0"/>
                <a:cs typeface="Times New Roman" panose="02020603050405020304" pitchFamily="18" charset="0"/>
              </a:rPr>
              <a:t>hạn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chê</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hoặc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làm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mất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đê</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truyền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việc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âm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thanh</a:t>
            </a:r>
            <a:r>
              <a:rPr lang="en-US" sz="3200" dirty="0">
                <a:latin typeface="Times New Roman" panose="02020603050405020304" pitchFamily="18" charset="0"/>
                <a:cs typeface="Times New Roman" panose="02020603050405020304" pitchFamily="18" charset="0"/>
              </a:rPr>
              <a:t> bị </a:t>
            </a:r>
            <a:r>
              <a:rPr lang="en-US" sz="3200" dirty="0" err="1">
                <a:latin typeface="Times New Roman" panose="02020603050405020304" pitchFamily="18" charset="0"/>
                <a:cs typeface="Times New Roman" panose="02020603050405020304" pitchFamily="18" charset="0"/>
              </a:rPr>
              <a:t>hạn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chê</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lực</a:t>
            </a:r>
            <a:r>
              <a:rPr lang="en-US" sz="32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124747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I. HỆ THẦN KINH</a:t>
            </a:r>
            <a:br>
              <a:rPr lang="en-US"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1.Cấu </a:t>
            </a:r>
            <a:r>
              <a:rPr lang="fr-FR" dirty="0" err="1">
                <a:latin typeface="Times New Roman" panose="02020603050405020304" pitchFamily="18" charset="0"/>
                <a:cs typeface="Times New Roman" panose="02020603050405020304" pitchFamily="18" charset="0"/>
              </a:rPr>
              <a:t>tạo</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và</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chức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năng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của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hệ</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thần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kinh</a:t>
            </a:r>
            <a:r>
              <a:rPr lang="fr-FR" dirty="0">
                <a:latin typeface="Times New Roman" panose="02020603050405020304" pitchFamily="18" charset="0"/>
                <a:cs typeface="Times New Roman" panose="02020603050405020304" pitchFamily="18" charset="0"/>
              </a:rPr>
              <a:t>. </a:t>
            </a:r>
            <a:endParaRPr lang="en-US" dirty="0"/>
          </a:p>
        </p:txBody>
      </p:sp>
      <p:pic>
        <p:nvPicPr>
          <p:cNvPr id="5" name="Content Placeholder 4"/>
          <p:cNvPicPr>
            <a:picLocks noGrp="1" noChangeAspect="1"/>
          </p:cNvPicPr>
          <p:nvPr>
            <p:ph idx="1"/>
          </p:nvPr>
        </p:nvPicPr>
        <p:blipFill>
          <a:blip r:embed="rId2"/>
          <a:stretch>
            <a:fillRect/>
          </a:stretch>
        </p:blipFill>
        <p:spPr>
          <a:xfrm>
            <a:off x="5590903" y="1744168"/>
            <a:ext cx="5003073" cy="3615758"/>
          </a:xfrm>
          <a:prstGeom prst="rect">
            <a:avLst/>
          </a:prstGeom>
        </p:spPr>
      </p:pic>
      <p:sp>
        <p:nvSpPr>
          <p:cNvPr id="4" name="Text Placeholder 3"/>
          <p:cNvSpPr>
            <a:spLocks noGrp="1"/>
          </p:cNvSpPr>
          <p:nvPr>
            <p:ph type="body" sz="half" idx="2"/>
          </p:nvPr>
        </p:nvSpPr>
        <p:spPr/>
        <p:txBody>
          <a:bodyPr/>
          <a:lstStyle/>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34.1,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gồm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7808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 HỆ THẦN KINH</a:t>
            </a:r>
            <a:br>
              <a:rPr lang="en-US"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1.Cấu </a:t>
            </a:r>
            <a:r>
              <a:rPr lang="fr-FR" dirty="0" err="1">
                <a:latin typeface="Times New Roman" panose="02020603050405020304" pitchFamily="18" charset="0"/>
                <a:cs typeface="Times New Roman" panose="02020603050405020304" pitchFamily="18" charset="0"/>
              </a:rPr>
              <a:t>tạo</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và</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chức</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năng</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của</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hệ</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thần</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kinh</a:t>
            </a:r>
            <a:r>
              <a:rPr lang="fr-FR"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3200" dirty="0" err="1">
                <a:latin typeface="Times New Roman" panose="02020603050405020304" pitchFamily="18" charset="0"/>
                <a:cs typeface="Times New Roman" panose="02020603050405020304" pitchFamily="18" charset="0"/>
              </a:rPr>
              <a:t>Hệ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gồm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ngoại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biên</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gồm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tuỷ</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sống</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Bộ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ngoại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gồm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endParaRPr lang="en-US" sz="32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838200" y="4434839"/>
            <a:ext cx="10552611" cy="2044337"/>
          </a:xfrm>
          <a:prstGeom prst="roundRect">
            <a:avLst>
              <a:gd name="adj" fmla="val 7721"/>
            </a:avLst>
          </a:prstGeom>
        </p:spPr>
        <p:style>
          <a:lnRef idx="2">
            <a:schemeClr val="accent6"/>
          </a:lnRef>
          <a:fillRef idx="1">
            <a:schemeClr val="lt1"/>
          </a:fillRef>
          <a:effectRef idx="0">
            <a:schemeClr val="accent6"/>
          </a:effectRef>
          <a:fontRef idx="minor">
            <a:schemeClr val="dk1"/>
          </a:fontRef>
        </p:style>
        <p:txBody>
          <a:bodyPr rtlCol="0" anchor="ctr"/>
          <a:lstStyle/>
          <a:p>
            <a:r>
              <a:rPr lang="en-US" sz="3200" dirty="0" err="1">
                <a:latin typeface="Times New Roman" panose="02020603050405020304" pitchFamily="18" charset="0"/>
                <a:cs typeface="Times New Roman" panose="02020603050405020304" pitchFamily="18" charset="0"/>
              </a:rPr>
              <a:t>Chức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khiển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hợp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4847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a:latin typeface="Times New Roman" panose="02020603050405020304" pitchFamily="18" charset="0"/>
                <a:cs typeface="Times New Roman" panose="02020603050405020304" pitchFamily="18" charset="0"/>
              </a:rPr>
              <a:t>2</a:t>
            </a:r>
            <a:r>
              <a:rPr lang="fr-FR"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Một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số</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bệnh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hệ</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thần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kinh</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hiểu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một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a:t>
            </a:r>
          </a:p>
          <a:p>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1: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tai </a:t>
            </a:r>
            <a:r>
              <a:rPr lang="en-US" sz="3200" dirty="0" err="1">
                <a:latin typeface="Times New Roman" panose="02020603050405020304" pitchFamily="18" charset="0"/>
                <a:cs typeface="Times New Roman" panose="02020603050405020304" pitchFamily="18" charset="0"/>
              </a:rPr>
              <a:t>biến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máu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não</a:t>
            </a:r>
            <a:endParaRPr lang="en-US" sz="3200" dirty="0">
              <a:latin typeface="Times New Roman" panose="02020603050405020304" pitchFamily="18" charset="0"/>
              <a:cs typeface="Times New Roman" panose="02020603050405020304" pitchFamily="18" charset="0"/>
            </a:endParaRPr>
          </a:p>
          <a:p>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2: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thoát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đệm</a:t>
            </a:r>
            <a:endParaRPr lang="en-US" sz="3200" dirty="0">
              <a:latin typeface="Times New Roman" panose="02020603050405020304" pitchFamily="18" charset="0"/>
              <a:cs typeface="Times New Roman" panose="02020603050405020304" pitchFamily="18" charset="0"/>
            </a:endParaRPr>
          </a:p>
          <a:p>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3 :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Parkinson</a:t>
            </a:r>
          </a:p>
          <a:p>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4: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Alzheimer</a:t>
            </a:r>
          </a:p>
          <a:p>
            <a:pPr marL="0" indent="0">
              <a:buNone/>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32176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7300" y="411480"/>
            <a:ext cx="9326880" cy="5509200"/>
          </a:xfrm>
          <a:prstGeom prst="rect">
            <a:avLst/>
          </a:prstGeom>
        </p:spPr>
        <p:txBody>
          <a:bodyPr wrap="square">
            <a:spAutoFit/>
          </a:bodyPr>
          <a:lstStyle/>
          <a:p>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tai </a:t>
            </a:r>
            <a:r>
              <a:rPr lang="en-US" sz="3200" dirty="0" err="1">
                <a:latin typeface="Times New Roman" panose="02020603050405020304" pitchFamily="18" charset="0"/>
                <a:cs typeface="Times New Roman" panose="02020603050405020304" pitchFamily="18" charset="0"/>
              </a:rPr>
              <a:t>biến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máu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thoát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đệm</a:t>
            </a:r>
            <a:r>
              <a:rPr lang="en-US" sz="3200" dirty="0">
                <a:latin typeface="Times New Roman" panose="02020603050405020304" pitchFamily="18" charset="0"/>
                <a:cs typeface="Times New Roman" panose="02020603050405020304" pitchFamily="18" charset="0"/>
              </a:rPr>
              <a:t>, Parkinson, Alzheimer</a:t>
            </a:r>
          </a:p>
          <a:p>
            <a:r>
              <a:rPr lang="en-US" sz="3200" dirty="0" err="1">
                <a:latin typeface="Times New Roman" panose="02020603050405020304" pitchFamily="18" charset="0"/>
                <a:cs typeface="Times New Roman" panose="02020603050405020304" pitchFamily="18" charset="0"/>
              </a:rPr>
              <a:t>Cách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phòng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bệnh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dưỡng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hợp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lí</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xuyên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dụng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các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chất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gây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chất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đối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hê</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ngủ</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Kiểm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khoẻ</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kì</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Ngoài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hội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tiếp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tập</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84591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a:t>
            </a:r>
            <a:br>
              <a:rPr lang="en-US" dirty="0"/>
            </a:br>
            <a:endParaRPr lang="en-US" dirty="0"/>
          </a:p>
        </p:txBody>
      </p:sp>
      <p:sp>
        <p:nvSpPr>
          <p:cNvPr id="3" name="Content Placeholder 2"/>
          <p:cNvSpPr>
            <a:spLocks noGrp="1"/>
          </p:cNvSpPr>
          <p:nvPr>
            <p:ph idx="1"/>
          </p:nvPr>
        </p:nvSpPr>
        <p:spPr/>
        <p:txBody>
          <a:bodyPr>
            <a:normAutofit/>
          </a:bodyPr>
          <a:lstStyle/>
          <a:p>
            <a:r>
              <a:rPr lang="fr-FR" sz="3200" dirty="0" err="1">
                <a:latin typeface="Times New Roman" panose="02020603050405020304" pitchFamily="18" charset="0"/>
                <a:cs typeface="Times New Roman" panose="02020603050405020304" pitchFamily="18" charset="0"/>
              </a:rPr>
              <a:t>Chất</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gây</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nghiện</a:t>
            </a:r>
            <a:r>
              <a:rPr lang="fr-FR" sz="3200" dirty="0">
                <a:latin typeface="Times New Roman" panose="02020603050405020304" pitchFamily="18" charset="0"/>
                <a:cs typeface="Times New Roman" panose="02020603050405020304" pitchFamily="18" charset="0"/>
              </a:rPr>
              <a:t> là </a:t>
            </a:r>
            <a:r>
              <a:rPr lang="fr-FR" sz="3200" dirty="0" err="1">
                <a:latin typeface="Times New Roman" panose="02020603050405020304" pitchFamily="18" charset="0"/>
                <a:cs typeface="Times New Roman" panose="02020603050405020304" pitchFamily="18" charset="0"/>
              </a:rPr>
              <a:t>những</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chất</a:t>
            </a:r>
            <a:r>
              <a:rPr lang="fr-FR" sz="3200" dirty="0">
                <a:latin typeface="Times New Roman" panose="02020603050405020304" pitchFamily="18" charset="0"/>
                <a:cs typeface="Times New Roman" panose="02020603050405020304" pitchFamily="18" charset="0"/>
              </a:rPr>
              <a:t> khi </a:t>
            </a:r>
            <a:r>
              <a:rPr lang="fr-FR" sz="3200" dirty="0" err="1">
                <a:latin typeface="Times New Roman" panose="02020603050405020304" pitchFamily="18" charset="0"/>
                <a:cs typeface="Times New Roman" panose="02020603050405020304" pitchFamily="18" charset="0"/>
              </a:rPr>
              <a:t>hấp</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thụ</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vào</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cơ</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thể</a:t>
            </a:r>
            <a:r>
              <a:rPr lang="fr-FR" sz="3200" dirty="0">
                <a:latin typeface="Times New Roman" panose="02020603050405020304" pitchFamily="18" charset="0"/>
                <a:cs typeface="Times New Roman" panose="02020603050405020304" pitchFamily="18" charset="0"/>
              </a:rPr>
              <a:t> ó </a:t>
            </a:r>
            <a:r>
              <a:rPr lang="fr-FR" sz="3200" dirty="0" err="1">
                <a:latin typeface="Times New Roman" panose="02020603050405020304" pitchFamily="18" charset="0"/>
                <a:cs typeface="Times New Roman" panose="02020603050405020304" pitchFamily="18" charset="0"/>
              </a:rPr>
              <a:t>thể</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làm</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thay</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đổi</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chức</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năng</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bình</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thường</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của</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cơ</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thể</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theo</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hướng</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tạo</a:t>
            </a:r>
            <a:r>
              <a:rPr lang="fr-FR" sz="3200" dirty="0">
                <a:latin typeface="Times New Roman" panose="02020603050405020304" pitchFamily="18" charset="0"/>
                <a:cs typeface="Times New Roman" panose="02020603050405020304" pitchFamily="18" charset="0"/>
              </a:rPr>
              <a:t> ra </a:t>
            </a:r>
            <a:r>
              <a:rPr lang="fr-FR" sz="3200" dirty="0" err="1">
                <a:latin typeface="Times New Roman" panose="02020603050405020304" pitchFamily="18" charset="0"/>
                <a:cs typeface="Times New Roman" panose="02020603050405020304" pitchFamily="18" charset="0"/>
              </a:rPr>
              <a:t>sự</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phụ</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thuộc</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của</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cơ</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thể</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đối</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với</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chất</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đó</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hoặc</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cảm</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giác</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thèm</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muốn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sử</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dụng</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chất</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đó</a:t>
            </a:r>
            <a:r>
              <a:rPr lang="fr-FR"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Một</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số</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chất</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gây</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nghiện</a:t>
            </a:r>
            <a:r>
              <a:rPr lang="fr-FR" sz="3200" dirty="0">
                <a:latin typeface="Times New Roman" panose="02020603050405020304" pitchFamily="18" charset="0"/>
                <a:cs typeface="Times New Roman" panose="02020603050405020304" pitchFamily="18" charset="0"/>
              </a:rPr>
              <a:t> : </a:t>
            </a:r>
            <a:r>
              <a:rPr lang="fr-FR" sz="3200" dirty="0" err="1">
                <a:latin typeface="Times New Roman" panose="02020603050405020304" pitchFamily="18" charset="0"/>
                <a:cs typeface="Times New Roman" panose="02020603050405020304" pitchFamily="18" charset="0"/>
              </a:rPr>
              <a:t>thuốc</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lá</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rượu</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bia</a:t>
            </a:r>
            <a:r>
              <a:rPr lang="fr-FR" sz="3200" dirty="0">
                <a:latin typeface="Times New Roman" panose="02020603050405020304" pitchFamily="18" charset="0"/>
                <a:cs typeface="Times New Roman" panose="02020603050405020304" pitchFamily="18" charset="0"/>
              </a:rPr>
              <a:t>, ma </a:t>
            </a:r>
            <a:r>
              <a:rPr lang="fr-FR" sz="3200" dirty="0" err="1">
                <a:latin typeface="Times New Roman" panose="02020603050405020304" pitchFamily="18" charset="0"/>
                <a:cs typeface="Times New Roman" panose="02020603050405020304" pitchFamily="18" charset="0"/>
              </a:rPr>
              <a:t>tuý</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cần</a:t>
            </a:r>
            <a:r>
              <a:rPr lang="fr-FR" sz="3200" dirty="0">
                <a:latin typeface="Times New Roman" panose="02020603050405020304" pitchFamily="18" charset="0"/>
                <a:cs typeface="Times New Roman" panose="02020603050405020304" pitchFamily="18" charset="0"/>
              </a:rPr>
              <a:t> sa…</a:t>
            </a: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2850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p:txBody>
          <a:bodyPr>
            <a:normAutofit/>
          </a:bodyPr>
          <a:lstStyle/>
          <a:p>
            <a:r>
              <a:rPr lang="fr-FR" sz="3200" dirty="0">
                <a:latin typeface="Times New Roman" panose="02020603050405020304" pitchFamily="18" charset="0"/>
                <a:cs typeface="Times New Roman" panose="02020603050405020304" pitchFamily="18" charset="0"/>
              </a:rPr>
              <a:t>-</a:t>
            </a:r>
            <a:r>
              <a:rPr lang="fr-FR" sz="3200" dirty="0" err="1">
                <a:latin typeface="Times New Roman" panose="02020603050405020304" pitchFamily="18" charset="0"/>
                <a:cs typeface="Times New Roman" panose="02020603050405020304" pitchFamily="18" charset="0"/>
              </a:rPr>
              <a:t>Tác</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hại</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của</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chất</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gây</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nghiện</a:t>
            </a:r>
            <a:r>
              <a:rPr lang="fr-FR" sz="3200" dirty="0">
                <a:latin typeface="Times New Roman" panose="02020603050405020304" pitchFamily="18" charset="0"/>
                <a:cs typeface="Times New Roman" panose="02020603050405020304" pitchFamily="18" charset="0"/>
              </a:rPr>
              <a:t> : </a:t>
            </a:r>
            <a:r>
              <a:rPr lang="fr-FR" sz="3200" dirty="0" err="1">
                <a:latin typeface="Times New Roman" panose="02020603050405020304" pitchFamily="18" charset="0"/>
                <a:cs typeface="Times New Roman" panose="02020603050405020304" pitchFamily="18" charset="0"/>
              </a:rPr>
              <a:t>Kích</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thích</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gây</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hưng</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phấn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hệ</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thần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kinh</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gây</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ảo</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giác</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gây</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nghiện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rối</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loạn</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trí</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nhớ</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trầm</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cảm</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hoang</a:t>
            </a:r>
            <a:r>
              <a:rPr lang="fr-FR" sz="3200" dirty="0">
                <a:latin typeface="Times New Roman" panose="02020603050405020304" pitchFamily="18" charset="0"/>
                <a:cs typeface="Times New Roman" panose="02020603050405020304" pitchFamily="18" charset="0"/>
              </a:rPr>
              <a:t> </a:t>
            </a:r>
            <a:r>
              <a:rPr lang="fr-FR" sz="3200" dirty="0" err="1">
                <a:latin typeface="Times New Roman" panose="02020603050405020304" pitchFamily="18" charset="0"/>
                <a:cs typeface="Times New Roman" panose="02020603050405020304" pitchFamily="18" charset="0"/>
              </a:rPr>
              <a:t>tưởng</a:t>
            </a:r>
            <a:r>
              <a:rPr lang="fr-FR"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223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LUYỆN TẬP</a:t>
            </a:r>
          </a:p>
        </p:txBody>
      </p:sp>
      <p:sp>
        <p:nvSpPr>
          <p:cNvPr id="3" name="Content Placeholder 2"/>
          <p:cNvSpPr>
            <a:spLocks noGrp="1"/>
          </p:cNvSpPr>
          <p:nvPr>
            <p:ph idx="1"/>
          </p:nvPr>
        </p:nvSpPr>
        <p:spPr/>
        <p:txBody>
          <a:bodyPr/>
          <a:lstStyle/>
          <a:p>
            <a:r>
              <a:rPr lang="en-US" sz="3200" dirty="0" err="1">
                <a:latin typeface="Times New Roman" panose="02020603050405020304" pitchFamily="18" charset="0"/>
                <a:cs typeface="Times New Roman" panose="02020603050405020304" pitchFamily="18" charset="0"/>
              </a:rPr>
              <a:t>Lấy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trò</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201183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1509</Words>
  <Application>Microsoft Office PowerPoint</Application>
  <PresentationFormat>Widescreen</PresentationFormat>
  <Paragraphs>94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BÀI 34: HỆ THẦN KINH VÀ CÁC GIÁC QUAN Ở NGƯỜI</vt:lpstr>
      <vt:lpstr>KHỞI ĐỘNG</vt:lpstr>
      <vt:lpstr>I. HỆ THẦN KINH 1.Cấu tạo và chức năng của hệ thần kinh. </vt:lpstr>
      <vt:lpstr>I. HỆ THẦN KINH 1.Cấu tạo và chức năng của hệ thần kinh </vt:lpstr>
      <vt:lpstr>2. Một số bệnh về hệ thần kinh </vt:lpstr>
      <vt:lpstr>PowerPoint Presentation</vt:lpstr>
      <vt:lpstr>Thế nào là chất gây nghiện? Kể tên một số chất gây nghiện em biết? </vt:lpstr>
      <vt:lpstr>Nêu tác hại của chất gây nghiện đối với cơ thể?</vt:lpstr>
      <vt:lpstr>LUYỆN TẬP</vt:lpstr>
      <vt:lpstr>VẬN DỤNG</vt:lpstr>
      <vt:lpstr>II. CƠ QUAN CẢM GIÁC 1. Cơ quan thị giác. a. Cấu tạo, chức năng.</vt:lpstr>
      <vt:lpstr>II. CƠ QUAN CẢM GIÁC 1. Cơ quan thị giác. a. Cấu tạo, chức năng.</vt:lpstr>
      <vt:lpstr>b. Một số bệnh về mắt.</vt:lpstr>
      <vt:lpstr>b. Một số bệnh tật về mắt - Bệnh về mắt: viêm kết mạc, đục thủy tinh thể, lác mắt, tăng nhãn áp ,viêm giác mạc,… - Các tật về mắt: cận thị, viễn thị, loạn thị, … - Để phòng bệnh, tật về mắt cần thực hiện: +Chế độ dinh dưỡng đủ Vitamin A. + Bảo vệ mắt: đọc sách đủ ánh sáng, giữ đúng khoảng cách, … + Vệ sinh mắt thường xuyên không dùng chung khăn mặt   + Nếu mắt bị tật khúc xạ cần đeo kính đúng độ và khám mắt định kỳ </vt:lpstr>
      <vt:lpstr>LUYỆN TẬP</vt:lpstr>
      <vt:lpstr>VẬN DỤNG </vt:lpstr>
      <vt:lpstr>2. Cơ quan thính giác:                                  a. Cấu tạo, chức năng: </vt:lpstr>
      <vt:lpstr>2. Cơ quan thính giác: a. Cấu tạo, chức năng: - Cấu tạo của cơ quan thính giác gồm: tai, dây thần kinh thính giác, trung khu thính giác. - Cấu tạo của tai: Tai ngoài (gồm vành tai, ống tai ngoài), tai giữa (có màng nhĩ, chuỗi xương tai, või nhĩ) và tai trong (có ốc tai chứa các tế bào cảm thụ âm thanh). -Chức năng: Nhận biết âm thanh. </vt:lpstr>
      <vt:lpstr>b. Một số bệnh về tai.</vt:lpstr>
      <vt:lpstr>b. Một số bệnh về tai.</vt:lpstr>
      <vt:lpstr>Giải thích tại sao những người làm việc hoặc sống trong môi trường có âm thanh cường độ cao thường xuyên như công nhân nhà máy dệt, người sống gần đường tàu,… dễ bị giảm thính lực?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34: HỆ THẦN KINH VÀ CÁC GIÁC QUAN Ở NGƯỜI</dc:title>
  <dc:creator>VnTeach.Com</dc:creator>
  <cp:keywords>VnTeach.Com</cp:keywords>
  <cp:lastModifiedBy>Admin</cp:lastModifiedBy>
  <cp:revision>1</cp:revision>
  <dcterms:created xsi:type="dcterms:W3CDTF">2023-06-18T14:43:15Z</dcterms:created>
  <dcterms:modified xsi:type="dcterms:W3CDTF">2024-01-08T01:39:01Z</dcterms:modified>
</cp:coreProperties>
</file>