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01" r:id="rId2"/>
    <p:sldId id="257" r:id="rId3"/>
    <p:sldId id="284" r:id="rId4"/>
    <p:sldId id="285" r:id="rId5"/>
    <p:sldId id="369" r:id="rId6"/>
    <p:sldId id="339" r:id="rId7"/>
    <p:sldId id="319" r:id="rId8"/>
    <p:sldId id="342" r:id="rId9"/>
    <p:sldId id="355" r:id="rId10"/>
    <p:sldId id="359" r:id="rId11"/>
    <p:sldId id="312" r:id="rId12"/>
    <p:sldId id="357" r:id="rId13"/>
    <p:sldId id="360" r:id="rId14"/>
    <p:sldId id="361" r:id="rId15"/>
    <p:sldId id="363" r:id="rId16"/>
    <p:sldId id="311" r:id="rId17"/>
    <p:sldId id="362" r:id="rId18"/>
    <p:sldId id="364" r:id="rId19"/>
    <p:sldId id="370" r:id="rId20"/>
    <p:sldId id="346" r:id="rId21"/>
    <p:sldId id="372" r:id="rId22"/>
    <p:sldId id="365" r:id="rId23"/>
    <p:sldId id="368" r:id="rId24"/>
    <p:sldId id="366" r:id="rId25"/>
    <p:sldId id="294" r:id="rId26"/>
    <p:sldId id="354" r:id="rId27"/>
    <p:sldId id="316" r:id="rId28"/>
    <p:sldId id="269" r:id="rId29"/>
    <p:sldId id="295" r:id="rId3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5100"/>
  </p:normalViewPr>
  <p:slideViewPr>
    <p:cSldViewPr snapToGrid="0" snapToObjects="1">
      <p:cViewPr varScale="1">
        <p:scale>
          <a:sx n="71" d="100"/>
          <a:sy n="71"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6</a:t>
            </a:fld>
            <a:endParaRPr lang="en-US"/>
          </a:p>
        </p:txBody>
      </p:sp>
    </p:spTree>
    <p:extLst>
      <p:ext uri="{BB962C8B-B14F-4D97-AF65-F5344CB8AC3E}">
        <p14:creationId xmlns:p14="http://schemas.microsoft.com/office/powerpoint/2010/main" val="63363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47397-6384-44EE-A694-5C2CB09E458C}" type="slidenum">
              <a:rPr lang="en-US" smtClean="0"/>
              <a:t>16</a:t>
            </a:fld>
            <a:endParaRPr lang="en-US"/>
          </a:p>
        </p:txBody>
      </p:sp>
    </p:spTree>
    <p:extLst>
      <p:ext uri="{BB962C8B-B14F-4D97-AF65-F5344CB8AC3E}">
        <p14:creationId xmlns:p14="http://schemas.microsoft.com/office/powerpoint/2010/main" val="25681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7/26/2022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4</a:t>
            </a:r>
          </a:p>
        </p:txBody>
      </p:sp>
      <p:sp>
        <p:nvSpPr>
          <p:cNvPr id="17" name="TextBox 16">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3.2</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1976045"/>
            <a:ext cx="6844938" cy="3108543"/>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4: INTERNATIONAL </a:t>
            </a:r>
          </a:p>
          <a:p>
            <a:pPr algn="ctr"/>
            <a:r>
              <a:rPr lang="en-US" sz="4400" b="1" dirty="0">
                <a:solidFill>
                  <a:srgbClr val="0070C0"/>
                </a:solidFill>
                <a:ea typeface="Times New Roman" panose="02020603050405020304" pitchFamily="18" charset="0"/>
                <a:cs typeface="Arial" panose="020B0604020202020204" pitchFamily="34" charset="0"/>
              </a:rPr>
              <a:t>ORGANIZATIONS AND CHARITIES</a:t>
            </a:r>
          </a:p>
          <a:p>
            <a:pPr algn="ctr"/>
            <a:r>
              <a:rPr lang="en-US" sz="3200" b="1" dirty="0">
                <a:solidFill>
                  <a:srgbClr val="00B050"/>
                </a:solidFill>
                <a:ea typeface="Times New Roman" panose="02020603050405020304" pitchFamily="18" charset="0"/>
                <a:cs typeface="Arial" panose="020B0604020202020204" pitchFamily="34" charset="0"/>
              </a:rPr>
              <a:t>Lesson 3.2 – Writing and Speaking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38</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941" y="663953"/>
            <a:ext cx="11862118" cy="5016758"/>
          </a:xfrm>
          <a:prstGeom prst="rect">
            <a:avLst/>
          </a:prstGeom>
        </p:spPr>
        <p:txBody>
          <a:bodyPr wrap="square">
            <a:spAutoFit/>
          </a:bodyPr>
          <a:lstStyle/>
          <a:p>
            <a:pPr algn="l"/>
            <a:r>
              <a:rPr lang="en-US" sz="3200" b="1" i="0" u="none" strike="noStrike" baseline="0" dirty="0">
                <a:solidFill>
                  <a:srgbClr val="000000"/>
                </a:solidFill>
                <a:latin typeface="HelveticaNeueLTStd-Cn"/>
              </a:rPr>
              <a:t>1. </a:t>
            </a:r>
            <a:r>
              <a:rPr lang="en-US" sz="3200" b="0" i="0" u="none" strike="noStrike" baseline="0" dirty="0">
                <a:solidFill>
                  <a:srgbClr val="000000"/>
                </a:solidFill>
                <a:latin typeface="HelveticaNeueLTStd-Cn"/>
              </a:rPr>
              <a:t>Emma organized an event to </a:t>
            </a:r>
            <a:r>
              <a:rPr lang="en-US" sz="3200" b="0" i="0" u="sng" strike="sngStrike" baseline="0" dirty="0">
                <a:solidFill>
                  <a:srgbClr val="000000"/>
                </a:solidFill>
                <a:latin typeface="HelveticaNeueLTStd-Cn"/>
              </a:rPr>
              <a:t>support </a:t>
            </a:r>
            <a:r>
              <a:rPr lang="en-US" sz="3200" b="0" i="0" u="sng" strike="noStrike" baseline="0" dirty="0">
                <a:solidFill>
                  <a:srgbClr val="000000"/>
                </a:solidFill>
                <a:latin typeface="HelveticaNeueLTStd-Cn"/>
              </a:rPr>
              <a:t>– </a:t>
            </a:r>
            <a:r>
              <a:rPr lang="en-US" sz="3200" b="0" i="0" u="sng" strike="noStrike" baseline="0" dirty="0">
                <a:solidFill>
                  <a:srgbClr val="FF0000"/>
                </a:solidFill>
                <a:latin typeface="HelveticaNeueLTStd-Cn"/>
              </a:rPr>
              <a:t>help</a:t>
            </a:r>
            <a:r>
              <a:rPr lang="en-US" sz="3200" b="0" i="0" u="none" strike="noStrike" baseline="0" dirty="0">
                <a:solidFill>
                  <a:srgbClr val="000000"/>
                </a:solidFill>
                <a:latin typeface="HelveticaNeueLTStd-Cn"/>
              </a:rPr>
              <a:t> the Battersea Dogs and Cats Home.</a:t>
            </a:r>
          </a:p>
          <a:p>
            <a:pPr algn="l"/>
            <a:r>
              <a:rPr lang="en-US" sz="3200" b="1" i="0" u="none" strike="noStrike" baseline="0" dirty="0">
                <a:solidFill>
                  <a:srgbClr val="000000"/>
                </a:solidFill>
                <a:latin typeface="HelveticaNeueLTStd-Cn"/>
              </a:rPr>
              <a:t>2. </a:t>
            </a:r>
            <a:r>
              <a:rPr lang="en-US" sz="3200" b="0" i="0" u="none" strike="noStrike" baseline="0" dirty="0">
                <a:solidFill>
                  <a:srgbClr val="000000"/>
                </a:solidFill>
                <a:latin typeface="HelveticaNeueLTStd-Cn"/>
              </a:rPr>
              <a:t>She hoped that the </a:t>
            </a:r>
            <a:r>
              <a:rPr lang="en-US" sz="3200" b="0" i="0" u="sng" strike="sngStrike" baseline="0" dirty="0">
                <a:solidFill>
                  <a:srgbClr val="000000"/>
                </a:solidFill>
                <a:latin typeface="HelveticaNeueLTStd-Cn"/>
              </a:rPr>
              <a:t>bike ride </a:t>
            </a:r>
            <a:r>
              <a:rPr lang="en-US" sz="3200" b="0" i="0" u="sng" strike="noStrike" baseline="0" dirty="0">
                <a:solidFill>
                  <a:srgbClr val="000000"/>
                </a:solidFill>
                <a:latin typeface="HelveticaNeueLTStd-Cn"/>
              </a:rPr>
              <a:t>– </a:t>
            </a:r>
            <a:r>
              <a:rPr lang="en-US" sz="3200" b="0" i="0" u="sng" strike="noStrike" baseline="0" dirty="0">
                <a:solidFill>
                  <a:srgbClr val="FF0000"/>
                </a:solidFill>
                <a:latin typeface="HelveticaNeueLTStd-Cn"/>
              </a:rPr>
              <a:t>cycle trip </a:t>
            </a:r>
            <a:r>
              <a:rPr lang="en-US" sz="3200" b="0" i="0" u="none" strike="noStrike" baseline="0" dirty="0">
                <a:solidFill>
                  <a:srgbClr val="000000"/>
                </a:solidFill>
                <a:latin typeface="HelveticaNeueLTStd-Cn"/>
              </a:rPr>
              <a:t>from Vietnam to the UK would raise awareness of environmental and social issues.</a:t>
            </a:r>
          </a:p>
          <a:p>
            <a:pPr algn="l"/>
            <a:r>
              <a:rPr lang="en-US" sz="3200" b="1" i="0" u="none" strike="noStrike" baseline="0" dirty="0">
                <a:solidFill>
                  <a:srgbClr val="000000"/>
                </a:solidFill>
                <a:latin typeface="HelveticaNeueLTStd-Cn"/>
              </a:rPr>
              <a:t>3. </a:t>
            </a:r>
            <a:r>
              <a:rPr lang="en-US" sz="3200" b="0" i="0" u="none" strike="noStrike" baseline="0" dirty="0">
                <a:solidFill>
                  <a:srgbClr val="000000"/>
                </a:solidFill>
                <a:latin typeface="HelveticaNeueLTStd-Cn"/>
              </a:rPr>
              <a:t>James and his friend </a:t>
            </a:r>
            <a:r>
              <a:rPr lang="en-US" sz="3200" b="0" i="0" u="sng" strike="sngStrike" baseline="0" dirty="0">
                <a:solidFill>
                  <a:srgbClr val="000000"/>
                </a:solidFill>
                <a:latin typeface="HelveticaNeueLTStd-Cn"/>
              </a:rPr>
              <a:t>participated in</a:t>
            </a:r>
            <a:r>
              <a:rPr lang="en-US" sz="3200" b="0" i="0" u="sng" strike="noStrike" baseline="0" dirty="0">
                <a:solidFill>
                  <a:srgbClr val="000000"/>
                </a:solidFill>
                <a:latin typeface="HelveticaNeueLTStd-Cn"/>
              </a:rPr>
              <a:t> – </a:t>
            </a:r>
            <a:r>
              <a:rPr lang="en-US" sz="3200" b="0" i="0" u="sng" strike="noStrike" baseline="0" dirty="0">
                <a:solidFill>
                  <a:srgbClr val="FF0000"/>
                </a:solidFill>
                <a:latin typeface="HelveticaNeueLTStd-Cn"/>
              </a:rPr>
              <a:t>took part in </a:t>
            </a:r>
            <a:r>
              <a:rPr lang="en-US" sz="3200" b="0" i="0" u="none" strike="noStrike" baseline="0" dirty="0">
                <a:solidFill>
                  <a:srgbClr val="000000"/>
                </a:solidFill>
                <a:latin typeface="HelveticaNeueLTStd-Cn"/>
              </a:rPr>
              <a:t>a </a:t>
            </a:r>
            <a:r>
              <a:rPr lang="en-US" sz="3200" b="0" i="0" u="none" strike="noStrike" baseline="0" dirty="0">
                <a:latin typeface="HelveticaNeueLTStd-Cn"/>
              </a:rPr>
              <a:t>marathon</a:t>
            </a:r>
            <a:r>
              <a:rPr lang="en-US" sz="3200" b="0" i="0" u="none" strike="noStrike" baseline="0" dirty="0">
                <a:solidFill>
                  <a:srgbClr val="9A00FF"/>
                </a:solidFill>
                <a:latin typeface="HelveticaNeueLTStd-Cn"/>
              </a:rPr>
              <a:t> </a:t>
            </a:r>
            <a:r>
              <a:rPr lang="en-US" sz="3200" b="0" i="0" u="none" strike="noStrike" baseline="0" dirty="0">
                <a:solidFill>
                  <a:srgbClr val="000000"/>
                </a:solidFill>
                <a:latin typeface="HelveticaNeueLTStd-Cn"/>
              </a:rPr>
              <a:t>and raised over eight hundred dollars for the organization.</a:t>
            </a:r>
          </a:p>
          <a:p>
            <a:pPr algn="l"/>
            <a:r>
              <a:rPr lang="en-US" sz="3200" b="1" i="0" u="none" strike="noStrike" baseline="0" dirty="0">
                <a:solidFill>
                  <a:srgbClr val="000000"/>
                </a:solidFill>
                <a:latin typeface="HelveticaNeueLTStd-Cn"/>
              </a:rPr>
              <a:t>4. </a:t>
            </a:r>
            <a:r>
              <a:rPr lang="en-US" sz="3200" b="0" i="0" u="none" strike="noStrike" baseline="0" dirty="0">
                <a:solidFill>
                  <a:srgbClr val="000000"/>
                </a:solidFill>
                <a:latin typeface="HelveticaNeueLTStd-Cn"/>
              </a:rPr>
              <a:t>Five-year-old Rachel </a:t>
            </a:r>
            <a:r>
              <a:rPr lang="en-US" sz="3200" b="0" i="0" u="sng" strike="sngStrike" baseline="0" dirty="0">
                <a:solidFill>
                  <a:srgbClr val="000000"/>
                </a:solidFill>
                <a:latin typeface="HelveticaNeueLTStd-Cn"/>
              </a:rPr>
              <a:t>gave</a:t>
            </a:r>
            <a:r>
              <a:rPr lang="en-US" sz="3200" b="0" i="0" u="sng" strike="noStrike" baseline="0" dirty="0">
                <a:solidFill>
                  <a:srgbClr val="000000"/>
                </a:solidFill>
                <a:latin typeface="HelveticaNeueLTStd-Cn"/>
              </a:rPr>
              <a:t> - </a:t>
            </a:r>
            <a:r>
              <a:rPr lang="en-US" sz="3200" b="0" i="0" u="sng" strike="noStrike" baseline="0" dirty="0">
                <a:solidFill>
                  <a:srgbClr val="FF0000"/>
                </a:solidFill>
                <a:latin typeface="HelveticaNeueLTStd-Cn"/>
              </a:rPr>
              <a:t>donated</a:t>
            </a:r>
            <a:r>
              <a:rPr lang="en-US" sz="3200" b="0" i="0" u="none" strike="noStrike" baseline="0" dirty="0">
                <a:solidFill>
                  <a:srgbClr val="000000"/>
                </a:solidFill>
                <a:latin typeface="HelveticaNeueLTStd-Cn"/>
              </a:rPr>
              <a:t> all her savings to charity and </a:t>
            </a:r>
            <a:r>
              <a:rPr lang="en-US" sz="3200" b="0" i="0" u="none" strike="noStrike" baseline="0" dirty="0">
                <a:latin typeface="HelveticaNeueLTStd-Cn"/>
              </a:rPr>
              <a:t>inspired</a:t>
            </a:r>
            <a:r>
              <a:rPr lang="en-US" sz="3200" b="0" i="0" u="none" strike="noStrike" baseline="0" dirty="0">
                <a:solidFill>
                  <a:srgbClr val="000000"/>
                </a:solidFill>
                <a:latin typeface="HelveticaNeueLTStd-Cn"/>
              </a:rPr>
              <a:t> many others to do the same.</a:t>
            </a:r>
          </a:p>
          <a:p>
            <a:pPr algn="l"/>
            <a:r>
              <a:rPr lang="en-US" sz="3200" b="1" i="0" u="none" strike="noStrike" baseline="0" dirty="0">
                <a:solidFill>
                  <a:srgbClr val="000000"/>
                </a:solidFill>
                <a:latin typeface="HelveticaNeueLTStd-Cn"/>
              </a:rPr>
              <a:t>5. </a:t>
            </a:r>
            <a:r>
              <a:rPr lang="en-US" sz="3200" b="0" i="0" u="none" strike="noStrike" baseline="0" dirty="0">
                <a:solidFill>
                  <a:srgbClr val="000000"/>
                </a:solidFill>
                <a:latin typeface="HelveticaNeueLTStd-Cn"/>
              </a:rPr>
              <a:t>An 11-year-old boy climbed Mount </a:t>
            </a:r>
            <a:r>
              <a:rPr lang="en-US" sz="3200" b="0" i="0" u="none" strike="noStrike" baseline="0" dirty="0" err="1">
                <a:solidFill>
                  <a:srgbClr val="000000"/>
                </a:solidFill>
                <a:latin typeface="HelveticaNeueLTStd-Cn"/>
              </a:rPr>
              <a:t>Snowdon</a:t>
            </a:r>
            <a:r>
              <a:rPr lang="en-US" sz="3200" b="0" i="0" u="none" strike="noStrike" baseline="0" dirty="0">
                <a:solidFill>
                  <a:srgbClr val="000000"/>
                </a:solidFill>
                <a:latin typeface="HelveticaNeueLTStd-Cn"/>
              </a:rPr>
              <a:t> and </a:t>
            </a:r>
            <a:r>
              <a:rPr lang="en-US" sz="3200" b="0" i="0" u="sng" strike="sngStrike" baseline="0" dirty="0">
                <a:solidFill>
                  <a:srgbClr val="000000"/>
                </a:solidFill>
                <a:latin typeface="HelveticaNeueLTStd-Cn"/>
              </a:rPr>
              <a:t>organized</a:t>
            </a:r>
            <a:r>
              <a:rPr lang="en-US" sz="3200" b="0" i="0" u="sng" strike="noStrike" baseline="0" dirty="0">
                <a:solidFill>
                  <a:srgbClr val="000000"/>
                </a:solidFill>
                <a:latin typeface="HelveticaNeueLTStd-Cn"/>
              </a:rPr>
              <a:t> – </a:t>
            </a:r>
            <a:r>
              <a:rPr lang="en-US" sz="3200" b="0" i="0" u="sng" strike="noStrike" baseline="0" dirty="0">
                <a:solidFill>
                  <a:srgbClr val="FF0000"/>
                </a:solidFill>
                <a:latin typeface="HelveticaNeueLTStd-Cn"/>
              </a:rPr>
              <a:t>set up</a:t>
            </a:r>
            <a:r>
              <a:rPr lang="en-US" sz="3200" b="0" i="0" u="none" strike="noStrike" baseline="0" dirty="0">
                <a:solidFill>
                  <a:srgbClr val="FF0000"/>
                </a:solidFill>
                <a:latin typeface="HelveticaNeueLTStd-Cn"/>
              </a:rPr>
              <a:t> </a:t>
            </a:r>
            <a:r>
              <a:rPr lang="en-US" sz="3200" b="0" i="0" u="none" strike="noStrike" baseline="0" dirty="0">
                <a:solidFill>
                  <a:srgbClr val="000000"/>
                </a:solidFill>
                <a:latin typeface="HelveticaNeueLTStd-Cn"/>
              </a:rPr>
              <a:t>an event to raise money for two charities.</a:t>
            </a:r>
            <a:endParaRPr lang="en-US" sz="6600" dirty="0"/>
          </a:p>
        </p:txBody>
      </p:sp>
    </p:spTree>
    <p:extLst>
      <p:ext uri="{BB962C8B-B14F-4D97-AF65-F5344CB8AC3E}">
        <p14:creationId xmlns:p14="http://schemas.microsoft.com/office/powerpoint/2010/main" val="13982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234545" cy="6858000"/>
          </a:xfrm>
          <a:prstGeom prst="rect">
            <a:avLst/>
          </a:prstGeom>
        </p:spPr>
      </p:pic>
      <p:sp>
        <p:nvSpPr>
          <p:cNvPr id="4" name="Rectangle 3"/>
          <p:cNvSpPr/>
          <p:nvPr/>
        </p:nvSpPr>
        <p:spPr>
          <a:xfrm>
            <a:off x="0" y="0"/>
            <a:ext cx="3951514"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842" y="1119391"/>
            <a:ext cx="6087431" cy="1079523"/>
          </a:xfrm>
          <a:prstGeom prst="rect">
            <a:avLst/>
          </a:prstGeom>
        </p:spPr>
      </p:pic>
    </p:spTree>
    <p:extLst>
      <p:ext uri="{BB962C8B-B14F-4D97-AF65-F5344CB8AC3E}">
        <p14:creationId xmlns:p14="http://schemas.microsoft.com/office/powerpoint/2010/main" val="278703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3C7168-96D6-A2A6-40B5-5E173C4585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95026"/>
            <a:ext cx="9956800" cy="6038318"/>
          </a:xfrm>
          <a:prstGeom prst="rect">
            <a:avLst/>
          </a:prstGeom>
        </p:spPr>
      </p:pic>
    </p:spTree>
    <p:extLst>
      <p:ext uri="{BB962C8B-B14F-4D97-AF65-F5344CB8AC3E}">
        <p14:creationId xmlns:p14="http://schemas.microsoft.com/office/powerpoint/2010/main" val="412371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A2187B-E372-70DC-11F3-95B953D4DEEE}"/>
              </a:ext>
            </a:extLst>
          </p:cNvPr>
          <p:cNvSpPr/>
          <p:nvPr/>
        </p:nvSpPr>
        <p:spPr>
          <a:xfrm>
            <a:off x="116528" y="349897"/>
            <a:ext cx="2443791" cy="6811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Pre-speaking</a:t>
            </a:r>
            <a:endParaRPr lang="en-US" b="1" dirty="0"/>
          </a:p>
        </p:txBody>
      </p:sp>
      <p:sp>
        <p:nvSpPr>
          <p:cNvPr id="6" name="TextBox 5">
            <a:extLst>
              <a:ext uri="{FF2B5EF4-FFF2-40B4-BE49-F238E27FC236}">
                <a16:creationId xmlns:a16="http://schemas.microsoft.com/office/drawing/2014/main" id="{98C501C3-7D4A-ADFB-AA41-A2502D6555B2}"/>
              </a:ext>
            </a:extLst>
          </p:cNvPr>
          <p:cNvSpPr txBox="1"/>
          <p:nvPr/>
        </p:nvSpPr>
        <p:spPr>
          <a:xfrm>
            <a:off x="5219796" y="0"/>
            <a:ext cx="6972204" cy="6494085"/>
          </a:xfrm>
          <a:prstGeom prst="rect">
            <a:avLst/>
          </a:prstGeom>
          <a:noFill/>
        </p:spPr>
        <p:txBody>
          <a:bodyPr wrap="square" rtlCol="0">
            <a:spAutoFit/>
          </a:bodyPr>
          <a:lstStyle/>
          <a:p>
            <a:endParaRPr lang="en-US" sz="3200" dirty="0"/>
          </a:p>
          <a:p>
            <a:pPr marL="285750" indent="-285750">
              <a:buFont typeface="Arial" panose="020B0604020202020204" pitchFamily="34" charset="0"/>
              <a:buChar char="•"/>
            </a:pPr>
            <a:r>
              <a:rPr lang="en-US" sz="3200" dirty="0"/>
              <a:t>Fundraising idea: </a:t>
            </a:r>
            <a:br>
              <a:rPr lang="en-US" sz="3200" dirty="0"/>
            </a:br>
            <a:r>
              <a:rPr lang="en-US" sz="3200" dirty="0">
                <a:solidFill>
                  <a:srgbClr val="FF0000"/>
                </a:solidFill>
              </a:rPr>
              <a:t>What was his fundraising idea? </a:t>
            </a:r>
            <a:br>
              <a:rPr lang="en-US" sz="3200" dirty="0">
                <a:solidFill>
                  <a:srgbClr val="FF0000"/>
                </a:solidFill>
              </a:rPr>
            </a:br>
            <a:r>
              <a:rPr lang="en-US" sz="3200" dirty="0">
                <a:solidFill>
                  <a:srgbClr val="FF0000"/>
                </a:solidFill>
              </a:rPr>
              <a:t>What did he do to raise money? </a:t>
            </a:r>
            <a:endParaRPr lang="en-US" sz="3200" dirty="0"/>
          </a:p>
          <a:p>
            <a:pPr marL="285750" indent="-285750">
              <a:buFont typeface="Arial" panose="020B0604020202020204" pitchFamily="34" charset="0"/>
              <a:buChar char="•"/>
            </a:pPr>
            <a:r>
              <a:rPr lang="en-US" sz="3200" dirty="0"/>
              <a:t>When: </a:t>
            </a:r>
            <a:br>
              <a:rPr lang="en-US" sz="3200" dirty="0"/>
            </a:br>
            <a:r>
              <a:rPr lang="en-US" sz="3200" dirty="0">
                <a:solidFill>
                  <a:srgbClr val="FF0000"/>
                </a:solidFill>
              </a:rPr>
              <a:t>When did he do it?</a:t>
            </a:r>
            <a:br>
              <a:rPr lang="en-US" sz="3200" dirty="0">
                <a:solidFill>
                  <a:srgbClr val="FF0000"/>
                </a:solidFill>
              </a:rPr>
            </a:br>
            <a:r>
              <a:rPr lang="en-US" sz="3200" dirty="0">
                <a:solidFill>
                  <a:srgbClr val="FF0000"/>
                </a:solidFill>
              </a:rPr>
              <a:t>When was it? </a:t>
            </a:r>
            <a:endParaRPr lang="en-US" sz="3200" dirty="0"/>
          </a:p>
          <a:p>
            <a:pPr marL="285750" indent="-285750">
              <a:buFont typeface="Arial" panose="020B0604020202020204" pitchFamily="34" charset="0"/>
              <a:buChar char="•"/>
            </a:pPr>
            <a:r>
              <a:rPr lang="en-US" sz="3200" dirty="0"/>
              <a:t>How much: </a:t>
            </a:r>
            <a:br>
              <a:rPr lang="en-US" sz="3200" dirty="0"/>
            </a:br>
            <a:r>
              <a:rPr lang="en-US" sz="3200" dirty="0">
                <a:solidFill>
                  <a:srgbClr val="FF0000"/>
                </a:solidFill>
              </a:rPr>
              <a:t>How much did he get? </a:t>
            </a:r>
            <a:br>
              <a:rPr lang="en-US" sz="3200" dirty="0">
                <a:solidFill>
                  <a:srgbClr val="FF0000"/>
                </a:solidFill>
              </a:rPr>
            </a:br>
            <a:r>
              <a:rPr lang="en-US" sz="3200" dirty="0">
                <a:solidFill>
                  <a:srgbClr val="FF0000"/>
                </a:solidFill>
              </a:rPr>
              <a:t>How much did he raise? </a:t>
            </a:r>
            <a:endParaRPr lang="en-US" sz="3200" dirty="0"/>
          </a:p>
          <a:p>
            <a:pPr marL="285750" indent="-285750">
              <a:buFont typeface="Arial" panose="020B0604020202020204" pitchFamily="34" charset="0"/>
              <a:buChar char="•"/>
            </a:pPr>
            <a:r>
              <a:rPr lang="en-US" sz="3200" dirty="0"/>
              <a:t>For:</a:t>
            </a:r>
            <a:br>
              <a:rPr lang="en-US" sz="3200" dirty="0"/>
            </a:br>
            <a:r>
              <a:rPr lang="en-US" sz="3200" dirty="0">
                <a:solidFill>
                  <a:srgbClr val="FF0000"/>
                </a:solidFill>
              </a:rPr>
              <a:t>What did he use the money for? </a:t>
            </a:r>
            <a:br>
              <a:rPr lang="en-US" sz="3200" dirty="0">
                <a:solidFill>
                  <a:srgbClr val="FF0000"/>
                </a:solidFill>
              </a:rPr>
            </a:br>
            <a:r>
              <a:rPr lang="en-US" sz="3200" dirty="0">
                <a:solidFill>
                  <a:srgbClr val="FF0000"/>
                </a:solidFill>
              </a:rPr>
              <a:t>What did he do with the money?</a:t>
            </a:r>
          </a:p>
        </p:txBody>
      </p:sp>
      <p:sp>
        <p:nvSpPr>
          <p:cNvPr id="8" name="TextBox 7">
            <a:extLst>
              <a:ext uri="{FF2B5EF4-FFF2-40B4-BE49-F238E27FC236}">
                <a16:creationId xmlns:a16="http://schemas.microsoft.com/office/drawing/2014/main" id="{B1DA9907-C20F-368D-5FF6-439971402F01}"/>
              </a:ext>
            </a:extLst>
          </p:cNvPr>
          <p:cNvSpPr txBox="1"/>
          <p:nvPr/>
        </p:nvSpPr>
        <p:spPr>
          <a:xfrm>
            <a:off x="116528" y="1277993"/>
            <a:ext cx="6278335" cy="5386090"/>
          </a:xfrm>
          <a:prstGeom prst="rect">
            <a:avLst/>
          </a:prstGeom>
          <a:noFill/>
        </p:spPr>
        <p:txBody>
          <a:bodyPr wrap="square" rtlCol="0">
            <a:spAutoFit/>
          </a:bodyPr>
          <a:lstStyle/>
          <a:p>
            <a:pPr marL="285750" indent="-285750">
              <a:buFont typeface="Arial" panose="020B0604020202020204" pitchFamily="34" charset="0"/>
              <a:buChar char="•"/>
            </a:pPr>
            <a:r>
              <a:rPr lang="en-US" sz="3200" dirty="0"/>
              <a:t>Name: </a:t>
            </a:r>
            <a:br>
              <a:rPr lang="en-US" sz="3200" dirty="0"/>
            </a:br>
            <a:r>
              <a:rPr lang="en-US" sz="3200" dirty="0">
                <a:solidFill>
                  <a:srgbClr val="FF0000"/>
                </a:solidFill>
              </a:rPr>
              <a:t>What is his name? </a:t>
            </a:r>
            <a:br>
              <a:rPr lang="en-US" sz="3200" dirty="0">
                <a:solidFill>
                  <a:srgbClr val="FF0000"/>
                </a:solidFill>
              </a:rPr>
            </a:br>
            <a:r>
              <a:rPr lang="en-US" sz="3200" dirty="0">
                <a:solidFill>
                  <a:srgbClr val="FF0000"/>
                </a:solidFill>
              </a:rPr>
              <a:t>Who is he? </a:t>
            </a:r>
            <a:endParaRPr lang="en-US" sz="3200" dirty="0"/>
          </a:p>
          <a:p>
            <a:pPr marL="285750" indent="-285750">
              <a:buFont typeface="Arial" panose="020B0604020202020204" pitchFamily="34" charset="0"/>
              <a:buChar char="•"/>
            </a:pPr>
            <a:r>
              <a:rPr lang="en-US" sz="3200" dirty="0"/>
              <a:t>Age: </a:t>
            </a:r>
            <a:br>
              <a:rPr lang="en-US" sz="3200" dirty="0"/>
            </a:br>
            <a:r>
              <a:rPr lang="en-US" sz="3200" dirty="0">
                <a:solidFill>
                  <a:srgbClr val="FF0000"/>
                </a:solidFill>
              </a:rPr>
              <a:t>How old is he? </a:t>
            </a:r>
            <a:br>
              <a:rPr lang="en-US" sz="3200" dirty="0">
                <a:solidFill>
                  <a:srgbClr val="FF0000"/>
                </a:solidFill>
              </a:rPr>
            </a:br>
            <a:r>
              <a:rPr lang="en-US" sz="3200" dirty="0">
                <a:solidFill>
                  <a:srgbClr val="FF0000"/>
                </a:solidFill>
              </a:rPr>
              <a:t>What is his age? </a:t>
            </a:r>
            <a:endParaRPr lang="en-US" sz="3200" dirty="0"/>
          </a:p>
          <a:p>
            <a:pPr marL="285750" indent="-285750">
              <a:buFont typeface="Arial" panose="020B0604020202020204" pitchFamily="34" charset="0"/>
              <a:buChar char="•"/>
            </a:pPr>
            <a:r>
              <a:rPr lang="en-US" sz="3200" dirty="0"/>
              <a:t>From: </a:t>
            </a:r>
            <a:br>
              <a:rPr lang="en-US" sz="3200" dirty="0"/>
            </a:br>
            <a:r>
              <a:rPr lang="en-US" sz="3200" dirty="0">
                <a:solidFill>
                  <a:srgbClr val="FF0000"/>
                </a:solidFill>
              </a:rPr>
              <a:t>Where is he from? </a:t>
            </a:r>
            <a:br>
              <a:rPr lang="en-US" sz="3200" dirty="0">
                <a:solidFill>
                  <a:srgbClr val="FF0000"/>
                </a:solidFill>
              </a:rPr>
            </a:br>
            <a:r>
              <a:rPr lang="en-US" sz="3200" dirty="0">
                <a:solidFill>
                  <a:srgbClr val="FF0000"/>
                </a:solidFill>
              </a:rPr>
              <a:t>Where does he come from? </a:t>
            </a:r>
            <a:br>
              <a:rPr lang="en-US" sz="3200" dirty="0">
                <a:solidFill>
                  <a:srgbClr val="FF0000"/>
                </a:solidFill>
              </a:rPr>
            </a:br>
            <a:r>
              <a:rPr lang="en-US" sz="3200" dirty="0">
                <a:solidFill>
                  <a:srgbClr val="FF0000"/>
                </a:solidFill>
              </a:rPr>
              <a:t>Where is his hometown? </a:t>
            </a:r>
          </a:p>
          <a:p>
            <a:endParaRPr lang="en-US" sz="2400" dirty="0"/>
          </a:p>
        </p:txBody>
      </p:sp>
    </p:spTree>
    <p:extLst>
      <p:ext uri="{BB962C8B-B14F-4D97-AF65-F5344CB8AC3E}">
        <p14:creationId xmlns:p14="http://schemas.microsoft.com/office/powerpoint/2010/main" val="89552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A2187B-E372-70DC-11F3-95B953D4DEEE}"/>
              </a:ext>
            </a:extLst>
          </p:cNvPr>
          <p:cNvSpPr/>
          <p:nvPr/>
        </p:nvSpPr>
        <p:spPr>
          <a:xfrm>
            <a:off x="116528" y="349897"/>
            <a:ext cx="3226112" cy="6811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While-speaking</a:t>
            </a:r>
            <a:endParaRPr lang="en-US" b="1" dirty="0"/>
          </a:p>
        </p:txBody>
      </p:sp>
      <p:sp>
        <p:nvSpPr>
          <p:cNvPr id="9" name="TextBox 8">
            <a:extLst>
              <a:ext uri="{FF2B5EF4-FFF2-40B4-BE49-F238E27FC236}">
                <a16:creationId xmlns:a16="http://schemas.microsoft.com/office/drawing/2014/main" id="{F7BBD559-EAEC-5263-F8A1-9EE3BC364806}"/>
              </a:ext>
            </a:extLst>
          </p:cNvPr>
          <p:cNvSpPr txBox="1"/>
          <p:nvPr/>
        </p:nvSpPr>
        <p:spPr>
          <a:xfrm>
            <a:off x="1573451" y="2341495"/>
            <a:ext cx="9441390" cy="4031873"/>
          </a:xfrm>
          <a:prstGeom prst="rect">
            <a:avLst/>
          </a:prstGeom>
          <a:noFill/>
        </p:spPr>
        <p:txBody>
          <a:bodyPr wrap="square" rtlCol="0">
            <a:spAutoFit/>
          </a:bodyPr>
          <a:lstStyle/>
          <a:p>
            <a:pPr algn="l"/>
            <a:r>
              <a:rPr lang="en-US" sz="3200" b="1" i="0" u="none" strike="noStrike" baseline="0" dirty="0">
                <a:solidFill>
                  <a:srgbClr val="000000"/>
                </a:solidFill>
                <a:latin typeface="HelveticaNeueLTStd-BdCn"/>
              </a:rPr>
              <a:t>Student B:</a:t>
            </a:r>
            <a:r>
              <a:rPr lang="en-US" sz="3200" b="0" i="0" u="none" strike="noStrike" baseline="0" dirty="0">
                <a:solidFill>
                  <a:srgbClr val="000000"/>
                </a:solidFill>
                <a:latin typeface="HelveticaNeueLTStd-BdCn"/>
              </a:rPr>
              <a:t> Look at Page 95 – File 7. </a:t>
            </a:r>
          </a:p>
          <a:p>
            <a:pPr algn="l"/>
            <a:endParaRPr lang="en-US" sz="3200" b="0" i="0" u="none" strike="noStrike" baseline="0" dirty="0">
              <a:solidFill>
                <a:srgbClr val="000000"/>
              </a:solidFill>
              <a:latin typeface="HelveticaNeueLTStd-BdCn"/>
            </a:endParaRPr>
          </a:p>
          <a:p>
            <a:pPr algn="l"/>
            <a:r>
              <a:rPr lang="en-US" sz="3200" b="1" i="0" u="none" strike="noStrike" baseline="0" dirty="0">
                <a:solidFill>
                  <a:srgbClr val="000000"/>
                </a:solidFill>
                <a:latin typeface="HelveticaNeueLTStd-BdCn"/>
              </a:rPr>
              <a:t>Student A: </a:t>
            </a:r>
            <a:r>
              <a:rPr lang="en-US" sz="3200" b="0" i="0" u="none" strike="noStrike" baseline="0" dirty="0">
                <a:solidFill>
                  <a:srgbClr val="000000"/>
                </a:solidFill>
                <a:latin typeface="HelveticaNeueLTStd-BdCn"/>
              </a:rPr>
              <a:t>Ask Student B questions about Sir Tom Moore and complete the notes. </a:t>
            </a:r>
          </a:p>
          <a:p>
            <a:pPr algn="l"/>
            <a:endParaRPr lang="en-US" sz="3200" b="0" i="0" u="none" strike="noStrike" baseline="0" dirty="0">
              <a:solidFill>
                <a:srgbClr val="000000"/>
              </a:solidFill>
              <a:latin typeface="HelveticaNeueLTStd-BdCn"/>
            </a:endParaRPr>
          </a:p>
          <a:p>
            <a:pPr algn="l"/>
            <a:r>
              <a:rPr lang="en-US" sz="3200" b="0" i="0" u="none" strike="noStrike" baseline="0" dirty="0">
                <a:solidFill>
                  <a:srgbClr val="000000"/>
                </a:solidFill>
                <a:latin typeface="HelveticaNeueLTStd-BdCn"/>
              </a:rPr>
              <a:t>Swap roles and repeat. Now, Student B, ask Student A about John Woodley and complete the notes.</a:t>
            </a:r>
            <a:endParaRPr lang="en-US" sz="2400" dirty="0"/>
          </a:p>
        </p:txBody>
      </p:sp>
      <p:sp>
        <p:nvSpPr>
          <p:cNvPr id="2" name="Rectangle 1">
            <a:extLst>
              <a:ext uri="{FF2B5EF4-FFF2-40B4-BE49-F238E27FC236}">
                <a16:creationId xmlns:a16="http://schemas.microsoft.com/office/drawing/2014/main" id="{FA541D62-EE3D-FE00-DDF2-B7D7B33F58F1}"/>
              </a:ext>
            </a:extLst>
          </p:cNvPr>
          <p:cNvSpPr/>
          <p:nvPr/>
        </p:nvSpPr>
        <p:spPr>
          <a:xfrm>
            <a:off x="1729584" y="1038631"/>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pic>
        <p:nvPicPr>
          <p:cNvPr id="4" name="Picture 2" descr="Free Speech bubble 1195466 PNG with Transparent Background">
            <a:extLst>
              <a:ext uri="{FF2B5EF4-FFF2-40B4-BE49-F238E27FC236}">
                <a16:creationId xmlns:a16="http://schemas.microsoft.com/office/drawing/2014/main" id="{45B846AB-33E8-377D-EAE4-CC39ED3BE9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812169"/>
            <a:ext cx="2157774" cy="137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7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A2187B-E372-70DC-11F3-95B953D4DEEE}"/>
              </a:ext>
            </a:extLst>
          </p:cNvPr>
          <p:cNvSpPr/>
          <p:nvPr/>
        </p:nvSpPr>
        <p:spPr>
          <a:xfrm>
            <a:off x="116528" y="349897"/>
            <a:ext cx="3226112" cy="6811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Post-speaking</a:t>
            </a:r>
            <a:endParaRPr lang="en-US" b="1" dirty="0"/>
          </a:p>
        </p:txBody>
      </p:sp>
      <p:sp>
        <p:nvSpPr>
          <p:cNvPr id="9" name="TextBox 8">
            <a:extLst>
              <a:ext uri="{FF2B5EF4-FFF2-40B4-BE49-F238E27FC236}">
                <a16:creationId xmlns:a16="http://schemas.microsoft.com/office/drawing/2014/main" id="{F7BBD559-EAEC-5263-F8A1-9EE3BC364806}"/>
              </a:ext>
            </a:extLst>
          </p:cNvPr>
          <p:cNvSpPr txBox="1"/>
          <p:nvPr/>
        </p:nvSpPr>
        <p:spPr>
          <a:xfrm>
            <a:off x="1573451" y="2341495"/>
            <a:ext cx="9441390" cy="1077218"/>
          </a:xfrm>
          <a:prstGeom prst="rect">
            <a:avLst/>
          </a:prstGeom>
          <a:noFill/>
        </p:spPr>
        <p:txBody>
          <a:bodyPr wrap="square" rtlCol="0">
            <a:spAutoFit/>
          </a:bodyPr>
          <a:lstStyle/>
          <a:p>
            <a:pPr algn="l"/>
            <a:r>
              <a:rPr lang="en-US" sz="3200" b="1" i="0" u="none" strike="noStrike" baseline="0" dirty="0">
                <a:solidFill>
                  <a:srgbClr val="000000"/>
                </a:solidFill>
                <a:latin typeface="HelveticaNeueLTStd-BdCn"/>
              </a:rPr>
              <a:t>Talk about someone you know who works to raise money for charity</a:t>
            </a:r>
            <a:endParaRPr lang="en-US" sz="2400" dirty="0"/>
          </a:p>
        </p:txBody>
      </p:sp>
      <p:sp>
        <p:nvSpPr>
          <p:cNvPr id="2" name="Rectangle 1">
            <a:extLst>
              <a:ext uri="{FF2B5EF4-FFF2-40B4-BE49-F238E27FC236}">
                <a16:creationId xmlns:a16="http://schemas.microsoft.com/office/drawing/2014/main" id="{FA541D62-EE3D-FE00-DDF2-B7D7B33F58F1}"/>
              </a:ext>
            </a:extLst>
          </p:cNvPr>
          <p:cNvSpPr/>
          <p:nvPr/>
        </p:nvSpPr>
        <p:spPr>
          <a:xfrm>
            <a:off x="1729584" y="1038631"/>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pic>
        <p:nvPicPr>
          <p:cNvPr id="4" name="Picture 2" descr="Free Speech bubble 1195466 PNG with Transparent Background">
            <a:extLst>
              <a:ext uri="{FF2B5EF4-FFF2-40B4-BE49-F238E27FC236}">
                <a16:creationId xmlns:a16="http://schemas.microsoft.com/office/drawing/2014/main" id="{45B846AB-33E8-377D-EAE4-CC39ED3BE9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812169"/>
            <a:ext cx="2157774" cy="137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0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1665"/>
            <a:ext cx="10347649" cy="689843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69" y="983922"/>
            <a:ext cx="4762515" cy="844877"/>
          </a:xfrm>
          <a:prstGeom prst="rect">
            <a:avLst/>
          </a:prstGeom>
        </p:spPr>
      </p:pic>
    </p:spTree>
    <p:extLst>
      <p:ext uri="{BB962C8B-B14F-4D97-AF65-F5344CB8AC3E}">
        <p14:creationId xmlns:p14="http://schemas.microsoft.com/office/powerpoint/2010/main" val="227415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C6448-C2A4-5793-1A9E-7A2932C7832F}"/>
              </a:ext>
            </a:extLst>
          </p:cNvPr>
          <p:cNvSpPr txBox="1"/>
          <p:nvPr/>
        </p:nvSpPr>
        <p:spPr>
          <a:xfrm>
            <a:off x="924560" y="1107440"/>
            <a:ext cx="10342880" cy="1384995"/>
          </a:xfrm>
          <a:prstGeom prst="rect">
            <a:avLst/>
          </a:prstGeom>
          <a:noFill/>
        </p:spPr>
        <p:txBody>
          <a:bodyPr wrap="square">
            <a:spAutoFit/>
          </a:bodyPr>
          <a:lstStyle/>
          <a:p>
            <a:pPr algn="l"/>
            <a:r>
              <a:rPr lang="en-US" sz="2800" b="0" i="0" u="none" strike="noStrike" baseline="0" dirty="0">
                <a:latin typeface="HelveticaNeueLTStd-BdCn"/>
              </a:rPr>
              <a:t>Now, write an article about John Woodley, Sir Tom Moore, or someone raising money for charity that you know. Use the Feedback form to help you. Write 120 to 150 words.</a:t>
            </a:r>
            <a:endParaRPr lang="en-US" sz="2800" dirty="0"/>
          </a:p>
        </p:txBody>
      </p:sp>
      <p:pic>
        <p:nvPicPr>
          <p:cNvPr id="5" name="Picture 4">
            <a:extLst>
              <a:ext uri="{FF2B5EF4-FFF2-40B4-BE49-F238E27FC236}">
                <a16:creationId xmlns:a16="http://schemas.microsoft.com/office/drawing/2014/main" id="{9DB77423-D15D-3AC9-234B-9090B235E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240" y="564477"/>
            <a:ext cx="2563990" cy="542963"/>
          </a:xfrm>
          <a:prstGeom prst="rect">
            <a:avLst/>
          </a:prstGeom>
        </p:spPr>
      </p:pic>
      <p:sp>
        <p:nvSpPr>
          <p:cNvPr id="8" name="Rectangle 7">
            <a:extLst>
              <a:ext uri="{FF2B5EF4-FFF2-40B4-BE49-F238E27FC236}">
                <a16:creationId xmlns:a16="http://schemas.microsoft.com/office/drawing/2014/main" id="{06D60AC9-EBE6-A3FD-024E-62466B76E898}"/>
              </a:ext>
            </a:extLst>
          </p:cNvPr>
          <p:cNvSpPr/>
          <p:nvPr/>
        </p:nvSpPr>
        <p:spPr>
          <a:xfrm>
            <a:off x="65728" y="2510164"/>
            <a:ext cx="3226112" cy="6811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Pre-writing</a:t>
            </a:r>
            <a:endParaRPr lang="en-US" b="1" dirty="0"/>
          </a:p>
        </p:txBody>
      </p:sp>
      <p:sp>
        <p:nvSpPr>
          <p:cNvPr id="10" name="TextBox 9">
            <a:extLst>
              <a:ext uri="{FF2B5EF4-FFF2-40B4-BE49-F238E27FC236}">
                <a16:creationId xmlns:a16="http://schemas.microsoft.com/office/drawing/2014/main" id="{2FC10DB4-82BD-A7C7-F669-C6AA8FA0A6D6}"/>
              </a:ext>
            </a:extLst>
          </p:cNvPr>
          <p:cNvSpPr txBox="1"/>
          <p:nvPr/>
        </p:nvSpPr>
        <p:spPr>
          <a:xfrm>
            <a:off x="924560" y="3349903"/>
            <a:ext cx="10342880" cy="3108543"/>
          </a:xfrm>
          <a:prstGeom prst="rect">
            <a:avLst/>
          </a:prstGeom>
          <a:noFill/>
        </p:spPr>
        <p:txBody>
          <a:bodyPr wrap="square">
            <a:spAutoFit/>
          </a:bodyPr>
          <a:lstStyle/>
          <a:p>
            <a:pPr algn="l"/>
            <a:r>
              <a:rPr lang="en-US" sz="2800" b="0" i="0" u="none" strike="noStrike" baseline="0" dirty="0">
                <a:latin typeface="HelveticaNeueLTStd-BdCn"/>
              </a:rPr>
              <a:t>Read the article about Minh Phan on page 36 again. Pay attention to the sentence or structure you will use in your writing exercise. </a:t>
            </a:r>
          </a:p>
          <a:p>
            <a:pPr algn="l"/>
            <a:endParaRPr lang="en-US" sz="2800" dirty="0">
              <a:latin typeface="HelveticaNeueLTStd-BdCn"/>
            </a:endParaRPr>
          </a:p>
          <a:p>
            <a:pPr algn="l"/>
            <a:r>
              <a:rPr lang="en-US" sz="2800" dirty="0">
                <a:latin typeface="HelveticaNeueLTStd-BdCn"/>
              </a:rPr>
              <a:t>Read the notes about John </a:t>
            </a:r>
            <a:r>
              <a:rPr lang="en-US" sz="2800" dirty="0" err="1">
                <a:latin typeface="HelveticaNeueLTStd-BdCn"/>
              </a:rPr>
              <a:t>Woodly</a:t>
            </a:r>
            <a:r>
              <a:rPr lang="en-US" sz="2800" dirty="0">
                <a:latin typeface="HelveticaNeueLTStd-BdCn"/>
              </a:rPr>
              <a:t> and Sir Tom Moore. Try to give the answer in complete sentences. Pay attention to the tenses of verbs. </a:t>
            </a:r>
            <a:endParaRPr lang="en-US" sz="2800" dirty="0"/>
          </a:p>
        </p:txBody>
      </p:sp>
    </p:spTree>
    <p:extLst>
      <p:ext uri="{BB962C8B-B14F-4D97-AF65-F5344CB8AC3E}">
        <p14:creationId xmlns:p14="http://schemas.microsoft.com/office/powerpoint/2010/main" val="412263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C6448-C2A4-5793-1A9E-7A2932C7832F}"/>
              </a:ext>
            </a:extLst>
          </p:cNvPr>
          <p:cNvSpPr txBox="1"/>
          <p:nvPr/>
        </p:nvSpPr>
        <p:spPr>
          <a:xfrm>
            <a:off x="924560" y="1107440"/>
            <a:ext cx="10342880" cy="1384995"/>
          </a:xfrm>
          <a:prstGeom prst="rect">
            <a:avLst/>
          </a:prstGeom>
          <a:noFill/>
        </p:spPr>
        <p:txBody>
          <a:bodyPr wrap="square">
            <a:spAutoFit/>
          </a:bodyPr>
          <a:lstStyle/>
          <a:p>
            <a:pPr algn="l"/>
            <a:r>
              <a:rPr lang="en-US" sz="2800" b="0" i="0" u="none" strike="noStrike" baseline="0" dirty="0">
                <a:latin typeface="HelveticaNeueLTStd-BdCn"/>
              </a:rPr>
              <a:t>Now, write an article about John Woodley, Sir Tom Moore, or someone raising money for charity that you know. Use the Feedback form to help you. Write 120 to 150 words.</a:t>
            </a:r>
            <a:endParaRPr lang="en-US" sz="2800" dirty="0"/>
          </a:p>
        </p:txBody>
      </p:sp>
      <p:sp>
        <p:nvSpPr>
          <p:cNvPr id="2" name="Rectangle 1">
            <a:extLst>
              <a:ext uri="{FF2B5EF4-FFF2-40B4-BE49-F238E27FC236}">
                <a16:creationId xmlns:a16="http://schemas.microsoft.com/office/drawing/2014/main" id="{6069E5E3-1C95-8873-A6A1-393BEBD3234E}"/>
              </a:ext>
            </a:extLst>
          </p:cNvPr>
          <p:cNvSpPr/>
          <p:nvPr/>
        </p:nvSpPr>
        <p:spPr>
          <a:xfrm>
            <a:off x="197808" y="400905"/>
            <a:ext cx="3226112" cy="6811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While-writing</a:t>
            </a:r>
            <a:endParaRPr lang="en-US" b="1" dirty="0"/>
          </a:p>
        </p:txBody>
      </p:sp>
    </p:spTree>
    <p:extLst>
      <p:ext uri="{BB962C8B-B14F-4D97-AF65-F5344CB8AC3E}">
        <p14:creationId xmlns:p14="http://schemas.microsoft.com/office/powerpoint/2010/main" val="35611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33179B7-0B74-2DEA-5A08-7A3A0E6B9FC8}"/>
              </a:ext>
            </a:extLst>
          </p:cNvPr>
          <p:cNvSpPr txBox="1"/>
          <p:nvPr/>
        </p:nvSpPr>
        <p:spPr>
          <a:xfrm>
            <a:off x="328930" y="318632"/>
            <a:ext cx="11863070" cy="6186309"/>
          </a:xfrm>
          <a:prstGeom prst="rect">
            <a:avLst/>
          </a:prstGeom>
          <a:noFill/>
        </p:spPr>
        <p:txBody>
          <a:bodyPr wrap="square" rtlCol="0">
            <a:spAutoFit/>
          </a:bodyPr>
          <a:lstStyle/>
          <a:p>
            <a:pPr algn="ctr"/>
            <a:r>
              <a:rPr lang="en-US" sz="3000" b="1" i="0" u="none" strike="noStrike" baseline="0" dirty="0">
                <a:solidFill>
                  <a:srgbClr val="FF0000"/>
                </a:solidFill>
                <a:latin typeface="HelveticaNeueLTStd-BdCn"/>
              </a:rPr>
              <a:t>SAMPLE: </a:t>
            </a:r>
            <a:br>
              <a:rPr lang="en-US" sz="3000" b="1" i="0" u="none" strike="noStrike" baseline="0" dirty="0">
                <a:solidFill>
                  <a:srgbClr val="FF0000"/>
                </a:solidFill>
                <a:latin typeface="HelveticaNeueLTStd-BdCn"/>
              </a:rPr>
            </a:br>
            <a:r>
              <a:rPr lang="en-US" sz="3000" b="1" i="0" u="none" strike="noStrike" baseline="0" dirty="0">
                <a:solidFill>
                  <a:srgbClr val="FF0000"/>
                </a:solidFill>
                <a:latin typeface="HelveticaNeueLTStd-BdCn"/>
              </a:rPr>
              <a:t>BOY RAISES MONEY FOR CHARITY BY SLEEPING IN TENT</a:t>
            </a:r>
            <a:endParaRPr lang="en-US" sz="3000" b="0" i="0" u="none" strike="noStrike" baseline="0" dirty="0">
              <a:solidFill>
                <a:srgbClr val="FF0000"/>
              </a:solidFill>
              <a:latin typeface="HelveticaNeueLTStd-Cn"/>
            </a:endParaRPr>
          </a:p>
          <a:p>
            <a:pPr algn="l"/>
            <a:r>
              <a:rPr lang="en-US" sz="2800" b="0" i="0" u="none" strike="noStrike" baseline="0" dirty="0">
                <a:solidFill>
                  <a:srgbClr val="FF0000"/>
                </a:solidFill>
                <a:latin typeface="HelveticaNeueLTStd-Cn"/>
              </a:rPr>
              <a:t>A ten-year-old boy from </a:t>
            </a:r>
            <a:r>
              <a:rPr lang="en-US" sz="2800" b="0" i="0" u="none" strike="noStrike" baseline="0" dirty="0" err="1">
                <a:solidFill>
                  <a:srgbClr val="FF0000"/>
                </a:solidFill>
                <a:latin typeface="HelveticaNeueLTStd-Cn"/>
              </a:rPr>
              <a:t>Braunton</a:t>
            </a:r>
            <a:r>
              <a:rPr lang="en-US" sz="2800" b="0" i="0" u="none" strike="noStrike" baseline="0" dirty="0">
                <a:solidFill>
                  <a:srgbClr val="FF0000"/>
                </a:solidFill>
                <a:latin typeface="HelveticaNeueLTStd-Cn"/>
              </a:rPr>
              <a:t> raised money for charity by camping in his yard. </a:t>
            </a:r>
          </a:p>
          <a:p>
            <a:pPr algn="l"/>
            <a:endParaRPr lang="en-US" sz="2800" dirty="0">
              <a:solidFill>
                <a:srgbClr val="FF0000"/>
              </a:solidFill>
              <a:latin typeface="HelveticaNeueLTStd-Cn"/>
            </a:endParaRPr>
          </a:p>
          <a:p>
            <a:pPr algn="l"/>
            <a:r>
              <a:rPr lang="en-US" sz="2800" b="0" i="0" u="none" strike="noStrike" baseline="0" dirty="0">
                <a:solidFill>
                  <a:srgbClr val="FF0000"/>
                </a:solidFill>
                <a:latin typeface="HelveticaNeueLTStd-Cn"/>
              </a:rPr>
              <a:t>Every night, John Woodley slept in the tent that his friend Rick gave him before Rick died of cancer. The boy started sleeping in Rick's tent on March 29th, 2020 and continued for one year. He stayed in his backyard most of the time, only came inside for school lessons, eating, and washing. John raised over 105,590 pounds for North Devon Hospice, which provides free care and support to patients and their families. The hospice took care of Rick and his wife before they passed away. </a:t>
            </a:r>
          </a:p>
          <a:p>
            <a:pPr algn="l"/>
            <a:endParaRPr lang="en-US" sz="2800" dirty="0">
              <a:solidFill>
                <a:srgbClr val="FF0000"/>
              </a:solidFill>
              <a:latin typeface="HelveticaNeueLTStd-Cn"/>
            </a:endParaRPr>
          </a:p>
          <a:p>
            <a:pPr algn="l"/>
            <a:r>
              <a:rPr lang="en-US" sz="2800" b="0" i="0" u="none" strike="noStrike" baseline="0" dirty="0">
                <a:solidFill>
                  <a:srgbClr val="FF0000"/>
                </a:solidFill>
                <a:latin typeface="HelveticaNeueLTStd-Cn"/>
              </a:rPr>
              <a:t>John's story has inspired many people to raise money for other charities.</a:t>
            </a:r>
            <a:endParaRPr lang="en-US" sz="2800" dirty="0">
              <a:solidFill>
                <a:srgbClr val="FF0000"/>
              </a:solidFill>
            </a:endParaRPr>
          </a:p>
        </p:txBody>
      </p:sp>
    </p:spTree>
    <p:extLst>
      <p:ext uri="{BB962C8B-B14F-4D97-AF65-F5344CB8AC3E}">
        <p14:creationId xmlns:p14="http://schemas.microsoft.com/office/powerpoint/2010/main" val="25599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3.2</a:t>
            </a:r>
          </a:p>
        </p:txBody>
      </p:sp>
      <p:sp>
        <p:nvSpPr>
          <p:cNvPr id="4" name="TextBox 3"/>
          <p:cNvSpPr txBox="1"/>
          <p:nvPr/>
        </p:nvSpPr>
        <p:spPr>
          <a:xfrm>
            <a:off x="2416627" y="627013"/>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LESSON OUTLINE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7042" y="1588274"/>
            <a:ext cx="1920785" cy="570039"/>
          </a:xfrm>
          <a:prstGeom prst="rect">
            <a:avLst/>
          </a:prstGeom>
        </p:spPr>
      </p:pic>
      <p:sp>
        <p:nvSpPr>
          <p:cNvPr id="11" name="Round Diagonal Corner Rectangle 10"/>
          <p:cNvSpPr/>
          <p:nvPr/>
        </p:nvSpPr>
        <p:spPr>
          <a:xfrm>
            <a:off x="1670851" y="5697670"/>
            <a:ext cx="2378633" cy="539496"/>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1394" y="2504165"/>
            <a:ext cx="4012165" cy="711765"/>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781" y="3617009"/>
            <a:ext cx="4044778" cy="717286"/>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6627" y="4548217"/>
            <a:ext cx="3798594" cy="673876"/>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06375" y="481487"/>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7619"/>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25</a:t>
            </a:r>
          </a:p>
        </p:txBody>
      </p:sp>
      <p:sp>
        <p:nvSpPr>
          <p:cNvPr id="3" name="Rectangle 2"/>
          <p:cNvSpPr/>
          <p:nvPr/>
        </p:nvSpPr>
        <p:spPr>
          <a:xfrm>
            <a:off x="720437" y="1565563"/>
            <a:ext cx="10349346" cy="646331"/>
          </a:xfrm>
          <a:prstGeom prst="rect">
            <a:avLst/>
          </a:prstGeom>
        </p:spPr>
        <p:txBody>
          <a:bodyPr wrap="square">
            <a:spAutoFit/>
          </a:bodyPr>
          <a:lstStyle/>
          <a:p>
            <a:r>
              <a:rPr lang="en-US" sz="3600" dirty="0"/>
              <a:t> </a:t>
            </a:r>
          </a:p>
        </p:txBody>
      </p:sp>
      <p:sp>
        <p:nvSpPr>
          <p:cNvPr id="10" name="TextBox 9">
            <a:extLst>
              <a:ext uri="{FF2B5EF4-FFF2-40B4-BE49-F238E27FC236}">
                <a16:creationId xmlns:a16="http://schemas.microsoft.com/office/drawing/2014/main" id="{9A2D9DB0-AB01-F444-749E-BA4570C4FE61}"/>
              </a:ext>
            </a:extLst>
          </p:cNvPr>
          <p:cNvSpPr txBox="1"/>
          <p:nvPr/>
        </p:nvSpPr>
        <p:spPr>
          <a:xfrm>
            <a:off x="1317414" y="6038868"/>
            <a:ext cx="10160000" cy="1938992"/>
          </a:xfrm>
          <a:prstGeom prst="rect">
            <a:avLst/>
          </a:prstGeom>
          <a:noFill/>
        </p:spPr>
        <p:txBody>
          <a:bodyPr wrap="square" rtlCol="0">
            <a:spAutoFit/>
          </a:bodyPr>
          <a:lstStyle/>
          <a:p>
            <a:r>
              <a:rPr lang="en-US" sz="2000" dirty="0">
                <a:solidFill>
                  <a:srgbClr val="FF0000"/>
                </a:solidFill>
              </a:rPr>
              <a:t>Answer: </a:t>
            </a:r>
          </a:p>
          <a:p>
            <a:pPr marL="342900" indent="-342900">
              <a:buAutoNum type="arabicPeriod"/>
            </a:pPr>
            <a:r>
              <a:rPr lang="en-US" sz="2000" dirty="0">
                <a:solidFill>
                  <a:srgbClr val="FF0000"/>
                </a:solidFill>
              </a:rPr>
              <a:t>teen</a:t>
            </a:r>
          </a:p>
          <a:p>
            <a:pPr marL="342900" indent="-342900">
              <a:buAutoNum type="arabicPeriod"/>
            </a:pPr>
            <a:r>
              <a:rPr lang="en-US" sz="2000" dirty="0">
                <a:solidFill>
                  <a:srgbClr val="FF0000"/>
                </a:solidFill>
              </a:rPr>
              <a:t>give </a:t>
            </a:r>
          </a:p>
          <a:p>
            <a:pPr marL="342900" indent="-342900">
              <a:buAutoNum type="arabicPeriod"/>
            </a:pPr>
            <a:r>
              <a:rPr lang="en-US" sz="2000" dirty="0">
                <a:solidFill>
                  <a:srgbClr val="FF0000"/>
                </a:solidFill>
              </a:rPr>
              <a:t>support </a:t>
            </a:r>
          </a:p>
          <a:p>
            <a:pPr marL="342900" indent="-342900">
              <a:buAutoNum type="arabicPeriod"/>
            </a:pPr>
            <a:r>
              <a:rPr lang="en-US" sz="2000" dirty="0">
                <a:solidFill>
                  <a:srgbClr val="FF0000"/>
                </a:solidFill>
              </a:rPr>
              <a:t>participate in </a:t>
            </a:r>
          </a:p>
          <a:p>
            <a:pPr marL="342900" indent="-342900">
              <a:buAutoNum type="arabicPeriod"/>
            </a:pPr>
            <a:r>
              <a:rPr lang="en-US" sz="2000" dirty="0">
                <a:solidFill>
                  <a:srgbClr val="FF0000"/>
                </a:solidFill>
              </a:rPr>
              <a:t>takes place </a:t>
            </a:r>
            <a:endParaRPr lang="en-US" dirty="0">
              <a:solidFill>
                <a:srgbClr val="FF0000"/>
              </a:solidFill>
            </a:endParaRPr>
          </a:p>
        </p:txBody>
      </p:sp>
      <p:pic>
        <p:nvPicPr>
          <p:cNvPr id="6" name="Picture 5">
            <a:extLst>
              <a:ext uri="{FF2B5EF4-FFF2-40B4-BE49-F238E27FC236}">
                <a16:creationId xmlns:a16="http://schemas.microsoft.com/office/drawing/2014/main" id="{42DFD741-FFF2-6DA8-49E4-A0A36349AF5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21779" y="1329928"/>
            <a:ext cx="3247117" cy="3546872"/>
          </a:xfrm>
          <a:prstGeom prst="rect">
            <a:avLst/>
          </a:prstGeom>
        </p:spPr>
      </p:pic>
      <p:sp>
        <p:nvSpPr>
          <p:cNvPr id="8" name="TextBox 7">
            <a:extLst>
              <a:ext uri="{FF2B5EF4-FFF2-40B4-BE49-F238E27FC236}">
                <a16:creationId xmlns:a16="http://schemas.microsoft.com/office/drawing/2014/main" id="{F071234F-F53E-0CF5-627B-C8BD1633E676}"/>
              </a:ext>
            </a:extLst>
          </p:cNvPr>
          <p:cNvSpPr txBox="1"/>
          <p:nvPr/>
        </p:nvSpPr>
        <p:spPr>
          <a:xfrm>
            <a:off x="239213" y="1194462"/>
            <a:ext cx="8682566" cy="4524315"/>
          </a:xfrm>
          <a:prstGeom prst="rect">
            <a:avLst/>
          </a:prstGeom>
          <a:noFill/>
        </p:spPr>
        <p:txBody>
          <a:bodyPr wrap="square">
            <a:spAutoFit/>
          </a:bodyPr>
          <a:lstStyle/>
          <a:p>
            <a:r>
              <a:rPr lang="en-US" sz="3200" dirty="0">
                <a:effectLst/>
                <a:latin typeface="HelveticaNeueLTStd"/>
              </a:rPr>
              <a:t>1. The </a:t>
            </a:r>
            <a:r>
              <a:rPr lang="en-US" sz="3200" u="sng" dirty="0">
                <a:effectLst/>
                <a:latin typeface="HelveticaNeueLTStd"/>
              </a:rPr>
              <a:t>high school student</a:t>
            </a:r>
            <a:r>
              <a:rPr lang="en-US" sz="3200" dirty="0">
                <a:effectLst/>
                <a:latin typeface="HelveticaNeueLTStd"/>
              </a:rPr>
              <a:t> raised two thousand dollars in just a week for her local charity.</a:t>
            </a:r>
            <a:br>
              <a:rPr lang="en-US" sz="3200" dirty="0">
                <a:effectLst/>
                <a:latin typeface="HelveticaNeueLTStd"/>
              </a:rPr>
            </a:br>
            <a:r>
              <a:rPr lang="en-US" sz="3200" dirty="0">
                <a:effectLst/>
                <a:latin typeface="HelveticaNeueLTStd"/>
              </a:rPr>
              <a:t>2. They </a:t>
            </a:r>
            <a:r>
              <a:rPr lang="en-US" sz="3200" u="sng" dirty="0">
                <a:effectLst/>
                <a:latin typeface="HelveticaNeueLTStd"/>
              </a:rPr>
              <a:t>donate</a:t>
            </a:r>
            <a:r>
              <a:rPr lang="en-US" sz="3200" dirty="0">
                <a:effectLst/>
                <a:latin typeface="HelveticaNeueLTStd"/>
              </a:rPr>
              <a:t> clothes and books to help poor children.</a:t>
            </a:r>
            <a:br>
              <a:rPr lang="en-US" sz="3200" dirty="0">
                <a:effectLst/>
                <a:latin typeface="HelveticaNeueLTStd"/>
              </a:rPr>
            </a:br>
            <a:r>
              <a:rPr lang="en-US" sz="3200" dirty="0">
                <a:effectLst/>
                <a:latin typeface="HelveticaNeueLTStd"/>
              </a:rPr>
              <a:t>3. The charity aims to </a:t>
            </a:r>
            <a:r>
              <a:rPr lang="en-US" sz="3200" u="sng" dirty="0">
                <a:effectLst/>
                <a:latin typeface="HelveticaNeueLTStd"/>
              </a:rPr>
              <a:t>help</a:t>
            </a:r>
            <a:r>
              <a:rPr lang="en-US" sz="3200" dirty="0">
                <a:effectLst/>
                <a:latin typeface="HelveticaNeueLTStd"/>
              </a:rPr>
              <a:t> poor local children.</a:t>
            </a:r>
            <a:br>
              <a:rPr lang="en-US" sz="3200" dirty="0">
                <a:effectLst/>
                <a:latin typeface="HelveticaNeueLTStd"/>
              </a:rPr>
            </a:br>
            <a:r>
              <a:rPr lang="en-US" sz="3200" dirty="0">
                <a:effectLst/>
                <a:latin typeface="HelveticaNeueLTStd"/>
              </a:rPr>
              <a:t>4. Twenty thousand people </a:t>
            </a:r>
            <a:r>
              <a:rPr lang="en-US" sz="3200" u="sng" dirty="0">
                <a:effectLst/>
                <a:latin typeface="HelveticaNeueLTStd"/>
              </a:rPr>
              <a:t>joined</a:t>
            </a:r>
            <a:r>
              <a:rPr lang="en-US" sz="3200" dirty="0">
                <a:effectLst/>
                <a:latin typeface="HelveticaNeueLTStd"/>
              </a:rPr>
              <a:t> the Color Run and helped raise two hundred thousand dollars. </a:t>
            </a:r>
          </a:p>
          <a:p>
            <a:r>
              <a:rPr lang="en-US" sz="3200" dirty="0">
                <a:effectLst/>
                <a:latin typeface="HelveticaNeueLTStd"/>
              </a:rPr>
              <a:t>5. The marathon </a:t>
            </a:r>
            <a:r>
              <a:rPr lang="en-US" sz="3200" u="sng" dirty="0">
                <a:effectLst/>
                <a:latin typeface="HelveticaNeueLTStd"/>
              </a:rPr>
              <a:t>happens</a:t>
            </a:r>
            <a:r>
              <a:rPr lang="en-US" sz="3200" dirty="0">
                <a:effectLst/>
                <a:latin typeface="HelveticaNeueLTStd"/>
              </a:rPr>
              <a:t> every September. </a:t>
            </a:r>
            <a:endParaRPr lang="en-US" sz="3200" dirty="0"/>
          </a:p>
        </p:txBody>
      </p:sp>
    </p:spTree>
    <p:extLst>
      <p:ext uri="{BB962C8B-B14F-4D97-AF65-F5344CB8AC3E}">
        <p14:creationId xmlns:p14="http://schemas.microsoft.com/office/powerpoint/2010/main" val="356787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7619"/>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25</a:t>
            </a:r>
          </a:p>
        </p:txBody>
      </p:sp>
      <p:sp>
        <p:nvSpPr>
          <p:cNvPr id="3" name="Rectangle 2"/>
          <p:cNvSpPr/>
          <p:nvPr/>
        </p:nvSpPr>
        <p:spPr>
          <a:xfrm>
            <a:off x="720437" y="1565563"/>
            <a:ext cx="10349346" cy="646331"/>
          </a:xfrm>
          <a:prstGeom prst="rect">
            <a:avLst/>
          </a:prstGeom>
        </p:spPr>
        <p:txBody>
          <a:bodyPr wrap="square">
            <a:spAutoFit/>
          </a:bodyPr>
          <a:lstStyle/>
          <a:p>
            <a:r>
              <a:rPr lang="en-US" sz="3600" dirty="0"/>
              <a:t> </a:t>
            </a:r>
          </a:p>
        </p:txBody>
      </p:sp>
      <p:sp>
        <p:nvSpPr>
          <p:cNvPr id="10" name="TextBox 9">
            <a:extLst>
              <a:ext uri="{FF2B5EF4-FFF2-40B4-BE49-F238E27FC236}">
                <a16:creationId xmlns:a16="http://schemas.microsoft.com/office/drawing/2014/main" id="{9A2D9DB0-AB01-F444-749E-BA4570C4FE61}"/>
              </a:ext>
            </a:extLst>
          </p:cNvPr>
          <p:cNvSpPr txBox="1"/>
          <p:nvPr/>
        </p:nvSpPr>
        <p:spPr>
          <a:xfrm>
            <a:off x="8921779" y="1565563"/>
            <a:ext cx="10160000" cy="3416320"/>
          </a:xfrm>
          <a:prstGeom prst="rect">
            <a:avLst/>
          </a:prstGeom>
          <a:noFill/>
        </p:spPr>
        <p:txBody>
          <a:bodyPr wrap="square" rtlCol="0">
            <a:spAutoFit/>
          </a:bodyPr>
          <a:lstStyle/>
          <a:p>
            <a:r>
              <a:rPr lang="en-US" sz="3600" u="sng" dirty="0">
                <a:solidFill>
                  <a:srgbClr val="FF0000"/>
                </a:solidFill>
              </a:rPr>
              <a:t>Answer:</a:t>
            </a:r>
            <a:r>
              <a:rPr lang="en-US" sz="3600" dirty="0">
                <a:solidFill>
                  <a:srgbClr val="FF0000"/>
                </a:solidFill>
              </a:rPr>
              <a:t> </a:t>
            </a:r>
          </a:p>
          <a:p>
            <a:pPr marL="342900" indent="-342900">
              <a:buAutoNum type="arabicPeriod"/>
            </a:pPr>
            <a:r>
              <a:rPr lang="en-US" sz="3600" dirty="0">
                <a:solidFill>
                  <a:srgbClr val="FF0000"/>
                </a:solidFill>
              </a:rPr>
              <a:t> teen</a:t>
            </a:r>
          </a:p>
          <a:p>
            <a:pPr marL="342900" indent="-342900">
              <a:buAutoNum type="arabicPeriod"/>
            </a:pPr>
            <a:r>
              <a:rPr lang="en-US" sz="3600" dirty="0">
                <a:solidFill>
                  <a:srgbClr val="FF0000"/>
                </a:solidFill>
              </a:rPr>
              <a:t> give </a:t>
            </a:r>
          </a:p>
          <a:p>
            <a:pPr marL="342900" indent="-342900">
              <a:buAutoNum type="arabicPeriod"/>
            </a:pPr>
            <a:r>
              <a:rPr lang="en-US" sz="3600" dirty="0">
                <a:solidFill>
                  <a:srgbClr val="FF0000"/>
                </a:solidFill>
              </a:rPr>
              <a:t> support </a:t>
            </a:r>
          </a:p>
          <a:p>
            <a:pPr marL="342900" indent="-342900">
              <a:buAutoNum type="arabicPeriod"/>
            </a:pPr>
            <a:r>
              <a:rPr lang="en-US" sz="3600" dirty="0">
                <a:solidFill>
                  <a:srgbClr val="FF0000"/>
                </a:solidFill>
              </a:rPr>
              <a:t> participate in </a:t>
            </a:r>
          </a:p>
          <a:p>
            <a:pPr marL="342900" indent="-342900">
              <a:buAutoNum type="arabicPeriod"/>
            </a:pPr>
            <a:r>
              <a:rPr lang="en-US" sz="3600" dirty="0">
                <a:solidFill>
                  <a:srgbClr val="FF0000"/>
                </a:solidFill>
              </a:rPr>
              <a:t> takes place </a:t>
            </a:r>
            <a:endParaRPr lang="en-US" sz="3200" dirty="0">
              <a:solidFill>
                <a:srgbClr val="FF0000"/>
              </a:solidFill>
            </a:endParaRPr>
          </a:p>
        </p:txBody>
      </p:sp>
      <p:sp>
        <p:nvSpPr>
          <p:cNvPr id="8" name="TextBox 7">
            <a:extLst>
              <a:ext uri="{FF2B5EF4-FFF2-40B4-BE49-F238E27FC236}">
                <a16:creationId xmlns:a16="http://schemas.microsoft.com/office/drawing/2014/main" id="{F071234F-F53E-0CF5-627B-C8BD1633E676}"/>
              </a:ext>
            </a:extLst>
          </p:cNvPr>
          <p:cNvSpPr txBox="1"/>
          <p:nvPr/>
        </p:nvSpPr>
        <p:spPr>
          <a:xfrm>
            <a:off x="239213" y="1194462"/>
            <a:ext cx="8682566" cy="4524315"/>
          </a:xfrm>
          <a:prstGeom prst="rect">
            <a:avLst/>
          </a:prstGeom>
          <a:noFill/>
        </p:spPr>
        <p:txBody>
          <a:bodyPr wrap="square">
            <a:spAutoFit/>
          </a:bodyPr>
          <a:lstStyle/>
          <a:p>
            <a:r>
              <a:rPr lang="en-US" sz="3200" dirty="0">
                <a:effectLst/>
                <a:latin typeface="HelveticaNeueLTStd"/>
              </a:rPr>
              <a:t>1. The </a:t>
            </a:r>
            <a:r>
              <a:rPr lang="en-US" sz="3200" u="sng" dirty="0">
                <a:effectLst/>
                <a:latin typeface="HelveticaNeueLTStd"/>
              </a:rPr>
              <a:t>high school student</a:t>
            </a:r>
            <a:r>
              <a:rPr lang="en-US" sz="3200" dirty="0">
                <a:effectLst/>
                <a:latin typeface="HelveticaNeueLTStd"/>
              </a:rPr>
              <a:t> raised two thousand dollars in just a week for her local charity.</a:t>
            </a:r>
            <a:br>
              <a:rPr lang="en-US" sz="3200" dirty="0">
                <a:effectLst/>
                <a:latin typeface="HelveticaNeueLTStd"/>
              </a:rPr>
            </a:br>
            <a:r>
              <a:rPr lang="en-US" sz="3200" dirty="0">
                <a:effectLst/>
                <a:latin typeface="HelveticaNeueLTStd"/>
              </a:rPr>
              <a:t>2. They </a:t>
            </a:r>
            <a:r>
              <a:rPr lang="en-US" sz="3200" u="sng" dirty="0">
                <a:effectLst/>
                <a:latin typeface="HelveticaNeueLTStd"/>
              </a:rPr>
              <a:t>donate</a:t>
            </a:r>
            <a:r>
              <a:rPr lang="en-US" sz="3200" dirty="0">
                <a:effectLst/>
                <a:latin typeface="HelveticaNeueLTStd"/>
              </a:rPr>
              <a:t> clothes and books to help poor children.</a:t>
            </a:r>
            <a:br>
              <a:rPr lang="en-US" sz="3200" dirty="0">
                <a:effectLst/>
                <a:latin typeface="HelveticaNeueLTStd"/>
              </a:rPr>
            </a:br>
            <a:r>
              <a:rPr lang="en-US" sz="3200" dirty="0">
                <a:effectLst/>
                <a:latin typeface="HelveticaNeueLTStd"/>
              </a:rPr>
              <a:t>3. The charity aims to </a:t>
            </a:r>
            <a:r>
              <a:rPr lang="en-US" sz="3200" u="sng" dirty="0">
                <a:effectLst/>
                <a:latin typeface="HelveticaNeueLTStd"/>
              </a:rPr>
              <a:t>help</a:t>
            </a:r>
            <a:r>
              <a:rPr lang="en-US" sz="3200" dirty="0">
                <a:effectLst/>
                <a:latin typeface="HelveticaNeueLTStd"/>
              </a:rPr>
              <a:t> poor local children.</a:t>
            </a:r>
            <a:br>
              <a:rPr lang="en-US" sz="3200" dirty="0">
                <a:effectLst/>
                <a:latin typeface="HelveticaNeueLTStd"/>
              </a:rPr>
            </a:br>
            <a:r>
              <a:rPr lang="en-US" sz="3200" dirty="0">
                <a:effectLst/>
                <a:latin typeface="HelveticaNeueLTStd"/>
              </a:rPr>
              <a:t>4. Twenty thousand people </a:t>
            </a:r>
            <a:r>
              <a:rPr lang="en-US" sz="3200" u="sng" dirty="0">
                <a:effectLst/>
                <a:latin typeface="HelveticaNeueLTStd"/>
              </a:rPr>
              <a:t>joined</a:t>
            </a:r>
            <a:r>
              <a:rPr lang="en-US" sz="3200" dirty="0">
                <a:effectLst/>
                <a:latin typeface="HelveticaNeueLTStd"/>
              </a:rPr>
              <a:t> the Color Run and helped raise two hundred thousand dollars. </a:t>
            </a:r>
          </a:p>
          <a:p>
            <a:r>
              <a:rPr lang="en-US" sz="3200" dirty="0">
                <a:effectLst/>
                <a:latin typeface="HelveticaNeueLTStd"/>
              </a:rPr>
              <a:t>5. The marathon </a:t>
            </a:r>
            <a:r>
              <a:rPr lang="en-US" sz="3200" u="sng" dirty="0">
                <a:effectLst/>
                <a:latin typeface="HelveticaNeueLTStd"/>
              </a:rPr>
              <a:t>happens</a:t>
            </a:r>
            <a:r>
              <a:rPr lang="en-US" sz="3200" dirty="0">
                <a:effectLst/>
                <a:latin typeface="HelveticaNeueLTStd"/>
              </a:rPr>
              <a:t> every September. </a:t>
            </a:r>
            <a:endParaRPr lang="en-US" sz="3200" dirty="0"/>
          </a:p>
        </p:txBody>
      </p:sp>
    </p:spTree>
    <p:extLst>
      <p:ext uri="{BB962C8B-B14F-4D97-AF65-F5344CB8AC3E}">
        <p14:creationId xmlns:p14="http://schemas.microsoft.com/office/powerpoint/2010/main" val="175873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30E08-5975-BB8D-376B-1CE38F0C41D6}"/>
              </a:ext>
            </a:extLst>
          </p:cNvPr>
          <p:cNvPicPr>
            <a:picLocks noChangeAspect="1"/>
          </p:cNvPicPr>
          <p:nvPr/>
        </p:nvPicPr>
        <p:blipFill>
          <a:blip r:embed="rId2"/>
          <a:stretch>
            <a:fillRect/>
          </a:stretch>
        </p:blipFill>
        <p:spPr>
          <a:xfrm>
            <a:off x="519112" y="495300"/>
            <a:ext cx="11153775" cy="5867400"/>
          </a:xfrm>
          <a:prstGeom prst="rect">
            <a:avLst/>
          </a:prstGeom>
        </p:spPr>
      </p:pic>
    </p:spTree>
    <p:extLst>
      <p:ext uri="{BB962C8B-B14F-4D97-AF65-F5344CB8AC3E}">
        <p14:creationId xmlns:p14="http://schemas.microsoft.com/office/powerpoint/2010/main" val="181760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30E08-5975-BB8D-376B-1CE38F0C41D6}"/>
              </a:ext>
            </a:extLst>
          </p:cNvPr>
          <p:cNvPicPr>
            <a:picLocks noChangeAspect="1"/>
          </p:cNvPicPr>
          <p:nvPr/>
        </p:nvPicPr>
        <p:blipFill>
          <a:blip r:embed="rId2"/>
          <a:stretch>
            <a:fillRect/>
          </a:stretch>
        </p:blipFill>
        <p:spPr>
          <a:xfrm>
            <a:off x="519112" y="495300"/>
            <a:ext cx="11153775" cy="5867400"/>
          </a:xfrm>
          <a:prstGeom prst="rect">
            <a:avLst/>
          </a:prstGeom>
        </p:spPr>
      </p:pic>
      <p:pic>
        <p:nvPicPr>
          <p:cNvPr id="4" name="Picture 3">
            <a:extLst>
              <a:ext uri="{FF2B5EF4-FFF2-40B4-BE49-F238E27FC236}">
                <a16:creationId xmlns:a16="http://schemas.microsoft.com/office/drawing/2014/main" id="{BF545F72-3FB7-8615-34F5-19E716CA05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663" y="1707477"/>
            <a:ext cx="663074" cy="252805"/>
          </a:xfrm>
          <a:prstGeom prst="rect">
            <a:avLst/>
          </a:prstGeom>
        </p:spPr>
      </p:pic>
      <p:pic>
        <p:nvPicPr>
          <p:cNvPr id="6" name="Picture 5">
            <a:extLst>
              <a:ext uri="{FF2B5EF4-FFF2-40B4-BE49-F238E27FC236}">
                <a16:creationId xmlns:a16="http://schemas.microsoft.com/office/drawing/2014/main" id="{CA6F402F-EA90-4E5F-2B3F-426B815B7E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274" y="2270461"/>
            <a:ext cx="684463" cy="285078"/>
          </a:xfrm>
          <a:prstGeom prst="rect">
            <a:avLst/>
          </a:prstGeom>
        </p:spPr>
      </p:pic>
      <p:pic>
        <p:nvPicPr>
          <p:cNvPr id="8" name="Picture 7">
            <a:extLst>
              <a:ext uri="{FF2B5EF4-FFF2-40B4-BE49-F238E27FC236}">
                <a16:creationId xmlns:a16="http://schemas.microsoft.com/office/drawing/2014/main" id="{49C99C78-9ED6-3C39-E47A-80575FB308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0274" y="2981960"/>
            <a:ext cx="1026695" cy="274320"/>
          </a:xfrm>
          <a:prstGeom prst="rect">
            <a:avLst/>
          </a:prstGeom>
        </p:spPr>
      </p:pic>
      <p:pic>
        <p:nvPicPr>
          <p:cNvPr id="10" name="Picture 9">
            <a:extLst>
              <a:ext uri="{FF2B5EF4-FFF2-40B4-BE49-F238E27FC236}">
                <a16:creationId xmlns:a16="http://schemas.microsoft.com/office/drawing/2014/main" id="{8DE0B8CE-2B8F-6529-F87A-59D90A8AB2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0274" y="3829049"/>
            <a:ext cx="1155032" cy="279699"/>
          </a:xfrm>
          <a:prstGeom prst="rect">
            <a:avLst/>
          </a:prstGeom>
        </p:spPr>
      </p:pic>
      <p:pic>
        <p:nvPicPr>
          <p:cNvPr id="12" name="Picture 11">
            <a:extLst>
              <a:ext uri="{FF2B5EF4-FFF2-40B4-BE49-F238E27FC236}">
                <a16:creationId xmlns:a16="http://schemas.microsoft.com/office/drawing/2014/main" id="{B03FAD48-BE58-CF89-64E7-2EA9903EDD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41663" y="4552425"/>
            <a:ext cx="834189" cy="258184"/>
          </a:xfrm>
          <a:prstGeom prst="rect">
            <a:avLst/>
          </a:prstGeom>
        </p:spPr>
      </p:pic>
      <p:pic>
        <p:nvPicPr>
          <p:cNvPr id="14" name="Picture 13">
            <a:extLst>
              <a:ext uri="{FF2B5EF4-FFF2-40B4-BE49-F238E27FC236}">
                <a16:creationId xmlns:a16="http://schemas.microsoft.com/office/drawing/2014/main" id="{BA4D80F8-C1C1-94F7-2B13-80982C1067D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1663" y="5328470"/>
            <a:ext cx="1176421" cy="258184"/>
          </a:xfrm>
          <a:prstGeom prst="rect">
            <a:avLst/>
          </a:prstGeom>
        </p:spPr>
      </p:pic>
    </p:spTree>
    <p:extLst>
      <p:ext uri="{BB962C8B-B14F-4D97-AF65-F5344CB8AC3E}">
        <p14:creationId xmlns:p14="http://schemas.microsoft.com/office/powerpoint/2010/main" val="299751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D4311-B15A-44F7-6919-3C6FF36A3D96}"/>
              </a:ext>
            </a:extLst>
          </p:cNvPr>
          <p:cNvPicPr>
            <a:picLocks noChangeAspect="1"/>
          </p:cNvPicPr>
          <p:nvPr/>
        </p:nvPicPr>
        <p:blipFill>
          <a:blip r:embed="rId2"/>
          <a:stretch>
            <a:fillRect/>
          </a:stretch>
        </p:blipFill>
        <p:spPr>
          <a:xfrm>
            <a:off x="180368" y="650240"/>
            <a:ext cx="11831264" cy="4769760"/>
          </a:xfrm>
          <a:prstGeom prst="rect">
            <a:avLst/>
          </a:prstGeom>
        </p:spPr>
      </p:pic>
    </p:spTree>
    <p:extLst>
      <p:ext uri="{BB962C8B-B14F-4D97-AF65-F5344CB8AC3E}">
        <p14:creationId xmlns:p14="http://schemas.microsoft.com/office/powerpoint/2010/main" val="3837522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Rectangle 5"/>
          <p:cNvSpPr/>
          <p:nvPr/>
        </p:nvSpPr>
        <p:spPr>
          <a:xfrm>
            <a:off x="289248" y="690465"/>
            <a:ext cx="2724539" cy="6811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Consolidation</a:t>
            </a:r>
            <a:endParaRPr lang="en-US" b="1" dirty="0"/>
          </a:p>
        </p:txBody>
      </p:sp>
    </p:spTree>
    <p:extLst>
      <p:ext uri="{BB962C8B-B14F-4D97-AF65-F5344CB8AC3E}">
        <p14:creationId xmlns:p14="http://schemas.microsoft.com/office/powerpoint/2010/main" val="3932173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052" y="816896"/>
            <a:ext cx="4731936"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groups.</a:t>
            </a:r>
            <a:endParaRPr lang="en-US" sz="5400" b="1" dirty="0">
              <a:solidFill>
                <a:srgbClr val="FF0000"/>
              </a:solidFill>
            </a:endParaRPr>
          </a:p>
        </p:txBody>
      </p:sp>
      <p:pic>
        <p:nvPicPr>
          <p:cNvPr id="6"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45127" y="2387526"/>
            <a:ext cx="10501746" cy="1200329"/>
          </a:xfrm>
          <a:prstGeom prst="rect">
            <a:avLst/>
          </a:prstGeom>
        </p:spPr>
        <p:txBody>
          <a:bodyPr wrap="square">
            <a:spAutoFit/>
          </a:bodyPr>
          <a:lstStyle/>
          <a:p>
            <a:r>
              <a:rPr lang="en-US" sz="3600" b="1" dirty="0">
                <a:solidFill>
                  <a:srgbClr val="242021"/>
                </a:solidFill>
              </a:rPr>
              <a:t>Think of some interesting ways to raise money to help underprivileged students at your school.</a:t>
            </a:r>
            <a:endParaRPr lang="en-US" sz="3600" dirty="0"/>
          </a:p>
        </p:txBody>
      </p:sp>
      <p:sp>
        <p:nvSpPr>
          <p:cNvPr id="2" name="TextBox 1">
            <a:extLst>
              <a:ext uri="{FF2B5EF4-FFF2-40B4-BE49-F238E27FC236}">
                <a16:creationId xmlns:a16="http://schemas.microsoft.com/office/drawing/2014/main" id="{B771F5FF-E976-DB83-F888-3463AD954543}"/>
              </a:ext>
            </a:extLst>
          </p:cNvPr>
          <p:cNvSpPr txBox="1"/>
          <p:nvPr/>
        </p:nvSpPr>
        <p:spPr>
          <a:xfrm>
            <a:off x="944880" y="3830320"/>
            <a:ext cx="10027920" cy="1384995"/>
          </a:xfrm>
          <a:prstGeom prst="rect">
            <a:avLst/>
          </a:prstGeom>
          <a:noFill/>
        </p:spPr>
        <p:txBody>
          <a:bodyPr wrap="square" rtlCol="0">
            <a:spAutoFit/>
          </a:bodyPr>
          <a:lstStyle/>
          <a:p>
            <a:r>
              <a:rPr lang="en-US" sz="2800" dirty="0">
                <a:solidFill>
                  <a:srgbClr val="FF0000"/>
                </a:solidFill>
              </a:rPr>
              <a:t>I think we can/ should  …</a:t>
            </a:r>
          </a:p>
          <a:p>
            <a:r>
              <a:rPr lang="en-US" sz="2800" dirty="0">
                <a:solidFill>
                  <a:srgbClr val="FF0000"/>
                </a:solidFill>
              </a:rPr>
              <a:t>It’s a good idea to … </a:t>
            </a:r>
          </a:p>
          <a:p>
            <a:r>
              <a:rPr lang="en-US" sz="2800" dirty="0">
                <a:solidFill>
                  <a:srgbClr val="FF0000"/>
                </a:solidFill>
              </a:rPr>
              <a:t>In my opinion, we can/ should …</a:t>
            </a:r>
          </a:p>
        </p:txBody>
      </p:sp>
    </p:spTree>
    <p:extLst>
      <p:ext uri="{BB962C8B-B14F-4D97-AF65-F5344CB8AC3E}">
        <p14:creationId xmlns:p14="http://schemas.microsoft.com/office/powerpoint/2010/main" val="375179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83224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16" y="475710"/>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2935317" y="1412240"/>
            <a:ext cx="8351520" cy="4401205"/>
          </a:xfrm>
          <a:prstGeom prst="rect">
            <a:avLst/>
          </a:prstGeom>
        </p:spPr>
        <p:txBody>
          <a:bodyPr wrap="square">
            <a:spAutoFit/>
          </a:bodyPr>
          <a:lstStyle/>
          <a:p>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Writing</a:t>
            </a:r>
            <a:r>
              <a:rPr lang="en-US" sz="3600" dirty="0">
                <a:solidFill>
                  <a:srgbClr val="0070C0"/>
                </a:solidFill>
              </a:rPr>
              <a:t>: </a:t>
            </a:r>
            <a:r>
              <a:rPr lang="en-US" sz="3600" dirty="0">
                <a:solidFill>
                  <a:srgbClr val="0070C0"/>
                </a:solidFill>
                <a:ea typeface="Calibri" panose="020F0502020204030204" pitchFamily="34" charset="0"/>
                <a:cs typeface="JDCLK L+ Frutiger LT Std"/>
              </a:rPr>
              <a:t>write an article about ways to raise money for charity, using synonyms to avoid repetitions. </a:t>
            </a:r>
          </a:p>
          <a:p>
            <a:pPr marL="457200" indent="-457200">
              <a:buFont typeface="Arial" panose="020B0604020202020204" pitchFamily="34" charset="0"/>
              <a:buChar char="•"/>
            </a:pPr>
            <a:endParaRPr lang="en-US" sz="3600" dirty="0">
              <a:solidFill>
                <a:srgbClr val="0070C0"/>
              </a:solidFill>
              <a:ea typeface="Calibri" panose="020F0502020204030204" pitchFamily="34" charset="0"/>
              <a:cs typeface="JDCLK L+ Frutiger LT Std"/>
            </a:endParaRPr>
          </a:p>
          <a:p>
            <a:pPr marL="457200" indent="-457200">
              <a:buFont typeface="Arial" panose="020B0604020202020204" pitchFamily="34" charset="0"/>
              <a:buChar char="•"/>
            </a:pPr>
            <a:r>
              <a:rPr lang="en-US" sz="3600" dirty="0">
                <a:solidFill>
                  <a:srgbClr val="FF0000"/>
                </a:solidFill>
              </a:rPr>
              <a:t>Speaking</a:t>
            </a:r>
            <a:r>
              <a:rPr lang="en-US" sz="3600" dirty="0">
                <a:solidFill>
                  <a:srgbClr val="0070C0"/>
                </a:solidFill>
              </a:rPr>
              <a:t>: </a:t>
            </a:r>
            <a:r>
              <a:rPr lang="en-US" sz="3600" dirty="0">
                <a:solidFill>
                  <a:srgbClr val="0070C0"/>
                </a:solidFill>
                <a:ea typeface="Calibri" panose="020F0502020204030204" pitchFamily="34" charset="0"/>
                <a:cs typeface="JDCLK L+ Frutiger LT Std"/>
              </a:rPr>
              <a:t>talk about interesting ways to raise money for charity. </a:t>
            </a:r>
            <a:endParaRPr lang="en-US" sz="3600" dirty="0">
              <a:solidFill>
                <a:srgbClr val="0070C0"/>
              </a:solidFill>
            </a:endParaRPr>
          </a:p>
          <a:p>
            <a:pPr marL="457200" indent="-457200">
              <a:buFont typeface="Arial" panose="020B0604020202020204" pitchFamily="34" charset="0"/>
              <a:buChar char="•"/>
            </a:pPr>
            <a:endParaRPr lang="en-US" sz="2800" dirty="0">
              <a:solidFill>
                <a:srgbClr val="0098A2"/>
              </a:solidFill>
            </a:endParaRPr>
          </a:p>
        </p:txBody>
      </p:sp>
    </p:spTree>
    <p:extLst>
      <p:ext uri="{BB962C8B-B14F-4D97-AF65-F5344CB8AC3E}">
        <p14:creationId xmlns:p14="http://schemas.microsoft.com/office/powerpoint/2010/main" val="587386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2447"/>
            <a:ext cx="11719571" cy="3416320"/>
          </a:xfrm>
          <a:prstGeom prst="rect">
            <a:avLst/>
          </a:prstGeom>
        </p:spPr>
        <p:txBody>
          <a:bodyPr wrap="square">
            <a:spAutoFit/>
          </a:bodyPr>
          <a:lstStyle/>
          <a:p>
            <a:pPr marL="1028700" marR="0" indent="-571500">
              <a:spcBef>
                <a:spcPts val="0"/>
              </a:spcBef>
              <a:spcAft>
                <a:spcPts val="0"/>
              </a:spcAft>
              <a:buFontTx/>
              <a:buChar char="-"/>
            </a:pPr>
            <a:r>
              <a:rPr lang="en-US" sz="3600" dirty="0">
                <a:solidFill>
                  <a:srgbClr val="0070C0"/>
                </a:solidFill>
                <a:ea typeface="Calibri" panose="020F0502020204030204" pitchFamily="34" charset="0"/>
              </a:rPr>
              <a:t>Write an essay in                         on page 37.</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Review the vocabulary and grammar points in the unit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Prepare the next lesson – Unit 5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p>
          <a:p>
            <a:pPr marL="1028700" marR="0" indent="-571500">
              <a:spcBef>
                <a:spcPts val="0"/>
              </a:spcBef>
              <a:spcAft>
                <a:spcPts val="0"/>
              </a:spcAft>
              <a:buFontTx/>
              <a:buChar char="-"/>
            </a:pPr>
            <a:r>
              <a:rPr lang="en-US" sz="3600" dirty="0">
                <a:solidFill>
                  <a:srgbClr val="0070C0"/>
                </a:solidFill>
                <a:effectLst/>
                <a:ea typeface="Times New Roman" panose="02020603050405020304" pitchFamily="18" charset="0"/>
              </a:rPr>
              <a:t>Play the consolidation games in </a:t>
            </a:r>
            <a:r>
              <a:rPr lang="en-US" sz="3600" dirty="0" err="1">
                <a:solidFill>
                  <a:srgbClr val="0070C0"/>
                </a:solidFill>
                <a:effectLst/>
                <a:ea typeface="Times New Roman" panose="02020603050405020304" pitchFamily="18" charset="0"/>
              </a:rPr>
              <a:t>Tiếng</a:t>
            </a:r>
            <a:r>
              <a:rPr lang="en-US" sz="3600" dirty="0">
                <a:solidFill>
                  <a:srgbClr val="0070C0"/>
                </a:solidFill>
                <a:effectLst/>
                <a:ea typeface="Times New Roman" panose="02020603050405020304" pitchFamily="18" charset="0"/>
              </a:rPr>
              <a:t> Anh 10 </a:t>
            </a:r>
            <a:r>
              <a:rPr lang="en-US" sz="3600" dirty="0" err="1">
                <a:solidFill>
                  <a:srgbClr val="0070C0"/>
                </a:solidFill>
                <a:effectLst/>
                <a:ea typeface="Times New Roman" panose="02020603050405020304" pitchFamily="18" charset="0"/>
              </a:rPr>
              <a:t>i</a:t>
            </a:r>
            <a:r>
              <a:rPr lang="en-US" sz="3600" dirty="0">
                <a:solidFill>
                  <a:srgbClr val="0070C0"/>
                </a:solidFill>
                <a:effectLst/>
                <a:ea typeface="Times New Roman" panose="02020603050405020304" pitchFamily="18" charset="0"/>
              </a:rPr>
              <a:t>-Learn Smart World DHA App on </a:t>
            </a:r>
            <a:r>
              <a:rPr lang="en-US" sz="3600" dirty="0">
                <a:solidFill>
                  <a:srgbClr val="0070C0"/>
                </a:solidFill>
                <a:effectLst/>
                <a:ea typeface="Times New Roman" panose="02020603050405020304" pitchFamily="18" charset="0"/>
                <a:hlinkClick r:id="rId2"/>
              </a:rPr>
              <a:t>www.eduhome.com.vn</a:t>
            </a:r>
            <a:r>
              <a:rPr lang="en-US" sz="3600" dirty="0">
                <a:solidFill>
                  <a:srgbClr val="0070C0"/>
                </a:solidFill>
                <a:effectLst/>
                <a:ea typeface="Times New Roman" panose="02020603050405020304" pitchFamily="18" charset="0"/>
              </a:rPr>
              <a:t>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28" y="387927"/>
            <a:ext cx="11262343" cy="1306978"/>
          </a:xfrm>
          <a:prstGeom prst="rect">
            <a:avLst/>
          </a:prstGeom>
        </p:spPr>
      </p:pic>
      <p:pic>
        <p:nvPicPr>
          <p:cNvPr id="3" name="Picture 2"/>
          <p:cNvPicPr>
            <a:picLocks noChangeAspect="1"/>
          </p:cNvPicPr>
          <p:nvPr/>
        </p:nvPicPr>
        <p:blipFill>
          <a:blip r:embed="rId4"/>
          <a:stretch>
            <a:fillRect/>
          </a:stretch>
        </p:blipFill>
        <p:spPr>
          <a:xfrm>
            <a:off x="4473032" y="2296575"/>
            <a:ext cx="2203206" cy="469322"/>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 …</a:t>
            </a:r>
            <a:endParaRPr lang="en-US" sz="4000" b="1" dirty="0">
              <a:solidFill>
                <a:srgbClr val="FF0000"/>
              </a:solidFill>
            </a:endParaRPr>
          </a:p>
        </p:txBody>
      </p:sp>
      <p:sp>
        <p:nvSpPr>
          <p:cNvPr id="6" name="Rectangle 5"/>
          <p:cNvSpPr/>
          <p:nvPr/>
        </p:nvSpPr>
        <p:spPr>
          <a:xfrm>
            <a:off x="430152" y="3280201"/>
            <a:ext cx="11013703" cy="1200329"/>
          </a:xfrm>
          <a:prstGeom prst="rect">
            <a:avLst/>
          </a:prstGeom>
        </p:spPr>
        <p:txBody>
          <a:bodyPr wrap="square">
            <a:spAutoFit/>
          </a:bodyPr>
          <a:lstStyle/>
          <a:p>
            <a:pPr marL="571500" lvl="0" indent="-571500">
              <a:buFont typeface="Arial" panose="020B0604020202020204" pitchFamily="34" charset="0"/>
              <a:buChar char="•"/>
            </a:pPr>
            <a:r>
              <a:rPr lang="en-US" sz="3600" dirty="0">
                <a:solidFill>
                  <a:srgbClr val="002060"/>
                </a:solidFill>
                <a:ea typeface="Calibri" panose="020F0502020204030204" pitchFamily="34" charset="0"/>
                <a:cs typeface="JDCLK L+ Frutiger LT Std"/>
              </a:rPr>
              <a:t>write an article about how to raise money, using synonyms to avoid repetition.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332" y="227616"/>
            <a:ext cx="1877437" cy="923330"/>
          </a:xfrm>
          <a:prstGeom prst="rect">
            <a:avLst/>
          </a:prstGeom>
        </p:spPr>
        <p:txBody>
          <a:bodyPr wrap="none">
            <a:spAutoFit/>
          </a:bodyPr>
          <a:lstStyle/>
          <a:p>
            <a:r>
              <a:rPr lang="en-US" sz="5400" b="1" dirty="0">
                <a:solidFill>
                  <a:srgbClr val="FF0000"/>
                </a:solidFill>
                <a:ea typeface="Times New Roman" panose="02020603050405020304" pitchFamily="18" charset="0"/>
              </a:rPr>
              <a:t>Game</a:t>
            </a:r>
            <a:endParaRPr lang="en-US" sz="5400" b="1" dirty="0">
              <a:solidFill>
                <a:srgbClr val="FF0000"/>
              </a:solidFill>
            </a:endParaRPr>
          </a:p>
        </p:txBody>
      </p:sp>
      <p:sp>
        <p:nvSpPr>
          <p:cNvPr id="6" name="Rectangle 5"/>
          <p:cNvSpPr/>
          <p:nvPr/>
        </p:nvSpPr>
        <p:spPr>
          <a:xfrm>
            <a:off x="1928813" y="227616"/>
            <a:ext cx="11001375" cy="671851"/>
          </a:xfrm>
          <a:prstGeom prst="rect">
            <a:avLst/>
          </a:prstGeom>
        </p:spPr>
        <p:txBody>
          <a:bodyPr wrap="square">
            <a:spAutoFit/>
          </a:bodyPr>
          <a:lstStyle/>
          <a:p>
            <a:pPr>
              <a:lnSpc>
                <a:spcPct val="150000"/>
              </a:lnSpc>
            </a:pPr>
            <a:r>
              <a:rPr lang="en-US" sz="2800" b="1" i="1" dirty="0">
                <a:solidFill>
                  <a:srgbClr val="0070C0"/>
                </a:solidFill>
              </a:rPr>
              <a:t>Work in groups. Match the words with the closest meaning together. </a:t>
            </a:r>
          </a:p>
        </p:txBody>
      </p:sp>
      <p:sp>
        <p:nvSpPr>
          <p:cNvPr id="2" name="Rectangle: Rounded Corners 1">
            <a:extLst>
              <a:ext uri="{FF2B5EF4-FFF2-40B4-BE49-F238E27FC236}">
                <a16:creationId xmlns:a16="http://schemas.microsoft.com/office/drawing/2014/main" id="{46D8B193-FAD2-CEF9-C11F-00E68EE10093}"/>
              </a:ext>
            </a:extLst>
          </p:cNvPr>
          <p:cNvSpPr/>
          <p:nvPr/>
        </p:nvSpPr>
        <p:spPr>
          <a:xfrm>
            <a:off x="640081" y="1000125"/>
            <a:ext cx="2203132" cy="51292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70C0"/>
                </a:solidFill>
              </a:rPr>
              <a:t>select</a:t>
            </a:r>
          </a:p>
          <a:p>
            <a:pPr algn="ctr"/>
            <a:r>
              <a:rPr lang="en-US" sz="3200" dirty="0">
                <a:solidFill>
                  <a:srgbClr val="0070C0"/>
                </a:solidFill>
              </a:rPr>
              <a:t>awful</a:t>
            </a:r>
          </a:p>
          <a:p>
            <a:pPr algn="ctr"/>
            <a:r>
              <a:rPr lang="en-US" sz="3200" dirty="0">
                <a:solidFill>
                  <a:srgbClr val="0070C0"/>
                </a:solidFill>
              </a:rPr>
              <a:t>happy</a:t>
            </a:r>
          </a:p>
          <a:p>
            <a:pPr algn="ctr"/>
            <a:r>
              <a:rPr lang="en-US" sz="3200" dirty="0">
                <a:solidFill>
                  <a:srgbClr val="0070C0"/>
                </a:solidFill>
              </a:rPr>
              <a:t>important</a:t>
            </a:r>
          </a:p>
          <a:p>
            <a:pPr algn="ctr"/>
            <a:r>
              <a:rPr lang="en-US" sz="3200" dirty="0">
                <a:solidFill>
                  <a:srgbClr val="0070C0"/>
                </a:solidFill>
              </a:rPr>
              <a:t>furious</a:t>
            </a:r>
          </a:p>
          <a:p>
            <a:pPr algn="ctr"/>
            <a:r>
              <a:rPr lang="en-US" sz="3200" dirty="0">
                <a:solidFill>
                  <a:srgbClr val="0070C0"/>
                </a:solidFill>
              </a:rPr>
              <a:t>love</a:t>
            </a:r>
          </a:p>
          <a:p>
            <a:pPr algn="ctr"/>
            <a:r>
              <a:rPr lang="en-US" sz="3200" dirty="0">
                <a:solidFill>
                  <a:srgbClr val="0070C0"/>
                </a:solidFill>
              </a:rPr>
              <a:t>answer</a:t>
            </a:r>
          </a:p>
          <a:p>
            <a:pPr algn="ctr"/>
            <a:r>
              <a:rPr lang="en-US" sz="3200" dirty="0">
                <a:solidFill>
                  <a:srgbClr val="0070C0"/>
                </a:solidFill>
              </a:rPr>
              <a:t>amazing</a:t>
            </a:r>
          </a:p>
          <a:p>
            <a:pPr algn="ctr"/>
            <a:r>
              <a:rPr lang="en-US" sz="3200" dirty="0">
                <a:solidFill>
                  <a:srgbClr val="0070C0"/>
                </a:solidFill>
              </a:rPr>
              <a:t>begin</a:t>
            </a:r>
          </a:p>
          <a:p>
            <a:pPr algn="ctr"/>
            <a:r>
              <a:rPr lang="en-US" sz="3200" dirty="0">
                <a:solidFill>
                  <a:srgbClr val="0070C0"/>
                </a:solidFill>
              </a:rPr>
              <a:t>end</a:t>
            </a:r>
          </a:p>
          <a:p>
            <a:pPr algn="ctr"/>
            <a:endParaRPr lang="en-US" dirty="0"/>
          </a:p>
        </p:txBody>
      </p:sp>
      <p:sp>
        <p:nvSpPr>
          <p:cNvPr id="4" name="Rectangle: Rounded Corners 3">
            <a:extLst>
              <a:ext uri="{FF2B5EF4-FFF2-40B4-BE49-F238E27FC236}">
                <a16:creationId xmlns:a16="http://schemas.microsoft.com/office/drawing/2014/main" id="{5864C62C-398E-097B-A150-546F1C13CC55}"/>
              </a:ext>
            </a:extLst>
          </p:cNvPr>
          <p:cNvSpPr/>
          <p:nvPr/>
        </p:nvSpPr>
        <p:spPr>
          <a:xfrm>
            <a:off x="3069908" y="1000124"/>
            <a:ext cx="2030730" cy="51292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70C0"/>
                </a:solidFill>
              </a:rPr>
              <a:t>reply</a:t>
            </a:r>
          </a:p>
          <a:p>
            <a:pPr algn="ctr"/>
            <a:r>
              <a:rPr lang="en-US" sz="3200" dirty="0">
                <a:solidFill>
                  <a:srgbClr val="0070C0"/>
                </a:solidFill>
              </a:rPr>
              <a:t>incredible</a:t>
            </a:r>
          </a:p>
          <a:p>
            <a:pPr algn="ctr"/>
            <a:r>
              <a:rPr lang="en-US" sz="3200" dirty="0">
                <a:solidFill>
                  <a:srgbClr val="0070C0"/>
                </a:solidFill>
              </a:rPr>
              <a:t>necessary</a:t>
            </a:r>
          </a:p>
          <a:p>
            <a:pPr algn="ctr"/>
            <a:r>
              <a:rPr lang="en-US" sz="3200" dirty="0">
                <a:solidFill>
                  <a:srgbClr val="0070C0"/>
                </a:solidFill>
              </a:rPr>
              <a:t>start</a:t>
            </a:r>
          </a:p>
          <a:p>
            <a:pPr algn="ctr"/>
            <a:r>
              <a:rPr lang="en-US" sz="3200" dirty="0">
                <a:solidFill>
                  <a:srgbClr val="0070C0"/>
                </a:solidFill>
              </a:rPr>
              <a:t>glad</a:t>
            </a:r>
          </a:p>
          <a:p>
            <a:pPr algn="ctr"/>
            <a:r>
              <a:rPr lang="en-US" sz="3200" dirty="0">
                <a:solidFill>
                  <a:srgbClr val="0070C0"/>
                </a:solidFill>
              </a:rPr>
              <a:t>finish</a:t>
            </a:r>
          </a:p>
          <a:p>
            <a:pPr algn="ctr"/>
            <a:r>
              <a:rPr lang="en-US" sz="3200" dirty="0">
                <a:solidFill>
                  <a:srgbClr val="0070C0"/>
                </a:solidFill>
              </a:rPr>
              <a:t>terrible</a:t>
            </a:r>
          </a:p>
          <a:p>
            <a:pPr algn="ctr"/>
            <a:r>
              <a:rPr lang="en-US" sz="3200" dirty="0">
                <a:solidFill>
                  <a:srgbClr val="0070C0"/>
                </a:solidFill>
              </a:rPr>
              <a:t>choose</a:t>
            </a:r>
          </a:p>
          <a:p>
            <a:pPr algn="ctr"/>
            <a:r>
              <a:rPr lang="en-US" sz="3200" dirty="0">
                <a:solidFill>
                  <a:srgbClr val="0070C0"/>
                </a:solidFill>
              </a:rPr>
              <a:t>angry</a:t>
            </a:r>
          </a:p>
          <a:p>
            <a:pPr algn="ctr"/>
            <a:r>
              <a:rPr lang="en-US" sz="3200" dirty="0">
                <a:solidFill>
                  <a:srgbClr val="0070C0"/>
                </a:solidFill>
              </a:rPr>
              <a:t>admire</a:t>
            </a:r>
          </a:p>
          <a:p>
            <a:pPr algn="ctr"/>
            <a:endParaRPr lang="en-US" dirty="0"/>
          </a:p>
        </p:txBody>
      </p:sp>
      <p:sp>
        <p:nvSpPr>
          <p:cNvPr id="7" name="Rectangle: Rounded Corners 1">
            <a:extLst>
              <a:ext uri="{FF2B5EF4-FFF2-40B4-BE49-F238E27FC236}">
                <a16:creationId xmlns:a16="http://schemas.microsoft.com/office/drawing/2014/main" id="{DAFB7FFA-E37C-D5EB-C93B-38EF15EE83FC}"/>
              </a:ext>
            </a:extLst>
          </p:cNvPr>
          <p:cNvSpPr/>
          <p:nvPr/>
        </p:nvSpPr>
        <p:spPr>
          <a:xfrm>
            <a:off x="6471920" y="1000123"/>
            <a:ext cx="5232400" cy="51292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select - choose</a:t>
            </a:r>
          </a:p>
          <a:p>
            <a:pPr algn="ctr"/>
            <a:r>
              <a:rPr lang="en-US" sz="3200" dirty="0">
                <a:solidFill>
                  <a:srgbClr val="FF0000"/>
                </a:solidFill>
              </a:rPr>
              <a:t>awful - terrible</a:t>
            </a:r>
          </a:p>
          <a:p>
            <a:pPr algn="ctr"/>
            <a:r>
              <a:rPr lang="en-US" sz="3200" dirty="0">
                <a:solidFill>
                  <a:srgbClr val="FF0000"/>
                </a:solidFill>
              </a:rPr>
              <a:t>happy - glad</a:t>
            </a:r>
          </a:p>
          <a:p>
            <a:pPr algn="ctr"/>
            <a:r>
              <a:rPr lang="en-US" sz="3200" dirty="0">
                <a:solidFill>
                  <a:srgbClr val="FF0000"/>
                </a:solidFill>
              </a:rPr>
              <a:t>important - necessary</a:t>
            </a:r>
          </a:p>
          <a:p>
            <a:pPr algn="ctr"/>
            <a:r>
              <a:rPr lang="en-US" sz="3200" dirty="0">
                <a:solidFill>
                  <a:srgbClr val="FF0000"/>
                </a:solidFill>
              </a:rPr>
              <a:t>furious - angry</a:t>
            </a:r>
          </a:p>
          <a:p>
            <a:pPr algn="ctr"/>
            <a:r>
              <a:rPr lang="en-US" sz="3200" dirty="0">
                <a:solidFill>
                  <a:srgbClr val="FF0000"/>
                </a:solidFill>
              </a:rPr>
              <a:t>love - admire</a:t>
            </a:r>
          </a:p>
          <a:p>
            <a:pPr algn="ctr"/>
            <a:r>
              <a:rPr lang="en-US" sz="3200" dirty="0">
                <a:solidFill>
                  <a:srgbClr val="FF0000"/>
                </a:solidFill>
              </a:rPr>
              <a:t>answer - reply</a:t>
            </a:r>
          </a:p>
          <a:p>
            <a:pPr algn="ctr"/>
            <a:r>
              <a:rPr lang="en-US" sz="3200" dirty="0">
                <a:solidFill>
                  <a:srgbClr val="FF0000"/>
                </a:solidFill>
              </a:rPr>
              <a:t>amazing – incredible</a:t>
            </a:r>
          </a:p>
          <a:p>
            <a:pPr algn="ctr"/>
            <a:r>
              <a:rPr lang="en-US" sz="3200" dirty="0">
                <a:solidFill>
                  <a:srgbClr val="FF0000"/>
                </a:solidFill>
              </a:rPr>
              <a:t>begin - start</a:t>
            </a:r>
          </a:p>
          <a:p>
            <a:pPr algn="ctr"/>
            <a:r>
              <a:rPr lang="en-US" sz="3200" dirty="0">
                <a:solidFill>
                  <a:srgbClr val="FF0000"/>
                </a:solidFill>
              </a:rPr>
              <a:t>end -finish</a:t>
            </a:r>
          </a:p>
          <a:p>
            <a:pPr algn="ctr"/>
            <a:endParaRPr lang="en-US" dirty="0"/>
          </a:p>
        </p:txBody>
      </p:sp>
      <p:sp>
        <p:nvSpPr>
          <p:cNvPr id="5" name="TextBox 4">
            <a:extLst>
              <a:ext uri="{FF2B5EF4-FFF2-40B4-BE49-F238E27FC236}">
                <a16:creationId xmlns:a16="http://schemas.microsoft.com/office/drawing/2014/main" id="{6B55CD99-8F6D-2C51-55DE-7C05E110AF6C}"/>
              </a:ext>
            </a:extLst>
          </p:cNvPr>
          <p:cNvSpPr txBox="1"/>
          <p:nvPr/>
        </p:nvSpPr>
        <p:spPr>
          <a:xfrm>
            <a:off x="5772150" y="3543300"/>
            <a:ext cx="740908" cy="646331"/>
          </a:xfrm>
          <a:prstGeom prst="rect">
            <a:avLst/>
          </a:prstGeom>
          <a:noFill/>
        </p:spPr>
        <p:txBody>
          <a:bodyPr wrap="none" rtlCol="0">
            <a:spAutoFit/>
          </a:bodyPr>
          <a:lstStyle/>
          <a:p>
            <a:r>
              <a:rPr lang="en-VN" sz="3600" dirty="0">
                <a:sym typeface="Wingdings" pitchFamily="2" charset="2"/>
              </a:rPr>
              <a:t> </a:t>
            </a:r>
            <a:endParaRPr lang="en-VN" sz="3600" dirty="0"/>
          </a:p>
        </p:txBody>
      </p:sp>
    </p:spTree>
    <p:extLst>
      <p:ext uri="{BB962C8B-B14F-4D97-AF65-F5344CB8AC3E}">
        <p14:creationId xmlns:p14="http://schemas.microsoft.com/office/powerpoint/2010/main" val="9494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248" y="0"/>
            <a:ext cx="12593216" cy="6858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855" y="759341"/>
            <a:ext cx="5449902" cy="966822"/>
          </a:xfrm>
          <a:prstGeom prst="rect">
            <a:avLst/>
          </a:prstGeom>
        </p:spPr>
      </p:pic>
    </p:spTree>
    <p:extLst>
      <p:ext uri="{BB962C8B-B14F-4D97-AF65-F5344CB8AC3E}">
        <p14:creationId xmlns:p14="http://schemas.microsoft.com/office/powerpoint/2010/main" val="332793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48144" y="2180547"/>
            <a:ext cx="10438967" cy="1200329"/>
          </a:xfrm>
          <a:prstGeom prst="rect">
            <a:avLst/>
          </a:prstGeom>
        </p:spPr>
        <p:txBody>
          <a:bodyPr wrap="square">
            <a:spAutoFit/>
          </a:bodyPr>
          <a:lstStyle/>
          <a:p>
            <a:endParaRPr lang="en-US" sz="3600" dirty="0"/>
          </a:p>
          <a:p>
            <a:r>
              <a:rPr lang="en-US" sz="3600" dirty="0"/>
              <a:t>Answer: </a:t>
            </a:r>
          </a:p>
        </p:txBody>
      </p:sp>
      <p:sp>
        <p:nvSpPr>
          <p:cNvPr id="22" name="Rectangle 21"/>
          <p:cNvSpPr/>
          <p:nvPr/>
        </p:nvSpPr>
        <p:spPr>
          <a:xfrm>
            <a:off x="3632919" y="342270"/>
            <a:ext cx="8235620" cy="1661993"/>
          </a:xfrm>
          <a:prstGeom prst="rect">
            <a:avLst/>
          </a:prstGeom>
        </p:spPr>
        <p:txBody>
          <a:bodyPr wrap="square">
            <a:spAutoFit/>
          </a:bodyPr>
          <a:lstStyle/>
          <a:p>
            <a:r>
              <a:rPr lang="en-US" sz="3400" b="1" dirty="0">
                <a:solidFill>
                  <a:srgbClr val="242021"/>
                </a:solidFill>
              </a:rPr>
              <a:t>a. Read about using synonyms to avoid repetition, then read Minh Phan's article again and underline the synonyms for </a:t>
            </a:r>
            <a:r>
              <a:rPr lang="en-US" sz="3400" b="1" i="1" dirty="0">
                <a:solidFill>
                  <a:srgbClr val="0070C0"/>
                </a:solidFill>
              </a:rPr>
              <a:t>trip</a:t>
            </a:r>
            <a:r>
              <a:rPr lang="en-US" sz="3400" b="1" dirty="0">
                <a:solidFill>
                  <a:srgbClr val="242021"/>
                </a:solidFill>
              </a:rPr>
              <a:t>.</a:t>
            </a:r>
            <a:endParaRPr lang="en-US" sz="3400" dirty="0"/>
          </a:p>
        </p:txBody>
      </p:sp>
      <p:sp>
        <p:nvSpPr>
          <p:cNvPr id="24" name="Rectangle 23"/>
          <p:cNvSpPr/>
          <p:nvPr/>
        </p:nvSpPr>
        <p:spPr>
          <a:xfrm>
            <a:off x="1083035" y="3288543"/>
            <a:ext cx="8850675" cy="646331"/>
          </a:xfrm>
          <a:prstGeom prst="rect">
            <a:avLst/>
          </a:prstGeom>
        </p:spPr>
        <p:txBody>
          <a:bodyPr wrap="square">
            <a:spAutoFit/>
          </a:bodyPr>
          <a:lstStyle/>
          <a:p>
            <a:r>
              <a:rPr lang="en-US" sz="3600" dirty="0">
                <a:solidFill>
                  <a:srgbClr val="FF0000"/>
                </a:solidFill>
              </a:rPr>
              <a:t>journey, expedition, travels</a:t>
            </a:r>
          </a:p>
        </p:txBody>
      </p:sp>
      <p:sp>
        <p:nvSpPr>
          <p:cNvPr id="3" name="Rectangle 2"/>
          <p:cNvSpPr/>
          <p:nvPr/>
        </p:nvSpPr>
        <p:spPr>
          <a:xfrm>
            <a:off x="289249" y="690465"/>
            <a:ext cx="2108718" cy="68113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Pre-writing</a:t>
            </a:r>
            <a:endParaRPr lang="en-US" b="1" dirty="0"/>
          </a:p>
        </p:txBody>
      </p:sp>
    </p:spTree>
    <p:extLst>
      <p:ext uri="{BB962C8B-B14F-4D97-AF65-F5344CB8AC3E}">
        <p14:creationId xmlns:p14="http://schemas.microsoft.com/office/powerpoint/2010/main" val="14177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0113" y="718680"/>
            <a:ext cx="10387012" cy="5693866"/>
          </a:xfrm>
          <a:prstGeom prst="rect">
            <a:avLst/>
          </a:prstGeom>
        </p:spPr>
        <p:txBody>
          <a:bodyPr wrap="square">
            <a:spAutoFit/>
          </a:bodyPr>
          <a:lstStyle/>
          <a:p>
            <a:pPr algn="l"/>
            <a:r>
              <a:rPr lang="en-US" sz="2800" b="1" i="0" u="none" strike="noStrike" baseline="0" dirty="0">
                <a:latin typeface="+mj-lt"/>
              </a:rPr>
              <a:t>Using synonyms to avoid repetition</a:t>
            </a:r>
          </a:p>
          <a:p>
            <a:pPr algn="l"/>
            <a:r>
              <a:rPr lang="en-US" sz="2800" b="0" i="0" u="none" strike="noStrike" baseline="0" dirty="0">
                <a:latin typeface="+mj-lt"/>
              </a:rPr>
              <a:t>To avoid repetition and make your writing more varied, you can use synonyms. A synonym is a word that has the same or almost the same meaning as another word. </a:t>
            </a:r>
          </a:p>
          <a:p>
            <a:pPr algn="l"/>
            <a:endParaRPr lang="en-US" sz="2800" dirty="0">
              <a:latin typeface="+mj-lt"/>
            </a:endParaRPr>
          </a:p>
          <a:p>
            <a:pPr algn="l"/>
            <a:r>
              <a:rPr lang="en-US" sz="2800" b="0" i="0" u="none" strike="noStrike" baseline="0" dirty="0">
                <a:latin typeface="+mj-lt"/>
              </a:rPr>
              <a:t>For example:</a:t>
            </a:r>
          </a:p>
          <a:p>
            <a:pPr algn="l"/>
            <a:r>
              <a:rPr lang="en-US" sz="2800" b="0" i="1" u="none" strike="noStrike" baseline="0" dirty="0">
                <a:latin typeface="+mj-lt"/>
              </a:rPr>
              <a:t>A </a:t>
            </a:r>
            <a:r>
              <a:rPr lang="en-US" sz="2800" b="0" i="1" u="sng" strike="noStrike" baseline="0" dirty="0">
                <a:latin typeface="+mj-lt"/>
              </a:rPr>
              <a:t>schoolgirl</a:t>
            </a:r>
            <a:r>
              <a:rPr lang="en-US" sz="2800" b="0" i="1" u="none" strike="noStrike" baseline="0" dirty="0">
                <a:latin typeface="+mj-lt"/>
              </a:rPr>
              <a:t> has raised two thousand dollars for charity in just four days. The </a:t>
            </a:r>
            <a:r>
              <a:rPr lang="en-US" sz="2800" b="0" i="1" u="none" strike="sngStrike" baseline="0" dirty="0">
                <a:latin typeface="+mj-lt"/>
              </a:rPr>
              <a:t>schoolgirl</a:t>
            </a:r>
            <a:r>
              <a:rPr lang="en-US" sz="2800" b="0" i="1" u="none" strike="noStrike" baseline="0" dirty="0">
                <a:latin typeface="+mj-lt"/>
              </a:rPr>
              <a:t> </a:t>
            </a:r>
            <a:r>
              <a:rPr lang="en-US" sz="2800" b="0" i="1" u="sng" strike="noStrike" baseline="0" dirty="0">
                <a:latin typeface="+mj-lt"/>
              </a:rPr>
              <a:t>young student </a:t>
            </a:r>
            <a:r>
              <a:rPr lang="en-US" sz="2800" b="0" i="1" u="none" strike="noStrike" baseline="0" dirty="0">
                <a:latin typeface="+mj-lt"/>
              </a:rPr>
              <a:t>wanted to give something back to the community after receiving so much help after her accident last June.</a:t>
            </a:r>
          </a:p>
          <a:p>
            <a:pPr algn="l"/>
            <a:r>
              <a:rPr lang="en-US" sz="2800" b="0" i="1" u="none" strike="noStrike" baseline="0" dirty="0">
                <a:latin typeface="+mj-lt"/>
              </a:rPr>
              <a:t>Joanne Evans completed a 3,000 km </a:t>
            </a:r>
            <a:r>
              <a:rPr lang="en-US" sz="2800" b="0" i="1" u="sng" strike="noStrike" baseline="0" dirty="0">
                <a:latin typeface="+mj-lt"/>
              </a:rPr>
              <a:t>hike</a:t>
            </a:r>
            <a:r>
              <a:rPr lang="en-US" sz="2800" b="0" i="1" u="none" strike="noStrike" baseline="0" dirty="0">
                <a:latin typeface="+mj-lt"/>
              </a:rPr>
              <a:t> to raise money for charity. She began her </a:t>
            </a:r>
            <a:r>
              <a:rPr lang="en-US" sz="2800" b="0" i="1" u="none" strike="sngStrike" baseline="0" dirty="0">
                <a:latin typeface="+mj-lt"/>
              </a:rPr>
              <a:t>hike</a:t>
            </a:r>
            <a:r>
              <a:rPr lang="en-US" sz="2800" b="0" i="1" u="none" strike="noStrike" baseline="0" dirty="0">
                <a:latin typeface="+mj-lt"/>
              </a:rPr>
              <a:t> </a:t>
            </a:r>
            <a:r>
              <a:rPr lang="en-US" sz="2800" b="0" i="1" u="sng" strike="noStrike" baseline="0" dirty="0">
                <a:latin typeface="+mj-lt"/>
              </a:rPr>
              <a:t>journey</a:t>
            </a:r>
            <a:r>
              <a:rPr lang="en-US" sz="2800" b="0" i="1" u="none" strike="noStrike" baseline="0" dirty="0">
                <a:latin typeface="+mj-lt"/>
              </a:rPr>
              <a:t> on September 12th with a goal of raising three thousand dollars.</a:t>
            </a:r>
            <a:endParaRPr lang="en-US" sz="4800" dirty="0">
              <a:latin typeface="+mj-lt"/>
            </a:endParaRPr>
          </a:p>
        </p:txBody>
      </p:sp>
      <p:sp>
        <p:nvSpPr>
          <p:cNvPr id="4" name="TextBox 3"/>
          <p:cNvSpPr txBox="1"/>
          <p:nvPr/>
        </p:nvSpPr>
        <p:spPr>
          <a:xfrm>
            <a:off x="135002" y="235016"/>
            <a:ext cx="3614737" cy="646331"/>
          </a:xfrm>
          <a:prstGeom prst="rect">
            <a:avLst/>
          </a:prstGeom>
          <a:noFill/>
        </p:spPr>
        <p:txBody>
          <a:bodyPr wrap="square" rtlCol="0">
            <a:spAutoFit/>
          </a:bodyPr>
          <a:lstStyle/>
          <a:p>
            <a:r>
              <a:rPr lang="en-US" sz="3600" b="1" dirty="0"/>
              <a:t>Writing skill</a:t>
            </a:r>
          </a:p>
        </p:txBody>
      </p:sp>
    </p:spTree>
    <p:extLst>
      <p:ext uri="{BB962C8B-B14F-4D97-AF65-F5344CB8AC3E}">
        <p14:creationId xmlns:p14="http://schemas.microsoft.com/office/powerpoint/2010/main" val="285912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472" y="1570429"/>
            <a:ext cx="12094527" cy="5016758"/>
          </a:xfrm>
          <a:prstGeom prst="rect">
            <a:avLst/>
          </a:prstGeom>
        </p:spPr>
        <p:txBody>
          <a:bodyPr wrap="square">
            <a:spAutoFit/>
          </a:bodyPr>
          <a:lstStyle/>
          <a:p>
            <a:pPr algn="l"/>
            <a:r>
              <a:rPr lang="en-US" sz="3200" b="1" i="0" u="none" strike="noStrike" baseline="0" dirty="0">
                <a:solidFill>
                  <a:srgbClr val="000000"/>
                </a:solidFill>
                <a:latin typeface="HelveticaNeueLTStd-Cn"/>
              </a:rPr>
              <a:t>1. </a:t>
            </a:r>
            <a:r>
              <a:rPr lang="en-US" sz="3200" b="0" i="0" u="none" strike="noStrike" baseline="0" dirty="0">
                <a:solidFill>
                  <a:srgbClr val="000000"/>
                </a:solidFill>
                <a:latin typeface="HelveticaNeueLTStd-Cn"/>
              </a:rPr>
              <a:t>Emma organized an event to </a:t>
            </a:r>
            <a:r>
              <a:rPr lang="en-US" sz="3200" b="0" i="0" u="sng" strike="noStrike" baseline="0" dirty="0">
                <a:solidFill>
                  <a:srgbClr val="000000"/>
                </a:solidFill>
                <a:latin typeface="HelveticaNeueLTStd-Cn"/>
              </a:rPr>
              <a:t>support</a:t>
            </a:r>
            <a:r>
              <a:rPr lang="en-US" sz="3200" b="0" i="0" u="none" strike="noStrike" baseline="0" dirty="0">
                <a:solidFill>
                  <a:srgbClr val="000000"/>
                </a:solidFill>
                <a:latin typeface="HelveticaNeueLTStd-Cn"/>
              </a:rPr>
              <a:t> the Battersea Dogs and Cats Home.</a:t>
            </a:r>
          </a:p>
          <a:p>
            <a:pPr algn="l"/>
            <a:r>
              <a:rPr lang="en-US" sz="3200" b="1" i="0" u="none" strike="noStrike" baseline="0" dirty="0">
                <a:solidFill>
                  <a:srgbClr val="000000"/>
                </a:solidFill>
                <a:latin typeface="HelveticaNeueLTStd-Cn"/>
              </a:rPr>
              <a:t>2. </a:t>
            </a:r>
            <a:r>
              <a:rPr lang="en-US" sz="3200" b="0" i="0" u="none" strike="noStrike" baseline="0" dirty="0">
                <a:solidFill>
                  <a:srgbClr val="000000"/>
                </a:solidFill>
                <a:latin typeface="HelveticaNeueLTStd-Cn"/>
              </a:rPr>
              <a:t>She hoped that the </a:t>
            </a:r>
            <a:r>
              <a:rPr lang="en-US" sz="3200" b="0" i="0" u="sng" strike="noStrike" baseline="0" dirty="0">
                <a:solidFill>
                  <a:srgbClr val="000000"/>
                </a:solidFill>
                <a:latin typeface="HelveticaNeueLTStd-Cn"/>
              </a:rPr>
              <a:t>bike ride </a:t>
            </a:r>
            <a:r>
              <a:rPr lang="en-US" sz="3200" b="0" i="0" u="none" strike="noStrike" baseline="0" dirty="0">
                <a:solidFill>
                  <a:srgbClr val="000000"/>
                </a:solidFill>
                <a:latin typeface="HelveticaNeueLTStd-Cn"/>
              </a:rPr>
              <a:t>from Vietnam to the UK would raise awareness of environmental and social issues.</a:t>
            </a:r>
          </a:p>
          <a:p>
            <a:pPr algn="l"/>
            <a:r>
              <a:rPr lang="en-US" sz="3200" b="1" i="0" u="none" strike="noStrike" baseline="0" dirty="0">
                <a:solidFill>
                  <a:srgbClr val="000000"/>
                </a:solidFill>
                <a:latin typeface="HelveticaNeueLTStd-Cn"/>
              </a:rPr>
              <a:t>3. </a:t>
            </a:r>
            <a:r>
              <a:rPr lang="en-US" sz="3200" b="0" i="0" u="none" strike="noStrike" baseline="0" dirty="0">
                <a:solidFill>
                  <a:srgbClr val="000000"/>
                </a:solidFill>
                <a:latin typeface="HelveticaNeueLTStd-Cn"/>
              </a:rPr>
              <a:t>James and his friend </a:t>
            </a:r>
            <a:r>
              <a:rPr lang="en-US" sz="3200" b="0" i="0" u="sng" strike="noStrike" baseline="0" dirty="0">
                <a:solidFill>
                  <a:srgbClr val="000000"/>
                </a:solidFill>
                <a:latin typeface="HelveticaNeueLTStd-Cn"/>
              </a:rPr>
              <a:t>participated in </a:t>
            </a:r>
            <a:r>
              <a:rPr lang="en-US" sz="3200" b="0" i="0" u="none" strike="noStrike" baseline="0" dirty="0">
                <a:solidFill>
                  <a:srgbClr val="000000"/>
                </a:solidFill>
                <a:latin typeface="HelveticaNeueLTStd-Cn"/>
              </a:rPr>
              <a:t>a </a:t>
            </a:r>
            <a:r>
              <a:rPr lang="en-US" sz="3200" b="0" i="0" u="none" strike="noStrike" baseline="0" dirty="0">
                <a:latin typeface="HelveticaNeueLTStd-Cn"/>
              </a:rPr>
              <a:t>marathon</a:t>
            </a:r>
            <a:r>
              <a:rPr lang="en-US" sz="3200" b="0" i="0" u="none" strike="noStrike" baseline="0" dirty="0">
                <a:solidFill>
                  <a:srgbClr val="9A00FF"/>
                </a:solidFill>
                <a:latin typeface="HelveticaNeueLTStd-Cn"/>
              </a:rPr>
              <a:t> </a:t>
            </a:r>
            <a:r>
              <a:rPr lang="en-US" sz="3200" b="0" i="0" u="none" strike="noStrike" baseline="0" dirty="0">
                <a:solidFill>
                  <a:srgbClr val="000000"/>
                </a:solidFill>
                <a:latin typeface="HelveticaNeueLTStd-Cn"/>
              </a:rPr>
              <a:t>and raised over eight hundred dollars for the organization.</a:t>
            </a:r>
          </a:p>
          <a:p>
            <a:pPr algn="l"/>
            <a:r>
              <a:rPr lang="en-US" sz="3200" b="1" i="0" u="none" strike="noStrike" baseline="0" dirty="0">
                <a:solidFill>
                  <a:srgbClr val="000000"/>
                </a:solidFill>
                <a:latin typeface="HelveticaNeueLTStd-Cn"/>
              </a:rPr>
              <a:t>4. </a:t>
            </a:r>
            <a:r>
              <a:rPr lang="en-US" sz="3200" b="0" i="0" u="none" strike="noStrike" baseline="0" dirty="0">
                <a:solidFill>
                  <a:srgbClr val="000000"/>
                </a:solidFill>
                <a:latin typeface="HelveticaNeueLTStd-Cn"/>
              </a:rPr>
              <a:t>Five-year-old Rachel </a:t>
            </a:r>
            <a:r>
              <a:rPr lang="en-US" sz="3200" b="0" i="0" u="sng" strike="noStrike" baseline="0" dirty="0">
                <a:solidFill>
                  <a:srgbClr val="000000"/>
                </a:solidFill>
                <a:latin typeface="HelveticaNeueLTStd-Cn"/>
              </a:rPr>
              <a:t>gave</a:t>
            </a:r>
            <a:r>
              <a:rPr lang="en-US" sz="3200" b="0" i="0" u="none" strike="noStrike" baseline="0" dirty="0">
                <a:solidFill>
                  <a:srgbClr val="000000"/>
                </a:solidFill>
                <a:latin typeface="HelveticaNeueLTStd-Cn"/>
              </a:rPr>
              <a:t> all her savings to charity and </a:t>
            </a:r>
            <a:r>
              <a:rPr lang="en-US" sz="3200" b="0" i="0" u="none" strike="noStrike" baseline="0" dirty="0">
                <a:latin typeface="HelveticaNeueLTStd-Cn"/>
              </a:rPr>
              <a:t>inspired</a:t>
            </a:r>
            <a:r>
              <a:rPr lang="en-US" sz="3200" b="0" i="0" u="none" strike="noStrike" baseline="0" dirty="0">
                <a:solidFill>
                  <a:srgbClr val="000000"/>
                </a:solidFill>
                <a:latin typeface="HelveticaNeueLTStd-Cn"/>
              </a:rPr>
              <a:t> many others to do the same.</a:t>
            </a:r>
          </a:p>
          <a:p>
            <a:pPr algn="l"/>
            <a:r>
              <a:rPr lang="en-US" sz="3200" b="1" i="0" u="none" strike="noStrike" baseline="0" dirty="0">
                <a:solidFill>
                  <a:srgbClr val="000000"/>
                </a:solidFill>
                <a:latin typeface="HelveticaNeueLTStd-Cn"/>
              </a:rPr>
              <a:t>5. </a:t>
            </a:r>
            <a:r>
              <a:rPr lang="en-US" sz="3200" b="0" i="0" u="none" strike="noStrike" baseline="0" dirty="0">
                <a:solidFill>
                  <a:srgbClr val="000000"/>
                </a:solidFill>
                <a:latin typeface="HelveticaNeueLTStd-Cn"/>
              </a:rPr>
              <a:t>An 11-year-old boy climbed Mount </a:t>
            </a:r>
            <a:r>
              <a:rPr lang="en-US" sz="3200" b="0" i="0" u="none" strike="noStrike" baseline="0" dirty="0" err="1">
                <a:solidFill>
                  <a:srgbClr val="000000"/>
                </a:solidFill>
                <a:latin typeface="HelveticaNeueLTStd-Cn"/>
              </a:rPr>
              <a:t>Snowdon</a:t>
            </a:r>
            <a:r>
              <a:rPr lang="en-US" sz="3200" b="0" i="0" u="none" strike="noStrike" baseline="0" dirty="0">
                <a:solidFill>
                  <a:srgbClr val="000000"/>
                </a:solidFill>
                <a:latin typeface="HelveticaNeueLTStd-Cn"/>
              </a:rPr>
              <a:t> and </a:t>
            </a:r>
            <a:r>
              <a:rPr lang="en-US" sz="3200" b="0" i="0" u="sng" strike="noStrike" baseline="0" dirty="0">
                <a:solidFill>
                  <a:srgbClr val="000000"/>
                </a:solidFill>
                <a:latin typeface="HelveticaNeueLTStd-Cn"/>
              </a:rPr>
              <a:t>organized</a:t>
            </a:r>
            <a:r>
              <a:rPr lang="en-US" sz="3200" b="0" i="0" u="none" strike="noStrike" baseline="0" dirty="0">
                <a:solidFill>
                  <a:srgbClr val="000000"/>
                </a:solidFill>
                <a:latin typeface="HelveticaNeueLTStd-Cn"/>
              </a:rPr>
              <a:t> an event to raise money for two charities.</a:t>
            </a:r>
            <a:endParaRPr lang="en-US" sz="3200" dirty="0"/>
          </a:p>
        </p:txBody>
      </p:sp>
      <p:sp>
        <p:nvSpPr>
          <p:cNvPr id="4" name="TextBox 3"/>
          <p:cNvSpPr txBox="1"/>
          <p:nvPr/>
        </p:nvSpPr>
        <p:spPr>
          <a:xfrm>
            <a:off x="351473" y="287229"/>
            <a:ext cx="12094527" cy="584775"/>
          </a:xfrm>
          <a:prstGeom prst="rect">
            <a:avLst/>
          </a:prstGeom>
          <a:noFill/>
        </p:spPr>
        <p:txBody>
          <a:bodyPr wrap="square" rtlCol="0">
            <a:spAutoFit/>
          </a:bodyPr>
          <a:lstStyle/>
          <a:p>
            <a:r>
              <a:rPr lang="en-US" sz="3200" b="1" dirty="0"/>
              <a:t>Replace the underlined words with their synonyms from the box.</a:t>
            </a:r>
          </a:p>
        </p:txBody>
      </p:sp>
      <p:pic>
        <p:nvPicPr>
          <p:cNvPr id="5" name="Picture 4">
            <a:extLst>
              <a:ext uri="{FF2B5EF4-FFF2-40B4-BE49-F238E27FC236}">
                <a16:creationId xmlns:a16="http://schemas.microsoft.com/office/drawing/2014/main" id="{7652AC17-D8B3-C171-FA66-A93E6072BB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24422" y="872004"/>
            <a:ext cx="8445659" cy="698425"/>
          </a:xfrm>
          <a:prstGeom prst="rect">
            <a:avLst/>
          </a:prstGeom>
        </p:spPr>
      </p:pic>
    </p:spTree>
    <p:extLst>
      <p:ext uri="{BB962C8B-B14F-4D97-AF65-F5344CB8AC3E}">
        <p14:creationId xmlns:p14="http://schemas.microsoft.com/office/powerpoint/2010/main" val="1943271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3861</TotalTime>
  <Words>1239</Words>
  <Application>Microsoft Office PowerPoint</Application>
  <PresentationFormat>Màn hình rộng</PresentationFormat>
  <Paragraphs>138</Paragraphs>
  <Slides>29</Slides>
  <Notes>2</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29</vt:i4>
      </vt:variant>
    </vt:vector>
  </HeadingPairs>
  <TitlesOfParts>
    <vt:vector size="36" baseType="lpstr">
      <vt:lpstr>Arial</vt:lpstr>
      <vt:lpstr>Calibri</vt:lpstr>
      <vt:lpstr>Calibri Light</vt:lpstr>
      <vt:lpstr>HelveticaNeueLTStd</vt:lpstr>
      <vt:lpstr>HelveticaNeueLTStd-BdCn</vt:lpstr>
      <vt:lpstr>HelveticaNeueLTStd-Cn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371</cp:revision>
  <dcterms:created xsi:type="dcterms:W3CDTF">2022-02-12T14:14:43Z</dcterms:created>
  <dcterms:modified xsi:type="dcterms:W3CDTF">2022-07-26T03:52:43Z</dcterms:modified>
</cp:coreProperties>
</file>