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372" r:id="rId6"/>
    <p:sldId id="262" r:id="rId7"/>
    <p:sldId id="353" r:id="rId8"/>
    <p:sldId id="371" r:id="rId9"/>
    <p:sldId id="2432" r:id="rId10"/>
    <p:sldId id="2436" r:id="rId11"/>
    <p:sldId id="2437" r:id="rId12"/>
    <p:sldId id="2433" r:id="rId13"/>
    <p:sldId id="2434" r:id="rId14"/>
    <p:sldId id="3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84" autoAdjust="0"/>
  </p:normalViewPr>
  <p:slideViewPr>
    <p:cSldViewPr snapToGrid="0" showGuides="1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19/08/2023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19/08/2023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3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19/08/2023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D3EFAC-5C13-4DA4-9315-4124F348281B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6BBAF40-7561-4261-A302-1B9596F3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0DC2E4-7646-43BF-B8DC-85D33B146272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34D568D-1395-4E42-AB87-72144A6E1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C316D0-E8BC-4D59-90AF-B2836E34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03126-52D6-406F-9E9F-48282C80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4" y="457200"/>
            <a:ext cx="5789425" cy="56101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mage result for paper texture">
            <a:extLst>
              <a:ext uri="{FF2B5EF4-FFF2-40B4-BE49-F238E27FC236}">
                <a16:creationId xmlns:a16="http://schemas.microsoft.com/office/drawing/2014/main" id="{4BBF12C1-6008-464E-A434-4F253BBD1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04D5EE-A5F6-47AB-8127-45F8768A25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238"/>
            <a:ext cx="12192000" cy="6793525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E5EAA-53FA-4411-85DC-CB828CAA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3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19/08/2023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0" r:id="rId7"/>
    <p:sldLayoutId id="2147483672" r:id="rId8"/>
    <p:sldLayoutId id="2147483673" r:id="rId9"/>
    <p:sldLayoutId id="2147483653" r:id="rId10"/>
    <p:sldLayoutId id="2147483671" r:id="rId11"/>
    <p:sldLayoutId id="2147483668" r:id="rId12"/>
    <p:sldLayoutId id="2147483654" r:id="rId13"/>
    <p:sldLayoutId id="214748365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630" y="1700196"/>
            <a:ext cx="5533503" cy="1872028"/>
          </a:xfrm>
        </p:spPr>
        <p:txBody>
          <a:bodyPr/>
          <a:lstStyle/>
          <a:p>
            <a:r>
              <a:rPr lang="en-US" sz="4400">
                <a:latin typeface="LiGHT"/>
              </a:rPr>
              <a:t>QUẢN TRỊ C</a:t>
            </a:r>
            <a:r>
              <a:rPr lang="vi-VN" sz="4400">
                <a:latin typeface="LiGHT"/>
              </a:rPr>
              <a:t>Ơ</a:t>
            </a:r>
            <a:r>
              <a:rPr lang="en-US" sz="4400">
                <a:latin typeface="LiGHT"/>
              </a:rPr>
              <a:t> SỞ DỮ LIỆU TRÊN MÁY TÍNH</a:t>
            </a:r>
            <a:endParaRPr lang="en-US" sz="4400" dirty="0">
              <a:latin typeface="LiGH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BÀI 17</a:t>
            </a:r>
            <a:endParaRPr lang="en-US" sz="3200" b="1" dirty="0"/>
          </a:p>
        </p:txBody>
      </p:sp>
      <p:pic>
        <p:nvPicPr>
          <p:cNvPr id="7" name="Picture Placeholder 6" descr="A blue dolphin with yellow text&#10;&#10;Description automatically generated">
            <a:extLst>
              <a:ext uri="{FF2B5EF4-FFF2-40B4-BE49-F238E27FC236}">
                <a16:creationId xmlns:a16="http://schemas.microsoft.com/office/drawing/2014/main" id="{E3B95537-C21B-435A-9020-52A86BDFD9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6887" r="6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9AA862-F7A6-467C-B741-807D7D18F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256B59-5EFB-4CD2-84F7-31EFDBC60474}"/>
              </a:ext>
            </a:extLst>
          </p:cNvPr>
          <p:cNvGrpSpPr/>
          <p:nvPr/>
        </p:nvGrpSpPr>
        <p:grpSpPr>
          <a:xfrm>
            <a:off x="456699" y="1661917"/>
            <a:ext cx="11278602" cy="3534165"/>
            <a:chOff x="463668" y="362092"/>
            <a:chExt cx="11278602" cy="35341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698B86-A125-45C5-AAB4-6849A693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668" y="362092"/>
              <a:ext cx="11278602" cy="213544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70F005-23E4-4CB1-9D89-9129836F2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669" y="2497540"/>
              <a:ext cx="11264664" cy="1398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147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32DAC7-6E18-4CD3-85D7-16DE5422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4F236-D83D-4A5B-8C8C-DB3F1E9B5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260" y="2072860"/>
            <a:ext cx="10721479" cy="2712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7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TẠI SAO CẦN PHẢI QUẢN LÍ CSDL TRÊN MÁY TÍNH?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TẠI SAO?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 descr="A person using a computer&#10;&#10;Description automatically generated">
            <a:extLst>
              <a:ext uri="{FF2B5EF4-FFF2-40B4-BE49-F238E27FC236}">
                <a16:creationId xmlns:a16="http://schemas.microsoft.com/office/drawing/2014/main" id="{921D68AE-D9FD-4FB8-8943-A0E90B4C63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73" r="166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r>
              <a:rPr lang="en-US"/>
              <a:t>So sánh…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latin typeface="+mj-lt"/>
              </a:rPr>
              <a:t>QUẢN LÍ DỮ LIỆU THỦ CÔNG</a:t>
            </a:r>
            <a:endParaRPr lang="en-US" dirty="0"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Tốn thời gian và công sức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Dễ gây lỗi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Khó tái sử dụng và chia sẻ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Thiếu tính nhất quán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Hạn chế về khả năng phân tích và khai thác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…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latin typeface="+mj-lt"/>
              </a:rPr>
              <a:t>QUẢN LÍ CSDL TRÊN MÁY TÍNH</a:t>
            </a:r>
            <a:endParaRPr lang="en-US" dirty="0">
              <a:latin typeface="+mj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79" y="2485545"/>
            <a:ext cx="5695642" cy="423593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Tốc độ và hiệu suất cao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Tính tự động và tự động hóa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Tính nhất quán và khả năng chia sẻ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Khả năng tìm kiếm và truy xuất dữ liệu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Bảo mật và kiểm soát truy cập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+ Khai thác và phân tích dữ liệu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/>
              <a:t>…</a:t>
            </a:r>
            <a:endParaRPr lang="en-US" sz="2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lợi ích của việc quản trị csdl trên máy tính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08639" y="2406769"/>
            <a:ext cx="3932237" cy="4451231"/>
          </a:xfrm>
        </p:spPr>
        <p:txBody>
          <a:bodyPr>
            <a:normAutofit/>
          </a:bodyPr>
          <a:lstStyle/>
          <a:p>
            <a:r>
              <a:rPr lang="en-US" sz="2800"/>
              <a:t>Việc ứng dụng CSDL trong quản lí đem lại nhiều lợi ích to lớn:</a:t>
            </a:r>
            <a:endParaRPr lang="en-US" sz="2800" dirty="0"/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800"/>
              <a:t>Tiện lợi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800"/>
              <a:t>Kịp thời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800"/>
              <a:t>Nhanh chóng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en-US" sz="2800"/>
              <a:t>Hạn chế sai sót,…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 descr="A computer and a shield with a padlock&#10;&#10;Description automatically generated">
            <a:extLst>
              <a:ext uri="{FF2B5EF4-FFF2-40B4-BE49-F238E27FC236}">
                <a16:creationId xmlns:a16="http://schemas.microsoft.com/office/drawing/2014/main" id="{FC201200-FBF0-4AA2-B6C9-0A4DDF8166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2912" r="229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logos and symbols&#10;&#10;Description automatically generated">
            <a:extLst>
              <a:ext uri="{FF2B5EF4-FFF2-40B4-BE49-F238E27FC236}">
                <a16:creationId xmlns:a16="http://schemas.microsoft.com/office/drawing/2014/main" id="{FE3D6257-5525-4EF7-AEAA-8AF03279F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36"/>
            <a:ext cx="7028597" cy="29426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70821" y="790604"/>
            <a:ext cx="4698059" cy="1266796"/>
          </a:xfrm>
        </p:spPr>
        <p:txBody>
          <a:bodyPr>
            <a:normAutofit/>
          </a:bodyPr>
          <a:lstStyle/>
          <a:p>
            <a:r>
              <a:rPr lang="en-US"/>
              <a:t>2. hệ qtcsdl mysql và phần mềm heidisql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BFC053-80DC-492A-A254-CE8E7A07C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52876"/>
            <a:ext cx="11302570" cy="38948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C790150-5FA1-49B5-AB72-C3EE7260DE2B}"/>
              </a:ext>
            </a:extLst>
          </p:cNvPr>
          <p:cNvSpPr/>
          <p:nvPr/>
        </p:nvSpPr>
        <p:spPr>
          <a:xfrm>
            <a:off x="10263116" y="6356350"/>
            <a:ext cx="1160060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99AAA1-CDF9-4450-96FC-E7E2C3AA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1D01A5-7C07-4306-8FE2-2ED21DC0BF2E}"/>
              </a:ext>
            </a:extLst>
          </p:cNvPr>
          <p:cNvGrpSpPr/>
          <p:nvPr/>
        </p:nvGrpSpPr>
        <p:grpSpPr>
          <a:xfrm>
            <a:off x="248784" y="3037101"/>
            <a:ext cx="11943216" cy="3236299"/>
            <a:chOff x="248784" y="2579800"/>
            <a:chExt cx="11943216" cy="32362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A00658-CFA1-4794-9913-A15EABC86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1669" y="2579800"/>
              <a:ext cx="11852038" cy="6381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CBA49A-DCB4-4D04-887C-3F7DF494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784" y="3224277"/>
              <a:ext cx="11943216" cy="2591822"/>
            </a:xfrm>
            <a:prstGeom prst="rect">
              <a:avLst/>
            </a:prstGeom>
          </p:spPr>
        </p:pic>
      </p:grpSp>
      <p:sp>
        <p:nvSpPr>
          <p:cNvPr id="13" name="Title 3">
            <a:extLst>
              <a:ext uri="{FF2B5EF4-FFF2-40B4-BE49-F238E27FC236}">
                <a16:creationId xmlns:a16="http://schemas.microsoft.com/office/drawing/2014/main" id="{25E6C926-AA2B-47F0-895A-00BC2573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69" y="681422"/>
            <a:ext cx="4698059" cy="1266796"/>
          </a:xfrm>
        </p:spPr>
        <p:txBody>
          <a:bodyPr>
            <a:normAutofit/>
          </a:bodyPr>
          <a:lstStyle/>
          <a:p>
            <a:r>
              <a:rPr lang="en-US"/>
              <a:t>2. hệ qtcsdl mysql và phần mềm heidisql</a:t>
            </a:r>
            <a:endParaRPr lang="en-US" dirty="0"/>
          </a:p>
        </p:txBody>
      </p:sp>
      <p:pic>
        <p:nvPicPr>
          <p:cNvPr id="14" name="Picture 13" descr="A group of logos and symbols&#10;&#10;Description automatically generated">
            <a:extLst>
              <a:ext uri="{FF2B5EF4-FFF2-40B4-BE49-F238E27FC236}">
                <a16:creationId xmlns:a16="http://schemas.microsoft.com/office/drawing/2014/main" id="{7D617EE8-1BDE-4DCE-9BD7-444D25493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403" y="11512"/>
            <a:ext cx="7028597" cy="29426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4DE2AB-EE10-4BAC-96F8-44C29EF4166A}"/>
              </a:ext>
            </a:extLst>
          </p:cNvPr>
          <p:cNvSpPr/>
          <p:nvPr/>
        </p:nvSpPr>
        <p:spPr>
          <a:xfrm>
            <a:off x="321669" y="1948218"/>
            <a:ext cx="46980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4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2. Tải và cài đặt MySQL">
            <a:hlinkClick r:id="" action="ppaction://media"/>
            <a:extLst>
              <a:ext uri="{FF2B5EF4-FFF2-40B4-BE49-F238E27FC236}">
                <a16:creationId xmlns:a16="http://schemas.microsoft.com/office/drawing/2014/main" id="{1724F734-63D1-4E7F-987E-F6F7608F8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i dat HeidiSQL, tao CSDL, bảng">
            <a:hlinkClick r:id="" action="ppaction://media"/>
            <a:extLst>
              <a:ext uri="{FF2B5EF4-FFF2-40B4-BE49-F238E27FC236}">
                <a16:creationId xmlns:a16="http://schemas.microsoft.com/office/drawing/2014/main" id="{B1E5B802-CE91-4A5F-8772-0C1DDBF6D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5D3BCC-D83C-4336-BA0F-B9DDB99D9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827" y="220937"/>
            <a:ext cx="9165894" cy="64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8431F2-A5DE-4862-B389-24C8222A4BD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120</TotalTime>
  <Words>232</Words>
  <PresentationFormat>Widescreen</PresentationFormat>
  <Paragraphs>42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Gill Sans</vt:lpstr>
      <vt:lpstr>LiGHT</vt:lpstr>
      <vt:lpstr>Arial</vt:lpstr>
      <vt:lpstr>Calibri</vt:lpstr>
      <vt:lpstr>Calibri Light</vt:lpstr>
      <vt:lpstr>Office Theme</vt:lpstr>
      <vt:lpstr>QUẢN TRỊ CƠ SỞ DỮ LIỆU TRÊN MÁY TÍNH</vt:lpstr>
      <vt:lpstr>TẠI SAO?</vt:lpstr>
      <vt:lpstr>So sánh…</vt:lpstr>
      <vt:lpstr>1. lợi ích của việc quản trị csdl trên máy tính</vt:lpstr>
      <vt:lpstr>2. hệ qtcsdl mysql và phần mềm heidisql</vt:lpstr>
      <vt:lpstr>2. hệ qtcsdl mysql và phần mềm heidisql</vt:lpstr>
      <vt:lpstr>PowerPoint Presentation</vt:lpstr>
      <vt:lpstr>PowerPoint Presentation</vt:lpstr>
      <vt:lpstr>PowerPoint Presentation</vt:lpstr>
      <vt:lpstr>PowerPoint Presentation</vt:lpstr>
      <vt:lpstr>Large Image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2023-07-17T04:17:05Z</dcterms:created>
  <dcterms:modified xsi:type="dcterms:W3CDTF">2023-08-19T04:16:37Z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2023-07-17T04:17:11Z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e39faec7-3053-4cf9-87b4-74c8d7922832</vt:lpwstr>
  </property>
  <property fmtid="{D5CDD505-2E9C-101B-9397-08002B2CF9AE}" pid="8" name="MSIP_Label_defa4170-0d19-0005-0004-bc88714345d2_ActionId">
    <vt:lpwstr>d18ff993-caba-4062-9812-0000f720742e</vt:lpwstr>
  </property>
  <property fmtid="{D5CDD505-2E9C-101B-9397-08002B2CF9AE}" pid="9" name="MSIP_Label_defa4170-0d19-0005-0004-bc88714345d2_ContentBits">
    <vt:lpwstr>0</vt:lpwstr>
  </property>
</Properties>
</file>