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26"/>
  </p:notesMasterIdLst>
  <p:sldIdLst>
    <p:sldId id="282" r:id="rId5"/>
    <p:sldId id="258" r:id="rId6"/>
    <p:sldId id="259" r:id="rId7"/>
    <p:sldId id="261" r:id="rId8"/>
    <p:sldId id="264" r:id="rId9"/>
    <p:sldId id="265" r:id="rId10"/>
    <p:sldId id="266" r:id="rId11"/>
    <p:sldId id="267" r:id="rId12"/>
    <p:sldId id="268" r:id="rId13"/>
    <p:sldId id="269" r:id="rId14"/>
    <p:sldId id="272" r:id="rId15"/>
    <p:sldId id="273" r:id="rId16"/>
    <p:sldId id="274" r:id="rId17"/>
    <p:sldId id="275" r:id="rId18"/>
    <p:sldId id="260" r:id="rId19"/>
    <p:sldId id="276" r:id="rId20"/>
    <p:sldId id="256" r:id="rId21"/>
    <p:sldId id="277" r:id="rId22"/>
    <p:sldId id="278" r:id="rId23"/>
    <p:sldId id="279"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69" d="100"/>
          <a:sy n="69" d="100"/>
        </p:scale>
        <p:origin x="4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EF760A2B-0937-4134-AB8A-0A9C2D85579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784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881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3927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7482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175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973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367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98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34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281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683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6675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217F71-3C0C-4A8B-9EB8-468D9DF93E3D}" type="datetimeFigureOut">
              <a:rPr lang="en-US" smtClean="0"/>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14781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17F71-3C0C-4A8B-9EB8-468D9DF93E3D}" type="datetimeFigureOut">
              <a:rPr lang="en-US" smtClean="0"/>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152908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635666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217F71-3C0C-4A8B-9EB8-468D9DF93E3D}" type="datetimeFigureOut">
              <a:rPr lang="en-US" smtClean="0"/>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571200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217F71-3C0C-4A8B-9EB8-468D9DF93E3D}" type="datetimeFigureOut">
              <a:rPr lang="en-US" smtClean="0"/>
              <a:t>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806335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217F71-3C0C-4A8B-9EB8-468D9DF93E3D}" type="datetimeFigureOut">
              <a:rPr lang="en-US" smtClean="0"/>
              <a:t>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170370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3534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268380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798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17F71-3C0C-4A8B-9EB8-468D9DF93E3D}" type="datetimeFigureOut">
              <a:rPr lang="en-US" smtClean="0"/>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832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17F71-3C0C-4A8B-9EB8-468D9DF93E3D}" type="datetimeFigureOut">
              <a:rPr lang="en-US" smtClean="0"/>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026066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2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92927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11101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03887A-5588-4C23-AFDC-6F0C19FDD61F}"/>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6" name="Footer Placeholder 5">
            <a:extLst>
              <a:ext uri="{FF2B5EF4-FFF2-40B4-BE49-F238E27FC236}">
                <a16:creationId xmlns:a16="http://schemas.microsoft.com/office/drawing/2014/main"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48675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304181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26042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2176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3631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11/6/2021</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7F71-3C0C-4A8B-9EB8-468D9DF93E3D}" type="datetimeFigureOut">
              <a:rPr lang="en-US" smtClean="0"/>
              <a:t>11/6/2021</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3728780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7F71-3C0C-4A8B-9EB8-468D9DF93E3D}" type="datetimeFigureOut">
              <a:rPr lang="en-US" smtClean="0"/>
              <a:t>11/6/2021</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3071593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11/6/2021</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audio" Target="../media/audio4.wav"/><Relationship Id="rId11" Type="http://schemas.openxmlformats.org/officeDocument/2006/relationships/image" Target="../media/image26.png"/><Relationship Id="rId5" Type="http://schemas.openxmlformats.org/officeDocument/2006/relationships/audio" Target="../media/audio3.wav"/><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644C23-6EAC-490C-A720-65A1C3E914A9}"/>
              </a:ext>
            </a:extLst>
          </p:cNvPr>
          <p:cNvSpPr/>
          <p:nvPr/>
        </p:nvSpPr>
        <p:spPr>
          <a:xfrm>
            <a:off x="2174679" y="2489812"/>
            <a:ext cx="8099285" cy="2104222"/>
          </a:xfrm>
          <a:prstGeom prst="roundRect">
            <a:avLst/>
          </a:prstGeom>
          <a:solidFill>
            <a:srgbClr val="FF8119"/>
          </a:solidFill>
          <a:ln w="5715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EAAC7166-F503-422D-BDE1-A83D50999971}"/>
              </a:ext>
            </a:extLst>
          </p:cNvPr>
          <p:cNvSpPr/>
          <p:nvPr/>
        </p:nvSpPr>
        <p:spPr>
          <a:xfrm>
            <a:off x="8738592" y="181195"/>
            <a:ext cx="274261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TIẾNG VIỆT 2</a:t>
            </a:r>
          </a:p>
        </p:txBody>
      </p:sp>
      <p:sp>
        <p:nvSpPr>
          <p:cNvPr id="8" name="Rectangle 7">
            <a:extLst>
              <a:ext uri="{FF2B5EF4-FFF2-40B4-BE49-F238E27FC236}">
                <a16:creationId xmlns:a16="http://schemas.microsoft.com/office/drawing/2014/main" id="{43101047-25E6-45B1-9FAC-C1D2B827DC01}"/>
              </a:ext>
            </a:extLst>
          </p:cNvPr>
          <p:cNvSpPr/>
          <p:nvPr/>
        </p:nvSpPr>
        <p:spPr>
          <a:xfrm>
            <a:off x="10348808" y="628964"/>
            <a:ext cx="8931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BDA144B1-BC48-4FB5-81A0-5EEE0F41D92F}"/>
              </a:ext>
            </a:extLst>
          </p:cNvPr>
          <p:cNvSpPr/>
          <p:nvPr/>
        </p:nvSpPr>
        <p:spPr>
          <a:xfrm>
            <a:off x="3663363" y="2828835"/>
            <a:ext cx="5121916" cy="1200329"/>
          </a:xfrm>
          <a:prstGeom prst="rect">
            <a:avLst/>
          </a:prstGeom>
        </p:spPr>
        <p:txBody>
          <a:bodyPr wrap="none">
            <a:spAutoFit/>
          </a:bodyPr>
          <a:lstStyle/>
          <a:p>
            <a:pPr algn="ctr"/>
            <a:r>
              <a:rPr lang="en-US" sz="3600">
                <a:solidFill>
                  <a:schemeClr val="bg1"/>
                </a:solidFill>
                <a:latin typeface="Times New Roman" panose="02020603050405020304" pitchFamily="18" charset="0"/>
                <a:cs typeface="Times New Roman" panose="02020603050405020304" pitchFamily="18" charset="0"/>
              </a:rPr>
              <a:t>Tuần 11 – Tiết 1, 2</a:t>
            </a:r>
          </a:p>
          <a:p>
            <a:pPr algn="ctr"/>
            <a:r>
              <a:rPr lang="en-US" sz="3600">
                <a:solidFill>
                  <a:schemeClr val="bg1"/>
                </a:solidFill>
                <a:latin typeface="Times New Roman" panose="02020603050405020304" pitchFamily="18" charset="0"/>
                <a:cs typeface="Times New Roman" panose="02020603050405020304" pitchFamily="18" charset="0"/>
              </a:rPr>
              <a:t>Bài đọc 1: </a:t>
            </a:r>
            <a:r>
              <a:rPr lang="en-US" sz="3600" b="1">
                <a:solidFill>
                  <a:schemeClr val="bg1"/>
                </a:solidFill>
                <a:latin typeface="Times New Roman" panose="02020603050405020304" pitchFamily="18" charset="0"/>
                <a:cs typeface="Times New Roman" panose="02020603050405020304" pitchFamily="18" charset="0"/>
              </a:rPr>
              <a:t>Có chuyện này</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67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Quicksand" pitchFamily="2" charset="0"/>
              </a:rPr>
              <a:t>9</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588432" y="197464"/>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136057" y="817057"/>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101786" y="2735941"/>
            <a:ext cx="5127701" cy="469359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lvl="0">
              <a:spcBef>
                <a:spcPts val="600"/>
              </a:spcBef>
              <a:defRPr/>
            </a:pPr>
            <a:r>
              <a:rPr lang="en-US" sz="2400">
                <a:latin typeface="Times New Roman" pitchFamily="18" charset="0"/>
                <a:cs typeface="Times New Roman" pitchFamily="18" charset="0"/>
              </a:rPr>
              <a:t>         </a:t>
            </a:r>
            <a:r>
              <a:rPr lang="vi-VN" sz="2000">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lang="vi-VN" sz="240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347935"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6569695" y="5063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7583826" y="62748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HIỂU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0" name="Rectangle 39">
            <a:extLst>
              <a:ext uri="{FF2B5EF4-FFF2-40B4-BE49-F238E27FC236}">
                <a16:creationId xmlns:a16="http://schemas.microsoft.com/office/drawing/2014/main" id="{EF4409C5-3EB9-4657-AC8E-4FB0BEEC5FA9}"/>
              </a:ext>
            </a:extLst>
          </p:cNvPr>
          <p:cNvSpPr/>
          <p:nvPr/>
        </p:nvSpPr>
        <p:spPr>
          <a:xfrm>
            <a:off x="6914332" y="1485611"/>
            <a:ext cx="5093681" cy="954107"/>
          </a:xfrm>
          <a:prstGeom prst="rect">
            <a:avLst/>
          </a:prstGeom>
        </p:spPr>
        <p:txBody>
          <a:bodyPr wrap="square">
            <a:spAutoFit/>
          </a:bodyPr>
          <a:lstStyle/>
          <a:p>
            <a:r>
              <a:rPr lang="en-US" sz="2800" b="1">
                <a:solidFill>
                  <a:srgbClr val="0000FF"/>
                </a:solidFill>
                <a:latin typeface="Times New Roman" pitchFamily="18" charset="0"/>
                <a:cs typeface="Times New Roman" pitchFamily="18" charset="0"/>
              </a:rPr>
              <a:t>1. </a:t>
            </a:r>
            <a:r>
              <a:rPr lang="vi-VN" sz="2800" b="1">
                <a:solidFill>
                  <a:srgbClr val="0000FF"/>
                </a:solidFill>
                <a:latin typeface="Times New Roman" pitchFamily="18" charset="0"/>
                <a:cs typeface="Times New Roman" pitchFamily="18" charset="0"/>
              </a:rPr>
              <a:t>Em </a:t>
            </a:r>
            <a:r>
              <a:rPr lang="vi-VN" sz="2800" b="1" dirty="0">
                <a:solidFill>
                  <a:srgbClr val="0000FF"/>
                </a:solidFill>
                <a:latin typeface="Times New Roman" pitchFamily="18" charset="0"/>
                <a:cs typeface="Times New Roman" pitchFamily="18" charset="0"/>
              </a:rPr>
              <a:t>hiểu “</a:t>
            </a:r>
            <a:r>
              <a:rPr lang="vi-VN" sz="2400" b="1" dirty="0">
                <a:solidFill>
                  <a:srgbClr val="0000FF"/>
                </a:solidFill>
                <a:latin typeface="Times New Roman" pitchFamily="18" charset="0"/>
                <a:cs typeface="Times New Roman" pitchFamily="18" charset="0"/>
              </a:rPr>
              <a:t>Chữ</a:t>
            </a:r>
            <a:r>
              <a:rPr lang="vi-VN" sz="2800" b="1" dirty="0">
                <a:solidFill>
                  <a:srgbClr val="0000FF"/>
                </a:solidFill>
                <a:latin typeface="Times New Roman" pitchFamily="18" charset="0"/>
                <a:cs typeface="Times New Roman" pitchFamily="18" charset="0"/>
              </a:rPr>
              <a:t> nằm trong lọ mực” nghĩa là gì</a:t>
            </a:r>
            <a:r>
              <a:rPr lang="vi-VN" sz="2800" b="1">
                <a:solidFill>
                  <a:srgbClr val="0000FF"/>
                </a:solidFill>
                <a:latin typeface="Times New Roman" pitchFamily="18" charset="0"/>
                <a:cs typeface="Times New Roman" pitchFamily="18" charset="0"/>
              </a:rPr>
              <a:t>? Chọn </a:t>
            </a:r>
            <a:r>
              <a:rPr lang="vi-VN" sz="2800" b="1" dirty="0">
                <a:solidFill>
                  <a:srgbClr val="0000FF"/>
                </a:solidFill>
                <a:latin typeface="Times New Roman" pitchFamily="18" charset="0"/>
                <a:cs typeface="Times New Roman" pitchFamily="18" charset="0"/>
              </a:rPr>
              <a:t>ý đúng:</a:t>
            </a:r>
          </a:p>
        </p:txBody>
      </p:sp>
      <p:grpSp>
        <p:nvGrpSpPr>
          <p:cNvPr id="41" name="Group 40">
            <a:extLst>
              <a:ext uri="{FF2B5EF4-FFF2-40B4-BE49-F238E27FC236}">
                <a16:creationId xmlns:a16="http://schemas.microsoft.com/office/drawing/2014/main" id="{56257761-BF80-4436-BC4A-CC15F0615570}"/>
              </a:ext>
            </a:extLst>
          </p:cNvPr>
          <p:cNvGrpSpPr/>
          <p:nvPr/>
        </p:nvGrpSpPr>
        <p:grpSpPr>
          <a:xfrm>
            <a:off x="6889969" y="2544168"/>
            <a:ext cx="5323923" cy="880758"/>
            <a:chOff x="2093640" y="1227161"/>
            <a:chExt cx="5308649" cy="1109639"/>
          </a:xfrm>
        </p:grpSpPr>
        <p:pic>
          <p:nvPicPr>
            <p:cNvPr id="42" name="Picture 41">
              <a:extLst>
                <a:ext uri="{FF2B5EF4-FFF2-40B4-BE49-F238E27FC236}">
                  <a16:creationId xmlns:a16="http://schemas.microsoft.com/office/drawing/2014/main" id="{78D83778-5B7B-499E-8D9E-1CE0B1901C02}"/>
                </a:ext>
              </a:extLst>
            </p:cNvPr>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4198610" y="-866878"/>
              <a:ext cx="1109639" cy="5297718"/>
            </a:xfrm>
            <a:prstGeom prst="rect">
              <a:avLst/>
            </a:prstGeom>
          </p:spPr>
        </p:pic>
        <p:sp>
          <p:nvSpPr>
            <p:cNvPr id="43" name="Rectangle 42">
              <a:extLst>
                <a:ext uri="{FF2B5EF4-FFF2-40B4-BE49-F238E27FC236}">
                  <a16:creationId xmlns:a16="http://schemas.microsoft.com/office/drawing/2014/main" id="{5F5EF837-2C2F-4056-99D5-572744741955}"/>
                </a:ext>
              </a:extLst>
            </p:cNvPr>
            <p:cNvSpPr/>
            <p:nvPr/>
          </p:nvSpPr>
          <p:spPr>
            <a:xfrm>
              <a:off x="2093640" y="1642057"/>
              <a:ext cx="3804309" cy="404235"/>
            </a:xfrm>
            <a:prstGeom prst="rect">
              <a:avLst/>
            </a:prstGeom>
          </p:spPr>
          <p:txBody>
            <a:bodyPr wrap="none">
              <a:spAutoFit/>
            </a:bodyPr>
            <a:lstStyle/>
            <a:p>
              <a:r>
                <a:rPr lang="vi-VN" sz="2800" dirty="0">
                  <a:latin typeface="Times New Roman" pitchFamily="18" charset="0"/>
                  <a:cs typeface="Times New Roman" pitchFamily="18" charset="0"/>
                </a:rPr>
                <a:t>A. Lọ mực đã có sẵn các chữ cái.</a:t>
              </a:r>
            </a:p>
          </p:txBody>
        </p:sp>
      </p:grpSp>
      <p:grpSp>
        <p:nvGrpSpPr>
          <p:cNvPr id="44" name="Group 43">
            <a:extLst>
              <a:ext uri="{FF2B5EF4-FFF2-40B4-BE49-F238E27FC236}">
                <a16:creationId xmlns:a16="http://schemas.microsoft.com/office/drawing/2014/main" id="{4225B407-EB27-49C7-8BF2-6151CDBC9206}"/>
              </a:ext>
            </a:extLst>
          </p:cNvPr>
          <p:cNvGrpSpPr/>
          <p:nvPr/>
        </p:nvGrpSpPr>
        <p:grpSpPr>
          <a:xfrm>
            <a:off x="6900294" y="3685669"/>
            <a:ext cx="5313599" cy="1293885"/>
            <a:chOff x="1104376" y="2520680"/>
            <a:chExt cx="5644769" cy="1630126"/>
          </a:xfrm>
        </p:grpSpPr>
        <p:pic>
          <p:nvPicPr>
            <p:cNvPr id="45" name="Picture 44">
              <a:extLst>
                <a:ext uri="{FF2B5EF4-FFF2-40B4-BE49-F238E27FC236}">
                  <a16:creationId xmlns:a16="http://schemas.microsoft.com/office/drawing/2014/main" id="{44B445B4-4E7B-456D-9162-E9A39F07EDE1}"/>
                </a:ext>
              </a:extLst>
            </p:cNvPr>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3128654" y="496402"/>
              <a:ext cx="1596213" cy="5644769"/>
            </a:xfrm>
            <a:prstGeom prst="rect">
              <a:avLst/>
            </a:prstGeom>
          </p:spPr>
        </p:pic>
        <p:sp>
          <p:nvSpPr>
            <p:cNvPr id="46" name="Rectangle 45">
              <a:extLst>
                <a:ext uri="{FF2B5EF4-FFF2-40B4-BE49-F238E27FC236}">
                  <a16:creationId xmlns:a16="http://schemas.microsoft.com/office/drawing/2014/main" id="{061E65B2-834C-440A-8555-2278FBEF818D}"/>
                </a:ext>
              </a:extLst>
            </p:cNvPr>
            <p:cNvSpPr/>
            <p:nvPr/>
          </p:nvSpPr>
          <p:spPr>
            <a:xfrm>
              <a:off x="1236412" y="2948756"/>
              <a:ext cx="5447281" cy="1202050"/>
            </a:xfrm>
            <a:prstGeom prst="rect">
              <a:avLst/>
            </a:prstGeom>
          </p:spPr>
          <p:txBody>
            <a:bodyPr wrap="square">
              <a:spAutoFit/>
            </a:bodyPr>
            <a:lstStyle/>
            <a:p>
              <a:r>
                <a:rPr lang="vi-VN" sz="2800" dirty="0">
                  <a:latin typeface="Times New Roman" pitchFamily="18" charset="0"/>
                  <a:cs typeface="Times New Roman" pitchFamily="18" charset="0"/>
                </a:rPr>
                <a:t>B.  </a:t>
              </a:r>
              <a:r>
                <a:rPr lang="vi-VN" sz="2800">
                  <a:latin typeface="Times New Roman" pitchFamily="18" charset="0"/>
                  <a:cs typeface="Times New Roman" pitchFamily="18" charset="0"/>
                </a:rPr>
                <a:t>Lọ mực đã có sẵn </a:t>
              </a:r>
              <a:r>
                <a:rPr lang="vi-VN" sz="2800" dirty="0">
                  <a:latin typeface="Times New Roman" pitchFamily="18" charset="0"/>
                  <a:cs typeface="Times New Roman" pitchFamily="18" charset="0"/>
                </a:rPr>
                <a:t>các </a:t>
              </a:r>
              <a:r>
                <a:rPr lang="vi-VN" sz="2800">
                  <a:latin typeface="Times New Roman" pitchFamily="18" charset="0"/>
                  <a:cs typeface="Times New Roman" pitchFamily="18" charset="0"/>
                </a:rPr>
                <a:t>bài th</a:t>
              </a:r>
              <a:r>
                <a:rPr lang="en-US" sz="2800">
                  <a:latin typeface="Times New Roman" pitchFamily="18" charset="0"/>
                  <a:cs typeface="Times New Roman" pitchFamily="18" charset="0"/>
                </a:rPr>
                <a:t>ơ</a:t>
              </a:r>
              <a:r>
                <a:rPr lang="vi-VN" sz="2800">
                  <a:latin typeface="Times New Roman" pitchFamily="18" charset="0"/>
                  <a:cs typeface="Times New Roman" pitchFamily="18" charset="0"/>
                </a:rPr>
                <a:t>, bài toán</a:t>
              </a:r>
              <a:r>
                <a:rPr lang="en-US" sz="280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id="{86028700-89D1-453C-80E2-6F0C451A0268}"/>
              </a:ext>
            </a:extLst>
          </p:cNvPr>
          <p:cNvGrpSpPr/>
          <p:nvPr/>
        </p:nvGrpSpPr>
        <p:grpSpPr>
          <a:xfrm>
            <a:off x="6805143" y="5209781"/>
            <a:ext cx="5408750" cy="1108625"/>
            <a:chOff x="1408608" y="2664878"/>
            <a:chExt cx="5768796" cy="1109639"/>
          </a:xfrm>
        </p:grpSpPr>
        <p:pic>
          <p:nvPicPr>
            <p:cNvPr id="48" name="Picture 47">
              <a:extLst>
                <a:ext uri="{FF2B5EF4-FFF2-40B4-BE49-F238E27FC236}">
                  <a16:creationId xmlns:a16="http://schemas.microsoft.com/office/drawing/2014/main" id="{464845AE-9E70-4567-82C6-D52B641168FD}"/>
                </a:ext>
              </a:extLst>
            </p:cNvPr>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3738186" y="335300"/>
              <a:ext cx="1109639" cy="5768796"/>
            </a:xfrm>
            <a:prstGeom prst="rect">
              <a:avLst/>
            </a:prstGeom>
          </p:spPr>
        </p:pic>
        <p:sp>
          <p:nvSpPr>
            <p:cNvPr id="49" name="Rectangle 48">
              <a:extLst>
                <a:ext uri="{FF2B5EF4-FFF2-40B4-BE49-F238E27FC236}">
                  <a16:creationId xmlns:a16="http://schemas.microsoft.com/office/drawing/2014/main" id="{BDCFFE83-39B3-4050-B031-56F52766A6F4}"/>
                </a:ext>
              </a:extLst>
            </p:cNvPr>
            <p:cNvSpPr/>
            <p:nvPr/>
          </p:nvSpPr>
          <p:spPr>
            <a:xfrm>
              <a:off x="1642658" y="2772795"/>
              <a:ext cx="5504328" cy="954980"/>
            </a:xfrm>
            <a:prstGeom prst="rect">
              <a:avLst/>
            </a:prstGeom>
          </p:spPr>
          <p:txBody>
            <a:bodyPr wrap="square">
              <a:spAutoFit/>
            </a:bodyPr>
            <a:lstStyle/>
            <a:p>
              <a:r>
                <a:rPr lang="vi-VN" sz="2800" dirty="0">
                  <a:latin typeface="Times New Roman" pitchFamily="18" charset="0"/>
                  <a:cs typeface="Times New Roman" pitchFamily="18" charset="0"/>
                </a:rPr>
                <a:t>C. Lọ mực sẽ giúp em viết chữ, làm thơ, làm toán.</a:t>
              </a:r>
            </a:p>
          </p:txBody>
        </p:sp>
      </p:grpSp>
    </p:spTree>
    <p:extLst>
      <p:ext uri="{BB962C8B-B14F-4D97-AF65-F5344CB8AC3E}">
        <p14:creationId xmlns:p14="http://schemas.microsoft.com/office/powerpoint/2010/main" val="5598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 calcmode="lin" valueType="num">
                                      <p:cBhvr>
                                        <p:cTn id="15"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 calcmode="lin" valueType="num">
                                      <p:cBhvr>
                                        <p:cTn id="21" dur="1000" fill="hold"/>
                                        <p:tgtEl>
                                          <p:spTgt spid="4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44"/>
                                        </p:tgtEl>
                                      </p:cBhvr>
                                    </p:animEffect>
                                    <p:animScale>
                                      <p:cBhvr>
                                        <p:cTn id="36" dur="250" autoRev="1" fill="hold"/>
                                        <p:tgtEl>
                                          <p:spTgt spid="44"/>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47"/>
                                        </p:tgtEl>
                                      </p:cBhvr>
                                    </p:animEffect>
                                    <p:animScale>
                                      <p:cBhvr>
                                        <p:cTn id="39" dur="250" autoRev="1" fill="hold"/>
                                        <p:tgtEl>
                                          <p:spTgt spid="47"/>
                                        </p:tgtEl>
                                      </p:cBhvr>
                                      <p:by x="105000" y="105000"/>
                                    </p:animScale>
                                  </p:childTnLst>
                                </p:cTn>
                              </p:par>
                              <p:par>
                                <p:cTn id="40" presetID="35" presetClass="path" presetSubtype="0" accel="50000" decel="50000" fill="hold" nodeType="withEffect">
                                  <p:stCondLst>
                                    <p:cond delay="0"/>
                                  </p:stCondLst>
                                  <p:childTnLst>
                                    <p:animMotion origin="layout" path="M -3.54167E-6 4.81481E-6 L -0.96106 4.81481E-6 " pathEditMode="relative" rAng="0" ptsTypes="AA">
                                      <p:cBhvr>
                                        <p:cTn id="41" dur="3000" fill="hold"/>
                                        <p:tgtEl>
                                          <p:spTgt spid="41"/>
                                        </p:tgtEl>
                                        <p:attrNameLst>
                                          <p:attrName>ppt_x</p:attrName>
                                          <p:attrName>ppt_y</p:attrName>
                                        </p:attrNameLst>
                                      </p:cBhvr>
                                      <p:rCtr x="-48060" y="0"/>
                                    </p:animMotion>
                                  </p:childTnLst>
                                </p:cTn>
                              </p:par>
                              <p:par>
                                <p:cTn id="42" presetID="63" presetClass="path" presetSubtype="0" accel="50000" decel="50000" fill="hold" nodeType="withEffect">
                                  <p:stCondLst>
                                    <p:cond delay="0"/>
                                  </p:stCondLst>
                                  <p:childTnLst>
                                    <p:animMotion origin="layout" path="M -4.16667E-6 -2.96296E-6 L 1.16901 -2.96296E-6 " pathEditMode="relative" rAng="0" ptsTypes="AA">
                                      <p:cBhvr>
                                        <p:cTn id="43" dur="3000" fill="hold"/>
                                        <p:tgtEl>
                                          <p:spTgt spid="44"/>
                                        </p:tgtEl>
                                        <p:attrNameLst>
                                          <p:attrName>ppt_x</p:attrName>
                                          <p:attrName>ppt_y</p:attrName>
                                        </p:attrNameLst>
                                      </p:cBhvr>
                                      <p:rCtr x="58451" y="0"/>
                                    </p:animMotion>
                                  </p:childTnLst>
                                </p:cTn>
                              </p:par>
                              <p:par>
                                <p:cTn id="44" presetID="64" presetClass="path" presetSubtype="0" accel="50000" decel="50000" fill="hold" nodeType="withEffect">
                                  <p:stCondLst>
                                    <p:cond delay="1000"/>
                                  </p:stCondLst>
                                  <p:childTnLst>
                                    <p:animMotion origin="layout" path="M 2.08333E-6 7.40741E-7 L -0.00156 -0.30903 " pathEditMode="relative" rAng="0" ptsTypes="AA">
                                      <p:cBhvr>
                                        <p:cTn id="45" dur="2000" fill="hold"/>
                                        <p:tgtEl>
                                          <p:spTgt spid="47"/>
                                        </p:tgtEl>
                                        <p:attrNameLst>
                                          <p:attrName>ppt_x</p:attrName>
                                          <p:attrName>ppt_y</p:attrName>
                                        </p:attrNameLst>
                                      </p:cBhvr>
                                      <p:rCtr x="-78" y="-15463"/>
                                    </p:animMotion>
                                  </p:childTnLst>
                                </p:cTn>
                              </p:par>
                              <p:par>
                                <p:cTn id="46" presetID="6" presetClass="emph" presetSubtype="0" fill="hold" nodeType="withEffect">
                                  <p:stCondLst>
                                    <p:cond delay="1000"/>
                                  </p:stCondLst>
                                  <p:childTnLst>
                                    <p:animScale>
                                      <p:cBhvr>
                                        <p:cTn id="47" dur="2000" fill="hold"/>
                                        <p:tgtEl>
                                          <p:spTgt spid="47"/>
                                        </p:tgtEl>
                                      </p:cBhvr>
                                      <p:by x="10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6628" y="-6616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39305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Quicksand" pitchFamily="2" charset="0"/>
              </a:rPr>
              <a:t>10</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702814" y="114212"/>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136057" y="817057"/>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101786" y="2735941"/>
            <a:ext cx="5127701" cy="469359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vi-VN" sz="2400" b="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347935"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6569695" y="5063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7583826" y="62748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HIỂU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39B398CA-40C5-433D-8E37-3CD014159A36}"/>
              </a:ext>
            </a:extLst>
          </p:cNvPr>
          <p:cNvSpPr/>
          <p:nvPr/>
        </p:nvSpPr>
        <p:spPr>
          <a:xfrm>
            <a:off x="6698341" y="1350946"/>
            <a:ext cx="548703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Times New Roman" pitchFamily="18" charset="0"/>
                <a:ea typeface="+mn-ea"/>
                <a:cs typeface="Times New Roman" pitchFamily="18" charset="0"/>
              </a:rPr>
              <a:t>2. </a:t>
            </a:r>
            <a:r>
              <a:rPr kumimoji="0" lang="vi-VN" sz="2800" b="1" i="0" u="none" strike="noStrike" kern="1200" cap="none" spc="0" normalizeH="0" baseline="0" noProof="0" dirty="0">
                <a:ln>
                  <a:noFill/>
                </a:ln>
                <a:solidFill>
                  <a:schemeClr val="accent1"/>
                </a:solidFill>
                <a:effectLst/>
                <a:uLnTx/>
                <a:uFillTx/>
                <a:latin typeface="Times New Roman" pitchFamily="18" charset="0"/>
                <a:ea typeface="+mn-ea"/>
                <a:cs typeface="Times New Roman" pitchFamily="18" charset="0"/>
              </a:rPr>
              <a:t>Khổ thơ 1 còn nói đến những sự vật nào khác? Chúng nằm ở đâu?</a:t>
            </a:r>
            <a:endParaRPr kumimoji="0" lang="en-US" sz="2800" b="1" i="0" u="none" strike="noStrike" kern="1200" cap="none" spc="0" normalizeH="0" baseline="0" noProof="0" dirty="0">
              <a:ln>
                <a:noFill/>
              </a:ln>
              <a:solidFill>
                <a:schemeClr val="accent1"/>
              </a:solidFill>
              <a:effectLst/>
              <a:uLnTx/>
              <a:uFillTx/>
              <a:latin typeface="Times New Roman" pitchFamily="18" charset="0"/>
              <a:ea typeface="+mn-ea"/>
              <a:cs typeface="Times New Roman" pitchFamily="18" charset="0"/>
            </a:endParaRPr>
          </a:p>
        </p:txBody>
      </p:sp>
      <p:sp>
        <p:nvSpPr>
          <p:cNvPr id="27" name="TextBox 26">
            <a:extLst>
              <a:ext uri="{FF2B5EF4-FFF2-40B4-BE49-F238E27FC236}">
                <a16:creationId xmlns:a16="http://schemas.microsoft.com/office/drawing/2014/main" id="{F63DBB94-2677-450C-89BB-8A72669E9DC8}"/>
              </a:ext>
            </a:extLst>
          </p:cNvPr>
          <p:cNvSpPr txBox="1"/>
          <p:nvPr/>
        </p:nvSpPr>
        <p:spPr>
          <a:xfrm>
            <a:off x="10046287" y="2454221"/>
            <a:ext cx="19363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mn-ea"/>
                <a:cs typeface="Times New Roman" pitchFamily="18" charset="0"/>
              </a:rPr>
              <a:t>Nằm ở</a:t>
            </a:r>
          </a:p>
        </p:txBody>
      </p:sp>
      <p:sp>
        <p:nvSpPr>
          <p:cNvPr id="28" name="TextBox 27">
            <a:extLst>
              <a:ext uri="{FF2B5EF4-FFF2-40B4-BE49-F238E27FC236}">
                <a16:creationId xmlns:a16="http://schemas.microsoft.com/office/drawing/2014/main" id="{4678FDF6-BBB4-4CEA-86B0-1F296D48E749}"/>
              </a:ext>
            </a:extLst>
          </p:cNvPr>
          <p:cNvSpPr txBox="1"/>
          <p:nvPr/>
        </p:nvSpPr>
        <p:spPr>
          <a:xfrm>
            <a:off x="6698341" y="2380959"/>
            <a:ext cx="22242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mn-ea"/>
                <a:cs typeface="Times New Roman" pitchFamily="18" charset="0"/>
              </a:rPr>
              <a:t>Sự vật</a:t>
            </a:r>
          </a:p>
        </p:txBody>
      </p:sp>
      <p:sp>
        <p:nvSpPr>
          <p:cNvPr id="18" name="Flowchart: Terminator 17">
            <a:extLst>
              <a:ext uri="{FF2B5EF4-FFF2-40B4-BE49-F238E27FC236}">
                <a16:creationId xmlns:a16="http://schemas.microsoft.com/office/drawing/2014/main" id="{3D6ABACF-E132-4571-A289-8512C8A4862C}"/>
              </a:ext>
            </a:extLst>
          </p:cNvPr>
          <p:cNvSpPr/>
          <p:nvPr/>
        </p:nvSpPr>
        <p:spPr>
          <a:xfrm>
            <a:off x="6979040" y="3056077"/>
            <a:ext cx="1551692" cy="433278"/>
          </a:xfrm>
          <a:prstGeom prst="flowChartTerminator">
            <a:avLst/>
          </a:prstGeom>
          <a:solidFill>
            <a:srgbClr val="B582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Lửa</a:t>
            </a:r>
            <a:endParaRPr lang="en-US" sz="3200" dirty="0">
              <a:latin typeface="Times New Roman" panose="02020603050405020304" pitchFamily="18" charset="0"/>
              <a:cs typeface="Times New Roman" panose="02020603050405020304" pitchFamily="18" charset="0"/>
            </a:endParaRPr>
          </a:p>
        </p:txBody>
      </p:sp>
      <p:sp>
        <p:nvSpPr>
          <p:cNvPr id="19" name="Flowchart: Terminator 18">
            <a:extLst>
              <a:ext uri="{FF2B5EF4-FFF2-40B4-BE49-F238E27FC236}">
                <a16:creationId xmlns:a16="http://schemas.microsoft.com/office/drawing/2014/main" id="{468BBDE8-F83C-4F50-ACE4-6DC07D7D7147}"/>
              </a:ext>
            </a:extLst>
          </p:cNvPr>
          <p:cNvSpPr/>
          <p:nvPr/>
        </p:nvSpPr>
        <p:spPr>
          <a:xfrm>
            <a:off x="6979040" y="3650181"/>
            <a:ext cx="1551693" cy="409698"/>
          </a:xfrm>
          <a:prstGeom prst="flowChartTerminator">
            <a:avLst/>
          </a:prstGeom>
          <a:solidFill>
            <a:srgbClr val="B582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p:txBody>
      </p:sp>
      <p:sp>
        <p:nvSpPr>
          <p:cNvPr id="20" name="Flowchart: Terminator 19">
            <a:extLst>
              <a:ext uri="{FF2B5EF4-FFF2-40B4-BE49-F238E27FC236}">
                <a16:creationId xmlns:a16="http://schemas.microsoft.com/office/drawing/2014/main" id="{3E6D7D9D-50CE-4B8A-BE0B-2E2476980F53}"/>
              </a:ext>
            </a:extLst>
          </p:cNvPr>
          <p:cNvSpPr/>
          <p:nvPr/>
        </p:nvSpPr>
        <p:spPr>
          <a:xfrm>
            <a:off x="7067362" y="4222371"/>
            <a:ext cx="1486183" cy="433279"/>
          </a:xfrm>
          <a:prstGeom prst="flowChartTerminator">
            <a:avLst/>
          </a:prstGeom>
          <a:solidFill>
            <a:srgbClr val="B582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Mầm</a:t>
            </a:r>
            <a:endParaRPr lang="en-US" sz="3200" dirty="0">
              <a:latin typeface="Times New Roman" panose="02020603050405020304" pitchFamily="18" charset="0"/>
              <a:cs typeface="Times New Roman" panose="02020603050405020304" pitchFamily="18" charset="0"/>
            </a:endParaRPr>
          </a:p>
        </p:txBody>
      </p:sp>
      <p:sp>
        <p:nvSpPr>
          <p:cNvPr id="21" name="Flowchart: Terminator 20">
            <a:extLst>
              <a:ext uri="{FF2B5EF4-FFF2-40B4-BE49-F238E27FC236}">
                <a16:creationId xmlns:a16="http://schemas.microsoft.com/office/drawing/2014/main" id="{1380A8AD-CED2-4C7A-96D1-79F8B2A671D7}"/>
              </a:ext>
            </a:extLst>
          </p:cNvPr>
          <p:cNvSpPr/>
          <p:nvPr/>
        </p:nvSpPr>
        <p:spPr>
          <a:xfrm>
            <a:off x="7103645" y="4832509"/>
            <a:ext cx="1461876" cy="433279"/>
          </a:xfrm>
          <a:prstGeom prst="flowChartTerminator">
            <a:avLst/>
          </a:prstGeom>
          <a:solidFill>
            <a:srgbClr val="B582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p>
        </p:txBody>
      </p:sp>
      <p:sp>
        <p:nvSpPr>
          <p:cNvPr id="22" name="Flowchart: Terminator 21">
            <a:extLst>
              <a:ext uri="{FF2B5EF4-FFF2-40B4-BE49-F238E27FC236}">
                <a16:creationId xmlns:a16="http://schemas.microsoft.com/office/drawing/2014/main" id="{C2D2F9B5-FE55-4C0A-8397-7F6827E8E8BF}"/>
              </a:ext>
            </a:extLst>
          </p:cNvPr>
          <p:cNvSpPr/>
          <p:nvPr/>
        </p:nvSpPr>
        <p:spPr>
          <a:xfrm>
            <a:off x="6852295" y="5478172"/>
            <a:ext cx="2224223" cy="584775"/>
          </a:xfrm>
          <a:prstGeom prst="flowChartTerminator">
            <a:avLst/>
          </a:prstGeom>
          <a:solidFill>
            <a:srgbClr val="B582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endParaRPr lang="en-US" sz="3200" dirty="0">
              <a:latin typeface="Times New Roman" panose="02020603050405020304" pitchFamily="18" charset="0"/>
              <a:cs typeface="Times New Roman" panose="02020603050405020304" pitchFamily="18" charset="0"/>
            </a:endParaRPr>
          </a:p>
        </p:txBody>
      </p:sp>
      <p:sp>
        <p:nvSpPr>
          <p:cNvPr id="24" name="Flowchart: Terminator 23">
            <a:extLst>
              <a:ext uri="{FF2B5EF4-FFF2-40B4-BE49-F238E27FC236}">
                <a16:creationId xmlns:a16="http://schemas.microsoft.com/office/drawing/2014/main" id="{BD2E72A3-60B3-4BBD-A7FA-F7679BCB82BE}"/>
              </a:ext>
            </a:extLst>
          </p:cNvPr>
          <p:cNvSpPr/>
          <p:nvPr/>
        </p:nvSpPr>
        <p:spPr>
          <a:xfrm>
            <a:off x="10234916" y="4348186"/>
            <a:ext cx="1454654" cy="412666"/>
          </a:xfrm>
          <a:prstGeom prst="flowChartTerminator">
            <a:avLst/>
          </a:prstGeom>
          <a:solidFill>
            <a:srgbClr val="034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Hạt</a:t>
            </a:r>
            <a:endParaRPr lang="en-US" sz="3200" dirty="0">
              <a:latin typeface="Times New Roman" panose="02020603050405020304" pitchFamily="18" charset="0"/>
              <a:cs typeface="Times New Roman" panose="02020603050405020304" pitchFamily="18" charset="0"/>
            </a:endParaRPr>
          </a:p>
        </p:txBody>
      </p:sp>
      <p:sp>
        <p:nvSpPr>
          <p:cNvPr id="29" name="Flowchart: Terminator 28">
            <a:extLst>
              <a:ext uri="{FF2B5EF4-FFF2-40B4-BE49-F238E27FC236}">
                <a16:creationId xmlns:a16="http://schemas.microsoft.com/office/drawing/2014/main" id="{45782AA8-4D82-4B85-BC0F-AE96A8372DF9}"/>
              </a:ext>
            </a:extLst>
          </p:cNvPr>
          <p:cNvSpPr/>
          <p:nvPr/>
        </p:nvSpPr>
        <p:spPr>
          <a:xfrm>
            <a:off x="9990970" y="3740016"/>
            <a:ext cx="1928127" cy="490040"/>
          </a:xfrm>
          <a:prstGeom prst="flowChartTerminator">
            <a:avLst/>
          </a:prstGeom>
          <a:solidFill>
            <a:srgbClr val="034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Lọ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mực</a:t>
            </a:r>
            <a:endParaRPr lang="en-US" sz="3200" dirty="0">
              <a:latin typeface="Times New Roman" panose="02020603050405020304" pitchFamily="18" charset="0"/>
              <a:cs typeface="Times New Roman" panose="02020603050405020304" pitchFamily="18" charset="0"/>
            </a:endParaRPr>
          </a:p>
        </p:txBody>
      </p:sp>
      <p:sp>
        <p:nvSpPr>
          <p:cNvPr id="30" name="Flowchart: Terminator 29">
            <a:extLst>
              <a:ext uri="{FF2B5EF4-FFF2-40B4-BE49-F238E27FC236}">
                <a16:creationId xmlns:a16="http://schemas.microsoft.com/office/drawing/2014/main" id="{3355B6D6-E1A1-44F5-A463-F958B9288032}"/>
              </a:ext>
            </a:extLst>
          </p:cNvPr>
          <p:cNvSpPr/>
          <p:nvPr/>
        </p:nvSpPr>
        <p:spPr>
          <a:xfrm>
            <a:off x="9931044" y="3125780"/>
            <a:ext cx="1988054" cy="490040"/>
          </a:xfrm>
          <a:prstGeom prst="flowChartTerminator">
            <a:avLst/>
          </a:prstGeom>
          <a:solidFill>
            <a:srgbClr val="034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diêm</a:t>
            </a:r>
            <a:endParaRPr lang="en-US" sz="3200" dirty="0">
              <a:latin typeface="Times New Roman" panose="02020603050405020304" pitchFamily="18" charset="0"/>
              <a:cs typeface="Times New Roman" panose="02020603050405020304" pitchFamily="18" charset="0"/>
            </a:endParaRPr>
          </a:p>
        </p:txBody>
      </p:sp>
      <p:sp>
        <p:nvSpPr>
          <p:cNvPr id="31" name="Flowchart: Terminator 30">
            <a:extLst>
              <a:ext uri="{FF2B5EF4-FFF2-40B4-BE49-F238E27FC236}">
                <a16:creationId xmlns:a16="http://schemas.microsoft.com/office/drawing/2014/main" id="{C2536532-CC14-4BB6-882D-45D46D50B212}"/>
              </a:ext>
            </a:extLst>
          </p:cNvPr>
          <p:cNvSpPr/>
          <p:nvPr/>
        </p:nvSpPr>
        <p:spPr>
          <a:xfrm>
            <a:off x="10269445" y="4854447"/>
            <a:ext cx="1454654" cy="490040"/>
          </a:xfrm>
          <a:prstGeom prst="flowChartTerminator">
            <a:avLst/>
          </a:prstGeom>
          <a:solidFill>
            <a:srgbClr val="034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p>
        </p:txBody>
      </p:sp>
      <p:sp>
        <p:nvSpPr>
          <p:cNvPr id="32" name="Flowchart: Terminator 31">
            <a:extLst>
              <a:ext uri="{FF2B5EF4-FFF2-40B4-BE49-F238E27FC236}">
                <a16:creationId xmlns:a16="http://schemas.microsoft.com/office/drawing/2014/main" id="{8EC4F46F-187E-4B7B-B8C3-403CEB485F80}"/>
              </a:ext>
            </a:extLst>
          </p:cNvPr>
          <p:cNvSpPr/>
          <p:nvPr/>
        </p:nvSpPr>
        <p:spPr>
          <a:xfrm>
            <a:off x="10287151" y="5609795"/>
            <a:ext cx="1454654" cy="490040"/>
          </a:xfrm>
          <a:prstGeom prst="flowChartTerminator">
            <a:avLst/>
          </a:prstGeom>
          <a:solidFill>
            <a:srgbClr val="034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p>
        </p:txBody>
      </p:sp>
      <p:sp>
        <p:nvSpPr>
          <p:cNvPr id="33" name="Rectangle 32">
            <a:extLst>
              <a:ext uri="{FF2B5EF4-FFF2-40B4-BE49-F238E27FC236}">
                <a16:creationId xmlns:a16="http://schemas.microsoft.com/office/drawing/2014/main" id="{799A22DA-4B24-49E7-B2A6-CBD204C94FF9}"/>
              </a:ext>
            </a:extLst>
          </p:cNvPr>
          <p:cNvSpPr/>
          <p:nvPr/>
        </p:nvSpPr>
        <p:spPr>
          <a:xfrm>
            <a:off x="3949608" y="6068226"/>
            <a:ext cx="5127701" cy="123110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000" b="0" u="none" strike="noStrike" kern="1200" cap="none" spc="0" normalizeH="0" baseline="0" noProof="0">
                <a:ln>
                  <a:noFill/>
                </a:ln>
                <a:effectLst/>
                <a:uLnTx/>
                <a:uFillTx/>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kumimoji="0" lang="vi-VN" sz="2000" b="0" u="none" strike="noStrike" kern="1200" cap="none" spc="0" normalizeH="0" baseline="0" noProof="0" dirty="0">
              <a:ln>
                <a:noFill/>
              </a:ln>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645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7"/>
                                        </p:tgtEl>
                                        <p:attrNameLst>
                                          <p:attrName>style.color</p:attrName>
                                        </p:attrNameLst>
                                      </p:cBhvr>
                                      <p:to>
                                        <p:clrVal>
                                          <a:schemeClr val="accent1"/>
                                        </p:clrVal>
                                      </p:to>
                                    </p:set>
                                    <p:set>
                                      <p:cBhvr>
                                        <p:cTn id="12" dur="500" fill="hold"/>
                                        <p:tgtEl>
                                          <p:spTgt spid="7"/>
                                        </p:tgtEl>
                                        <p:attrNameLst>
                                          <p:attrName>fillcolor</p:attrName>
                                        </p:attrNameLst>
                                      </p:cBhvr>
                                      <p:to>
                                        <p:clrVal>
                                          <a:schemeClr val="accent1"/>
                                        </p:clrVal>
                                      </p:to>
                                    </p:set>
                                    <p:set>
                                      <p:cBhvr>
                                        <p:cTn id="13" dur="500" fill="hold"/>
                                        <p:tgtEl>
                                          <p:spTgt spid="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750"/>
                                        <p:tgtEl>
                                          <p:spTgt spid="30"/>
                                        </p:tgtEl>
                                      </p:cBhvr>
                                    </p:animEffect>
                                    <p:anim calcmode="lin" valueType="num">
                                      <p:cBhvr>
                                        <p:cTn id="32" dur="750" fill="hold"/>
                                        <p:tgtEl>
                                          <p:spTgt spid="30"/>
                                        </p:tgtEl>
                                        <p:attrNameLst>
                                          <p:attrName>ppt_x</p:attrName>
                                        </p:attrNameLst>
                                      </p:cBhvr>
                                      <p:tavLst>
                                        <p:tav tm="0">
                                          <p:val>
                                            <p:strVal val="#ppt_x"/>
                                          </p:val>
                                        </p:tav>
                                        <p:tav tm="100000">
                                          <p:val>
                                            <p:strVal val="#ppt_x"/>
                                          </p:val>
                                        </p:tav>
                                      </p:tavLst>
                                    </p:anim>
                                    <p:anim calcmode="lin" valueType="num">
                                      <p:cBhvr>
                                        <p:cTn id="33"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750"/>
                                        <p:tgtEl>
                                          <p:spTgt spid="19"/>
                                        </p:tgtEl>
                                      </p:cBhvr>
                                    </p:animEffect>
                                    <p:anim calcmode="lin" valueType="num">
                                      <p:cBhvr>
                                        <p:cTn id="39" dur="750" fill="hold"/>
                                        <p:tgtEl>
                                          <p:spTgt spid="19"/>
                                        </p:tgtEl>
                                        <p:attrNameLst>
                                          <p:attrName>ppt_x</p:attrName>
                                        </p:attrNameLst>
                                      </p:cBhvr>
                                      <p:tavLst>
                                        <p:tav tm="0">
                                          <p:val>
                                            <p:strVal val="#ppt_x"/>
                                          </p:val>
                                        </p:tav>
                                        <p:tav tm="100000">
                                          <p:val>
                                            <p:strVal val="#ppt_x"/>
                                          </p:val>
                                        </p:tav>
                                      </p:tavLst>
                                    </p:anim>
                                    <p:anim calcmode="lin" valueType="num">
                                      <p:cBhvr>
                                        <p:cTn id="40" dur="75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750"/>
                                        <p:tgtEl>
                                          <p:spTgt spid="29"/>
                                        </p:tgtEl>
                                      </p:cBhvr>
                                    </p:animEffect>
                                    <p:anim calcmode="lin" valueType="num">
                                      <p:cBhvr>
                                        <p:cTn id="44" dur="750" fill="hold"/>
                                        <p:tgtEl>
                                          <p:spTgt spid="29"/>
                                        </p:tgtEl>
                                        <p:attrNameLst>
                                          <p:attrName>ppt_x</p:attrName>
                                        </p:attrNameLst>
                                      </p:cBhvr>
                                      <p:tavLst>
                                        <p:tav tm="0">
                                          <p:val>
                                            <p:strVal val="#ppt_x"/>
                                          </p:val>
                                        </p:tav>
                                        <p:tav tm="100000">
                                          <p:val>
                                            <p:strVal val="#ppt_x"/>
                                          </p:val>
                                        </p:tav>
                                      </p:tavLst>
                                    </p:anim>
                                    <p:anim calcmode="lin" valueType="num">
                                      <p:cBhvr>
                                        <p:cTn id="45"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750"/>
                                        <p:tgtEl>
                                          <p:spTgt spid="20"/>
                                        </p:tgtEl>
                                      </p:cBhvr>
                                    </p:animEffect>
                                    <p:anim calcmode="lin" valueType="num">
                                      <p:cBhvr>
                                        <p:cTn id="51" dur="750" fill="hold"/>
                                        <p:tgtEl>
                                          <p:spTgt spid="20"/>
                                        </p:tgtEl>
                                        <p:attrNameLst>
                                          <p:attrName>ppt_x</p:attrName>
                                        </p:attrNameLst>
                                      </p:cBhvr>
                                      <p:tavLst>
                                        <p:tav tm="0">
                                          <p:val>
                                            <p:strVal val="#ppt_x"/>
                                          </p:val>
                                        </p:tav>
                                        <p:tav tm="100000">
                                          <p:val>
                                            <p:strVal val="#ppt_x"/>
                                          </p:val>
                                        </p:tav>
                                      </p:tavLst>
                                    </p:anim>
                                    <p:anim calcmode="lin" valueType="num">
                                      <p:cBhvr>
                                        <p:cTn id="52" dur="75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750"/>
                                        <p:tgtEl>
                                          <p:spTgt spid="24"/>
                                        </p:tgtEl>
                                      </p:cBhvr>
                                    </p:animEffect>
                                    <p:anim calcmode="lin" valueType="num">
                                      <p:cBhvr>
                                        <p:cTn id="56" dur="750" fill="hold"/>
                                        <p:tgtEl>
                                          <p:spTgt spid="24"/>
                                        </p:tgtEl>
                                        <p:attrNameLst>
                                          <p:attrName>ppt_x</p:attrName>
                                        </p:attrNameLst>
                                      </p:cBhvr>
                                      <p:tavLst>
                                        <p:tav tm="0">
                                          <p:val>
                                            <p:strVal val="#ppt_x"/>
                                          </p:val>
                                        </p:tav>
                                        <p:tav tm="100000">
                                          <p:val>
                                            <p:strVal val="#ppt_x"/>
                                          </p:val>
                                        </p:tav>
                                      </p:tavLst>
                                    </p:anim>
                                    <p:anim calcmode="lin" valueType="num">
                                      <p:cBhvr>
                                        <p:cTn id="57"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50"/>
                                        <p:tgtEl>
                                          <p:spTgt spid="21"/>
                                        </p:tgtEl>
                                      </p:cBhvr>
                                    </p:animEffect>
                                    <p:anim calcmode="lin" valueType="num">
                                      <p:cBhvr>
                                        <p:cTn id="63" dur="750" fill="hold"/>
                                        <p:tgtEl>
                                          <p:spTgt spid="21"/>
                                        </p:tgtEl>
                                        <p:attrNameLst>
                                          <p:attrName>ppt_x</p:attrName>
                                        </p:attrNameLst>
                                      </p:cBhvr>
                                      <p:tavLst>
                                        <p:tav tm="0">
                                          <p:val>
                                            <p:strVal val="#ppt_x"/>
                                          </p:val>
                                        </p:tav>
                                        <p:tav tm="100000">
                                          <p:val>
                                            <p:strVal val="#ppt_x"/>
                                          </p:val>
                                        </p:tav>
                                      </p:tavLst>
                                    </p:anim>
                                    <p:anim calcmode="lin" valueType="num">
                                      <p:cBhvr>
                                        <p:cTn id="64" dur="75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750"/>
                                        <p:tgtEl>
                                          <p:spTgt spid="31"/>
                                        </p:tgtEl>
                                      </p:cBhvr>
                                    </p:animEffect>
                                    <p:anim calcmode="lin" valueType="num">
                                      <p:cBhvr>
                                        <p:cTn id="68" dur="750" fill="hold"/>
                                        <p:tgtEl>
                                          <p:spTgt spid="31"/>
                                        </p:tgtEl>
                                        <p:attrNameLst>
                                          <p:attrName>ppt_x</p:attrName>
                                        </p:attrNameLst>
                                      </p:cBhvr>
                                      <p:tavLst>
                                        <p:tav tm="0">
                                          <p:val>
                                            <p:strVal val="#ppt_x"/>
                                          </p:val>
                                        </p:tav>
                                        <p:tav tm="100000">
                                          <p:val>
                                            <p:strVal val="#ppt_x"/>
                                          </p:val>
                                        </p:tav>
                                      </p:tavLst>
                                    </p:anim>
                                    <p:anim calcmode="lin" valueType="num">
                                      <p:cBhvr>
                                        <p:cTn id="69"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750"/>
                                        <p:tgtEl>
                                          <p:spTgt spid="22"/>
                                        </p:tgtEl>
                                      </p:cBhvr>
                                    </p:animEffect>
                                    <p:anim calcmode="lin" valueType="num">
                                      <p:cBhvr>
                                        <p:cTn id="75" dur="750" fill="hold"/>
                                        <p:tgtEl>
                                          <p:spTgt spid="22"/>
                                        </p:tgtEl>
                                        <p:attrNameLst>
                                          <p:attrName>ppt_x</p:attrName>
                                        </p:attrNameLst>
                                      </p:cBhvr>
                                      <p:tavLst>
                                        <p:tav tm="0">
                                          <p:val>
                                            <p:strVal val="#ppt_x"/>
                                          </p:val>
                                        </p:tav>
                                        <p:tav tm="100000">
                                          <p:val>
                                            <p:strVal val="#ppt_x"/>
                                          </p:val>
                                        </p:tav>
                                      </p:tavLst>
                                    </p:anim>
                                    <p:anim calcmode="lin" valueType="num">
                                      <p:cBhvr>
                                        <p:cTn id="76" dur="750" fill="hold"/>
                                        <p:tgtEl>
                                          <p:spTgt spid="2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750"/>
                                        <p:tgtEl>
                                          <p:spTgt spid="32"/>
                                        </p:tgtEl>
                                      </p:cBhvr>
                                    </p:animEffect>
                                    <p:anim calcmode="lin" valueType="num">
                                      <p:cBhvr>
                                        <p:cTn id="80" dur="750" fill="hold"/>
                                        <p:tgtEl>
                                          <p:spTgt spid="32"/>
                                        </p:tgtEl>
                                        <p:attrNameLst>
                                          <p:attrName>ppt_x</p:attrName>
                                        </p:attrNameLst>
                                      </p:cBhvr>
                                      <p:tavLst>
                                        <p:tav tm="0">
                                          <p:val>
                                            <p:strVal val="#ppt_x"/>
                                          </p:val>
                                        </p:tav>
                                        <p:tav tm="100000">
                                          <p:val>
                                            <p:strVal val="#ppt_x"/>
                                          </p:val>
                                        </p:tav>
                                      </p:tavLst>
                                    </p:anim>
                                    <p:anim calcmode="lin" valueType="num">
                                      <p:cBhvr>
                                        <p:cTn id="81"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8" grpId="0"/>
      <p:bldP spid="18" grpId="0" animBg="1"/>
      <p:bldP spid="19" grpId="0" animBg="1"/>
      <p:bldP spid="20" grpId="0" animBg="1"/>
      <p:bldP spid="21" grpId="0" animBg="1"/>
      <p:bldP spid="22" grpId="0" animBg="1"/>
      <p:bldP spid="24"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rPr>
              <a:t>3</a:t>
            </a:r>
          </a:p>
        </p:txBody>
      </p:sp>
      <p:sp>
        <p:nvSpPr>
          <p:cNvPr id="12" name="Rectangle 11">
            <a:extLst>
              <a:ext uri="{FF2B5EF4-FFF2-40B4-BE49-F238E27FC236}">
                <a16:creationId xmlns:a16="http://schemas.microsoft.com/office/drawing/2014/main" id="{9941B349-8927-4607-B183-48F9D0EF0A57}"/>
              </a:ext>
            </a:extLst>
          </p:cNvPr>
          <p:cNvSpPr/>
          <p:nvPr/>
        </p:nvSpPr>
        <p:spPr>
          <a:xfrm>
            <a:off x="9702814" y="14168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136057" y="817057"/>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101786" y="2735941"/>
            <a:ext cx="5127701" cy="424731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347935"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6569695" y="5063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7583826" y="62748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HIỂU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76361EFB-7E3C-4077-B71F-8DCFBE0D46DD}"/>
              </a:ext>
            </a:extLst>
          </p:cNvPr>
          <p:cNvSpPr/>
          <p:nvPr/>
        </p:nvSpPr>
        <p:spPr>
          <a:xfrm>
            <a:off x="6558269" y="1664001"/>
            <a:ext cx="5633731" cy="1077218"/>
          </a:xfrm>
          <a:prstGeom prst="rect">
            <a:avLst/>
          </a:prstGeom>
        </p:spPr>
        <p:txBody>
          <a:bodyPr wrap="square">
            <a:spAutoFit/>
          </a:bodyPr>
          <a:lstStyle/>
          <a:p>
            <a:pPr indent="466725"/>
            <a:r>
              <a:rPr lang="en-US" sz="3600" b="1">
                <a:solidFill>
                  <a:srgbClr val="0000FF"/>
                </a:solidFill>
                <a:latin typeface="Times New Roman" pitchFamily="18" charset="0"/>
                <a:cs typeface="Times New Roman" pitchFamily="18" charset="0"/>
              </a:rPr>
              <a:t> </a:t>
            </a:r>
            <a:r>
              <a:rPr lang="en-US" sz="2800" b="1">
                <a:solidFill>
                  <a:srgbClr val="0000FF"/>
                </a:solidFill>
                <a:latin typeface="Times New Roman" pitchFamily="18" charset="0"/>
                <a:cs typeface="Times New Roman" pitchFamily="18" charset="0"/>
              </a:rPr>
              <a:t>3</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Khổ thơ 2 nhắc đến “những phép diệu kì” nào?</a:t>
            </a:r>
            <a:endParaRPr lang="en-US" sz="2800" b="1" dirty="0">
              <a:solidFill>
                <a:srgbClr val="0000FF"/>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E1BD6759-9111-4957-8ACD-16216F0549BE}"/>
              </a:ext>
            </a:extLst>
          </p:cNvPr>
          <p:cNvSpPr/>
          <p:nvPr/>
        </p:nvSpPr>
        <p:spPr>
          <a:xfrm>
            <a:off x="6745019" y="3035713"/>
            <a:ext cx="4880250" cy="2046714"/>
          </a:xfrm>
          <a:prstGeom prst="rect">
            <a:avLst/>
          </a:prstGeom>
        </p:spPr>
        <p:txBody>
          <a:bodyPr wrap="square">
            <a:spAutoFit/>
          </a:bodyPr>
          <a:lstStyle/>
          <a:p>
            <a:pPr algn="ctr">
              <a:spcBef>
                <a:spcPts val="600"/>
              </a:spcBef>
            </a:pP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Biến diêm thành lửa cháy</a:t>
            </a:r>
          </a:p>
          <a:p>
            <a:pPr algn="ctr">
              <a:spcBef>
                <a:spcPts val="600"/>
              </a:spcBef>
            </a:pPr>
            <a:r>
              <a:rPr lang="vi-VN" sz="2800" dirty="0">
                <a:latin typeface="Times New Roman" pitchFamily="18" charset="0"/>
                <a:cs typeface="Times New Roman" pitchFamily="18" charset="0"/>
              </a:rPr>
              <a:t>Biến mực thành thơ hay</a:t>
            </a:r>
          </a:p>
          <a:p>
            <a:pPr algn="ctr">
              <a:spcBef>
                <a:spcPts val="600"/>
              </a:spcBef>
            </a:pPr>
            <a:r>
              <a:rPr lang="vi-VN" sz="2800" dirty="0">
                <a:latin typeface="Times New Roman" pitchFamily="18" charset="0"/>
                <a:cs typeface="Times New Roman" pitchFamily="18" charset="0"/>
              </a:rPr>
              <a:t>Biến hạt hoá thành cây</a:t>
            </a:r>
            <a:endParaRPr lang="en-US" sz="2800" dirty="0">
              <a:latin typeface="Times New Roman" pitchFamily="18" charset="0"/>
              <a:cs typeface="Times New Roman" pitchFamily="18" charset="0"/>
            </a:endParaRPr>
          </a:p>
          <a:p>
            <a:pPr algn="ctr">
              <a:spcBef>
                <a:spcPts val="600"/>
              </a:spcBef>
            </a:pP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a:t>
            </a:r>
          </a:p>
        </p:txBody>
      </p:sp>
      <p:sp>
        <p:nvSpPr>
          <p:cNvPr id="20" name="Rectangle 19">
            <a:extLst>
              <a:ext uri="{FF2B5EF4-FFF2-40B4-BE49-F238E27FC236}">
                <a16:creationId xmlns:a16="http://schemas.microsoft.com/office/drawing/2014/main" id="{2D560285-AA9A-47EB-BD60-DB51AD439371}"/>
              </a:ext>
            </a:extLst>
          </p:cNvPr>
          <p:cNvSpPr/>
          <p:nvPr/>
        </p:nvSpPr>
        <p:spPr>
          <a:xfrm>
            <a:off x="3769149" y="6073857"/>
            <a:ext cx="5127701" cy="123110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000" b="0" u="none" strike="noStrike" kern="1200" cap="none" spc="0" normalizeH="0" baseline="0" noProof="0">
                <a:ln>
                  <a:noFill/>
                </a:ln>
                <a:effectLst/>
                <a:uLnTx/>
                <a:uFillTx/>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kumimoji="0" lang="vi-VN" sz="2000" b="0" u="none" strike="noStrike" kern="1200" cap="none" spc="0" normalizeH="0" baseline="0" noProof="0" dirty="0">
              <a:ln>
                <a:noFill/>
              </a:ln>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687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8"/>
                                        </p:tgtEl>
                                        <p:attrNameLst>
                                          <p:attrName>style.color</p:attrName>
                                        </p:attrNameLst>
                                      </p:cBhvr>
                                      <p:to>
                                        <p:clrVal>
                                          <a:schemeClr val="accent1"/>
                                        </p:clrVal>
                                      </p:to>
                                    </p:set>
                                    <p:set>
                                      <p:cBhvr>
                                        <p:cTn id="25" dur="500" fill="hold"/>
                                        <p:tgtEl>
                                          <p:spTgt spid="8"/>
                                        </p:tgtEl>
                                        <p:attrNameLst>
                                          <p:attrName>fillcolor</p:attrName>
                                        </p:attrNameLst>
                                      </p:cBhvr>
                                      <p:to>
                                        <p:clrVal>
                                          <a:schemeClr val="accent1"/>
                                        </p:clrVal>
                                      </p:to>
                                    </p:set>
                                    <p:set>
                                      <p:cBhvr>
                                        <p:cTn id="26" dur="500" fill="hold"/>
                                        <p:tgtEl>
                                          <p:spTgt spid="8"/>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29937" y="6208192"/>
            <a:ext cx="39305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Quicksand" pitchFamily="2" charset="0"/>
              </a:rPr>
              <a:t>11</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713810" y="117095"/>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136057" y="817057"/>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101786" y="2735941"/>
            <a:ext cx="5127701" cy="424731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347935"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6569695" y="5063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7583826" y="62748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HIỂU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2D560285-AA9A-47EB-BD60-DB51AD439371}"/>
              </a:ext>
            </a:extLst>
          </p:cNvPr>
          <p:cNvSpPr/>
          <p:nvPr/>
        </p:nvSpPr>
        <p:spPr>
          <a:xfrm>
            <a:off x="3769149" y="6073857"/>
            <a:ext cx="5127701" cy="123110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V</a:t>
            </a:r>
            <a:r>
              <a:rPr kumimoji="0" lang="en-US" sz="2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Ũ QUẦN PHƯƠNG</a:t>
            </a: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1" name="Rectangle 20">
            <a:extLst>
              <a:ext uri="{FF2B5EF4-FFF2-40B4-BE49-F238E27FC236}">
                <a16:creationId xmlns:a16="http://schemas.microsoft.com/office/drawing/2014/main" id="{3BCB5288-7C21-4F8C-A01E-4BE51F1472EB}"/>
              </a:ext>
            </a:extLst>
          </p:cNvPr>
          <p:cNvSpPr/>
          <p:nvPr/>
        </p:nvSpPr>
        <p:spPr>
          <a:xfrm>
            <a:off x="6547503" y="1551398"/>
            <a:ext cx="5483132" cy="1384995"/>
          </a:xfrm>
          <a:prstGeom prst="rect">
            <a:avLst/>
          </a:prstGeom>
        </p:spPr>
        <p:txBody>
          <a:bodyPr wrap="square">
            <a:spAutoFit/>
          </a:bodyPr>
          <a:lstStyle/>
          <a:p>
            <a:pPr indent="466725"/>
            <a:r>
              <a:rPr lang="vi-VN" sz="2800" b="1" dirty="0">
                <a:solidFill>
                  <a:srgbClr val="0000FF"/>
                </a:solidFill>
                <a:latin typeface="Times New Roman" pitchFamily="18" charset="0"/>
                <a:cs typeface="Times New Roman" pitchFamily="18" charset="0"/>
              </a:rPr>
              <a:t>4. Em cần làm gì để khi lớn lên sẽ thực hiện được “những phép biến diệu kì” ấy?</a:t>
            </a:r>
            <a:endParaRPr lang="en-US" sz="2800" b="1" dirty="0">
              <a:solidFill>
                <a:srgbClr val="0000FF"/>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25312CED-D0DF-4C91-95F1-2A194A4DFAA4}"/>
              </a:ext>
            </a:extLst>
          </p:cNvPr>
          <p:cNvSpPr/>
          <p:nvPr/>
        </p:nvSpPr>
        <p:spPr>
          <a:xfrm>
            <a:off x="6645123" y="2992949"/>
            <a:ext cx="5483131" cy="1815882"/>
          </a:xfrm>
          <a:prstGeom prst="rect">
            <a:avLst/>
          </a:prstGeom>
        </p:spPr>
        <p:txBody>
          <a:bodyPr wrap="square">
            <a:spAutoFit/>
          </a:bodyPr>
          <a:lstStyle/>
          <a:p>
            <a:pPr indent="466725"/>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tòi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a:t>
            </a:r>
            <a:r>
              <a:rPr lang="vi-VN" sz="2800" dirty="0">
                <a:latin typeface="Times New Roman" pitchFamily="18" charset="0"/>
                <a:cs typeface="Times New Roman" pitchFamily="18" charset="0"/>
              </a:rPr>
              <a:t>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được</a:t>
            </a:r>
            <a:r>
              <a:rPr lang="en-US" sz="2800">
                <a:latin typeface="Times New Roman" pitchFamily="18" charset="0"/>
                <a:cs typeface="Times New Roman" pitchFamily="18" charset="0"/>
              </a:rPr>
              <a:t> “những </a:t>
            </a:r>
            <a:r>
              <a:rPr lang="vi-VN" sz="2800" dirty="0">
                <a:latin typeface="Times New Roman" pitchFamily="18" charset="0"/>
                <a:cs typeface="Times New Roman" pitchFamily="18" charset="0"/>
              </a:rPr>
              <a:t>p</a:t>
            </a:r>
            <a:r>
              <a:rPr lang="en-US" sz="2800" dirty="0" err="1">
                <a:latin typeface="Times New Roman" pitchFamily="18" charset="0"/>
                <a:cs typeface="Times New Roman" pitchFamily="18" charset="0"/>
              </a:rPr>
              <a:t>hé</a:t>
            </a:r>
            <a:r>
              <a:rPr lang="vi-VN" sz="2800" dirty="0">
                <a:latin typeface="Times New Roman" pitchFamily="18" charset="0"/>
                <a:cs typeface="Times New Roman" pitchFamily="18" charset="0"/>
              </a:rPr>
              <a:t>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9697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39305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Quicksand" pitchFamily="2" charset="0"/>
              </a:rPr>
              <a:t>12</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702814" y="7361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136057" y="817057"/>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101786" y="2735941"/>
            <a:ext cx="5127701" cy="424731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347935"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6569695" y="5063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7583826" y="62748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HIỂU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2D560285-AA9A-47EB-BD60-DB51AD439371}"/>
              </a:ext>
            </a:extLst>
          </p:cNvPr>
          <p:cNvSpPr/>
          <p:nvPr/>
        </p:nvSpPr>
        <p:spPr>
          <a:xfrm>
            <a:off x="3769149" y="6073857"/>
            <a:ext cx="5127701" cy="1292662"/>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V</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Ũ QUẦN PHƯƠNG</a:t>
            </a:r>
            <a:endPar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1" name="Rectangle 20">
            <a:extLst>
              <a:ext uri="{FF2B5EF4-FFF2-40B4-BE49-F238E27FC236}">
                <a16:creationId xmlns:a16="http://schemas.microsoft.com/office/drawing/2014/main" id="{3BCB5288-7C21-4F8C-A01E-4BE51F1472EB}"/>
              </a:ext>
            </a:extLst>
          </p:cNvPr>
          <p:cNvSpPr/>
          <p:nvPr/>
        </p:nvSpPr>
        <p:spPr>
          <a:xfrm>
            <a:off x="6547503" y="1551398"/>
            <a:ext cx="5483132" cy="523220"/>
          </a:xfrm>
          <a:prstGeom prst="rect">
            <a:avLst/>
          </a:prstGeom>
        </p:spPr>
        <p:txBody>
          <a:bodyPr wrap="square">
            <a:spAutoFit/>
          </a:bodyPr>
          <a:lstStyle/>
          <a:p>
            <a:pPr marL="0" marR="0" lvl="0" indent="46672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Bài</a:t>
            </a:r>
            <a:r>
              <a:rPr kumimoji="0" lang="en-US" sz="2800" b="1" i="0" u="none" strike="noStrike" kern="1200" cap="none" spc="0" normalizeH="0" noProof="0">
                <a:ln>
                  <a:noFill/>
                </a:ln>
                <a:solidFill>
                  <a:srgbClr val="0000FF"/>
                </a:solidFill>
                <a:effectLst/>
                <a:uLnTx/>
                <a:uFillTx/>
                <a:latin typeface="Times New Roman" pitchFamily="18" charset="0"/>
                <a:ea typeface="+mn-ea"/>
                <a:cs typeface="Times New Roman" pitchFamily="18" charset="0"/>
              </a:rPr>
              <a:t> thơ giúp em hiểu điều gì?</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22" name="Rectangle 21">
            <a:extLst>
              <a:ext uri="{FF2B5EF4-FFF2-40B4-BE49-F238E27FC236}">
                <a16:creationId xmlns:a16="http://schemas.microsoft.com/office/drawing/2014/main" id="{25312CED-D0DF-4C91-95F1-2A194A4DFAA4}"/>
              </a:ext>
            </a:extLst>
          </p:cNvPr>
          <p:cNvSpPr/>
          <p:nvPr/>
        </p:nvSpPr>
        <p:spPr>
          <a:xfrm>
            <a:off x="6685336" y="2279893"/>
            <a:ext cx="5483131" cy="3108543"/>
          </a:xfrm>
          <a:prstGeom prst="rect">
            <a:avLst/>
          </a:prstGeom>
        </p:spPr>
        <p:txBody>
          <a:bodyPr wrap="square">
            <a:spAutoFit/>
          </a:bodyPr>
          <a:lstStyle/>
          <a:p>
            <a:pPr marL="0" marR="0" lvl="0" indent="466725"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Times New Roman" pitchFamily="18" charset="0"/>
                <a:cs typeface="Times New Roman" pitchFamily="18" charset="0"/>
              </a:rPr>
              <a:t>Con người thông minh, sáng tạo đã làm nên những “phép biến diệu kì” để thay đổi thế giới xung quanh. Để nối tiếp thế hệ trước, thực hiện được các “phép biến diệu kì”, thiếu nhi cần chăm ngoan, học giỏi và sáng tạo trong học tập.</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85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16915" y="6276558"/>
            <a:ext cx="393056" cy="338554"/>
          </a:xfrm>
          <a:prstGeom prst="rect">
            <a:avLst/>
          </a:prstGeom>
        </p:spPr>
        <p:txBody>
          <a:bodyPr wrap="none">
            <a:spAutoFit/>
          </a:bodyPr>
          <a:lstStyle/>
          <a:p>
            <a:r>
              <a:rPr lang="en-US" sz="1600">
                <a:solidFill>
                  <a:schemeClr val="bg1"/>
                </a:solidFill>
                <a:latin typeface="Quicksand" pitchFamily="2" charset="0"/>
              </a:rPr>
              <a:t>13</a:t>
            </a:r>
            <a:endParaRPr lang="en-US" sz="1600" dirty="0">
              <a:solidFill>
                <a:schemeClr val="bg1"/>
              </a:solidFill>
              <a:latin typeface="Quicksand" pitchFamily="2" charset="0"/>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625264" y="172179"/>
            <a:ext cx="2414444" cy="338554"/>
          </a:xfrm>
          <a:prstGeom prst="rect">
            <a:avLst/>
          </a:prstGeom>
        </p:spPr>
        <p:txBody>
          <a:bodyPr wrap="none">
            <a:spAutoFit/>
          </a:bodyPr>
          <a:lstStyle/>
          <a:p>
            <a:pPr algn="r"/>
            <a:r>
              <a:rPr lang="en-US" sz="1600" err="1">
                <a:solidFill>
                  <a:srgbClr val="FF7707"/>
                </a:solidFill>
                <a:latin typeface="Quicksand" pitchFamily="2" charset="0"/>
              </a:rPr>
              <a:t>Bài</a:t>
            </a:r>
            <a:r>
              <a:rPr lang="en-US" sz="1600">
                <a:solidFill>
                  <a:srgbClr val="FF7707"/>
                </a:solidFill>
                <a:latin typeface="Quicksand" pitchFamily="2" charset="0"/>
              </a:rPr>
              <a:t> 11: Học chăm, học giỏi </a:t>
            </a:r>
            <a:endParaRPr lang="en-US" sz="1600" dirty="0">
              <a:solidFill>
                <a:srgbClr val="FF7707"/>
              </a:solidFill>
              <a:latin typeface="Quicksand" pitchFamily="2" charset="0"/>
            </a:endParaRPr>
          </a:p>
        </p:txBody>
      </p:sp>
      <p:sp>
        <p:nvSpPr>
          <p:cNvPr id="17" name="Rectangle 16">
            <a:extLst>
              <a:ext uri="{FF2B5EF4-FFF2-40B4-BE49-F238E27FC236}">
                <a16:creationId xmlns:a16="http://schemas.microsoft.com/office/drawing/2014/main" id="{A599EF42-37F7-4334-B2E1-55647CCC15E2}"/>
              </a:ext>
            </a:extLst>
          </p:cNvPr>
          <p:cNvSpPr/>
          <p:nvPr/>
        </p:nvSpPr>
        <p:spPr>
          <a:xfrm>
            <a:off x="1403180" y="1977541"/>
            <a:ext cx="7500771" cy="923330"/>
          </a:xfrm>
          <a:prstGeom prst="rect">
            <a:avLst/>
          </a:prstGeom>
        </p:spPr>
        <p:txBody>
          <a:bodyPr wrap="none">
            <a:spAutoFit/>
          </a:bodyPr>
          <a:lstStyle/>
          <a:p>
            <a:pPr>
              <a:lnSpc>
                <a:spcPct val="150000"/>
              </a:lnSpc>
            </a:pPr>
            <a:r>
              <a:rPr lang="vi-VN" sz="3600" dirty="0">
                <a:latin typeface="Times New Roman" pitchFamily="18" charset="0"/>
                <a:cs typeface="Times New Roman" pitchFamily="18" charset="0"/>
              </a:rPr>
              <a:t>Khả năng của con người thật là kì diệu!</a:t>
            </a:r>
            <a:endParaRPr lang="en-US" sz="36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50CF06D-6A33-43F3-8B91-FE53E4C39E21}"/>
              </a:ext>
            </a:extLst>
          </p:cNvPr>
          <p:cNvSpPr/>
          <p:nvPr/>
        </p:nvSpPr>
        <p:spPr>
          <a:xfrm>
            <a:off x="7238383" y="2146020"/>
            <a:ext cx="1454244" cy="646331"/>
          </a:xfrm>
          <a:prstGeom prst="rect">
            <a:avLst/>
          </a:prstGeom>
        </p:spPr>
        <p:txBody>
          <a:bodyPr wrap="none">
            <a:spAutoFit/>
          </a:bodyPr>
          <a:lstStyle/>
          <a:p>
            <a:r>
              <a:rPr lang="vi-VN" sz="3600" dirty="0">
                <a:solidFill>
                  <a:srgbClr val="FF0000"/>
                </a:solidFill>
                <a:latin typeface="Times New Roman" pitchFamily="18" charset="0"/>
                <a:cs typeface="Times New Roman" pitchFamily="18" charset="0"/>
              </a:rPr>
              <a:t>kì diệu</a:t>
            </a:r>
            <a:endParaRPr lang="vi-VN" sz="3600" dirty="0">
              <a:solidFill>
                <a:srgbClr val="FF0000"/>
              </a:solidFill>
            </a:endParaRPr>
          </a:p>
        </p:txBody>
      </p:sp>
      <p:sp>
        <p:nvSpPr>
          <p:cNvPr id="20" name="Rectangle 19">
            <a:extLst>
              <a:ext uri="{FF2B5EF4-FFF2-40B4-BE49-F238E27FC236}">
                <a16:creationId xmlns:a16="http://schemas.microsoft.com/office/drawing/2014/main" id="{F5B2F8B6-B646-41D5-AEDD-4A2EC7359EEE}"/>
              </a:ext>
            </a:extLst>
          </p:cNvPr>
          <p:cNvSpPr/>
          <p:nvPr/>
        </p:nvSpPr>
        <p:spPr>
          <a:xfrm>
            <a:off x="542251" y="267133"/>
            <a:ext cx="6306784" cy="1107996"/>
          </a:xfrm>
          <a:prstGeom prst="rect">
            <a:avLst/>
          </a:prstGeom>
          <a:noFill/>
        </p:spPr>
        <p:txBody>
          <a:bodyPr wrap="square" lIns="91440" tIns="45720" rIns="91440" bIns="45720">
            <a:spAutoFit/>
          </a:bodyPr>
          <a:lstStyle/>
          <a:p>
            <a:pPr algn="ctr"/>
            <a:r>
              <a:rPr lang="vi-VN"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Luyện tập</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0C77D016-C2F6-4F5E-89BA-684BFFD0350A}"/>
              </a:ext>
            </a:extLst>
          </p:cNvPr>
          <p:cNvSpPr/>
          <p:nvPr/>
        </p:nvSpPr>
        <p:spPr>
          <a:xfrm>
            <a:off x="1066306" y="1331210"/>
            <a:ext cx="7708900" cy="923330"/>
          </a:xfrm>
          <a:prstGeom prst="rect">
            <a:avLst/>
          </a:prstGeom>
        </p:spPr>
        <p:txBody>
          <a:bodyPr wrap="square">
            <a:spAutoFit/>
          </a:bodyPr>
          <a:lstStyle/>
          <a:p>
            <a:pPr>
              <a:lnSpc>
                <a:spcPct val="150000"/>
              </a:lnSpc>
            </a:pPr>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 từ chỉ đặc điểm trong câu sau:</a:t>
            </a:r>
          </a:p>
        </p:txBody>
      </p:sp>
      <p:sp>
        <p:nvSpPr>
          <p:cNvPr id="41" name="Rectangle 40">
            <a:extLst>
              <a:ext uri="{FF2B5EF4-FFF2-40B4-BE49-F238E27FC236}">
                <a16:creationId xmlns:a16="http://schemas.microsoft.com/office/drawing/2014/main" id="{748C786E-E43C-4965-A83E-2D3AF6669049}"/>
              </a:ext>
            </a:extLst>
          </p:cNvPr>
          <p:cNvSpPr/>
          <p:nvPr/>
        </p:nvSpPr>
        <p:spPr>
          <a:xfrm>
            <a:off x="542251" y="1495764"/>
            <a:ext cx="11497457" cy="1200329"/>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en-US" sz="3600" b="1" dirty="0" err="1">
                <a:solidFill>
                  <a:srgbClr val="0000FF"/>
                </a:solidFill>
                <a:latin typeface="Times New Roman" pitchFamily="18" charset="0"/>
                <a:cs typeface="Times New Roman" pitchFamily="18" charset="0"/>
              </a:rPr>
              <a:t>Thay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từ</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chỉ</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đặc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điểm</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bằng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từ</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ngữ</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ngợi</a:t>
            </a:r>
            <a:r>
              <a:rPr lang="en-US" sz="3600" b="1" dirty="0">
                <a:solidFill>
                  <a:srgbClr val="0000FF"/>
                </a:solidFill>
                <a:latin typeface="Times New Roman" pitchFamily="18" charset="0"/>
                <a:cs typeface="Times New Roman" pitchFamily="18" charset="0"/>
              </a:rPr>
              <a:t> con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42" name="Rounded Rectangle 13">
            <a:extLst>
              <a:ext uri="{FF2B5EF4-FFF2-40B4-BE49-F238E27FC236}">
                <a16:creationId xmlns:a16="http://schemas.microsoft.com/office/drawing/2014/main" id="{C0574C0F-A855-406E-ABFB-EA04F2B5C330}"/>
              </a:ext>
            </a:extLst>
          </p:cNvPr>
          <p:cNvSpPr/>
          <p:nvPr/>
        </p:nvSpPr>
        <p:spPr>
          <a:xfrm>
            <a:off x="858418" y="4148866"/>
            <a:ext cx="1647545" cy="8406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itchFamily="18" charset="0"/>
                <a:cs typeface="Times New Roman" pitchFamily="18" charset="0"/>
              </a:rPr>
              <a:t>kì diệu</a:t>
            </a:r>
            <a:endParaRPr lang="vi-VN" sz="3200" dirty="0">
              <a:solidFill>
                <a:schemeClr val="tx1"/>
              </a:solidFill>
            </a:endParaRPr>
          </a:p>
        </p:txBody>
      </p:sp>
      <p:sp>
        <p:nvSpPr>
          <p:cNvPr id="43" name="Rounded Rectangle 14">
            <a:extLst>
              <a:ext uri="{FF2B5EF4-FFF2-40B4-BE49-F238E27FC236}">
                <a16:creationId xmlns:a16="http://schemas.microsoft.com/office/drawing/2014/main" id="{60C24E7A-DBCD-4940-A3EA-38922C4B0DEE}"/>
              </a:ext>
            </a:extLst>
          </p:cNvPr>
          <p:cNvSpPr/>
          <p:nvPr/>
        </p:nvSpPr>
        <p:spPr>
          <a:xfrm>
            <a:off x="3845896" y="3580123"/>
            <a:ext cx="2332657" cy="64500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latin typeface="Times New Roman" pitchFamily="18" charset="0"/>
                <a:cs typeface="Times New Roman" pitchFamily="18" charset="0"/>
                <a:sym typeface="Wingdings" pitchFamily="2" charset="2"/>
              </a:rPr>
              <a:t>to lớn</a:t>
            </a:r>
            <a:endParaRPr lang="vi-VN" sz="3200" dirty="0">
              <a:solidFill>
                <a:schemeClr val="tx1"/>
              </a:solidFill>
            </a:endParaRPr>
          </a:p>
        </p:txBody>
      </p:sp>
      <p:sp>
        <p:nvSpPr>
          <p:cNvPr id="44" name="Rounded Rectangle 18">
            <a:extLst>
              <a:ext uri="{FF2B5EF4-FFF2-40B4-BE49-F238E27FC236}">
                <a16:creationId xmlns:a16="http://schemas.microsoft.com/office/drawing/2014/main" id="{2F6B25C3-D171-4774-BA05-C4313E6B368D}"/>
              </a:ext>
            </a:extLst>
          </p:cNvPr>
          <p:cNvSpPr/>
          <p:nvPr/>
        </p:nvSpPr>
        <p:spPr>
          <a:xfrm>
            <a:off x="3845895" y="4576736"/>
            <a:ext cx="2332657" cy="64500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latin typeface="Times New Roman" pitchFamily="18" charset="0"/>
                <a:cs typeface="Times New Roman" pitchFamily="18" charset="0"/>
                <a:sym typeface="Wingdings" pitchFamily="2" charset="2"/>
              </a:rPr>
              <a:t>tuyệt vời</a:t>
            </a:r>
            <a:endParaRPr lang="vi-VN" sz="3200" dirty="0">
              <a:solidFill>
                <a:schemeClr val="tx1"/>
              </a:solidFill>
            </a:endParaRPr>
          </a:p>
        </p:txBody>
      </p:sp>
      <p:sp>
        <p:nvSpPr>
          <p:cNvPr id="45" name="Rounded Rectangle 19">
            <a:extLst>
              <a:ext uri="{FF2B5EF4-FFF2-40B4-BE49-F238E27FC236}">
                <a16:creationId xmlns:a16="http://schemas.microsoft.com/office/drawing/2014/main" id="{B48C79A1-CEB3-402C-8CDE-B5EE8DDF31C7}"/>
              </a:ext>
            </a:extLst>
          </p:cNvPr>
          <p:cNvSpPr/>
          <p:nvPr/>
        </p:nvSpPr>
        <p:spPr>
          <a:xfrm>
            <a:off x="3845895" y="5556218"/>
            <a:ext cx="2332657" cy="64500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sym typeface="Wingdings" pitchFamily="2" charset="2"/>
              </a:rPr>
              <a:t>tuyệt</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diệu</a:t>
            </a:r>
            <a:endParaRPr lang="en-US" sz="3200" dirty="0">
              <a:latin typeface="Times New Roman" pitchFamily="18" charset="0"/>
              <a:cs typeface="Times New Roman" pitchFamily="18" charset="0"/>
              <a:sym typeface="Wingdings" pitchFamily="2" charset="2"/>
            </a:endParaRPr>
          </a:p>
        </p:txBody>
      </p:sp>
      <p:sp>
        <p:nvSpPr>
          <p:cNvPr id="46" name="Rounded Rectangle 22">
            <a:extLst>
              <a:ext uri="{FF2B5EF4-FFF2-40B4-BE49-F238E27FC236}">
                <a16:creationId xmlns:a16="http://schemas.microsoft.com/office/drawing/2014/main" id="{222B6034-03E5-43A2-814D-5FF7B250DE3F}"/>
              </a:ext>
            </a:extLst>
          </p:cNvPr>
          <p:cNvSpPr/>
          <p:nvPr/>
        </p:nvSpPr>
        <p:spPr>
          <a:xfrm>
            <a:off x="3845896" y="2712341"/>
            <a:ext cx="2332657" cy="64500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sym typeface="Wingdings" pitchFamily="2" charset="2"/>
              </a:rPr>
              <a:t>diệu</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kì</a:t>
            </a:r>
            <a:endParaRPr lang="vi-VN" sz="3200" dirty="0">
              <a:solidFill>
                <a:schemeClr val="tx1"/>
              </a:solidFill>
            </a:endParaRPr>
          </a:p>
        </p:txBody>
      </p:sp>
      <p:cxnSp>
        <p:nvCxnSpPr>
          <p:cNvPr id="47" name="Straight Connector 46">
            <a:extLst>
              <a:ext uri="{FF2B5EF4-FFF2-40B4-BE49-F238E27FC236}">
                <a16:creationId xmlns:a16="http://schemas.microsoft.com/office/drawing/2014/main" id="{49684A16-99B6-4D77-974E-E98F4E21E179}"/>
              </a:ext>
            </a:extLst>
          </p:cNvPr>
          <p:cNvCxnSpPr>
            <a:stCxn id="42" idx="3"/>
            <a:endCxn id="46" idx="1"/>
          </p:cNvCxnSpPr>
          <p:nvPr/>
        </p:nvCxnSpPr>
        <p:spPr>
          <a:xfrm flipV="1">
            <a:off x="2505963" y="3034844"/>
            <a:ext cx="1339933" cy="15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CC2B981-48CB-4F45-B106-EA73CC1A50CE}"/>
              </a:ext>
            </a:extLst>
          </p:cNvPr>
          <p:cNvCxnSpPr>
            <a:stCxn id="42" idx="3"/>
            <a:endCxn id="43" idx="1"/>
          </p:cNvCxnSpPr>
          <p:nvPr/>
        </p:nvCxnSpPr>
        <p:spPr>
          <a:xfrm flipV="1">
            <a:off x="2505963" y="3902626"/>
            <a:ext cx="1339933" cy="666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861A558-F1E0-43BA-B316-B938B9EB4669}"/>
              </a:ext>
            </a:extLst>
          </p:cNvPr>
          <p:cNvCxnSpPr>
            <a:stCxn id="42" idx="3"/>
            <a:endCxn id="44" idx="1"/>
          </p:cNvCxnSpPr>
          <p:nvPr/>
        </p:nvCxnSpPr>
        <p:spPr>
          <a:xfrm>
            <a:off x="2505963" y="4569196"/>
            <a:ext cx="1339932" cy="330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A23A802-A2BB-48F5-B5A8-871CA6149A9D}"/>
              </a:ext>
            </a:extLst>
          </p:cNvPr>
          <p:cNvCxnSpPr>
            <a:stCxn id="42" idx="3"/>
            <a:endCxn id="45" idx="1"/>
          </p:cNvCxnSpPr>
          <p:nvPr/>
        </p:nvCxnSpPr>
        <p:spPr>
          <a:xfrm>
            <a:off x="2505963" y="4569196"/>
            <a:ext cx="1339932" cy="1309525"/>
          </a:xfrm>
          <a:prstGeom prst="line">
            <a:avLst/>
          </a:prstGeom>
        </p:spPr>
        <p:style>
          <a:lnRef idx="1">
            <a:schemeClr val="accent1"/>
          </a:lnRef>
          <a:fillRef idx="0">
            <a:schemeClr val="accent1"/>
          </a:fillRef>
          <a:effectRef idx="0">
            <a:schemeClr val="accent1"/>
          </a:effectRef>
          <a:fontRef idx="minor">
            <a:schemeClr val="tx1"/>
          </a:fontRef>
        </p:style>
      </p:cxnSp>
      <p:sp>
        <p:nvSpPr>
          <p:cNvPr id="51" name="Rounded Rectangle 15">
            <a:extLst>
              <a:ext uri="{FF2B5EF4-FFF2-40B4-BE49-F238E27FC236}">
                <a16:creationId xmlns:a16="http://schemas.microsoft.com/office/drawing/2014/main" id="{D8DD5753-96F2-4D6A-9388-8084EDAF88F2}"/>
              </a:ext>
            </a:extLst>
          </p:cNvPr>
          <p:cNvSpPr/>
          <p:nvPr/>
        </p:nvSpPr>
        <p:spPr>
          <a:xfrm>
            <a:off x="7086524" y="2629071"/>
            <a:ext cx="4798003" cy="80805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sz="2800" dirty="0" err="1">
                <a:latin typeface="Times New Roman" pitchFamily="18" charset="0"/>
                <a:cs typeface="Times New Roman" pitchFamily="18" charset="0"/>
                <a:sym typeface="Wingdings" pitchFamily="2" charset="2"/>
              </a:rPr>
              <a:t>Khả</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năng</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của</a:t>
            </a:r>
            <a:r>
              <a:rPr lang="en-US" sz="2800" dirty="0">
                <a:latin typeface="Times New Roman" pitchFamily="18" charset="0"/>
                <a:cs typeface="Times New Roman" pitchFamily="18" charset="0"/>
                <a:sym typeface="Wingdings" pitchFamily="2" charset="2"/>
              </a:rPr>
              <a:t> con </a:t>
            </a:r>
            <a:r>
              <a:rPr lang="en-US" sz="2800" dirty="0" err="1">
                <a:latin typeface="Times New Roman" pitchFamily="18" charset="0"/>
                <a:cs typeface="Times New Roman" pitchFamily="18" charset="0"/>
                <a:sym typeface="Wingdings" pitchFamily="2" charset="2"/>
              </a:rPr>
              <a:t>người</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thật</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là</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diệu</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kì</a:t>
            </a:r>
            <a:r>
              <a:rPr lang="en-US" sz="2800" dirty="0">
                <a:latin typeface="Times New Roman" pitchFamily="18" charset="0"/>
                <a:cs typeface="Times New Roman" pitchFamily="18" charset="0"/>
                <a:sym typeface="Wingdings" pitchFamily="2" charset="2"/>
              </a:rPr>
              <a:t>!</a:t>
            </a:r>
          </a:p>
        </p:txBody>
      </p:sp>
      <p:cxnSp>
        <p:nvCxnSpPr>
          <p:cNvPr id="52" name="Straight Connector 51">
            <a:extLst>
              <a:ext uri="{FF2B5EF4-FFF2-40B4-BE49-F238E27FC236}">
                <a16:creationId xmlns:a16="http://schemas.microsoft.com/office/drawing/2014/main" id="{8670E2E3-E093-49B5-BBC8-2DBD63DE6BC8}"/>
              </a:ext>
            </a:extLst>
          </p:cNvPr>
          <p:cNvCxnSpPr>
            <a:stCxn id="46" idx="3"/>
            <a:endCxn id="51" idx="1"/>
          </p:cNvCxnSpPr>
          <p:nvPr/>
        </p:nvCxnSpPr>
        <p:spPr>
          <a:xfrm flipV="1">
            <a:off x="6178553" y="3033099"/>
            <a:ext cx="907971" cy="1745"/>
          </a:xfrm>
          <a:prstGeom prst="line">
            <a:avLst/>
          </a:prstGeom>
        </p:spPr>
        <p:style>
          <a:lnRef idx="1">
            <a:schemeClr val="accent1"/>
          </a:lnRef>
          <a:fillRef idx="0">
            <a:schemeClr val="accent1"/>
          </a:fillRef>
          <a:effectRef idx="0">
            <a:schemeClr val="accent1"/>
          </a:effectRef>
          <a:fontRef idx="minor">
            <a:schemeClr val="tx1"/>
          </a:fontRef>
        </p:style>
      </p:cxnSp>
      <p:sp>
        <p:nvSpPr>
          <p:cNvPr id="53" name="Rounded Rectangle 20">
            <a:extLst>
              <a:ext uri="{FF2B5EF4-FFF2-40B4-BE49-F238E27FC236}">
                <a16:creationId xmlns:a16="http://schemas.microsoft.com/office/drawing/2014/main" id="{5E458D58-9B1E-415C-82A4-A4FFEAE7583C}"/>
              </a:ext>
            </a:extLst>
          </p:cNvPr>
          <p:cNvSpPr/>
          <p:nvPr/>
        </p:nvSpPr>
        <p:spPr>
          <a:xfrm>
            <a:off x="7056485" y="3506138"/>
            <a:ext cx="4798003" cy="80805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sz="2800" dirty="0" err="1">
                <a:latin typeface="Times New Roman" pitchFamily="18" charset="0"/>
                <a:cs typeface="Times New Roman" pitchFamily="18" charset="0"/>
                <a:sym typeface="Wingdings" pitchFamily="2" charset="2"/>
              </a:rPr>
              <a:t>Khả</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năng</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của</a:t>
            </a:r>
            <a:r>
              <a:rPr lang="en-US" sz="2800" dirty="0">
                <a:latin typeface="Times New Roman" pitchFamily="18" charset="0"/>
                <a:cs typeface="Times New Roman" pitchFamily="18" charset="0"/>
                <a:sym typeface="Wingdings" pitchFamily="2" charset="2"/>
              </a:rPr>
              <a:t> con </a:t>
            </a:r>
            <a:r>
              <a:rPr lang="en-US" sz="2800" dirty="0" err="1">
                <a:latin typeface="Times New Roman" pitchFamily="18" charset="0"/>
                <a:cs typeface="Times New Roman" pitchFamily="18" charset="0"/>
                <a:sym typeface="Wingdings" pitchFamily="2" charset="2"/>
              </a:rPr>
              <a:t>người</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thật</a:t>
            </a:r>
            <a:r>
              <a:rPr lang="en-US" sz="2800" dirty="0">
                <a:latin typeface="Times New Roman" pitchFamily="18" charset="0"/>
                <a:cs typeface="Times New Roman" pitchFamily="18" charset="0"/>
                <a:sym typeface="Wingdings" pitchFamily="2" charset="2"/>
              </a:rPr>
              <a:t> </a:t>
            </a:r>
            <a:r>
              <a:rPr lang="en-US" sz="2800" err="1">
                <a:latin typeface="Times New Roman" pitchFamily="18" charset="0"/>
                <a:cs typeface="Times New Roman" pitchFamily="18" charset="0"/>
                <a:sym typeface="Wingdings" pitchFamily="2" charset="2"/>
              </a:rPr>
              <a:t>là</a:t>
            </a:r>
            <a:r>
              <a:rPr lang="en-US" sz="2800">
                <a:latin typeface="Times New Roman" pitchFamily="18" charset="0"/>
                <a:cs typeface="Times New Roman" pitchFamily="18" charset="0"/>
                <a:sym typeface="Wingdings" pitchFamily="2" charset="2"/>
              </a:rPr>
              <a:t> to lớn!</a:t>
            </a:r>
            <a:endParaRPr lang="en-US" sz="2800" dirty="0">
              <a:latin typeface="Times New Roman" pitchFamily="18" charset="0"/>
              <a:cs typeface="Times New Roman" pitchFamily="18" charset="0"/>
              <a:sym typeface="Wingdings" pitchFamily="2" charset="2"/>
            </a:endParaRPr>
          </a:p>
        </p:txBody>
      </p:sp>
      <p:sp>
        <p:nvSpPr>
          <p:cNvPr id="54" name="Rounded Rectangle 21">
            <a:extLst>
              <a:ext uri="{FF2B5EF4-FFF2-40B4-BE49-F238E27FC236}">
                <a16:creationId xmlns:a16="http://schemas.microsoft.com/office/drawing/2014/main" id="{2103BBC2-7CFB-4E7C-8F2E-D043652CBF22}"/>
              </a:ext>
            </a:extLst>
          </p:cNvPr>
          <p:cNvSpPr/>
          <p:nvPr/>
        </p:nvSpPr>
        <p:spPr>
          <a:xfrm>
            <a:off x="7019028" y="4488135"/>
            <a:ext cx="4798003" cy="80805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sz="2800" dirty="0" err="1">
                <a:latin typeface="Times New Roman" pitchFamily="18" charset="0"/>
                <a:cs typeface="Times New Roman" pitchFamily="18" charset="0"/>
                <a:sym typeface="Wingdings" pitchFamily="2" charset="2"/>
              </a:rPr>
              <a:t>Khả</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năng</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của</a:t>
            </a:r>
            <a:r>
              <a:rPr lang="en-US" sz="2800" dirty="0">
                <a:latin typeface="Times New Roman" pitchFamily="18" charset="0"/>
                <a:cs typeface="Times New Roman" pitchFamily="18" charset="0"/>
                <a:sym typeface="Wingdings" pitchFamily="2" charset="2"/>
              </a:rPr>
              <a:t> con </a:t>
            </a:r>
            <a:r>
              <a:rPr lang="en-US" sz="2800" dirty="0" err="1">
                <a:latin typeface="Times New Roman" pitchFamily="18" charset="0"/>
                <a:cs typeface="Times New Roman" pitchFamily="18" charset="0"/>
                <a:sym typeface="Wingdings" pitchFamily="2" charset="2"/>
              </a:rPr>
              <a:t>người</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thật</a:t>
            </a:r>
            <a:r>
              <a:rPr lang="en-US" sz="2800" dirty="0">
                <a:latin typeface="Times New Roman" pitchFamily="18" charset="0"/>
                <a:cs typeface="Times New Roman" pitchFamily="18" charset="0"/>
                <a:sym typeface="Wingdings" pitchFamily="2" charset="2"/>
              </a:rPr>
              <a:t> </a:t>
            </a:r>
            <a:r>
              <a:rPr lang="en-US" sz="2800" err="1">
                <a:latin typeface="Times New Roman" pitchFamily="18" charset="0"/>
                <a:cs typeface="Times New Roman" pitchFamily="18" charset="0"/>
                <a:sym typeface="Wingdings" pitchFamily="2" charset="2"/>
              </a:rPr>
              <a:t>là</a:t>
            </a:r>
            <a:r>
              <a:rPr lang="en-US" sz="2800">
                <a:latin typeface="Times New Roman" pitchFamily="18" charset="0"/>
                <a:cs typeface="Times New Roman" pitchFamily="18" charset="0"/>
                <a:sym typeface="Wingdings" pitchFamily="2" charset="2"/>
              </a:rPr>
              <a:t> tuyệt vời!</a:t>
            </a:r>
            <a:endParaRPr lang="en-US" sz="2800" dirty="0">
              <a:latin typeface="Times New Roman" pitchFamily="18" charset="0"/>
              <a:cs typeface="Times New Roman" pitchFamily="18" charset="0"/>
              <a:sym typeface="Wingdings" pitchFamily="2" charset="2"/>
            </a:endParaRPr>
          </a:p>
        </p:txBody>
      </p:sp>
      <p:sp>
        <p:nvSpPr>
          <p:cNvPr id="55" name="Rounded Rectangle 23">
            <a:extLst>
              <a:ext uri="{FF2B5EF4-FFF2-40B4-BE49-F238E27FC236}">
                <a16:creationId xmlns:a16="http://schemas.microsoft.com/office/drawing/2014/main" id="{98B7E25E-6241-4B59-9335-9DDF35A9B434}"/>
              </a:ext>
            </a:extLst>
          </p:cNvPr>
          <p:cNvSpPr/>
          <p:nvPr/>
        </p:nvSpPr>
        <p:spPr>
          <a:xfrm>
            <a:off x="7019029" y="5468502"/>
            <a:ext cx="4798003" cy="80805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sz="2800" dirty="0" err="1">
                <a:latin typeface="Times New Roman" pitchFamily="18" charset="0"/>
                <a:cs typeface="Times New Roman" pitchFamily="18" charset="0"/>
                <a:sym typeface="Wingdings" pitchFamily="2" charset="2"/>
              </a:rPr>
              <a:t>Khả</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năng</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của</a:t>
            </a:r>
            <a:r>
              <a:rPr lang="en-US" sz="2800" dirty="0">
                <a:latin typeface="Times New Roman" pitchFamily="18" charset="0"/>
                <a:cs typeface="Times New Roman" pitchFamily="18" charset="0"/>
                <a:sym typeface="Wingdings" pitchFamily="2" charset="2"/>
              </a:rPr>
              <a:t> con </a:t>
            </a:r>
            <a:r>
              <a:rPr lang="en-US" sz="2800" dirty="0" err="1">
                <a:latin typeface="Times New Roman" pitchFamily="18" charset="0"/>
                <a:cs typeface="Times New Roman" pitchFamily="18" charset="0"/>
                <a:sym typeface="Wingdings" pitchFamily="2" charset="2"/>
              </a:rPr>
              <a:t>người</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thật</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là</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tuyệt</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diệu</a:t>
            </a:r>
            <a:r>
              <a:rPr lang="en-US" sz="2800" dirty="0">
                <a:latin typeface="Times New Roman" pitchFamily="18" charset="0"/>
                <a:cs typeface="Times New Roman" pitchFamily="18" charset="0"/>
                <a:sym typeface="Wingdings" pitchFamily="2" charset="2"/>
              </a:rPr>
              <a:t>!</a:t>
            </a:r>
          </a:p>
        </p:txBody>
      </p:sp>
      <p:cxnSp>
        <p:nvCxnSpPr>
          <p:cNvPr id="56" name="Straight Connector 55">
            <a:extLst>
              <a:ext uri="{FF2B5EF4-FFF2-40B4-BE49-F238E27FC236}">
                <a16:creationId xmlns:a16="http://schemas.microsoft.com/office/drawing/2014/main" id="{9E14D45B-3175-4D0C-824A-188E2B6BCC25}"/>
              </a:ext>
            </a:extLst>
          </p:cNvPr>
          <p:cNvCxnSpPr>
            <a:stCxn id="43" idx="3"/>
            <a:endCxn id="53" idx="1"/>
          </p:cNvCxnSpPr>
          <p:nvPr/>
        </p:nvCxnSpPr>
        <p:spPr>
          <a:xfrm>
            <a:off x="6178553" y="3902626"/>
            <a:ext cx="877932" cy="7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E70DE79-85E6-48A6-A722-756623E4D8F7}"/>
              </a:ext>
            </a:extLst>
          </p:cNvPr>
          <p:cNvCxnSpPr>
            <a:stCxn id="44" idx="3"/>
            <a:endCxn id="54" idx="1"/>
          </p:cNvCxnSpPr>
          <p:nvPr/>
        </p:nvCxnSpPr>
        <p:spPr>
          <a:xfrm flipV="1">
            <a:off x="6178552" y="4892163"/>
            <a:ext cx="840476" cy="7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516B63B-7603-4BD2-BC8F-D9E194B6ED89}"/>
              </a:ext>
            </a:extLst>
          </p:cNvPr>
          <p:cNvCxnSpPr>
            <a:stCxn id="45" idx="3"/>
            <a:endCxn id="55" idx="1"/>
          </p:cNvCxnSpPr>
          <p:nvPr/>
        </p:nvCxnSpPr>
        <p:spPr>
          <a:xfrm flipV="1">
            <a:off x="6178552" y="5872530"/>
            <a:ext cx="840477" cy="61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7179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by="(-#ppt_w*2)" calcmode="lin" valueType="num">
                                      <p:cBhvr rctx="PPT">
                                        <p:cTn id="7" dur="500" autoRev="1" fill="hold">
                                          <p:stCondLst>
                                            <p:cond delay="0"/>
                                          </p:stCondLst>
                                        </p:cTn>
                                        <p:tgtEl>
                                          <p:spTgt spid="20"/>
                                        </p:tgtEl>
                                        <p:attrNameLst>
                                          <p:attrName>ppt_w</p:attrName>
                                        </p:attrNameLst>
                                      </p:cBhvr>
                                    </p:anim>
                                    <p:anim by="(#ppt_w*0.50)" calcmode="lin" valueType="num">
                                      <p:cBhvr>
                                        <p:cTn id="8" dur="500" decel="50000" autoRev="1" fill="hold">
                                          <p:stCondLst>
                                            <p:cond delay="0"/>
                                          </p:stCondLst>
                                        </p:cTn>
                                        <p:tgtEl>
                                          <p:spTgt spid="20"/>
                                        </p:tgtEl>
                                        <p:attrNameLst>
                                          <p:attrName>ppt_x</p:attrName>
                                        </p:attrNameLst>
                                      </p:cBhvr>
                                    </p:anim>
                                    <p:anim from="(-#ppt_h/2)" to="(#ppt_y)" calcmode="lin" valueType="num">
                                      <p:cBhvr>
                                        <p:cTn id="9" dur="1000" fill="hold">
                                          <p:stCondLst>
                                            <p:cond delay="0"/>
                                          </p:stCondLst>
                                        </p:cTn>
                                        <p:tgtEl>
                                          <p:spTgt spid="20"/>
                                        </p:tgtEl>
                                        <p:attrNameLst>
                                          <p:attrName>ppt_y</p:attrName>
                                        </p:attrNameLst>
                                      </p:cBhvr>
                                    </p:anim>
                                    <p:animRot by="21600000">
                                      <p:cBhvr>
                                        <p:cTn id="10" dur="1000" fill="hold">
                                          <p:stCondLst>
                                            <p:cond delay="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 by="(-#ppt_w*2)" calcmode="lin" valueType="num">
                                      <p:cBhvr rctx="PPT">
                                        <p:cTn id="27" dur="500" autoRev="1" fill="hold">
                                          <p:stCondLst>
                                            <p:cond delay="0"/>
                                          </p:stCondLst>
                                        </p:cTn>
                                        <p:tgtEl>
                                          <p:spTgt spid="18"/>
                                        </p:tgtEl>
                                        <p:attrNameLst>
                                          <p:attrName>ppt_w</p:attrName>
                                        </p:attrNameLst>
                                      </p:cBhvr>
                                    </p:anim>
                                    <p:anim by="(#ppt_w*0.50)" calcmode="lin" valueType="num">
                                      <p:cBhvr>
                                        <p:cTn id="28" dur="500" decel="50000" autoRev="1" fill="hold">
                                          <p:stCondLst>
                                            <p:cond delay="0"/>
                                          </p:stCondLst>
                                        </p:cTn>
                                        <p:tgtEl>
                                          <p:spTgt spid="18"/>
                                        </p:tgtEl>
                                        <p:attrNameLst>
                                          <p:attrName>ppt_x</p:attrName>
                                        </p:attrNameLst>
                                      </p:cBhvr>
                                    </p:anim>
                                    <p:anim from="(-#ppt_h/2)" to="(#ppt_y)" calcmode="lin" valueType="num">
                                      <p:cBhvr>
                                        <p:cTn id="29" dur="1000" fill="hold">
                                          <p:stCondLst>
                                            <p:cond delay="0"/>
                                          </p:stCondLst>
                                        </p:cTn>
                                        <p:tgtEl>
                                          <p:spTgt spid="18"/>
                                        </p:tgtEl>
                                        <p:attrNameLst>
                                          <p:attrName>ppt_y</p:attrName>
                                        </p:attrNameLst>
                                      </p:cBhvr>
                                    </p:anim>
                                    <p:animRot by="21600000">
                                      <p:cBhvr>
                                        <p:cTn id="30" dur="1000" fill="hold">
                                          <p:stCondLst>
                                            <p:cond delay="0"/>
                                          </p:stCondLst>
                                        </p:cTn>
                                        <p:tgtEl>
                                          <p:spTgt spid="1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grpId="1" nodeType="clickEffect">
                                  <p:stCondLst>
                                    <p:cond delay="0"/>
                                  </p:stCondLst>
                                  <p:childTnLst>
                                    <p:animEffect transition="out" filter="checkerboard(across)">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5" presetClass="exit" presetSubtype="10" fill="hold" grpId="1" nodeType="withEffect">
                                  <p:stCondLst>
                                    <p:cond delay="0"/>
                                  </p:stCondLst>
                                  <p:iterate type="lt">
                                    <p:tmPct val="0"/>
                                  </p:iterate>
                                  <p:childTnLst>
                                    <p:animEffect transition="out" filter="checkerboard(across)">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left)">
                                      <p:cBhvr>
                                        <p:cTn id="69" dur="500"/>
                                        <p:tgtEl>
                                          <p:spTgt spid="5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1000"/>
                                        <p:tgtEl>
                                          <p:spTgt spid="48"/>
                                        </p:tgtEl>
                                      </p:cBhvr>
                                    </p:animEffect>
                                    <p:anim calcmode="lin" valueType="num">
                                      <p:cBhvr>
                                        <p:cTn id="83" dur="1000" fill="hold"/>
                                        <p:tgtEl>
                                          <p:spTgt spid="48"/>
                                        </p:tgtEl>
                                        <p:attrNameLst>
                                          <p:attrName>ppt_x</p:attrName>
                                        </p:attrNameLst>
                                      </p:cBhvr>
                                      <p:tavLst>
                                        <p:tav tm="0">
                                          <p:val>
                                            <p:strVal val="#ppt_x"/>
                                          </p:val>
                                        </p:tav>
                                        <p:tav tm="100000">
                                          <p:val>
                                            <p:strVal val="#ppt_x"/>
                                          </p:val>
                                        </p:tav>
                                      </p:tavLst>
                                    </p:anim>
                                    <p:anim calcmode="lin" valueType="num">
                                      <p:cBhvr>
                                        <p:cTn id="84" dur="1000" fill="hold"/>
                                        <p:tgtEl>
                                          <p:spTgt spid="48"/>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ipe(left)">
                                      <p:cBhvr>
                                        <p:cTn id="88" dur="500"/>
                                        <p:tgtEl>
                                          <p:spTgt spid="56"/>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left)">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22" presetClass="entr" presetSubtype="8" fill="hold"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wipe(left)">
                                      <p:cBhvr>
                                        <p:cTn id="107" dur="500"/>
                                        <p:tgtEl>
                                          <p:spTgt spid="57"/>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wipe(left)">
                                      <p:cBhvr>
                                        <p:cTn id="110" dur="500"/>
                                        <p:tgtEl>
                                          <p:spTgt spid="54"/>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1000"/>
                                        <p:tgtEl>
                                          <p:spTgt spid="45"/>
                                        </p:tgtEl>
                                      </p:cBhvr>
                                    </p:animEffect>
                                    <p:anim calcmode="lin" valueType="num">
                                      <p:cBhvr>
                                        <p:cTn id="116" dur="1000" fill="hold"/>
                                        <p:tgtEl>
                                          <p:spTgt spid="45"/>
                                        </p:tgtEl>
                                        <p:attrNameLst>
                                          <p:attrName>ppt_x</p:attrName>
                                        </p:attrNameLst>
                                      </p:cBhvr>
                                      <p:tavLst>
                                        <p:tav tm="0">
                                          <p:val>
                                            <p:strVal val="#ppt_x"/>
                                          </p:val>
                                        </p:tav>
                                        <p:tav tm="100000">
                                          <p:val>
                                            <p:strVal val="#ppt_x"/>
                                          </p:val>
                                        </p:tav>
                                      </p:tavLst>
                                    </p:anim>
                                    <p:anim calcmode="lin" valueType="num">
                                      <p:cBhvr>
                                        <p:cTn id="117" dur="1000" fill="hold"/>
                                        <p:tgtEl>
                                          <p:spTgt spid="45"/>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1000"/>
                                        <p:tgtEl>
                                          <p:spTgt spid="50"/>
                                        </p:tgtEl>
                                      </p:cBhvr>
                                    </p:animEffect>
                                    <p:anim calcmode="lin" valueType="num">
                                      <p:cBhvr>
                                        <p:cTn id="121" dur="1000" fill="hold"/>
                                        <p:tgtEl>
                                          <p:spTgt spid="50"/>
                                        </p:tgtEl>
                                        <p:attrNameLst>
                                          <p:attrName>ppt_x</p:attrName>
                                        </p:attrNameLst>
                                      </p:cBhvr>
                                      <p:tavLst>
                                        <p:tav tm="0">
                                          <p:val>
                                            <p:strVal val="#ppt_x"/>
                                          </p:val>
                                        </p:tav>
                                        <p:tav tm="100000">
                                          <p:val>
                                            <p:strVal val="#ppt_x"/>
                                          </p:val>
                                        </p:tav>
                                      </p:tavLst>
                                    </p:anim>
                                    <p:anim calcmode="lin" valueType="num">
                                      <p:cBhvr>
                                        <p:cTn id="122" dur="1000" fill="hold"/>
                                        <p:tgtEl>
                                          <p:spTgt spid="50"/>
                                        </p:tgtEl>
                                        <p:attrNameLst>
                                          <p:attrName>ppt_y</p:attrName>
                                        </p:attrNameLst>
                                      </p:cBhvr>
                                      <p:tavLst>
                                        <p:tav tm="0">
                                          <p:val>
                                            <p:strVal val="#ppt_y+.1"/>
                                          </p:val>
                                        </p:tav>
                                        <p:tav tm="100000">
                                          <p:val>
                                            <p:strVal val="#ppt_y"/>
                                          </p:val>
                                        </p:tav>
                                      </p:tavLst>
                                    </p:anim>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wipe(left)">
                                      <p:cBhvr>
                                        <p:cTn id="126" dur="500"/>
                                        <p:tgtEl>
                                          <p:spTgt spid="55"/>
                                        </p:tgtEl>
                                      </p:cBhvr>
                                    </p:animEffect>
                                  </p:childTnLst>
                                </p:cTn>
                              </p:par>
                              <p:par>
                                <p:cTn id="127" presetID="22" presetClass="entr" presetSubtype="8" fill="hold" nodeType="withEffect">
                                  <p:stCondLst>
                                    <p:cond delay="0"/>
                                  </p:stCondLst>
                                  <p:childTnLst>
                                    <p:set>
                                      <p:cBhvr>
                                        <p:cTn id="128" dur="1" fill="hold">
                                          <p:stCondLst>
                                            <p:cond delay="0"/>
                                          </p:stCondLst>
                                        </p:cTn>
                                        <p:tgtEl>
                                          <p:spTgt spid="58"/>
                                        </p:tgtEl>
                                        <p:attrNameLst>
                                          <p:attrName>style.visibility</p:attrName>
                                        </p:attrNameLst>
                                      </p:cBhvr>
                                      <p:to>
                                        <p:strVal val="visible"/>
                                      </p:to>
                                    </p:set>
                                    <p:animEffect transition="in" filter="wipe(left)">
                                      <p:cBhvr>
                                        <p:cTn id="1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0" grpId="0"/>
      <p:bldP spid="21" grpId="0"/>
      <p:bldP spid="21" grpId="1"/>
      <p:bldP spid="41" grpId="0"/>
      <p:bldP spid="42" grpId="0" animBg="1"/>
      <p:bldP spid="43" grpId="0" animBg="1"/>
      <p:bldP spid="44" grpId="0" animBg="1"/>
      <p:bldP spid="45" grpId="0" animBg="1"/>
      <p:bldP spid="46" grpId="0" animBg="1"/>
      <p:bldP spid="51" grpId="0" animBg="1"/>
      <p:bldP spid="53" grpId="0" animBg="1"/>
      <p:bldP spid="54" grpId="0" animBg="1"/>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E8F67B-0360-4E64-A353-BF62688823B3}"/>
              </a:ext>
            </a:extLst>
          </p:cNvPr>
          <p:cNvSpPr/>
          <p:nvPr/>
        </p:nvSpPr>
        <p:spPr>
          <a:xfrm>
            <a:off x="3786763" y="3390445"/>
            <a:ext cx="4329711" cy="700192"/>
          </a:xfrm>
          <a:prstGeom prst="rect">
            <a:avLst/>
          </a:prstGeom>
          <a:noFill/>
        </p:spPr>
        <p:txBody>
          <a:bodyPr wrap="none" lIns="68580" tIns="34290" rIns="68580" bIns="34290">
            <a:spAutoFit/>
          </a:bodyPr>
          <a:lstStyle/>
          <a:p>
            <a:pPr algn="ctr" defTabSz="914309">
              <a:defRPr/>
            </a:pPr>
            <a:r>
              <a:rPr lang="en-US" sz="41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36" y="3344688"/>
            <a:ext cx="371475" cy="328613"/>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221" y="2586037"/>
            <a:ext cx="371475" cy="328613"/>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9278" y="2293143"/>
            <a:ext cx="371475" cy="328613"/>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67" y="2914650"/>
            <a:ext cx="371475" cy="328613"/>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798" y="3404847"/>
            <a:ext cx="371475" cy="328613"/>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776" y="3240541"/>
            <a:ext cx="371475" cy="32861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167552" y="4253234"/>
            <a:ext cx="5361404" cy="700192"/>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defRPr/>
            </a:pPr>
            <a:r>
              <a:rPr lang="en-US" sz="41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panose="020F0502020204030204"/>
              </a:rPr>
              <a:t>EM TẬP LÀM THỦ MÔN</a:t>
            </a:r>
          </a:p>
        </p:txBody>
      </p:sp>
      <p:pic>
        <p:nvPicPr>
          <p:cNvPr id="2"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2371" y="2517436"/>
            <a:ext cx="457200" cy="45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0846" y="1094463"/>
            <a:ext cx="4953097" cy="2049820"/>
          </a:xfrm>
          <a:prstGeom prst="rect">
            <a:avLst/>
          </a:prstGeom>
        </p:spPr>
      </p:pic>
      <p:pic>
        <p:nvPicPr>
          <p:cNvPr id="24" name="Picture 2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47" y="4098667"/>
            <a:ext cx="371475" cy="328613"/>
          </a:xfrm>
          <a:prstGeom prst="rect">
            <a:avLst/>
          </a:prstGeom>
        </p:spPr>
      </p:pic>
      <p:pic>
        <p:nvPicPr>
          <p:cNvPr id="25" name="Picture 24">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772" y="1195533"/>
            <a:ext cx="371475" cy="328613"/>
          </a:xfrm>
          <a:prstGeom prst="rect">
            <a:avLst/>
          </a:prstGeom>
        </p:spPr>
      </p:pic>
      <p:pic>
        <p:nvPicPr>
          <p:cNvPr id="26" name="Picture 25">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091" y="1159099"/>
            <a:ext cx="371475" cy="328613"/>
          </a:xfrm>
          <a:prstGeom prst="rect">
            <a:avLst/>
          </a:prstGeom>
        </p:spPr>
      </p:pic>
      <p:pic>
        <p:nvPicPr>
          <p:cNvPr id="27" name="Picture 26">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799" y="1952591"/>
            <a:ext cx="371475" cy="328613"/>
          </a:xfrm>
          <a:prstGeom prst="rect">
            <a:avLst/>
          </a:prstGeom>
        </p:spPr>
      </p:pic>
      <p:pic>
        <p:nvPicPr>
          <p:cNvPr id="28" name="Picture 27">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36" y="1964530"/>
            <a:ext cx="371475" cy="328613"/>
          </a:xfrm>
          <a:prstGeom prst="rect">
            <a:avLst/>
          </a:prstGeom>
        </p:spPr>
      </p:pic>
      <p:pic>
        <p:nvPicPr>
          <p:cNvPr id="29" name="Picture 2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055" y="1928096"/>
            <a:ext cx="371475" cy="328613"/>
          </a:xfrm>
          <a:prstGeom prst="rect">
            <a:avLst/>
          </a:prstGeom>
        </p:spPr>
      </p:pic>
      <p:pic>
        <p:nvPicPr>
          <p:cNvPr id="30" name="Picture 29">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335" y="2841902"/>
            <a:ext cx="371475" cy="328613"/>
          </a:xfrm>
          <a:prstGeom prst="rect">
            <a:avLst/>
          </a:prstGeom>
        </p:spPr>
      </p:pic>
      <p:pic>
        <p:nvPicPr>
          <p:cNvPr id="31" name="Picture 30">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079" y="1388720"/>
            <a:ext cx="371475" cy="328613"/>
          </a:xfrm>
          <a:prstGeom prst="rect">
            <a:avLst/>
          </a:prstGeom>
        </p:spPr>
      </p:pic>
      <p:pic>
        <p:nvPicPr>
          <p:cNvPr id="32" name="Picture 31">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736" y="1717333"/>
            <a:ext cx="371475" cy="328613"/>
          </a:xfrm>
          <a:prstGeom prst="rect">
            <a:avLst/>
          </a:prstGeom>
        </p:spPr>
      </p:pic>
      <p:pic>
        <p:nvPicPr>
          <p:cNvPr id="21" name="Picture 20">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797" y="4299940"/>
            <a:ext cx="371475" cy="328613"/>
          </a:xfrm>
          <a:prstGeom prst="rect">
            <a:avLst/>
          </a:prstGeom>
        </p:spPr>
      </p:pic>
    </p:spTree>
    <p:extLst>
      <p:ext uri="{BB962C8B-B14F-4D97-AF65-F5344CB8AC3E}">
        <p14:creationId xmlns:p14="http://schemas.microsoft.com/office/powerpoint/2010/main" val="1077184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3">
                                            <p:txEl>
                                              <p:pRg st="0" end="0"/>
                                            </p:txEl>
                                          </p:spTgt>
                                        </p:tgtEl>
                                      </p:cBhvr>
                                      <p:to x="80000" y="100000"/>
                                    </p:animScale>
                                    <p:anim by="(#ppt_w*0.10)" calcmode="lin" valueType="num">
                                      <p:cBhvr>
                                        <p:cTn id="7" dur="250" autoRev="1" fill="hold">
                                          <p:stCondLst>
                                            <p:cond delay="0"/>
                                          </p:stCondLst>
                                        </p:cTn>
                                        <p:tgtEl>
                                          <p:spTgt spid="23">
                                            <p:txEl>
                                              <p:pRg st="0" end="0"/>
                                            </p:txEl>
                                          </p:spTgt>
                                        </p:tgtEl>
                                        <p:attrNameLst>
                                          <p:attrName>ppt_x</p:attrName>
                                        </p:attrNameLst>
                                      </p:cBhvr>
                                    </p:anim>
                                    <p:anim by="(-#ppt_w*0.10)" calcmode="lin" valueType="num">
                                      <p:cBhvr>
                                        <p:cTn id="8" dur="250" autoRev="1" fill="hold">
                                          <p:stCondLst>
                                            <p:cond delay="0"/>
                                          </p:stCondLst>
                                        </p:cTn>
                                        <p:tgtEl>
                                          <p:spTgt spid="23">
                                            <p:txEl>
                                              <p:pRg st="0" end="0"/>
                                            </p:txEl>
                                          </p:spTgt>
                                        </p:tgtEl>
                                        <p:attrNameLst>
                                          <p:attrName>ppt_y</p:attrName>
                                        </p:attrNameLst>
                                      </p:cBhvr>
                                    </p:anim>
                                    <p:animRot by="-480000">
                                      <p:cBhvr>
                                        <p:cTn id="9" dur="250" autoRev="1" fill="hold">
                                          <p:stCondLst>
                                            <p:cond delay="0"/>
                                          </p:stCondLst>
                                        </p:cTn>
                                        <p:tgtEl>
                                          <p:spTgt spid="23">
                                            <p:txEl>
                                              <p:pRg st="0" end="0"/>
                                            </p:txEl>
                                          </p:spTgt>
                                        </p:tgtEl>
                                        <p:attrNameLst>
                                          <p:attrName>r</p:attrName>
                                        </p:attrNameLst>
                                      </p:cBhvr>
                                    </p:animRot>
                                  </p:childTnLst>
                                </p:cTn>
                              </p:par>
                              <p:par>
                                <p:cTn id="10" presetID="1" presetClass="mediacall" presetSubtype="0" fill="hold" nodeType="withEffect">
                                  <p:stCondLst>
                                    <p:cond delay="0"/>
                                  </p:stCondLst>
                                  <p:childTnLst>
                                    <p:cmd type="call" cmd="playFrom(0.0)">
                                      <p:cBhvr>
                                        <p:cTn id="11" dur="3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5000" b="31000"/>
          </a:stretch>
        </a:blipFill>
        <a:effectLst/>
      </p:bgPr>
    </p:bg>
    <p:spTree>
      <p:nvGrpSpPr>
        <p:cNvPr id="1" name=""/>
        <p:cNvGrpSpPr/>
        <p:nvPr/>
      </p:nvGrpSpPr>
      <p:grpSpPr>
        <a:xfrm>
          <a:off x="0" y="0"/>
          <a:ext cx="0" cy="0"/>
          <a:chOff x="0" y="0"/>
          <a:chExt cx="0" cy="0"/>
        </a:xfrm>
      </p:grpSpPr>
      <p:sp>
        <p:nvSpPr>
          <p:cNvPr id="3" name="Rectangle 2"/>
          <p:cNvSpPr/>
          <p:nvPr/>
        </p:nvSpPr>
        <p:spPr>
          <a:xfrm>
            <a:off x="-79215" y="4667251"/>
            <a:ext cx="12270422" cy="219075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vi-VN" sz="1866">
              <a:solidFill>
                <a:prstClr val="white"/>
              </a:solidFill>
              <a:latin typeface="Times New Roman" pitchFamily="18" charset="0"/>
              <a:cs typeface="Times New Roman" pitchFamily="18" charset="0"/>
            </a:endParaRPr>
          </a:p>
        </p:txBody>
      </p:sp>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758" y="1644235"/>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1157"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1317"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4240" y="3678035"/>
            <a:ext cx="443522" cy="443522"/>
          </a:xfrm>
          <a:prstGeom prst="rect">
            <a:avLst/>
          </a:prstGeom>
        </p:spPr>
      </p:pic>
      <p:sp>
        <p:nvSpPr>
          <p:cNvPr id="8" name="cauhoi"/>
          <p:cNvSpPr/>
          <p:nvPr/>
        </p:nvSpPr>
        <p:spPr>
          <a:xfrm>
            <a:off x="794" y="4121558"/>
            <a:ext cx="12055690" cy="93723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b="1">
              <a:solidFill>
                <a:schemeClr val="tx1"/>
              </a:solidFill>
              <a:latin typeface="Times New Roman" pitchFamily="18" charset="0"/>
              <a:cs typeface="Times New Roman" pitchFamily="18" charset="0"/>
            </a:endParaRPr>
          </a:p>
          <a:p>
            <a:pPr algn="ctr"/>
            <a:r>
              <a:rPr lang="en-US" sz="3200" b="1">
                <a:solidFill>
                  <a:schemeClr val="tx1"/>
                </a:solidFill>
                <a:latin typeface="Times New Roman" pitchFamily="18" charset="0"/>
                <a:cs typeface="Times New Roman" pitchFamily="18" charset="0"/>
              </a:rPr>
              <a:t>Trong bài “Có chuyện này”</a:t>
            </a:r>
          </a:p>
          <a:p>
            <a:pPr algn="ctr"/>
            <a:r>
              <a:rPr lang="en-US" sz="3200" b="1">
                <a:solidFill>
                  <a:schemeClr val="tx1"/>
                </a:solidFill>
                <a:latin typeface="Times New Roman" pitchFamily="18" charset="0"/>
                <a:cs typeface="Times New Roman" pitchFamily="18" charset="0"/>
              </a:rPr>
              <a:t>Khổ thơ 1 nhắc đến sự vật “Lửa”. Vậy  “Lửa” nằm trong</a:t>
            </a:r>
          </a:p>
          <a:p>
            <a:pPr algn="ctr"/>
            <a:endParaRPr lang="en-US" sz="3200" b="1" dirty="0">
              <a:solidFill>
                <a:schemeClr val="tx1"/>
              </a:solidFill>
              <a:latin typeface="Times New Roman" pitchFamily="18" charset="0"/>
              <a:cs typeface="Times New Roman" pitchFamily="18" charset="0"/>
            </a:endParaRPr>
          </a:p>
        </p:txBody>
      </p:sp>
      <p:sp>
        <p:nvSpPr>
          <p:cNvPr id="9" name="1"/>
          <p:cNvSpPr/>
          <p:nvPr/>
        </p:nvSpPr>
        <p:spPr>
          <a:xfrm>
            <a:off x="795" y="5186644"/>
            <a:ext cx="5730262" cy="74529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A. Bao diêm</a:t>
            </a:r>
          </a:p>
        </p:txBody>
      </p:sp>
      <p:sp>
        <p:nvSpPr>
          <p:cNvPr id="10" name="3"/>
          <p:cNvSpPr/>
          <p:nvPr/>
        </p:nvSpPr>
        <p:spPr>
          <a:xfrm>
            <a:off x="795" y="6050659"/>
            <a:ext cx="5730262" cy="74529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C. Hạt</a:t>
            </a:r>
            <a:endParaRPr lang="en-US" sz="2400" dirty="0">
              <a:latin typeface="Times New Roman" pitchFamily="18" charset="0"/>
              <a:cs typeface="Times New Roman" pitchFamily="18" charset="0"/>
            </a:endParaRPr>
          </a:p>
        </p:txBody>
      </p:sp>
      <p:sp>
        <p:nvSpPr>
          <p:cNvPr id="11" name="2"/>
          <p:cNvSpPr/>
          <p:nvPr/>
        </p:nvSpPr>
        <p:spPr>
          <a:xfrm>
            <a:off x="6326222" y="5182077"/>
            <a:ext cx="5730262" cy="74529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a:latin typeface="Times New Roman" pitchFamily="18" charset="0"/>
              <a:cs typeface="Times New Roman" pitchFamily="18" charset="0"/>
            </a:endParaRPr>
          </a:p>
          <a:p>
            <a:pPr algn="ctr"/>
            <a:r>
              <a:rPr lang="en-US" sz="2400">
                <a:latin typeface="Times New Roman" pitchFamily="18" charset="0"/>
                <a:cs typeface="Times New Roman" pitchFamily="18" charset="0"/>
              </a:rPr>
              <a:t>B. Lọ mực</a:t>
            </a:r>
            <a:endParaRPr lang="vi-VN" sz="2400">
              <a:latin typeface="Times New Roman" pitchFamily="18" charset="0"/>
              <a:cs typeface="Times New Roman" pitchFamily="18" charset="0"/>
            </a:endParaRPr>
          </a:p>
          <a:p>
            <a:pPr algn="ctr"/>
            <a:r>
              <a:rPr lang="en-US" sz="240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2" name="4"/>
          <p:cNvSpPr/>
          <p:nvPr/>
        </p:nvSpPr>
        <p:spPr>
          <a:xfrm>
            <a:off x="6326222" y="6050659"/>
            <a:ext cx="5730262" cy="74529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r>
              <a:rPr lang="en-US" sz="2400" dirty="0">
                <a:solidFill>
                  <a:prstClr val="white"/>
                </a:solidFill>
                <a:latin typeface="Times New Roman" pitchFamily="18" charset="0"/>
                <a:cs typeface="Times New Roman" pitchFamily="18" charset="0"/>
              </a:rPr>
              <a:t>D</a:t>
            </a:r>
            <a:r>
              <a:rPr lang="en-US" sz="2400">
                <a:solidFill>
                  <a:prstClr val="white"/>
                </a:solidFill>
                <a:latin typeface="Times New Roman" pitchFamily="18" charset="0"/>
                <a:cs typeface="Times New Roman" pitchFamily="18" charset="0"/>
              </a:rPr>
              <a:t>. Dây điện</a:t>
            </a:r>
            <a:endParaRPr lang="en-US" sz="24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7084" y="898932"/>
            <a:ext cx="2167316" cy="1060796"/>
          </a:xfrm>
          <a:prstGeom prst="rect">
            <a:avLst/>
          </a:prstGeom>
        </p:spPr>
      </p:pic>
    </p:spTree>
    <p:extLst>
      <p:ext uri="{BB962C8B-B14F-4D97-AF65-F5344CB8AC3E}">
        <p14:creationId xmlns:p14="http://schemas.microsoft.com/office/powerpoint/2010/main" val="30742869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4.88736E-6 1.48148E-6 L -0.12384 -0.31644 " pathEditMode="relative" rAng="0" ptsTypes="AA">
                                      <p:cBhvr>
                                        <p:cTn id="11" dur="500" fill="hold"/>
                                        <p:tgtEl>
                                          <p:spTgt spid="7"/>
                                        </p:tgtEl>
                                        <p:attrNameLst>
                                          <p:attrName>ppt_x</p:attrName>
                                          <p:attrName>ppt_y</p:attrName>
                                        </p:attrNameLst>
                                      </p:cBhvr>
                                      <p:rCtr x="-6199"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4.88736E-6 1.48148E-6 L -0.12736 -0.24769 " pathEditMode="relative" rAng="0" ptsTypes="AA">
                                      <p:cBhvr>
                                        <p:cTn id="42" dur="500" fill="hold"/>
                                        <p:tgtEl>
                                          <p:spTgt spid="7"/>
                                        </p:tgtEl>
                                        <p:attrNameLst>
                                          <p:attrName>ppt_x</p:attrName>
                                          <p:attrName>ppt_y</p:attrName>
                                        </p:attrNameLst>
                                      </p:cBhvr>
                                      <p:rCtr x="-6368"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4.88736E-6 1.48148E-6 L -0.01588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4.88736E-6 1.48148E-6 L -0.17645 -0.44676 " pathEditMode="relative" rAng="0" ptsTypes="AA">
                                      <p:cBhvr>
                                        <p:cTn id="104" dur="500" fill="hold"/>
                                        <p:tgtEl>
                                          <p:spTgt spid="7"/>
                                        </p:tgtEl>
                                        <p:attrNameLst>
                                          <p:attrName>ppt_x</p:attrName>
                                          <p:attrName>ppt_y</p:attrName>
                                        </p:attrNameLst>
                                      </p:cBhvr>
                                      <p:rCtr x="-8829" y="-22338"/>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5 -0.44676 L -0.17424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5000" b="31000"/>
          </a:stretch>
        </a:blipFill>
        <a:effectLst/>
      </p:bgPr>
    </p:bg>
    <p:spTree>
      <p:nvGrpSpPr>
        <p:cNvPr id="1" name=""/>
        <p:cNvGrpSpPr/>
        <p:nvPr/>
      </p:nvGrpSpPr>
      <p:grpSpPr>
        <a:xfrm>
          <a:off x="0" y="0"/>
          <a:ext cx="0" cy="0"/>
          <a:chOff x="0" y="0"/>
          <a:chExt cx="0" cy="0"/>
        </a:xfrm>
      </p:grpSpPr>
      <p:sp>
        <p:nvSpPr>
          <p:cNvPr id="14" name="Rectangle 13"/>
          <p:cNvSpPr/>
          <p:nvPr/>
        </p:nvSpPr>
        <p:spPr>
          <a:xfrm>
            <a:off x="794" y="4646784"/>
            <a:ext cx="12211594" cy="2252262"/>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vi-VN" sz="1866">
              <a:solidFill>
                <a:prstClr val="white"/>
              </a:solidFill>
              <a:latin typeface="Times New Roman" pitchFamily="18" charset="0"/>
              <a:cs typeface="Times New Roman" pitchFamily="18" charset="0"/>
            </a:endParaRPr>
          </a:p>
        </p:txBody>
      </p:sp>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758" y="1644235"/>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9244" y="1479336"/>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6612" y="1803485"/>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4239" y="3442370"/>
            <a:ext cx="443522" cy="443522"/>
          </a:xfrm>
          <a:prstGeom prst="rect">
            <a:avLst/>
          </a:prstGeom>
        </p:spPr>
      </p:pic>
      <p:sp>
        <p:nvSpPr>
          <p:cNvPr id="8" name="cauhoi"/>
          <p:cNvSpPr/>
          <p:nvPr/>
        </p:nvSpPr>
        <p:spPr>
          <a:xfrm>
            <a:off x="80803" y="3971616"/>
            <a:ext cx="11997891" cy="11791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b="1">
              <a:solidFill>
                <a:schemeClr val="tx1"/>
              </a:solidFill>
              <a:latin typeface="Times New Roman" pitchFamily="18" charset="0"/>
              <a:cs typeface="Times New Roman" pitchFamily="18" charset="0"/>
            </a:endParaRPr>
          </a:p>
          <a:p>
            <a:pPr algn="ctr"/>
            <a:r>
              <a:rPr lang="en-US" sz="3200" b="1">
                <a:solidFill>
                  <a:schemeClr val="tx1"/>
                </a:solidFill>
                <a:latin typeface="Times New Roman" pitchFamily="18" charset="0"/>
                <a:cs typeface="Times New Roman" pitchFamily="18" charset="0"/>
              </a:rPr>
              <a:t>Trong bài “Có chuyện này”</a:t>
            </a:r>
          </a:p>
          <a:p>
            <a:pPr algn="ctr"/>
            <a:r>
              <a:rPr lang="en-US" sz="3200" b="1">
                <a:solidFill>
                  <a:schemeClr val="tx1"/>
                </a:solidFill>
                <a:latin typeface="Times New Roman" pitchFamily="18" charset="0"/>
                <a:cs typeface="Times New Roman" pitchFamily="18" charset="0"/>
              </a:rPr>
              <a:t>Khổ thơ 2 nhắc đến phép biến diệu kì nào của “hạt”?</a:t>
            </a:r>
          </a:p>
          <a:p>
            <a:pPr algn="ctr" defTabSz="914309">
              <a:defRPr/>
            </a:pPr>
            <a:endParaRPr lang="en-US" sz="3200" dirty="0">
              <a:solidFill>
                <a:prstClr val="black"/>
              </a:solidFill>
              <a:latin typeface="Times New Roman" pitchFamily="18" charset="0"/>
              <a:cs typeface="Times New Roman" pitchFamily="18" charset="0"/>
            </a:endParaRPr>
          </a:p>
        </p:txBody>
      </p:sp>
      <p:sp>
        <p:nvSpPr>
          <p:cNvPr id="9" name="1"/>
          <p:cNvSpPr/>
          <p:nvPr/>
        </p:nvSpPr>
        <p:spPr>
          <a:xfrm>
            <a:off x="80803" y="5258670"/>
            <a:ext cx="5702789" cy="7662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a:solidFill>
                  <a:prstClr val="white"/>
                </a:solidFill>
                <a:latin typeface="Times New Roman" pitchFamily="18" charset="0"/>
                <a:cs typeface="Times New Roman" pitchFamily="18" charset="0"/>
              </a:rPr>
              <a:t>A. Biến hạt thành lửa cháy.</a:t>
            </a:r>
            <a:endParaRPr lang="en-US" sz="2400" dirty="0">
              <a:solidFill>
                <a:prstClr val="white"/>
              </a:solidFill>
              <a:latin typeface="Times New Roman" pitchFamily="18" charset="0"/>
              <a:cs typeface="Times New Roman" pitchFamily="18" charset="0"/>
            </a:endParaRPr>
          </a:p>
        </p:txBody>
      </p:sp>
      <p:sp>
        <p:nvSpPr>
          <p:cNvPr id="10" name="3"/>
          <p:cNvSpPr/>
          <p:nvPr/>
        </p:nvSpPr>
        <p:spPr>
          <a:xfrm>
            <a:off x="96045" y="6088402"/>
            <a:ext cx="5702789" cy="7662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a:solidFill>
                  <a:prstClr val="white"/>
                </a:solidFill>
                <a:latin typeface="Times New Roman" pitchFamily="18" charset="0"/>
                <a:cs typeface="Times New Roman" pitchFamily="18" charset="0"/>
              </a:rPr>
              <a:t>C. Biến hạt làm quả chín.</a:t>
            </a:r>
            <a:endParaRPr lang="en-US" sz="2400" dirty="0">
              <a:solidFill>
                <a:prstClr val="white"/>
              </a:solidFill>
              <a:latin typeface="Times New Roman" pitchFamily="18" charset="0"/>
              <a:cs typeface="Times New Roman" pitchFamily="18" charset="0"/>
            </a:endParaRPr>
          </a:p>
        </p:txBody>
      </p:sp>
      <p:sp>
        <p:nvSpPr>
          <p:cNvPr id="11" name="2"/>
          <p:cNvSpPr/>
          <p:nvPr/>
        </p:nvSpPr>
        <p:spPr>
          <a:xfrm>
            <a:off x="6276612" y="5236458"/>
            <a:ext cx="5702789" cy="7662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a:solidFill>
                  <a:prstClr val="white"/>
                </a:solidFill>
                <a:latin typeface="Times New Roman" pitchFamily="18" charset="0"/>
                <a:cs typeface="Times New Roman" pitchFamily="18" charset="0"/>
              </a:rPr>
              <a:t>B. Biến hạt thành thơ hay.</a:t>
            </a:r>
            <a:endParaRPr lang="en-US" sz="2400" dirty="0">
              <a:solidFill>
                <a:prstClr val="white"/>
              </a:solidFill>
              <a:latin typeface="Times New Roman" pitchFamily="18" charset="0"/>
              <a:cs typeface="Times New Roman" pitchFamily="18" charset="0"/>
            </a:endParaRPr>
          </a:p>
        </p:txBody>
      </p:sp>
      <p:sp>
        <p:nvSpPr>
          <p:cNvPr id="12" name="4"/>
          <p:cNvSpPr/>
          <p:nvPr/>
        </p:nvSpPr>
        <p:spPr>
          <a:xfrm>
            <a:off x="6276612" y="6088402"/>
            <a:ext cx="5702789" cy="7662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dirty="0">
                <a:solidFill>
                  <a:prstClr val="white"/>
                </a:solidFill>
                <a:latin typeface="Times New Roman" pitchFamily="18" charset="0"/>
                <a:cs typeface="Times New Roman" pitchFamily="18" charset="0"/>
              </a:rPr>
              <a:t>D</a:t>
            </a:r>
            <a:r>
              <a:rPr lang="en-US" sz="2400">
                <a:solidFill>
                  <a:prstClr val="white"/>
                </a:solidFill>
                <a:latin typeface="Times New Roman" pitchFamily="18" charset="0"/>
                <a:cs typeface="Times New Roman" pitchFamily="18" charset="0"/>
              </a:rPr>
              <a:t>. Biến hạt hóa thành cây.</a:t>
            </a:r>
            <a:endParaRPr lang="en-US" sz="24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3095" y="948938"/>
            <a:ext cx="2167316" cy="1060796"/>
          </a:xfrm>
          <a:prstGeom prst="rect">
            <a:avLst/>
          </a:prstGeom>
        </p:spPr>
      </p:pic>
    </p:spTree>
    <p:extLst>
      <p:ext uri="{BB962C8B-B14F-4D97-AF65-F5344CB8AC3E}">
        <p14:creationId xmlns:p14="http://schemas.microsoft.com/office/powerpoint/2010/main" val="20664040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rgbClr val="FF0000"/>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rgbClr val="FF0000"/>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rgbClr val="FF0000"/>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5000" b="31000"/>
          </a:stretch>
        </a:blipFill>
        <a:effectLst/>
      </p:bgPr>
    </p:bg>
    <p:spTree>
      <p:nvGrpSpPr>
        <p:cNvPr id="1" name=""/>
        <p:cNvGrpSpPr/>
        <p:nvPr/>
      </p:nvGrpSpPr>
      <p:grpSpPr>
        <a:xfrm>
          <a:off x="0" y="0"/>
          <a:ext cx="0" cy="0"/>
          <a:chOff x="0" y="0"/>
          <a:chExt cx="0" cy="0"/>
        </a:xfrm>
      </p:grpSpPr>
      <p:sp>
        <p:nvSpPr>
          <p:cNvPr id="14" name="Rectangle 13"/>
          <p:cNvSpPr/>
          <p:nvPr/>
        </p:nvSpPr>
        <p:spPr>
          <a:xfrm>
            <a:off x="794" y="4742035"/>
            <a:ext cx="12252386" cy="2140269"/>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vi-VN" sz="1866">
              <a:solidFill>
                <a:prstClr val="white"/>
              </a:solidFill>
              <a:latin typeface="Times New Roman" pitchFamily="18" charset="0"/>
              <a:cs typeface="Times New Roman" pitchFamily="18" charset="0"/>
            </a:endParaRPr>
          </a:p>
        </p:txBody>
      </p:sp>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758" y="1644235"/>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4359"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1121" y="1759990"/>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9841" y="3423296"/>
            <a:ext cx="594292" cy="594292"/>
          </a:xfrm>
          <a:prstGeom prst="rect">
            <a:avLst/>
          </a:prstGeom>
        </p:spPr>
      </p:pic>
      <p:sp>
        <p:nvSpPr>
          <p:cNvPr id="8" name="cauhoi"/>
          <p:cNvSpPr/>
          <p:nvPr/>
        </p:nvSpPr>
        <p:spPr>
          <a:xfrm>
            <a:off x="0" y="3991177"/>
            <a:ext cx="12037970" cy="13132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a:solidFill>
                  <a:schemeClr val="tx1"/>
                </a:solidFill>
                <a:latin typeface="Times New Roman" pitchFamily="18" charset="0"/>
                <a:cs typeface="Times New Roman" pitchFamily="18" charset="0"/>
              </a:rPr>
              <a:t>Tìm từ chỉ đặc điểm trong câu thơ:</a:t>
            </a:r>
          </a:p>
          <a:p>
            <a:pPr algn="ctr"/>
            <a:r>
              <a:rPr lang="en-US" sz="2800" b="1">
                <a:solidFill>
                  <a:schemeClr val="tx1"/>
                </a:solidFill>
                <a:latin typeface="Times New Roman" pitchFamily="18" charset="0"/>
                <a:cs typeface="Times New Roman" pitchFamily="18" charset="0"/>
              </a:rPr>
              <a:t>“Những phép biến diệu kì</a:t>
            </a:r>
          </a:p>
          <a:p>
            <a:pPr algn="ctr"/>
            <a:r>
              <a:rPr lang="en-US" sz="2800" b="1">
                <a:solidFill>
                  <a:schemeClr val="tx1"/>
                </a:solidFill>
                <a:latin typeface="Times New Roman" pitchFamily="18" charset="0"/>
                <a:cs typeface="Times New Roman" pitchFamily="18" charset="0"/>
              </a:rPr>
              <a:t>Nằm trong tay em đấy!</a:t>
            </a:r>
            <a:endParaRPr lang="en-US" sz="2800" dirty="0">
              <a:solidFill>
                <a:schemeClr val="tx1"/>
              </a:solidFill>
              <a:latin typeface="Times New Roman" pitchFamily="18" charset="0"/>
              <a:cs typeface="Times New Roman" pitchFamily="18" charset="0"/>
            </a:endParaRPr>
          </a:p>
        </p:txBody>
      </p:sp>
      <p:sp>
        <p:nvSpPr>
          <p:cNvPr id="9" name="1"/>
          <p:cNvSpPr/>
          <p:nvPr/>
        </p:nvSpPr>
        <p:spPr>
          <a:xfrm>
            <a:off x="108003" y="5313525"/>
            <a:ext cx="5721839" cy="7281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dirty="0">
                <a:solidFill>
                  <a:prstClr val="white"/>
                </a:solidFill>
                <a:latin typeface="Times New Roman" pitchFamily="18" charset="0"/>
                <a:cs typeface="Times New Roman" pitchFamily="18" charset="0"/>
              </a:rPr>
              <a:t>A</a:t>
            </a:r>
            <a:r>
              <a:rPr lang="en-US" sz="2400">
                <a:solidFill>
                  <a:prstClr val="white"/>
                </a:solidFill>
                <a:latin typeface="Times New Roman" pitchFamily="18" charset="0"/>
                <a:cs typeface="Times New Roman" pitchFamily="18" charset="0"/>
              </a:rPr>
              <a:t>. phép biến</a:t>
            </a:r>
            <a:endParaRPr lang="en-US" sz="2400" dirty="0">
              <a:solidFill>
                <a:prstClr val="white"/>
              </a:solidFill>
              <a:latin typeface="Times New Roman" pitchFamily="18" charset="0"/>
              <a:cs typeface="Times New Roman" pitchFamily="18" charset="0"/>
            </a:endParaRPr>
          </a:p>
        </p:txBody>
      </p:sp>
      <p:sp>
        <p:nvSpPr>
          <p:cNvPr id="10" name="3"/>
          <p:cNvSpPr/>
          <p:nvPr/>
        </p:nvSpPr>
        <p:spPr>
          <a:xfrm>
            <a:off x="108002" y="6094030"/>
            <a:ext cx="5721839" cy="7281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dirty="0">
                <a:solidFill>
                  <a:prstClr val="white"/>
                </a:solidFill>
                <a:latin typeface="Times New Roman" pitchFamily="18" charset="0"/>
                <a:cs typeface="Times New Roman" pitchFamily="18" charset="0"/>
              </a:rPr>
              <a:t>C</a:t>
            </a:r>
            <a:r>
              <a:rPr lang="en-US" sz="2400">
                <a:solidFill>
                  <a:prstClr val="white"/>
                </a:solidFill>
                <a:latin typeface="Times New Roman" pitchFamily="18" charset="0"/>
                <a:cs typeface="Times New Roman" pitchFamily="18" charset="0"/>
              </a:rPr>
              <a:t>. Nằm</a:t>
            </a:r>
            <a:endParaRPr lang="en-US" sz="2400" dirty="0">
              <a:solidFill>
                <a:prstClr val="white"/>
              </a:solidFill>
              <a:latin typeface="Times New Roman" pitchFamily="18" charset="0"/>
              <a:cs typeface="Times New Roman" pitchFamily="18" charset="0"/>
            </a:endParaRPr>
          </a:p>
        </p:txBody>
      </p:sp>
      <p:sp>
        <p:nvSpPr>
          <p:cNvPr id="11" name="2"/>
          <p:cNvSpPr/>
          <p:nvPr/>
        </p:nvSpPr>
        <p:spPr>
          <a:xfrm>
            <a:off x="6393149" y="5330643"/>
            <a:ext cx="5721839" cy="7281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dirty="0">
                <a:solidFill>
                  <a:prstClr val="white"/>
                </a:solidFill>
                <a:latin typeface="Times New Roman" pitchFamily="18" charset="0"/>
                <a:cs typeface="Times New Roman" pitchFamily="18" charset="0"/>
              </a:rPr>
              <a:t>B</a:t>
            </a:r>
            <a:r>
              <a:rPr lang="en-US" sz="2400">
                <a:solidFill>
                  <a:prstClr val="white"/>
                </a:solidFill>
                <a:latin typeface="Times New Roman" pitchFamily="18" charset="0"/>
                <a:cs typeface="Times New Roman" pitchFamily="18" charset="0"/>
              </a:rPr>
              <a:t>. diệu kì</a:t>
            </a:r>
            <a:endParaRPr lang="en-US" sz="2400" dirty="0">
              <a:solidFill>
                <a:prstClr val="white"/>
              </a:solidFill>
              <a:latin typeface="Times New Roman" pitchFamily="18" charset="0"/>
              <a:cs typeface="Times New Roman" pitchFamily="18" charset="0"/>
            </a:endParaRPr>
          </a:p>
        </p:txBody>
      </p:sp>
      <p:sp>
        <p:nvSpPr>
          <p:cNvPr id="12" name="4"/>
          <p:cNvSpPr/>
          <p:nvPr/>
        </p:nvSpPr>
        <p:spPr>
          <a:xfrm>
            <a:off x="6393148" y="6094030"/>
            <a:ext cx="5721839" cy="72812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defRPr/>
            </a:pPr>
            <a:r>
              <a:rPr lang="en-US" sz="2400" dirty="0">
                <a:solidFill>
                  <a:prstClr val="white"/>
                </a:solidFill>
                <a:latin typeface="Times New Roman" pitchFamily="18" charset="0"/>
                <a:cs typeface="Times New Roman" pitchFamily="18" charset="0"/>
              </a:rPr>
              <a:t>D</a:t>
            </a:r>
            <a:r>
              <a:rPr lang="en-US" sz="2400">
                <a:solidFill>
                  <a:prstClr val="white"/>
                </a:solidFill>
                <a:latin typeface="Times New Roman" pitchFamily="18" charset="0"/>
                <a:cs typeface="Times New Roman" pitchFamily="18" charset="0"/>
              </a:rPr>
              <a:t>. tay em</a:t>
            </a:r>
            <a:endParaRPr lang="en-US" sz="24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8209" y="867146"/>
            <a:ext cx="2167316" cy="1060796"/>
          </a:xfrm>
          <a:prstGeom prst="rect">
            <a:avLst/>
          </a:prstGeom>
        </p:spPr>
      </p:pic>
    </p:spTree>
    <p:extLst>
      <p:ext uri="{BB962C8B-B14F-4D97-AF65-F5344CB8AC3E}">
        <p14:creationId xmlns:p14="http://schemas.microsoft.com/office/powerpoint/2010/main" val="26013560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3.95833E-6 -1.11111E-6 L 0.10834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rgbClr val="FF0000"/>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3.95833E-6 -1.11111E-6 L 0.1655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3.95833E-6 -1.11111E-6 L -0.04101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rgbClr val="FF0000"/>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3.95833E-6 -1.11111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rgbClr val="FF0000"/>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60008" cy="338554"/>
          </a:xfrm>
          <a:prstGeom prst="rect">
            <a:avLst/>
          </a:prstGeom>
        </p:spPr>
        <p:txBody>
          <a:bodyPr wrap="none">
            <a:spAutoFit/>
          </a:bodyPr>
          <a:lstStyle/>
          <a:p>
            <a:r>
              <a:rPr lang="en-US" sz="1600" dirty="0">
                <a:solidFill>
                  <a:schemeClr val="bg1"/>
                </a:solidFill>
                <a:latin typeface="Quicksand" pitchFamily="2" charset="0"/>
              </a:rPr>
              <a:t>1</a:t>
            </a:r>
          </a:p>
        </p:txBody>
      </p:sp>
      <p:sp>
        <p:nvSpPr>
          <p:cNvPr id="12" name="Rectangle 11">
            <a:extLst>
              <a:ext uri="{FF2B5EF4-FFF2-40B4-BE49-F238E27FC236}">
                <a16:creationId xmlns:a16="http://schemas.microsoft.com/office/drawing/2014/main" id="{9941B349-8927-4607-B183-48F9D0EF0A57}"/>
              </a:ext>
            </a:extLst>
          </p:cNvPr>
          <p:cNvSpPr/>
          <p:nvPr/>
        </p:nvSpPr>
        <p:spPr>
          <a:xfrm>
            <a:off x="9633800" y="143312"/>
            <a:ext cx="2414444" cy="338554"/>
          </a:xfrm>
          <a:prstGeom prst="rect">
            <a:avLst/>
          </a:prstGeom>
        </p:spPr>
        <p:txBody>
          <a:bodyPr wrap="none">
            <a:spAutoFit/>
          </a:bodyPr>
          <a:lstStyle/>
          <a:p>
            <a:pPr algn="r"/>
            <a:r>
              <a:rPr lang="en-US" sz="1600" err="1">
                <a:solidFill>
                  <a:srgbClr val="FF7707"/>
                </a:solidFill>
                <a:latin typeface="Quicksand" pitchFamily="2" charset="0"/>
              </a:rPr>
              <a:t>Bài</a:t>
            </a:r>
            <a:r>
              <a:rPr lang="en-US" sz="1600">
                <a:solidFill>
                  <a:srgbClr val="FF7707"/>
                </a:solidFill>
                <a:latin typeface="Quicksand" pitchFamily="2" charset="0"/>
              </a:rPr>
              <a:t> 11: Học chăm, học giỏi </a:t>
            </a:r>
            <a:endParaRPr lang="en-US" sz="1600" dirty="0">
              <a:solidFill>
                <a:srgbClr val="FF7707"/>
              </a:solidFill>
              <a:latin typeface="Quicksand" pitchFamily="2" charset="0"/>
            </a:endParaRPr>
          </a:p>
        </p:txBody>
      </p:sp>
      <p:sp>
        <p:nvSpPr>
          <p:cNvPr id="8" name="文本框 32">
            <a:extLst>
              <a:ext uri="{FF2B5EF4-FFF2-40B4-BE49-F238E27FC236}">
                <a16:creationId xmlns:a16="http://schemas.microsoft.com/office/drawing/2014/main" id="{9160F304-D3FE-44CE-A91E-4B34DBB1045C}"/>
              </a:ext>
            </a:extLst>
          </p:cNvPr>
          <p:cNvSpPr txBox="1">
            <a:spLocks noGrp="1"/>
          </p:cNvSpPr>
          <p:nvPr>
            <p:ph idx="1"/>
          </p:nvPr>
        </p:nvSpPr>
        <p:spPr>
          <a:xfrm>
            <a:off x="-3359601" y="1126018"/>
            <a:ext cx="7006071" cy="59093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3657600" lvl="8" indent="0" algn="ctr" defTabSz="609524">
              <a:buNone/>
              <a:defRPr/>
            </a:pPr>
            <a:r>
              <a:rPr lang="en-US" altLang="zh-CN"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CHIA SẺ</a:t>
            </a:r>
            <a:endParaRPr lang="en-US" altLang="zh-CN"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9" name="TextBox 8">
            <a:extLst>
              <a:ext uri="{FF2B5EF4-FFF2-40B4-BE49-F238E27FC236}">
                <a16:creationId xmlns:a16="http://schemas.microsoft.com/office/drawing/2014/main" id="{90ED321C-5D2F-47F0-B172-6687DFF0EF17}"/>
              </a:ext>
            </a:extLst>
          </p:cNvPr>
          <p:cNvSpPr txBox="1"/>
          <p:nvPr/>
        </p:nvSpPr>
        <p:spPr>
          <a:xfrm>
            <a:off x="1086766" y="1663441"/>
            <a:ext cx="11734329" cy="584775"/>
          </a:xfrm>
          <a:prstGeom prst="rect">
            <a:avLst/>
          </a:prstGeom>
          <a:noFill/>
        </p:spPr>
        <p:txBody>
          <a:bodyPr wrap="square" rtlCol="0">
            <a:spAutoFit/>
          </a:bodyPr>
          <a:lstStyle/>
          <a:p>
            <a:r>
              <a:rPr lang="en-US" sz="3200" b="1" dirty="0">
                <a:latin typeface="Times New Roman" pitchFamily="18" charset="0"/>
                <a:cs typeface="Times New Roman" pitchFamily="18" charset="0"/>
              </a:rPr>
              <a:t>1.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2 – 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3" name="Picture 2">
            <a:extLst>
              <a:ext uri="{FF2B5EF4-FFF2-40B4-BE49-F238E27FC236}">
                <a16:creationId xmlns:a16="http://schemas.microsoft.com/office/drawing/2014/main" id="{9E2DE74C-3811-4351-8050-4F817FB188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2040" y="2422015"/>
            <a:ext cx="3569162" cy="319585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61166E7B-1EE4-489F-A605-50B17C18AD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53931" y="2382491"/>
            <a:ext cx="4060679" cy="308715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9E9CA667-702A-4E69-A96F-956CB503844C}"/>
              </a:ext>
            </a:extLst>
          </p:cNvPr>
          <p:cNvSpPr txBox="1"/>
          <p:nvPr/>
        </p:nvSpPr>
        <p:spPr>
          <a:xfrm>
            <a:off x="1938722" y="5630227"/>
            <a:ext cx="2095797" cy="646331"/>
          </a:xfrm>
          <a:prstGeom prst="rect">
            <a:avLst/>
          </a:prstGeom>
          <a:noFill/>
        </p:spPr>
        <p:txBody>
          <a:bodyPr wrap="square" rtlCol="0">
            <a:spAutoFit/>
          </a:bodyPr>
          <a:lstStyle/>
          <a:p>
            <a:pPr algn="ctr"/>
            <a:r>
              <a:rPr lang="vi-VN" sz="3600" dirty="0">
                <a:latin typeface="Times New Roman" pitchFamily="18" charset="0"/>
                <a:cs typeface="Times New Roman" pitchFamily="18" charset="0"/>
              </a:rPr>
              <a:t>Viết bài</a:t>
            </a:r>
          </a:p>
        </p:txBody>
      </p:sp>
      <p:sp>
        <p:nvSpPr>
          <p:cNvPr id="16" name="TextBox 15">
            <a:extLst>
              <a:ext uri="{FF2B5EF4-FFF2-40B4-BE49-F238E27FC236}">
                <a16:creationId xmlns:a16="http://schemas.microsoft.com/office/drawing/2014/main" id="{E203A15B-0A2E-4933-80EC-E00D80894B69}"/>
              </a:ext>
            </a:extLst>
          </p:cNvPr>
          <p:cNvSpPr txBox="1"/>
          <p:nvPr/>
        </p:nvSpPr>
        <p:spPr>
          <a:xfrm>
            <a:off x="8128813" y="5617871"/>
            <a:ext cx="2062606" cy="646331"/>
          </a:xfrm>
          <a:prstGeom prst="rect">
            <a:avLst/>
          </a:prstGeom>
          <a:noFill/>
        </p:spPr>
        <p:txBody>
          <a:bodyPr wrap="square" rtlCol="0">
            <a:spAutoFit/>
          </a:bodyPr>
          <a:lstStyle/>
          <a:p>
            <a:pPr algn="ctr"/>
            <a:r>
              <a:rPr lang="vi-VN" sz="3600" dirty="0">
                <a:latin typeface="Times New Roman" pitchFamily="18" charset="0"/>
                <a:cs typeface="Times New Roman" pitchFamily="18" charset="0"/>
              </a:rPr>
              <a:t>Vẽ tranh</a:t>
            </a:r>
          </a:p>
        </p:txBody>
      </p:sp>
    </p:spTree>
    <p:extLst>
      <p:ext uri="{BB962C8B-B14F-4D97-AF65-F5344CB8AC3E}">
        <p14:creationId xmlns:p14="http://schemas.microsoft.com/office/powerpoint/2010/main" val="1184931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5"/>
                                        </p:tgtEl>
                                        <p:attrNameLst>
                                          <p:attrName>ppt_y</p:attrName>
                                        </p:attrNameLst>
                                      </p:cBhvr>
                                      <p:tavLst>
                                        <p:tav tm="0">
                                          <p:val>
                                            <p:strVal val="#ppt_y"/>
                                          </p:val>
                                        </p:tav>
                                        <p:tav tm="100000">
                                          <p:val>
                                            <p:strVal val="#ppt_y"/>
                                          </p:val>
                                        </p:tav>
                                      </p:tavLst>
                                    </p:anim>
                                    <p:anim calcmode="lin" valueType="num">
                                      <p:cBhvr>
                                        <p:cTn id="3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5"/>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anim calcmode="lin" valueType="num">
                                      <p:cBhvr>
                                        <p:cTn id="3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5000" b="31000"/>
          </a:stretch>
        </a:blipFill>
        <a:effectLst/>
      </p:bgPr>
    </p:bg>
    <p:spTree>
      <p:nvGrpSpPr>
        <p:cNvPr id="1" name=""/>
        <p:cNvGrpSpPr/>
        <p:nvPr/>
      </p:nvGrpSpPr>
      <p:grpSpPr>
        <a:xfrm>
          <a:off x="0" y="0"/>
          <a:ext cx="0" cy="0"/>
          <a:chOff x="0" y="0"/>
          <a:chExt cx="0" cy="0"/>
        </a:xfrm>
      </p:grpSpPr>
      <p:sp>
        <p:nvSpPr>
          <p:cNvPr id="3" name="Rectangle 2"/>
          <p:cNvSpPr/>
          <p:nvPr/>
        </p:nvSpPr>
        <p:spPr>
          <a:xfrm>
            <a:off x="794" y="4712371"/>
            <a:ext cx="12211594" cy="2283461"/>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vi-VN" sz="1866">
              <a:solidFill>
                <a:prstClr val="white"/>
              </a:solidFill>
              <a:latin typeface="Times New Roman" pitchFamily="18" charset="0"/>
              <a:cs typeface="Times New Roman" pitchFamily="18" charset="0"/>
            </a:endParaRPr>
          </a:p>
        </p:txBody>
      </p:sp>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2758" y="1644235"/>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1157" y="142933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317" y="184084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4239" y="3442370"/>
            <a:ext cx="443522" cy="443522"/>
          </a:xfrm>
          <a:prstGeom prst="rect">
            <a:avLst/>
          </a:prstGeom>
        </p:spPr>
      </p:pic>
      <p:sp>
        <p:nvSpPr>
          <p:cNvPr id="8" name="cauhoi"/>
          <p:cNvSpPr/>
          <p:nvPr/>
        </p:nvSpPr>
        <p:spPr>
          <a:xfrm>
            <a:off x="97054" y="3998483"/>
            <a:ext cx="12115334" cy="122121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a:solidFill>
                  <a:schemeClr val="tx1"/>
                </a:solidFill>
                <a:latin typeface="Times New Roman" pitchFamily="18" charset="0"/>
                <a:cs typeface="Times New Roman" pitchFamily="18" charset="0"/>
              </a:rPr>
              <a:t>Từ nào dưới đây có thể thay thế từ chỉ đặc điểm “kì diệu” ở câu”Khả năng con người thật là kì diệu!”</a:t>
            </a:r>
            <a:endParaRPr lang="en-US" sz="2800" b="1" dirty="0">
              <a:solidFill>
                <a:schemeClr val="tx1"/>
              </a:solidFill>
              <a:latin typeface="Times New Roman" pitchFamily="18" charset="0"/>
              <a:cs typeface="Times New Roman" pitchFamily="18" charset="0"/>
            </a:endParaRPr>
          </a:p>
        </p:txBody>
      </p:sp>
      <p:sp>
        <p:nvSpPr>
          <p:cNvPr id="9" name="1"/>
          <p:cNvSpPr/>
          <p:nvPr/>
        </p:nvSpPr>
        <p:spPr>
          <a:xfrm>
            <a:off x="6154720" y="6160011"/>
            <a:ext cx="5702789" cy="77683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r>
              <a:rPr lang="en-US" sz="2800">
                <a:solidFill>
                  <a:prstClr val="white"/>
                </a:solidFill>
                <a:latin typeface="Times New Roman" pitchFamily="18" charset="0"/>
                <a:cs typeface="Times New Roman" pitchFamily="18" charset="0"/>
              </a:rPr>
              <a:t>D. Tất cả đáp án A, B, C đều đúng.</a:t>
            </a:r>
            <a:endParaRPr lang="en-US" sz="2800" dirty="0">
              <a:solidFill>
                <a:prstClr val="white"/>
              </a:solidFill>
              <a:latin typeface="Times New Roman" pitchFamily="18" charset="0"/>
              <a:cs typeface="Times New Roman" pitchFamily="18" charset="0"/>
            </a:endParaRPr>
          </a:p>
        </p:txBody>
      </p:sp>
      <p:sp>
        <p:nvSpPr>
          <p:cNvPr id="10" name="3"/>
          <p:cNvSpPr/>
          <p:nvPr/>
        </p:nvSpPr>
        <p:spPr>
          <a:xfrm>
            <a:off x="97055" y="6180896"/>
            <a:ext cx="5702789" cy="77683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r>
              <a:rPr lang="en-US" sz="2800" dirty="0">
                <a:solidFill>
                  <a:prstClr val="white"/>
                </a:solidFill>
                <a:latin typeface="Times New Roman" pitchFamily="18" charset="0"/>
                <a:cs typeface="Times New Roman" pitchFamily="18" charset="0"/>
              </a:rPr>
              <a:t>C</a:t>
            </a:r>
            <a:r>
              <a:rPr lang="en-US" sz="2800">
                <a:solidFill>
                  <a:prstClr val="white"/>
                </a:solidFill>
                <a:latin typeface="Times New Roman" pitchFamily="18" charset="0"/>
                <a:cs typeface="Times New Roman" pitchFamily="18" charset="0"/>
              </a:rPr>
              <a:t>. phi thường.</a:t>
            </a:r>
            <a:endParaRPr lang="en-US" sz="2800" dirty="0">
              <a:solidFill>
                <a:prstClr val="white"/>
              </a:solidFill>
              <a:latin typeface="Times New Roman" pitchFamily="18" charset="0"/>
              <a:cs typeface="Times New Roman" pitchFamily="18" charset="0"/>
            </a:endParaRPr>
          </a:p>
        </p:txBody>
      </p:sp>
      <p:sp>
        <p:nvSpPr>
          <p:cNvPr id="11" name="2"/>
          <p:cNvSpPr/>
          <p:nvPr/>
        </p:nvSpPr>
        <p:spPr>
          <a:xfrm>
            <a:off x="6154721" y="5324191"/>
            <a:ext cx="5702789" cy="77683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r>
              <a:rPr lang="en-US" sz="2800">
                <a:solidFill>
                  <a:prstClr val="white"/>
                </a:solidFill>
                <a:latin typeface="Times New Roman" pitchFamily="18" charset="0"/>
                <a:cs typeface="Times New Roman" pitchFamily="18" charset="0"/>
              </a:rPr>
              <a:t>B. tuyệt vời</a:t>
            </a:r>
            <a:endParaRPr lang="en-US" sz="2800" dirty="0">
              <a:solidFill>
                <a:prstClr val="white"/>
              </a:solidFill>
              <a:latin typeface="Times New Roman" pitchFamily="18" charset="0"/>
              <a:cs typeface="Times New Roman" pitchFamily="18" charset="0"/>
            </a:endParaRPr>
          </a:p>
        </p:txBody>
      </p:sp>
      <p:sp>
        <p:nvSpPr>
          <p:cNvPr id="12" name="4"/>
          <p:cNvSpPr/>
          <p:nvPr/>
        </p:nvSpPr>
        <p:spPr>
          <a:xfrm>
            <a:off x="97054" y="5324191"/>
            <a:ext cx="5702789" cy="776834"/>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09"/>
            <a:r>
              <a:rPr lang="en-US" sz="2800" dirty="0">
                <a:solidFill>
                  <a:prstClr val="white"/>
                </a:solidFill>
                <a:latin typeface="Times New Roman" pitchFamily="18" charset="0"/>
                <a:cs typeface="Times New Roman" pitchFamily="18" charset="0"/>
              </a:rPr>
              <a:t>A</a:t>
            </a:r>
            <a:r>
              <a:rPr lang="en-US" sz="2800">
                <a:solidFill>
                  <a:prstClr val="white"/>
                </a:solidFill>
                <a:latin typeface="Times New Roman" pitchFamily="18" charset="0"/>
                <a:cs typeface="Times New Roman" pitchFamily="18" charset="0"/>
              </a:rPr>
              <a:t>. tuyệt diệu</a:t>
            </a:r>
            <a:endParaRPr lang="en-US" sz="2800"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7084" y="898932"/>
            <a:ext cx="2167316" cy="1060796"/>
          </a:xfrm>
          <a:prstGeom prst="rect">
            <a:avLst/>
          </a:prstGeom>
        </p:spPr>
      </p:pic>
    </p:spTree>
    <p:extLst>
      <p:ext uri="{BB962C8B-B14F-4D97-AF65-F5344CB8AC3E}">
        <p14:creationId xmlns:p14="http://schemas.microsoft.com/office/powerpoint/2010/main" val="29049000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r>
              <a:rPr lang="en-US" sz="1600" dirty="0">
                <a:solidFill>
                  <a:schemeClr val="bg1"/>
                </a:solidFill>
                <a:latin typeface="Quicksand" pitchFamily="2" charset="0"/>
              </a:rPr>
              <a:t>2</a:t>
            </a:r>
          </a:p>
        </p:txBody>
      </p:sp>
      <p:sp>
        <p:nvSpPr>
          <p:cNvPr id="12" name="Rectangle 11">
            <a:extLst>
              <a:ext uri="{FF2B5EF4-FFF2-40B4-BE49-F238E27FC236}">
                <a16:creationId xmlns:a16="http://schemas.microsoft.com/office/drawing/2014/main" id="{9941B349-8927-4607-B183-48F9D0EF0A57}"/>
              </a:ext>
            </a:extLst>
          </p:cNvPr>
          <p:cNvSpPr/>
          <p:nvPr/>
        </p:nvSpPr>
        <p:spPr>
          <a:xfrm>
            <a:off x="9676663" y="219374"/>
            <a:ext cx="2414444" cy="338554"/>
          </a:xfrm>
          <a:prstGeom prst="rect">
            <a:avLst/>
          </a:prstGeom>
        </p:spPr>
        <p:txBody>
          <a:bodyPr wrap="none">
            <a:spAutoFit/>
          </a:bodyPr>
          <a:lstStyle/>
          <a:p>
            <a:pPr algn="r"/>
            <a:r>
              <a:rPr lang="en-US" sz="1600" err="1">
                <a:solidFill>
                  <a:srgbClr val="FF7707"/>
                </a:solidFill>
                <a:latin typeface="Quicksand" pitchFamily="2" charset="0"/>
              </a:rPr>
              <a:t>Bài</a:t>
            </a:r>
            <a:r>
              <a:rPr lang="en-US" sz="1600">
                <a:solidFill>
                  <a:srgbClr val="FF7707"/>
                </a:solidFill>
                <a:latin typeface="Quicksand" pitchFamily="2" charset="0"/>
              </a:rPr>
              <a:t> 11: Học chăm, học giỏi </a:t>
            </a:r>
            <a:endParaRPr lang="en-US" sz="1600" dirty="0">
              <a:solidFill>
                <a:srgbClr val="FF7707"/>
              </a:solidFill>
              <a:latin typeface="Quicksand" pitchFamily="2" charset="0"/>
            </a:endParaRPr>
          </a:p>
        </p:txBody>
      </p:sp>
      <p:sp>
        <p:nvSpPr>
          <p:cNvPr id="8" name="文本框 32">
            <a:extLst>
              <a:ext uri="{FF2B5EF4-FFF2-40B4-BE49-F238E27FC236}">
                <a16:creationId xmlns:a16="http://schemas.microsoft.com/office/drawing/2014/main" id="{9160F304-D3FE-44CE-A91E-4B34DBB1045C}"/>
              </a:ext>
            </a:extLst>
          </p:cNvPr>
          <p:cNvSpPr txBox="1">
            <a:spLocks noGrp="1"/>
          </p:cNvSpPr>
          <p:nvPr>
            <p:ph idx="1"/>
          </p:nvPr>
        </p:nvSpPr>
        <p:spPr>
          <a:xfrm>
            <a:off x="-3295194" y="880075"/>
            <a:ext cx="7006071" cy="59093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3657600" lvl="8" indent="0" algn="ctr" defTabSz="609524">
              <a:buNone/>
              <a:defRPr/>
            </a:pPr>
            <a:r>
              <a:rPr lang="en-US" altLang="zh-CN"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CHIA SẺ</a:t>
            </a:r>
            <a:endParaRPr lang="en-US" altLang="zh-CN"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17" name="Picture 2">
            <a:extLst>
              <a:ext uri="{FF2B5EF4-FFF2-40B4-BE49-F238E27FC236}">
                <a16:creationId xmlns:a16="http://schemas.microsoft.com/office/drawing/2014/main" id="{CF4AB0BE-77D1-4D8B-AC1C-A36C8B101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574" y="2596994"/>
            <a:ext cx="3496739" cy="247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1D00459E-6880-4203-A5B7-59D17D7A1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751" y="2678666"/>
            <a:ext cx="3496739" cy="254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BBE8CFC1-0A20-43E3-BA44-4B3B4AABB3E2}"/>
              </a:ext>
            </a:extLst>
          </p:cNvPr>
          <p:cNvSpPr txBox="1"/>
          <p:nvPr/>
        </p:nvSpPr>
        <p:spPr>
          <a:xfrm>
            <a:off x="909068" y="9628566"/>
            <a:ext cx="5442259"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bong </a:t>
            </a:r>
            <a:r>
              <a:rPr lang="en-US" sz="3200" dirty="0" err="1">
                <a:latin typeface="Times New Roman" pitchFamily="18" charset="0"/>
                <a:cs typeface="Times New Roman" pitchFamily="18" charset="0"/>
              </a:rPr>
              <a:t>bóng</a:t>
            </a:r>
            <a:endParaRPr lang="en-US" sz="32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Thảo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90521654-2387-4D8E-9D04-41C3E1916B6E}"/>
              </a:ext>
            </a:extLst>
          </p:cNvPr>
          <p:cNvSpPr txBox="1"/>
          <p:nvPr/>
        </p:nvSpPr>
        <p:spPr>
          <a:xfrm>
            <a:off x="6646777" y="9628566"/>
            <a:ext cx="4770334"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Phi </a:t>
            </a:r>
            <a:r>
              <a:rPr lang="en-US" sz="2800" dirty="0" err="1">
                <a:latin typeface="Times New Roman" pitchFamily="18" charset="0"/>
                <a:cs typeface="Times New Roman" pitchFamily="18" charset="0"/>
              </a:rPr>
              <a:t>thuyền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Ngụy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Hoàng</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59E7FAF7-7735-4E81-B2DB-60AC83C1776D}"/>
              </a:ext>
            </a:extLst>
          </p:cNvPr>
          <p:cNvSpPr txBox="1"/>
          <p:nvPr/>
        </p:nvSpPr>
        <p:spPr>
          <a:xfrm>
            <a:off x="814089" y="1520488"/>
            <a:ext cx="11386937" cy="1200329"/>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Times New Roman" pitchFamily="18" charset="0"/>
                <a:cs typeface="Times New Roman" pitchFamily="18" charset="0"/>
              </a:rPr>
              <a:t>2.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Em</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thích</a:t>
            </a:r>
            <a:r>
              <a:rPr lang="en-US" sz="3600" dirty="0">
                <a:effectLst>
                  <a:outerShdw blurRad="38100" dist="38100" dir="2700000" algn="tl">
                    <a:srgbClr val="000000">
                      <a:alpha val="43137"/>
                    </a:srgbClr>
                  </a:outerShdw>
                </a:effectLst>
                <a:latin typeface="Times New Roman" pitchFamily="18" charset="0"/>
                <a:cs typeface="Times New Roman" pitchFamily="18" charset="0"/>
              </a:rPr>
              <a:t> ý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tưởng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err="1">
                <a:effectLst>
                  <a:outerShdw blurRad="38100" dist="38100" dir="2700000" algn="tl">
                    <a:srgbClr val="000000">
                      <a:alpha val="43137"/>
                    </a:srgbClr>
                  </a:outerShdw>
                </a:effectLst>
                <a:latin typeface="Times New Roman" pitchFamily="18" charset="0"/>
                <a:cs typeface="Times New Roman" pitchFamily="18" charset="0"/>
              </a:rPr>
              <a:t>nào</a:t>
            </a:r>
            <a:r>
              <a:rPr lang="en-US" sz="3600">
                <a:effectLst>
                  <a:outerShdw blurRad="38100" dist="38100" dir="2700000" algn="tl">
                    <a:srgbClr val="000000">
                      <a:alpha val="43137"/>
                    </a:srgbClr>
                  </a:outerShdw>
                </a:effectLst>
                <a:latin typeface="Times New Roman" pitchFamily="18" charset="0"/>
                <a:cs typeface="Times New Roman" pitchFamily="18" charset="0"/>
              </a:rPr>
              <a:t> dưới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đây</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bạn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học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Vì</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sao</a:t>
            </a:r>
            <a:r>
              <a:rPr lang="en-US" sz="3600" dirty="0">
                <a:effectLst>
                  <a:outerShdw blurRad="38100" dist="38100" dir="2700000" algn="tl">
                    <a:srgbClr val="000000">
                      <a:alpha val="43137"/>
                    </a:srgbClr>
                  </a:outerShdw>
                </a:effectLst>
                <a:latin typeface="Times New Roman" pitchFamily="18" charset="0"/>
                <a:cs typeface="Times New Roman" pitchFamily="18" charset="0"/>
              </a:rPr>
              <a:t>?</a:t>
            </a:r>
            <a:endParaRPr lang="vi-VN" sz="3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D74A80E1-D8C3-41BF-9B96-3BB06A22F833}"/>
              </a:ext>
            </a:extLst>
          </p:cNvPr>
          <p:cNvSpPr txBox="1"/>
          <p:nvPr/>
        </p:nvSpPr>
        <p:spPr>
          <a:xfrm>
            <a:off x="613990" y="5322451"/>
            <a:ext cx="5442259"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Xe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bong </a:t>
            </a:r>
            <a:r>
              <a:rPr lang="en-US" sz="2800" dirty="0" err="1">
                <a:latin typeface="Times New Roman" pitchFamily="18" charset="0"/>
                <a:cs typeface="Times New Roman" pitchFamily="18" charset="0"/>
              </a:rPr>
              <a:t>bóng</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0F9A08C-9BFE-4F6A-B57A-A24F475F3196}"/>
              </a:ext>
            </a:extLst>
          </p:cNvPr>
          <p:cNvSpPr txBox="1"/>
          <p:nvPr/>
        </p:nvSpPr>
        <p:spPr>
          <a:xfrm>
            <a:off x="6670239" y="5238149"/>
            <a:ext cx="4770334"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Phi </a:t>
            </a:r>
            <a:r>
              <a:rPr lang="en-US" sz="2800" dirty="0" err="1">
                <a:latin typeface="Times New Roman" pitchFamily="18" charset="0"/>
                <a:cs typeface="Times New Roman" pitchFamily="18" charset="0"/>
              </a:rPr>
              <a:t>thuyền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bão</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Ngụy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Hoàng</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4781355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250" autoRev="1" fill="hold">
                                          <p:stCondLst>
                                            <p:cond delay="0"/>
                                          </p:stCondLst>
                                        </p:cTn>
                                        <p:tgtEl>
                                          <p:spTgt spid="21"/>
                                        </p:tgtEl>
                                        <p:attrNameLst>
                                          <p:attrName>ppt_w</p:attrName>
                                        </p:attrNameLst>
                                      </p:cBhvr>
                                    </p:anim>
                                    <p:anim by="(#ppt_w*0.50)" calcmode="lin" valueType="num">
                                      <p:cBhvr>
                                        <p:cTn id="8" dur="250" decel="50000" autoRev="1" fill="hold">
                                          <p:stCondLst>
                                            <p:cond delay="0"/>
                                          </p:stCondLst>
                                        </p:cTn>
                                        <p:tgtEl>
                                          <p:spTgt spid="21"/>
                                        </p:tgtEl>
                                        <p:attrNameLst>
                                          <p:attrName>ppt_x</p:attrName>
                                        </p:attrNameLst>
                                      </p:cBhvr>
                                    </p:anim>
                                    <p:anim from="(-#ppt_h/2)" to="(#ppt_y)" calcmode="lin" valueType="num">
                                      <p:cBhvr>
                                        <p:cTn id="9" dur="500" fill="hold">
                                          <p:stCondLst>
                                            <p:cond delay="0"/>
                                          </p:stCondLst>
                                        </p:cTn>
                                        <p:tgtEl>
                                          <p:spTgt spid="21"/>
                                        </p:tgtEl>
                                        <p:attrNameLst>
                                          <p:attrName>ppt_y</p:attrName>
                                        </p:attrNameLst>
                                      </p:cBhvr>
                                    </p:anim>
                                    <p:animRot by="21600000">
                                      <p:cBhvr>
                                        <p:cTn id="10" dur="500" fill="hold">
                                          <p:stCondLst>
                                            <p:cond delay="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454E64-29EA-457F-92C8-36B1DBFF2C53}"/>
              </a:ext>
            </a:extLst>
          </p:cNvPr>
          <p:cNvPicPr>
            <a:picLocks noChangeAspect="1"/>
          </p:cNvPicPr>
          <p:nvPr/>
        </p:nvPicPr>
        <p:blipFill>
          <a:blip r:embed="rId2"/>
          <a:stretch>
            <a:fillRect/>
          </a:stretch>
        </p:blipFill>
        <p:spPr>
          <a:xfrm>
            <a:off x="-372727" y="-220583"/>
            <a:ext cx="12937453" cy="7205033"/>
          </a:xfrm>
          <a:prstGeom prst="rect">
            <a:avLst/>
          </a:prstGeom>
        </p:spPr>
      </p:pic>
      <p:sp>
        <p:nvSpPr>
          <p:cNvPr id="14" name="Oval 13">
            <a:extLst>
              <a:ext uri="{FF2B5EF4-FFF2-40B4-BE49-F238E27FC236}">
                <a16:creationId xmlns:a16="http://schemas.microsoft.com/office/drawing/2014/main" id="{7A7440EA-BF87-4AA7-956A-883DB3FEE630}"/>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58BBCFA-E5C8-41F2-961A-046F160B460A}"/>
              </a:ext>
            </a:extLst>
          </p:cNvPr>
          <p:cNvSpPr/>
          <p:nvPr/>
        </p:nvSpPr>
        <p:spPr>
          <a:xfrm>
            <a:off x="2421873" y="1322350"/>
            <a:ext cx="7348251" cy="2104222"/>
          </a:xfrm>
          <a:prstGeom prst="roundRect">
            <a:avLst/>
          </a:prstGeom>
          <a:noFill/>
          <a:ln w="57150">
            <a:solidFill>
              <a:srgbClr val="FF77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9" name="Rectangle 18">
            <a:extLst>
              <a:ext uri="{FF2B5EF4-FFF2-40B4-BE49-F238E27FC236}">
                <a16:creationId xmlns:a16="http://schemas.microsoft.com/office/drawing/2014/main" id="{F84602AA-999B-4EB9-BE44-224EB9E75F95}"/>
              </a:ext>
            </a:extLst>
          </p:cNvPr>
          <p:cNvSpPr/>
          <p:nvPr/>
        </p:nvSpPr>
        <p:spPr>
          <a:xfrm>
            <a:off x="9300691" y="258764"/>
            <a:ext cx="274261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TIẾNG VIỆT 2</a:t>
            </a:r>
          </a:p>
        </p:txBody>
      </p:sp>
      <p:sp>
        <p:nvSpPr>
          <p:cNvPr id="26" name="Rectangle 25">
            <a:extLst>
              <a:ext uri="{FF2B5EF4-FFF2-40B4-BE49-F238E27FC236}">
                <a16:creationId xmlns:a16="http://schemas.microsoft.com/office/drawing/2014/main" id="{9DF691BD-CC99-44E4-9C01-9A72231298B1}"/>
              </a:ext>
            </a:extLst>
          </p:cNvPr>
          <p:cNvSpPr/>
          <p:nvPr/>
        </p:nvSpPr>
        <p:spPr>
          <a:xfrm>
            <a:off x="11014633" y="732486"/>
            <a:ext cx="8931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0669BD-109C-4905-8AB0-53497F816680}"/>
              </a:ext>
            </a:extLst>
          </p:cNvPr>
          <p:cNvSpPr/>
          <p:nvPr/>
        </p:nvSpPr>
        <p:spPr>
          <a:xfrm>
            <a:off x="3742592" y="2051295"/>
            <a:ext cx="4968027" cy="646331"/>
          </a:xfrm>
          <a:prstGeom prst="rect">
            <a:avLst/>
          </a:prstGeom>
        </p:spPr>
        <p:txBody>
          <a:bodyPr wrap="none">
            <a:spAutoFit/>
          </a:bodyPr>
          <a:lstStyle/>
          <a:p>
            <a:pPr algn="ctr"/>
            <a:r>
              <a:rPr lang="en-US" sz="3600">
                <a:solidFill>
                  <a:srgbClr val="FF7707"/>
                </a:solidFill>
                <a:latin typeface="Times New Roman" panose="02020603050405020304" pitchFamily="18" charset="0"/>
                <a:cs typeface="Times New Roman" panose="02020603050405020304" pitchFamily="18" charset="0"/>
              </a:rPr>
              <a:t>Bài đọc 1: Có chuyện này</a:t>
            </a:r>
            <a:endParaRPr lang="en-US" sz="3600" dirty="0">
              <a:solidFill>
                <a:srgbClr val="FF7707"/>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3638F25-D9A5-4F28-B794-D658F789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8944">
            <a:off x="861238" y="2488083"/>
            <a:ext cx="1331845" cy="1388799"/>
          </a:xfrm>
          <a:prstGeom prst="rect">
            <a:avLst/>
          </a:prstGeom>
        </p:spPr>
      </p:pic>
      <p:pic>
        <p:nvPicPr>
          <p:cNvPr id="15" name="Picture 14">
            <a:extLst>
              <a:ext uri="{FF2B5EF4-FFF2-40B4-BE49-F238E27FC236}">
                <a16:creationId xmlns:a16="http://schemas.microsoft.com/office/drawing/2014/main" id="{9AD1E571-6B5E-4264-B5EA-9D9900607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133" y="4072903"/>
            <a:ext cx="5071279" cy="2509077"/>
          </a:xfrm>
          <a:prstGeom prst="rect">
            <a:avLst/>
          </a:prstGeom>
        </p:spPr>
      </p:pic>
      <p:pic>
        <p:nvPicPr>
          <p:cNvPr id="16" name="Picture 15">
            <a:extLst>
              <a:ext uri="{FF2B5EF4-FFF2-40B4-BE49-F238E27FC236}">
                <a16:creationId xmlns:a16="http://schemas.microsoft.com/office/drawing/2014/main" id="{ABC0E93D-B841-4F63-92E1-95A6C3CED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4437">
            <a:off x="2055071" y="4018496"/>
            <a:ext cx="1229209" cy="1621943"/>
          </a:xfrm>
          <a:prstGeom prst="rect">
            <a:avLst/>
          </a:prstGeom>
        </p:spPr>
      </p:pic>
      <p:pic>
        <p:nvPicPr>
          <p:cNvPr id="17" name="Picture 16">
            <a:extLst>
              <a:ext uri="{FF2B5EF4-FFF2-40B4-BE49-F238E27FC236}">
                <a16:creationId xmlns:a16="http://schemas.microsoft.com/office/drawing/2014/main" id="{42BF5FB3-454F-4A8F-910C-09750553D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9885">
            <a:off x="9666204" y="3281894"/>
            <a:ext cx="1614488" cy="1847850"/>
          </a:xfrm>
          <a:prstGeom prst="rect">
            <a:avLst/>
          </a:prstGeom>
        </p:spPr>
      </p:pic>
    </p:spTree>
    <p:extLst>
      <p:ext uri="{BB962C8B-B14F-4D97-AF65-F5344CB8AC3E}">
        <p14:creationId xmlns:p14="http://schemas.microsoft.com/office/powerpoint/2010/main" val="125471928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par>
                                <p:cTn id="15" presetID="5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Scale>
                                      <p:cBhvr>
                                        <p:cTn id="1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
                                        </p:tgtEl>
                                        <p:attrNameLst>
                                          <p:attrName>ppt_x</p:attrName>
                                          <p:attrName>ppt_y</p:attrName>
                                        </p:attrNameLst>
                                      </p:cBhvr>
                                    </p:animMotion>
                                    <p:animEffect transition="in" filter="fade">
                                      <p:cBhvr>
                                        <p:cTn id="19" dur="1000"/>
                                        <p:tgtEl>
                                          <p:spTgt spid="16"/>
                                        </p:tgtEl>
                                      </p:cBhvr>
                                    </p:animEffect>
                                  </p:childTnLst>
                                </p:cTn>
                              </p:par>
                              <p:par>
                                <p:cTn id="20" presetID="5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Scale>
                                      <p:cBhvr>
                                        <p:cTn id="2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7"/>
                                        </p:tgtEl>
                                        <p:attrNameLst>
                                          <p:attrName>ppt_x</p:attrName>
                                          <p:attrName>ppt_y</p:attrName>
                                        </p:attrNameLst>
                                      </p:cBhvr>
                                    </p:animMotion>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Quicksand" pitchFamily="2" charset="0"/>
              </a:rPr>
              <a:t>4</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462350" y="27996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532147" y="776591"/>
            <a:ext cx="5127701" cy="3139321"/>
          </a:xfrm>
          <a:prstGeom prst="rect">
            <a:avLst/>
          </a:prstGeom>
        </p:spPr>
        <p:txBody>
          <a:bodyPr wrap="square">
            <a:spAutoFit/>
          </a:bodyPr>
          <a:lstStyle/>
          <a:p>
            <a:pPr>
              <a:spcBef>
                <a:spcPts val="600"/>
              </a:spcBef>
            </a:pPr>
            <a:r>
              <a:rPr lang="vi-VN" sz="2400" dirty="0">
                <a:latin typeface="Times New Roman" pitchFamily="18" charset="0"/>
                <a:cs typeface="Times New Roman" pitchFamily="18" charset="0"/>
              </a:rPr>
              <a:t>Lửa nằm trong bao diêm</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Chữ nằm trong lọ mực</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Cái mầm nằm trong hạt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Cái hoa nằm trong cây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Dòng điện nằm trong dây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Kéo cả tàu điện </a:t>
            </a:r>
            <a:r>
              <a:rPr lang="vi-VN" sz="2400">
                <a:latin typeface="Times New Roman" pitchFamily="18" charset="0"/>
                <a:cs typeface="Times New Roman" pitchFamily="18" charset="0"/>
              </a:rPr>
              <a:t>chạy.</a:t>
            </a:r>
            <a:endParaRPr lang="en-US" sz="2400" dirty="0">
              <a:latin typeface="Times New Roman" pitchFamily="18" charset="0"/>
              <a:cs typeface="Times New Roman" pitchFamily="18" charset="0"/>
            </a:endParaRPr>
          </a:p>
          <a:p>
            <a:pPr>
              <a:spcBef>
                <a:spcPts val="600"/>
              </a:spcBef>
            </a:pPr>
            <a:endParaRPr lang="vi-VN" sz="2000" dirty="0">
              <a:latin typeface="Times New Roman" pitchFamily="18" charset="0"/>
              <a:cs typeface="Times New Roman" pitchFamily="18" charset="0"/>
            </a:endParaRPr>
          </a:p>
          <a:p>
            <a:pPr>
              <a:spcBef>
                <a:spcPts val="600"/>
              </a:spcBef>
            </a:pPr>
            <a:endParaRPr lang="en-US" sz="24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532147" y="2681450"/>
            <a:ext cx="5127701" cy="5139869"/>
          </a:xfrm>
          <a:prstGeom prst="rect">
            <a:avLst/>
          </a:prstGeom>
        </p:spPr>
        <p:txBody>
          <a:bodyPr wrap="square">
            <a:spAutoFit/>
          </a:bodyPr>
          <a:lstStyle/>
          <a:p>
            <a:pPr>
              <a:spcBef>
                <a:spcPts val="600"/>
              </a:spcBef>
            </a:pPr>
            <a:endParaRPr lang="vi-VN" sz="2000" dirty="0">
              <a:latin typeface="Times New Roman" pitchFamily="18" charset="0"/>
              <a:cs typeface="Times New Roman" pitchFamily="18" charset="0"/>
            </a:endParaRPr>
          </a:p>
          <a:p>
            <a:pPr>
              <a:spcBef>
                <a:spcPts val="600"/>
              </a:spcBef>
            </a:pPr>
            <a:r>
              <a:rPr lang="vi-VN" sz="2400" dirty="0">
                <a:latin typeface="Times New Roman" pitchFamily="18" charset="0"/>
                <a:cs typeface="Times New Roman" pitchFamily="18" charset="0"/>
              </a:rPr>
              <a:t>Nhưng còn có chuyện này: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Biến diêm thành lửa cháy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Biến mực thành thơ hay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Biến hạt hoá thành cây</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Xui cây làm quả chín</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Biến dây thành ra điện</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Bắt điện kéo tàu đi…</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Những phép biến diệu kì</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Nằm trong tay em </a:t>
            </a:r>
            <a:r>
              <a:rPr lang="vi-VN" sz="2400">
                <a:latin typeface="Times New Roman" pitchFamily="18" charset="0"/>
                <a:cs typeface="Times New Roman" pitchFamily="18" charset="0"/>
              </a:rPr>
              <a:t>đấy!</a:t>
            </a:r>
            <a:endParaRPr lang="en-US" sz="2400">
              <a:latin typeface="Times New Roman" pitchFamily="18" charset="0"/>
              <a:cs typeface="Times New Roman" pitchFamily="18" charset="0"/>
            </a:endParaRPr>
          </a:p>
          <a:p>
            <a:pPr>
              <a:spcBef>
                <a:spcPts val="600"/>
              </a:spcBef>
            </a:pPr>
            <a:r>
              <a:rPr lang="en-US" sz="2400" i="1">
                <a:latin typeface="Times New Roman" pitchFamily="18" charset="0"/>
                <a:cs typeface="Times New Roman" pitchFamily="18" charset="0"/>
              </a:rPr>
              <a:t>                  </a:t>
            </a:r>
            <a:r>
              <a:rPr lang="vi-VN" sz="2000">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lang="vi-VN" sz="2400">
              <a:latin typeface="Times New Roman" pitchFamily="18" charset="0"/>
              <a:cs typeface="Times New Roman" pitchFamily="18" charset="0"/>
            </a:endParaRPr>
          </a:p>
          <a:p>
            <a:pPr>
              <a:spcBef>
                <a:spcPts val="600"/>
              </a:spcBef>
            </a:pPr>
            <a:endParaRPr lang="vi-VN" sz="2400" dirty="0">
              <a:latin typeface="Times New Roman" pitchFamily="18" charset="0"/>
              <a:cs typeface="Times New Roman" pitchFamily="18" charset="0"/>
            </a:endParaRPr>
          </a:p>
          <a:p>
            <a:pPr>
              <a:spcBef>
                <a:spcPts val="600"/>
              </a:spcBef>
            </a:pPr>
            <a:endParaRPr lang="en-US" sz="24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564924" y="191393"/>
            <a:ext cx="2885726" cy="584775"/>
          </a:xfrm>
          <a:prstGeom prst="rect">
            <a:avLst/>
          </a:prstGeom>
        </p:spPr>
        <p:txBody>
          <a:bodyPr wrap="none">
            <a:spAutoFit/>
          </a:bodyPr>
          <a:lstStyle/>
          <a:p>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chuyện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này</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3200" b="1" dirty="0">
              <a:solidFill>
                <a:srgbClr val="FF0000"/>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205" y="488248"/>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307" y="3137237"/>
            <a:ext cx="4673487" cy="3139321"/>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7098808" y="895567"/>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8285" y="2402800"/>
            <a:ext cx="1229209" cy="1455643"/>
          </a:xfrm>
          <a:prstGeom prst="rect">
            <a:avLst/>
          </a:prstGeom>
        </p:spPr>
      </p:pic>
    </p:spTree>
    <p:extLst>
      <p:ext uri="{BB962C8B-B14F-4D97-AF65-F5344CB8AC3E}">
        <p14:creationId xmlns:p14="http://schemas.microsoft.com/office/powerpoint/2010/main" val="3552317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childTnLst>
                          </p:cTn>
                        </p:par>
                        <p:par>
                          <p:cTn id="11" fill="hold">
                            <p:stCondLst>
                              <p:cond delay="2000"/>
                            </p:stCondLst>
                            <p:childTnLst>
                              <p:par>
                                <p:cTn id="12" presetID="5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par>
                          <p:cTn id="17" fill="hold">
                            <p:stCondLst>
                              <p:cond delay="3000"/>
                            </p:stCondLst>
                            <p:childTnLst>
                              <p:par>
                                <p:cTn id="18" presetID="5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Scale>
                                      <p:cBhvr>
                                        <p:cTn id="2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gtEl>
                                        <p:attrNameLst>
                                          <p:attrName>ppt_x</p:attrName>
                                          <p:attrName>ppt_y</p:attrName>
                                        </p:attrNameLst>
                                      </p:cBhvr>
                                    </p:animMotion>
                                    <p:animEffect transition="in" filter="fade">
                                      <p:cBhvr>
                                        <p:cTn id="22" dur="1000"/>
                                        <p:tgtEl>
                                          <p:spTgt spid="8"/>
                                        </p:tgtEl>
                                      </p:cBhvr>
                                    </p:animEffect>
                                  </p:childTnLst>
                                </p:cTn>
                              </p:par>
                              <p:par>
                                <p:cTn id="23" presetID="5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Scale>
                                      <p:cBhvr>
                                        <p:cTn id="2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3"/>
                                        </p:tgtEl>
                                        <p:attrNameLst>
                                          <p:attrName>ppt_x</p:attrName>
                                          <p:attrName>ppt_y</p:attrName>
                                        </p:attrNameLst>
                                      </p:cBhvr>
                                    </p:animMotion>
                                    <p:animEffect transition="in" filter="fade">
                                      <p:cBhvr>
                                        <p:cTn id="27" dur="1000"/>
                                        <p:tgtEl>
                                          <p:spTgt spid="13"/>
                                        </p:tgtEl>
                                      </p:cBhvr>
                                    </p:animEffect>
                                  </p:childTnLst>
                                </p:cTn>
                              </p:par>
                              <p:par>
                                <p:cTn id="28" presetID="5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Scale>
                                      <p:cBhvr>
                                        <p:cTn id="30"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4"/>
                                        </p:tgtEl>
                                        <p:attrNameLst>
                                          <p:attrName>ppt_x</p:attrName>
                                          <p:attrName>ppt_y</p:attrName>
                                        </p:attrNameLst>
                                      </p:cBhvr>
                                    </p:animMotion>
                                    <p:animEffect transition="in" filter="fade">
                                      <p:cBhvr>
                                        <p:cTn id="32" dur="1000"/>
                                        <p:tgtEl>
                                          <p:spTgt spid="14"/>
                                        </p:tgtEl>
                                      </p:cBhvr>
                                    </p:animEffect>
                                  </p:childTnLst>
                                </p:cTn>
                              </p:par>
                              <p:par>
                                <p:cTn id="33" presetID="5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Scale>
                                      <p:cBhvr>
                                        <p:cTn id="3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6"/>
                                        </p:tgtEl>
                                        <p:attrNameLst>
                                          <p:attrName>ppt_x</p:attrName>
                                          <p:attrName>ppt_y</p:attrName>
                                        </p:attrNameLst>
                                      </p:cBhvr>
                                    </p:animMotion>
                                    <p:animEffect transition="in" filter="fade">
                                      <p:cBhvr>
                                        <p:cTn id="37" dur="1000"/>
                                        <p:tgtEl>
                                          <p:spTgt spid="16"/>
                                        </p:tgtEl>
                                      </p:cBhvr>
                                    </p:animEffect>
                                  </p:childTnLst>
                                </p:cTn>
                              </p:par>
                              <p:par>
                                <p:cTn id="38" presetID="5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Scale>
                                      <p:cBhvr>
                                        <p:cTn id="4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5"/>
                                        </p:tgtEl>
                                        <p:attrNameLst>
                                          <p:attrName>ppt_x</p:attrName>
                                          <p:attrName>ppt_y</p:attrName>
                                        </p:attrNameLst>
                                      </p:cBhvr>
                                    </p:animMotion>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Quicksand" pitchFamily="2" charset="0"/>
              </a:rPr>
              <a:t>5</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462350" y="27996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532147" y="776591"/>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532147" y="2681450"/>
            <a:ext cx="5127701" cy="513986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a:spcBef>
                <a:spcPts val="600"/>
              </a:spcBef>
            </a:pPr>
            <a:r>
              <a:rPr lang="en-US" sz="2400">
                <a:solidFill>
                  <a:prstClr val="black"/>
                </a:solidFill>
                <a:latin typeface="Times New Roman" pitchFamily="18" charset="0"/>
                <a:cs typeface="Times New Roman" pitchFamily="18" charset="0"/>
              </a:rPr>
              <a:t>                 </a:t>
            </a:r>
            <a:r>
              <a:rPr lang="vi-VN" sz="2000">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lang="vi-VN" sz="240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564924"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25" y="618515"/>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32" y="3851997"/>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721264" y="1904735"/>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178" y="2054076"/>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7691718" y="279961"/>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3">
            <a:extLst>
              <a:ext uri="{FF2B5EF4-FFF2-40B4-BE49-F238E27FC236}">
                <a16:creationId xmlns:a16="http://schemas.microsoft.com/office/drawing/2014/main" id="{553160E6-82A3-41FB-872D-B9564AF19A63}"/>
              </a:ext>
            </a:extLst>
          </p:cNvPr>
          <p:cNvSpPr/>
          <p:nvPr/>
        </p:nvSpPr>
        <p:spPr>
          <a:xfrm>
            <a:off x="8424334" y="860971"/>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p>
        </p:txBody>
      </p:sp>
      <p:sp>
        <p:nvSpPr>
          <p:cNvPr id="18" name="Rectangle 17">
            <a:extLst>
              <a:ext uri="{FF2B5EF4-FFF2-40B4-BE49-F238E27FC236}">
                <a16:creationId xmlns:a16="http://schemas.microsoft.com/office/drawing/2014/main" id="{56407BC4-A984-4879-A22E-BD47901A3C51}"/>
              </a:ext>
            </a:extLst>
          </p:cNvPr>
          <p:cNvSpPr/>
          <p:nvPr/>
        </p:nvSpPr>
        <p:spPr>
          <a:xfrm>
            <a:off x="8338131" y="2215389"/>
            <a:ext cx="1184940"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lọ mực</a:t>
            </a:r>
            <a:endParaRPr lang="en-US" sz="2400" dirty="0">
              <a:solidFill>
                <a:srgbClr val="0000FF"/>
              </a:solidFill>
            </a:endParaRPr>
          </a:p>
        </p:txBody>
      </p:sp>
      <p:sp>
        <p:nvSpPr>
          <p:cNvPr id="19" name="Rectangle 18">
            <a:extLst>
              <a:ext uri="{FF2B5EF4-FFF2-40B4-BE49-F238E27FC236}">
                <a16:creationId xmlns:a16="http://schemas.microsoft.com/office/drawing/2014/main" id="{9C8165EA-6CEA-4184-B3F0-3676DA875F24}"/>
              </a:ext>
            </a:extLst>
          </p:cNvPr>
          <p:cNvSpPr/>
          <p:nvPr/>
        </p:nvSpPr>
        <p:spPr>
          <a:xfrm>
            <a:off x="8272991" y="1735939"/>
            <a:ext cx="1508746"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bao diêm</a:t>
            </a:r>
            <a:endParaRPr lang="en-US" sz="2400" dirty="0">
              <a:solidFill>
                <a:srgbClr val="0000FF"/>
              </a:solidFill>
            </a:endParaRPr>
          </a:p>
        </p:txBody>
      </p:sp>
      <p:sp>
        <p:nvSpPr>
          <p:cNvPr id="20" name="Rectangle 19">
            <a:extLst>
              <a:ext uri="{FF2B5EF4-FFF2-40B4-BE49-F238E27FC236}">
                <a16:creationId xmlns:a16="http://schemas.microsoft.com/office/drawing/2014/main" id="{DA32E8F6-43F1-4ABC-A31B-BBD08BC58A32}"/>
              </a:ext>
            </a:extLst>
          </p:cNvPr>
          <p:cNvSpPr/>
          <p:nvPr/>
        </p:nvSpPr>
        <p:spPr>
          <a:xfrm>
            <a:off x="8325663" y="2705693"/>
            <a:ext cx="1329210" cy="523220"/>
          </a:xfrm>
          <a:prstGeom prst="rect">
            <a:avLst/>
          </a:prstGeom>
        </p:spPr>
        <p:txBody>
          <a:bodyPr wrap="none">
            <a:spAutoFit/>
          </a:bodyPr>
          <a:lstStyle/>
          <a:p>
            <a:r>
              <a:rPr lang="en-US" sz="2800">
                <a:solidFill>
                  <a:srgbClr val="0000FF"/>
                </a:solidFill>
                <a:latin typeface="Times New Roman" pitchFamily="18" charset="0"/>
                <a:cs typeface="Times New Roman" pitchFamily="18" charset="0"/>
              </a:rPr>
              <a:t>tàu điện</a:t>
            </a:r>
            <a:endParaRPr lang="en-US" sz="2400" dirty="0">
              <a:solidFill>
                <a:srgbClr val="0000FF"/>
              </a:solidFill>
            </a:endParaRPr>
          </a:p>
        </p:txBody>
      </p:sp>
      <p:sp>
        <p:nvSpPr>
          <p:cNvPr id="21" name="Rectangle 20">
            <a:extLst>
              <a:ext uri="{FF2B5EF4-FFF2-40B4-BE49-F238E27FC236}">
                <a16:creationId xmlns:a16="http://schemas.microsoft.com/office/drawing/2014/main" id="{838B684D-CFD1-4BA7-9F98-57601BF65DDF}"/>
              </a:ext>
            </a:extLst>
          </p:cNvPr>
          <p:cNvSpPr/>
          <p:nvPr/>
        </p:nvSpPr>
        <p:spPr>
          <a:xfrm>
            <a:off x="8352558" y="3177872"/>
            <a:ext cx="1170513" cy="523220"/>
          </a:xfrm>
          <a:prstGeom prst="rect">
            <a:avLst/>
          </a:prstGeom>
        </p:spPr>
        <p:txBody>
          <a:bodyPr wrap="none">
            <a:spAutoFit/>
          </a:bodyPr>
          <a:lstStyle/>
          <a:p>
            <a:r>
              <a:rPr lang="en-US" sz="2800">
                <a:solidFill>
                  <a:srgbClr val="0000FF"/>
                </a:solidFill>
                <a:latin typeface="Times New Roman" pitchFamily="18" charset="0"/>
                <a:cs typeface="Times New Roman" pitchFamily="18" charset="0"/>
              </a:rPr>
              <a:t>diệu kì</a:t>
            </a:r>
            <a:endParaRPr lang="en-US" sz="2400" dirty="0">
              <a:solidFill>
                <a:srgbClr val="0000FF"/>
              </a:solidFill>
            </a:endParaRPr>
          </a:p>
        </p:txBody>
      </p:sp>
    </p:spTree>
    <p:extLst>
      <p:ext uri="{BB962C8B-B14F-4D97-AF65-F5344CB8AC3E}">
        <p14:creationId xmlns:p14="http://schemas.microsoft.com/office/powerpoint/2010/main" val="344160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Quicksand" pitchFamily="2" charset="0"/>
              </a:rPr>
              <a:t>6</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462350" y="27996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532147" y="776591"/>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532147" y="2681450"/>
            <a:ext cx="5127701" cy="469359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lvl="0">
              <a:spcBef>
                <a:spcPts val="600"/>
              </a:spcBef>
              <a:defRPr/>
            </a:pPr>
            <a:r>
              <a:rPr lang="en-US" sz="2400">
                <a:latin typeface="Times New Roman" pitchFamily="18" charset="0"/>
                <a:cs typeface="Times New Roman" pitchFamily="18" charset="0"/>
              </a:rPr>
              <a:t>                </a:t>
            </a:r>
            <a:r>
              <a:rPr lang="vi-VN" sz="2000">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lang="vi-VN" sz="240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564924"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25" y="618515"/>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32" y="3851997"/>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721264" y="1904735"/>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178" y="2054076"/>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7691718" y="279961"/>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94B48F0-310E-4180-8DC0-7E529339C60D}"/>
              </a:ext>
            </a:extLst>
          </p:cNvPr>
          <p:cNvSpPr/>
          <p:nvPr/>
        </p:nvSpPr>
        <p:spPr>
          <a:xfrm>
            <a:off x="8171426" y="4522232"/>
            <a:ext cx="3588240" cy="1754326"/>
          </a:xfrm>
          <a:prstGeom prst="rect">
            <a:avLst/>
          </a:prstGeom>
        </p:spPr>
        <p:txBody>
          <a:bodyPr wrap="square">
            <a:spAutoFit/>
          </a:bodyPr>
          <a:lstStyle/>
          <a:p>
            <a:pPr algn="ctr"/>
            <a:r>
              <a:rPr lang="vi-VN" sz="3600" b="1" i="1" dirty="0">
                <a:solidFill>
                  <a:srgbClr val="FF0000"/>
                </a:solidFill>
                <a:latin typeface="Times New Roman" pitchFamily="18" charset="0"/>
                <a:cs typeface="Times New Roman" pitchFamily="18" charset="0"/>
              </a:rPr>
              <a:t>Phép biến</a:t>
            </a:r>
            <a:r>
              <a:rPr lang="vi-VN"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a:p>
            <a:pPr algn="ctr"/>
            <a:r>
              <a:rPr lang="vi-VN" sz="3600" dirty="0">
                <a:latin typeface="Times New Roman" pitchFamily="18" charset="0"/>
                <a:cs typeface="Times New Roman" pitchFamily="18" charset="0"/>
              </a:rPr>
              <a:t>phép thuật tạo ra những điều kì lạ</a:t>
            </a:r>
          </a:p>
        </p:txBody>
      </p:sp>
      <p:pic>
        <p:nvPicPr>
          <p:cNvPr id="22" name="Picture 21">
            <a:extLst>
              <a:ext uri="{FF2B5EF4-FFF2-40B4-BE49-F238E27FC236}">
                <a16:creationId xmlns:a16="http://schemas.microsoft.com/office/drawing/2014/main" id="{A90B667A-4676-4E66-B138-161A30F016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2461" b="14017"/>
          <a:stretch/>
        </p:blipFill>
        <p:spPr>
          <a:xfrm>
            <a:off x="8514073" y="2152059"/>
            <a:ext cx="2351105" cy="2309298"/>
          </a:xfrm>
          <a:prstGeom prst="rect">
            <a:avLst/>
          </a:prstGeom>
        </p:spPr>
      </p:pic>
      <p:sp>
        <p:nvSpPr>
          <p:cNvPr id="23" name="Rounded Rectangle 13">
            <a:extLst>
              <a:ext uri="{FF2B5EF4-FFF2-40B4-BE49-F238E27FC236}">
                <a16:creationId xmlns:a16="http://schemas.microsoft.com/office/drawing/2014/main" id="{D0D5366E-EC90-4FC6-B9DB-1902F6D603A8}"/>
              </a:ext>
            </a:extLst>
          </p:cNvPr>
          <p:cNvSpPr/>
          <p:nvPr/>
        </p:nvSpPr>
        <p:spPr>
          <a:xfrm>
            <a:off x="8363536" y="111252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 THÍCH</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52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style.rotation</p:attrName>
                                        </p:attrNameLst>
                                      </p:cBhvr>
                                      <p:tavLst>
                                        <p:tav tm="0">
                                          <p:val>
                                            <p:fltVal val="720"/>
                                          </p:val>
                                        </p:tav>
                                        <p:tav tm="100000">
                                          <p:val>
                                            <p:fltVal val="0"/>
                                          </p:val>
                                        </p:tav>
                                      </p:tavLst>
                                    </p:anim>
                                    <p:anim calcmode="lin" valueType="num">
                                      <p:cBhvr>
                                        <p:cTn id="14" dur="2000" fill="hold"/>
                                        <p:tgtEl>
                                          <p:spTgt spid="22"/>
                                        </p:tgtEl>
                                        <p:attrNameLst>
                                          <p:attrName>ppt_h</p:attrName>
                                        </p:attrNameLst>
                                      </p:cBhvr>
                                      <p:tavLst>
                                        <p:tav tm="0">
                                          <p:val>
                                            <p:fltVal val="0"/>
                                          </p:val>
                                        </p:tav>
                                        <p:tav tm="100000">
                                          <p:val>
                                            <p:strVal val="#ppt_h"/>
                                          </p:val>
                                        </p:tav>
                                      </p:tavLst>
                                    </p:anim>
                                    <p:anim calcmode="lin" valueType="num">
                                      <p:cBhvr>
                                        <p:cTn id="15" dur="2000" fill="hold"/>
                                        <p:tgtEl>
                                          <p:spTgt spid="22"/>
                                        </p:tgtEl>
                                        <p:attrNameLst>
                                          <p:attrName>ppt_w</p:attrName>
                                        </p:attrNameLst>
                                      </p:cBhvr>
                                      <p:tavLst>
                                        <p:tav tm="0">
                                          <p:val>
                                            <p:fltVal val="0"/>
                                          </p:val>
                                        </p:tav>
                                        <p:tav tm="100000">
                                          <p:val>
                                            <p:strVal val="#ppt_w"/>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0"/>
                                        </p:tgtEl>
                                        <p:attrNameLst>
                                          <p:attrName>ppt_y</p:attrName>
                                        </p:attrNameLst>
                                      </p:cBhvr>
                                      <p:tavLst>
                                        <p:tav tm="0">
                                          <p:val>
                                            <p:strVal val="#ppt_y"/>
                                          </p:val>
                                        </p:tav>
                                        <p:tav tm="100000">
                                          <p:val>
                                            <p:strVal val="#ppt_y"/>
                                          </p:val>
                                        </p:tav>
                                      </p:tavLst>
                                    </p:anim>
                                    <p:anim calcmode="lin" valueType="num">
                                      <p:cBhvr>
                                        <p:cTn id="2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804F158-630B-4644-940C-E1F993E71A98}"/>
              </a:ext>
            </a:extLst>
          </p:cNvPr>
          <p:cNvPicPr>
            <a:picLocks noChangeAspect="1"/>
          </p:cNvPicPr>
          <p:nvPr/>
        </p:nvPicPr>
        <p:blipFill>
          <a:blip r:embed="rId2"/>
          <a:stretch>
            <a:fillRect/>
          </a:stretch>
        </p:blipFill>
        <p:spPr>
          <a:xfrm>
            <a:off x="0" y="-37505"/>
            <a:ext cx="12195965" cy="6858000"/>
          </a:xfrm>
          <a:prstGeom prst="rect">
            <a:avLst/>
          </a:prstGeom>
        </p:spPr>
      </p:pic>
      <p:sp>
        <p:nvSpPr>
          <p:cNvPr id="10" name="Rectangle 9">
            <a:extLst>
              <a:ext uri="{FF2B5EF4-FFF2-40B4-BE49-F238E27FC236}">
                <a16:creationId xmlns:a16="http://schemas.microsoft.com/office/drawing/2014/main" id="{573D44AD-271C-458B-A124-65B88E346403}"/>
              </a:ext>
            </a:extLst>
          </p:cNvPr>
          <p:cNvSpPr/>
          <p:nvPr/>
        </p:nvSpPr>
        <p:spPr>
          <a:xfrm>
            <a:off x="11447794" y="6276558"/>
            <a:ext cx="2888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Quicksand" pitchFamily="2" charset="0"/>
                <a:ea typeface="+mn-ea"/>
                <a:cs typeface="+mn-cs"/>
              </a:rPr>
              <a:t>7</a:t>
            </a:r>
            <a:endParaRPr kumimoji="0" lang="en-US" sz="1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2" name="Rectangle 11">
            <a:extLst>
              <a:ext uri="{FF2B5EF4-FFF2-40B4-BE49-F238E27FC236}">
                <a16:creationId xmlns:a16="http://schemas.microsoft.com/office/drawing/2014/main" id="{9941B349-8927-4607-B183-48F9D0EF0A57}"/>
              </a:ext>
            </a:extLst>
          </p:cNvPr>
          <p:cNvSpPr/>
          <p:nvPr/>
        </p:nvSpPr>
        <p:spPr>
          <a:xfrm>
            <a:off x="9462350" y="279961"/>
            <a:ext cx="2414444"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7707"/>
                </a:solidFill>
                <a:effectLst/>
                <a:uLnTx/>
                <a:uFillTx/>
                <a:latin typeface="Quicksand" pitchFamily="2" charset="0"/>
                <a:ea typeface="+mn-ea"/>
                <a:cs typeface="+mn-cs"/>
              </a:rPr>
              <a:t>Bài</a:t>
            </a:r>
            <a:r>
              <a:rPr kumimoji="0" lang="en-US" sz="1600" b="0" i="0" u="none" strike="noStrike" kern="1200" cap="none" spc="0" normalizeH="0" baseline="0" noProof="0">
                <a:ln>
                  <a:noFill/>
                </a:ln>
                <a:solidFill>
                  <a:srgbClr val="FF7707"/>
                </a:solidFill>
                <a:effectLst/>
                <a:uLnTx/>
                <a:uFillTx/>
                <a:latin typeface="Quicksand" pitchFamily="2" charset="0"/>
                <a:ea typeface="+mn-ea"/>
                <a:cs typeface="+mn-cs"/>
              </a:rPr>
              <a:t> 11: Học chăm, học giỏi </a:t>
            </a:r>
            <a:endParaRPr kumimoji="0" lang="en-US" sz="1600" b="0" i="0" u="none" strike="noStrike" kern="1200" cap="none" spc="0" normalizeH="0" baseline="0" noProof="0" dirty="0">
              <a:ln>
                <a:noFill/>
              </a:ln>
              <a:solidFill>
                <a:srgbClr val="FF7707"/>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id="{A237DA39-2DA3-47F2-A260-A595B19A1569}"/>
              </a:ext>
            </a:extLst>
          </p:cNvPr>
          <p:cNvSpPr/>
          <p:nvPr/>
        </p:nvSpPr>
        <p:spPr>
          <a:xfrm>
            <a:off x="3532147" y="776591"/>
            <a:ext cx="5127701" cy="313932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Lửa nằm trong bao diêm</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nằm trong lọ mực</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mầm nằm trong hạt</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Cái hoa nằm trong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Dòng điện nằm trong dây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Kéo cả tàu điện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chạy.</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800389B-F5FF-462F-9476-889149D6D27A}"/>
              </a:ext>
            </a:extLst>
          </p:cNvPr>
          <p:cNvSpPr/>
          <p:nvPr/>
        </p:nvSpPr>
        <p:spPr>
          <a:xfrm>
            <a:off x="3532147" y="2681450"/>
            <a:ext cx="5127701" cy="469359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Nhưng còn có chuyện này: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diêm thành lửa cháy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mực thành thơ hay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hạt hoá thành cây</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Xui cây làm quả chín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Biến dây thành ra điện</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điện kéo tàu đi…</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phép biến diệu kì</a:t>
            </a:r>
            <a:b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Nằm trong tay em </a:t>
            </a:r>
            <a:r>
              <a:rPr kumimoji="0" lang="vi-VN"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đấy!</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lvl="0">
              <a:spcBef>
                <a:spcPts val="600"/>
              </a:spcBef>
              <a:defRPr/>
            </a:pP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a:t>
            </a:r>
            <a:r>
              <a:rPr lang="vi-VN" sz="2000">
                <a:latin typeface="Times New Roman" pitchFamily="18" charset="0"/>
                <a:cs typeface="Times New Roman" pitchFamily="18" charset="0"/>
              </a:rPr>
              <a:t>V</a:t>
            </a:r>
            <a:r>
              <a:rPr lang="en-US" sz="2000">
                <a:latin typeface="Times New Roman" pitchFamily="18" charset="0"/>
                <a:cs typeface="Times New Roman" pitchFamily="18" charset="0"/>
              </a:rPr>
              <a:t>Ũ QUẦN PHƯƠNG</a:t>
            </a:r>
            <a:endParaRPr lang="vi-VN" sz="240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8675F867-8BDF-4F46-94FC-669453CFD1D7}"/>
              </a:ext>
            </a:extLst>
          </p:cNvPr>
          <p:cNvSpPr/>
          <p:nvPr/>
        </p:nvSpPr>
        <p:spPr>
          <a:xfrm>
            <a:off x="3564924" y="191393"/>
            <a:ext cx="2885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AB17E1C-5E08-4F92-9A2C-F188B39B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64" y="353033"/>
            <a:ext cx="1331845" cy="1388799"/>
          </a:xfrm>
          <a:prstGeom prst="rect">
            <a:avLst/>
          </a:prstGeom>
        </p:spPr>
      </p:pic>
      <p:pic>
        <p:nvPicPr>
          <p:cNvPr id="14" name="Picture 13">
            <a:extLst>
              <a:ext uri="{FF2B5EF4-FFF2-40B4-BE49-F238E27FC236}">
                <a16:creationId xmlns:a16="http://schemas.microsoft.com/office/drawing/2014/main" id="{80A05512-BA3C-4A1B-94D5-7C4E20925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 y="3985036"/>
            <a:ext cx="3372892" cy="2265672"/>
          </a:xfrm>
          <a:prstGeom prst="rect">
            <a:avLst/>
          </a:prstGeom>
        </p:spPr>
      </p:pic>
      <p:pic>
        <p:nvPicPr>
          <p:cNvPr id="15" name="Picture 14">
            <a:extLst>
              <a:ext uri="{FF2B5EF4-FFF2-40B4-BE49-F238E27FC236}">
                <a16:creationId xmlns:a16="http://schemas.microsoft.com/office/drawing/2014/main" id="{E832066E-F664-40B5-8C7D-CAECCD60F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9885">
            <a:off x="1293540" y="2078184"/>
            <a:ext cx="1614488" cy="1847850"/>
          </a:xfrm>
          <a:prstGeom prst="rect">
            <a:avLst/>
          </a:prstGeom>
        </p:spPr>
      </p:pic>
      <p:pic>
        <p:nvPicPr>
          <p:cNvPr id="16" name="Picture 15">
            <a:extLst>
              <a:ext uri="{FF2B5EF4-FFF2-40B4-BE49-F238E27FC236}">
                <a16:creationId xmlns:a16="http://schemas.microsoft.com/office/drawing/2014/main" id="{33B536FF-8FFF-4505-A926-34744BF17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0" y="1727504"/>
            <a:ext cx="1229209" cy="1455643"/>
          </a:xfrm>
          <a:prstGeom prst="rect">
            <a:avLst/>
          </a:prstGeom>
        </p:spPr>
      </p:pic>
      <p:cxnSp>
        <p:nvCxnSpPr>
          <p:cNvPr id="3" name="Straight Connector 2">
            <a:extLst>
              <a:ext uri="{FF2B5EF4-FFF2-40B4-BE49-F238E27FC236}">
                <a16:creationId xmlns:a16="http://schemas.microsoft.com/office/drawing/2014/main" id="{32FAFFB3-D4F7-4425-B14A-2E560BACBD9C}"/>
              </a:ext>
            </a:extLst>
          </p:cNvPr>
          <p:cNvCxnSpPr/>
          <p:nvPr/>
        </p:nvCxnSpPr>
        <p:spPr>
          <a:xfrm>
            <a:off x="7368988" y="345282"/>
            <a:ext cx="0" cy="599659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13">
            <a:extLst>
              <a:ext uri="{FF2B5EF4-FFF2-40B4-BE49-F238E27FC236}">
                <a16:creationId xmlns:a16="http://schemas.microsoft.com/office/drawing/2014/main" id="{D0D5366E-EC90-4FC6-B9DB-1902F6D603A8}"/>
              </a:ext>
            </a:extLst>
          </p:cNvPr>
          <p:cNvSpPr/>
          <p:nvPr/>
        </p:nvSpPr>
        <p:spPr>
          <a:xfrm>
            <a:off x="8067890" y="1081050"/>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ounded Rectangle 1">
            <a:extLst>
              <a:ext uri="{FF2B5EF4-FFF2-40B4-BE49-F238E27FC236}">
                <a16:creationId xmlns:a16="http://schemas.microsoft.com/office/drawing/2014/main" id="{267001E6-9CE1-46F8-A384-BDEC34BAADE2}"/>
              </a:ext>
            </a:extLst>
          </p:cNvPr>
          <p:cNvSpPr/>
          <p:nvPr/>
        </p:nvSpPr>
        <p:spPr>
          <a:xfrm>
            <a:off x="7512431" y="2216023"/>
            <a:ext cx="4679563"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mấy</a:t>
            </a:r>
            <a:r>
              <a:rPr lang="en-US" sz="3200">
                <a:latin typeface="Times New Roman" panose="02020603050405020304" pitchFamily="18" charset="0"/>
                <a:cs typeface="Times New Roman" panose="02020603050405020304" pitchFamily="18" charset="0"/>
              </a:rPr>
              <a:t> đoạn?</a:t>
            </a:r>
            <a:endParaRPr lang="en-US" sz="3200" dirty="0">
              <a:latin typeface="Times New Roman" panose="02020603050405020304" pitchFamily="18" charset="0"/>
              <a:cs typeface="Times New Roman" panose="02020603050405020304" pitchFamily="18" charset="0"/>
            </a:endParaRPr>
          </a:p>
        </p:txBody>
      </p:sp>
      <p:sp>
        <p:nvSpPr>
          <p:cNvPr id="18" name="Rounded Rectangle 1">
            <a:extLst>
              <a:ext uri="{FF2B5EF4-FFF2-40B4-BE49-F238E27FC236}">
                <a16:creationId xmlns:a16="http://schemas.microsoft.com/office/drawing/2014/main" id="{08EFEAAC-0436-44A2-A408-1515D2E25746}"/>
              </a:ext>
            </a:extLst>
          </p:cNvPr>
          <p:cNvSpPr/>
          <p:nvPr/>
        </p:nvSpPr>
        <p:spPr>
          <a:xfrm>
            <a:off x="7508052" y="3002110"/>
            <a:ext cx="4679563"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chia </a:t>
            </a:r>
            <a:r>
              <a:rPr lang="en-US" sz="3200" err="1">
                <a:latin typeface="Times New Roman" panose="02020603050405020304" pitchFamily="18" charset="0"/>
                <a:cs typeface="Times New Roman" panose="02020603050405020304" pitchFamily="18" charset="0"/>
              </a:rPr>
              <a:t>thành</a:t>
            </a:r>
            <a:r>
              <a:rPr lang="en-US" sz="3200">
                <a:latin typeface="Times New Roman" panose="02020603050405020304" pitchFamily="18" charset="0"/>
                <a:cs typeface="Times New Roman" panose="02020603050405020304" pitchFamily="18" charset="0"/>
              </a:rPr>
              <a:t> 2 đoạn.</a:t>
            </a:r>
            <a:endParaRPr lang="en-US" sz="32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BAE5D6B1-67FD-4EAA-8F1C-CA1124C4798F}"/>
              </a:ext>
            </a:extLst>
          </p:cNvPr>
          <p:cNvCxnSpPr/>
          <p:nvPr/>
        </p:nvCxnSpPr>
        <p:spPr>
          <a:xfrm>
            <a:off x="3564924" y="780795"/>
            <a:ext cx="0" cy="222131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F2FE61-032C-42A6-9EB9-757A41816857}"/>
              </a:ext>
            </a:extLst>
          </p:cNvPr>
          <p:cNvCxnSpPr/>
          <p:nvPr/>
        </p:nvCxnSpPr>
        <p:spPr>
          <a:xfrm>
            <a:off x="3516232" y="3191109"/>
            <a:ext cx="1" cy="32838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697439C-75D9-4E35-997A-25340B3B4DBD}"/>
              </a:ext>
            </a:extLst>
          </p:cNvPr>
          <p:cNvSpPr/>
          <p:nvPr/>
        </p:nvSpPr>
        <p:spPr>
          <a:xfrm>
            <a:off x="3038385" y="69688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itchFamily="18" charset="0"/>
                <a:cs typeface="Times New Roman" pitchFamily="18" charset="0"/>
              </a:rPr>
              <a:t>1</a:t>
            </a:r>
          </a:p>
        </p:txBody>
      </p:sp>
      <p:sp>
        <p:nvSpPr>
          <p:cNvPr id="27" name="Oval 26">
            <a:extLst>
              <a:ext uri="{FF2B5EF4-FFF2-40B4-BE49-F238E27FC236}">
                <a16:creationId xmlns:a16="http://schemas.microsoft.com/office/drawing/2014/main" id="{39B4C15F-79C7-4B66-AF71-5099CA5691AB}"/>
              </a:ext>
            </a:extLst>
          </p:cNvPr>
          <p:cNvSpPr/>
          <p:nvPr/>
        </p:nvSpPr>
        <p:spPr>
          <a:xfrm>
            <a:off x="3017303" y="3159861"/>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itchFamily="18" charset="0"/>
                <a:cs typeface="Times New Roman" pitchFamily="18" charset="0"/>
              </a:rPr>
              <a:t>2</a:t>
            </a:r>
          </a:p>
        </p:txBody>
      </p:sp>
      <p:sp>
        <p:nvSpPr>
          <p:cNvPr id="28" name="Rounded Rectangle 13">
            <a:extLst>
              <a:ext uri="{FF2B5EF4-FFF2-40B4-BE49-F238E27FC236}">
                <a16:creationId xmlns:a16="http://schemas.microsoft.com/office/drawing/2014/main" id="{F7770876-B742-4275-8280-B6C848D09EC4}"/>
              </a:ext>
            </a:extLst>
          </p:cNvPr>
          <p:cNvSpPr/>
          <p:nvPr/>
        </p:nvSpPr>
        <p:spPr>
          <a:xfrm>
            <a:off x="8059383" y="1113292"/>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CẢ BÀI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23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4" presetClass="exit" presetSubtype="32" fill="hold" grpId="1" nodeType="withEffect">
                                  <p:stCondLst>
                                    <p:cond delay="0"/>
                                  </p:stCondLst>
                                  <p:childTnLst>
                                    <p:animEffect transition="out" filter="box(out)">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grpId="1" nodeType="clickEffect">
                                  <p:stCondLst>
                                    <p:cond delay="0"/>
                                  </p:stCondLst>
                                  <p:childTnLst>
                                    <p:animEffect transition="out" filter="checkerboard(across)">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7" grpId="0" animBg="1"/>
      <p:bldP spid="17" grpId="1" animBg="1"/>
      <p:bldP spid="18" grpId="0" animBg="1"/>
      <p:bldP spid="18" grpId="1"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454E64-29EA-457F-92C8-36B1DBFF2C53}"/>
              </a:ext>
            </a:extLst>
          </p:cNvPr>
          <p:cNvPicPr>
            <a:picLocks noChangeAspect="1"/>
          </p:cNvPicPr>
          <p:nvPr/>
        </p:nvPicPr>
        <p:blipFill>
          <a:blip r:embed="rId2"/>
          <a:stretch>
            <a:fillRect/>
          </a:stretch>
        </p:blipFill>
        <p:spPr>
          <a:xfrm>
            <a:off x="-372729" y="-175945"/>
            <a:ext cx="12937453" cy="7205033"/>
          </a:xfrm>
          <a:prstGeom prst="rect">
            <a:avLst/>
          </a:prstGeom>
        </p:spPr>
      </p:pic>
      <p:sp>
        <p:nvSpPr>
          <p:cNvPr id="14" name="Oval 13">
            <a:extLst>
              <a:ext uri="{FF2B5EF4-FFF2-40B4-BE49-F238E27FC236}">
                <a16:creationId xmlns:a16="http://schemas.microsoft.com/office/drawing/2014/main" id="{7A7440EA-BF87-4AA7-956A-883DB3FEE630}"/>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58BBCFA-E5C8-41F2-961A-046F160B460A}"/>
              </a:ext>
            </a:extLst>
          </p:cNvPr>
          <p:cNvSpPr/>
          <p:nvPr/>
        </p:nvSpPr>
        <p:spPr>
          <a:xfrm>
            <a:off x="2421873" y="1322350"/>
            <a:ext cx="7348251" cy="2104222"/>
          </a:xfrm>
          <a:prstGeom prst="roundRect">
            <a:avLst/>
          </a:prstGeom>
          <a:noFill/>
          <a:ln w="57150">
            <a:solidFill>
              <a:srgbClr val="FF77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13" name="Rectangle 12">
            <a:extLst>
              <a:ext uri="{FF2B5EF4-FFF2-40B4-BE49-F238E27FC236}">
                <a16:creationId xmlns:a16="http://schemas.microsoft.com/office/drawing/2014/main" id="{1B09D640-7561-4ABE-8912-24687B2C4A57}"/>
              </a:ext>
            </a:extLst>
          </p:cNvPr>
          <p:cNvSpPr/>
          <p:nvPr/>
        </p:nvSpPr>
        <p:spPr>
          <a:xfrm>
            <a:off x="3441931" y="2166433"/>
            <a:ext cx="538288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a:solidFill>
                  <a:srgbClr val="FF7707"/>
                </a:solidFill>
                <a:latin typeface="Times New Roman" panose="02020603050405020304" pitchFamily="18" charset="0"/>
                <a:cs typeface="Times New Roman" panose="02020603050405020304" pitchFamily="18" charset="0"/>
              </a:rPr>
              <a:t>ĐỌC HIỂU – LUYỆN TẬP</a:t>
            </a:r>
            <a:endParaRPr kumimoji="0" lang="en-US" sz="3600" b="0" i="0" u="none" strike="noStrike" kern="1200" cap="none" spc="0" normalizeH="0" baseline="0" noProof="0" dirty="0">
              <a:ln>
                <a:noFill/>
              </a:ln>
              <a:solidFill>
                <a:srgbClr val="FF7707"/>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84602AA-999B-4EB9-BE44-224EB9E75F95}"/>
              </a:ext>
            </a:extLst>
          </p:cNvPr>
          <p:cNvSpPr/>
          <p:nvPr/>
        </p:nvSpPr>
        <p:spPr>
          <a:xfrm>
            <a:off x="9300691" y="258764"/>
            <a:ext cx="25458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3200" b="0" i="0" u="none" strike="noStrike" kern="1200" cap="none" spc="0" normalizeH="0" baseline="0" noProof="0" dirty="0">
                <a:ln>
                  <a:noFill/>
                </a:ln>
                <a:solidFill>
                  <a:prstClr val="white"/>
                </a:solidFill>
                <a:effectLst/>
                <a:uLnTx/>
                <a:uFillTx/>
                <a:latin typeface="Quicksand"/>
                <a:ea typeface="+mn-ea"/>
                <a:cs typeface="Times New Roman" panose="02020603050405020304" pitchFamily="18" charset="0"/>
              </a:rPr>
              <a:t> VIỆT 2</a:t>
            </a:r>
          </a:p>
        </p:txBody>
      </p:sp>
      <p:sp>
        <p:nvSpPr>
          <p:cNvPr id="26" name="Rectangle 25">
            <a:extLst>
              <a:ext uri="{FF2B5EF4-FFF2-40B4-BE49-F238E27FC236}">
                <a16:creationId xmlns:a16="http://schemas.microsoft.com/office/drawing/2014/main" id="{9DF691BD-CC99-44E4-9C01-9A72231298B1}"/>
              </a:ext>
            </a:extLst>
          </p:cNvPr>
          <p:cNvSpPr/>
          <p:nvPr/>
        </p:nvSpPr>
        <p:spPr>
          <a:xfrm>
            <a:off x="11017839" y="732486"/>
            <a:ext cx="88678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sz="2400" b="0" i="0" u="none" strike="noStrike" kern="1200" cap="none" spc="0" normalizeH="0" baseline="0" noProof="0">
                <a:ln>
                  <a:noFill/>
                </a:ln>
                <a:solidFill>
                  <a:prstClr val="white"/>
                </a:solidFill>
                <a:effectLst/>
                <a:uLnTx/>
                <a:uFillTx/>
                <a:latin typeface="Quicksand"/>
                <a:ea typeface="+mn-ea"/>
                <a:cs typeface="Times New Roman" panose="02020603050405020304" pitchFamily="18" charset="0"/>
              </a:rPr>
              <a:t> 1</a:t>
            </a:r>
            <a:endParaRPr kumimoji="0" lang="en-US" sz="2400" b="0" i="0" u="none" strike="noStrike" kern="1200" cap="none" spc="0" normalizeH="0" baseline="0" noProof="0" dirty="0">
              <a:ln>
                <a:noFill/>
              </a:ln>
              <a:solidFill>
                <a:prstClr val="white"/>
              </a:solidFill>
              <a:effectLst/>
              <a:uLnTx/>
              <a:uFillTx/>
              <a:latin typeface="Quicksand"/>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B0669BD-109C-4905-8AB0-53497F816680}"/>
              </a:ext>
            </a:extLst>
          </p:cNvPr>
          <p:cNvSpPr/>
          <p:nvPr/>
        </p:nvSpPr>
        <p:spPr>
          <a:xfrm>
            <a:off x="5334570" y="1552626"/>
            <a:ext cx="15228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TIẾT 2</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3638F25-D9A5-4F28-B794-D658F789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8944">
            <a:off x="861238" y="2488083"/>
            <a:ext cx="1331845" cy="1388799"/>
          </a:xfrm>
          <a:prstGeom prst="rect">
            <a:avLst/>
          </a:prstGeom>
        </p:spPr>
      </p:pic>
      <p:pic>
        <p:nvPicPr>
          <p:cNvPr id="15" name="Picture 14">
            <a:extLst>
              <a:ext uri="{FF2B5EF4-FFF2-40B4-BE49-F238E27FC236}">
                <a16:creationId xmlns:a16="http://schemas.microsoft.com/office/drawing/2014/main" id="{9AD1E571-6B5E-4264-B5EA-9D9900607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133" y="4072903"/>
            <a:ext cx="5071279" cy="2509077"/>
          </a:xfrm>
          <a:prstGeom prst="rect">
            <a:avLst/>
          </a:prstGeom>
        </p:spPr>
      </p:pic>
      <p:pic>
        <p:nvPicPr>
          <p:cNvPr id="16" name="Picture 15">
            <a:extLst>
              <a:ext uri="{FF2B5EF4-FFF2-40B4-BE49-F238E27FC236}">
                <a16:creationId xmlns:a16="http://schemas.microsoft.com/office/drawing/2014/main" id="{ABC0E93D-B841-4F63-92E1-95A6C3CED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4437">
            <a:off x="2055071" y="4018496"/>
            <a:ext cx="1229209" cy="1621943"/>
          </a:xfrm>
          <a:prstGeom prst="rect">
            <a:avLst/>
          </a:prstGeom>
        </p:spPr>
      </p:pic>
      <p:pic>
        <p:nvPicPr>
          <p:cNvPr id="17" name="Picture 16">
            <a:extLst>
              <a:ext uri="{FF2B5EF4-FFF2-40B4-BE49-F238E27FC236}">
                <a16:creationId xmlns:a16="http://schemas.microsoft.com/office/drawing/2014/main" id="{42BF5FB3-454F-4A8F-910C-09750553D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9885">
            <a:off x="9666204" y="3281894"/>
            <a:ext cx="1614488" cy="1847850"/>
          </a:xfrm>
          <a:prstGeom prst="rect">
            <a:avLst/>
          </a:prstGeom>
        </p:spPr>
      </p:pic>
    </p:spTree>
    <p:extLst>
      <p:ext uri="{BB962C8B-B14F-4D97-AF65-F5344CB8AC3E}">
        <p14:creationId xmlns:p14="http://schemas.microsoft.com/office/powerpoint/2010/main" val="20096126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1737</Words>
  <Application>Microsoft Office PowerPoint</Application>
  <PresentationFormat>Widescreen</PresentationFormat>
  <Paragraphs>190</Paragraphs>
  <Slides>21</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Arial</vt:lpstr>
      <vt:lpstr>Calibri</vt:lpstr>
      <vt:lpstr>Calibri Light</vt:lpstr>
      <vt:lpstr>Quicksand</vt:lpstr>
      <vt:lpstr>Times New Roman</vt:lpstr>
      <vt:lpstr>UTM Avo</vt:lpstr>
      <vt:lpstr>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LAM HAI AN</cp:lastModifiedBy>
  <cp:revision>23</cp:revision>
  <dcterms:created xsi:type="dcterms:W3CDTF">2021-11-01T08:16:43Z</dcterms:created>
  <dcterms:modified xsi:type="dcterms:W3CDTF">2021-11-06T01:50:12Z</dcterms:modified>
</cp:coreProperties>
</file>