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87" r:id="rId2"/>
    <p:sldId id="288" r:id="rId3"/>
    <p:sldId id="290" r:id="rId4"/>
    <p:sldId id="289" r:id="rId5"/>
    <p:sldId id="291" r:id="rId6"/>
    <p:sldId id="297" r:id="rId7"/>
    <p:sldId id="293" r:id="rId8"/>
    <p:sldId id="300" r:id="rId9"/>
    <p:sldId id="294" r:id="rId10"/>
    <p:sldId id="296" r:id="rId11"/>
    <p:sldId id="298" r:id="rId12"/>
    <p:sldId id="303" r:id="rId13"/>
    <p:sldId id="30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B29318-CB66-428E-A598-D7442AE15F05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C7956-449A-4B0C-80D4-EB3145286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587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Thân Thị Diệp Nga- Bình Dương</a:t>
            </a:r>
            <a:endParaRPr lang="en-GB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CBF6C23-A569-4432-9100-F10040800C18}" type="slidenum">
              <a:rPr lang="en-US" smtClean="0"/>
              <a:pPr eaLnBrk="1" hangingPunct="1"/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96534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0C12-C008-41F2-B860-98E68275A587}" type="datetimeFigureOut">
              <a:rPr lang="en-US" smtClean="0"/>
              <a:pPr/>
              <a:t>5/26/2021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882A-69C0-40BB-9A72-2BECAF7B31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0C12-C008-41F2-B860-98E68275A587}" type="datetimeFigureOut">
              <a:rPr lang="en-US" smtClean="0"/>
              <a:pPr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882A-69C0-40BB-9A72-2BECAF7B3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0C12-C008-41F2-B860-98E68275A587}" type="datetimeFigureOut">
              <a:rPr lang="en-US" smtClean="0"/>
              <a:pPr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882A-69C0-40BB-9A72-2BECAF7B3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0C12-C008-41F2-B860-98E68275A587}" type="datetimeFigureOut">
              <a:rPr lang="en-US" smtClean="0"/>
              <a:pPr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882A-69C0-40BB-9A72-2BECAF7B3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0C12-C008-41F2-B860-98E68275A587}" type="datetimeFigureOut">
              <a:rPr lang="en-US" smtClean="0"/>
              <a:pPr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053882A-69C0-40BB-9A72-2BECAF7B3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0C12-C008-41F2-B860-98E68275A587}" type="datetimeFigureOut">
              <a:rPr lang="en-US" smtClean="0"/>
              <a:pPr/>
              <a:t>5/26/2021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882A-69C0-40BB-9A72-2BECAF7B3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0C12-C008-41F2-B860-98E68275A587}" type="datetimeFigureOut">
              <a:rPr lang="en-US" smtClean="0"/>
              <a:pPr/>
              <a:t>5/26/2021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882A-69C0-40BB-9A72-2BECAF7B3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0C12-C008-41F2-B860-98E68275A587}" type="datetimeFigureOut">
              <a:rPr lang="en-US" smtClean="0"/>
              <a:pPr/>
              <a:t>5/26/2021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882A-69C0-40BB-9A72-2BECAF7B3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0C12-C008-41F2-B860-98E68275A587}" type="datetimeFigureOut">
              <a:rPr lang="en-US" smtClean="0"/>
              <a:pPr/>
              <a:t>5/26/2021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882A-69C0-40BB-9A72-2BECAF7B3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0C12-C008-41F2-B860-98E68275A587}" type="datetimeFigureOut">
              <a:rPr lang="en-US" smtClean="0"/>
              <a:pPr/>
              <a:t>5/26/2021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882A-69C0-40BB-9A72-2BECAF7B3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0C12-C008-41F2-B860-98E68275A587}" type="datetimeFigureOut">
              <a:rPr lang="en-US" smtClean="0"/>
              <a:pPr/>
              <a:t>5/26/2021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882A-69C0-40BB-9A72-2BECAF7B3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DBD0C12-C008-41F2-B860-98E68275A587}" type="datetimeFigureOut">
              <a:rPr lang="en-US" smtClean="0"/>
              <a:pPr/>
              <a:t>5/26/2021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053882A-69C0-40BB-9A72-2BECAF7B3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0618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vi-VN" dirty="0">
                <a:solidFill>
                  <a:srgbClr val="FF0000"/>
                </a:solidFill>
                <a:effectLst/>
              </a:rPr>
              <a:t>BÀI </a:t>
            </a:r>
            <a:r>
              <a:rPr lang="en-US" dirty="0" smtClean="0">
                <a:solidFill>
                  <a:srgbClr val="FF0000"/>
                </a:solidFill>
                <a:effectLst/>
              </a:rPr>
              <a:t>23</a:t>
            </a:r>
            <a:r>
              <a:rPr lang="vi-VN" dirty="0" smtClean="0">
                <a:solidFill>
                  <a:srgbClr val="FF0000"/>
                </a:solidFill>
                <a:effectLst/>
              </a:rPr>
              <a:t> </a:t>
            </a:r>
            <a:r>
              <a:rPr lang="en-US" dirty="0">
                <a:solidFill>
                  <a:srgbClr val="FF0000"/>
                </a:solidFill>
                <a:effectLst/>
              </a:rPr>
              <a:t/>
            </a:r>
            <a:br>
              <a:rPr lang="en-US" dirty="0">
                <a:solidFill>
                  <a:srgbClr val="FF0000"/>
                </a:solidFill>
                <a:effectLst/>
              </a:rPr>
            </a:br>
            <a:r>
              <a:rPr lang="vi-VN" dirty="0">
                <a:solidFill>
                  <a:srgbClr val="FF0000"/>
                </a:solidFill>
                <a:effectLst/>
              </a:rPr>
              <a:t>THỰC HÀNH XÂY DỰNG KHÓA LƯỠNG PHÂN</a:t>
            </a:r>
            <a:r>
              <a:rPr lang="en-US" dirty="0">
                <a:solidFill>
                  <a:srgbClr val="FF0000"/>
                </a:solidFill>
                <a:effectLst/>
              </a:rPr>
              <a:t/>
            </a:r>
            <a:br>
              <a:rPr lang="en-US" dirty="0">
                <a:solidFill>
                  <a:srgbClr val="FF0000"/>
                </a:solidFill>
                <a:effectLst/>
              </a:rPr>
            </a:b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22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vi-VN" b="0" dirty="0" smtClean="0">
                <a:solidFill>
                  <a:schemeClr val="bg1"/>
                </a:solidFill>
              </a:rPr>
              <a:t>Thảo luận nhóm:</a:t>
            </a:r>
            <a:br>
              <a:rPr lang="vi-VN" b="0" dirty="0" smtClean="0">
                <a:solidFill>
                  <a:schemeClr val="bg1"/>
                </a:solidFill>
              </a:rPr>
            </a:br>
            <a:r>
              <a:rPr lang="vi-VN" sz="3600" b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 cứ bộ ảnh đại diện 5 giới sinh vật, xây dựng khóa lưỡng phân 5 giới sinh vật.</a:t>
            </a:r>
            <a:endParaRPr lang="en-US" sz="3600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035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ết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lưỡng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75656" y="1484784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7664" y="2060848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………….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079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763688" y="1743199"/>
            <a:ext cx="187220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131840" y="2679303"/>
            <a:ext cx="187220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644008" y="3615407"/>
            <a:ext cx="187220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012160" y="4551511"/>
            <a:ext cx="187220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699792" y="1167135"/>
            <a:ext cx="0" cy="5760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635896" y="1743199"/>
            <a:ext cx="0" cy="93610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004048" y="2679303"/>
            <a:ext cx="0" cy="93610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516216" y="3615407"/>
            <a:ext cx="0" cy="93610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195736" y="735087"/>
            <a:ext cx="936104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19672" y="1312631"/>
            <a:ext cx="6480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31840" y="1353542"/>
            <a:ext cx="1008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11959" y="2217638"/>
            <a:ext cx="1152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67744" y="2204864"/>
            <a:ext cx="1440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80112" y="3183359"/>
            <a:ext cx="1728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164287" y="4089846"/>
            <a:ext cx="1008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36097" y="4119463"/>
            <a:ext cx="1152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63888" y="3140968"/>
            <a:ext cx="1656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1763688" y="1743199"/>
            <a:ext cx="0" cy="363001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3131839" y="2636912"/>
            <a:ext cx="1" cy="273630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4644007" y="3573016"/>
            <a:ext cx="2" cy="1800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012160" y="4581128"/>
            <a:ext cx="0" cy="7920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7884368" y="4581128"/>
            <a:ext cx="0" cy="7920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67544" y="5343599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663788" y="5343599"/>
            <a:ext cx="1080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ĐVNS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995934" y="5343599"/>
            <a:ext cx="1368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580112" y="5343599"/>
            <a:ext cx="1008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Nấm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236297" y="5340246"/>
            <a:ext cx="1584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707904" y="1844824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004048" y="285293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516216" y="378904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82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5"/>
          <p:cNvGrpSpPr>
            <a:grpSpLocks/>
          </p:cNvGrpSpPr>
          <p:nvPr/>
        </p:nvGrpSpPr>
        <p:grpSpPr bwMode="auto">
          <a:xfrm rot="-9039448">
            <a:off x="3083189" y="1954371"/>
            <a:ext cx="3907987" cy="4686300"/>
            <a:chOff x="480" y="192"/>
            <a:chExt cx="2596" cy="3120"/>
          </a:xfrm>
        </p:grpSpPr>
        <p:sp>
          <p:nvSpPr>
            <p:cNvPr id="36877" name="Oval 6"/>
            <p:cNvSpPr>
              <a:spLocks noChangeArrowheads="1"/>
            </p:cNvSpPr>
            <p:nvPr/>
          </p:nvSpPr>
          <p:spPr bwMode="auto">
            <a:xfrm>
              <a:off x="2596" y="192"/>
              <a:ext cx="480" cy="480"/>
            </a:xfrm>
            <a:prstGeom prst="ellipse">
              <a:avLst/>
            </a:prstGeom>
            <a:gradFill rotWithShape="0">
              <a:gsLst>
                <a:gs pos="0">
                  <a:srgbClr val="FFFF00"/>
                </a:gs>
                <a:gs pos="100000">
                  <a:srgbClr val="FF9933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ffectLst>
              <a:outerShdw dist="35921" dir="2700000" algn="ctr" rotWithShape="0">
                <a:srgbClr val="C0C0C0"/>
              </a:outerShdw>
            </a:effectLst>
            <a:extLs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 sz="1350"/>
            </a:p>
          </p:txBody>
        </p:sp>
        <p:sp>
          <p:nvSpPr>
            <p:cNvPr id="36878" name="Oval 7"/>
            <p:cNvSpPr>
              <a:spLocks noChangeArrowheads="1"/>
            </p:cNvSpPr>
            <p:nvPr/>
          </p:nvSpPr>
          <p:spPr bwMode="auto">
            <a:xfrm>
              <a:off x="480" y="2784"/>
              <a:ext cx="576" cy="528"/>
            </a:xfrm>
            <a:prstGeom prst="ellipse">
              <a:avLst/>
            </a:prstGeom>
            <a:gradFill rotWithShape="0">
              <a:gsLst>
                <a:gs pos="0">
                  <a:srgbClr val="CC00CC"/>
                </a:gs>
                <a:gs pos="100000">
                  <a:srgbClr val="FF9933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>
              <a:outerShdw dist="35921" dir="2700000" algn="ctr" rotWithShape="0">
                <a:srgbClr val="C0C0C0"/>
              </a:outerShdw>
            </a:effectLst>
            <a:extLs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 sz="1350"/>
            </a:p>
          </p:txBody>
        </p:sp>
      </p:grpSp>
      <p:sp>
        <p:nvSpPr>
          <p:cNvPr id="41993" name="Oval 9"/>
          <p:cNvSpPr>
            <a:spLocks noChangeArrowheads="1"/>
          </p:cNvSpPr>
          <p:nvPr/>
        </p:nvSpPr>
        <p:spPr bwMode="auto">
          <a:xfrm>
            <a:off x="4457700" y="3600450"/>
            <a:ext cx="228600" cy="342900"/>
          </a:xfrm>
          <a:prstGeom prst="ellipse">
            <a:avLst/>
          </a:prstGeom>
          <a:gradFill rotWithShape="0">
            <a:gsLst>
              <a:gs pos="0">
                <a:srgbClr val="CC00CC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 sz="1350"/>
          </a:p>
        </p:txBody>
      </p:sp>
      <p:sp>
        <p:nvSpPr>
          <p:cNvPr id="41994" name="Oval 10"/>
          <p:cNvSpPr>
            <a:spLocks noChangeArrowheads="1"/>
          </p:cNvSpPr>
          <p:nvPr/>
        </p:nvSpPr>
        <p:spPr bwMode="auto">
          <a:xfrm>
            <a:off x="4743450" y="3886200"/>
            <a:ext cx="228600" cy="342900"/>
          </a:xfrm>
          <a:prstGeom prst="ellipse">
            <a:avLst/>
          </a:prstGeom>
          <a:gradFill rotWithShape="0">
            <a:gsLst>
              <a:gs pos="0">
                <a:srgbClr val="CC00CC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 sz="1350"/>
          </a:p>
        </p:txBody>
      </p:sp>
      <p:sp>
        <p:nvSpPr>
          <p:cNvPr id="41996" name="Oval 12"/>
          <p:cNvSpPr>
            <a:spLocks noChangeArrowheads="1"/>
          </p:cNvSpPr>
          <p:nvPr/>
        </p:nvSpPr>
        <p:spPr bwMode="auto">
          <a:xfrm>
            <a:off x="6879431" y="4514850"/>
            <a:ext cx="342900" cy="400050"/>
          </a:xfrm>
          <a:prstGeom prst="ellipse">
            <a:avLst/>
          </a:prstGeom>
          <a:gradFill rotWithShape="0">
            <a:gsLst>
              <a:gs pos="0">
                <a:srgbClr val="FF0000"/>
              </a:gs>
              <a:gs pos="100000">
                <a:srgbClr val="CC66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en-US" sz="1350">
              <a:solidFill>
                <a:srgbClr val="33CCFF"/>
              </a:solidFill>
              <a:latin typeface="Times New Roman" pitchFamily="18" charset="0"/>
            </a:endParaRPr>
          </a:p>
        </p:txBody>
      </p:sp>
      <p:sp>
        <p:nvSpPr>
          <p:cNvPr id="41997" name="Oval 13"/>
          <p:cNvSpPr>
            <a:spLocks noChangeArrowheads="1"/>
          </p:cNvSpPr>
          <p:nvPr/>
        </p:nvSpPr>
        <p:spPr bwMode="auto">
          <a:xfrm>
            <a:off x="1428750" y="1600200"/>
            <a:ext cx="228600" cy="342900"/>
          </a:xfrm>
          <a:prstGeom prst="ellipse">
            <a:avLst/>
          </a:prstGeom>
          <a:gradFill rotWithShape="0">
            <a:gsLst>
              <a:gs pos="0">
                <a:srgbClr val="FFFF00"/>
              </a:gs>
              <a:gs pos="100000">
                <a:srgbClr val="CC00CC">
                  <a:alpha val="85999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 sz="1350"/>
          </a:p>
        </p:txBody>
      </p:sp>
      <p:sp>
        <p:nvSpPr>
          <p:cNvPr id="41998" name="Oval 14"/>
          <p:cNvSpPr>
            <a:spLocks noChangeArrowheads="1"/>
          </p:cNvSpPr>
          <p:nvPr/>
        </p:nvSpPr>
        <p:spPr bwMode="auto">
          <a:xfrm>
            <a:off x="1828800" y="4514850"/>
            <a:ext cx="228600" cy="342900"/>
          </a:xfrm>
          <a:prstGeom prst="ellipse">
            <a:avLst/>
          </a:prstGeom>
          <a:gradFill rotWithShape="0">
            <a:gsLst>
              <a:gs pos="0">
                <a:srgbClr val="CC00CC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 sz="1350"/>
          </a:p>
        </p:txBody>
      </p:sp>
      <p:sp>
        <p:nvSpPr>
          <p:cNvPr id="41999" name="Oval 15"/>
          <p:cNvSpPr>
            <a:spLocks noChangeArrowheads="1"/>
          </p:cNvSpPr>
          <p:nvPr/>
        </p:nvSpPr>
        <p:spPr bwMode="auto">
          <a:xfrm>
            <a:off x="7315200" y="4000500"/>
            <a:ext cx="228600" cy="342900"/>
          </a:xfrm>
          <a:prstGeom prst="ellipse">
            <a:avLst/>
          </a:prstGeom>
          <a:gradFill rotWithShape="0">
            <a:gsLst>
              <a:gs pos="0">
                <a:srgbClr val="CC00CC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 sz="1350"/>
          </a:p>
        </p:txBody>
      </p:sp>
      <p:pic>
        <p:nvPicPr>
          <p:cNvPr id="36875" name="Picture 16" descr="DOV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30534">
            <a:off x="1428750" y="4171951"/>
            <a:ext cx="1371600" cy="1013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001" name="WordArt 17"/>
          <p:cNvSpPr>
            <a:spLocks noChangeArrowheads="1" noChangeShapeType="1" noTextEdit="1"/>
          </p:cNvSpPr>
          <p:nvPr/>
        </p:nvSpPr>
        <p:spPr bwMode="auto">
          <a:xfrm>
            <a:off x="1428750" y="1600201"/>
            <a:ext cx="6229351" cy="4136432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150556"/>
              </a:avLst>
            </a:prstTxWarp>
          </a:bodyPr>
          <a:lstStyle/>
          <a:p>
            <a:pPr algn="ctr"/>
            <a:r>
              <a:rPr lang="pt-BR" sz="3300" kern="10" dirty="0">
                <a:ln w="9525">
                  <a:solidFill>
                    <a:srgbClr val="FF66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CHÚC CÁC EM HOÀN THÀNH BÀI TỐT! </a:t>
            </a:r>
            <a:endParaRPr lang="en-US" sz="3300" kern="10" dirty="0">
              <a:ln w="9525">
                <a:solidFill>
                  <a:srgbClr val="FF66FF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4" descr="BLB4BA~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383074"/>
            <a:ext cx="14287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28363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wheel(8)">
                                      <p:cBhvr>
                                        <p:cTn id="6" dur="20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1" presetClass="exit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wheel(4)">
                                      <p:cBhvr>
                                        <p:cTn id="9" dur="10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xit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wheel(8)">
                                      <p:cBhvr>
                                        <p:cTn id="22" dur="2000"/>
                                        <p:tgtEl>
                                          <p:spTgt spid="419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1" presetClass="exit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wheel(4)">
                                      <p:cBhvr>
                                        <p:cTn id="25" dur="20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1" presetClass="exit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wheel(8)">
                                      <p:cBhvr>
                                        <p:cTn id="28" dur="2000"/>
                                        <p:tgtEl>
                                          <p:spTgt spid="419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3" dur="500" fill="hold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500" fill="hold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500" fill="hold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3" grpId="0" animBg="1"/>
      <p:bldP spid="41994" grpId="0" animBg="1"/>
      <p:bldP spid="41996" grpId="0" animBg="1" autoUpdateAnimBg="0"/>
      <p:bldP spid="41997" grpId="0" animBg="1"/>
      <p:bldP spid="41998" grpId="0" animBg="1"/>
      <p:bldP spid="41999" grpId="0" animBg="1"/>
      <p:bldP spid="4200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848" y="2069976"/>
            <a:ext cx="8517632" cy="2943200"/>
          </a:xfrm>
        </p:spPr>
        <p:txBody>
          <a:bodyPr>
            <a:normAutofit/>
          </a:bodyPr>
          <a:lstStyle/>
          <a:p>
            <a:pPr indent="342900"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I. Mục tiêu</a:t>
            </a:r>
            <a:br>
              <a:rPr lang="vi-VN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vi-VN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- Hiểu được khóa </a:t>
            </a: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lưỡng phân là </a:t>
            </a:r>
            <a:r>
              <a:rPr lang="vi-VN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gì.</a:t>
            </a:r>
            <a:br>
              <a:rPr lang="vi-VN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- Trình  bày cách </a:t>
            </a: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xây dựng khóa lưỡng phân</a:t>
            </a:r>
            <a:r>
              <a:rPr lang="vi-VN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br>
              <a:rPr lang="vi-VN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- Xây dựng được khóa lưỡng phân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5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sinh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691680" y="476672"/>
            <a:ext cx="648072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3200" b="1" dirty="0">
                <a:solidFill>
                  <a:srgbClr val="FF0000"/>
                </a:solidFill>
              </a:rPr>
              <a:t>BÀI </a:t>
            </a:r>
            <a:r>
              <a:rPr lang="en-US" sz="3200" b="1" dirty="0">
                <a:solidFill>
                  <a:srgbClr val="FF0000"/>
                </a:solidFill>
              </a:rPr>
              <a:t>23</a:t>
            </a:r>
            <a:r>
              <a:rPr lang="vi-VN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>
                <a:solidFill>
                  <a:srgbClr val="FF0000"/>
                </a:solidFill>
              </a:rPr>
              <a:t/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vi-VN" sz="3200" b="1" dirty="0">
                <a:solidFill>
                  <a:srgbClr val="FF0000"/>
                </a:solidFill>
              </a:rPr>
              <a:t>THỰC HÀNH XÂY DỰNG KHÓA LƯỠNG PHÂN</a:t>
            </a:r>
            <a:r>
              <a:rPr lang="en-US" sz="3200" b="1" dirty="0">
                <a:solidFill>
                  <a:srgbClr val="FF0000"/>
                </a:solidFill>
              </a:rPr>
              <a:t/>
            </a:r>
            <a:br>
              <a:rPr lang="en-US" sz="3200" b="1" dirty="0">
                <a:solidFill>
                  <a:srgbClr val="FF0000"/>
                </a:solidFill>
              </a:rPr>
            </a:b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907063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6624736" cy="504056"/>
          </a:xfrm>
        </p:spPr>
        <p:txBody>
          <a:bodyPr>
            <a:normAutofit fontScale="90000"/>
          </a:bodyPr>
          <a:lstStyle/>
          <a:p>
            <a:pPr indent="342900"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II. Cách tiến hành</a:t>
            </a:r>
            <a:r>
              <a:rPr lang="vi-VN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vi-VN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268761"/>
            <a:ext cx="7920880" cy="4896544"/>
          </a:xfrm>
          <a:prstGeom prst="rect">
            <a:avLst/>
          </a:prstGeom>
        </p:spPr>
      </p:pic>
      <p:sp>
        <p:nvSpPr>
          <p:cNvPr id="5" name="Oval Callout 4"/>
          <p:cNvSpPr/>
          <p:nvPr/>
        </p:nvSpPr>
        <p:spPr>
          <a:xfrm>
            <a:off x="5364088" y="360040"/>
            <a:ext cx="3096344" cy="1844824"/>
          </a:xfrm>
          <a:prstGeom prst="wedgeEllipseCallout">
            <a:avLst>
              <a:gd name="adj1" fmla="val -56210"/>
              <a:gd name="adj2" fmla="val 1548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508104" y="764704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23.1 </a:t>
            </a:r>
            <a:r>
              <a:rPr lang="en-US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n-US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00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/>
          </a:bodyPr>
          <a:lstStyle/>
          <a:p>
            <a:pPr algn="l"/>
            <a:r>
              <a:rPr lang="en-US" sz="3100" dirty="0" smtClean="0">
                <a:solidFill>
                  <a:schemeClr val="bg1"/>
                </a:solidFill>
              </a:rPr>
              <a:t>Đ</a:t>
            </a:r>
            <a:r>
              <a:rPr lang="vi-VN" sz="3100" dirty="0" smtClean="0">
                <a:solidFill>
                  <a:schemeClr val="bg1"/>
                </a:solidFill>
              </a:rPr>
              <a:t>ặc điểm phân loại 7 bộ côn trùng</a:t>
            </a:r>
            <a:r>
              <a:rPr lang="en-US" sz="3100" dirty="0" smtClean="0">
                <a:solidFill>
                  <a:schemeClr val="bg1"/>
                </a:solidFill>
              </a:rPr>
              <a:t> </a:t>
            </a:r>
            <a:r>
              <a:rPr lang="en-US" sz="3100" dirty="0" err="1" smtClean="0">
                <a:solidFill>
                  <a:schemeClr val="bg1"/>
                </a:solidFill>
              </a:rPr>
              <a:t>là</a:t>
            </a:r>
            <a:r>
              <a:rPr lang="en-US" sz="3100" dirty="0" smtClean="0">
                <a:solidFill>
                  <a:schemeClr val="bg1"/>
                </a:solidFill>
              </a:rPr>
              <a:t>: </a:t>
            </a:r>
            <a:endParaRPr lang="en-US" sz="31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3883570"/>
          </a:xfrm>
        </p:spPr>
        <p:txBody>
          <a:bodyPr/>
          <a:lstStyle/>
          <a:p>
            <a:r>
              <a:rPr lang="vi-VN" dirty="0" smtClean="0">
                <a:solidFill>
                  <a:schemeClr val="bg1"/>
                </a:solidFill>
              </a:rPr>
              <a:t>1. Không cánh. </a:t>
            </a:r>
          </a:p>
          <a:p>
            <a:r>
              <a:rPr lang="vi-VN" dirty="0" smtClean="0">
                <a:solidFill>
                  <a:schemeClr val="bg1"/>
                </a:solidFill>
              </a:rPr>
              <a:t>2. Cánh nửa.</a:t>
            </a:r>
            <a:endParaRPr lang="vi-VN" dirty="0">
              <a:solidFill>
                <a:schemeClr val="bg1"/>
              </a:solidFill>
            </a:endParaRPr>
          </a:p>
          <a:p>
            <a:r>
              <a:rPr lang="vi-VN" dirty="0" smtClean="0">
                <a:solidFill>
                  <a:schemeClr val="bg1"/>
                </a:solidFill>
              </a:rPr>
              <a:t>3. Hai cánh.</a:t>
            </a:r>
          </a:p>
          <a:p>
            <a:r>
              <a:rPr lang="vi-VN" dirty="0" smtClean="0">
                <a:solidFill>
                  <a:schemeClr val="bg1"/>
                </a:solidFill>
              </a:rPr>
              <a:t>4. Cánh cứng.</a:t>
            </a:r>
          </a:p>
          <a:p>
            <a:r>
              <a:rPr lang="vi-VN" dirty="0" smtClean="0">
                <a:solidFill>
                  <a:schemeClr val="bg1"/>
                </a:solidFill>
              </a:rPr>
              <a:t>5. Cánh vảy.</a:t>
            </a:r>
          </a:p>
          <a:p>
            <a:r>
              <a:rPr lang="vi-VN" dirty="0" smtClean="0">
                <a:solidFill>
                  <a:schemeClr val="bg1"/>
                </a:solidFill>
              </a:rPr>
              <a:t>6. Cánh mạng.</a:t>
            </a:r>
          </a:p>
          <a:p>
            <a:r>
              <a:rPr lang="vi-VN" dirty="0" smtClean="0">
                <a:solidFill>
                  <a:schemeClr val="bg1"/>
                </a:solidFill>
              </a:rPr>
              <a:t>7. Cánh màng.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000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056784" cy="1143000"/>
          </a:xfr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just"/>
            <a:r>
              <a:rPr lang="vi-VN" sz="2400" dirty="0" smtClean="0">
                <a:solidFill>
                  <a:schemeClr val="bg1"/>
                </a:solidFill>
                <a:latin typeface="+mn-lt"/>
              </a:rPr>
              <a:t>Dựa vào bảng </a:t>
            </a: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23</a:t>
            </a:r>
            <a:r>
              <a:rPr lang="vi-VN" sz="2400" dirty="0" smtClean="0">
                <a:solidFill>
                  <a:schemeClr val="bg1"/>
                </a:solidFill>
                <a:latin typeface="+mn-lt"/>
              </a:rPr>
              <a:t>.1; </a:t>
            </a: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23</a:t>
            </a:r>
            <a:r>
              <a:rPr lang="vi-VN" sz="2400" dirty="0" smtClean="0">
                <a:solidFill>
                  <a:schemeClr val="bg1"/>
                </a:solidFill>
                <a:latin typeface="+mn-lt"/>
              </a:rPr>
              <a:t>.2 và bảng đặc điểm, gọi tên các bộ côn trùng từ a</a:t>
            </a:r>
            <a:r>
              <a:rPr lang="vi-VN" sz="2400" dirty="0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 h</a:t>
            </a:r>
            <a:r>
              <a:rPr lang="en-US" sz="2400" dirty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bằng</a:t>
            </a:r>
            <a:r>
              <a:rPr lang="en-US" sz="2400" dirty="0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cách</a:t>
            </a:r>
            <a:r>
              <a:rPr lang="en-US" sz="2400" dirty="0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ghép</a:t>
            </a:r>
            <a:r>
              <a:rPr lang="en-US" sz="2400" dirty="0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nối</a:t>
            </a:r>
            <a:r>
              <a:rPr lang="en-US" sz="2400" dirty="0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  </a:t>
            </a:r>
            <a:r>
              <a:rPr lang="en-US" sz="2400" dirty="0" err="1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cột</a:t>
            </a:r>
            <a:r>
              <a:rPr lang="en-US" sz="2400" dirty="0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 A </a:t>
            </a:r>
            <a:r>
              <a:rPr lang="en-US" sz="2400" dirty="0" err="1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với</a:t>
            </a:r>
            <a:r>
              <a:rPr lang="en-US" sz="2400" dirty="0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cột</a:t>
            </a:r>
            <a:r>
              <a:rPr lang="en-US" sz="2400" dirty="0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 B </a:t>
            </a:r>
            <a:r>
              <a:rPr lang="en-US" sz="2400" dirty="0" err="1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sao</a:t>
            </a:r>
            <a:r>
              <a:rPr lang="en-US" sz="2400" dirty="0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cho</a:t>
            </a:r>
            <a:r>
              <a:rPr lang="en-US" sz="2400" dirty="0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phù</a:t>
            </a:r>
            <a:r>
              <a:rPr lang="en-US" sz="2400" dirty="0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hợp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9328" y="2428252"/>
            <a:ext cx="1594520" cy="532696"/>
          </a:xfrm>
        </p:spPr>
        <p:txBody>
          <a:bodyPr/>
          <a:lstStyle/>
          <a:p>
            <a:r>
              <a:rPr lang="vi-VN" dirty="0" smtClean="0">
                <a:solidFill>
                  <a:schemeClr val="bg1"/>
                </a:solidFill>
              </a:rPr>
              <a:t>A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609328" y="3076324"/>
            <a:ext cx="1594520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dirty="0" smtClean="0">
                <a:solidFill>
                  <a:schemeClr val="bg1"/>
                </a:solidFill>
              </a:rPr>
              <a:t>B 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609328" y="3580380"/>
            <a:ext cx="1450504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dirty="0" smtClean="0">
                <a:solidFill>
                  <a:schemeClr val="bg1"/>
                </a:solidFill>
              </a:rPr>
              <a:t>C 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619672" y="4156444"/>
            <a:ext cx="1728192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dirty="0" smtClean="0">
                <a:solidFill>
                  <a:schemeClr val="bg1"/>
                </a:solidFill>
              </a:rPr>
              <a:t>D 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619672" y="4660500"/>
            <a:ext cx="1728192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dirty="0">
                <a:solidFill>
                  <a:schemeClr val="bg1"/>
                </a:solidFill>
              </a:rPr>
              <a:t>E</a:t>
            </a:r>
            <a:r>
              <a:rPr lang="vi-VN" dirty="0" smtClean="0">
                <a:solidFill>
                  <a:schemeClr val="bg1"/>
                </a:solidFill>
              </a:rPr>
              <a:t> 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619672" y="5236564"/>
            <a:ext cx="1728192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dirty="0" smtClean="0">
                <a:solidFill>
                  <a:schemeClr val="bg1"/>
                </a:solidFill>
              </a:rPr>
              <a:t>G 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619672" y="5812628"/>
            <a:ext cx="1728192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dirty="0" smtClean="0">
                <a:solidFill>
                  <a:schemeClr val="bg1"/>
                </a:solidFill>
              </a:rPr>
              <a:t>H 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84168" y="1700808"/>
            <a:ext cx="1080120" cy="52322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417640" y="3400360"/>
            <a:ext cx="4114800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bg1"/>
                </a:solidFill>
              </a:rPr>
              <a:t>Bộ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không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cánh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389815" y="2348880"/>
            <a:ext cx="4114800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bg1"/>
                </a:solidFill>
              </a:rPr>
              <a:t>Bộ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cánh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nửa</a:t>
            </a:r>
            <a:r>
              <a:rPr lang="vi-VN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366686" y="2867664"/>
            <a:ext cx="4114800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bg1"/>
                </a:solidFill>
              </a:rPr>
              <a:t>Bộ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hai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cánh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vi-VN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400159" y="3976424"/>
            <a:ext cx="4114800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bg1"/>
                </a:solidFill>
              </a:rPr>
              <a:t>Bộ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cánh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cứng</a:t>
            </a:r>
            <a:r>
              <a:rPr lang="vi-VN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400159" y="4660500"/>
            <a:ext cx="4114800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bg1"/>
                </a:solidFill>
              </a:rPr>
              <a:t>Bộ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cánh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vảy</a:t>
            </a:r>
            <a:r>
              <a:rPr lang="vi-VN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366686" y="5877272"/>
            <a:ext cx="4114800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bg1"/>
                </a:solidFill>
              </a:rPr>
              <a:t>Bộ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cánh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mạng</a:t>
            </a:r>
            <a:r>
              <a:rPr lang="vi-VN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4400159" y="5272568"/>
            <a:ext cx="4114800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bg1"/>
                </a:solidFill>
              </a:rPr>
              <a:t>Bộ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cánh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màng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r>
              <a:rPr lang="vi-VN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763688" y="1717648"/>
            <a:ext cx="1080120" cy="52322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707904" y="1717648"/>
            <a:ext cx="72008" cy="46276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6851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9775" y="269776"/>
            <a:ext cx="2314600" cy="1143000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5392" y="1268760"/>
            <a:ext cx="6923112" cy="532696"/>
          </a:xfrm>
        </p:spPr>
        <p:txBody>
          <a:bodyPr/>
          <a:lstStyle/>
          <a:p>
            <a:r>
              <a:rPr lang="vi-VN" dirty="0" smtClean="0">
                <a:solidFill>
                  <a:schemeClr val="bg1"/>
                </a:solidFill>
              </a:rPr>
              <a:t>A – </a:t>
            </a:r>
            <a:r>
              <a:rPr lang="en-US" dirty="0" err="1" smtClean="0">
                <a:solidFill>
                  <a:schemeClr val="bg1"/>
                </a:solidFill>
              </a:rPr>
              <a:t>Bộ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không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cánh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157567" y="1815776"/>
            <a:ext cx="6923112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dirty="0" smtClean="0">
                <a:solidFill>
                  <a:schemeClr val="bg1"/>
                </a:solidFill>
              </a:rPr>
              <a:t>B –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Bộ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cánh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nửa</a:t>
            </a:r>
            <a:r>
              <a:rPr lang="vi-VN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157567" y="2319832"/>
            <a:ext cx="6923112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dirty="0" smtClean="0">
                <a:solidFill>
                  <a:schemeClr val="bg1"/>
                </a:solidFill>
              </a:rPr>
              <a:t>C –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Bộ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hai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cánh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vi-VN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167911" y="2895896"/>
            <a:ext cx="6923112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dirty="0" smtClean="0">
                <a:solidFill>
                  <a:schemeClr val="bg1"/>
                </a:solidFill>
              </a:rPr>
              <a:t>D –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Bộ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cánh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cứng</a:t>
            </a:r>
            <a:r>
              <a:rPr lang="vi-VN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167911" y="3399952"/>
            <a:ext cx="6923112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dirty="0">
                <a:solidFill>
                  <a:schemeClr val="bg1"/>
                </a:solidFill>
              </a:rPr>
              <a:t>E</a:t>
            </a:r>
            <a:r>
              <a:rPr lang="vi-VN" dirty="0" smtClean="0">
                <a:solidFill>
                  <a:schemeClr val="bg1"/>
                </a:solidFill>
              </a:rPr>
              <a:t> –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Bộ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cánh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vảy</a:t>
            </a:r>
            <a:r>
              <a:rPr lang="vi-VN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157567" y="3916751"/>
            <a:ext cx="6923112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dirty="0" smtClean="0">
                <a:solidFill>
                  <a:schemeClr val="bg1"/>
                </a:solidFill>
              </a:rPr>
              <a:t>G –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Bộ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cánh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mạng</a:t>
            </a:r>
            <a:r>
              <a:rPr lang="vi-VN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167911" y="4552080"/>
            <a:ext cx="6923112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dirty="0" smtClean="0">
                <a:solidFill>
                  <a:schemeClr val="bg1"/>
                </a:solidFill>
              </a:rPr>
              <a:t>H –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Bộ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cánh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màng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r>
              <a:rPr lang="vi-VN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824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13792"/>
            <a:ext cx="8579296" cy="1143000"/>
          </a:xfrm>
        </p:spPr>
        <p:txBody>
          <a:bodyPr>
            <a:normAutofit/>
          </a:bodyPr>
          <a:lstStyle/>
          <a:p>
            <a:pPr algn="l"/>
            <a:r>
              <a:rPr lang="vi-VN" sz="2800" dirty="0" smtClean="0">
                <a:solidFill>
                  <a:schemeClr val="bg1"/>
                </a:solidFill>
              </a:rPr>
              <a:t>III. Các bước xây dựng khóa lưỡng phân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631" y="1484784"/>
            <a:ext cx="8229600" cy="676672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vi-VN" b="1" u="sng" dirty="0" smtClean="0">
                <a:solidFill>
                  <a:schemeClr val="bg1"/>
                </a:solidFill>
              </a:rPr>
              <a:t>Bước 1</a:t>
            </a:r>
            <a:r>
              <a:rPr lang="vi-VN" dirty="0" smtClean="0">
                <a:solidFill>
                  <a:schemeClr val="bg1"/>
                </a:solidFill>
              </a:rPr>
              <a:t>. </a:t>
            </a:r>
            <a:r>
              <a:rPr lang="en-US" dirty="0" err="1" smtClean="0">
                <a:solidFill>
                  <a:schemeClr val="bg1"/>
                </a:solidFill>
              </a:rPr>
              <a:t>Xác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định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đặc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điểm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đặc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trưng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của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mỗi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đại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diện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trong</a:t>
            </a:r>
            <a:r>
              <a:rPr lang="en-US" dirty="0" smtClean="0">
                <a:solidFill>
                  <a:schemeClr val="bg1"/>
                </a:solidFill>
              </a:rPr>
              <a:t> 5 </a:t>
            </a:r>
            <a:r>
              <a:rPr lang="en-US" dirty="0" err="1" smtClean="0">
                <a:solidFill>
                  <a:schemeClr val="bg1"/>
                </a:solidFill>
              </a:rPr>
              <a:t>giới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4975" y="2564904"/>
            <a:ext cx="8229600" cy="676672"/>
          </a:xfrm>
          <a:prstGeom prst="rect">
            <a:avLst/>
          </a:prstGeom>
        </p:spPr>
        <p:txBody>
          <a:bodyPr vert="horz">
            <a:no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" indent="0">
              <a:buFont typeface="Wingdings 2"/>
              <a:buNone/>
            </a:pPr>
            <a:r>
              <a:rPr lang="vi-VN" b="1" u="sng" dirty="0" smtClean="0">
                <a:solidFill>
                  <a:schemeClr val="bg1"/>
                </a:solidFill>
              </a:rPr>
              <a:t>Bước 2</a:t>
            </a:r>
            <a:r>
              <a:rPr lang="vi-VN" dirty="0" smtClean="0">
                <a:solidFill>
                  <a:schemeClr val="bg1"/>
                </a:solidFill>
              </a:rPr>
              <a:t>.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Dựa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vào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một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số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đôi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đặc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điểm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đối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lập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phân</a:t>
            </a:r>
            <a:r>
              <a:rPr lang="en-US" dirty="0" smtClean="0">
                <a:solidFill>
                  <a:schemeClr val="bg1"/>
                </a:solidFill>
              </a:rPr>
              <a:t> chia </a:t>
            </a:r>
            <a:r>
              <a:rPr lang="en-US" dirty="0" err="1" smtClean="0">
                <a:solidFill>
                  <a:schemeClr val="bg1"/>
                </a:solidFill>
              </a:rPr>
              <a:t>sinh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vật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thành</a:t>
            </a:r>
            <a:r>
              <a:rPr lang="en-US" dirty="0" smtClean="0">
                <a:solidFill>
                  <a:schemeClr val="bg1"/>
                </a:solidFill>
              </a:rPr>
              <a:t> 2 </a:t>
            </a:r>
            <a:r>
              <a:rPr lang="en-US" dirty="0" err="1" smtClean="0">
                <a:solidFill>
                  <a:schemeClr val="bg1"/>
                </a:solidFill>
              </a:rPr>
              <a:t>nhóm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r>
              <a:rPr lang="vi-VN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89899" y="3616424"/>
            <a:ext cx="8229600" cy="676672"/>
          </a:xfrm>
          <a:prstGeom prst="rect">
            <a:avLst/>
          </a:prstGeom>
        </p:spPr>
        <p:txBody>
          <a:bodyPr vert="horz">
            <a:no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" indent="0">
              <a:buFont typeface="Wingdings 2"/>
              <a:buNone/>
            </a:pPr>
            <a:r>
              <a:rPr lang="vi-VN" b="1" u="sng" dirty="0" smtClean="0">
                <a:solidFill>
                  <a:schemeClr val="bg1"/>
                </a:solidFill>
              </a:rPr>
              <a:t>Bước 3</a:t>
            </a:r>
            <a:r>
              <a:rPr lang="vi-VN" dirty="0" smtClean="0">
                <a:solidFill>
                  <a:schemeClr val="bg1"/>
                </a:solidFill>
              </a:rPr>
              <a:t>.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Tiếp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tục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phân</a:t>
            </a:r>
            <a:r>
              <a:rPr lang="en-US" dirty="0" smtClean="0">
                <a:solidFill>
                  <a:schemeClr val="bg1"/>
                </a:solidFill>
              </a:rPr>
              <a:t> chia </a:t>
            </a:r>
            <a:r>
              <a:rPr lang="en-US" dirty="0" err="1" smtClean="0">
                <a:solidFill>
                  <a:schemeClr val="bg1"/>
                </a:solidFill>
              </a:rPr>
              <a:t>các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nhóm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trên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thành</a:t>
            </a:r>
            <a:r>
              <a:rPr lang="en-US" dirty="0" smtClean="0">
                <a:solidFill>
                  <a:schemeClr val="bg1"/>
                </a:solidFill>
              </a:rPr>
              <a:t> 2 </a:t>
            </a:r>
            <a:r>
              <a:rPr lang="en-US" dirty="0" err="1" smtClean="0">
                <a:solidFill>
                  <a:schemeClr val="bg1"/>
                </a:solidFill>
              </a:rPr>
              <a:t>cho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đến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khi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mỗi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nhóm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chỉ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còn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lại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một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sinh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vật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r>
              <a:rPr lang="vi-VN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74975" y="4696544"/>
            <a:ext cx="8229600" cy="67667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" indent="0">
              <a:buFont typeface="Wingdings 2"/>
              <a:buNone/>
            </a:pPr>
            <a:r>
              <a:rPr lang="vi-VN" b="1" u="sng" dirty="0" smtClean="0">
                <a:solidFill>
                  <a:schemeClr val="bg1"/>
                </a:solidFill>
              </a:rPr>
              <a:t>Bước 4</a:t>
            </a:r>
            <a:r>
              <a:rPr lang="vi-VN" dirty="0" smtClean="0">
                <a:solidFill>
                  <a:schemeClr val="bg1"/>
                </a:solidFill>
              </a:rPr>
              <a:t>.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Vẽ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sơ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đồ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khóa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lưỡng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phân</a:t>
            </a:r>
            <a:r>
              <a:rPr lang="en-US" dirty="0">
                <a:solidFill>
                  <a:schemeClr val="bg1"/>
                </a:solidFill>
              </a:rPr>
              <a:t>.</a:t>
            </a:r>
            <a:r>
              <a:rPr lang="vi-VN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73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260648"/>
            <a:ext cx="8208912" cy="626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solidFill>
                  <a:srgbClr val="000000"/>
                </a:solidFill>
                <a:ea typeface="Calibri" panose="020F0502020204030204" pitchFamily="34" charset="0"/>
              </a:rPr>
              <a:t>        </a:t>
            </a:r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Trước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đây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nhiều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quan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khác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nhau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hệ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thống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chia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thế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sống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như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quan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năm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sáu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Ngày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nay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khoa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phát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triển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nhà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loại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xu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hướng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ủng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hộ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quan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5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Whittaker ( 1969)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bao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gồm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  +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khởi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sinh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  + 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sinh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  + 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Nấm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  + 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  +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470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0912" y="274638"/>
            <a:ext cx="5349280" cy="922114"/>
          </a:xfrm>
        </p:spPr>
        <p:txBody>
          <a:bodyPr>
            <a:normAutofit/>
          </a:bodyPr>
          <a:lstStyle/>
          <a:p>
            <a:pPr algn="l"/>
            <a:r>
              <a:rPr lang="vi-VN" sz="2800" dirty="0" smtClean="0">
                <a:solidFill>
                  <a:schemeClr val="bg1"/>
                </a:solidFill>
              </a:rPr>
              <a:t>Ảnh đại diện 5 giới sinh vật</a:t>
            </a: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62" y="1196752"/>
            <a:ext cx="7915275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0969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3108</TotalTime>
  <Words>429</Words>
  <PresentationFormat>On-screen Show (4:3)</PresentationFormat>
  <Paragraphs>76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Book Antiqua</vt:lpstr>
      <vt:lpstr>Calibri</vt:lpstr>
      <vt:lpstr>Lucida Sans</vt:lpstr>
      <vt:lpstr>Tahoma</vt:lpstr>
      <vt:lpstr>Times New Roman</vt:lpstr>
      <vt:lpstr>Wingdings</vt:lpstr>
      <vt:lpstr>Wingdings 2</vt:lpstr>
      <vt:lpstr>Wingdings 3</vt:lpstr>
      <vt:lpstr>Apex</vt:lpstr>
      <vt:lpstr>BÀI 23  THỰC HÀNH XÂY DỰNG KHÓA LƯỠNG PHÂN </vt:lpstr>
      <vt:lpstr>I. Mục tiêu     - Hiểu được khóa lưỡng phân là gì.     - Trình  bày cách xây dựng khóa lưỡng phân.     - Xây dựng được khóa lưỡng phân 5 giới sinh vật.</vt:lpstr>
      <vt:lpstr>II. Cách tiến hành </vt:lpstr>
      <vt:lpstr>Đặc điểm phân loại 7 bộ côn trùng là: </vt:lpstr>
      <vt:lpstr>Dựa vào bảng 23.1; 23.2 và bảng đặc điểm, gọi tên các bộ côn trùng từ a h bằng cách ghép nối  cột A với cột B sao cho phù hợp</vt:lpstr>
      <vt:lpstr>ĐÁP ÁN</vt:lpstr>
      <vt:lpstr>III. Các bước xây dựng khóa lưỡng phân</vt:lpstr>
      <vt:lpstr>PowerPoint Presentation</vt:lpstr>
      <vt:lpstr>Ảnh đại diện 5 giới sinh vật</vt:lpstr>
      <vt:lpstr>Thảo luận nhóm: Căn cứ bộ ảnh đại diện 5 giới sinh vật, xây dựng khóa lưỡng phân 5 giới sinh vật.</vt:lpstr>
      <vt:lpstr>Báo cáo:  Kết quả thực hành xây dựng  khóa lưỡng phân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2017-02-11T14:48:23Z</dcterms:created>
  <dcterms:modified xsi:type="dcterms:W3CDTF">2021-05-27T01:35:39Z</dcterms:modified>
</cp:coreProperties>
</file>