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</p:sldMasterIdLst>
  <p:sldIdLst>
    <p:sldId id="281" r:id="rId4"/>
    <p:sldId id="259" r:id="rId5"/>
    <p:sldId id="266" r:id="rId6"/>
    <p:sldId id="273" r:id="rId7"/>
    <p:sldId id="261" r:id="rId8"/>
    <p:sldId id="275" r:id="rId9"/>
    <p:sldId id="293" r:id="rId10"/>
    <p:sldId id="294" r:id="rId11"/>
    <p:sldId id="295" r:id="rId12"/>
    <p:sldId id="289" r:id="rId13"/>
    <p:sldId id="290" r:id="rId14"/>
    <p:sldId id="291" r:id="rId15"/>
    <p:sldId id="292" r:id="rId16"/>
    <p:sldId id="263" r:id="rId17"/>
    <p:sldId id="270" r:id="rId18"/>
    <p:sldId id="279" r:id="rId19"/>
    <p:sldId id="280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UTM Avo" panose="02040603050506020204" pitchFamily="18" charset="0"/>
      <p:regular r:id="rId27"/>
      <p:bold r:id="rId28"/>
      <p:italic r:id="rId29"/>
      <p:boldItalic r:id="rId30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43"/>
  </p:normalViewPr>
  <p:slideViewPr>
    <p:cSldViewPr snapToGrid="0">
      <p:cViewPr varScale="1">
        <p:scale>
          <a:sx n="73" d="100"/>
          <a:sy n="73" d="100"/>
        </p:scale>
        <p:origin x="6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10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1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10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C8F29496-1A23-93BD-8B98-920D11615CB0}"/>
              </a:ext>
            </a:extLst>
          </p:cNvPr>
          <p:cNvSpPr txBox="1">
            <a:spLocks/>
          </p:cNvSpPr>
          <p:nvPr/>
        </p:nvSpPr>
        <p:spPr>
          <a:xfrm>
            <a:off x="1640958" y="2047174"/>
            <a:ext cx="8910084" cy="24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Tuần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 </a:t>
            </a:r>
            <a:r>
              <a:rPr lang="en-US" sz="5400" b="1" kern="0" dirty="0">
                <a:solidFill>
                  <a:srgbClr val="002060"/>
                </a:solidFill>
                <a:latin typeface="UTM Avo" panose="02040603050506020204" pitchFamily="18"/>
              </a:rPr>
              <a:t>20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Trao đổi: Lòng nhân ái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50952-C3AA-0DA7-501F-3C8841BFFE53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AFAE6-6A63-972C-89E4-39C8906555F1}"/>
              </a:ext>
            </a:extLst>
          </p:cNvPr>
          <p:cNvSpPr txBox="1"/>
          <p:nvPr/>
        </p:nvSpPr>
        <p:spPr>
          <a:xfrm>
            <a:off x="10556875" y="771178"/>
            <a:ext cx="1673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599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0;g2a9d8da0986_0_0">
            <a:extLst>
              <a:ext uri="{FF2B5EF4-FFF2-40B4-BE49-F238E27FC236}">
                <a16:creationId xmlns:a16="http://schemas.microsoft.com/office/drawing/2014/main" id="{81DDF708-3AB0-C0E9-A55E-2903EB6165E9}"/>
              </a:ext>
            </a:extLst>
          </p:cNvPr>
          <p:cNvSpPr txBox="1"/>
          <p:nvPr/>
        </p:nvSpPr>
        <p:spPr>
          <a:xfrm>
            <a:off x="5118149" y="1131818"/>
            <a:ext cx="1955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Gợi ý</a:t>
            </a:r>
            <a:endParaRPr sz="2400" b="1" i="0" u="none" strike="noStrike" cap="none" dirty="0">
              <a:solidFill>
                <a:schemeClr val="bg1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5" name="Google Shape;163;g2a9d8da0986_0_0">
            <a:extLst>
              <a:ext uri="{FF2B5EF4-FFF2-40B4-BE49-F238E27FC236}">
                <a16:creationId xmlns:a16="http://schemas.microsoft.com/office/drawing/2014/main" id="{3C684FA8-FA23-D893-F594-6EF67CC3CA77}"/>
              </a:ext>
            </a:extLst>
          </p:cNvPr>
          <p:cNvSpPr/>
          <p:nvPr/>
        </p:nvSpPr>
        <p:spPr>
          <a:xfrm>
            <a:off x="3021062" y="1700199"/>
            <a:ext cx="1668000" cy="595190"/>
          </a:xfrm>
          <a:prstGeom prst="wedgeRectCallout">
            <a:avLst>
              <a:gd name="adj1" fmla="val 49436"/>
              <a:gd name="adj2" fmla="val 77492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Đề 1</a:t>
            </a:r>
            <a:endParaRPr sz="2400" b="1" i="0" u="none" strike="noStrike" cap="none" dirty="0">
              <a:solidFill>
                <a:schemeClr val="bg1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64;g2a9d8da0986_0_0">
            <a:extLst>
              <a:ext uri="{FF2B5EF4-FFF2-40B4-BE49-F238E27FC236}">
                <a16:creationId xmlns:a16="http://schemas.microsoft.com/office/drawing/2014/main" id="{3E532877-1E78-1E9C-F4A7-5721DBBE09E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595" y="2494438"/>
            <a:ext cx="8970810" cy="420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5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9;g2a9d8da0986_0_10">
            <a:extLst>
              <a:ext uri="{FF2B5EF4-FFF2-40B4-BE49-F238E27FC236}">
                <a16:creationId xmlns:a16="http://schemas.microsoft.com/office/drawing/2014/main" id="{F2270143-6272-A42F-786A-A1722838D702}"/>
              </a:ext>
            </a:extLst>
          </p:cNvPr>
          <p:cNvSpPr txBox="1"/>
          <p:nvPr/>
        </p:nvSpPr>
        <p:spPr>
          <a:xfrm>
            <a:off x="5118150" y="1210384"/>
            <a:ext cx="1955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Gợi ý</a:t>
            </a:r>
            <a:endParaRPr sz="2400" b="1" i="0" u="none" strike="noStrike" cap="none" dirty="0">
              <a:solidFill>
                <a:schemeClr val="bg1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4" name="Google Shape;171;g2a9d8da0986_0_10">
            <a:extLst>
              <a:ext uri="{FF2B5EF4-FFF2-40B4-BE49-F238E27FC236}">
                <a16:creationId xmlns:a16="http://schemas.microsoft.com/office/drawing/2014/main" id="{6FFA8DE5-C278-B294-7B26-34C5844813B5}"/>
              </a:ext>
            </a:extLst>
          </p:cNvPr>
          <p:cNvSpPr/>
          <p:nvPr/>
        </p:nvSpPr>
        <p:spPr>
          <a:xfrm>
            <a:off x="2438854" y="1646105"/>
            <a:ext cx="1668000" cy="582326"/>
          </a:xfrm>
          <a:prstGeom prst="wedgeRectCallout">
            <a:avLst>
              <a:gd name="adj1" fmla="val 43345"/>
              <a:gd name="adj2" fmla="val 82043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>
                <a:solidFill>
                  <a:schemeClr val="bg1"/>
                </a:solidFill>
                <a:latin typeface="UTM Avo" panose="02040603050506020204" pitchFamily="18"/>
              </a:rPr>
              <a:t>Đề 2</a:t>
            </a:r>
            <a:endParaRPr sz="2400" b="1" i="0" u="none" strike="noStrike" cap="none">
              <a:solidFill>
                <a:schemeClr val="bg1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72;g2a9d8da0986_0_10">
            <a:extLst>
              <a:ext uri="{FF2B5EF4-FFF2-40B4-BE49-F238E27FC236}">
                <a16:creationId xmlns:a16="http://schemas.microsoft.com/office/drawing/2014/main" id="{E6A0AD2F-81FD-A3E4-C73B-683B511CA83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64828"/>
            <a:ext cx="12139723" cy="204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3;g2a9d8da0986_0_10">
            <a:extLst>
              <a:ext uri="{FF2B5EF4-FFF2-40B4-BE49-F238E27FC236}">
                <a16:creationId xmlns:a16="http://schemas.microsoft.com/office/drawing/2014/main" id="{48867F45-5927-C9E8-0AE8-C0409D33821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656012"/>
            <a:ext cx="6600366" cy="204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4;g2a9d8da0986_0_10">
            <a:extLst>
              <a:ext uri="{FF2B5EF4-FFF2-40B4-BE49-F238E27FC236}">
                <a16:creationId xmlns:a16="http://schemas.microsoft.com/office/drawing/2014/main" id="{AEFE8290-09C0-7005-C6CC-A282B8F1FC4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2775" y="4658962"/>
            <a:ext cx="5428048" cy="204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43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1;p9">
            <a:extLst>
              <a:ext uri="{FF2B5EF4-FFF2-40B4-BE49-F238E27FC236}">
                <a16:creationId xmlns:a16="http://schemas.microsoft.com/office/drawing/2014/main" id="{788E0912-F4E1-C750-9D57-79210F5FBF08}"/>
              </a:ext>
            </a:extLst>
          </p:cNvPr>
          <p:cNvSpPr/>
          <p:nvPr/>
        </p:nvSpPr>
        <p:spPr>
          <a:xfrm>
            <a:off x="2530786" y="781347"/>
            <a:ext cx="7943227" cy="1778000"/>
          </a:xfrm>
          <a:prstGeom prst="cloud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02. Giới thiệu và trao đổi</a:t>
            </a:r>
            <a:endParaRPr sz="2400" dirty="0">
              <a:latin typeface="UTM Avo" panose="02040603050506020204" pitchFamily="18"/>
            </a:endParaRPr>
          </a:p>
        </p:txBody>
      </p:sp>
      <p:sp>
        <p:nvSpPr>
          <p:cNvPr id="5" name="Google Shape;182;p9">
            <a:extLst>
              <a:ext uri="{FF2B5EF4-FFF2-40B4-BE49-F238E27FC236}">
                <a16:creationId xmlns:a16="http://schemas.microsoft.com/office/drawing/2014/main" id="{8FB6438C-9864-8CCC-0473-BF6ECD60361E}"/>
              </a:ext>
            </a:extLst>
          </p:cNvPr>
          <p:cNvSpPr/>
          <p:nvPr/>
        </p:nvSpPr>
        <p:spPr>
          <a:xfrm>
            <a:off x="3886200" y="2179283"/>
            <a:ext cx="4800600" cy="812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Trao đổi trong nhóm</a:t>
            </a:r>
            <a:endParaRPr sz="2400">
              <a:latin typeface="UTM Avo" panose="02040603050506020204" pitchFamily="18"/>
            </a:endParaRPr>
          </a:p>
        </p:txBody>
      </p:sp>
      <p:cxnSp>
        <p:nvCxnSpPr>
          <p:cNvPr id="6" name="Google Shape;183;p9">
            <a:extLst>
              <a:ext uri="{FF2B5EF4-FFF2-40B4-BE49-F238E27FC236}">
                <a16:creationId xmlns:a16="http://schemas.microsoft.com/office/drawing/2014/main" id="{37A9FA9B-7178-7A24-D65D-B30D4205D162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>
            <a:off x="8686800" y="2585683"/>
            <a:ext cx="32687" cy="1182675"/>
          </a:xfrm>
          <a:prstGeom prst="bentConnector2">
            <a:avLst/>
          </a:prstGeom>
          <a:noFill/>
          <a:ln w="9525" cap="flat" cmpd="sng">
            <a:solidFill>
              <a:srgbClr val="CD816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" name="Google Shape;185;p9">
            <a:extLst>
              <a:ext uri="{FF2B5EF4-FFF2-40B4-BE49-F238E27FC236}">
                <a16:creationId xmlns:a16="http://schemas.microsoft.com/office/drawing/2014/main" id="{84208382-145F-05D8-1421-F59F899FBD59}"/>
              </a:ext>
            </a:extLst>
          </p:cNvPr>
          <p:cNvSpPr txBox="1"/>
          <p:nvPr/>
        </p:nvSpPr>
        <p:spPr>
          <a:xfrm>
            <a:off x="1562100" y="3768369"/>
            <a:ext cx="45224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Đề 1: 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Giới thiệu chuyện và các nhân vật trong câu </a:t>
            </a: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chuyện,</a:t>
            </a:r>
            <a:r>
              <a:rPr lang="en-US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nhận 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xét về tính cách của các nhân vật,... </a:t>
            </a:r>
            <a:endParaRPr sz="2400" b="0" i="0" u="none" strike="noStrike" cap="none" dirty="0">
              <a:solidFill>
                <a:srgbClr val="00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8" name="Google Shape;184;p9">
            <a:extLst>
              <a:ext uri="{FF2B5EF4-FFF2-40B4-BE49-F238E27FC236}">
                <a16:creationId xmlns:a16="http://schemas.microsoft.com/office/drawing/2014/main" id="{1611F035-5FAC-4B59-46F9-B00AB9DA6A3C}"/>
              </a:ext>
            </a:extLst>
          </p:cNvPr>
          <p:cNvSpPr txBox="1"/>
          <p:nvPr/>
        </p:nvSpPr>
        <p:spPr>
          <a:xfrm>
            <a:off x="6758274" y="3768358"/>
            <a:ext cx="392242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Đề 2: 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Giới thiệu nội dung sẽ trình bày; nêu biểu hiện của lòng nhân ái trong đời sống....</a:t>
            </a:r>
            <a:endParaRPr sz="2400" b="0" i="0" u="none" strike="noStrike" cap="none" dirty="0">
              <a:solidFill>
                <a:srgbClr val="00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cxnSp>
        <p:nvCxnSpPr>
          <p:cNvPr id="9" name="Google Shape;186;p9">
            <a:extLst>
              <a:ext uri="{FF2B5EF4-FFF2-40B4-BE49-F238E27FC236}">
                <a16:creationId xmlns:a16="http://schemas.microsoft.com/office/drawing/2014/main" id="{0D5394F9-9AD4-C433-106E-6D57E1513FBF}"/>
              </a:ext>
            </a:extLst>
          </p:cNvPr>
          <p:cNvCxnSpPr>
            <a:stCxn id="5" idx="1"/>
          </p:cNvCxnSpPr>
          <p:nvPr/>
        </p:nvCxnSpPr>
        <p:spPr>
          <a:xfrm flipH="1">
            <a:off x="3849300" y="2585683"/>
            <a:ext cx="36900" cy="1284300"/>
          </a:xfrm>
          <a:prstGeom prst="bentConnector2">
            <a:avLst/>
          </a:prstGeom>
          <a:noFill/>
          <a:ln w="9525" cap="flat" cmpd="sng">
            <a:solidFill>
              <a:srgbClr val="CD816F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692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3;p10">
            <a:extLst>
              <a:ext uri="{FF2B5EF4-FFF2-40B4-BE49-F238E27FC236}">
                <a16:creationId xmlns:a16="http://schemas.microsoft.com/office/drawing/2014/main" id="{66664057-56D9-61C4-8116-799D7F847CE3}"/>
              </a:ext>
            </a:extLst>
          </p:cNvPr>
          <p:cNvSpPr/>
          <p:nvPr/>
        </p:nvSpPr>
        <p:spPr>
          <a:xfrm>
            <a:off x="3695700" y="1414147"/>
            <a:ext cx="4800600" cy="668653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9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Trao đổi trước lớp</a:t>
            </a:r>
            <a:endParaRPr/>
          </a:p>
        </p:txBody>
      </p:sp>
      <p:pic>
        <p:nvPicPr>
          <p:cNvPr id="5" name="Google Shape;194;p10">
            <a:extLst>
              <a:ext uri="{FF2B5EF4-FFF2-40B4-BE49-F238E27FC236}">
                <a16:creationId xmlns:a16="http://schemas.microsoft.com/office/drawing/2014/main" id="{4AD0D2FF-853C-DF06-0528-9E220B0853C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87" y="2354947"/>
            <a:ext cx="10940625" cy="407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22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18F3FCA7-56BA-0630-E347-5B4444BAD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9;p11">
            <a:extLst>
              <a:ext uri="{FF2B5EF4-FFF2-40B4-BE49-F238E27FC236}">
                <a16:creationId xmlns:a16="http://schemas.microsoft.com/office/drawing/2014/main" id="{8738630D-250B-F795-26B9-26BD8B4BDAAA}"/>
              </a:ext>
            </a:extLst>
          </p:cNvPr>
          <p:cNvSpPr/>
          <p:nvPr/>
        </p:nvSpPr>
        <p:spPr>
          <a:xfrm>
            <a:off x="7568411" y="1448803"/>
            <a:ext cx="3686672" cy="4925594"/>
          </a:xfrm>
          <a:custGeom>
            <a:avLst/>
            <a:gdLst/>
            <a:ahLst/>
            <a:cxnLst/>
            <a:rect l="l" t="t" r="r" b="b"/>
            <a:pathLst>
              <a:path w="5530008" h="7388391" extrusionOk="0">
                <a:moveTo>
                  <a:pt x="0" y="0"/>
                </a:moveTo>
                <a:lnTo>
                  <a:pt x="5530008" y="0"/>
                </a:lnTo>
                <a:lnTo>
                  <a:pt x="5530008" y="7388392"/>
                </a:lnTo>
                <a:lnTo>
                  <a:pt x="0" y="7388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01;p11">
            <a:extLst>
              <a:ext uri="{FF2B5EF4-FFF2-40B4-BE49-F238E27FC236}">
                <a16:creationId xmlns:a16="http://schemas.microsoft.com/office/drawing/2014/main" id="{A018C025-8C7D-E8B6-06E7-00B6E3CFDCFD}"/>
              </a:ext>
            </a:extLst>
          </p:cNvPr>
          <p:cNvSpPr/>
          <p:nvPr/>
        </p:nvSpPr>
        <p:spPr>
          <a:xfrm>
            <a:off x="1047355" y="2018621"/>
            <a:ext cx="6350000" cy="156277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Lắng nghe nhận xét của </a:t>
            </a:r>
            <a:endParaRPr sz="240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giáo viên để cả lớp rút kinh nghiệm</a:t>
            </a:r>
            <a:endParaRPr sz="2400" b="0" i="0" u="none" strike="noStrike" cap="none">
              <a:solidFill>
                <a:srgbClr val="00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5" name="Google Shape;202;p11">
            <a:extLst>
              <a:ext uri="{FF2B5EF4-FFF2-40B4-BE49-F238E27FC236}">
                <a16:creationId xmlns:a16="http://schemas.microsoft.com/office/drawing/2014/main" id="{026070C5-8F50-B5BD-211B-D8D04F2D0A60}"/>
              </a:ext>
            </a:extLst>
          </p:cNvPr>
          <p:cNvSpPr/>
          <p:nvPr/>
        </p:nvSpPr>
        <p:spPr>
          <a:xfrm>
            <a:off x="1047355" y="3904763"/>
            <a:ext cx="6350000" cy="156277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Chuẩn bị </a:t>
            </a:r>
            <a:endParaRPr sz="2400" b="0" i="0" u="none" strike="noStrike" cap="none" dirty="0">
              <a:solidFill>
                <a:schemeClr val="bg1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B</a:t>
            </a:r>
            <a:r>
              <a:rPr lang="vi-VN" sz="2400" b="1" u="none" strike="noStrike" cap="none" dirty="0">
                <a:solidFill>
                  <a:schemeClr val="bg1"/>
                </a:solidFill>
                <a:latin typeface="UTM Avo" panose="02040603050506020204" pitchFamily="18"/>
              </a:rPr>
              <a:t>ài đọc 4: </a:t>
            </a:r>
            <a:r>
              <a:rPr lang="vi-VN" sz="2400" b="1" i="1" u="none" strike="noStrike" cap="none" dirty="0">
                <a:solidFill>
                  <a:schemeClr val="bg1"/>
                </a:solidFill>
                <a:latin typeface="UTM Avo" panose="02040603050506020204" pitchFamily="18"/>
              </a:rPr>
              <a:t>Con sóng lan xa</a:t>
            </a:r>
            <a:endParaRPr sz="2400" b="1" i="1" u="none" strike="noStrike" cap="none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22B9963-47AA-E4D3-0E27-23CDFAB7B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2">
            <a:extLst>
              <a:ext uri="{FF2B5EF4-FFF2-40B4-BE49-F238E27FC236}">
                <a16:creationId xmlns:a16="http://schemas.microsoft.com/office/drawing/2014/main" id="{E80C46C6-F61E-7D10-C568-88E51B197F08}"/>
              </a:ext>
            </a:extLst>
          </p:cNvPr>
          <p:cNvSpPr/>
          <p:nvPr/>
        </p:nvSpPr>
        <p:spPr>
          <a:xfrm>
            <a:off x="6299201" y="838200"/>
            <a:ext cx="5409191" cy="5360017"/>
          </a:xfrm>
          <a:custGeom>
            <a:avLst/>
            <a:gdLst/>
            <a:ahLst/>
            <a:cxnLst/>
            <a:rect l="l" t="t" r="r" b="b"/>
            <a:pathLst>
              <a:path w="8799922" h="8719922" extrusionOk="0">
                <a:moveTo>
                  <a:pt x="0" y="0"/>
                </a:moveTo>
                <a:lnTo>
                  <a:pt x="8799922" y="0"/>
                </a:lnTo>
                <a:lnTo>
                  <a:pt x="8799922" y="8719922"/>
                </a:lnTo>
                <a:lnTo>
                  <a:pt x="0" y="8719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5;p2">
            <a:extLst>
              <a:ext uri="{FF2B5EF4-FFF2-40B4-BE49-F238E27FC236}">
                <a16:creationId xmlns:a16="http://schemas.microsoft.com/office/drawing/2014/main" id="{688DF2AA-BA87-6ACD-8BF0-C654BA86082E}"/>
              </a:ext>
            </a:extLst>
          </p:cNvPr>
          <p:cNvSpPr/>
          <p:nvPr/>
        </p:nvSpPr>
        <p:spPr>
          <a:xfrm>
            <a:off x="483608" y="1955800"/>
            <a:ext cx="6178769" cy="3784600"/>
          </a:xfrm>
          <a:prstGeom prst="cloudCallout">
            <a:avLst>
              <a:gd name="adj1" fmla="val 86807"/>
              <a:gd name="adj2" fmla="val -16562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Em hãy kể tên những câu chuyện mà em đã đọc, nghe nói về lòng nhân ái.</a:t>
            </a:r>
            <a:endParaRPr sz="2800" b="0" i="0" u="none" strike="noStrike" cap="none" dirty="0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3" name="Google Shape;94;p2">
            <a:extLst>
              <a:ext uri="{FF2B5EF4-FFF2-40B4-BE49-F238E27FC236}">
                <a16:creationId xmlns:a16="http://schemas.microsoft.com/office/drawing/2014/main" id="{B424BA09-D6E4-1A49-9D1E-EED6EDFE1AE8}"/>
              </a:ext>
            </a:extLst>
          </p:cNvPr>
          <p:cNvSpPr/>
          <p:nvPr/>
        </p:nvSpPr>
        <p:spPr>
          <a:xfrm>
            <a:off x="7635807" y="1194417"/>
            <a:ext cx="3099155" cy="3910555"/>
          </a:xfrm>
          <a:custGeom>
            <a:avLst/>
            <a:gdLst/>
            <a:ahLst/>
            <a:cxnLst/>
            <a:rect l="l" t="t" r="r" b="b"/>
            <a:pathLst>
              <a:path w="5041848" h="6361872" extrusionOk="0">
                <a:moveTo>
                  <a:pt x="0" y="0"/>
                </a:moveTo>
                <a:lnTo>
                  <a:pt x="5041848" y="0"/>
                </a:lnTo>
                <a:lnTo>
                  <a:pt x="5041848" y="6361872"/>
                </a:lnTo>
                <a:lnTo>
                  <a:pt x="0" y="63618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0;p3">
            <a:extLst>
              <a:ext uri="{FF2B5EF4-FFF2-40B4-BE49-F238E27FC236}">
                <a16:creationId xmlns:a16="http://schemas.microsoft.com/office/drawing/2014/main" id="{A2AEC190-E031-37A2-ECF5-F24BBCCD2A58}"/>
              </a:ext>
            </a:extLst>
          </p:cNvPr>
          <p:cNvSpPr txBox="1"/>
          <p:nvPr/>
        </p:nvSpPr>
        <p:spPr>
          <a:xfrm>
            <a:off x="5118100" y="1059300"/>
            <a:ext cx="19558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Gợi ý</a:t>
            </a:r>
            <a:endParaRPr sz="2800" b="1" i="0" u="none" strike="noStrike" cap="none" dirty="0">
              <a:solidFill>
                <a:srgbClr val="00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9" name="Google Shape;103;p3">
            <a:extLst>
              <a:ext uri="{FF2B5EF4-FFF2-40B4-BE49-F238E27FC236}">
                <a16:creationId xmlns:a16="http://schemas.microsoft.com/office/drawing/2014/main" id="{7D3248AE-BEC5-86A3-9CC4-E75ECF756A2E}"/>
              </a:ext>
            </a:extLst>
          </p:cNvPr>
          <p:cNvSpPr/>
          <p:nvPr/>
        </p:nvSpPr>
        <p:spPr>
          <a:xfrm>
            <a:off x="711200" y="5994400"/>
            <a:ext cx="3454400" cy="7620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Sự tích hồ Ba Bể</a:t>
            </a:r>
            <a:endParaRPr sz="2400" dirty="0">
              <a:latin typeface="UTM Avo" panose="02040603050506020204" pitchFamily="18"/>
            </a:endParaRPr>
          </a:p>
        </p:txBody>
      </p:sp>
      <p:sp>
        <p:nvSpPr>
          <p:cNvPr id="10" name="Google Shape;104;p3">
            <a:extLst>
              <a:ext uri="{FF2B5EF4-FFF2-40B4-BE49-F238E27FC236}">
                <a16:creationId xmlns:a16="http://schemas.microsoft.com/office/drawing/2014/main" id="{71F3E45F-4BD4-1725-55F8-D05728F472E4}"/>
              </a:ext>
            </a:extLst>
          </p:cNvPr>
          <p:cNvSpPr/>
          <p:nvPr/>
        </p:nvSpPr>
        <p:spPr>
          <a:xfrm>
            <a:off x="4368800" y="5994400"/>
            <a:ext cx="3454400" cy="7620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Cây tre trăm đốt</a:t>
            </a:r>
            <a:endParaRPr sz="2400" dirty="0">
              <a:latin typeface="UTM Avo" panose="02040603050506020204" pitchFamily="18"/>
            </a:endParaRPr>
          </a:p>
        </p:txBody>
      </p:sp>
      <p:sp>
        <p:nvSpPr>
          <p:cNvPr id="11" name="Google Shape;105;p3">
            <a:extLst>
              <a:ext uri="{FF2B5EF4-FFF2-40B4-BE49-F238E27FC236}">
                <a16:creationId xmlns:a16="http://schemas.microsoft.com/office/drawing/2014/main" id="{45FC48DB-C9B4-1154-44E7-24E1ECB65FCC}"/>
              </a:ext>
            </a:extLst>
          </p:cNvPr>
          <p:cNvSpPr/>
          <p:nvPr/>
        </p:nvSpPr>
        <p:spPr>
          <a:xfrm>
            <a:off x="8026400" y="5994400"/>
            <a:ext cx="3454400" cy="7620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Tấm Cám</a:t>
            </a:r>
            <a:endParaRPr sz="2400" dirty="0">
              <a:latin typeface="UTM Avo" panose="02040603050506020204" pitchFamily="18"/>
            </a:endParaRPr>
          </a:p>
        </p:txBody>
      </p:sp>
      <p:pic>
        <p:nvPicPr>
          <p:cNvPr id="12" name="Google Shape;106;p3" descr="Tranh Truyện Dân Gian Việt Nam - Sự Tích Hồ Ba Bể - Hồng Hà, Phạm Ngọc Tuấn  | NetaBooks">
            <a:extLst>
              <a:ext uri="{FF2B5EF4-FFF2-40B4-BE49-F238E27FC236}">
                <a16:creationId xmlns:a16="http://schemas.microsoft.com/office/drawing/2014/main" id="{3930269E-DFA1-ED91-DE5F-4CB88D063D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6143" r="14570"/>
          <a:stretch/>
        </p:blipFill>
        <p:spPr>
          <a:xfrm>
            <a:off x="952245" y="1636355"/>
            <a:ext cx="2972310" cy="422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7;p3" descr="Tranh truyện dân gian Việt Nam - Cây tre trăm đốt – Nhà xuất bản Kim Đồng">
            <a:extLst>
              <a:ext uri="{FF2B5EF4-FFF2-40B4-BE49-F238E27FC236}">
                <a16:creationId xmlns:a16="http://schemas.microsoft.com/office/drawing/2014/main" id="{4090C0D8-7459-9AE6-04F1-97B8DB5C3D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9845" y="1636355"/>
            <a:ext cx="2972310" cy="422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8;p3" descr="Tổng hợp tranh minh họa truyện cổ tích tấm cám và những câu chuyện khác">
            <a:extLst>
              <a:ext uri="{FF2B5EF4-FFF2-40B4-BE49-F238E27FC236}">
                <a16:creationId xmlns:a16="http://schemas.microsoft.com/office/drawing/2014/main" id="{2FAE0AB7-7AC0-6B03-DEED-CF2D7896F7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67445" y="1636355"/>
            <a:ext cx="2972311" cy="4228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88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DE6A259-7458-824E-C4CF-3C0A5AB73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3;p5">
            <a:extLst>
              <a:ext uri="{FF2B5EF4-FFF2-40B4-BE49-F238E27FC236}">
                <a16:creationId xmlns:a16="http://schemas.microsoft.com/office/drawing/2014/main" id="{B0507973-0390-CB6F-743B-F8979354F651}"/>
              </a:ext>
            </a:extLst>
          </p:cNvPr>
          <p:cNvSpPr/>
          <p:nvPr/>
        </p:nvSpPr>
        <p:spPr>
          <a:xfrm>
            <a:off x="1229362" y="2247900"/>
            <a:ext cx="4612640" cy="3352800"/>
          </a:xfrm>
          <a:prstGeom prst="wedgeRectCallout">
            <a:avLst>
              <a:gd name="adj1" fmla="val -21541"/>
              <a:gd name="adj2" fmla="val 63471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Đề 1: </a:t>
            </a:r>
            <a:endParaRPr sz="2400" dirty="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Trình bày ý kiến về </a:t>
            </a:r>
            <a:endParaRPr sz="2400" dirty="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lòng nhân ái của nhân vật trong một câu chuyện </a:t>
            </a:r>
            <a:endParaRPr sz="2400" dirty="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đã học ở </a:t>
            </a:r>
            <a:r>
              <a:rPr lang="vi-VN" sz="2400" b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Bài 11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 dirty="0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5" name="Google Shape;124;p5">
            <a:extLst>
              <a:ext uri="{FF2B5EF4-FFF2-40B4-BE49-F238E27FC236}">
                <a16:creationId xmlns:a16="http://schemas.microsoft.com/office/drawing/2014/main" id="{0A9973FA-DC5B-C380-D337-964B904B3C69}"/>
              </a:ext>
            </a:extLst>
          </p:cNvPr>
          <p:cNvSpPr/>
          <p:nvPr/>
        </p:nvSpPr>
        <p:spPr>
          <a:xfrm>
            <a:off x="6350000" y="2247900"/>
            <a:ext cx="4785360" cy="3352800"/>
          </a:xfrm>
          <a:prstGeom prst="wedgeRectCallout">
            <a:avLst>
              <a:gd name="adj1" fmla="val -21541"/>
              <a:gd name="adj2" fmla="val 63471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Đề 2: </a:t>
            </a:r>
            <a:endParaRPr sz="240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Trình bày ý kiến về </a:t>
            </a:r>
            <a:endParaRPr sz="240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biểu hiện của lòng nhân ái trong đời sống.</a:t>
            </a:r>
            <a:endParaRPr sz="2400" b="0" i="0" u="none" strike="noStrike" cap="none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5;p5">
            <a:extLst>
              <a:ext uri="{FF2B5EF4-FFF2-40B4-BE49-F238E27FC236}">
                <a16:creationId xmlns:a16="http://schemas.microsoft.com/office/drawing/2014/main" id="{9B2E0A00-4743-45B8-7F58-620FEFAFD7AB}"/>
              </a:ext>
            </a:extLst>
          </p:cNvPr>
          <p:cNvSpPr/>
          <p:nvPr/>
        </p:nvSpPr>
        <p:spPr>
          <a:xfrm>
            <a:off x="4268943" y="1041400"/>
            <a:ext cx="3654113" cy="1409700"/>
          </a:xfrm>
          <a:prstGeom prst="cloud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01. Chuẩn bị</a:t>
            </a:r>
            <a:endParaRPr sz="2400" dirty="0"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6425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32;p6">
            <a:extLst>
              <a:ext uri="{FF2B5EF4-FFF2-40B4-BE49-F238E27FC236}">
                <a16:creationId xmlns:a16="http://schemas.microsoft.com/office/drawing/2014/main" id="{7AF53B98-C14C-CFD0-C846-5A539F654255}"/>
              </a:ext>
            </a:extLst>
          </p:cNvPr>
          <p:cNvGrpSpPr/>
          <p:nvPr/>
        </p:nvGrpSpPr>
        <p:grpSpPr>
          <a:xfrm>
            <a:off x="2590799" y="1143229"/>
            <a:ext cx="6800264" cy="2730271"/>
            <a:chOff x="3929502" y="342900"/>
            <a:chExt cx="10200396" cy="4095406"/>
          </a:xfrm>
        </p:grpSpPr>
        <p:sp>
          <p:nvSpPr>
            <p:cNvPr id="5" name="Google Shape;133;p6">
              <a:extLst>
                <a:ext uri="{FF2B5EF4-FFF2-40B4-BE49-F238E27FC236}">
                  <a16:creationId xmlns:a16="http://schemas.microsoft.com/office/drawing/2014/main" id="{6278CE90-EF82-53DA-9055-4FC63BF664F2}"/>
                </a:ext>
              </a:extLst>
            </p:cNvPr>
            <p:cNvSpPr/>
            <p:nvPr/>
          </p:nvSpPr>
          <p:spPr>
            <a:xfrm>
              <a:off x="5410200" y="342900"/>
              <a:ext cx="7239000" cy="146594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CD81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400" b="1" i="0" u="none" strike="noStrike" cap="none">
                  <a:solidFill>
                    <a:srgbClr val="000000"/>
                  </a:solidFill>
                  <a:latin typeface="UTM Avo" panose="02040603050506020204" pitchFamily="18"/>
                  <a:ea typeface="Arial"/>
                  <a:cs typeface="Arial"/>
                  <a:sym typeface="Arial"/>
                </a:rPr>
                <a:t>THẢO LUẬN NHÓM</a:t>
              </a:r>
              <a:endParaRPr sz="2400">
                <a:latin typeface="UTM Avo" panose="02040603050506020204" pitchFamily="18"/>
              </a:endParaRPr>
            </a:p>
          </p:txBody>
        </p:sp>
        <p:sp>
          <p:nvSpPr>
            <p:cNvPr id="6" name="Google Shape;134;p6">
              <a:extLst>
                <a:ext uri="{FF2B5EF4-FFF2-40B4-BE49-F238E27FC236}">
                  <a16:creationId xmlns:a16="http://schemas.microsoft.com/office/drawing/2014/main" id="{987349AB-1EED-E45D-0570-C08677AB27E8}"/>
                </a:ext>
              </a:extLst>
            </p:cNvPr>
            <p:cNvSpPr/>
            <p:nvPr/>
          </p:nvSpPr>
          <p:spPr>
            <a:xfrm>
              <a:off x="3929502" y="1747950"/>
              <a:ext cx="10200396" cy="2690356"/>
            </a:xfrm>
            <a:custGeom>
              <a:avLst/>
              <a:gdLst/>
              <a:ahLst/>
              <a:cxnLst/>
              <a:rect l="l" t="t" r="r" b="b"/>
              <a:pathLst>
                <a:path w="2865843" h="755866" extrusionOk="0">
                  <a:moveTo>
                    <a:pt x="0" y="0"/>
                  </a:moveTo>
                  <a:lnTo>
                    <a:pt x="2865843" y="0"/>
                  </a:lnTo>
                  <a:lnTo>
                    <a:pt x="2865843" y="755866"/>
                  </a:lnTo>
                  <a:lnTo>
                    <a:pt x="0" y="7558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Google Shape;135;p6">
            <a:extLst>
              <a:ext uri="{FF2B5EF4-FFF2-40B4-BE49-F238E27FC236}">
                <a16:creationId xmlns:a16="http://schemas.microsoft.com/office/drawing/2014/main" id="{40112B4E-7D30-9C23-A9E0-50E34582633C}"/>
              </a:ext>
            </a:extLst>
          </p:cNvPr>
          <p:cNvSpPr/>
          <p:nvPr/>
        </p:nvSpPr>
        <p:spPr>
          <a:xfrm>
            <a:off x="2235198" y="4359354"/>
            <a:ext cx="3403600" cy="2151138"/>
          </a:xfrm>
          <a:prstGeom prst="wedgeRectCallout">
            <a:avLst>
              <a:gd name="adj1" fmla="val -21970"/>
              <a:gd name="adj2" fmla="val -57908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Đề bài yêu cầu chúng ta làm gì?</a:t>
            </a:r>
            <a:endParaRPr sz="2400" b="0" i="0" u="none" strike="noStrike" cap="none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8" name="Google Shape;136;p6">
            <a:extLst>
              <a:ext uri="{FF2B5EF4-FFF2-40B4-BE49-F238E27FC236}">
                <a16:creationId xmlns:a16="http://schemas.microsoft.com/office/drawing/2014/main" id="{EDCA31F8-DA76-BB69-D282-93E60C99CFFE}"/>
              </a:ext>
            </a:extLst>
          </p:cNvPr>
          <p:cNvSpPr/>
          <p:nvPr/>
        </p:nvSpPr>
        <p:spPr>
          <a:xfrm>
            <a:off x="6096000" y="4359354"/>
            <a:ext cx="3827256" cy="2151138"/>
          </a:xfrm>
          <a:prstGeom prst="wedgeRectCallout">
            <a:avLst>
              <a:gd name="adj1" fmla="val -20549"/>
              <a:gd name="adj2" fmla="val -57568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Theo gợi ý, </a:t>
            </a:r>
            <a:endParaRPr sz="240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chúng ta phải làm gì? </a:t>
            </a:r>
            <a:endParaRPr sz="2400" b="0" i="0" u="none" strike="noStrike" cap="none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569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1;p7">
            <a:extLst>
              <a:ext uri="{FF2B5EF4-FFF2-40B4-BE49-F238E27FC236}">
                <a16:creationId xmlns:a16="http://schemas.microsoft.com/office/drawing/2014/main" id="{B6229C63-20A3-9A96-2FA3-68156147CF1D}"/>
              </a:ext>
            </a:extLst>
          </p:cNvPr>
          <p:cNvSpPr txBox="1"/>
          <p:nvPr/>
        </p:nvSpPr>
        <p:spPr>
          <a:xfrm>
            <a:off x="5118099" y="1193068"/>
            <a:ext cx="1955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Gợi ý</a:t>
            </a:r>
            <a:endParaRPr sz="2400" b="1" i="0" u="none" strike="noStrike" cap="none">
              <a:solidFill>
                <a:srgbClr val="00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4;p7">
            <a:extLst>
              <a:ext uri="{FF2B5EF4-FFF2-40B4-BE49-F238E27FC236}">
                <a16:creationId xmlns:a16="http://schemas.microsoft.com/office/drawing/2014/main" id="{B0A9C0A0-56E5-F80C-2461-BAD282B88CB0}"/>
              </a:ext>
            </a:extLst>
          </p:cNvPr>
          <p:cNvSpPr/>
          <p:nvPr/>
        </p:nvSpPr>
        <p:spPr>
          <a:xfrm>
            <a:off x="2827653" y="1799744"/>
            <a:ext cx="6536691" cy="807397"/>
          </a:xfrm>
          <a:prstGeom prst="wedgeRectCallout">
            <a:avLst>
              <a:gd name="adj1" fmla="val -36707"/>
              <a:gd name="adj2" fmla="val 92552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Đề bài yêu cầu chúng ta làm gì?</a:t>
            </a:r>
            <a:endParaRPr sz="2400" b="1" i="0" u="none" strike="noStrike" cap="none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5;p7">
            <a:extLst>
              <a:ext uri="{FF2B5EF4-FFF2-40B4-BE49-F238E27FC236}">
                <a16:creationId xmlns:a16="http://schemas.microsoft.com/office/drawing/2014/main" id="{97C80504-17DD-214E-6B4F-DC8EA2205E94}"/>
              </a:ext>
            </a:extLst>
          </p:cNvPr>
          <p:cNvSpPr txBox="1"/>
          <p:nvPr/>
        </p:nvSpPr>
        <p:spPr>
          <a:xfrm>
            <a:off x="5118099" y="3158030"/>
            <a:ext cx="547370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81019" marR="0" lvl="0" indent="-38101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Trình bày ý kiến về lòng nhân ái của nhân vật trong một câu chuyện đã học ở </a:t>
            </a:r>
            <a:r>
              <a:rPr lang="vi-VN" sz="2400" b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Bài 11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.</a:t>
            </a:r>
            <a:endParaRPr sz="2400" dirty="0">
              <a:latin typeface="UTM Avo" panose="02040603050506020204" pitchFamily="18"/>
            </a:endParaRPr>
          </a:p>
          <a:p>
            <a:pPr marL="381019" marR="0" lvl="0" indent="-38101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Hoặc biểu hiện của lòng nhân ái trong đời sống.</a:t>
            </a:r>
            <a:endParaRPr sz="2400" b="0" i="0" u="none" strike="noStrike" cap="none" dirty="0">
              <a:solidFill>
                <a:srgbClr val="00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6;p7">
            <a:extLst>
              <a:ext uri="{FF2B5EF4-FFF2-40B4-BE49-F238E27FC236}">
                <a16:creationId xmlns:a16="http://schemas.microsoft.com/office/drawing/2014/main" id="{21739686-0C40-1480-F44A-344855AE9980}"/>
              </a:ext>
            </a:extLst>
          </p:cNvPr>
          <p:cNvSpPr/>
          <p:nvPr/>
        </p:nvSpPr>
        <p:spPr>
          <a:xfrm>
            <a:off x="1467835" y="2933700"/>
            <a:ext cx="3281965" cy="4114800"/>
          </a:xfrm>
          <a:custGeom>
            <a:avLst/>
            <a:gdLst/>
            <a:ahLst/>
            <a:cxnLst/>
            <a:rect l="l" t="t" r="r" b="b"/>
            <a:pathLst>
              <a:path w="808375" h="1051681" extrusionOk="0">
                <a:moveTo>
                  <a:pt x="0" y="0"/>
                </a:moveTo>
                <a:lnTo>
                  <a:pt x="808375" y="0"/>
                </a:lnTo>
                <a:lnTo>
                  <a:pt x="808375" y="1051681"/>
                </a:lnTo>
                <a:lnTo>
                  <a:pt x="0" y="10516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5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3;p8">
            <a:extLst>
              <a:ext uri="{FF2B5EF4-FFF2-40B4-BE49-F238E27FC236}">
                <a16:creationId xmlns:a16="http://schemas.microsoft.com/office/drawing/2014/main" id="{FDBF3FFD-8F28-23F8-9999-5942F5D5069F}"/>
              </a:ext>
            </a:extLst>
          </p:cNvPr>
          <p:cNvSpPr/>
          <p:nvPr/>
        </p:nvSpPr>
        <p:spPr>
          <a:xfrm>
            <a:off x="2814034" y="1672333"/>
            <a:ext cx="6536691" cy="702568"/>
          </a:xfrm>
          <a:prstGeom prst="wedgeRectCallout">
            <a:avLst>
              <a:gd name="adj1" fmla="val -40010"/>
              <a:gd name="adj2" fmla="val 98609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Theo gợi ý, chúng ta phải làm gì?</a:t>
            </a:r>
            <a:endParaRPr sz="2400" b="1" i="0" u="none" strike="noStrike" cap="none" dirty="0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5" name="Google Shape;154;p8">
            <a:extLst>
              <a:ext uri="{FF2B5EF4-FFF2-40B4-BE49-F238E27FC236}">
                <a16:creationId xmlns:a16="http://schemas.microsoft.com/office/drawing/2014/main" id="{95C1BC71-AB19-2DAB-7405-FB11A57CA305}"/>
              </a:ext>
            </a:extLst>
          </p:cNvPr>
          <p:cNvSpPr txBox="1"/>
          <p:nvPr/>
        </p:nvSpPr>
        <p:spPr>
          <a:xfrm>
            <a:off x="4270906" y="2505129"/>
            <a:ext cx="7070194" cy="4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81019" marR="0" lvl="0" indent="-381019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vi-VN" sz="2400" b="0" i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Với đề 1, chúng ta phải dựa vào một câu chuyện đã học ở </a:t>
            </a:r>
            <a:r>
              <a:rPr lang="vi-VN" sz="2400" b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Bài 11</a:t>
            </a:r>
            <a:r>
              <a:rPr lang="vi-VN" sz="2400" b="0" i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để trình bày ý kiến về lòng nhân ái của nhân vật trong truyện.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381019" marR="0" lvl="0" indent="-381019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vi-VN" sz="2400" b="0" i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Với đề 2, chúng ta phải dựa vào sự quan sát đời sống, vốn hiểu biết cá nhân để trình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bày</a:t>
            </a:r>
            <a:r>
              <a:rPr lang="vi-VN" sz="2400" b="0" i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ý kiến về biểu hiện của lòng nhân ái trong đời sống.</a:t>
            </a:r>
            <a:endParaRPr sz="2400" b="0" i="0" u="none" strike="noStrike" cap="none" dirty="0">
              <a:solidFill>
                <a:schemeClr val="bg1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6" name="Google Shape;155;p8">
            <a:extLst>
              <a:ext uri="{FF2B5EF4-FFF2-40B4-BE49-F238E27FC236}">
                <a16:creationId xmlns:a16="http://schemas.microsoft.com/office/drawing/2014/main" id="{B3734F4B-B0FA-EEC8-AE11-A2176B7D8BA5}"/>
              </a:ext>
            </a:extLst>
          </p:cNvPr>
          <p:cNvSpPr/>
          <p:nvPr/>
        </p:nvSpPr>
        <p:spPr>
          <a:xfrm>
            <a:off x="850900" y="2743200"/>
            <a:ext cx="3281965" cy="4114800"/>
          </a:xfrm>
          <a:custGeom>
            <a:avLst/>
            <a:gdLst/>
            <a:ahLst/>
            <a:cxnLst/>
            <a:rect l="l" t="t" r="r" b="b"/>
            <a:pathLst>
              <a:path w="808375" h="1051681" extrusionOk="0">
                <a:moveTo>
                  <a:pt x="0" y="0"/>
                </a:moveTo>
                <a:lnTo>
                  <a:pt x="808375" y="0"/>
                </a:lnTo>
                <a:lnTo>
                  <a:pt x="808375" y="1051681"/>
                </a:lnTo>
                <a:lnTo>
                  <a:pt x="0" y="10516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35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369</Words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Arial</vt:lpstr>
      <vt:lpstr>UTM Avo</vt:lpstr>
      <vt:lpstr>Calibri Light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2023-10-19T01:39:18Z</dcterms:created>
  <dcterms:modified xsi:type="dcterms:W3CDTF">2024-01-04T04:55:02Z</dcterms:modified>
</cp:coreProperties>
</file>