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74" r:id="rId2"/>
    <p:sldId id="301" r:id="rId3"/>
    <p:sldId id="384" r:id="rId4"/>
    <p:sldId id="389" r:id="rId5"/>
    <p:sldId id="385" r:id="rId6"/>
    <p:sldId id="386" r:id="rId7"/>
    <p:sldId id="387" r:id="rId8"/>
    <p:sldId id="388" r:id="rId9"/>
    <p:sldId id="376" r:id="rId10"/>
  </p:sldIdLst>
  <p:sldSz cx="12188825" cy="6858000"/>
  <p:notesSz cx="6858000" cy="9144000"/>
  <p:defaultTextStyle>
    <a:defPPr>
      <a:defRPr lang="en-US"/>
    </a:defPPr>
    <a:lvl1pPr marL="0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4426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8850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43276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57702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72128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86553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00979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15404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603B"/>
    <a:srgbClr val="B757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76" y="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A6634-C256-4E54-B045-0FC968CE322C}" type="datetimeFigureOut">
              <a:rPr lang="vi-VN" smtClean="0"/>
              <a:pPr/>
              <a:t>15/09/2021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9D81D-7D9F-44D6-A978-01A67BB375E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4859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1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23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85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48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09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71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33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96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30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4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3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7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72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86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00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1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15/9/2021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73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15/9/2021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3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40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40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15/9/2021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139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15/9/2021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864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6" y="4406904"/>
            <a:ext cx="10360501" cy="1362075"/>
          </a:xfrm>
        </p:spPr>
        <p:txBody>
          <a:bodyPr anchor="t"/>
          <a:lstStyle>
            <a:lvl1pPr algn="l">
              <a:defRPr sz="5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6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442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885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84327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5770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7212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865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009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91540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15/9/2021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0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4"/>
            <a:ext cx="5383398" cy="4525963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4"/>
            <a:ext cx="5383398" cy="4525963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15/9/2021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82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6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4426" indent="0">
              <a:buNone/>
              <a:defRPr sz="2700" b="1"/>
            </a:lvl2pPr>
            <a:lvl3pPr marL="1228850" indent="0">
              <a:buNone/>
              <a:defRPr sz="2400" b="1"/>
            </a:lvl3pPr>
            <a:lvl4pPr marL="1843276" indent="0">
              <a:buNone/>
              <a:defRPr sz="2300" b="1"/>
            </a:lvl4pPr>
            <a:lvl5pPr marL="2457702" indent="0">
              <a:buNone/>
              <a:defRPr sz="2300" b="1"/>
            </a:lvl5pPr>
            <a:lvl6pPr marL="3072128" indent="0">
              <a:buNone/>
              <a:defRPr sz="2300" b="1"/>
            </a:lvl6pPr>
            <a:lvl7pPr marL="3686553" indent="0">
              <a:buNone/>
              <a:defRPr sz="2300" b="1"/>
            </a:lvl7pPr>
            <a:lvl8pPr marL="4300979" indent="0">
              <a:buNone/>
              <a:defRPr sz="2300" b="1"/>
            </a:lvl8pPr>
            <a:lvl9pPr marL="4915404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7" y="1535116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4426" indent="0">
              <a:buNone/>
              <a:defRPr sz="2700" b="1"/>
            </a:lvl2pPr>
            <a:lvl3pPr marL="1228850" indent="0">
              <a:buNone/>
              <a:defRPr sz="2400" b="1"/>
            </a:lvl3pPr>
            <a:lvl4pPr marL="1843276" indent="0">
              <a:buNone/>
              <a:defRPr sz="2300" b="1"/>
            </a:lvl4pPr>
            <a:lvl5pPr marL="2457702" indent="0">
              <a:buNone/>
              <a:defRPr sz="2300" b="1"/>
            </a:lvl5pPr>
            <a:lvl6pPr marL="3072128" indent="0">
              <a:buNone/>
              <a:defRPr sz="2300" b="1"/>
            </a:lvl6pPr>
            <a:lvl7pPr marL="3686553" indent="0">
              <a:buNone/>
              <a:defRPr sz="2300" b="1"/>
            </a:lvl7pPr>
            <a:lvl8pPr marL="4300979" indent="0">
              <a:buNone/>
              <a:defRPr sz="2300" b="1"/>
            </a:lvl8pPr>
            <a:lvl9pPr marL="4915404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7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15/9/2021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1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15/9/2021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9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15/9/2021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1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6" y="273050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6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9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6" y="1435104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14426" indent="0">
              <a:buNone/>
              <a:defRPr sz="1600"/>
            </a:lvl2pPr>
            <a:lvl3pPr marL="1228850" indent="0">
              <a:buNone/>
              <a:defRPr sz="1300"/>
            </a:lvl3pPr>
            <a:lvl4pPr marL="1843276" indent="0">
              <a:buNone/>
              <a:defRPr sz="1200"/>
            </a:lvl4pPr>
            <a:lvl5pPr marL="2457702" indent="0">
              <a:buNone/>
              <a:defRPr sz="1200"/>
            </a:lvl5pPr>
            <a:lvl6pPr marL="3072128" indent="0">
              <a:buNone/>
              <a:defRPr sz="1200"/>
            </a:lvl6pPr>
            <a:lvl7pPr marL="3686553" indent="0">
              <a:buNone/>
              <a:defRPr sz="1200"/>
            </a:lvl7pPr>
            <a:lvl8pPr marL="4300979" indent="0">
              <a:buNone/>
              <a:defRPr sz="1200"/>
            </a:lvl8pPr>
            <a:lvl9pPr marL="4915404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15/9/2021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83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1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14426" indent="0">
              <a:buNone/>
              <a:defRPr sz="3900"/>
            </a:lvl2pPr>
            <a:lvl3pPr marL="1228850" indent="0">
              <a:buNone/>
              <a:defRPr sz="3200"/>
            </a:lvl3pPr>
            <a:lvl4pPr marL="1843276" indent="0">
              <a:buNone/>
              <a:defRPr sz="2700"/>
            </a:lvl4pPr>
            <a:lvl5pPr marL="2457702" indent="0">
              <a:buNone/>
              <a:defRPr sz="2700"/>
            </a:lvl5pPr>
            <a:lvl6pPr marL="3072128" indent="0">
              <a:buNone/>
              <a:defRPr sz="2700"/>
            </a:lvl6pPr>
            <a:lvl7pPr marL="3686553" indent="0">
              <a:buNone/>
              <a:defRPr sz="2700"/>
            </a:lvl7pPr>
            <a:lvl8pPr marL="4300979" indent="0">
              <a:buNone/>
              <a:defRPr sz="2700"/>
            </a:lvl8pPr>
            <a:lvl9pPr marL="4915404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42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14426" indent="0">
              <a:buNone/>
              <a:defRPr sz="1600"/>
            </a:lvl2pPr>
            <a:lvl3pPr marL="1228850" indent="0">
              <a:buNone/>
              <a:defRPr sz="1300"/>
            </a:lvl3pPr>
            <a:lvl4pPr marL="1843276" indent="0">
              <a:buNone/>
              <a:defRPr sz="1200"/>
            </a:lvl4pPr>
            <a:lvl5pPr marL="2457702" indent="0">
              <a:buNone/>
              <a:defRPr sz="1200"/>
            </a:lvl5pPr>
            <a:lvl6pPr marL="3072128" indent="0">
              <a:buNone/>
              <a:defRPr sz="1200"/>
            </a:lvl6pPr>
            <a:lvl7pPr marL="3686553" indent="0">
              <a:buNone/>
              <a:defRPr sz="1200"/>
            </a:lvl7pPr>
            <a:lvl8pPr marL="4300979" indent="0">
              <a:buNone/>
              <a:defRPr sz="1200"/>
            </a:lvl8pPr>
            <a:lvl9pPr marL="4915404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15/9/2021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16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60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1143000"/>
          </a:xfrm>
          <a:prstGeom prst="rect">
            <a:avLst/>
          </a:prstGeom>
        </p:spPr>
        <p:txBody>
          <a:bodyPr vert="horz" lIns="122885" tIns="61443" rIns="122885" bIns="61443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4"/>
            <a:ext cx="10969943" cy="4525963"/>
          </a:xfrm>
          <a:prstGeom prst="rect">
            <a:avLst/>
          </a:prstGeom>
        </p:spPr>
        <p:txBody>
          <a:bodyPr vert="horz" lIns="122885" tIns="61443" rIns="122885" bIns="6144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2"/>
            <a:ext cx="2844059" cy="365125"/>
          </a:xfrm>
          <a:prstGeom prst="rect">
            <a:avLst/>
          </a:prstGeom>
        </p:spPr>
        <p:txBody>
          <a:bodyPr vert="horz" lIns="122885" tIns="61443" rIns="122885" bIns="61443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AF971-25D1-411E-8B62-14DAB1AB2062}" type="datetimeFigureOut">
              <a:rPr lang="en-US" smtClean="0"/>
              <a:pPr/>
              <a:t>15/9/2021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2"/>
            <a:ext cx="3859795" cy="365125"/>
          </a:xfrm>
          <a:prstGeom prst="rect">
            <a:avLst/>
          </a:prstGeom>
        </p:spPr>
        <p:txBody>
          <a:bodyPr vert="horz" lIns="122885" tIns="61443" rIns="122885" bIns="61443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6" y="6356352"/>
            <a:ext cx="2844059" cy="365125"/>
          </a:xfrm>
          <a:prstGeom prst="rect">
            <a:avLst/>
          </a:prstGeom>
        </p:spPr>
        <p:txBody>
          <a:bodyPr vert="horz" lIns="122885" tIns="61443" rIns="122885" bIns="61443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8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2885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0819" indent="-460819" algn="l" defTabSz="122885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8443" indent="-384015" algn="l" defTabSz="122885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36064" indent="-307212" algn="l" defTabSz="122885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50490" indent="-307212" algn="l" defTabSz="1228850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64916" indent="-307212" algn="l" defTabSz="1228850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79339" indent="-307212" algn="l" defTabSz="122885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93766" indent="-307212" algn="l" defTabSz="122885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08192" indent="-307212" algn="l" defTabSz="122885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22618" indent="-307212" algn="l" defTabSz="122885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4426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8850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43276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702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72128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86553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00979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15404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qkkich@gmai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image" Target="../media/image7.png"/><Relationship Id="rId7" Type="http://schemas.openxmlformats.org/officeDocument/2006/relationships/image" Target="../media/image7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image" Target="../media/image9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15.png"/><Relationship Id="rId5" Type="http://schemas.openxmlformats.org/officeDocument/2006/relationships/image" Target="../media/image14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>
            <a:extLst>
              <a:ext uri="{FF2B5EF4-FFF2-40B4-BE49-F238E27FC236}">
                <a16:creationId xmlns:a16="http://schemas.microsoft.com/office/drawing/2014/main" id="{A065B35F-738A-4615-B2F3-0934717BC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122" y="1539876"/>
            <a:ext cx="11710583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457200" marR="0" lvl="0" indent="-457200" algn="ctr" defTabSz="122885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VẬT LÍ 12</a:t>
            </a:r>
          </a:p>
          <a:p>
            <a:pPr marL="457200" marR="0" lvl="0" indent="-457200" algn="ctr" defTabSz="122885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20:  MẠCH DAO ĐỘNG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57200" marR="0" lvl="0" indent="-457200" algn="l" defTabSz="122885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AutoNum type="romanU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C339791E-3B29-452D-B4F1-064A91180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23" y="3668427"/>
            <a:ext cx="777037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marR="0" lvl="0" indent="0" algn="ctr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Thầy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giáo</a:t>
            </a: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Đoàn văn Doanh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Trường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THPT Nam Trực –  Nam Định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8882C84B-52AA-4535-95F2-E5D4B2F3B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2612" y="304800"/>
            <a:ext cx="644067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marR="0" lvl="0" indent="0" algn="ctr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CLB VẬT LÝ TRƯỜNG </a:t>
            </a:r>
          </a:p>
          <a:p>
            <a:pPr marL="0" marR="0" lvl="0" indent="0" algn="ctr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THPT NAM TRỰC - NAM ĐỊNH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Times New Roman" pitchFamily="18" charset="0"/>
            </a:endParaRP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BF99AE4A-DD18-49A0-A761-DD9608B3A92C}"/>
              </a:ext>
            </a:extLst>
          </p:cNvPr>
          <p:cNvSpPr/>
          <p:nvPr/>
        </p:nvSpPr>
        <p:spPr>
          <a:xfrm>
            <a:off x="4648897" y="4902625"/>
            <a:ext cx="33881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Email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qkkich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gmail.com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Phone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0981.120681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359093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kythuatphancung.com/wp-content/uploads/2009/02/ddong_lc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399" y="381000"/>
            <a:ext cx="3962400" cy="519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kythuatphancung.com/wp-content/uploads/2009/02/t_hieu_sin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8799" y="1142997"/>
            <a:ext cx="2028825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13812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951669" y="167749"/>
            <a:ext cx="6426835" cy="658090"/>
          </a:xfrm>
          <a:prstGeom prst="rect">
            <a:avLst/>
          </a:prstGeom>
          <a:solidFill>
            <a:srgbClr val="FFC000">
              <a:lumMod val="50000"/>
            </a:srgbClr>
          </a:solidFill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 THỨC CƠ BẢN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4946" y="814081"/>
            <a:ext cx="436190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28954"/>
            <a:r>
              <a:rPr lang="en-US" sz="2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I. </a:t>
            </a:r>
            <a:r>
              <a:rPr lang="en-US" sz="2600" b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Mạch</a:t>
            </a:r>
            <a:r>
              <a:rPr lang="en-US" sz="2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dao</a:t>
            </a:r>
            <a:r>
              <a:rPr lang="en-US" sz="2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2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sz="26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defTabSz="1228954"/>
            <a:endParaRPr lang="en-US" sz="2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3109" y="1475800"/>
            <a:ext cx="8121429" cy="1569660"/>
          </a:xfrm>
          <a:prstGeom prst="rect">
            <a:avLst/>
          </a:prstGeom>
          <a:noFill/>
          <a:ln>
            <a:solidFill>
              <a:srgbClr val="004C2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 defTabSz="1228954">
              <a:buFontTx/>
              <a:buAutoNum type="arabicPeriod"/>
            </a:pPr>
            <a:r>
              <a:rPr lang="en-US" sz="24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Cấu tạo</a:t>
            </a:r>
          </a:p>
          <a:p>
            <a:pPr defTabSz="1228954"/>
            <a:r>
              <a:rPr lang="en-US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nl-NL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Mạch dao động gồm một cuộn cảm có độ tự cảm L mắc với một tụ điện có điện dung C thành một mạch điện kín.</a:t>
            </a:r>
          </a:p>
          <a:p>
            <a:pPr defTabSz="1228954"/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Nếu r rất nhỏ (</a:t>
            </a:r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 panose="05050102010706020507" pitchFamily="18" charset="2"/>
              </a:rPr>
              <a:t></a:t>
            </a:r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0): mạch dao động lí tưởng.</a:t>
            </a:r>
          </a:p>
        </p:txBody>
      </p:sp>
      <p:pic>
        <p:nvPicPr>
          <p:cNvPr id="5" name="Picture 2" descr="Lý thuyết mạch dao động lc - các đại lượng đặc trưng lý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3370" y="1066800"/>
            <a:ext cx="1937713" cy="177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kythuatphancung.com/wp-content/uploads/2009/02/ddong_lc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861" y="3057986"/>
            <a:ext cx="2474471" cy="3247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4749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951669" y="167749"/>
            <a:ext cx="6426835" cy="658090"/>
          </a:xfrm>
          <a:prstGeom prst="rect">
            <a:avLst/>
          </a:prstGeom>
          <a:solidFill>
            <a:srgbClr val="FFC000">
              <a:lumMod val="50000"/>
            </a:srgbClr>
          </a:solidFill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 THỨC CƠ BẢN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4946" y="814081"/>
            <a:ext cx="436190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28954"/>
            <a:r>
              <a:rPr lang="en-US" sz="2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I. </a:t>
            </a:r>
            <a:r>
              <a:rPr lang="en-US" sz="2600" b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Mạch</a:t>
            </a:r>
            <a:r>
              <a:rPr lang="en-US" sz="2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dao</a:t>
            </a:r>
            <a:r>
              <a:rPr lang="en-US" sz="2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2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sz="26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defTabSz="1228954"/>
            <a:endParaRPr lang="en-US" sz="2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0577" y="1447800"/>
            <a:ext cx="6781295" cy="769441"/>
          </a:xfrm>
          <a:prstGeom prst="rect">
            <a:avLst/>
          </a:prstGeom>
          <a:noFill/>
          <a:ln w="9525"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defTabSz="1228954"/>
            <a:r>
              <a:rPr lang="en-US" sz="24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2 . </a:t>
            </a:r>
            <a:r>
              <a:rPr lang="en-US" sz="2400" b="1" dirty="0" err="1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sz="24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động</a:t>
            </a:r>
            <a:endParaRPr lang="en-US" sz="24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defTabSz="1228954"/>
            <a:r>
              <a:rPr lang="en-US" sz="2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vi-VN" sz="2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7023" y="1494064"/>
            <a:ext cx="4242961" cy="23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353" y="3876764"/>
            <a:ext cx="3390392" cy="23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08012" y="1937772"/>
            <a:ext cx="5557074" cy="156966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tụ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phóng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mạch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Tụ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phóng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mạch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xoay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mạch</a:t>
            </a:r>
            <a:endParaRPr lang="vi-VN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Callout 16"/>
          <p:cNvSpPr/>
          <p:nvPr/>
        </p:nvSpPr>
        <p:spPr>
          <a:xfrm>
            <a:off x="5542723" y="4041658"/>
            <a:ext cx="6400800" cy="2436167"/>
          </a:xfrm>
          <a:prstGeom prst="wedgeEllipseCallout">
            <a:avLst>
              <a:gd name="adj1" fmla="val -73279"/>
              <a:gd name="adj2" fmla="val 43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xoay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tụ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cach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mạch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vi-VN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vi-V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122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1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951669" y="167749"/>
            <a:ext cx="6426835" cy="658090"/>
          </a:xfrm>
          <a:prstGeom prst="rect">
            <a:avLst/>
          </a:prstGeom>
          <a:solidFill>
            <a:srgbClr val="FFC000">
              <a:lumMod val="50000"/>
            </a:srgbClr>
          </a:solidFill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 THỨC CƠ BẢN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8808" y="947637"/>
            <a:ext cx="897936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28954"/>
            <a:r>
              <a:rPr lang="en-US" sz="2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II. </a:t>
            </a:r>
            <a:r>
              <a:rPr lang="en-US" sz="2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Dao động điện từ tự do trong mạch dao động. </a:t>
            </a:r>
            <a:endParaRPr lang="en-US" sz="26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defTabSz="1228954"/>
            <a:endParaRPr lang="en-US" sz="2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8808" y="1550523"/>
            <a:ext cx="9099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None/>
            </a:pPr>
            <a:r>
              <a:rPr lang="en-US" sz="24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1. Sự biến thiên điện tích và cường độ dòng điện trong một mạch dao động lí tưởng</a:t>
            </a:r>
          </a:p>
        </p:txBody>
      </p:sp>
      <p:pic>
        <p:nvPicPr>
          <p:cNvPr id="7" name="Picture 4" descr="Dao động điện từ là gì ? Lý thuyết Dao động điện từ đầy đủ, chi tiết nhấ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096" y="2112535"/>
            <a:ext cx="3104341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0109" y="2538263"/>
            <a:ext cx="5874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28954"/>
            <a:r>
              <a:rPr lang="en-US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 tích của một bản tụ </a:t>
            </a:r>
            <a:endParaRPr lang="vi-VN" sz="2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817" y="3179334"/>
            <a:ext cx="2419692" cy="6462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544009" y="3055560"/>
                <a:ext cx="2417870" cy="791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28954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solidFill>
                            <a:prstClr val="white"/>
                          </a:solidFill>
                          <a:latin typeface="Cambria Math"/>
                        </a:rPr>
                        <m:t>𝑣</m:t>
                      </m:r>
                      <m:r>
                        <a:rPr lang="en-US" sz="2200" i="1">
                          <a:solidFill>
                            <a:prstClr val="white"/>
                          </a:solidFill>
                          <a:latin typeface="Cambria Math"/>
                        </a:rPr>
                        <m:t>ớ</m:t>
                      </m:r>
                      <m:r>
                        <a:rPr lang="en-US" sz="2200" i="1">
                          <a:solidFill>
                            <a:prstClr val="white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2200" i="1">
                          <a:solidFill>
                            <a:prstClr val="white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2200" i="1">
                          <a:solidFill>
                            <a:prstClr val="white"/>
                          </a:solidFill>
                          <a:latin typeface="Cambria Math"/>
                        </a:rPr>
                        <m:t>ω</m:t>
                      </m:r>
                      <m:r>
                        <a:rPr lang="en-US" sz="2200" i="1">
                          <a:solidFill>
                            <a:prstClr val="white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solidFill>
                                <a:prstClr val="white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200" i="1">
                                  <a:solidFill>
                                    <a:prstClr val="white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200" i="1">
                                  <a:solidFill>
                                    <a:prstClr val="white"/>
                                  </a:solidFill>
                                  <a:latin typeface="Cambria Math"/>
                                </a:rPr>
                                <m:t>𝐿𝐶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vi-VN" sz="2200" dirty="0">
                  <a:solidFill>
                    <a:prstClr val="white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4932" y="3055560"/>
                <a:ext cx="2418500" cy="79175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30109" y="3847315"/>
            <a:ext cx="5874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28954"/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Cường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mạch</a:t>
            </a:r>
            <a:endParaRPr lang="vi-VN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46579" y="4381531"/>
                <a:ext cx="4509035" cy="793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𝑑𝑞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l-GR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l-GR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vi-VN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579" y="4381531"/>
                <a:ext cx="4509035" cy="79355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49397" y="5150143"/>
                <a:ext cx="5412481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28954"/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Với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2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l-GR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ω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e>
                      <m:sub>
                        <m:r>
                          <a:rPr lang="en-US" sz="2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1228954"/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en-US" sz="2400" b="0" i="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&gt; 0 ứng với dòng điện có chiều chạy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đến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bản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đang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xét</a:t>
                </a:r>
              </a:p>
              <a:p>
                <a:pPr defTabSz="1228954"/>
                <a:endParaRPr lang="vi-VN" sz="2400" dirty="0">
                  <a:solidFill>
                    <a:prstClr val="white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397" y="5150143"/>
                <a:ext cx="5412481" cy="1569660"/>
              </a:xfrm>
              <a:prstGeom prst="rect">
                <a:avLst/>
              </a:prstGeom>
              <a:blipFill rotWithShape="1">
                <a:blip r:embed="rId9"/>
                <a:stretch>
                  <a:fillRect l="-1689" t="-2724" r="-270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7085012" y="4394550"/>
            <a:ext cx="4724400" cy="55399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defTabSz="1228954"/>
            <a:r>
              <a:rPr lang="en-US" sz="3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r>
              <a:rPr lang="en-US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endParaRPr lang="vi-VN" sz="3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544083" y="5150143"/>
                <a:ext cx="1508170" cy="729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bSup>
                          <m:sSubSup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n-US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bSup>
                          <m:sSubSup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4083" y="5150143"/>
                <a:ext cx="1508170" cy="729943"/>
              </a:xfrm>
              <a:prstGeom prst="rect">
                <a:avLst/>
              </a:prstGeom>
              <a:blipFill rotWithShape="1">
                <a:blip r:embed="rId10"/>
                <a:stretch>
                  <a:fillRect r="-526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18171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2" grpId="0"/>
      <p:bldP spid="13" grpId="0"/>
      <p:bldP spid="14" grpId="0"/>
      <p:bldP spid="15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880995" y="120074"/>
            <a:ext cx="6426835" cy="658090"/>
          </a:xfrm>
          <a:prstGeom prst="rect">
            <a:avLst/>
          </a:prstGeom>
          <a:solidFill>
            <a:srgbClr val="FFC000">
              <a:lumMod val="50000"/>
            </a:srgbClr>
          </a:solidFill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 THỨC CƠ BẢN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5939" y="853207"/>
            <a:ext cx="897936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28954"/>
            <a:r>
              <a:rPr lang="en-US" sz="2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II. </a:t>
            </a:r>
            <a:r>
              <a:rPr lang="en-US" sz="2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Dao động điện từ tự do trong mạch dao động. </a:t>
            </a:r>
            <a:endParaRPr lang="en-US" sz="26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defTabSz="1228954"/>
            <a:endParaRPr lang="en-US" sz="2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5939" y="1498377"/>
            <a:ext cx="9099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None/>
            </a:pPr>
            <a:r>
              <a:rPr lang="en-US" sz="24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2. Định nghĩa dao động điện từ tự do</a:t>
            </a:r>
          </a:p>
        </p:txBody>
      </p:sp>
      <p:sp>
        <p:nvSpPr>
          <p:cNvPr id="8" name="Rectangle 7"/>
          <p:cNvSpPr/>
          <p:nvPr/>
        </p:nvSpPr>
        <p:spPr>
          <a:xfrm>
            <a:off x="230183" y="3557471"/>
            <a:ext cx="58642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en-US" sz="24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3. Chu kì và tần số dao động </a:t>
            </a:r>
            <a:r>
              <a:rPr lang="en-US" sz="2400" b="1" dirty="0" err="1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riêng</a:t>
            </a:r>
            <a:r>
              <a:rPr lang="en-US" sz="24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mạch dao động</a:t>
            </a:r>
          </a:p>
          <a:p>
            <a:pPr marL="514350" indent="-514350">
              <a:buNone/>
            </a:pPr>
            <a:endParaRPr lang="en-US" sz="24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98695" y="4607504"/>
                <a:ext cx="1979612" cy="505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𝐿𝐶</m:t>
                          </m:r>
                        </m:e>
                      </m:rad>
                    </m:oMath>
                  </m:oMathPara>
                </a14:m>
                <a:endParaRPr lang="vi-VN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695" y="4607504"/>
                <a:ext cx="1979612" cy="50520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370012" y="5112707"/>
                <a:ext cx="1952982" cy="8552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𝐿𝐶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vi-VN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12" y="5112707"/>
                <a:ext cx="1952982" cy="8552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2" descr="https://upload.wikimedia.org/wikipedia/commons/thumb/1/1d/Tuned_circuit_animation_3.gif/220px-Tuned_circuit_animation_3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012" y="2285999"/>
            <a:ext cx="3781305" cy="2374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33406" y="2285999"/>
            <a:ext cx="55610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1228954"/>
            <a:r>
              <a:rPr lang="en-US" sz="2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do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112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880995" y="244765"/>
            <a:ext cx="6426835" cy="658090"/>
          </a:xfrm>
          <a:prstGeom prst="rect">
            <a:avLst/>
          </a:prstGeom>
          <a:solidFill>
            <a:srgbClr val="FFC000">
              <a:lumMod val="50000"/>
            </a:srgbClr>
          </a:solidFill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 THỨC CƠ BẢN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470" y="1074880"/>
            <a:ext cx="897936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28954"/>
            <a:r>
              <a:rPr lang="en-US" sz="2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III. </a:t>
            </a:r>
            <a:r>
              <a:rPr lang="en-US" sz="2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Năng lượng điện từ. </a:t>
            </a:r>
            <a:endParaRPr lang="en-US" sz="26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defTabSz="1228954"/>
            <a:endParaRPr lang="en-US" sz="2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0932" y="1778117"/>
            <a:ext cx="70778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Tổng năng lượng điện trong tụ điện và năng lượng từ trường trong cuộn cảm của mạch dao động gọi là năng lượng điện từ</a:t>
            </a:r>
            <a:endParaRPr lang="vi-VN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Lý thuyết mạch dao động lc - các đại lượng đặc trưng lý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973" y="1295400"/>
            <a:ext cx="1937713" cy="177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5" t="27571" r="43329" b="59518"/>
          <a:stretch>
            <a:fillRect/>
          </a:stretch>
        </p:blipFill>
        <p:spPr bwMode="auto">
          <a:xfrm>
            <a:off x="470932" y="3276600"/>
            <a:ext cx="9395564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468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489" y="51956"/>
            <a:ext cx="6426835" cy="65809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MẠCH DAO ĐỘNG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660835" y="1059199"/>
            <a:ext cx="3286141" cy="72389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DAO ĐỘNG ĐIỆN TỪ TỰ DO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966743" y="1008095"/>
            <a:ext cx="3005653" cy="72389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NĂNG LƯỢNG ĐIỆN TỪ</a:t>
            </a:r>
          </a:p>
        </p:txBody>
      </p:sp>
      <p:cxnSp>
        <p:nvCxnSpPr>
          <p:cNvPr id="6" name="Straight Arrow Connector 5"/>
          <p:cNvCxnSpPr>
            <a:stCxn id="3" idx="2"/>
            <a:endCxn id="8" idx="0"/>
          </p:cNvCxnSpPr>
          <p:nvPr/>
        </p:nvCxnSpPr>
        <p:spPr>
          <a:xfrm flipH="1">
            <a:off x="6303906" y="710046"/>
            <a:ext cx="1" cy="349152"/>
          </a:xfrm>
          <a:prstGeom prst="straightConnector1">
            <a:avLst/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3" idx="2"/>
            <a:endCxn id="9" idx="0"/>
          </p:cNvCxnSpPr>
          <p:nvPr/>
        </p:nvCxnSpPr>
        <p:spPr>
          <a:xfrm>
            <a:off x="6303907" y="710046"/>
            <a:ext cx="4165663" cy="298048"/>
          </a:xfrm>
          <a:prstGeom prst="straightConnector1">
            <a:avLst/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83103" y="1130229"/>
            <a:ext cx="3286141" cy="72389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CẤU TẠO</a:t>
            </a:r>
          </a:p>
        </p:txBody>
      </p:sp>
      <p:cxnSp>
        <p:nvCxnSpPr>
          <p:cNvPr id="14" name="Straight Arrow Connector 13"/>
          <p:cNvCxnSpPr>
            <a:stCxn id="3" idx="2"/>
            <a:endCxn id="10" idx="0"/>
          </p:cNvCxnSpPr>
          <p:nvPr/>
        </p:nvCxnSpPr>
        <p:spPr>
          <a:xfrm flipH="1">
            <a:off x="1726173" y="710046"/>
            <a:ext cx="4577734" cy="42018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5"/>
          <p:cNvGrpSpPr>
            <a:grpSpLocks/>
          </p:cNvGrpSpPr>
          <p:nvPr/>
        </p:nvGrpSpPr>
        <p:grpSpPr bwMode="auto">
          <a:xfrm rot="16200000">
            <a:off x="-43343" y="3122462"/>
            <a:ext cx="2808157" cy="1619678"/>
            <a:chOff x="3024" y="1219"/>
            <a:chExt cx="1448" cy="1800"/>
          </a:xfrm>
        </p:grpSpPr>
        <p:sp>
          <p:nvSpPr>
            <p:cNvPr id="31" name="Line 6"/>
            <p:cNvSpPr>
              <a:spLocks noChangeShapeType="1"/>
            </p:cNvSpPr>
            <p:nvPr/>
          </p:nvSpPr>
          <p:spPr bwMode="auto">
            <a:xfrm>
              <a:off x="3024" y="1440"/>
              <a:ext cx="0" cy="1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18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Line 7"/>
            <p:cNvSpPr>
              <a:spLocks noChangeShapeType="1"/>
            </p:cNvSpPr>
            <p:nvPr/>
          </p:nvSpPr>
          <p:spPr bwMode="auto">
            <a:xfrm>
              <a:off x="4472" y="1420"/>
              <a:ext cx="0" cy="1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18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Line 8"/>
            <p:cNvSpPr>
              <a:spLocks noChangeShapeType="1"/>
            </p:cNvSpPr>
            <p:nvPr/>
          </p:nvSpPr>
          <p:spPr bwMode="auto">
            <a:xfrm>
              <a:off x="3024" y="2820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18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Freeform 9"/>
            <p:cNvSpPr>
              <a:spLocks/>
            </p:cNvSpPr>
            <p:nvPr/>
          </p:nvSpPr>
          <p:spPr bwMode="auto">
            <a:xfrm>
              <a:off x="3435" y="2670"/>
              <a:ext cx="816" cy="349"/>
            </a:xfrm>
            <a:custGeom>
              <a:avLst/>
              <a:gdLst>
                <a:gd name="T0" fmla="*/ 0 w 4032"/>
                <a:gd name="T1" fmla="*/ 175 h 1296"/>
                <a:gd name="T2" fmla="*/ 31 w 4032"/>
                <a:gd name="T3" fmla="*/ 175 h 1296"/>
                <a:gd name="T4" fmla="*/ 62 w 4032"/>
                <a:gd name="T5" fmla="*/ 175 h 1296"/>
                <a:gd name="T6" fmla="*/ 94 w 4032"/>
                <a:gd name="T7" fmla="*/ 175 h 1296"/>
                <a:gd name="T8" fmla="*/ 156 w 4032"/>
                <a:gd name="T9" fmla="*/ 394 h 1296"/>
                <a:gd name="T10" fmla="*/ 218 w 4032"/>
                <a:gd name="T11" fmla="*/ 175 h 1296"/>
                <a:gd name="T12" fmla="*/ 187 w 4032"/>
                <a:gd name="T13" fmla="*/ 0 h 1296"/>
                <a:gd name="T14" fmla="*/ 156 w 4032"/>
                <a:gd name="T15" fmla="*/ 175 h 1296"/>
                <a:gd name="T16" fmla="*/ 249 w 4032"/>
                <a:gd name="T17" fmla="*/ 394 h 1296"/>
                <a:gd name="T18" fmla="*/ 312 w 4032"/>
                <a:gd name="T19" fmla="*/ 175 h 1296"/>
                <a:gd name="T20" fmla="*/ 281 w 4032"/>
                <a:gd name="T21" fmla="*/ 0 h 1296"/>
                <a:gd name="T22" fmla="*/ 249 w 4032"/>
                <a:gd name="T23" fmla="*/ 175 h 1296"/>
                <a:gd name="T24" fmla="*/ 343 w 4032"/>
                <a:gd name="T25" fmla="*/ 394 h 1296"/>
                <a:gd name="T26" fmla="*/ 405 w 4032"/>
                <a:gd name="T27" fmla="*/ 175 h 1296"/>
                <a:gd name="T28" fmla="*/ 374 w 4032"/>
                <a:gd name="T29" fmla="*/ 0 h 1296"/>
                <a:gd name="T30" fmla="*/ 343 w 4032"/>
                <a:gd name="T31" fmla="*/ 175 h 1296"/>
                <a:gd name="T32" fmla="*/ 437 w 4032"/>
                <a:gd name="T33" fmla="*/ 394 h 1296"/>
                <a:gd name="T34" fmla="*/ 499 w 4032"/>
                <a:gd name="T35" fmla="*/ 175 h 1296"/>
                <a:gd name="T36" fmla="*/ 468 w 4032"/>
                <a:gd name="T37" fmla="*/ 0 h 1296"/>
                <a:gd name="T38" fmla="*/ 437 w 4032"/>
                <a:gd name="T39" fmla="*/ 175 h 1296"/>
                <a:gd name="T40" fmla="*/ 530 w 4032"/>
                <a:gd name="T41" fmla="*/ 394 h 1296"/>
                <a:gd name="T42" fmla="*/ 592 w 4032"/>
                <a:gd name="T43" fmla="*/ 175 h 1296"/>
                <a:gd name="T44" fmla="*/ 561 w 4032"/>
                <a:gd name="T45" fmla="*/ 0 h 1296"/>
                <a:gd name="T46" fmla="*/ 530 w 4032"/>
                <a:gd name="T47" fmla="*/ 175 h 1296"/>
                <a:gd name="T48" fmla="*/ 624 w 4032"/>
                <a:gd name="T49" fmla="*/ 394 h 1296"/>
                <a:gd name="T50" fmla="*/ 686 w 4032"/>
                <a:gd name="T51" fmla="*/ 175 h 1296"/>
                <a:gd name="T52" fmla="*/ 655 w 4032"/>
                <a:gd name="T53" fmla="*/ 0 h 1296"/>
                <a:gd name="T54" fmla="*/ 624 w 4032"/>
                <a:gd name="T55" fmla="*/ 175 h 1296"/>
                <a:gd name="T56" fmla="*/ 717 w 4032"/>
                <a:gd name="T57" fmla="*/ 394 h 1296"/>
                <a:gd name="T58" fmla="*/ 779 w 4032"/>
                <a:gd name="T59" fmla="*/ 175 h 1296"/>
                <a:gd name="T60" fmla="*/ 811 w 4032"/>
                <a:gd name="T61" fmla="*/ 175 h 1296"/>
                <a:gd name="T62" fmla="*/ 842 w 4032"/>
                <a:gd name="T63" fmla="*/ 175 h 1296"/>
                <a:gd name="T64" fmla="*/ 873 w 4032"/>
                <a:gd name="T65" fmla="*/ 175 h 129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032"/>
                <a:gd name="T100" fmla="*/ 0 h 1296"/>
                <a:gd name="T101" fmla="*/ 4032 w 4032"/>
                <a:gd name="T102" fmla="*/ 1296 h 129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032" h="1296">
                  <a:moveTo>
                    <a:pt x="0" y="576"/>
                  </a:moveTo>
                  <a:cubicBezTo>
                    <a:pt x="48" y="576"/>
                    <a:pt x="96" y="576"/>
                    <a:pt x="144" y="576"/>
                  </a:cubicBezTo>
                  <a:cubicBezTo>
                    <a:pt x="192" y="576"/>
                    <a:pt x="240" y="576"/>
                    <a:pt x="288" y="576"/>
                  </a:cubicBezTo>
                  <a:cubicBezTo>
                    <a:pt x="336" y="576"/>
                    <a:pt x="360" y="456"/>
                    <a:pt x="432" y="576"/>
                  </a:cubicBezTo>
                  <a:cubicBezTo>
                    <a:pt x="504" y="696"/>
                    <a:pt x="624" y="1296"/>
                    <a:pt x="720" y="1296"/>
                  </a:cubicBezTo>
                  <a:cubicBezTo>
                    <a:pt x="816" y="1296"/>
                    <a:pt x="984" y="792"/>
                    <a:pt x="1008" y="576"/>
                  </a:cubicBezTo>
                  <a:cubicBezTo>
                    <a:pt x="1032" y="360"/>
                    <a:pt x="912" y="0"/>
                    <a:pt x="864" y="0"/>
                  </a:cubicBezTo>
                  <a:cubicBezTo>
                    <a:pt x="816" y="0"/>
                    <a:pt x="672" y="360"/>
                    <a:pt x="720" y="576"/>
                  </a:cubicBezTo>
                  <a:cubicBezTo>
                    <a:pt x="768" y="792"/>
                    <a:pt x="1032" y="1296"/>
                    <a:pt x="1152" y="1296"/>
                  </a:cubicBezTo>
                  <a:cubicBezTo>
                    <a:pt x="1272" y="1296"/>
                    <a:pt x="1416" y="792"/>
                    <a:pt x="1440" y="576"/>
                  </a:cubicBezTo>
                  <a:cubicBezTo>
                    <a:pt x="1464" y="360"/>
                    <a:pt x="1344" y="0"/>
                    <a:pt x="1296" y="0"/>
                  </a:cubicBezTo>
                  <a:cubicBezTo>
                    <a:pt x="1248" y="0"/>
                    <a:pt x="1104" y="360"/>
                    <a:pt x="1152" y="576"/>
                  </a:cubicBezTo>
                  <a:cubicBezTo>
                    <a:pt x="1200" y="792"/>
                    <a:pt x="1464" y="1296"/>
                    <a:pt x="1584" y="1296"/>
                  </a:cubicBezTo>
                  <a:cubicBezTo>
                    <a:pt x="1704" y="1296"/>
                    <a:pt x="1848" y="792"/>
                    <a:pt x="1872" y="576"/>
                  </a:cubicBezTo>
                  <a:cubicBezTo>
                    <a:pt x="1896" y="360"/>
                    <a:pt x="1776" y="0"/>
                    <a:pt x="1728" y="0"/>
                  </a:cubicBezTo>
                  <a:cubicBezTo>
                    <a:pt x="1680" y="0"/>
                    <a:pt x="1536" y="360"/>
                    <a:pt x="1584" y="576"/>
                  </a:cubicBezTo>
                  <a:cubicBezTo>
                    <a:pt x="1632" y="792"/>
                    <a:pt x="1896" y="1296"/>
                    <a:pt x="2016" y="1296"/>
                  </a:cubicBezTo>
                  <a:cubicBezTo>
                    <a:pt x="2136" y="1296"/>
                    <a:pt x="2280" y="792"/>
                    <a:pt x="2304" y="576"/>
                  </a:cubicBezTo>
                  <a:cubicBezTo>
                    <a:pt x="2328" y="360"/>
                    <a:pt x="2208" y="0"/>
                    <a:pt x="2160" y="0"/>
                  </a:cubicBezTo>
                  <a:cubicBezTo>
                    <a:pt x="2112" y="0"/>
                    <a:pt x="1968" y="360"/>
                    <a:pt x="2016" y="576"/>
                  </a:cubicBezTo>
                  <a:cubicBezTo>
                    <a:pt x="2064" y="792"/>
                    <a:pt x="2328" y="1296"/>
                    <a:pt x="2448" y="1296"/>
                  </a:cubicBezTo>
                  <a:cubicBezTo>
                    <a:pt x="2568" y="1296"/>
                    <a:pt x="2712" y="792"/>
                    <a:pt x="2736" y="576"/>
                  </a:cubicBezTo>
                  <a:cubicBezTo>
                    <a:pt x="2760" y="360"/>
                    <a:pt x="2640" y="0"/>
                    <a:pt x="2592" y="0"/>
                  </a:cubicBezTo>
                  <a:cubicBezTo>
                    <a:pt x="2544" y="0"/>
                    <a:pt x="2400" y="360"/>
                    <a:pt x="2448" y="576"/>
                  </a:cubicBezTo>
                  <a:cubicBezTo>
                    <a:pt x="2496" y="792"/>
                    <a:pt x="2760" y="1296"/>
                    <a:pt x="2880" y="1296"/>
                  </a:cubicBezTo>
                  <a:cubicBezTo>
                    <a:pt x="3000" y="1296"/>
                    <a:pt x="3144" y="792"/>
                    <a:pt x="3168" y="576"/>
                  </a:cubicBezTo>
                  <a:cubicBezTo>
                    <a:pt x="3192" y="360"/>
                    <a:pt x="3072" y="0"/>
                    <a:pt x="3024" y="0"/>
                  </a:cubicBezTo>
                  <a:cubicBezTo>
                    <a:pt x="2976" y="0"/>
                    <a:pt x="2832" y="360"/>
                    <a:pt x="2880" y="576"/>
                  </a:cubicBezTo>
                  <a:cubicBezTo>
                    <a:pt x="2928" y="792"/>
                    <a:pt x="3192" y="1296"/>
                    <a:pt x="3312" y="1296"/>
                  </a:cubicBezTo>
                  <a:cubicBezTo>
                    <a:pt x="3432" y="1296"/>
                    <a:pt x="3528" y="696"/>
                    <a:pt x="3600" y="576"/>
                  </a:cubicBezTo>
                  <a:cubicBezTo>
                    <a:pt x="3672" y="456"/>
                    <a:pt x="3696" y="576"/>
                    <a:pt x="3744" y="576"/>
                  </a:cubicBezTo>
                  <a:cubicBezTo>
                    <a:pt x="3792" y="576"/>
                    <a:pt x="3840" y="576"/>
                    <a:pt x="3888" y="576"/>
                  </a:cubicBezTo>
                  <a:cubicBezTo>
                    <a:pt x="3936" y="576"/>
                    <a:pt x="4008" y="576"/>
                    <a:pt x="4032" y="57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18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Line 11"/>
            <p:cNvSpPr>
              <a:spLocks noChangeShapeType="1"/>
            </p:cNvSpPr>
            <p:nvPr/>
          </p:nvSpPr>
          <p:spPr bwMode="auto">
            <a:xfrm>
              <a:off x="3024" y="1440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18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Line 12"/>
            <p:cNvSpPr>
              <a:spLocks noChangeShapeType="1"/>
            </p:cNvSpPr>
            <p:nvPr/>
          </p:nvSpPr>
          <p:spPr bwMode="auto">
            <a:xfrm>
              <a:off x="3648" y="1242"/>
              <a:ext cx="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18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Line 13"/>
            <p:cNvSpPr>
              <a:spLocks noChangeShapeType="1"/>
            </p:cNvSpPr>
            <p:nvPr/>
          </p:nvSpPr>
          <p:spPr bwMode="auto">
            <a:xfrm>
              <a:off x="3792" y="1219"/>
              <a:ext cx="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18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Line 14"/>
            <p:cNvSpPr>
              <a:spLocks noChangeShapeType="1"/>
            </p:cNvSpPr>
            <p:nvPr/>
          </p:nvSpPr>
          <p:spPr bwMode="auto">
            <a:xfrm flipV="1">
              <a:off x="3802" y="1405"/>
              <a:ext cx="670" cy="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18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>
            <a:off x="1987639" y="2532735"/>
            <a:ext cx="0" cy="42859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3102" y="3713021"/>
            <a:ext cx="304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vi-V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50921" y="3528322"/>
            <a:ext cx="304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vi-V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0" name="Table 3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50409631"/>
                  </p:ext>
                </p:extLst>
              </p:nvPr>
            </p:nvGraphicFramePr>
            <p:xfrm>
              <a:off x="2747406" y="1987624"/>
              <a:ext cx="5934867" cy="465472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4306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9180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848669">
                    <a:tc>
                      <a:txBody>
                        <a:bodyPr/>
                        <a:lstStyle/>
                        <a:p>
                          <a:r>
                            <a:rPr lang="en-US" sz="2400" b="0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Định</a:t>
                          </a:r>
                          <a:r>
                            <a:rPr lang="en-US" sz="2400" b="0" baseline="0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luật biến thiên của q, i</a:t>
                          </a:r>
                          <a:endParaRPr lang="en-US" sz="2400" b="0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16" marR="91416"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>
                              <a:solidFill>
                                <a:schemeClr val="bg1"/>
                              </a:solidFill>
                            </a:rPr>
                            <a:t>q = q</a:t>
                          </a:r>
                          <a:r>
                            <a:rPr lang="en-US" sz="2400" b="0" baseline="-250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r>
                            <a:rPr lang="en-US" sz="2400" b="0" dirty="0">
                              <a:solidFill>
                                <a:schemeClr val="bg1"/>
                              </a:solidFill>
                            </a:rPr>
                            <a:t>cos(</a:t>
                          </a:r>
                          <a:r>
                            <a:rPr lang="en-US" sz="2400" b="0" dirty="0">
                              <a:solidFill>
                                <a:schemeClr val="bg1"/>
                              </a:solidFill>
                              <a:sym typeface="Symbol"/>
                            </a:rPr>
                            <a:t>t + ); </a:t>
                          </a:r>
                        </a:p>
                        <a:p>
                          <a:r>
                            <a:rPr lang="en-US" sz="2400" b="0" dirty="0">
                              <a:solidFill>
                                <a:schemeClr val="bg1"/>
                              </a:solidFill>
                              <a:sym typeface="Symbol"/>
                            </a:rPr>
                            <a:t>i = I</a:t>
                          </a:r>
                          <a:r>
                            <a:rPr lang="en-US" sz="2400" b="0" baseline="-25000" dirty="0">
                              <a:solidFill>
                                <a:schemeClr val="bg1"/>
                              </a:solidFill>
                              <a:sym typeface="Symbol"/>
                            </a:rPr>
                            <a:t>0</a:t>
                          </a:r>
                          <a:r>
                            <a:rPr lang="en-US" sz="2400" b="0" dirty="0">
                              <a:solidFill>
                                <a:schemeClr val="bg1"/>
                              </a:solidFill>
                            </a:rPr>
                            <a:t>cos(</a:t>
                          </a:r>
                          <a:r>
                            <a:rPr lang="en-US" sz="2400" b="0" dirty="0">
                              <a:solidFill>
                                <a:schemeClr val="bg1"/>
                              </a:solidFill>
                              <a:sym typeface="Symbol"/>
                            </a:rPr>
                            <a:t>t +  + /2)</a:t>
                          </a:r>
                          <a:endParaRPr lang="en-US" sz="2400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16" marR="91416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357413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baseline="0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tần số góc riêng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sz="2400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Chu kì</a:t>
                          </a:r>
                          <a:r>
                            <a:rPr lang="en-US" sz="2400" baseline="0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dao động riêng</a:t>
                          </a:r>
                        </a:p>
                        <a:p>
                          <a:pPr algn="l"/>
                          <a:endParaRPr lang="en-US" sz="2400" baseline="0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sz="2400" baseline="0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tần số dao động riêng</a:t>
                          </a:r>
                        </a:p>
                        <a:p>
                          <a:pPr algn="l"/>
                          <a:endParaRPr lang="en-US" sz="2400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16" marR="91416"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en-US" sz="24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𝜔</m:t>
                                </m:r>
                                <m:r>
                                  <a:rPr lang="en-US" altLang="en-US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altLang="en-US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en-US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altLang="en-US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altLang="en-US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𝐿𝐶</m:t>
                                        </m:r>
                                      </m:e>
                                    </m:rad>
                                  </m:den>
                                </m:f>
                                <m:r>
                                  <a:rPr lang="en-US" altLang="en-US" sz="2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sz="24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=2</m:t>
                                </m:r>
                                <m:r>
                                  <a:rPr lang="en-US" sz="24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𝐿𝐶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24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𝐿𝐶</m:t>
                                        </m:r>
                                      </m:e>
                                    </m:rad>
                                  </m:den>
                                </m:f>
                                <m:r>
                                  <a:rPr lang="en-US" sz="24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16" marR="91416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448639"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Các</a:t>
                          </a:r>
                          <a:r>
                            <a:rPr lang="en-US" sz="2400" baseline="0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công thức liên hệ</a:t>
                          </a:r>
                          <a:endParaRPr lang="en-US" sz="2400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16" marR="91416"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I</m:t>
                                  </m:r>
                                </m:e>
                                <m:sub>
                                  <m:r>
                                    <a:rPr lang="en-US" sz="2400" b="0" i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4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l-GR" sz="24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ω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q</m:t>
                                  </m:r>
                                </m:e>
                                <m:sub>
                                  <m:r>
                                    <a:rPr lang="en-US" sz="2400" b="0" i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400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;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n-US" sz="240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sub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  <m:r>
                                <a:rPr lang="en-US" sz="24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n-US" sz="240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sub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oMath>
                          </a14:m>
                          <a:r>
                            <a:rPr lang="en-US" sz="2400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1</a:t>
                          </a:r>
                        </a:p>
                      </a:txBody>
                      <a:tcPr marL="91416" marR="91416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0" name="Table 3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50409631"/>
                  </p:ext>
                </p:extLst>
              </p:nvPr>
            </p:nvGraphicFramePr>
            <p:xfrm>
              <a:off x="2747406" y="1987624"/>
              <a:ext cx="5934867" cy="465472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43065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0"/>
                        </a:ext>
                      </a:extLst>
                    </a:gridCol>
                    <a:gridCol w="2991802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1"/>
                        </a:ext>
                      </a:extLst>
                    </a:gridCol>
                  </a:tblGrid>
                  <a:tr h="848669">
                    <a:tc>
                      <a:txBody>
                        <a:bodyPr/>
                        <a:lstStyle/>
                        <a:p>
                          <a:r>
                            <a:rPr lang="en-US" sz="2400" b="0" dirty="0" smtClean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Định</a:t>
                          </a:r>
                          <a:r>
                            <a:rPr lang="en-US" sz="2400" b="0" baseline="0" dirty="0" smtClean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luật biến thiên của q, i</a:t>
                          </a:r>
                          <a:endParaRPr lang="en-US" sz="2400" b="0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16" marR="91416"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0" dirty="0" smtClean="0">
                              <a:solidFill>
                                <a:schemeClr val="bg1"/>
                              </a:solidFill>
                            </a:rPr>
                            <a:t>q = q</a:t>
                          </a:r>
                          <a:r>
                            <a:rPr lang="en-US" sz="2400" b="0" baseline="-25000" dirty="0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r>
                            <a:rPr lang="en-US" sz="2400" b="0" dirty="0" smtClean="0">
                              <a:solidFill>
                                <a:schemeClr val="bg1"/>
                              </a:solidFill>
                            </a:rPr>
                            <a:t>cos(</a:t>
                          </a:r>
                          <a:r>
                            <a:rPr lang="en-US" sz="2400" b="0" dirty="0" smtClean="0">
                              <a:solidFill>
                                <a:schemeClr val="bg1"/>
                              </a:solidFill>
                              <a:sym typeface="Symbol"/>
                            </a:rPr>
                            <a:t>t + ); </a:t>
                          </a:r>
                        </a:p>
                        <a:p>
                          <a:r>
                            <a:rPr lang="en-US" sz="2400" b="0" dirty="0" smtClean="0">
                              <a:solidFill>
                                <a:schemeClr val="bg1"/>
                              </a:solidFill>
                              <a:sym typeface="Symbol"/>
                            </a:rPr>
                            <a:t>i = I</a:t>
                          </a:r>
                          <a:r>
                            <a:rPr lang="en-US" sz="2400" b="0" baseline="-25000" dirty="0" smtClean="0">
                              <a:solidFill>
                                <a:schemeClr val="bg1"/>
                              </a:solidFill>
                              <a:sym typeface="Symbol"/>
                            </a:rPr>
                            <a:t>0</a:t>
                          </a:r>
                          <a:r>
                            <a:rPr lang="en-US" sz="2400" b="0" dirty="0" smtClean="0">
                              <a:solidFill>
                                <a:schemeClr val="bg1"/>
                              </a:solidFill>
                            </a:rPr>
                            <a:t>cos(</a:t>
                          </a:r>
                          <a:r>
                            <a:rPr lang="en-US" sz="2400" b="0" dirty="0" smtClean="0">
                              <a:solidFill>
                                <a:schemeClr val="bg1"/>
                              </a:solidFill>
                              <a:sym typeface="Symbol"/>
                            </a:rPr>
                            <a:t>t +  + /2)</a:t>
                          </a:r>
                          <a:endParaRPr lang="en-US" sz="2400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16" marR="91416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1"/>
                      </a:ext>
                    </a:extLst>
                  </a:tr>
                  <a:tr h="2357413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baseline="0" dirty="0" smtClean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tần số góc riêng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dirty="0" smtClean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sz="2400" dirty="0" smtClean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Chu </a:t>
                          </a:r>
                          <a:r>
                            <a:rPr lang="en-US" sz="2400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kì</a:t>
                          </a:r>
                          <a:r>
                            <a:rPr lang="en-US" sz="2400" baseline="0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baseline="0" dirty="0" smtClean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dao động riêng</a:t>
                          </a:r>
                        </a:p>
                        <a:p>
                          <a:pPr algn="l"/>
                          <a:endParaRPr lang="en-US" sz="2400" baseline="0" dirty="0" smtClean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sz="2400" baseline="0" dirty="0" smtClean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tần số dao động riêng</a:t>
                          </a:r>
                        </a:p>
                        <a:p>
                          <a:pPr algn="l"/>
                          <a:endParaRPr lang="en-US" sz="2400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16" marR="91416"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vi-VN"/>
                        </a:p>
                      </a:txBody>
                      <a:tcPr marL="91416" marR="91416">
                        <a:blipFill rotWithShape="1">
                          <a:blip r:embed="rId5"/>
                          <a:stretch>
                            <a:fillRect l="-98776" t="-38501" r="-204" b="-614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2"/>
                      </a:ext>
                    </a:extLst>
                  </a:tr>
                  <a:tr h="1448639">
                    <a:tc>
                      <a:txBody>
                        <a:bodyPr/>
                        <a:lstStyle/>
                        <a:p>
                          <a:r>
                            <a:rPr lang="en-US" sz="2400" dirty="0" smtClean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Các</a:t>
                          </a:r>
                          <a:r>
                            <a:rPr lang="en-US" sz="2400" baseline="0" dirty="0" smtClean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công thức liên hệ</a:t>
                          </a:r>
                          <a:endParaRPr lang="en-US" sz="2400" dirty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1416" marR="91416"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vi-VN"/>
                        </a:p>
                      </a:txBody>
                      <a:tcPr marL="91416" marR="91416">
                        <a:blipFill rotWithShape="1">
                          <a:blip r:embed="rId5"/>
                          <a:stretch>
                            <a:fillRect l="-98776" t="-225210" r="-2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928392" y="2215038"/>
                <a:ext cx="1090409" cy="1785104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Năng lượng từ trường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endParaRPr lang="vi-VN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8392" y="2215038"/>
                <a:ext cx="1090409" cy="178510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974037" y="2176641"/>
                <a:ext cx="1090409" cy="1785104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Năng lượng điện trường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endParaRPr lang="vi-VN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4037" y="2176641"/>
                <a:ext cx="1090409" cy="178510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000570" y="4557684"/>
                <a:ext cx="3033860" cy="1446550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endParaRPr lang="en-US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Mạch dao động</a:t>
                </a:r>
              </a:p>
              <a:p>
                <a:pPr algn="ctr"/>
                <a:r>
                  <a:rPr lang="en-US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lí tưởng</a:t>
                </a:r>
              </a:p>
              <a:p>
                <a:pPr algn="ctr"/>
                <a:r>
                  <a:rPr lang="en-US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W  = hằng số </a:t>
                </a:r>
                <a:endParaRPr lang="vi-VN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0570" y="4557684"/>
                <a:ext cx="3033860" cy="144655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>
            <a:stCxn id="9" idx="2"/>
            <a:endCxn id="41" idx="0"/>
          </p:cNvCxnSpPr>
          <p:nvPr/>
        </p:nvCxnSpPr>
        <p:spPr>
          <a:xfrm flipH="1">
            <a:off x="9519242" y="1731993"/>
            <a:ext cx="950328" cy="4446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2"/>
            <a:endCxn id="5" idx="0"/>
          </p:cNvCxnSpPr>
          <p:nvPr/>
        </p:nvCxnSpPr>
        <p:spPr>
          <a:xfrm>
            <a:off x="10469570" y="1731994"/>
            <a:ext cx="1004026" cy="4830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50225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  <p:bldP spid="9" grpId="0" animBg="1"/>
      <p:bldP spid="10" grpId="0" animBg="1"/>
      <p:bldP spid="44" grpId="0"/>
      <p:bldP spid="45" grpId="0"/>
      <p:bldP spid="5" grpId="0" animBg="1"/>
      <p:bldP spid="41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00787" y="716504"/>
            <a:ext cx="55778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CỦNG CỐ. DẶN DÒ</a:t>
            </a:r>
            <a:endParaRPr lang="vi-VN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97776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2.1|1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7|2.6|30.3|25.4|74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5.7|12|16.3|1|30.8|1.4|54|8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43.4|36.7|3.9|8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7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9|1|0.7|0.5|0.6|0.6|19.6|0.7|0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blipFill rotWithShape="1">
          <a:blip xmlns:r="http://schemas.openxmlformats.org/officeDocument/2006/relationships" r:embed="rId1"/>
          <a:stretch>
            <a:fillRect l="-754" t="-587" r="-754"/>
          </a:stretch>
        </a:blipFill>
      </a:spPr>
      <a:bodyPr/>
      <a:lstStyle>
        <a:defPPr>
          <a:defRPr dirty="0">
            <a:noFill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3252</TotalTime>
  <Words>499</Words>
  <PresentationFormat>Tùy chỉnh</PresentationFormat>
  <Paragraphs>66</Paragraphs>
  <Slides>9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 Math</vt:lpstr>
      <vt:lpstr>Symbol</vt:lpstr>
      <vt:lpstr>Times New Roman</vt:lpstr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2021-02-17T02:18:53Z</dcterms:created>
  <dcterms:modified xsi:type="dcterms:W3CDTF">2021-09-15T04:40:11Z</dcterms:modified>
</cp:coreProperties>
</file>