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10" r:id="rId3"/>
    <p:sldId id="334" r:id="rId4"/>
    <p:sldId id="324" r:id="rId5"/>
    <p:sldId id="375" r:id="rId6"/>
    <p:sldId id="314" r:id="rId7"/>
    <p:sldId id="366" r:id="rId8"/>
    <p:sldId id="329" r:id="rId9"/>
    <p:sldId id="367" r:id="rId10"/>
    <p:sldId id="352" r:id="rId11"/>
    <p:sldId id="368" r:id="rId12"/>
    <p:sldId id="370" r:id="rId13"/>
    <p:sldId id="371" r:id="rId14"/>
    <p:sldId id="372" r:id="rId15"/>
    <p:sldId id="373" r:id="rId16"/>
    <p:sldId id="333" r:id="rId17"/>
    <p:sldId id="374" r:id="rId18"/>
    <p:sldId id="356" r:id="rId19"/>
    <p:sldId id="376" r:id="rId20"/>
    <p:sldId id="377" r:id="rId21"/>
    <p:sldId id="378" r:id="rId22"/>
    <p:sldId id="379" r:id="rId23"/>
    <p:sldId id="380" r:id="rId24"/>
    <p:sldId id="381" r:id="rId25"/>
    <p:sldId id="382" r:id="rId26"/>
    <p:sldId id="261" r:id="rId27"/>
  </p:sldIdLst>
  <p:sldSz cx="9144000" cy="5143500" type="screen16x9"/>
  <p:notesSz cx="6858000" cy="9144000"/>
  <p:embeddedFontLst>
    <p:embeddedFont>
      <p:font typeface="Lato" charset="0"/>
      <p:regular r:id="rId29"/>
      <p:bold r:id="rId30"/>
      <p:italic r:id="rId31"/>
      <p:boldItalic r:id="rId32"/>
    </p:embeddedFont>
    <p:embeddedFont>
      <p:font typeface="Arial-Rounded" charset="0"/>
      <p:regular r:id="rId33"/>
      <p:bold r:id="rId34"/>
    </p:embeddedFont>
    <p:embeddedFont>
      <p:font typeface="Calibri" pitchFamily="34" charset="0"/>
      <p:regular r:id="rId35"/>
      <p:bold r:id="rId36"/>
      <p:italic r:id="rId37"/>
      <p:boldItalic r:id="rId38"/>
    </p:embeddedFont>
    <p:embeddedFont>
      <p:font typeface="Calibri Light" charset="0"/>
      <p:regular r:id="rId39"/>
      <p:italic r:id="rId40"/>
    </p:embeddedFont>
    <p:embeddedFont>
      <p:font typeface="Quicksand Medium" charset="0"/>
      <p:regular r:id="rId41"/>
    </p:embeddedFont>
    <p:embeddedFont>
      <p:font typeface="HP001 4 hàng"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EE7EF"/>
    <a:srgbClr val="F4A60A"/>
    <a:srgbClr val="009242"/>
    <a:srgbClr val="8BBD31"/>
    <a:srgbClr val="3FAF5A"/>
    <a:srgbClr val="FEFBF6"/>
    <a:srgbClr val="57EF7F"/>
    <a:srgbClr val="2CD434"/>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p:scale>
          <a:sx n="91" d="100"/>
          <a:sy n="91" d="100"/>
        </p:scale>
        <p:origin x="-642" y="-14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0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CEF851F-4C9B-4ED8-A706-7687066F5A2C}" type="datetimeFigureOut">
              <a:rPr lang="en-US" smtClean="0"/>
              <a:t>1/28/2021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1019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7"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1/28/2021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5341527"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Đồng Thị Ái Quỳnh</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2777" y="3975736"/>
            <a:ext cx="2238113" cy="1015663"/>
          </a:xfrm>
          <a:prstGeom prst="rect">
            <a:avLst/>
          </a:prstGeom>
          <a:noFill/>
          <a:ln w="19050">
            <a:solidFill>
              <a:srgbClr val="00B050"/>
            </a:solidFill>
          </a:ln>
        </p:spPr>
        <p:txBody>
          <a:bodyPr wrap="none" rtlCol="0">
            <a:spAutoFit/>
          </a:bodyPr>
          <a:lstStyle/>
          <a:p>
            <a:r>
              <a:rPr lang="en-US" sz="6000" smtClean="0"/>
              <a:t>kh</a:t>
            </a:r>
            <a:r>
              <a:rPr lang="en-US" sz="6000" smtClean="0">
                <a:solidFill>
                  <a:srgbClr val="FF0000"/>
                </a:solidFill>
              </a:rPr>
              <a:t>uya</a:t>
            </a:r>
            <a:endParaRPr lang="en-US" sz="6000">
              <a:solidFill>
                <a:srgbClr val="FF0000"/>
              </a:solidFill>
            </a:endParaRPr>
          </a:p>
        </p:txBody>
      </p:sp>
      <p:sp>
        <p:nvSpPr>
          <p:cNvPr id="6" name="TextBox 5"/>
          <p:cNvSpPr txBox="1"/>
          <p:nvPr/>
        </p:nvSpPr>
        <p:spPr>
          <a:xfrm>
            <a:off x="5878137" y="3172138"/>
            <a:ext cx="2066591" cy="1938992"/>
          </a:xfrm>
          <a:prstGeom prst="rect">
            <a:avLst/>
          </a:prstGeom>
          <a:noFill/>
          <a:ln w="19050">
            <a:solidFill>
              <a:srgbClr val="00B050"/>
            </a:solidFill>
          </a:ln>
        </p:spPr>
        <p:txBody>
          <a:bodyPr wrap="none" rtlCol="0">
            <a:spAutoFit/>
          </a:bodyPr>
          <a:lstStyle/>
          <a:p>
            <a:r>
              <a:rPr lang="en-US" sz="6000" smtClean="0"/>
              <a:t>t</a:t>
            </a:r>
            <a:r>
              <a:rPr lang="en-US" sz="6000" smtClean="0">
                <a:solidFill>
                  <a:srgbClr val="FF0000"/>
                </a:solidFill>
              </a:rPr>
              <a:t>uýp </a:t>
            </a:r>
          </a:p>
          <a:p>
            <a:r>
              <a:rPr lang="en-US" sz="6000" smtClean="0">
                <a:solidFill>
                  <a:schemeClr val="tx1"/>
                </a:solidFill>
              </a:rPr>
              <a:t>thuốc</a:t>
            </a:r>
            <a:endParaRPr lang="en-US" sz="600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050" y="503230"/>
            <a:ext cx="4511565" cy="3383674"/>
          </a:xfrm>
          <a:prstGeom prst="rect">
            <a:avLst/>
          </a:prstGeom>
        </p:spPr>
      </p:pic>
      <p:pic>
        <p:nvPicPr>
          <p:cNvPr id="9" name="Picture 2" descr="E:\QUYNH\anh tai ve poiwer oint\tuýp thuố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45596" y="382369"/>
            <a:ext cx="3931672" cy="261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khuya 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3" name="TextBox 2"/>
          <p:cNvSpPr txBox="1"/>
          <p:nvPr/>
        </p:nvSpPr>
        <p:spPr>
          <a:xfrm>
            <a:off x="651641" y="4544989"/>
            <a:ext cx="2377574" cy="369332"/>
          </a:xfrm>
          <a:prstGeom prst="rect">
            <a:avLst/>
          </a:prstGeom>
          <a:noFill/>
        </p:spPr>
        <p:txBody>
          <a:bodyPr wrap="none" rtlCol="0">
            <a:spAutoFit/>
          </a:bodyPr>
          <a:lstStyle/>
          <a:p>
            <a:r>
              <a:rPr lang="en-US" sz="1800" smtClean="0"/>
              <a:t>Đọc nối tiếp từng câu</a:t>
            </a:r>
            <a:endParaRPr lang="en-US" sz="1800"/>
          </a:p>
        </p:txBody>
      </p:sp>
      <p:sp>
        <p:nvSpPr>
          <p:cNvPr id="5" name="TextBox 4"/>
          <p:cNvSpPr txBox="1"/>
          <p:nvPr/>
        </p:nvSpPr>
        <p:spPr>
          <a:xfrm>
            <a:off x="674897" y="4544254"/>
            <a:ext cx="2390398" cy="369332"/>
          </a:xfrm>
          <a:prstGeom prst="rect">
            <a:avLst/>
          </a:prstGeom>
          <a:solidFill>
            <a:schemeClr val="bg1"/>
          </a:solidFill>
        </p:spPr>
        <p:txBody>
          <a:bodyPr wrap="none" rtlCol="0">
            <a:spAutoFit/>
          </a:bodyPr>
          <a:lstStyle/>
          <a:p>
            <a:r>
              <a:rPr lang="en-US" sz="1800" smtClean="0"/>
              <a:t>Chia đoạn                  </a:t>
            </a:r>
            <a:endParaRPr lang="en-US" sz="1800"/>
          </a:p>
        </p:txBody>
      </p:sp>
      <p:grpSp>
        <p:nvGrpSpPr>
          <p:cNvPr id="11" name="Group 10"/>
          <p:cNvGrpSpPr/>
          <p:nvPr/>
        </p:nvGrpSpPr>
        <p:grpSpPr>
          <a:xfrm>
            <a:off x="4477136" y="1389760"/>
            <a:ext cx="444378" cy="369332"/>
            <a:chOff x="4162097" y="3935349"/>
            <a:chExt cx="870368" cy="851694"/>
          </a:xfrm>
        </p:grpSpPr>
        <p:grpSp>
          <p:nvGrpSpPr>
            <p:cNvPr id="9" name="Group 8"/>
            <p:cNvGrpSpPr/>
            <p:nvPr/>
          </p:nvGrpSpPr>
          <p:grpSpPr>
            <a:xfrm>
              <a:off x="4162097" y="4045194"/>
              <a:ext cx="321080" cy="684461"/>
              <a:chOff x="4162097" y="4045194"/>
              <a:chExt cx="321080" cy="684461"/>
            </a:xfrm>
          </p:grpSpPr>
          <p:cxnSp>
            <p:nvCxnSpPr>
              <p:cNvPr id="7" name="Straight Connector 6"/>
              <p:cNvCxnSpPr>
                <a:stCxn id="6" idx="2"/>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419601" y="3935349"/>
              <a:ext cx="612864" cy="851694"/>
            </a:xfrm>
            <a:prstGeom prst="rect">
              <a:avLst/>
            </a:prstGeom>
            <a:noFill/>
          </p:spPr>
          <p:txBody>
            <a:bodyPr wrap="none" rtlCol="0">
              <a:spAutoFit/>
            </a:bodyPr>
            <a:lstStyle/>
            <a:p>
              <a:r>
                <a:rPr lang="en-US" sz="1800" b="1" smtClean="0">
                  <a:solidFill>
                    <a:srgbClr val="FF0000"/>
                  </a:solidFill>
                </a:rPr>
                <a:t>1</a:t>
              </a:r>
              <a:endParaRPr lang="en-US" sz="1800" b="1">
                <a:solidFill>
                  <a:srgbClr val="FF0000"/>
                </a:solidFill>
              </a:endParaRPr>
            </a:p>
          </p:txBody>
        </p:sp>
      </p:grpSp>
      <p:grpSp>
        <p:nvGrpSpPr>
          <p:cNvPr id="12" name="Group 11"/>
          <p:cNvGrpSpPr/>
          <p:nvPr/>
        </p:nvGrpSpPr>
        <p:grpSpPr>
          <a:xfrm>
            <a:off x="5643782" y="2842579"/>
            <a:ext cx="444378" cy="369332"/>
            <a:chOff x="4162097" y="3935349"/>
            <a:chExt cx="870369" cy="851695"/>
          </a:xfrm>
        </p:grpSpPr>
        <p:grpSp>
          <p:nvGrpSpPr>
            <p:cNvPr id="13" name="Group 12"/>
            <p:cNvGrpSpPr/>
            <p:nvPr/>
          </p:nvGrpSpPr>
          <p:grpSpPr>
            <a:xfrm>
              <a:off x="4162097" y="4045194"/>
              <a:ext cx="321080" cy="684461"/>
              <a:chOff x="4162097" y="4045194"/>
              <a:chExt cx="321080" cy="684461"/>
            </a:xfrm>
          </p:grpSpPr>
          <p:cxnSp>
            <p:nvCxnSpPr>
              <p:cNvPr id="15" name="Straight Connector 14"/>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419601" y="3935349"/>
              <a:ext cx="612865" cy="851695"/>
            </a:xfrm>
            <a:prstGeom prst="rect">
              <a:avLst/>
            </a:prstGeom>
            <a:noFill/>
          </p:spPr>
          <p:txBody>
            <a:bodyPr wrap="none" rtlCol="0">
              <a:spAutoFit/>
            </a:bodyPr>
            <a:lstStyle/>
            <a:p>
              <a:r>
                <a:rPr lang="en-US" sz="1800" b="1" smtClean="0">
                  <a:solidFill>
                    <a:srgbClr val="FF0000"/>
                  </a:solidFill>
                </a:rPr>
                <a:t>2</a:t>
              </a:r>
              <a:endParaRPr lang="en-US" sz="1800" b="1">
                <a:solidFill>
                  <a:srgbClr val="FF0000"/>
                </a:solidFill>
              </a:endParaRPr>
            </a:p>
          </p:txBody>
        </p:sp>
      </p:grpSp>
      <p:grpSp>
        <p:nvGrpSpPr>
          <p:cNvPr id="17" name="Group 16"/>
          <p:cNvGrpSpPr/>
          <p:nvPr/>
        </p:nvGrpSpPr>
        <p:grpSpPr>
          <a:xfrm>
            <a:off x="8142574" y="3187025"/>
            <a:ext cx="444378" cy="369332"/>
            <a:chOff x="4162097" y="3935349"/>
            <a:chExt cx="870369" cy="851695"/>
          </a:xfrm>
        </p:grpSpPr>
        <p:grpSp>
          <p:nvGrpSpPr>
            <p:cNvPr id="18" name="Group 17"/>
            <p:cNvGrpSpPr/>
            <p:nvPr/>
          </p:nvGrpSpPr>
          <p:grpSpPr>
            <a:xfrm>
              <a:off x="4162097" y="4045194"/>
              <a:ext cx="321080" cy="684461"/>
              <a:chOff x="4162097" y="4045194"/>
              <a:chExt cx="321080" cy="684461"/>
            </a:xfrm>
          </p:grpSpPr>
          <p:cxnSp>
            <p:nvCxnSpPr>
              <p:cNvPr id="20" name="Straight Connector 19"/>
              <p:cNvCxnSpPr/>
              <p:nvPr/>
            </p:nvCxnSpPr>
            <p:spPr>
              <a:xfrm flipH="1">
                <a:off x="4162097" y="4045194"/>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225674" y="4045929"/>
                <a:ext cx="257503" cy="6837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419601" y="3935349"/>
              <a:ext cx="612865" cy="851695"/>
            </a:xfrm>
            <a:prstGeom prst="rect">
              <a:avLst/>
            </a:prstGeom>
            <a:noFill/>
          </p:spPr>
          <p:txBody>
            <a:bodyPr wrap="none" rtlCol="0">
              <a:spAutoFit/>
            </a:bodyPr>
            <a:lstStyle/>
            <a:p>
              <a:r>
                <a:rPr lang="en-US" sz="1800" b="1" smtClean="0">
                  <a:solidFill>
                    <a:srgbClr val="FF0000"/>
                  </a:solidFill>
                </a:rPr>
                <a:t>3</a:t>
              </a:r>
              <a:endParaRPr lang="en-US" sz="1800" b="1">
                <a:solidFill>
                  <a:srgbClr val="FF0000"/>
                </a:solidFill>
              </a:endParaRPr>
            </a:p>
          </p:txBody>
        </p:sp>
      </p:grpSp>
      <p:sp>
        <p:nvSpPr>
          <p:cNvPr id="22" name="TextBox 21"/>
          <p:cNvSpPr txBox="1"/>
          <p:nvPr/>
        </p:nvSpPr>
        <p:spPr>
          <a:xfrm>
            <a:off x="522497" y="4544254"/>
            <a:ext cx="2492990" cy="369332"/>
          </a:xfrm>
          <a:prstGeom prst="rect">
            <a:avLst/>
          </a:prstGeom>
          <a:solidFill>
            <a:schemeClr val="bg1"/>
          </a:solidFill>
        </p:spPr>
        <p:txBody>
          <a:bodyPr wrap="none" rtlCol="0">
            <a:spAutoFit/>
          </a:bodyPr>
          <a:lstStyle/>
          <a:p>
            <a:r>
              <a:rPr lang="en-US" sz="1800" smtClean="0"/>
              <a:t>Đọc nối tiếp theo đoạn</a:t>
            </a:r>
            <a:endParaRPr lang="en-US" sz="1800"/>
          </a:p>
        </p:txBody>
      </p:sp>
      <p:sp>
        <p:nvSpPr>
          <p:cNvPr id="23" name="TextBox 22"/>
          <p:cNvSpPr txBox="1"/>
          <p:nvPr/>
        </p:nvSpPr>
        <p:spPr>
          <a:xfrm>
            <a:off x="443670" y="4511988"/>
            <a:ext cx="5057795" cy="369332"/>
          </a:xfrm>
          <a:prstGeom prst="rect">
            <a:avLst/>
          </a:prstGeom>
          <a:solidFill>
            <a:schemeClr val="bg1"/>
          </a:solidFill>
        </p:spPr>
        <p:txBody>
          <a:bodyPr wrap="none" rtlCol="0">
            <a:spAutoFit/>
          </a:bodyPr>
          <a:lstStyle/>
          <a:p>
            <a:r>
              <a:rPr lang="en-US" sz="1800" smtClean="0"/>
              <a:t>Giải nghĩa: </a:t>
            </a:r>
            <a:r>
              <a:rPr lang="en-US" sz="1800" smtClean="0">
                <a:solidFill>
                  <a:srgbClr val="FF0000"/>
                </a:solidFill>
              </a:rPr>
              <a:t>côn trùng, huỳnh huỵch, khúc khuỷu</a:t>
            </a:r>
            <a:endParaRPr lang="en-US" sz="1800"/>
          </a:p>
        </p:txBody>
      </p:sp>
    </p:spTree>
    <p:extLst>
      <p:ext uri="{BB962C8B-B14F-4D97-AF65-F5344CB8AC3E}">
        <p14:creationId xmlns:p14="http://schemas.microsoft.com/office/powerpoint/2010/main" val="41166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QUYNH\anh tai ve poiwer oint\côn trùng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23945" y="1470912"/>
            <a:ext cx="3494356" cy="27982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QUYNH\anh tai ve poiwer oint\côn trù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103" y="756209"/>
            <a:ext cx="4014952" cy="39443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8095" y="0"/>
            <a:ext cx="3392275" cy="1015663"/>
          </a:xfrm>
          <a:prstGeom prst="rect">
            <a:avLst/>
          </a:prstGeom>
          <a:noFill/>
          <a:ln w="19050">
            <a:solidFill>
              <a:srgbClr val="00B050"/>
            </a:solidFill>
          </a:ln>
        </p:spPr>
        <p:txBody>
          <a:bodyPr wrap="none" rtlCol="0">
            <a:spAutoFit/>
          </a:bodyPr>
          <a:lstStyle/>
          <a:p>
            <a:r>
              <a:rPr lang="en-US" sz="6000" smtClean="0"/>
              <a:t>côn trùng</a:t>
            </a:r>
            <a:endParaRPr lang="en-US" sz="6000">
              <a:solidFill>
                <a:schemeClr val="tx1"/>
              </a:solidFill>
            </a:endParaRPr>
          </a:p>
        </p:txBody>
      </p:sp>
    </p:spTree>
    <p:extLst>
      <p:ext uri="{BB962C8B-B14F-4D97-AF65-F5344CB8AC3E}">
        <p14:creationId xmlns:p14="http://schemas.microsoft.com/office/powerpoint/2010/main" val="3662879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khuya 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3" name="TextBox 2"/>
          <p:cNvSpPr txBox="1"/>
          <p:nvPr/>
        </p:nvSpPr>
        <p:spPr>
          <a:xfrm>
            <a:off x="651641" y="4544989"/>
            <a:ext cx="1749197" cy="369332"/>
          </a:xfrm>
          <a:prstGeom prst="rect">
            <a:avLst/>
          </a:prstGeom>
          <a:noFill/>
        </p:spPr>
        <p:txBody>
          <a:bodyPr wrap="none" rtlCol="0">
            <a:spAutoFit/>
          </a:bodyPr>
          <a:lstStyle/>
          <a:p>
            <a:r>
              <a:rPr lang="en-US" sz="1800" smtClean="0"/>
              <a:t>Đọc theo nhóm</a:t>
            </a:r>
            <a:endParaRPr lang="en-US" sz="1800"/>
          </a:p>
        </p:txBody>
      </p:sp>
      <p:sp>
        <p:nvSpPr>
          <p:cNvPr id="7" name="TextBox 6"/>
          <p:cNvSpPr txBox="1"/>
          <p:nvPr/>
        </p:nvSpPr>
        <p:spPr>
          <a:xfrm>
            <a:off x="670876" y="4612199"/>
            <a:ext cx="1710725" cy="369332"/>
          </a:xfrm>
          <a:prstGeom prst="rect">
            <a:avLst/>
          </a:prstGeom>
          <a:solidFill>
            <a:schemeClr val="bg1"/>
          </a:solidFill>
        </p:spPr>
        <p:txBody>
          <a:bodyPr wrap="none" rtlCol="0">
            <a:spAutoFit/>
          </a:bodyPr>
          <a:lstStyle/>
          <a:p>
            <a:r>
              <a:rPr lang="en-US" sz="1800" smtClean="0"/>
              <a:t>Thi đọc            </a:t>
            </a:r>
            <a:endParaRPr lang="en-US" sz="1800"/>
          </a:p>
        </p:txBody>
      </p:sp>
      <p:sp>
        <p:nvSpPr>
          <p:cNvPr id="5" name="TextBox 4"/>
          <p:cNvSpPr txBox="1"/>
          <p:nvPr/>
        </p:nvSpPr>
        <p:spPr>
          <a:xfrm>
            <a:off x="651641" y="4532455"/>
            <a:ext cx="1672253" cy="369332"/>
          </a:xfrm>
          <a:prstGeom prst="rect">
            <a:avLst/>
          </a:prstGeom>
          <a:solidFill>
            <a:schemeClr val="bg1"/>
          </a:solidFill>
        </p:spPr>
        <p:txBody>
          <a:bodyPr wrap="none" rtlCol="0">
            <a:spAutoFit/>
          </a:bodyPr>
          <a:lstStyle/>
          <a:p>
            <a:r>
              <a:rPr lang="en-US" sz="1800" smtClean="0"/>
              <a:t>Đọc toàn bài   </a:t>
            </a:r>
            <a:endParaRPr lang="en-US" sz="1800"/>
          </a:p>
        </p:txBody>
      </p:sp>
    </p:spTree>
    <p:extLst>
      <p:ext uri="{BB962C8B-B14F-4D97-AF65-F5344CB8AC3E}">
        <p14:creationId xmlns:p14="http://schemas.microsoft.com/office/powerpoint/2010/main" val="19083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6" y="1953039"/>
            <a:ext cx="4759246"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 Trả lời câu hỏi</a:t>
            </a:r>
            <a:endParaRPr lang="en-US" sz="4800">
              <a:solidFill>
                <a:schemeClr val="bg1"/>
              </a:solidFill>
            </a:endParaRP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rPr>
              <a:t>3</a:t>
            </a:r>
            <a:endParaRPr lang="en-US" sz="4800" b="1">
              <a:solidFill>
                <a:schemeClr val="bg1"/>
              </a:solidFill>
            </a:endParaRP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2</a:t>
            </a:r>
            <a:endParaRPr lang="en-US" sz="2400">
              <a:solidFill>
                <a:srgbClr val="FF0000"/>
              </a:solidFill>
            </a:endParaRPr>
          </a:p>
        </p:txBody>
      </p:sp>
    </p:spTree>
    <p:extLst>
      <p:ext uri="{BB962C8B-B14F-4D97-AF65-F5344CB8AC3E}">
        <p14:creationId xmlns:p14="http://schemas.microsoft.com/office/powerpoint/2010/main" val="144227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516676" y="2294853"/>
            <a:ext cx="4627324" cy="28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8" name="Oval 7"/>
          <p:cNvSpPr/>
          <p:nvPr/>
        </p:nvSpPr>
        <p:spPr>
          <a:xfrm>
            <a:off x="107712" y="4361"/>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3</a:t>
            </a:r>
            <a:endParaRPr lang="en-US" sz="2400">
              <a:solidFill>
                <a:srgbClr val="FF0000"/>
              </a:solidFill>
            </a:endParaRPr>
          </a:p>
        </p:txBody>
      </p:sp>
      <p:sp>
        <p:nvSpPr>
          <p:cNvPr id="9" name="TextBox 8"/>
          <p:cNvSpPr txBox="1"/>
          <p:nvPr/>
        </p:nvSpPr>
        <p:spPr>
          <a:xfrm>
            <a:off x="238745" y="521809"/>
            <a:ext cx="7457701" cy="461665"/>
          </a:xfrm>
          <a:prstGeom prst="rect">
            <a:avLst/>
          </a:prstGeom>
          <a:noFill/>
        </p:spPr>
        <p:txBody>
          <a:bodyPr wrap="square" rtlCol="0">
            <a:spAutoFit/>
          </a:bodyPr>
          <a:lstStyle/>
          <a:p>
            <a:r>
              <a:rPr lang="en-US" sz="2400" smtClean="0">
                <a:solidFill>
                  <a:schemeClr val="tx1"/>
                </a:solidFill>
              </a:rPr>
              <a:t>a. Nam và Đức được bố mẹ cho đi đâu ? </a:t>
            </a:r>
            <a:endParaRPr lang="en-US" sz="2400">
              <a:solidFill>
                <a:schemeClr val="tx1"/>
              </a:solidFill>
            </a:endParaRPr>
          </a:p>
        </p:txBody>
      </p:sp>
      <p:sp>
        <p:nvSpPr>
          <p:cNvPr id="10" name="TextBox 9"/>
          <p:cNvSpPr txBox="1"/>
          <p:nvPr/>
        </p:nvSpPr>
        <p:spPr>
          <a:xfrm>
            <a:off x="272125" y="1305286"/>
            <a:ext cx="5933466" cy="461665"/>
          </a:xfrm>
          <a:prstGeom prst="rect">
            <a:avLst/>
          </a:prstGeom>
          <a:noFill/>
        </p:spPr>
        <p:txBody>
          <a:bodyPr wrap="square" rtlCol="0">
            <a:spAutoFit/>
          </a:bodyPr>
          <a:lstStyle/>
          <a:p>
            <a:r>
              <a:rPr lang="en-US" sz="2400" smtClean="0">
                <a:solidFill>
                  <a:schemeClr val="tx1"/>
                </a:solidFill>
              </a:rPr>
              <a:t>b. Mẹ chuẩn bị những gì cho chuyến đi ? </a:t>
            </a:r>
            <a:endParaRPr lang="en-US" sz="2400">
              <a:solidFill>
                <a:schemeClr val="tx1"/>
              </a:solidFill>
            </a:endParaRPr>
          </a:p>
        </p:txBody>
      </p:sp>
      <p:sp>
        <p:nvSpPr>
          <p:cNvPr id="11" name="TextBox 10"/>
          <p:cNvSpPr txBox="1"/>
          <p:nvPr/>
        </p:nvSpPr>
        <p:spPr>
          <a:xfrm>
            <a:off x="264442" y="2484530"/>
            <a:ext cx="5869230" cy="830997"/>
          </a:xfrm>
          <a:prstGeom prst="rect">
            <a:avLst/>
          </a:prstGeom>
          <a:noFill/>
        </p:spPr>
        <p:txBody>
          <a:bodyPr wrap="square" rtlCol="0">
            <a:spAutoFit/>
          </a:bodyPr>
          <a:lstStyle/>
          <a:p>
            <a:r>
              <a:rPr lang="en-US" sz="2400" smtClean="0">
                <a:solidFill>
                  <a:schemeClr val="tx1"/>
                </a:solidFill>
              </a:rPr>
              <a:t>c. Đến đoạn đường dốc và khúc khuỷu, bố phải làm gì ? </a:t>
            </a:r>
            <a:endParaRPr lang="en-US" sz="2400">
              <a:solidFill>
                <a:schemeClr val="tx1"/>
              </a:solidFill>
            </a:endParaRPr>
          </a:p>
        </p:txBody>
      </p:sp>
      <p:sp>
        <p:nvSpPr>
          <p:cNvPr id="12" name="TextBox 11"/>
          <p:cNvSpPr txBox="1"/>
          <p:nvPr/>
        </p:nvSpPr>
        <p:spPr>
          <a:xfrm>
            <a:off x="360721" y="912570"/>
            <a:ext cx="5844870" cy="461665"/>
          </a:xfrm>
          <a:prstGeom prst="rect">
            <a:avLst/>
          </a:prstGeom>
          <a:noFill/>
        </p:spPr>
        <p:txBody>
          <a:bodyPr wrap="none" rtlCol="0">
            <a:spAutoFit/>
          </a:bodyPr>
          <a:lstStyle/>
          <a:p>
            <a:r>
              <a:rPr lang="en-US" sz="2400">
                <a:solidFill>
                  <a:srgbClr val="0418AC"/>
                </a:solidFill>
              </a:rPr>
              <a:t>Nam và Đức được bố mẹ cho </a:t>
            </a:r>
            <a:r>
              <a:rPr lang="en-US" sz="2400" smtClean="0">
                <a:solidFill>
                  <a:srgbClr val="0418AC"/>
                </a:solidFill>
              </a:rPr>
              <a:t>đi chơi núi.</a:t>
            </a:r>
            <a:endParaRPr lang="en-US" sz="2400">
              <a:solidFill>
                <a:srgbClr val="0418AC"/>
              </a:solidFill>
            </a:endParaRPr>
          </a:p>
        </p:txBody>
      </p:sp>
      <p:sp>
        <p:nvSpPr>
          <p:cNvPr id="13" name="TextBox 12"/>
          <p:cNvSpPr txBox="1"/>
          <p:nvPr/>
        </p:nvSpPr>
        <p:spPr>
          <a:xfrm>
            <a:off x="279798" y="1715177"/>
            <a:ext cx="7994773" cy="830997"/>
          </a:xfrm>
          <a:prstGeom prst="rect">
            <a:avLst/>
          </a:prstGeom>
          <a:noFill/>
        </p:spPr>
        <p:txBody>
          <a:bodyPr wrap="square" rtlCol="0">
            <a:spAutoFit/>
          </a:bodyPr>
          <a:lstStyle/>
          <a:p>
            <a:r>
              <a:rPr lang="en-US" sz="2400" smtClean="0">
                <a:solidFill>
                  <a:srgbClr val="0418AC"/>
                </a:solidFill>
              </a:rPr>
              <a:t>Mẹ chuẩn bị nhiều thức cho chuyến đi như: quần áo, thức ăn, nước uống và cả tuýp thuốc chống côn trùng.</a:t>
            </a:r>
            <a:endParaRPr lang="en-US" sz="2400">
              <a:solidFill>
                <a:srgbClr val="0418AC"/>
              </a:solidFill>
            </a:endParaRPr>
          </a:p>
        </p:txBody>
      </p:sp>
      <p:sp>
        <p:nvSpPr>
          <p:cNvPr id="14" name="TextBox 13"/>
          <p:cNvSpPr txBox="1"/>
          <p:nvPr/>
        </p:nvSpPr>
        <p:spPr>
          <a:xfrm>
            <a:off x="268857" y="3325167"/>
            <a:ext cx="4247819" cy="830997"/>
          </a:xfrm>
          <a:prstGeom prst="rect">
            <a:avLst/>
          </a:prstGeom>
          <a:noFill/>
        </p:spPr>
        <p:txBody>
          <a:bodyPr wrap="square" rtlCol="0">
            <a:spAutoFit/>
          </a:bodyPr>
          <a:lstStyle/>
          <a:p>
            <a:r>
              <a:rPr lang="en-US" sz="2400">
                <a:solidFill>
                  <a:srgbClr val="0418AC"/>
                </a:solidFill>
              </a:rPr>
              <a:t>Đến đoạn đường dốc và khúc khuỷu, bố </a:t>
            </a:r>
            <a:r>
              <a:rPr lang="en-US" sz="2400" smtClean="0">
                <a:solidFill>
                  <a:srgbClr val="0418AC"/>
                </a:solidFill>
              </a:rPr>
              <a:t>phải cõng Đức.</a:t>
            </a:r>
            <a:endParaRPr lang="en-US" sz="2400">
              <a:solidFill>
                <a:srgbClr val="0418AC"/>
              </a:solidFill>
            </a:endParaRPr>
          </a:p>
        </p:txBody>
      </p:sp>
    </p:spTree>
    <p:extLst>
      <p:ext uri="{BB962C8B-B14F-4D97-AF65-F5344CB8AC3E}">
        <p14:creationId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953039"/>
            <a:ext cx="3071191"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bg1"/>
                </a:solidFill>
              </a:rPr>
              <a:t>Viết</a:t>
            </a:r>
            <a:endParaRPr lang="en-US" sz="6600">
              <a:solidFill>
                <a:schemeClr val="bg1"/>
              </a:solidFill>
            </a:endParaRP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rPr>
              <a:t>4</a:t>
            </a:r>
            <a:endParaRPr lang="en-US" sz="4800" b="1">
              <a:solidFill>
                <a:schemeClr val="bg1"/>
              </a:solidFill>
            </a:endParaRP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9703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smtClean="0">
                <a:solidFill>
                  <a:schemeClr val="tx1"/>
                </a:solidFill>
              </a:rPr>
              <a:t>   Viết vào vở câu trả lời cho câu hỏi c ở mục 3</a:t>
            </a:r>
            <a:endParaRPr lang="en-US" sz="2400">
              <a:solidFill>
                <a:schemeClr val="tx1"/>
              </a:solidFill>
            </a:endParaRPr>
          </a:p>
        </p:txBody>
      </p:sp>
      <p:sp>
        <p:nvSpPr>
          <p:cNvPr id="6" name="Oval 5"/>
          <p:cNvSpPr/>
          <p:nvPr/>
        </p:nvSpPr>
        <p:spPr>
          <a:xfrm>
            <a:off x="429506" y="-432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4</a:t>
            </a:r>
            <a:endParaRPr lang="en-US" sz="3600">
              <a:solidFill>
                <a:srgbClr val="FF0000"/>
              </a:solidFill>
            </a:endParaRPr>
          </a:p>
        </p:txBody>
      </p:sp>
      <p:sp>
        <p:nvSpPr>
          <p:cNvPr id="8" name="TextBox 7"/>
          <p:cNvSpPr txBox="1"/>
          <p:nvPr/>
        </p:nvSpPr>
        <p:spPr>
          <a:xfrm>
            <a:off x="6671223" y="782240"/>
            <a:ext cx="1521570" cy="461665"/>
          </a:xfrm>
          <a:prstGeom prst="rect">
            <a:avLst/>
          </a:prstGeom>
          <a:solidFill>
            <a:schemeClr val="bg1"/>
          </a:solidFill>
        </p:spPr>
        <p:txBody>
          <a:bodyPr wrap="none" rtlCol="0">
            <a:spAutoFit/>
          </a:bodyPr>
          <a:lstStyle/>
          <a:p>
            <a:r>
              <a:rPr lang="en-US" sz="2400" smtClean="0">
                <a:solidFill>
                  <a:srgbClr val="0418AC"/>
                </a:solidFill>
              </a:rPr>
              <a:t>cõng Đức</a:t>
            </a:r>
            <a:endParaRPr lang="en-US" sz="24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30170" y="2718307"/>
            <a:ext cx="8472195"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Đến đoạn đường dốc và khúc khuỷu, bố phải  </a:t>
            </a:r>
            <a:endParaRPr lang="en-US" sz="3200" b="1">
              <a:solidFill>
                <a:srgbClr val="0418AC"/>
              </a:solidFill>
              <a:latin typeface="HP001 4 hàng" pitchFamily="34" charset="0"/>
              <a:ea typeface="Arial-Rounded" pitchFamily="34" charset="0"/>
              <a:cs typeface="Arial-Rounded" pitchFamily="34" charset="0"/>
            </a:endParaRPr>
          </a:p>
        </p:txBody>
      </p:sp>
      <p:sp>
        <p:nvSpPr>
          <p:cNvPr id="13" name="Rectangle 12"/>
          <p:cNvSpPr/>
          <p:nvPr/>
        </p:nvSpPr>
        <p:spPr>
          <a:xfrm>
            <a:off x="133295" y="3386207"/>
            <a:ext cx="2134892"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cõng Đức. </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5" name="TextBox 14"/>
          <p:cNvSpPr txBox="1"/>
          <p:nvPr/>
        </p:nvSpPr>
        <p:spPr>
          <a:xfrm>
            <a:off x="410713" y="782241"/>
            <a:ext cx="7469566" cy="461665"/>
          </a:xfrm>
          <a:prstGeom prst="rect">
            <a:avLst/>
          </a:prstGeom>
          <a:noFill/>
        </p:spPr>
        <p:txBody>
          <a:bodyPr wrap="square" rtlCol="0">
            <a:spAutoFit/>
          </a:bodyPr>
          <a:lstStyle/>
          <a:p>
            <a:r>
              <a:rPr lang="en-US" sz="2400">
                <a:solidFill>
                  <a:schemeClr val="tx1"/>
                </a:solidFill>
              </a:rPr>
              <a:t>Đến đoạn đường dốc và khúc khuỷu, bố </a:t>
            </a:r>
            <a:r>
              <a:rPr lang="en-US" sz="2400" smtClean="0">
                <a:solidFill>
                  <a:schemeClr val="tx1"/>
                </a:solidFill>
              </a:rPr>
              <a:t>phải …..</a:t>
            </a:r>
            <a:endParaRPr lang="en-US" sz="2400">
              <a:solidFill>
                <a:schemeClr val="tx1"/>
              </a:solidFill>
            </a:endParaRPr>
          </a:p>
        </p:txBody>
      </p:sp>
    </p:spTree>
    <p:extLst>
      <p:ext uri="{BB962C8B-B14F-4D97-AF65-F5344CB8AC3E}">
        <p14:creationId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60659" y="1728316"/>
            <a:ext cx="5188457" cy="9126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Chọn từ ngữ</a:t>
            </a:r>
            <a:endParaRPr lang="en-US" sz="4800">
              <a:solidFill>
                <a:schemeClr val="bg1"/>
              </a:solidFill>
            </a:endParaRPr>
          </a:p>
        </p:txBody>
      </p:sp>
      <p:sp>
        <p:nvSpPr>
          <p:cNvPr id="3" name="Oval 2"/>
          <p:cNvSpPr/>
          <p:nvPr/>
        </p:nvSpPr>
        <p:spPr>
          <a:xfrm>
            <a:off x="1585638" y="1614528"/>
            <a:ext cx="1210726" cy="109654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5</a:t>
            </a:r>
            <a:endParaRPr lang="en-US" sz="4800">
              <a:solidFill>
                <a:schemeClr val="bg1"/>
              </a:solidFill>
            </a:endParaRPr>
          </a:p>
        </p:txBody>
      </p:sp>
      <p:sp>
        <p:nvSpPr>
          <p:cNvPr id="2" name="TextBox 1"/>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6" name="Group 5"/>
          <p:cNvGrpSpPr/>
          <p:nvPr/>
        </p:nvGrpSpPr>
        <p:grpSpPr>
          <a:xfrm>
            <a:off x="0" y="478464"/>
            <a:ext cx="9144000" cy="4732450"/>
            <a:chOff x="0" y="478464"/>
            <a:chExt cx="9144000" cy="4732450"/>
          </a:xfrm>
        </p:grpSpPr>
        <p:pic>
          <p:nvPicPr>
            <p:cNvPr id="7"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3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4" name="Oval 3"/>
          <p:cNvSpPr/>
          <p:nvPr/>
        </p:nvSpPr>
        <p:spPr>
          <a:xfrm>
            <a:off x="126824" y="809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5</a:t>
            </a:r>
            <a:endParaRPr lang="en-US" sz="3600">
              <a:solidFill>
                <a:srgbClr val="FF0000"/>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thấp</a:t>
            </a:r>
            <a:endParaRPr lang="en-US" sz="2800">
              <a:solidFill>
                <a:srgbClr val="0418AC"/>
              </a:solidFill>
            </a:endParaRPr>
          </a:p>
        </p:txBody>
      </p:sp>
      <p:sp>
        <p:nvSpPr>
          <p:cNvPr id="6" name="Rounded Rectangle 5"/>
          <p:cNvSpPr/>
          <p:nvPr/>
        </p:nvSpPr>
        <p:spPr>
          <a:xfrm>
            <a:off x="3123344" y="753626"/>
            <a:ext cx="244344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khúc khuỷu</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hào hứng</a:t>
            </a:r>
            <a:endParaRPr lang="en-US" sz="2800">
              <a:solidFill>
                <a:srgbClr val="0418AC"/>
              </a:solidFill>
            </a:endParaRPr>
          </a:p>
        </p:txBody>
      </p:sp>
      <p:sp>
        <p:nvSpPr>
          <p:cNvPr id="8" name="Rounded Rectangle 7"/>
          <p:cNvSpPr/>
          <p:nvPr/>
        </p:nvSpPr>
        <p:spPr>
          <a:xfrm>
            <a:off x="659143" y="1417146"/>
            <a:ext cx="7131059"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Đường lên núi quanh co ,  …….</a:t>
            </a:r>
            <a:endParaRPr lang="en-US" sz="2800">
              <a:solidFill>
                <a:schemeClr val="tx1"/>
              </a:solidFill>
            </a:endParaRPr>
          </a:p>
        </p:txBody>
      </p:sp>
      <p:sp>
        <p:nvSpPr>
          <p:cNvPr id="10" name="Rectangle 9"/>
          <p:cNvSpPr/>
          <p:nvPr/>
        </p:nvSpPr>
        <p:spPr>
          <a:xfrm>
            <a:off x="418530" y="3209696"/>
            <a:ext cx="7612287"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Đường lên núi quanh co, khúc khuỷu.</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Tree>
    <p:extLst>
      <p:ext uri="{BB962C8B-B14F-4D97-AF65-F5344CB8AC3E}">
        <p14:creationId xmlns:p14="http://schemas.microsoft.com/office/powerpoint/2010/main" val="33832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3.61111E-6 3.63973E-6 L 0.08351 3.63973E-6 C 0.12136 3.63973E-6 0.16858 0.03917 0.16858 0.07217 L 0.16858 0.14774 " pathEditMode="relative" rAng="0" ptsTypes="FfFF">
                                      <p:cBhvr>
                                        <p:cTn id="6" dur="2000" fill="hold"/>
                                        <p:tgtEl>
                                          <p:spTgt spid="6"/>
                                        </p:tgtEl>
                                        <p:attrNameLst>
                                          <p:attrName>ppt_x</p:attrName>
                                          <p:attrName>ppt_y</p:attrName>
                                        </p:attrNameLst>
                                      </p:cBhvr>
                                      <p:rCtr x="8420" y="7372"/>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chemeClr val="accent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1</a:t>
            </a:r>
            <a:endParaRPr lang="en-US" sz="4800">
              <a:solidFill>
                <a:schemeClr val="bg1"/>
              </a:solidFill>
            </a:endParaRPr>
          </a:p>
        </p:txBody>
      </p:sp>
      <p:grpSp>
        <p:nvGrpSpPr>
          <p:cNvPr id="2" name="Group 1"/>
          <p:cNvGrpSpPr/>
          <p:nvPr/>
        </p:nvGrpSpPr>
        <p:grpSpPr>
          <a:xfrm>
            <a:off x="0" y="478464"/>
            <a:ext cx="9144000" cy="4732450"/>
            <a:chOff x="0" y="478464"/>
            <a:chExt cx="9144000" cy="473245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90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4" name="Oval 3"/>
          <p:cNvSpPr/>
          <p:nvPr/>
        </p:nvSpPr>
        <p:spPr>
          <a:xfrm>
            <a:off x="126824" y="809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6</a:t>
            </a:r>
            <a:endParaRPr lang="en-US" sz="3600">
              <a:solidFill>
                <a:srgbClr val="FF0000"/>
              </a:solidFill>
            </a:endParaRPr>
          </a:p>
        </p:txBody>
      </p:sp>
      <p:sp>
        <p:nvSpPr>
          <p:cNvPr id="13" name="TextBox 12"/>
          <p:cNvSpPr txBox="1"/>
          <p:nvPr/>
        </p:nvSpPr>
        <p:spPr>
          <a:xfrm>
            <a:off x="1837973" y="556366"/>
            <a:ext cx="5487860" cy="461665"/>
          </a:xfrm>
          <a:prstGeom prst="rect">
            <a:avLst/>
          </a:prstGeom>
          <a:solidFill>
            <a:schemeClr val="bg1"/>
          </a:solidFill>
          <a:ln w="19050">
            <a:solidFill>
              <a:schemeClr val="accent1"/>
            </a:solidFill>
          </a:ln>
        </p:spPr>
        <p:txBody>
          <a:bodyPr wrap="square" rtlCol="0">
            <a:spAutoFit/>
          </a:bodyPr>
          <a:lstStyle/>
          <a:p>
            <a:r>
              <a:rPr lang="en-US" sz="2400" smtClean="0">
                <a:solidFill>
                  <a:schemeClr val="tx1"/>
                </a:solidFill>
              </a:rPr>
              <a:t>cảnh vật	     thú vị    	        đi chơi</a:t>
            </a:r>
            <a:endParaRPr lang="en-US" sz="2400">
              <a:solidFill>
                <a:schemeClr val="tx1"/>
              </a:solidFill>
            </a:endParaRPr>
          </a:p>
        </p:txBody>
      </p:sp>
      <p:pic>
        <p:nvPicPr>
          <p:cNvPr id="1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354017" y="1018031"/>
            <a:ext cx="4297992" cy="382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67003" y="4551700"/>
            <a:ext cx="6672019" cy="400110"/>
          </a:xfrm>
          <a:prstGeom prst="rect">
            <a:avLst/>
          </a:prstGeom>
          <a:solidFill>
            <a:schemeClr val="bg1"/>
          </a:solidFill>
        </p:spPr>
        <p:txBody>
          <a:bodyPr wrap="none" rtlCol="0">
            <a:spAutoFit/>
          </a:bodyPr>
          <a:lstStyle/>
          <a:p>
            <a:r>
              <a:rPr lang="en-US" sz="2000" smtClean="0"/>
              <a:t>Cả nhà cùng nhau đi chơi núi. Cảnh vật ở đây thật thú vị.</a:t>
            </a:r>
            <a:endParaRPr lang="en-US" sz="2000"/>
          </a:p>
        </p:txBody>
      </p:sp>
    </p:spTree>
    <p:extLst>
      <p:ext uri="{BB962C8B-B14F-4D97-AF65-F5344CB8AC3E}">
        <p14:creationId xmlns:p14="http://schemas.microsoft.com/office/powerpoint/2010/main" val="35068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67487" y="1916504"/>
            <a:ext cx="3060556" cy="1143000"/>
            <a:chOff x="2767487" y="1916504"/>
            <a:chExt cx="3060556" cy="1143000"/>
          </a:xfrm>
        </p:grpSpPr>
        <p:sp>
          <p:nvSpPr>
            <p:cNvPr id="5" name="Rounded Rectangle 4"/>
            <p:cNvSpPr/>
            <p:nvPr/>
          </p:nvSpPr>
          <p:spPr>
            <a:xfrm>
              <a:off x="3595670" y="1916504"/>
              <a:ext cx="2232373"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rPr>
                <a:t> Viết</a:t>
              </a:r>
              <a:endParaRPr lang="en-US" sz="4800">
                <a:solidFill>
                  <a:schemeClr val="bg1"/>
                </a:solidFill>
              </a:endParaRPr>
            </a:p>
          </p:txBody>
        </p:sp>
        <p:sp>
          <p:nvSpPr>
            <p:cNvPr id="3" name="Oval 2"/>
            <p:cNvSpPr/>
            <p:nvPr/>
          </p:nvSpPr>
          <p:spPr>
            <a:xfrm>
              <a:off x="2767487" y="1916504"/>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rPr>
                <a:t>7</a:t>
              </a:r>
              <a:endParaRPr lang="en-US" sz="4800" b="1">
                <a:solidFill>
                  <a:schemeClr val="bg1"/>
                </a:solidFill>
              </a:endParaRPr>
            </a:p>
          </p:txBody>
        </p:sp>
      </p:grpSp>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p14="http://schemas.microsoft.com/office/powerpoint/2010/main" val="186248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5" name="Oval 4"/>
          <p:cNvSpPr/>
          <p:nvPr/>
        </p:nvSpPr>
        <p:spPr>
          <a:xfrm>
            <a:off x="126824" y="809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7</a:t>
            </a:r>
            <a:endParaRPr lang="en-US" sz="3600">
              <a:solidFill>
                <a:srgbClr val="FF0000"/>
              </a:solidFill>
            </a:endParaRPr>
          </a:p>
        </p:txBody>
      </p:sp>
      <p:sp>
        <p:nvSpPr>
          <p:cNvPr id="6" name="Rectangle 5"/>
          <p:cNvSpPr/>
          <p:nvPr/>
        </p:nvSpPr>
        <p:spPr>
          <a:xfrm>
            <a:off x="180552" y="586433"/>
            <a:ext cx="6693960" cy="830997"/>
          </a:xfrm>
          <a:prstGeom prst="rect">
            <a:avLst/>
          </a:prstGeom>
        </p:spPr>
        <p:txBody>
          <a:bodyPr wrap="square">
            <a:spAutoFit/>
          </a:bodyPr>
          <a:lstStyle/>
          <a:p>
            <a:r>
              <a:rPr lang="en-US" sz="2400" smtClean="0"/>
              <a:t> </a:t>
            </a:r>
            <a:r>
              <a:rPr lang="en-US" sz="2400"/>
              <a:t>Nam và </a:t>
            </a:r>
            <a:r>
              <a:rPr lang="en-US" sz="2400" smtClean="0"/>
              <a:t>Đức được </a:t>
            </a:r>
            <a:r>
              <a:rPr lang="en-US" sz="2400"/>
              <a:t>đi chơi núi</a:t>
            </a:r>
            <a:r>
              <a:rPr lang="en-US" sz="2400" smtClean="0"/>
              <a:t>. Đến đỉnh núi, hai anh em vui sướng hét vang.</a:t>
            </a:r>
            <a:endParaRPr lang="en-US" sz="240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1913" y="2971158"/>
            <a:ext cx="8313467" cy="830997"/>
          </a:xfrm>
          <a:prstGeom prst="rect">
            <a:avLst/>
          </a:prstGeom>
        </p:spPr>
        <p:txBody>
          <a:bodyPr wrap="square">
            <a:spAutoFit/>
          </a:bodyPr>
          <a:lstStyle/>
          <a:p>
            <a:pPr algn="ctr">
              <a:lnSpc>
                <a:spcPct val="150000"/>
              </a:lnSpc>
            </a:pPr>
            <a:r>
              <a:rPr lang="en-US" sz="3200" b="1" smtClean="0">
                <a:solidFill>
                  <a:srgbClr val="0418AC"/>
                </a:solidFill>
                <a:latin typeface="HP001 4 hàng" pitchFamily="34" charset="0"/>
                <a:ea typeface="Arial-Rounded" pitchFamily="34" charset="0"/>
                <a:cs typeface="Arial-Rounded" pitchFamily="34" charset="0"/>
              </a:rPr>
              <a:t>Nam và Đức được đi chơi núi. Đến đỉnh núi,</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89694" y="3839159"/>
            <a:ext cx="6146234" cy="584775"/>
          </a:xfrm>
          <a:prstGeom prst="rect">
            <a:avLst/>
          </a:prstGeom>
        </p:spPr>
        <p:txBody>
          <a:bodyPr wrap="none">
            <a:spAutoFit/>
          </a:bodyPr>
          <a:lstStyle/>
          <a:p>
            <a:r>
              <a:rPr lang="en-US" sz="3200" b="1" smtClean="0">
                <a:solidFill>
                  <a:srgbClr val="0418AC"/>
                </a:solidFill>
                <a:latin typeface="HP001 4 hàng" pitchFamily="34" charset="0"/>
                <a:ea typeface="Arial-Rounded" pitchFamily="34" charset="0"/>
                <a:cs typeface="Arial-Rounded" pitchFamily="34" charset="0"/>
              </a:rPr>
              <a:t>hai anh em vui sướng hét vang.</a:t>
            </a:r>
            <a:endParaRPr lang="en-US" sz="3200"/>
          </a:p>
        </p:txBody>
      </p:sp>
      <p:pic>
        <p:nvPicPr>
          <p:cNvPr id="11" name="Picture 10"/>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871825" y="1232764"/>
            <a:ext cx="4005374" cy="150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0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vần phù hợp thay cho dấu chấm hỏi</a:t>
            </a:r>
            <a:endParaRPr lang="en-US" sz="2400">
              <a:solidFill>
                <a:schemeClr val="tx1"/>
              </a:solidFill>
            </a:endParaRPr>
          </a:p>
        </p:txBody>
      </p:sp>
      <p:sp>
        <p:nvSpPr>
          <p:cNvPr id="5" name="Oval 4"/>
          <p:cNvSpPr/>
          <p:nvPr/>
        </p:nvSpPr>
        <p:spPr>
          <a:xfrm>
            <a:off x="126824" y="809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8</a:t>
            </a:r>
            <a:endParaRPr lang="en-US" sz="3600">
              <a:solidFill>
                <a:srgbClr val="FF0000"/>
              </a:solidFill>
            </a:endParaRPr>
          </a:p>
        </p:txBody>
      </p:sp>
      <p:sp>
        <p:nvSpPr>
          <p:cNvPr id="6" name="Rectangle 5"/>
          <p:cNvSpPr/>
          <p:nvPr/>
        </p:nvSpPr>
        <p:spPr>
          <a:xfrm>
            <a:off x="429505" y="694796"/>
            <a:ext cx="3119688" cy="523220"/>
          </a:xfrm>
          <a:prstGeom prst="rect">
            <a:avLst/>
          </a:prstGeom>
        </p:spPr>
        <p:txBody>
          <a:bodyPr wrap="square">
            <a:spAutoFit/>
          </a:bodyPr>
          <a:lstStyle/>
          <a:p>
            <a:r>
              <a:rPr lang="en-US" sz="2800" smtClean="0"/>
              <a:t>a. </a:t>
            </a:r>
            <a:r>
              <a:rPr lang="en-US" sz="2800" smtClean="0">
                <a:solidFill>
                  <a:srgbClr val="FF0000"/>
                </a:solidFill>
              </a:rPr>
              <a:t>uyp</a:t>
            </a:r>
            <a:r>
              <a:rPr lang="en-US" sz="2800" smtClean="0"/>
              <a:t> hay </a:t>
            </a:r>
            <a:r>
              <a:rPr lang="en-US" sz="2800" smtClean="0">
                <a:solidFill>
                  <a:srgbClr val="FF0000"/>
                </a:solidFill>
              </a:rPr>
              <a:t>uyu</a:t>
            </a:r>
            <a:r>
              <a:rPr lang="en-US" sz="2800" smtClean="0"/>
              <a:t> ?</a:t>
            </a:r>
            <a:endParaRPr lang="en-US" sz="2800"/>
          </a:p>
        </p:txBody>
      </p:sp>
      <p:sp>
        <p:nvSpPr>
          <p:cNvPr id="7" name="Rectangle 6"/>
          <p:cNvSpPr/>
          <p:nvPr/>
        </p:nvSpPr>
        <p:spPr>
          <a:xfrm>
            <a:off x="1459682" y="1426672"/>
            <a:ext cx="2065217" cy="523220"/>
          </a:xfrm>
          <a:prstGeom prst="rect">
            <a:avLst/>
          </a:prstGeom>
        </p:spPr>
        <p:txBody>
          <a:bodyPr wrap="square">
            <a:spAutoFit/>
          </a:bodyPr>
          <a:lstStyle/>
          <a:p>
            <a:r>
              <a:rPr lang="en-US" sz="2800"/>
              <a:t>đ</a:t>
            </a:r>
            <a:r>
              <a:rPr lang="en-US" sz="2800" smtClean="0"/>
              <a:t>èn t…..</a:t>
            </a:r>
            <a:endParaRPr lang="en-US" sz="2800"/>
          </a:p>
        </p:txBody>
      </p:sp>
      <p:sp>
        <p:nvSpPr>
          <p:cNvPr id="8" name="Rectangle 7"/>
          <p:cNvSpPr/>
          <p:nvPr/>
        </p:nvSpPr>
        <p:spPr>
          <a:xfrm>
            <a:off x="4267379" y="1426672"/>
            <a:ext cx="2318772" cy="523220"/>
          </a:xfrm>
          <a:prstGeom prst="rect">
            <a:avLst/>
          </a:prstGeom>
        </p:spPr>
        <p:txBody>
          <a:bodyPr wrap="square">
            <a:spAutoFit/>
          </a:bodyPr>
          <a:lstStyle/>
          <a:p>
            <a:r>
              <a:rPr lang="en-US" sz="2800" smtClean="0"/>
              <a:t>kh…..   tay</a:t>
            </a:r>
            <a:endParaRPr lang="en-US" sz="2800"/>
          </a:p>
        </p:txBody>
      </p:sp>
      <p:sp>
        <p:nvSpPr>
          <p:cNvPr id="10" name="Rectangle 9"/>
          <p:cNvSpPr/>
          <p:nvPr/>
        </p:nvSpPr>
        <p:spPr>
          <a:xfrm>
            <a:off x="429504" y="2275117"/>
            <a:ext cx="3620327" cy="523220"/>
          </a:xfrm>
          <a:prstGeom prst="rect">
            <a:avLst/>
          </a:prstGeom>
        </p:spPr>
        <p:txBody>
          <a:bodyPr wrap="square">
            <a:spAutoFit/>
          </a:bodyPr>
          <a:lstStyle/>
          <a:p>
            <a:r>
              <a:rPr lang="en-US" sz="2800" smtClean="0"/>
              <a:t>b. </a:t>
            </a:r>
            <a:r>
              <a:rPr lang="en-US" sz="2800" smtClean="0">
                <a:solidFill>
                  <a:srgbClr val="FF0000"/>
                </a:solidFill>
              </a:rPr>
              <a:t>uynh</a:t>
            </a:r>
            <a:r>
              <a:rPr lang="en-US" sz="2800" smtClean="0"/>
              <a:t> hay </a:t>
            </a:r>
            <a:r>
              <a:rPr lang="en-US" sz="2800" smtClean="0">
                <a:solidFill>
                  <a:srgbClr val="FF0000"/>
                </a:solidFill>
              </a:rPr>
              <a:t>uych</a:t>
            </a:r>
            <a:r>
              <a:rPr lang="en-US" sz="2800" smtClean="0"/>
              <a:t> ?</a:t>
            </a:r>
            <a:endParaRPr lang="en-US" sz="2800"/>
          </a:p>
        </p:txBody>
      </p:sp>
      <p:sp>
        <p:nvSpPr>
          <p:cNvPr id="11" name="Rectangle 10"/>
          <p:cNvSpPr/>
          <p:nvPr/>
        </p:nvSpPr>
        <p:spPr>
          <a:xfrm>
            <a:off x="1267378" y="2942898"/>
            <a:ext cx="2065217" cy="523220"/>
          </a:xfrm>
          <a:prstGeom prst="rect">
            <a:avLst/>
          </a:prstGeom>
        </p:spPr>
        <p:txBody>
          <a:bodyPr wrap="square">
            <a:spAutoFit/>
          </a:bodyPr>
          <a:lstStyle/>
          <a:p>
            <a:r>
              <a:rPr lang="en-US" sz="2800" smtClean="0"/>
              <a:t>h……… tay</a:t>
            </a:r>
            <a:endParaRPr lang="en-US" sz="2800"/>
          </a:p>
        </p:txBody>
      </p:sp>
      <p:sp>
        <p:nvSpPr>
          <p:cNvPr id="12" name="Rectangle 11"/>
          <p:cNvSpPr/>
          <p:nvPr/>
        </p:nvSpPr>
        <p:spPr>
          <a:xfrm>
            <a:off x="4267379" y="2942898"/>
            <a:ext cx="2318772" cy="523220"/>
          </a:xfrm>
          <a:prstGeom prst="rect">
            <a:avLst/>
          </a:prstGeom>
        </p:spPr>
        <p:txBody>
          <a:bodyPr wrap="square">
            <a:spAutoFit/>
          </a:bodyPr>
          <a:lstStyle/>
          <a:p>
            <a:r>
              <a:rPr lang="en-US" sz="2800" smtClean="0"/>
              <a:t>phụ h…….</a:t>
            </a:r>
            <a:endParaRPr lang="en-US" sz="2800"/>
          </a:p>
        </p:txBody>
      </p:sp>
      <p:sp>
        <p:nvSpPr>
          <p:cNvPr id="14" name="Rectangle 13"/>
          <p:cNvSpPr/>
          <p:nvPr/>
        </p:nvSpPr>
        <p:spPr>
          <a:xfrm>
            <a:off x="2333022" y="1410302"/>
            <a:ext cx="971912" cy="523220"/>
          </a:xfrm>
          <a:prstGeom prst="rect">
            <a:avLst/>
          </a:prstGeom>
          <a:noFill/>
        </p:spPr>
        <p:txBody>
          <a:bodyPr wrap="square">
            <a:spAutoFit/>
          </a:bodyPr>
          <a:lstStyle/>
          <a:p>
            <a:r>
              <a:rPr lang="en-US" sz="2800" smtClean="0">
                <a:solidFill>
                  <a:srgbClr val="FF0000"/>
                </a:solidFill>
              </a:rPr>
              <a:t>uyp</a:t>
            </a:r>
            <a:r>
              <a:rPr lang="en-US" sz="2800" smtClean="0"/>
              <a:t> </a:t>
            </a:r>
            <a:endParaRPr lang="en-US" sz="2800"/>
          </a:p>
        </p:txBody>
      </p:sp>
      <p:sp>
        <p:nvSpPr>
          <p:cNvPr id="15" name="Rectangle 14"/>
          <p:cNvSpPr/>
          <p:nvPr/>
        </p:nvSpPr>
        <p:spPr>
          <a:xfrm>
            <a:off x="4651588" y="1397549"/>
            <a:ext cx="971912" cy="523220"/>
          </a:xfrm>
          <a:prstGeom prst="rect">
            <a:avLst/>
          </a:prstGeom>
          <a:noFill/>
        </p:spPr>
        <p:txBody>
          <a:bodyPr wrap="square">
            <a:spAutoFit/>
          </a:bodyPr>
          <a:lstStyle/>
          <a:p>
            <a:r>
              <a:rPr lang="en-US" sz="2800" smtClean="0">
                <a:solidFill>
                  <a:srgbClr val="FF0000"/>
                </a:solidFill>
              </a:rPr>
              <a:t>uyu</a:t>
            </a:r>
            <a:r>
              <a:rPr lang="en-US" sz="2800" smtClean="0"/>
              <a:t> </a:t>
            </a:r>
            <a:endParaRPr lang="en-US" sz="2800"/>
          </a:p>
        </p:txBody>
      </p:sp>
      <p:sp>
        <p:nvSpPr>
          <p:cNvPr id="17" name="Rectangle 16"/>
          <p:cNvSpPr/>
          <p:nvPr/>
        </p:nvSpPr>
        <p:spPr>
          <a:xfrm>
            <a:off x="1537819" y="2932237"/>
            <a:ext cx="1213013" cy="523220"/>
          </a:xfrm>
          <a:prstGeom prst="rect">
            <a:avLst/>
          </a:prstGeom>
          <a:noFill/>
        </p:spPr>
        <p:txBody>
          <a:bodyPr wrap="square">
            <a:spAutoFit/>
          </a:bodyPr>
          <a:lstStyle/>
          <a:p>
            <a:r>
              <a:rPr lang="en-US" sz="2800" smtClean="0">
                <a:solidFill>
                  <a:srgbClr val="FF0000"/>
                </a:solidFill>
              </a:rPr>
              <a:t>uych </a:t>
            </a:r>
            <a:endParaRPr lang="en-US" sz="2800">
              <a:solidFill>
                <a:srgbClr val="FF0000"/>
              </a:solidFill>
            </a:endParaRPr>
          </a:p>
        </p:txBody>
      </p:sp>
      <p:sp>
        <p:nvSpPr>
          <p:cNvPr id="18" name="Rectangle 17"/>
          <p:cNvSpPr/>
          <p:nvPr/>
        </p:nvSpPr>
        <p:spPr>
          <a:xfrm>
            <a:off x="5172687" y="2924026"/>
            <a:ext cx="1064838" cy="523220"/>
          </a:xfrm>
          <a:prstGeom prst="rect">
            <a:avLst/>
          </a:prstGeom>
          <a:noFill/>
        </p:spPr>
        <p:txBody>
          <a:bodyPr wrap="square">
            <a:spAutoFit/>
          </a:bodyPr>
          <a:lstStyle/>
          <a:p>
            <a:r>
              <a:rPr lang="en-US" sz="2800" smtClean="0">
                <a:solidFill>
                  <a:srgbClr val="FF0000"/>
                </a:solidFill>
              </a:rPr>
              <a:t>uynh</a:t>
            </a:r>
            <a:r>
              <a:rPr lang="en-US" sz="2800" smtClean="0"/>
              <a:t> </a:t>
            </a:r>
            <a:endParaRPr lang="en-US" sz="2800"/>
          </a:p>
        </p:txBody>
      </p:sp>
      <p:cxnSp>
        <p:nvCxnSpPr>
          <p:cNvPr id="3" name="Straight Connector 2"/>
          <p:cNvCxnSpPr/>
          <p:nvPr/>
        </p:nvCxnSpPr>
        <p:spPr>
          <a:xfrm flipH="1">
            <a:off x="2712344" y="1487416"/>
            <a:ext cx="65526" cy="79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5001899" y="1397549"/>
            <a:ext cx="82194" cy="100233"/>
          </a:xfrm>
          <a:custGeom>
            <a:avLst/>
            <a:gdLst>
              <a:gd name="connsiteX0" fmla="*/ 0 w 461499"/>
              <a:gd name="connsiteY0" fmla="*/ 231181 h 701284"/>
              <a:gd name="connsiteX1" fmla="*/ 113016 w 461499"/>
              <a:gd name="connsiteY1" fmla="*/ 25698 h 701284"/>
              <a:gd name="connsiteX2" fmla="*/ 400693 w 461499"/>
              <a:gd name="connsiteY2" fmla="*/ 35972 h 701284"/>
              <a:gd name="connsiteX3" fmla="*/ 452063 w 461499"/>
              <a:gd name="connsiteY3" fmla="*/ 323649 h 701284"/>
              <a:gd name="connsiteX4" fmla="*/ 267129 w 461499"/>
              <a:gd name="connsiteY4" fmla="*/ 652422 h 701284"/>
              <a:gd name="connsiteX5" fmla="*/ 174661 w 461499"/>
              <a:gd name="connsiteY5" fmla="*/ 693518 h 70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99" h="701284">
                <a:moveTo>
                  <a:pt x="0" y="231181"/>
                </a:moveTo>
                <a:cubicBezTo>
                  <a:pt x="23117" y="144707"/>
                  <a:pt x="46234" y="58233"/>
                  <a:pt x="113016" y="25698"/>
                </a:cubicBezTo>
                <a:cubicBezTo>
                  <a:pt x="179798" y="-6837"/>
                  <a:pt x="344185" y="-13686"/>
                  <a:pt x="400693" y="35972"/>
                </a:cubicBezTo>
                <a:cubicBezTo>
                  <a:pt x="457201" y="85630"/>
                  <a:pt x="474324" y="220907"/>
                  <a:pt x="452063" y="323649"/>
                </a:cubicBezTo>
                <a:cubicBezTo>
                  <a:pt x="429802" y="426391"/>
                  <a:pt x="313363" y="590777"/>
                  <a:pt x="267129" y="652422"/>
                </a:cubicBezTo>
                <a:cubicBezTo>
                  <a:pt x="220895" y="714067"/>
                  <a:pt x="197778" y="703792"/>
                  <a:pt x="174661" y="69351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H="1">
            <a:off x="1923823" y="3001616"/>
            <a:ext cx="65526" cy="791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56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Kể về một lần em được đi chơi cùng gia đình</a:t>
            </a:r>
            <a:endParaRPr lang="en-US" sz="2400">
              <a:solidFill>
                <a:schemeClr val="tx1"/>
              </a:solidFill>
            </a:endParaRPr>
          </a:p>
        </p:txBody>
      </p:sp>
      <p:sp>
        <p:nvSpPr>
          <p:cNvPr id="5" name="Oval 4"/>
          <p:cNvSpPr/>
          <p:nvPr/>
        </p:nvSpPr>
        <p:spPr>
          <a:xfrm>
            <a:off x="126824" y="8096"/>
            <a:ext cx="605363" cy="548270"/>
          </a:xfrm>
          <a:prstGeom prst="ellipse">
            <a:avLst/>
          </a:prstGeom>
          <a:solidFill>
            <a:srgbClr val="57EF7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rPr>
              <a:t>9</a:t>
            </a:r>
            <a:endParaRPr lang="en-US" sz="3600">
              <a:solidFill>
                <a:srgbClr val="FF0000"/>
              </a:solidFill>
            </a:endParaRPr>
          </a:p>
        </p:txBody>
      </p:sp>
      <p:pic>
        <p:nvPicPr>
          <p:cNvPr id="6"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584" b="100000" l="1995" r="100000"/>
                    </a14:imgEffect>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826781" y="459711"/>
            <a:ext cx="7134676" cy="440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891" y="4558514"/>
            <a:ext cx="3589444" cy="369332"/>
          </a:xfrm>
          <a:prstGeom prst="rect">
            <a:avLst/>
          </a:prstGeom>
          <a:noFill/>
        </p:spPr>
        <p:txBody>
          <a:bodyPr wrap="none" rtlCol="0">
            <a:spAutoFit/>
          </a:bodyPr>
          <a:lstStyle/>
          <a:p>
            <a:r>
              <a:rPr lang="en-US" sz="1800" smtClean="0"/>
              <a:t>Em cùng gia đình đi chơi ở đâu ?</a:t>
            </a:r>
            <a:endParaRPr lang="en-US" sz="1800"/>
          </a:p>
        </p:txBody>
      </p:sp>
      <p:sp>
        <p:nvSpPr>
          <p:cNvPr id="8" name="TextBox 7"/>
          <p:cNvSpPr txBox="1"/>
          <p:nvPr/>
        </p:nvSpPr>
        <p:spPr>
          <a:xfrm>
            <a:off x="380950" y="4548043"/>
            <a:ext cx="6978192" cy="369332"/>
          </a:xfrm>
          <a:prstGeom prst="rect">
            <a:avLst/>
          </a:prstGeom>
          <a:solidFill>
            <a:schemeClr val="bg1"/>
          </a:solidFill>
        </p:spPr>
        <p:txBody>
          <a:bodyPr wrap="none" rtlCol="0">
            <a:spAutoFit/>
          </a:bodyPr>
          <a:lstStyle/>
          <a:p>
            <a:r>
              <a:rPr lang="en-US" sz="1800" smtClean="0"/>
              <a:t>Em thấy nơi đó có đẹp không? Em có thích chuyến đi này không ?</a:t>
            </a:r>
            <a:endParaRPr lang="en-US" sz="1800"/>
          </a:p>
        </p:txBody>
      </p:sp>
    </p:spTree>
    <p:extLst>
      <p:ext uri="{BB962C8B-B14F-4D97-AF65-F5344CB8AC3E}">
        <p14:creationId xmlns:p14="http://schemas.microsoft.com/office/powerpoint/2010/main" val="360847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858591" y="46517"/>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480777" y="4574336"/>
            <a:ext cx="3980577" cy="369332"/>
          </a:xfrm>
          <a:prstGeom prst="rect">
            <a:avLst/>
          </a:prstGeom>
          <a:solidFill>
            <a:schemeClr val="bg1"/>
          </a:solidFill>
        </p:spPr>
        <p:txBody>
          <a:bodyPr wrap="none" rtlCol="0">
            <a:spAutoFit/>
          </a:bodyPr>
          <a:lstStyle/>
          <a:p>
            <a:r>
              <a:rPr lang="en-US" sz="1800" smtClean="0">
                <a:solidFill>
                  <a:schemeClr val="tx1"/>
                </a:solidFill>
              </a:rPr>
              <a:t>Gia đình trong tranh gồm những ai ? </a:t>
            </a:r>
            <a:endParaRPr lang="en-US" sz="1800">
              <a:solidFill>
                <a:schemeClr val="tx1"/>
              </a:solidFill>
            </a:endParaRPr>
          </a:p>
        </p:txBody>
      </p:sp>
      <p:sp>
        <p:nvSpPr>
          <p:cNvPr id="17" name="TextBox 16"/>
          <p:cNvSpPr txBox="1"/>
          <p:nvPr/>
        </p:nvSpPr>
        <p:spPr>
          <a:xfrm>
            <a:off x="480776" y="4542070"/>
            <a:ext cx="3762568" cy="369332"/>
          </a:xfrm>
          <a:prstGeom prst="rect">
            <a:avLst/>
          </a:prstGeom>
          <a:solidFill>
            <a:schemeClr val="bg1"/>
          </a:solidFill>
        </p:spPr>
        <p:txBody>
          <a:bodyPr wrap="none" rtlCol="0">
            <a:spAutoFit/>
          </a:bodyPr>
          <a:lstStyle/>
          <a:p>
            <a:r>
              <a:rPr lang="en-US" sz="1800" smtClean="0">
                <a:solidFill>
                  <a:schemeClr val="tx1"/>
                </a:solidFill>
              </a:rPr>
              <a:t>Họ có vui không?  Vì sao em biết ?</a:t>
            </a:r>
            <a:endParaRPr lang="en-US" sz="1800">
              <a:solidFill>
                <a:schemeClr val="tx1"/>
              </a:solidFill>
            </a:endParaRPr>
          </a:p>
        </p:txBody>
      </p:sp>
      <p:pic>
        <p:nvPicPr>
          <p:cNvPr id="2"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 y="397706"/>
            <a:ext cx="9144000" cy="409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3"/>
          <a:stretch>
            <a:fillRect/>
          </a:stretch>
        </p:blipFill>
        <p:spPr>
          <a:xfrm>
            <a:off x="86292" y="1760220"/>
            <a:ext cx="1401031" cy="3383280"/>
          </a:xfrm>
          <a:prstGeom prst="rect">
            <a:avLst/>
          </a:prstGeom>
        </p:spPr>
      </p:pic>
      <p:sp>
        <p:nvSpPr>
          <p:cNvPr id="2" name="Rounded Rectangle 1"/>
          <p:cNvSpPr/>
          <p:nvPr/>
        </p:nvSpPr>
        <p:spPr>
          <a:xfrm>
            <a:off x="-2" y="0"/>
            <a:ext cx="9144001" cy="1448656"/>
          </a:xfrm>
          <a:prstGeom prst="roundRect">
            <a:avLst/>
          </a:prstGeom>
          <a:solidFill>
            <a:schemeClr val="accent1">
              <a:lumMod val="75000"/>
            </a:schemeClr>
          </a:solidFill>
          <a:ln w="7620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smtClean="0"/>
              <a:t>MÁI ẤM GIA ĐÌNH</a:t>
            </a:r>
            <a:endParaRPr lang="en-US" sz="4800" b="1"/>
          </a:p>
        </p:txBody>
      </p:sp>
      <p:sp>
        <p:nvSpPr>
          <p:cNvPr id="5" name="Oval 4"/>
          <p:cNvSpPr/>
          <p:nvPr/>
        </p:nvSpPr>
        <p:spPr>
          <a:xfrm>
            <a:off x="-225781" y="-180975"/>
            <a:ext cx="1575559" cy="1290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accent1">
                    <a:lumMod val="75000"/>
                  </a:schemeClr>
                </a:solidFill>
              </a:rPr>
              <a:t>2</a:t>
            </a:r>
            <a:endParaRPr lang="en-US" sz="6000" b="1">
              <a:solidFill>
                <a:schemeClr val="accent1">
                  <a:lumMod val="75000"/>
                </a:schemeClr>
              </a:solidFill>
            </a:endParaRPr>
          </a:p>
        </p:txBody>
      </p:sp>
      <p:grpSp>
        <p:nvGrpSpPr>
          <p:cNvPr id="7" name="Group 6"/>
          <p:cNvGrpSpPr/>
          <p:nvPr/>
        </p:nvGrpSpPr>
        <p:grpSpPr>
          <a:xfrm>
            <a:off x="1794415" y="2269334"/>
            <a:ext cx="6932467" cy="975143"/>
            <a:chOff x="9566064" y="964372"/>
            <a:chExt cx="5446164" cy="698253"/>
          </a:xfrm>
        </p:grpSpPr>
        <p:sp>
          <p:nvSpPr>
            <p:cNvPr id="8"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9"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0"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3" name="Group 2"/>
          <p:cNvGrpSpPr/>
          <p:nvPr/>
        </p:nvGrpSpPr>
        <p:grpSpPr>
          <a:xfrm>
            <a:off x="1349778" y="2263515"/>
            <a:ext cx="993309" cy="1067788"/>
            <a:chOff x="2022039" y="3400894"/>
            <a:chExt cx="993309" cy="1067788"/>
          </a:xfrm>
        </p:grpSpPr>
        <p:grpSp>
          <p:nvGrpSpPr>
            <p:cNvPr id="13" name="Group 12"/>
            <p:cNvGrpSpPr/>
            <p:nvPr/>
          </p:nvGrpSpPr>
          <p:grpSpPr>
            <a:xfrm>
              <a:off x="2022039" y="3400894"/>
              <a:ext cx="992332" cy="992332"/>
              <a:chOff x="1212273" y="1084984"/>
              <a:chExt cx="992332" cy="992332"/>
            </a:xfrm>
            <a:solidFill>
              <a:srgbClr val="F4A60A"/>
            </a:solidFill>
            <a:scene3d>
              <a:camera prst="orthographicFront">
                <a:rot lat="0" lon="0" rev="0"/>
              </a:camera>
              <a:lightRig rig="soft" dir="t">
                <a:rot lat="0" lon="0" rev="0"/>
              </a:lightRig>
            </a:scene3d>
          </p:grpSpPr>
          <p:sp>
            <p:nvSpPr>
              <p:cNvPr id="14" name="Oval 13"/>
              <p:cNvSpPr/>
              <p:nvPr/>
            </p:nvSpPr>
            <p:spPr>
              <a:xfrm>
                <a:off x="1212273" y="1084984"/>
                <a:ext cx="992332" cy="992332"/>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52971" y="1095375"/>
                <a:ext cx="914400" cy="914400"/>
              </a:xfrm>
              <a:prstGeom prst="ellipse">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2024748" y="3514623"/>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grpSp>
      <p:sp>
        <p:nvSpPr>
          <p:cNvPr id="12" name="TextBox 11"/>
          <p:cNvSpPr txBox="1"/>
          <p:nvPr/>
        </p:nvSpPr>
        <p:spPr>
          <a:xfrm>
            <a:off x="2170365" y="2418620"/>
            <a:ext cx="5804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CẢ NHÀ ĐI CHƠI NÚI</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8436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953039"/>
            <a:ext cx="3071191" cy="11430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solidFill>
                  <a:schemeClr val="bg1"/>
                </a:solidFill>
              </a:rPr>
              <a:t>Đọc</a:t>
            </a:r>
            <a:endParaRPr lang="en-US" sz="6600">
              <a:solidFill>
                <a:schemeClr val="bg1"/>
              </a:solidFill>
            </a:endParaRPr>
          </a:p>
        </p:txBody>
      </p:sp>
      <p:sp>
        <p:nvSpPr>
          <p:cNvPr id="3" name="Oval 2"/>
          <p:cNvSpPr/>
          <p:nvPr/>
        </p:nvSpPr>
        <p:spPr>
          <a:xfrm>
            <a:off x="2064103" y="1953039"/>
            <a:ext cx="1212574" cy="114300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bg1"/>
                </a:solidFill>
              </a:rPr>
              <a:t>2</a:t>
            </a:r>
            <a:endParaRPr lang="en-US" sz="4800" b="1">
              <a:solidFill>
                <a:schemeClr val="bg1"/>
              </a:solidFill>
            </a:endParaRPr>
          </a:p>
        </p:txBody>
      </p:sp>
      <p:grpSp>
        <p:nvGrpSpPr>
          <p:cNvPr id="4" name="Group 3"/>
          <p:cNvGrpSpPr/>
          <p:nvPr/>
        </p:nvGrpSpPr>
        <p:grpSpPr>
          <a:xfrm>
            <a:off x="0" y="478464"/>
            <a:ext cx="9144000" cy="4732450"/>
            <a:chOff x="0" y="478464"/>
            <a:chExt cx="9144000" cy="4732450"/>
          </a:xfrm>
        </p:grpSpPr>
        <p:pic>
          <p:nvPicPr>
            <p:cNvPr id="6" name="Picture 2" descr="E:\QUYNH\anh tai ve poiwer oint\dao maijpg.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0" b="99429" l="0" r="93030"/>
                      </a14:imgEffect>
                    </a14:imgLayer>
                  </a14:imgProps>
                </a:ext>
                <a:ext uri="{28A0092B-C50C-407E-A947-70E740481C1C}">
                  <a14:useLocalDpi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QUYNH\anh tai ve poiwer oint\dao maijpg.jp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29" l="0" r="93030"/>
                      </a14:imgEffect>
                    </a14:imgLayer>
                  </a14:imgProps>
                </a:ext>
                <a:ext uri="{28A0092B-C50C-407E-A947-70E740481C1C}">
                  <a14:useLocalDpi xmlns:a14="http://schemas.microsoft.com/office/drawing/2010/main"/>
                </a:ext>
              </a:extLst>
            </a:blip>
            <a:srcRect/>
            <a:stretch/>
          </p:blipFill>
          <p:spPr bwMode="auto">
            <a:xfrm flipH="1">
              <a:off x="7147093" y="478464"/>
              <a:ext cx="1996907" cy="1368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186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364828" y="4450432"/>
            <a:ext cx="3855543" cy="400110"/>
          </a:xfrm>
          <a:prstGeom prst="rect">
            <a:avLst/>
          </a:prstGeom>
          <a:noFill/>
        </p:spPr>
        <p:txBody>
          <a:bodyPr wrap="none" rtlCol="0">
            <a:spAutoFit/>
          </a:bodyPr>
          <a:lstStyle/>
          <a:p>
            <a:r>
              <a:rPr lang="en-US" sz="2000" smtClean="0"/>
              <a:t>Nhìn vào bức tranh em thấy gì ?</a:t>
            </a:r>
            <a:endParaRPr lang="en-US" sz="2000"/>
          </a:p>
        </p:txBody>
      </p:sp>
      <p:pic>
        <p:nvPicPr>
          <p:cNvPr id="5" name="Picture 4"/>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17596" y="82213"/>
            <a:ext cx="8292197" cy="436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6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259" y="26078"/>
            <a:ext cx="3752950" cy="584775"/>
          </a:xfrm>
          <a:prstGeom prst="rect">
            <a:avLst/>
          </a:prstGeom>
          <a:noFill/>
        </p:spPr>
        <p:txBody>
          <a:bodyPr wrap="none" rtlCol="0">
            <a:spAutoFit/>
          </a:bodyPr>
          <a:lstStyle/>
          <a:p>
            <a:r>
              <a:rPr lang="en-US" sz="3200" b="1" smtClean="0"/>
              <a:t>Cả nhà đi chơi núi</a:t>
            </a:r>
            <a:endParaRPr lang="en-US" sz="3200" b="1"/>
          </a:p>
        </p:txBody>
      </p:sp>
      <p:sp>
        <p:nvSpPr>
          <p:cNvPr id="6" name="TextBox 5"/>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khuya 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khúc khuỷu,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3" name="TextBox 2"/>
          <p:cNvSpPr txBox="1"/>
          <p:nvPr/>
        </p:nvSpPr>
        <p:spPr>
          <a:xfrm>
            <a:off x="651641" y="4544989"/>
            <a:ext cx="1107996" cy="369332"/>
          </a:xfrm>
          <a:prstGeom prst="rect">
            <a:avLst/>
          </a:prstGeom>
          <a:noFill/>
        </p:spPr>
        <p:txBody>
          <a:bodyPr wrap="none" rtlCol="0">
            <a:spAutoFit/>
          </a:bodyPr>
          <a:lstStyle/>
          <a:p>
            <a:r>
              <a:rPr lang="en-US" sz="1800" smtClean="0"/>
              <a:t>Đọc mẫu</a:t>
            </a:r>
            <a:endParaRPr lang="en-US" sz="1800"/>
          </a:p>
        </p:txBody>
      </p:sp>
    </p:spTree>
    <p:extLst>
      <p:ext uri="{BB962C8B-B14F-4D97-AF65-F5344CB8AC3E}">
        <p14:creationId xmlns:p14="http://schemas.microsoft.com/office/powerpoint/2010/main" val="3940945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142393" y="2788572"/>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94371" y="278472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216099" y="823140"/>
            <a:ext cx="2171155"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87690" y="823140"/>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09903" y="851338"/>
            <a:ext cx="1818068"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8580" y="966951"/>
            <a:ext cx="1425390" cy="1015663"/>
          </a:xfrm>
          <a:prstGeom prst="rect">
            <a:avLst/>
          </a:prstGeom>
          <a:solidFill>
            <a:srgbClr val="FEE7EF"/>
          </a:solidFill>
          <a:ln w="19050">
            <a:solidFill>
              <a:srgbClr val="FFC000"/>
            </a:solidFill>
          </a:ln>
        </p:spPr>
        <p:txBody>
          <a:bodyPr wrap="none" rtlCol="0">
            <a:spAutoFit/>
          </a:bodyPr>
          <a:lstStyle/>
          <a:p>
            <a:r>
              <a:rPr lang="en-US" sz="6000" smtClean="0"/>
              <a:t>uya</a:t>
            </a:r>
            <a:endParaRPr lang="en-US" sz="6000"/>
          </a:p>
        </p:txBody>
      </p:sp>
      <p:sp>
        <p:nvSpPr>
          <p:cNvPr id="4" name="TextBox 3"/>
          <p:cNvSpPr txBox="1"/>
          <p:nvPr/>
        </p:nvSpPr>
        <p:spPr>
          <a:xfrm>
            <a:off x="3584029" y="966950"/>
            <a:ext cx="1425390" cy="1015663"/>
          </a:xfrm>
          <a:prstGeom prst="rect">
            <a:avLst/>
          </a:prstGeom>
          <a:solidFill>
            <a:srgbClr val="FEE7EF"/>
          </a:solidFill>
          <a:ln w="19050">
            <a:solidFill>
              <a:srgbClr val="FFC000"/>
            </a:solidFill>
          </a:ln>
        </p:spPr>
        <p:txBody>
          <a:bodyPr wrap="none" rtlCol="0">
            <a:spAutoFit/>
          </a:bodyPr>
          <a:lstStyle/>
          <a:p>
            <a:r>
              <a:rPr lang="en-US" sz="6000" smtClean="0"/>
              <a:t>uyp</a:t>
            </a:r>
            <a:endParaRPr lang="en-US" sz="6000"/>
          </a:p>
        </p:txBody>
      </p:sp>
      <p:sp>
        <p:nvSpPr>
          <p:cNvPr id="6" name="TextBox 5"/>
          <p:cNvSpPr txBox="1"/>
          <p:nvPr/>
        </p:nvSpPr>
        <p:spPr>
          <a:xfrm>
            <a:off x="6369270" y="966949"/>
            <a:ext cx="1853392" cy="1015663"/>
          </a:xfrm>
          <a:prstGeom prst="rect">
            <a:avLst/>
          </a:prstGeom>
          <a:solidFill>
            <a:srgbClr val="FEE7EF"/>
          </a:solidFill>
          <a:ln w="19050">
            <a:solidFill>
              <a:srgbClr val="FFC000"/>
            </a:solidFill>
          </a:ln>
        </p:spPr>
        <p:txBody>
          <a:bodyPr wrap="none" rtlCol="0">
            <a:spAutoFit/>
          </a:bodyPr>
          <a:lstStyle/>
          <a:p>
            <a:r>
              <a:rPr lang="en-US" sz="6000" smtClean="0"/>
              <a:t>uynh</a:t>
            </a:r>
            <a:endParaRPr lang="en-US" sz="6000"/>
          </a:p>
        </p:txBody>
      </p:sp>
      <p:sp>
        <p:nvSpPr>
          <p:cNvPr id="7" name="TextBox 6"/>
          <p:cNvSpPr txBox="1"/>
          <p:nvPr/>
        </p:nvSpPr>
        <p:spPr>
          <a:xfrm>
            <a:off x="1301275" y="2932383"/>
            <a:ext cx="1853392" cy="1015663"/>
          </a:xfrm>
          <a:prstGeom prst="rect">
            <a:avLst/>
          </a:prstGeom>
          <a:solidFill>
            <a:srgbClr val="FEE7EF"/>
          </a:solidFill>
          <a:ln w="19050">
            <a:solidFill>
              <a:srgbClr val="FFC000"/>
            </a:solidFill>
          </a:ln>
        </p:spPr>
        <p:txBody>
          <a:bodyPr wrap="none" rtlCol="0">
            <a:spAutoFit/>
          </a:bodyPr>
          <a:lstStyle/>
          <a:p>
            <a:r>
              <a:rPr lang="en-US" sz="6000" smtClean="0"/>
              <a:t>uych</a:t>
            </a:r>
            <a:endParaRPr lang="en-US" sz="6000"/>
          </a:p>
        </p:txBody>
      </p:sp>
      <p:sp>
        <p:nvSpPr>
          <p:cNvPr id="8" name="TextBox 7"/>
          <p:cNvSpPr txBox="1"/>
          <p:nvPr/>
        </p:nvSpPr>
        <p:spPr>
          <a:xfrm>
            <a:off x="4790710" y="2928539"/>
            <a:ext cx="1425390" cy="1015663"/>
          </a:xfrm>
          <a:prstGeom prst="rect">
            <a:avLst/>
          </a:prstGeom>
          <a:solidFill>
            <a:srgbClr val="FEE7EF"/>
          </a:solidFill>
          <a:ln w="19050">
            <a:solidFill>
              <a:srgbClr val="FFC000"/>
            </a:solidFill>
          </a:ln>
        </p:spPr>
        <p:txBody>
          <a:bodyPr wrap="none" rtlCol="0">
            <a:spAutoFit/>
          </a:bodyPr>
          <a:lstStyle/>
          <a:p>
            <a:r>
              <a:rPr lang="en-US" sz="6000" smtClean="0"/>
              <a:t>uyu</a:t>
            </a:r>
            <a:endParaRPr lang="en-US" sz="6000"/>
          </a:p>
        </p:txBody>
      </p:sp>
    </p:spTree>
    <p:extLst>
      <p:ext uri="{BB962C8B-B14F-4D97-AF65-F5344CB8AC3E}">
        <p14:creationId xmlns:p14="http://schemas.microsoft.com/office/powerpoint/2010/main" val="341415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P spid="3" grpId="0" animBg="1"/>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52248" y="4576566"/>
            <a:ext cx="8254183" cy="400110"/>
          </a:xfrm>
          <a:prstGeom prst="rect">
            <a:avLst/>
          </a:prstGeom>
          <a:noFill/>
        </p:spPr>
        <p:txBody>
          <a:bodyPr wrap="none" rtlCol="0">
            <a:spAutoFit/>
          </a:bodyPr>
          <a:lstStyle/>
          <a:p>
            <a:r>
              <a:rPr lang="en-US" sz="2000" smtClean="0">
                <a:solidFill>
                  <a:schemeClr val="tx1"/>
                </a:solidFill>
              </a:rPr>
              <a:t>Tìm từ ngữ có tiếng chứa vần trong văn bản: </a:t>
            </a:r>
            <a:r>
              <a:rPr lang="en-US" sz="2000" smtClean="0">
                <a:solidFill>
                  <a:srgbClr val="FF0000"/>
                </a:solidFill>
              </a:rPr>
              <a:t>uya, uyp, uynh, uych, uyu</a:t>
            </a:r>
            <a:endParaRPr lang="en-US" sz="2000">
              <a:solidFill>
                <a:schemeClr val="tx1"/>
              </a:solidFill>
            </a:endParaRPr>
          </a:p>
        </p:txBody>
      </p:sp>
      <p:sp>
        <p:nvSpPr>
          <p:cNvPr id="23" name="TextBox 22"/>
          <p:cNvSpPr txBox="1"/>
          <p:nvPr/>
        </p:nvSpPr>
        <p:spPr>
          <a:xfrm>
            <a:off x="2412259" y="26078"/>
            <a:ext cx="3313728" cy="523220"/>
          </a:xfrm>
          <a:prstGeom prst="rect">
            <a:avLst/>
          </a:prstGeom>
          <a:noFill/>
        </p:spPr>
        <p:txBody>
          <a:bodyPr wrap="none" rtlCol="0">
            <a:spAutoFit/>
          </a:bodyPr>
          <a:lstStyle/>
          <a:p>
            <a:r>
              <a:rPr lang="en-US" sz="2800" b="1" smtClean="0"/>
              <a:t>Cả nhà đi chơi núi</a:t>
            </a:r>
            <a:endParaRPr lang="en-US" sz="2800" b="1"/>
          </a:p>
        </p:txBody>
      </p:sp>
      <p:sp>
        <p:nvSpPr>
          <p:cNvPr id="24" name="TextBox 23"/>
          <p:cNvSpPr txBox="1"/>
          <p:nvPr/>
        </p:nvSpPr>
        <p:spPr>
          <a:xfrm>
            <a:off x="252248" y="628874"/>
            <a:ext cx="8334704" cy="3416320"/>
          </a:xfrm>
          <a:prstGeom prst="rect">
            <a:avLst/>
          </a:prstGeom>
          <a:noFill/>
        </p:spPr>
        <p:txBody>
          <a:bodyPr wrap="square" rtlCol="0">
            <a:spAutoFit/>
          </a:bodyPr>
          <a:lstStyle/>
          <a:p>
            <a:pPr algn="just"/>
            <a:r>
              <a:rPr lang="en-US" sz="2400" smtClean="0"/>
              <a:t>      Bố mẹ cho Nam và Đức đi chơi núi. Hôm trước, mẹ thức </a:t>
            </a:r>
            <a:r>
              <a:rPr lang="en-US" sz="2400"/>
              <a:t>khuya </a:t>
            </a:r>
            <a:r>
              <a:rPr lang="en-US" sz="2400" smtClean="0"/>
              <a:t>để chuẩn bị quần áo,thức ăn, nước uống và có cả tuýp thuốc chống côn trùng.</a:t>
            </a:r>
          </a:p>
          <a:p>
            <a:pPr algn="just"/>
            <a:r>
              <a:rPr lang="en-US" sz="2400"/>
              <a:t> </a:t>
            </a:r>
            <a:r>
              <a:rPr lang="en-US" sz="2400" smtClean="0"/>
              <a:t>     Hôm sau, khi mặt trời lên, cả nhà đã tới chân núi. Nam và Đức thích thú, đuổi nhau huỳnh huỵch. Càng lên cao, đường càng dốc và </a:t>
            </a:r>
            <a:r>
              <a:rPr lang="en-US" sz="2400"/>
              <a:t>khúc khuỷu</a:t>
            </a:r>
            <a:r>
              <a:rPr lang="en-US" sz="2400" smtClean="0"/>
              <a:t>, bố phải cõng Đức. Thỉnh thoảng, mẹ lau mồ hôi cho hai anh em.</a:t>
            </a:r>
          </a:p>
          <a:p>
            <a:pPr algn="just"/>
            <a:r>
              <a:rPr lang="en-US" sz="2400"/>
              <a:t> </a:t>
            </a:r>
            <a:r>
              <a:rPr lang="en-US" sz="2400" smtClean="0"/>
              <a:t>     Lúc lên đến đỉnh núi , hai anh em vui sướng hét vang.</a:t>
            </a:r>
          </a:p>
          <a:p>
            <a:pPr algn="r"/>
            <a:r>
              <a:rPr lang="en-US" sz="2000" smtClean="0"/>
              <a:t>( Lâm Anh )</a:t>
            </a:r>
            <a:endParaRPr lang="en-US" sz="2000"/>
          </a:p>
        </p:txBody>
      </p:sp>
      <p:sp>
        <p:nvSpPr>
          <p:cNvPr id="4" name="Rectangle 3"/>
          <p:cNvSpPr/>
          <p:nvPr/>
        </p:nvSpPr>
        <p:spPr>
          <a:xfrm>
            <a:off x="971087" y="998961"/>
            <a:ext cx="1007007" cy="461665"/>
          </a:xfrm>
          <a:prstGeom prst="rect">
            <a:avLst/>
          </a:prstGeom>
        </p:spPr>
        <p:txBody>
          <a:bodyPr wrap="none">
            <a:spAutoFit/>
          </a:bodyPr>
          <a:lstStyle/>
          <a:p>
            <a:r>
              <a:rPr lang="en-US" sz="2400">
                <a:solidFill>
                  <a:srgbClr val="FF0000"/>
                </a:solidFill>
              </a:rPr>
              <a:t>khuya</a:t>
            </a:r>
          </a:p>
        </p:txBody>
      </p:sp>
      <p:sp>
        <p:nvSpPr>
          <p:cNvPr id="37" name="Rectangle 36"/>
          <p:cNvSpPr/>
          <p:nvPr/>
        </p:nvSpPr>
        <p:spPr>
          <a:xfrm>
            <a:off x="650130" y="1398351"/>
            <a:ext cx="1604927" cy="461665"/>
          </a:xfrm>
          <a:prstGeom prst="rect">
            <a:avLst/>
          </a:prstGeom>
          <a:solidFill>
            <a:schemeClr val="bg1"/>
          </a:solidFill>
        </p:spPr>
        <p:txBody>
          <a:bodyPr wrap="none">
            <a:spAutoFit/>
          </a:bodyPr>
          <a:lstStyle/>
          <a:p>
            <a:r>
              <a:rPr lang="en-US" sz="2400" smtClean="0">
                <a:solidFill>
                  <a:srgbClr val="FF0000"/>
                </a:solidFill>
              </a:rPr>
              <a:t>tuýp thuốc</a:t>
            </a:r>
            <a:endParaRPr lang="en-US" sz="2400">
              <a:solidFill>
                <a:srgbClr val="FF0000"/>
              </a:solidFill>
            </a:endParaRPr>
          </a:p>
        </p:txBody>
      </p:sp>
      <p:sp>
        <p:nvSpPr>
          <p:cNvPr id="38" name="Rectangle 37"/>
          <p:cNvSpPr/>
          <p:nvPr/>
        </p:nvSpPr>
        <p:spPr>
          <a:xfrm>
            <a:off x="4398584" y="2078802"/>
            <a:ext cx="2016899" cy="461665"/>
          </a:xfrm>
          <a:prstGeom prst="rect">
            <a:avLst/>
          </a:prstGeom>
          <a:solidFill>
            <a:schemeClr val="bg1"/>
          </a:solidFill>
        </p:spPr>
        <p:txBody>
          <a:bodyPr wrap="none">
            <a:spAutoFit/>
          </a:bodyPr>
          <a:lstStyle/>
          <a:p>
            <a:r>
              <a:rPr lang="en-US" sz="2400" smtClean="0">
                <a:solidFill>
                  <a:srgbClr val="FF0000"/>
                </a:solidFill>
              </a:rPr>
              <a:t>huỳnh  huỵch</a:t>
            </a:r>
            <a:endParaRPr lang="en-US" sz="2400">
              <a:solidFill>
                <a:srgbClr val="FF0000"/>
              </a:solidFill>
            </a:endParaRPr>
          </a:p>
        </p:txBody>
      </p:sp>
      <p:sp>
        <p:nvSpPr>
          <p:cNvPr id="7" name="Rectangle 6"/>
          <p:cNvSpPr/>
          <p:nvPr/>
        </p:nvSpPr>
        <p:spPr>
          <a:xfrm>
            <a:off x="3175508" y="2459902"/>
            <a:ext cx="1742785" cy="461665"/>
          </a:xfrm>
          <a:prstGeom prst="rect">
            <a:avLst/>
          </a:prstGeom>
          <a:solidFill>
            <a:schemeClr val="bg1"/>
          </a:solidFill>
        </p:spPr>
        <p:txBody>
          <a:bodyPr wrap="none">
            <a:spAutoFit/>
          </a:bodyPr>
          <a:lstStyle/>
          <a:p>
            <a:r>
              <a:rPr lang="en-US" sz="2400">
                <a:solidFill>
                  <a:srgbClr val="FF0000"/>
                </a:solidFill>
              </a:rPr>
              <a:t>khúc khuỷu</a:t>
            </a:r>
          </a:p>
        </p:txBody>
      </p:sp>
    </p:spTree>
    <p:extLst>
      <p:ext uri="{BB962C8B-B14F-4D97-AF65-F5344CB8AC3E}">
        <p14:creationId xmlns:p14="http://schemas.microsoft.com/office/powerpoint/2010/main" val="5146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p:bldP spid="37" grpId="0" animBg="1"/>
      <p:bldP spid="38" grpId="0" animBg="1"/>
      <p:bldP spid="7"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TotalTime>
  <Words>947</Words>
  <PresentationFormat>On-screen Show (16:9)</PresentationFormat>
  <Paragraphs>123</Paragraphs>
  <Slides>25</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Times New Roman</vt:lpstr>
      <vt:lpstr>Lato</vt:lpstr>
      <vt:lpstr>Arial-Rounded</vt:lpstr>
      <vt:lpstr>Calibri</vt:lpstr>
      <vt:lpstr>Calibri Light</vt:lpstr>
      <vt:lpstr>Quicksand Medium</vt:lpstr>
      <vt:lpstr>Arial Rounded MT Bold</vt:lpstr>
      <vt:lpstr>HP001 4 hàng</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2021-01-27T17:56:11Z</dcterms:modified>
</cp:coreProperties>
</file>