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4" r:id="rId49"/>
    <p:sldId id="305" r:id="rId50"/>
    <p:sldId id="306"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C89CDF-A7D3-4F36-A288-E8EA3D47CD0E}" type="datetimeFigureOut">
              <a:rPr lang="en-US" smtClean="0"/>
              <a:t>5/4/2022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E3A0D-9BB4-4051-BFE7-090E934DDBEF}" type="slidenum">
              <a:rPr lang="en-US" smtClean="0"/>
              <a:t>‹#›</a:t>
            </a:fld>
            <a:endParaRPr lang="en-US"/>
          </a:p>
        </p:txBody>
      </p:sp>
    </p:spTree>
    <p:extLst>
      <p:ext uri="{BB962C8B-B14F-4D97-AF65-F5344CB8AC3E}">
        <p14:creationId xmlns:p14="http://schemas.microsoft.com/office/powerpoint/2010/main" val="3559235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C89CDF-A7D3-4F36-A288-E8EA3D47CD0E}" type="datetimeFigureOut">
              <a:rPr lang="en-US" smtClean="0"/>
              <a:t>5/4/2022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E3A0D-9BB4-4051-BFE7-090E934DDBEF}" type="slidenum">
              <a:rPr lang="en-US" smtClean="0"/>
              <a:t>‹#›</a:t>
            </a:fld>
            <a:endParaRPr lang="en-US"/>
          </a:p>
        </p:txBody>
      </p:sp>
    </p:spTree>
    <p:extLst>
      <p:ext uri="{BB962C8B-B14F-4D97-AF65-F5344CB8AC3E}">
        <p14:creationId xmlns:p14="http://schemas.microsoft.com/office/powerpoint/2010/main" val="11164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C89CDF-A7D3-4F36-A288-E8EA3D47CD0E}" type="datetimeFigureOut">
              <a:rPr lang="en-US" smtClean="0"/>
              <a:t>5/4/2022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E3A0D-9BB4-4051-BFE7-090E934DDBEF}" type="slidenum">
              <a:rPr lang="en-US" smtClean="0"/>
              <a:t>‹#›</a:t>
            </a:fld>
            <a:endParaRPr lang="en-US"/>
          </a:p>
        </p:txBody>
      </p:sp>
    </p:spTree>
    <p:extLst>
      <p:ext uri="{BB962C8B-B14F-4D97-AF65-F5344CB8AC3E}">
        <p14:creationId xmlns:p14="http://schemas.microsoft.com/office/powerpoint/2010/main" val="284881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C89CDF-A7D3-4F36-A288-E8EA3D47CD0E}" type="datetimeFigureOut">
              <a:rPr lang="en-US" smtClean="0"/>
              <a:t>5/4/2022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E3A0D-9BB4-4051-BFE7-090E934DDBEF}" type="slidenum">
              <a:rPr lang="en-US" smtClean="0"/>
              <a:t>‹#›</a:t>
            </a:fld>
            <a:endParaRPr lang="en-US"/>
          </a:p>
        </p:txBody>
      </p:sp>
    </p:spTree>
    <p:extLst>
      <p:ext uri="{BB962C8B-B14F-4D97-AF65-F5344CB8AC3E}">
        <p14:creationId xmlns:p14="http://schemas.microsoft.com/office/powerpoint/2010/main" val="2830484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C89CDF-A7D3-4F36-A288-E8EA3D47CD0E}" type="datetimeFigureOut">
              <a:rPr lang="en-US" smtClean="0"/>
              <a:t>5/4/2022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E3A0D-9BB4-4051-BFE7-090E934DDBEF}" type="slidenum">
              <a:rPr lang="en-US" smtClean="0"/>
              <a:t>‹#›</a:t>
            </a:fld>
            <a:endParaRPr lang="en-US"/>
          </a:p>
        </p:txBody>
      </p:sp>
    </p:spTree>
    <p:extLst>
      <p:ext uri="{BB962C8B-B14F-4D97-AF65-F5344CB8AC3E}">
        <p14:creationId xmlns:p14="http://schemas.microsoft.com/office/powerpoint/2010/main" val="356682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C89CDF-A7D3-4F36-A288-E8EA3D47CD0E}" type="datetimeFigureOut">
              <a:rPr lang="en-US" smtClean="0"/>
              <a:t>5/4/2022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E3A0D-9BB4-4051-BFE7-090E934DDBEF}" type="slidenum">
              <a:rPr lang="en-US" smtClean="0"/>
              <a:t>‹#›</a:t>
            </a:fld>
            <a:endParaRPr lang="en-US"/>
          </a:p>
        </p:txBody>
      </p:sp>
    </p:spTree>
    <p:extLst>
      <p:ext uri="{BB962C8B-B14F-4D97-AF65-F5344CB8AC3E}">
        <p14:creationId xmlns:p14="http://schemas.microsoft.com/office/powerpoint/2010/main" val="1862788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C89CDF-A7D3-4F36-A288-E8EA3D47CD0E}" type="datetimeFigureOut">
              <a:rPr lang="en-US" smtClean="0"/>
              <a:t>5/4/2022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2E3A0D-9BB4-4051-BFE7-090E934DDBEF}" type="slidenum">
              <a:rPr lang="en-US" smtClean="0"/>
              <a:t>‹#›</a:t>
            </a:fld>
            <a:endParaRPr lang="en-US"/>
          </a:p>
        </p:txBody>
      </p:sp>
    </p:spTree>
    <p:extLst>
      <p:ext uri="{BB962C8B-B14F-4D97-AF65-F5344CB8AC3E}">
        <p14:creationId xmlns:p14="http://schemas.microsoft.com/office/powerpoint/2010/main" val="2352893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C89CDF-A7D3-4F36-A288-E8EA3D47CD0E}" type="datetimeFigureOut">
              <a:rPr lang="en-US" smtClean="0"/>
              <a:t>5/4/2022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2E3A0D-9BB4-4051-BFE7-090E934DDBEF}" type="slidenum">
              <a:rPr lang="en-US" smtClean="0"/>
              <a:t>‹#›</a:t>
            </a:fld>
            <a:endParaRPr lang="en-US"/>
          </a:p>
        </p:txBody>
      </p:sp>
    </p:spTree>
    <p:extLst>
      <p:ext uri="{BB962C8B-B14F-4D97-AF65-F5344CB8AC3E}">
        <p14:creationId xmlns:p14="http://schemas.microsoft.com/office/powerpoint/2010/main" val="3406466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89CDF-A7D3-4F36-A288-E8EA3D47CD0E}" type="datetimeFigureOut">
              <a:rPr lang="en-US" smtClean="0"/>
              <a:t>5/4/2022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2E3A0D-9BB4-4051-BFE7-090E934DDBEF}" type="slidenum">
              <a:rPr lang="en-US" smtClean="0"/>
              <a:t>‹#›</a:t>
            </a:fld>
            <a:endParaRPr lang="en-US"/>
          </a:p>
        </p:txBody>
      </p:sp>
    </p:spTree>
    <p:extLst>
      <p:ext uri="{BB962C8B-B14F-4D97-AF65-F5344CB8AC3E}">
        <p14:creationId xmlns:p14="http://schemas.microsoft.com/office/powerpoint/2010/main" val="2397449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C89CDF-A7D3-4F36-A288-E8EA3D47CD0E}" type="datetimeFigureOut">
              <a:rPr lang="en-US" smtClean="0"/>
              <a:t>5/4/2022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E3A0D-9BB4-4051-BFE7-090E934DDBEF}" type="slidenum">
              <a:rPr lang="en-US" smtClean="0"/>
              <a:t>‹#›</a:t>
            </a:fld>
            <a:endParaRPr lang="en-US"/>
          </a:p>
        </p:txBody>
      </p:sp>
    </p:spTree>
    <p:extLst>
      <p:ext uri="{BB962C8B-B14F-4D97-AF65-F5344CB8AC3E}">
        <p14:creationId xmlns:p14="http://schemas.microsoft.com/office/powerpoint/2010/main" val="1830559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C89CDF-A7D3-4F36-A288-E8EA3D47CD0E}" type="datetimeFigureOut">
              <a:rPr lang="en-US" smtClean="0"/>
              <a:t>5/4/2022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E3A0D-9BB4-4051-BFE7-090E934DDBEF}" type="slidenum">
              <a:rPr lang="en-US" smtClean="0"/>
              <a:t>‹#›</a:t>
            </a:fld>
            <a:endParaRPr lang="en-US"/>
          </a:p>
        </p:txBody>
      </p:sp>
    </p:spTree>
    <p:extLst>
      <p:ext uri="{BB962C8B-B14F-4D97-AF65-F5344CB8AC3E}">
        <p14:creationId xmlns:p14="http://schemas.microsoft.com/office/powerpoint/2010/main" val="121592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89CDF-A7D3-4F36-A288-E8EA3D47CD0E}" type="datetimeFigureOut">
              <a:rPr lang="en-US" smtClean="0"/>
              <a:t>5/4/2022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2E3A0D-9BB4-4051-BFE7-090E934DDBEF}" type="slidenum">
              <a:rPr lang="en-US" smtClean="0"/>
              <a:t>‹#›</a:t>
            </a:fld>
            <a:endParaRPr lang="en-US"/>
          </a:p>
        </p:txBody>
      </p:sp>
    </p:spTree>
    <p:extLst>
      <p:ext uri="{BB962C8B-B14F-4D97-AF65-F5344CB8AC3E}">
        <p14:creationId xmlns:p14="http://schemas.microsoft.com/office/powerpoint/2010/main" val="394845111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228600"/>
            <a:ext cx="8915400" cy="4524315"/>
          </a:xfrm>
          <a:prstGeom prst="rect">
            <a:avLst/>
          </a:prstGeom>
          <a:noFill/>
        </p:spPr>
        <p:txBody>
          <a:bodyPr wrap="square" rtlCol="0">
            <a:spAutoFit/>
          </a:bodyPr>
          <a:lstStyle/>
          <a:p>
            <a:r>
              <a:rPr lang="en-US" sz="2400" b="1" dirty="0"/>
              <a:t>Question 1</a:t>
            </a:r>
            <a:r>
              <a:rPr lang="en-US" sz="2400" dirty="0"/>
              <a:t>. </a:t>
            </a:r>
            <a:r>
              <a:rPr lang="vi-VN" sz="2400" dirty="0"/>
              <a:t>His _______ of the generator is very famous.</a:t>
            </a:r>
            <a:endParaRPr lang="en-US" sz="2400" dirty="0"/>
          </a:p>
          <a:p>
            <a:r>
              <a:rPr lang="vi-VN" sz="2400" b="1" dirty="0"/>
              <a:t>A. </a:t>
            </a:r>
            <a:r>
              <a:rPr lang="vi-VN" sz="2400" dirty="0"/>
              <a:t>inventively	</a:t>
            </a:r>
            <a:r>
              <a:rPr lang="vi-VN" sz="2400" b="1" dirty="0"/>
              <a:t>B. </a:t>
            </a:r>
            <a:r>
              <a:rPr lang="vi-VN" sz="2400" dirty="0"/>
              <a:t>invent	</a:t>
            </a:r>
            <a:r>
              <a:rPr lang="vi-VN" sz="2400" b="1" dirty="0"/>
              <a:t>C. </a:t>
            </a:r>
            <a:r>
              <a:rPr lang="vi-VN" sz="2400" dirty="0"/>
              <a:t>inventive	</a:t>
            </a:r>
            <a:r>
              <a:rPr lang="vi-VN" sz="2400" b="1" dirty="0"/>
              <a:t>D. </a:t>
            </a:r>
            <a:r>
              <a:rPr lang="vi-VN" sz="2400" dirty="0"/>
              <a:t>invention</a:t>
            </a:r>
            <a:endParaRPr lang="en-US" sz="2400" dirty="0"/>
          </a:p>
          <a:p>
            <a:endParaRPr lang="en-US" sz="2400" dirty="0" smtClean="0"/>
          </a:p>
          <a:p>
            <a:r>
              <a:rPr lang="en-US" sz="2400" dirty="0" err="1" smtClean="0"/>
              <a:t>Kiến</a:t>
            </a:r>
            <a:r>
              <a:rPr lang="en-US" sz="2400" dirty="0" smtClean="0"/>
              <a:t> </a:t>
            </a:r>
            <a:r>
              <a:rPr lang="en-US" sz="2400" dirty="0" err="1"/>
              <a:t>thức</a:t>
            </a:r>
            <a:r>
              <a:rPr lang="en-US" sz="2400" dirty="0"/>
              <a:t>: </a:t>
            </a:r>
            <a:r>
              <a:rPr lang="en-US" sz="2400" dirty="0" err="1"/>
              <a:t>Từ</a:t>
            </a:r>
            <a:r>
              <a:rPr lang="en-US" sz="2400" dirty="0"/>
              <a:t> </a:t>
            </a:r>
            <a:r>
              <a:rPr lang="en-US" sz="2400" dirty="0" err="1"/>
              <a:t>loại</a:t>
            </a:r>
            <a:endParaRPr lang="en-US" sz="2400" dirty="0"/>
          </a:p>
          <a:p>
            <a:r>
              <a:rPr lang="en-US" sz="2400" dirty="0" err="1"/>
              <a:t>Giải</a:t>
            </a:r>
            <a:r>
              <a:rPr lang="en-US" sz="2400" dirty="0"/>
              <a:t> </a:t>
            </a:r>
            <a:r>
              <a:rPr lang="en-US" sz="2400" dirty="0" err="1"/>
              <a:t>thích</a:t>
            </a:r>
            <a:r>
              <a:rPr lang="en-US" sz="2400" dirty="0"/>
              <a:t>: </a:t>
            </a:r>
          </a:p>
          <a:p>
            <a:r>
              <a:rPr lang="vi-VN" sz="2400" b="1" dirty="0"/>
              <a:t>A</a:t>
            </a:r>
            <a:r>
              <a:rPr lang="vi-VN" sz="2400" dirty="0"/>
              <a:t>. inventively (</a:t>
            </a:r>
            <a:r>
              <a:rPr lang="en-US" sz="2400" dirty="0" err="1"/>
              <a:t>adv</a:t>
            </a:r>
            <a:r>
              <a:rPr lang="vi-VN" sz="2400" dirty="0"/>
              <a:t>): một cách sáng tạo	</a:t>
            </a:r>
            <a:r>
              <a:rPr lang="vi-VN" sz="2400" b="1" dirty="0"/>
              <a:t>B</a:t>
            </a:r>
            <a:r>
              <a:rPr lang="vi-VN" sz="2400" dirty="0"/>
              <a:t>. </a:t>
            </a:r>
            <a:r>
              <a:rPr lang="en-US" sz="2400" dirty="0"/>
              <a:t>invent</a:t>
            </a:r>
            <a:r>
              <a:rPr lang="vi-VN" sz="2400" dirty="0"/>
              <a:t> (</a:t>
            </a:r>
            <a:r>
              <a:rPr lang="en-US" sz="2400" dirty="0"/>
              <a:t>v</a:t>
            </a:r>
            <a:r>
              <a:rPr lang="vi-VN" sz="2400" dirty="0"/>
              <a:t>): </a:t>
            </a:r>
            <a:r>
              <a:rPr lang="en-US" sz="2400" dirty="0" err="1"/>
              <a:t>phát</a:t>
            </a:r>
            <a:r>
              <a:rPr lang="en-US" sz="2400" dirty="0"/>
              <a:t> minh, sang </a:t>
            </a:r>
            <a:r>
              <a:rPr lang="en-US" sz="2400" dirty="0" err="1"/>
              <a:t>chế</a:t>
            </a:r>
            <a:r>
              <a:rPr lang="vi-VN" sz="2400" dirty="0"/>
              <a:t> </a:t>
            </a:r>
            <a:endParaRPr lang="en-US" sz="2400" dirty="0"/>
          </a:p>
          <a:p>
            <a:r>
              <a:rPr lang="vi-VN" sz="2400" b="1" dirty="0"/>
              <a:t>C</a:t>
            </a:r>
            <a:r>
              <a:rPr lang="vi-VN" sz="2400" dirty="0"/>
              <a:t>. inventive (adj): đầy sáng tạo	 	</a:t>
            </a:r>
            <a:r>
              <a:rPr lang="vi-VN" sz="2400" b="1" dirty="0"/>
              <a:t>D</a:t>
            </a:r>
            <a:r>
              <a:rPr lang="vi-VN" sz="2400" dirty="0"/>
              <a:t>. </a:t>
            </a:r>
            <a:r>
              <a:rPr lang="en-US" sz="2400" dirty="0"/>
              <a:t>invention</a:t>
            </a:r>
            <a:r>
              <a:rPr lang="vi-VN" sz="2400" dirty="0"/>
              <a:t> (n): sự phát minh</a:t>
            </a:r>
            <a:endParaRPr lang="en-US" sz="2400" dirty="0"/>
          </a:p>
          <a:p>
            <a:r>
              <a:rPr lang="vi-VN" sz="2400" dirty="0"/>
              <a:t>Phương án </a:t>
            </a:r>
            <a:r>
              <a:rPr lang="en-US" sz="2400" dirty="0"/>
              <a:t>D</a:t>
            </a:r>
            <a:r>
              <a:rPr lang="vi-VN" sz="2400" dirty="0"/>
              <a:t> là phù hợp nhất vì </a:t>
            </a:r>
            <a:r>
              <a:rPr lang="en-US" sz="2400" dirty="0" err="1"/>
              <a:t>sau</a:t>
            </a:r>
            <a:r>
              <a:rPr lang="en-US" sz="2400" dirty="0"/>
              <a:t> </a:t>
            </a:r>
            <a:r>
              <a:rPr lang="en-US" sz="2400" dirty="0" err="1"/>
              <a:t>tính</a:t>
            </a:r>
            <a:r>
              <a:rPr lang="en-US" sz="2400" dirty="0"/>
              <a:t> </a:t>
            </a:r>
            <a:r>
              <a:rPr lang="en-US" sz="2400" dirty="0" err="1"/>
              <a:t>từ</a:t>
            </a:r>
            <a:r>
              <a:rPr lang="en-US" sz="2400" dirty="0"/>
              <a:t> </a:t>
            </a:r>
            <a:r>
              <a:rPr lang="en-US" sz="2400" dirty="0" err="1"/>
              <a:t>sở</a:t>
            </a:r>
            <a:r>
              <a:rPr lang="en-US" sz="2400" dirty="0"/>
              <a:t> </a:t>
            </a:r>
            <a:r>
              <a:rPr lang="en-US" sz="2400" dirty="0" err="1"/>
              <a:t>hữu</a:t>
            </a:r>
            <a:r>
              <a:rPr lang="en-US" sz="2400" dirty="0"/>
              <a:t> </a:t>
            </a:r>
            <a:r>
              <a:rPr lang="en-US" sz="2400" dirty="0" err="1"/>
              <a:t>là</a:t>
            </a:r>
            <a:r>
              <a:rPr lang="en-US" sz="2400" dirty="0"/>
              <a:t> </a:t>
            </a:r>
            <a:r>
              <a:rPr lang="en-US" sz="2400" dirty="0" err="1"/>
              <a:t>danh</a:t>
            </a:r>
            <a:r>
              <a:rPr lang="en-US" sz="2400" dirty="0"/>
              <a:t> </a:t>
            </a:r>
            <a:r>
              <a:rPr lang="en-US" sz="2400" dirty="0" err="1"/>
              <a:t>từ</a:t>
            </a:r>
            <a:r>
              <a:rPr lang="vi-VN" sz="2400" dirty="0"/>
              <a:t>. </a:t>
            </a:r>
            <a:endParaRPr lang="en-US" sz="2400" dirty="0"/>
          </a:p>
          <a:p>
            <a:r>
              <a:rPr lang="en-US" sz="2400" b="1" i="1" dirty="0" err="1"/>
              <a:t>Tạm</a:t>
            </a:r>
            <a:r>
              <a:rPr lang="en-US" sz="2400" b="1" i="1" dirty="0"/>
              <a:t> </a:t>
            </a:r>
            <a:r>
              <a:rPr lang="en-US" sz="2400" b="1" i="1" dirty="0" err="1"/>
              <a:t>dịch</a:t>
            </a:r>
            <a:r>
              <a:rPr lang="vi-VN" sz="2400" b="1" i="1" dirty="0"/>
              <a:t>:</a:t>
            </a:r>
            <a:r>
              <a:rPr lang="vi-VN" sz="2400" dirty="0"/>
              <a:t> </a:t>
            </a:r>
            <a:r>
              <a:rPr lang="en-US" sz="2400" i="1" dirty="0" err="1"/>
              <a:t>Phát</a:t>
            </a:r>
            <a:r>
              <a:rPr lang="en-US" sz="2400" i="1" dirty="0"/>
              <a:t> minh </a:t>
            </a:r>
            <a:r>
              <a:rPr lang="en-US" sz="2400" i="1" dirty="0" err="1"/>
              <a:t>về</a:t>
            </a:r>
            <a:r>
              <a:rPr lang="en-US" sz="2400" i="1" dirty="0"/>
              <a:t> </a:t>
            </a:r>
            <a:r>
              <a:rPr lang="en-US" sz="2400" i="1" dirty="0" err="1"/>
              <a:t>máy</a:t>
            </a:r>
            <a:r>
              <a:rPr lang="en-US" sz="2400" i="1" dirty="0"/>
              <a:t> </a:t>
            </a:r>
            <a:r>
              <a:rPr lang="en-US" sz="2400" i="1" dirty="0" err="1"/>
              <a:t>phát</a:t>
            </a:r>
            <a:r>
              <a:rPr lang="en-US" sz="2400" i="1" dirty="0"/>
              <a:t> </a:t>
            </a:r>
            <a:r>
              <a:rPr lang="en-US" sz="2400" i="1" dirty="0" err="1"/>
              <a:t>điện</a:t>
            </a:r>
            <a:r>
              <a:rPr lang="en-US" sz="2400" i="1" dirty="0"/>
              <a:t> </a:t>
            </a:r>
            <a:r>
              <a:rPr lang="en-US" sz="2400" i="1" dirty="0" err="1"/>
              <a:t>của</a:t>
            </a:r>
            <a:r>
              <a:rPr lang="en-US" sz="2400" i="1" dirty="0"/>
              <a:t> </a:t>
            </a:r>
            <a:r>
              <a:rPr lang="en-US" sz="2400" i="1" dirty="0" err="1"/>
              <a:t>ông</a:t>
            </a:r>
            <a:r>
              <a:rPr lang="en-US" sz="2400" i="1" dirty="0"/>
              <a:t> </a:t>
            </a:r>
            <a:r>
              <a:rPr lang="en-US" sz="2400" i="1" dirty="0" err="1"/>
              <a:t>ấy</a:t>
            </a:r>
            <a:r>
              <a:rPr lang="en-US" sz="2400" i="1" dirty="0"/>
              <a:t> </a:t>
            </a:r>
            <a:r>
              <a:rPr lang="en-US" sz="2400" i="1" dirty="0" err="1"/>
              <a:t>rất</a:t>
            </a:r>
            <a:r>
              <a:rPr lang="en-US" sz="2400" i="1" dirty="0"/>
              <a:t> </a:t>
            </a:r>
            <a:r>
              <a:rPr lang="en-US" sz="2400" i="1" dirty="0" err="1"/>
              <a:t>nổi</a:t>
            </a:r>
            <a:r>
              <a:rPr lang="en-US" sz="2400" i="1" dirty="0"/>
              <a:t> </a:t>
            </a:r>
            <a:r>
              <a:rPr lang="en-US" sz="2400" i="1" dirty="0" err="1"/>
              <a:t>tiếng</a:t>
            </a:r>
            <a:r>
              <a:rPr lang="vi-VN" sz="2400" i="1" dirty="0"/>
              <a:t>.</a:t>
            </a:r>
            <a:endParaRPr lang="en-US" sz="2400" dirty="0"/>
          </a:p>
          <a:p>
            <a:endParaRPr lang="en-US" sz="2400" dirty="0"/>
          </a:p>
        </p:txBody>
      </p:sp>
      <p:sp>
        <p:nvSpPr>
          <p:cNvPr id="2" name="Oval 1"/>
          <p:cNvSpPr/>
          <p:nvPr/>
        </p:nvSpPr>
        <p:spPr>
          <a:xfrm>
            <a:off x="5562600" y="609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157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4154984"/>
          </a:xfrm>
          <a:prstGeom prst="rect">
            <a:avLst/>
          </a:prstGeom>
          <a:noFill/>
        </p:spPr>
        <p:txBody>
          <a:bodyPr wrap="square" rtlCol="0">
            <a:spAutoFit/>
          </a:bodyPr>
          <a:lstStyle/>
          <a:p>
            <a:r>
              <a:rPr lang="en-US" sz="2400" b="1" dirty="0"/>
              <a:t>Question 10</a:t>
            </a:r>
            <a:r>
              <a:rPr lang="en-US" sz="2400" dirty="0"/>
              <a:t>. By the time you finish cooking they ­­­_______ their homework.</a:t>
            </a:r>
          </a:p>
          <a:p>
            <a:r>
              <a:rPr lang="en-US" sz="2400" b="1" dirty="0"/>
              <a:t>A.</a:t>
            </a:r>
            <a:r>
              <a:rPr lang="en-US" sz="2400" dirty="0"/>
              <a:t> will have finished	</a:t>
            </a:r>
            <a:r>
              <a:rPr lang="en-US" sz="2400" b="1" dirty="0"/>
              <a:t>B.</a:t>
            </a:r>
            <a:r>
              <a:rPr lang="en-US" sz="2400" dirty="0"/>
              <a:t> will finish	</a:t>
            </a:r>
            <a:r>
              <a:rPr lang="en-US" sz="2400" b="1" dirty="0"/>
              <a:t>C.</a:t>
            </a:r>
            <a:r>
              <a:rPr lang="en-US" sz="2400" dirty="0"/>
              <a:t> had finished	</a:t>
            </a:r>
            <a:r>
              <a:rPr lang="en-US" sz="2400" b="1" dirty="0"/>
              <a:t>D.</a:t>
            </a:r>
            <a:r>
              <a:rPr lang="en-US" sz="2400" dirty="0"/>
              <a:t> have finished</a:t>
            </a:r>
          </a:p>
          <a:p>
            <a:endParaRPr lang="en-US" sz="2400" b="1" dirty="0" smtClean="0"/>
          </a:p>
          <a:p>
            <a:r>
              <a:rPr lang="vi-VN" sz="2400" dirty="0" smtClean="0"/>
              <a:t>Kiến </a:t>
            </a:r>
            <a:r>
              <a:rPr lang="vi-VN" sz="2400" dirty="0"/>
              <a:t>thức:  </a:t>
            </a:r>
            <a:r>
              <a:rPr lang="en-US" sz="2400" dirty="0" err="1"/>
              <a:t>Sự</a:t>
            </a:r>
            <a:r>
              <a:rPr lang="en-US" sz="2400" dirty="0"/>
              <a:t> </a:t>
            </a:r>
            <a:r>
              <a:rPr lang="vi-VN" sz="2400" dirty="0"/>
              <a:t>phối hợp các thì </a:t>
            </a:r>
            <a:r>
              <a:rPr lang="en-US" sz="2400" dirty="0"/>
              <a:t>(</a:t>
            </a:r>
            <a:r>
              <a:rPr lang="en-US" sz="2400" dirty="0" err="1"/>
              <a:t>Tương</a:t>
            </a:r>
            <a:r>
              <a:rPr lang="en-US" sz="2400" dirty="0"/>
              <a:t> </a:t>
            </a:r>
            <a:r>
              <a:rPr lang="en-US" sz="2400" dirty="0" err="1"/>
              <a:t>lai</a:t>
            </a:r>
            <a:r>
              <a:rPr lang="en-US" sz="2400" dirty="0"/>
              <a:t> &amp; </a:t>
            </a:r>
            <a:r>
              <a:rPr lang="en-US" sz="2400" dirty="0" err="1"/>
              <a:t>hiện</a:t>
            </a:r>
            <a:r>
              <a:rPr lang="en-US" sz="2400" dirty="0"/>
              <a:t> </a:t>
            </a:r>
            <a:r>
              <a:rPr lang="en-US" sz="2400" dirty="0" err="1"/>
              <a:t>tại</a:t>
            </a:r>
            <a:r>
              <a:rPr lang="en-US" sz="2400" dirty="0"/>
              <a:t>)</a:t>
            </a:r>
          </a:p>
          <a:p>
            <a:r>
              <a:rPr lang="vi-VN" sz="2400" dirty="0"/>
              <a:t>Giải thích:</a:t>
            </a:r>
            <a:endParaRPr lang="en-US" sz="2400" dirty="0"/>
          </a:p>
          <a:p>
            <a:r>
              <a:rPr lang="vi-VN" sz="2400" dirty="0"/>
              <a:t>By the time + S + V (hiện tại đơn), S + V (tương lai hoàn thành)</a:t>
            </a:r>
            <a:endParaRPr lang="en-US" sz="2400" dirty="0"/>
          </a:p>
          <a:p>
            <a:r>
              <a:rPr lang="en-US" sz="2400" b="1" i="1" dirty="0" err="1"/>
              <a:t>Tạm</a:t>
            </a:r>
            <a:r>
              <a:rPr lang="en-US" sz="2400" b="1" i="1" dirty="0"/>
              <a:t> d</a:t>
            </a:r>
            <a:r>
              <a:rPr lang="vi-VN" sz="2400" b="1" i="1" dirty="0"/>
              <a:t>ịch:</a:t>
            </a:r>
            <a:r>
              <a:rPr lang="vi-VN" sz="2400" i="1" dirty="0"/>
              <a:t> Vào lúc mà cậu nấu ăn xong thì họ sẽ đã làm xong bài tập về nhà.</a:t>
            </a:r>
            <a:endParaRPr lang="en-US" sz="2400" dirty="0"/>
          </a:p>
          <a:p>
            <a:endParaRPr lang="en-US" sz="2400" dirty="0"/>
          </a:p>
        </p:txBody>
      </p:sp>
      <p:sp>
        <p:nvSpPr>
          <p:cNvPr id="3" name="Oval 2"/>
          <p:cNvSpPr/>
          <p:nvPr/>
        </p:nvSpPr>
        <p:spPr>
          <a:xfrm>
            <a:off x="152400" y="11430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7985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86800" cy="4893647"/>
          </a:xfrm>
          <a:prstGeom prst="rect">
            <a:avLst/>
          </a:prstGeom>
          <a:noFill/>
        </p:spPr>
        <p:txBody>
          <a:bodyPr wrap="square" rtlCol="0">
            <a:spAutoFit/>
          </a:bodyPr>
          <a:lstStyle/>
          <a:p>
            <a:r>
              <a:rPr lang="en-US" sz="2400" b="1" dirty="0"/>
              <a:t>Question 11</a:t>
            </a:r>
            <a:r>
              <a:rPr lang="en-US" sz="2400" dirty="0"/>
              <a:t>. You'd better _______ a commitment to being a volunteer on a regular basis.</a:t>
            </a:r>
          </a:p>
          <a:p>
            <a:r>
              <a:rPr lang="vi-VN" sz="2400" b="1" dirty="0"/>
              <a:t>A.</a:t>
            </a:r>
            <a:r>
              <a:rPr lang="vi-VN" sz="2400" dirty="0"/>
              <a:t> promise 	</a:t>
            </a:r>
            <a:r>
              <a:rPr lang="vi-VN" sz="2400" b="1" dirty="0"/>
              <a:t>B.</a:t>
            </a:r>
            <a:r>
              <a:rPr lang="vi-VN" sz="2400" dirty="0"/>
              <a:t> do 	</a:t>
            </a:r>
            <a:r>
              <a:rPr lang="vi-VN" sz="2400" b="1" dirty="0"/>
              <a:t>C.</a:t>
            </a:r>
            <a:r>
              <a:rPr lang="vi-VN" sz="2400" dirty="0"/>
              <a:t> make 	</a:t>
            </a:r>
            <a:r>
              <a:rPr lang="vi-VN" sz="2400" b="1" dirty="0"/>
              <a:t>D.</a:t>
            </a:r>
            <a:r>
              <a:rPr lang="vi-VN" sz="2400" dirty="0"/>
              <a:t> pull</a:t>
            </a:r>
            <a:endParaRPr lang="en-US" sz="2400" dirty="0" smtClean="0">
              <a:effectLst/>
            </a:endParaRPr>
          </a:p>
          <a:p>
            <a:endParaRPr lang="en-US" sz="2400" b="1" dirty="0" smtClean="0"/>
          </a:p>
          <a:p>
            <a:r>
              <a:rPr lang="en-US" sz="2400" b="1" dirty="0"/>
              <a:t>]</a:t>
            </a:r>
            <a:r>
              <a:rPr lang="en-US" sz="2400" dirty="0" err="1" smtClean="0"/>
              <a:t>Kiến</a:t>
            </a:r>
            <a:r>
              <a:rPr lang="en-US" sz="2400" dirty="0" smtClean="0"/>
              <a:t> </a:t>
            </a:r>
            <a:r>
              <a:rPr lang="en-US" sz="2400" dirty="0" err="1"/>
              <a:t>thức</a:t>
            </a:r>
            <a:r>
              <a:rPr lang="en-US" sz="2400" dirty="0"/>
              <a:t>: </a:t>
            </a:r>
            <a:r>
              <a:rPr lang="en-US" sz="2400" dirty="0" err="1"/>
              <a:t>Cụm</a:t>
            </a:r>
            <a:r>
              <a:rPr lang="en-US" sz="2400" dirty="0"/>
              <a:t> </a:t>
            </a:r>
            <a:r>
              <a:rPr lang="vi-VN" sz="2400" dirty="0"/>
              <a:t>từ</a:t>
            </a:r>
            <a:r>
              <a:rPr lang="en-US" sz="2400" dirty="0"/>
              <a:t> </a:t>
            </a:r>
            <a:r>
              <a:rPr lang="en-US" sz="2400" dirty="0" err="1"/>
              <a:t>cố</a:t>
            </a:r>
            <a:r>
              <a:rPr lang="en-US" sz="2400" dirty="0"/>
              <a:t> </a:t>
            </a:r>
            <a:r>
              <a:rPr lang="en-US" sz="2400" dirty="0" err="1"/>
              <a:t>định</a:t>
            </a:r>
            <a:endParaRPr lang="en-US" sz="2400" dirty="0"/>
          </a:p>
          <a:p>
            <a:r>
              <a:rPr lang="vi-VN" sz="2400" dirty="0"/>
              <a:t>Giải thích: Make a commitment to do st: tận tụy (cống hiến thời gian, công sức vào việc</a:t>
            </a:r>
            <a:r>
              <a:rPr lang="vi-VN" sz="2400" b="1" dirty="0"/>
              <a:t> </a:t>
            </a:r>
            <a:r>
              <a:rPr lang="vi-VN" sz="2400" dirty="0"/>
              <a:t>gì đó )</a:t>
            </a:r>
            <a:endParaRPr lang="en-US" sz="2400" dirty="0" smtClean="0">
              <a:effectLst/>
            </a:endParaRPr>
          </a:p>
          <a:p>
            <a:r>
              <a:rPr lang="vi-VN" sz="2400" b="1" i="1" dirty="0"/>
              <a:t>Tạm dịch:</a:t>
            </a:r>
            <a:r>
              <a:rPr lang="vi-VN" sz="2400" i="1" dirty="0"/>
              <a:t> Bạn nên dốc sức làm một tinh nguyện viên một cách thường xuyên.</a:t>
            </a:r>
            <a:endParaRPr lang="en-US" sz="2400" dirty="0" smtClean="0">
              <a:effectLst/>
            </a:endParaRPr>
          </a:p>
          <a:p>
            <a:r>
              <a:rPr lang="vi-VN" sz="2400" b="1" dirty="0"/>
              <a:t>Cụm từ đáng lưu ý khác:</a:t>
            </a:r>
            <a:endParaRPr lang="en-US" sz="2400" dirty="0" smtClean="0">
              <a:effectLst/>
            </a:endParaRPr>
          </a:p>
          <a:p>
            <a:r>
              <a:rPr lang="vi-VN" sz="2400" dirty="0"/>
              <a:t>on a regular basic = frequently/ regularly: đều đặn, thường xuyên</a:t>
            </a:r>
            <a:endParaRPr lang="en-US" sz="2400" dirty="0" smtClean="0">
              <a:effectLst/>
            </a:endParaRPr>
          </a:p>
          <a:p>
            <a:endParaRPr lang="en-US" sz="2400" dirty="0"/>
          </a:p>
        </p:txBody>
      </p:sp>
      <p:sp>
        <p:nvSpPr>
          <p:cNvPr id="2" name="Oval 1"/>
          <p:cNvSpPr/>
          <p:nvPr/>
        </p:nvSpPr>
        <p:spPr>
          <a:xfrm>
            <a:off x="2971800" y="1219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352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839200" cy="7201972"/>
          </a:xfrm>
          <a:prstGeom prst="rect">
            <a:avLst/>
          </a:prstGeom>
          <a:noFill/>
        </p:spPr>
        <p:txBody>
          <a:bodyPr wrap="square" rtlCol="0">
            <a:spAutoFit/>
          </a:bodyPr>
          <a:lstStyle/>
          <a:p>
            <a:r>
              <a:rPr lang="en-US" sz="2200" b="1" dirty="0"/>
              <a:t>Question 12</a:t>
            </a:r>
            <a:r>
              <a:rPr lang="vi-VN" sz="2200" dirty="0"/>
              <a:t>. The final winner will be the one who breaks through ______ and survives till the last minutes.</a:t>
            </a:r>
            <a:endParaRPr lang="en-US" sz="2200" dirty="0"/>
          </a:p>
          <a:p>
            <a:r>
              <a:rPr lang="vi-VN" sz="2200" b="1" dirty="0"/>
              <a:t>	</a:t>
            </a:r>
            <a:r>
              <a:rPr lang="vi-VN" sz="2200" b="1" dirty="0" smtClean="0"/>
              <a:t>A</a:t>
            </a:r>
            <a:r>
              <a:rPr lang="vi-VN" sz="2200" b="1" dirty="0"/>
              <a:t>. </a:t>
            </a:r>
            <a:r>
              <a:rPr lang="vi-VN" sz="2200" dirty="0"/>
              <a:t>obstacles</a:t>
            </a:r>
            <a:r>
              <a:rPr lang="vi-VN" sz="2200" b="1" dirty="0"/>
              <a:t>	B. </a:t>
            </a:r>
            <a:r>
              <a:rPr lang="vi-VN" sz="2200" dirty="0"/>
              <a:t>difficulty</a:t>
            </a:r>
            <a:r>
              <a:rPr lang="vi-VN" sz="2200" b="1" dirty="0"/>
              <a:t>	C. </a:t>
            </a:r>
            <a:r>
              <a:rPr lang="vi-VN" sz="2200" dirty="0"/>
              <a:t>hindrance </a:t>
            </a:r>
            <a:r>
              <a:rPr lang="vi-VN" sz="2200" b="1" dirty="0"/>
              <a:t>	D. </a:t>
            </a:r>
            <a:r>
              <a:rPr lang="vi-VN" sz="2200" dirty="0"/>
              <a:t>impediment </a:t>
            </a:r>
            <a:endParaRPr lang="en-US" sz="2200" dirty="0"/>
          </a:p>
          <a:p>
            <a:endParaRPr lang="en-US" sz="2200" b="1" dirty="0" smtClean="0"/>
          </a:p>
          <a:p>
            <a:r>
              <a:rPr lang="fr-FR" sz="2200" dirty="0" err="1" smtClean="0"/>
              <a:t>Kiến</a:t>
            </a:r>
            <a:r>
              <a:rPr lang="fr-FR" sz="2200" dirty="0" smtClean="0"/>
              <a:t> </a:t>
            </a:r>
            <a:r>
              <a:rPr lang="fr-FR" sz="2200" dirty="0" err="1"/>
              <a:t>thức</a:t>
            </a:r>
            <a:r>
              <a:rPr lang="fr-FR" sz="2200" dirty="0"/>
              <a:t>: </a:t>
            </a:r>
            <a:r>
              <a:rPr lang="fr-FR" sz="2200" dirty="0" err="1"/>
              <a:t>Từ</a:t>
            </a:r>
            <a:r>
              <a:rPr lang="fr-FR" sz="2200" dirty="0"/>
              <a:t> </a:t>
            </a:r>
            <a:r>
              <a:rPr lang="fr-FR" sz="2200" dirty="0" err="1"/>
              <a:t>vựng</a:t>
            </a:r>
            <a:endParaRPr lang="en-US" sz="2200" dirty="0"/>
          </a:p>
          <a:p>
            <a:r>
              <a:rPr lang="fr-FR" sz="2200" dirty="0" err="1"/>
              <a:t>Giải</a:t>
            </a:r>
            <a:r>
              <a:rPr lang="fr-FR" sz="2200" dirty="0"/>
              <a:t> </a:t>
            </a:r>
            <a:r>
              <a:rPr lang="fr-FR" sz="2200" dirty="0" err="1"/>
              <a:t>thích</a:t>
            </a:r>
            <a:r>
              <a:rPr lang="fr-FR" sz="2200" dirty="0"/>
              <a:t>: </a:t>
            </a:r>
            <a:endParaRPr lang="en-US" sz="2200" dirty="0"/>
          </a:p>
          <a:p>
            <a:r>
              <a:rPr lang="vi-VN" sz="2200" dirty="0"/>
              <a:t>A. obstacle /ˈɑːbstəkəl/ (n): khó khăn, trở ngại</a:t>
            </a:r>
            <a:endParaRPr lang="en-US" sz="2200" dirty="0"/>
          </a:p>
          <a:p>
            <a:r>
              <a:rPr lang="vi-VN" sz="2200" dirty="0"/>
              <a:t>B. difficulty /ˈdɪfkəlt̬i/ (n): khó khăn</a:t>
            </a:r>
            <a:endParaRPr lang="en-US" sz="2200" dirty="0"/>
          </a:p>
          <a:p>
            <a:r>
              <a:rPr lang="vi-VN" sz="2200" dirty="0"/>
              <a:t>C. hindrance /'hindrәns/ (n): sự cản trở, ngăn cản, khó khăn</a:t>
            </a:r>
            <a:endParaRPr lang="en-US" sz="2200" dirty="0"/>
          </a:p>
          <a:p>
            <a:r>
              <a:rPr lang="vi-VN" sz="2200" dirty="0"/>
              <a:t>D. impediment /ɪmˈpedəmənt/ (n): sự cản trở, trở ngại, khó khăn</a:t>
            </a:r>
            <a:endParaRPr lang="en-US" sz="2200" dirty="0"/>
          </a:p>
          <a:p>
            <a:r>
              <a:rPr lang="vi-VN" sz="2200" dirty="0"/>
              <a:t>* Nhận thấy các danh từ đều thuộc cùng một trường nghĩa, tuy nhiên cả 4 đáp án đều là danh từ đếm được, trong khi trước chỗ trống trong đề bài không có mạo từ “a/an” nên vị trí này cần điền một dạng danh từ số nhiều</a:t>
            </a:r>
            <a:endParaRPr lang="en-US" sz="2200" dirty="0"/>
          </a:p>
          <a:p>
            <a:r>
              <a:rPr lang="vi-VN" sz="2200" dirty="0"/>
              <a:t>→ Loại B, C, D</a:t>
            </a:r>
            <a:endParaRPr lang="en-US" sz="2200" dirty="0"/>
          </a:p>
          <a:p>
            <a:r>
              <a:rPr lang="vi-VN" sz="2200" b="1" i="1" dirty="0"/>
              <a:t>Tạm dịch:</a:t>
            </a:r>
            <a:r>
              <a:rPr lang="vi-VN" sz="2200" i="1" dirty="0"/>
              <a:t> Người chiến thắng trong trận chung kết sẽ là người có bước đột phá để vượt qua những khó khăn trở ngại và tiếp tục tồn tại cho đến những phút giây cuối cùng.</a:t>
            </a:r>
            <a:endParaRPr lang="en-US" sz="2200" dirty="0"/>
          </a:p>
          <a:p>
            <a:r>
              <a:rPr lang="vi-VN" sz="2200" b="1" dirty="0"/>
              <a:t>* Note:</a:t>
            </a:r>
            <a:r>
              <a:rPr lang="vi-VN" sz="2200" dirty="0"/>
              <a:t> Break through sth (phr.v): vượt qua, tạo ra bước đột phá cái gì </a:t>
            </a:r>
            <a:endParaRPr lang="en-US" sz="2200" dirty="0"/>
          </a:p>
          <a:p>
            <a:endParaRPr lang="en-US" sz="2200" dirty="0"/>
          </a:p>
        </p:txBody>
      </p:sp>
      <p:sp>
        <p:nvSpPr>
          <p:cNvPr id="2" name="Oval 1"/>
          <p:cNvSpPr/>
          <p:nvPr/>
        </p:nvSpPr>
        <p:spPr>
          <a:xfrm>
            <a:off x="1066800" y="914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813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915400" cy="4154984"/>
          </a:xfrm>
          <a:prstGeom prst="rect">
            <a:avLst/>
          </a:prstGeom>
          <a:noFill/>
        </p:spPr>
        <p:txBody>
          <a:bodyPr wrap="square" rtlCol="0">
            <a:spAutoFit/>
          </a:bodyPr>
          <a:lstStyle/>
          <a:p>
            <a:r>
              <a:rPr lang="en-US" sz="2400" b="1" dirty="0"/>
              <a:t>Question 13</a:t>
            </a:r>
            <a:r>
              <a:rPr lang="vi-VN" sz="2400" dirty="0"/>
              <a:t>. She _______ by the number of people that came to wish him luck on his new endeavour.</a:t>
            </a:r>
            <a:endParaRPr lang="en-US" sz="2400" dirty="0"/>
          </a:p>
          <a:p>
            <a:r>
              <a:rPr lang="vi-VN" sz="2400" b="1" dirty="0"/>
              <a:t>	A. </a:t>
            </a:r>
            <a:r>
              <a:rPr lang="vi-VN" sz="2400" dirty="0"/>
              <a:t>stunned	</a:t>
            </a:r>
            <a:r>
              <a:rPr lang="vi-VN" sz="2400" b="1" dirty="0"/>
              <a:t>B. </a:t>
            </a:r>
            <a:r>
              <a:rPr lang="vi-VN" sz="2400" dirty="0"/>
              <a:t>was stunned	</a:t>
            </a:r>
            <a:r>
              <a:rPr lang="vi-VN" sz="2400" b="1" dirty="0"/>
              <a:t>C. </a:t>
            </a:r>
            <a:r>
              <a:rPr lang="vi-VN" sz="2400" dirty="0"/>
              <a:t>stunning	</a:t>
            </a:r>
            <a:r>
              <a:rPr lang="vi-VN" sz="2400" b="1" dirty="0"/>
              <a:t>D. </a:t>
            </a:r>
            <a:r>
              <a:rPr lang="vi-VN" sz="2400" dirty="0"/>
              <a:t>to stun</a:t>
            </a:r>
            <a:r>
              <a:rPr lang="en-US" sz="2400" b="1" dirty="0"/>
              <a:t> </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a:t>
            </a:r>
            <a:r>
              <a:rPr lang="fr-FR" sz="2400" dirty="0" err="1"/>
              <a:t>Câu</a:t>
            </a:r>
            <a:r>
              <a:rPr lang="fr-FR" sz="2400" dirty="0"/>
              <a:t> </a:t>
            </a:r>
            <a:r>
              <a:rPr lang="fr-FR" sz="2400" dirty="0" err="1"/>
              <a:t>bị</a:t>
            </a:r>
            <a:r>
              <a:rPr lang="fr-FR" sz="2400" dirty="0"/>
              <a:t> </a:t>
            </a:r>
            <a:r>
              <a:rPr lang="fr-FR" sz="2400" dirty="0" err="1"/>
              <a:t>động</a:t>
            </a:r>
            <a:r>
              <a:rPr lang="fr-FR" sz="2400" dirty="0"/>
              <a:t> </a:t>
            </a:r>
            <a:r>
              <a:rPr lang="fr-FR" sz="2400" dirty="0" err="1"/>
              <a:t>thì</a:t>
            </a:r>
            <a:r>
              <a:rPr lang="fr-FR" sz="2400" dirty="0"/>
              <a:t> </a:t>
            </a:r>
            <a:r>
              <a:rPr lang="fr-FR" sz="2400" dirty="0" err="1"/>
              <a:t>quá</a:t>
            </a:r>
            <a:r>
              <a:rPr lang="fr-FR" sz="2400" dirty="0"/>
              <a:t> </a:t>
            </a:r>
            <a:r>
              <a:rPr lang="fr-FR" sz="2400" dirty="0" err="1"/>
              <a:t>khứ</a:t>
            </a:r>
            <a:r>
              <a:rPr lang="fr-FR" sz="2400" dirty="0"/>
              <a:t> </a:t>
            </a:r>
            <a:r>
              <a:rPr lang="fr-FR" sz="2400" dirty="0" err="1"/>
              <a:t>đơn</a:t>
            </a:r>
            <a:endParaRPr lang="en-US" sz="2400" dirty="0"/>
          </a:p>
          <a:p>
            <a:r>
              <a:rPr lang="fr-FR" sz="2400" dirty="0" err="1"/>
              <a:t>Giải</a:t>
            </a:r>
            <a:r>
              <a:rPr lang="fr-FR" sz="2400" dirty="0"/>
              <a:t> </a:t>
            </a:r>
            <a:r>
              <a:rPr lang="fr-FR" sz="2400" dirty="0" err="1"/>
              <a:t>thích</a:t>
            </a:r>
            <a:r>
              <a:rPr lang="fr-FR" sz="2400" dirty="0"/>
              <a:t>:</a:t>
            </a:r>
            <a:endParaRPr lang="en-US" sz="2400" dirty="0"/>
          </a:p>
          <a:p>
            <a:r>
              <a:rPr lang="vi-VN" sz="2400" dirty="0"/>
              <a:t>Ta thấy có "by" nên phải chia ở dạng bị động và ở thì quá khứ</a:t>
            </a:r>
            <a:endParaRPr lang="en-US" sz="2400" dirty="0"/>
          </a:p>
          <a:p>
            <a:r>
              <a:rPr lang="vi-VN" sz="2400" dirty="0"/>
              <a:t>→ Đáp án B</a:t>
            </a:r>
            <a:endParaRPr lang="en-US" sz="2400" dirty="0"/>
          </a:p>
          <a:p>
            <a:r>
              <a:rPr lang="vi-VN" sz="2400" b="1" i="1" dirty="0"/>
              <a:t>Tạm dịch:</a:t>
            </a:r>
            <a:r>
              <a:rPr lang="vi-VN" sz="2400" i="1" dirty="0"/>
              <a:t> Cô ấy đã bị choáng váng bởi số lượng người đến để chúc anh ấy may mắn trong lần thử sức mới.</a:t>
            </a:r>
            <a:endParaRPr lang="en-US" sz="2400" dirty="0"/>
          </a:p>
          <a:p>
            <a:endParaRPr lang="en-US" sz="2400" dirty="0"/>
          </a:p>
        </p:txBody>
      </p:sp>
      <p:sp>
        <p:nvSpPr>
          <p:cNvPr id="3" name="Oval 2"/>
          <p:cNvSpPr/>
          <p:nvPr/>
        </p:nvSpPr>
        <p:spPr>
          <a:xfrm>
            <a:off x="2895600" y="1143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1557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228600"/>
            <a:ext cx="8915400" cy="6370975"/>
          </a:xfrm>
          <a:prstGeom prst="rect">
            <a:avLst/>
          </a:prstGeom>
          <a:noFill/>
        </p:spPr>
        <p:txBody>
          <a:bodyPr wrap="square" rtlCol="0">
            <a:spAutoFit/>
          </a:bodyPr>
          <a:lstStyle/>
          <a:p>
            <a:r>
              <a:rPr lang="en-US" sz="2400" b="1" dirty="0"/>
              <a:t>Question 14</a:t>
            </a:r>
            <a:r>
              <a:rPr lang="vi-VN" sz="2400" dirty="0"/>
              <a:t>. </a:t>
            </a:r>
            <a:r>
              <a:rPr lang="en-US" sz="2400" dirty="0"/>
              <a:t>_______</a:t>
            </a:r>
            <a:r>
              <a:rPr lang="vi-VN" sz="2400" dirty="0"/>
              <a:t> the Nobel Prize, he retired from politics. </a:t>
            </a:r>
            <a:endParaRPr lang="en-US" sz="2400" dirty="0"/>
          </a:p>
          <a:p>
            <a:r>
              <a:rPr lang="en-US" sz="2400" dirty="0"/>
              <a:t>	</a:t>
            </a:r>
            <a:r>
              <a:rPr lang="vi-VN" sz="2400" b="1" dirty="0"/>
              <a:t>A</a:t>
            </a:r>
            <a:r>
              <a:rPr lang="vi-VN" sz="2400" dirty="0"/>
              <a:t>. Received          </a:t>
            </a:r>
            <a:r>
              <a:rPr lang="en-US" sz="2400" dirty="0"/>
              <a:t>	</a:t>
            </a:r>
            <a:r>
              <a:rPr lang="en-US" sz="2400" dirty="0" smtClean="0"/>
              <a:t>	</a:t>
            </a:r>
            <a:r>
              <a:rPr lang="vi-VN" sz="2400" b="1" dirty="0" smtClean="0"/>
              <a:t>B</a:t>
            </a:r>
            <a:r>
              <a:rPr lang="vi-VN" sz="2400" dirty="0"/>
              <a:t>. Having received       </a:t>
            </a:r>
            <a:endParaRPr lang="en-US" sz="2400" dirty="0" smtClean="0"/>
          </a:p>
          <a:p>
            <a:r>
              <a:rPr lang="en-US" sz="2400" b="1" dirty="0"/>
              <a:t>	</a:t>
            </a:r>
            <a:r>
              <a:rPr lang="vi-VN" sz="2400" b="1" dirty="0" smtClean="0"/>
              <a:t>C</a:t>
            </a:r>
            <a:r>
              <a:rPr lang="vi-VN" sz="2400" dirty="0"/>
              <a:t>. Being received          	</a:t>
            </a:r>
            <a:r>
              <a:rPr lang="vi-VN" sz="2400" b="1" dirty="0"/>
              <a:t>D</a:t>
            </a:r>
            <a:r>
              <a:rPr lang="vi-VN" sz="2400" dirty="0"/>
              <a:t>. Receive </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 </a:t>
            </a:r>
            <a:r>
              <a:rPr lang="fr-FR" sz="2400" dirty="0" err="1"/>
              <a:t>Rút</a:t>
            </a:r>
            <a:r>
              <a:rPr lang="fr-FR" sz="2400" dirty="0"/>
              <a:t> </a:t>
            </a:r>
            <a:r>
              <a:rPr lang="fr-FR" sz="2400" dirty="0" err="1"/>
              <a:t>gọn</a:t>
            </a:r>
            <a:r>
              <a:rPr lang="fr-FR" sz="2400" dirty="0"/>
              <a:t> </a:t>
            </a:r>
            <a:r>
              <a:rPr lang="fr-FR" sz="2400" dirty="0" err="1"/>
              <a:t>mệnh</a:t>
            </a:r>
            <a:r>
              <a:rPr lang="fr-FR" sz="2400" dirty="0"/>
              <a:t> </a:t>
            </a:r>
            <a:r>
              <a:rPr lang="fr-FR" sz="2400" dirty="0" err="1"/>
              <a:t>đề</a:t>
            </a:r>
            <a:r>
              <a:rPr lang="fr-FR" sz="2400" dirty="0"/>
              <a:t> </a:t>
            </a:r>
            <a:r>
              <a:rPr lang="fr-FR" sz="2400" dirty="0" err="1"/>
              <a:t>trạng</a:t>
            </a:r>
            <a:r>
              <a:rPr lang="fr-FR" sz="2400" dirty="0"/>
              <a:t> </a:t>
            </a:r>
            <a:r>
              <a:rPr lang="fr-FR" sz="2400" dirty="0" err="1"/>
              <a:t>ngữ</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fr-FR" sz="2400" dirty="0"/>
              <a:t>Hai </a:t>
            </a:r>
            <a:r>
              <a:rPr lang="fr-FR" sz="2400" dirty="0" err="1"/>
              <a:t>mệnh</a:t>
            </a:r>
            <a:r>
              <a:rPr lang="fr-FR" sz="2400" dirty="0"/>
              <a:t> </a:t>
            </a:r>
            <a:r>
              <a:rPr lang="fr-FR" sz="2400" dirty="0" err="1"/>
              <a:t>đề</a:t>
            </a:r>
            <a:r>
              <a:rPr lang="fr-FR" sz="2400" dirty="0"/>
              <a:t> </a:t>
            </a:r>
            <a:r>
              <a:rPr lang="fr-FR" sz="2400" dirty="0" err="1"/>
              <a:t>trước</a:t>
            </a:r>
            <a:r>
              <a:rPr lang="fr-FR" sz="2400" dirty="0"/>
              <a:t> </a:t>
            </a:r>
            <a:r>
              <a:rPr lang="fr-FR" sz="2400" dirty="0" err="1"/>
              <a:t>và</a:t>
            </a:r>
            <a:r>
              <a:rPr lang="fr-FR" sz="2400" dirty="0"/>
              <a:t> </a:t>
            </a:r>
            <a:r>
              <a:rPr lang="fr-FR" sz="2400" dirty="0" err="1"/>
              <a:t>sau</a:t>
            </a:r>
            <a:r>
              <a:rPr lang="fr-FR" sz="2400" dirty="0"/>
              <a:t> </a:t>
            </a:r>
            <a:r>
              <a:rPr lang="fr-FR" sz="2400" dirty="0" err="1"/>
              <a:t>cách</a:t>
            </a:r>
            <a:r>
              <a:rPr lang="fr-FR" sz="2400" dirty="0"/>
              <a:t> </a:t>
            </a:r>
            <a:r>
              <a:rPr lang="fr-FR" sz="2400" dirty="0" err="1"/>
              <a:t>nhau</a:t>
            </a:r>
            <a:r>
              <a:rPr lang="fr-FR" sz="2400" dirty="0"/>
              <a:t> </a:t>
            </a:r>
            <a:r>
              <a:rPr lang="fr-FR" sz="2400" dirty="0" err="1"/>
              <a:t>bởi</a:t>
            </a:r>
            <a:r>
              <a:rPr lang="fr-FR" sz="2400" dirty="0"/>
              <a:t> </a:t>
            </a:r>
            <a:r>
              <a:rPr lang="fr-FR" sz="2400" dirty="0" err="1"/>
              <a:t>dấu</a:t>
            </a:r>
            <a:r>
              <a:rPr lang="fr-FR" sz="2400" dirty="0"/>
              <a:t> </a:t>
            </a:r>
            <a:r>
              <a:rPr lang="fr-FR" sz="2400" dirty="0" err="1"/>
              <a:t>phẩy</a:t>
            </a:r>
            <a:r>
              <a:rPr lang="fr-FR" sz="2400" dirty="0"/>
              <a:t> </a:t>
            </a:r>
            <a:r>
              <a:rPr lang="fr-FR" sz="2400" dirty="0" err="1"/>
              <a:t>nhưng</a:t>
            </a:r>
            <a:r>
              <a:rPr lang="fr-FR" sz="2400" dirty="0"/>
              <a:t> </a:t>
            </a:r>
            <a:r>
              <a:rPr lang="fr-FR" sz="2400" dirty="0" err="1"/>
              <a:t>không</a:t>
            </a:r>
            <a:r>
              <a:rPr lang="fr-FR" sz="2400" dirty="0"/>
              <a:t> </a:t>
            </a:r>
            <a:r>
              <a:rPr lang="fr-FR" sz="2400" dirty="0" err="1"/>
              <a:t>có</a:t>
            </a:r>
            <a:r>
              <a:rPr lang="fr-FR" sz="2400" dirty="0"/>
              <a:t> </a:t>
            </a:r>
            <a:r>
              <a:rPr lang="fr-FR" sz="2400" dirty="0" err="1"/>
              <a:t>liên</a:t>
            </a:r>
            <a:r>
              <a:rPr lang="fr-FR" sz="2400" dirty="0"/>
              <a:t> </a:t>
            </a:r>
            <a:r>
              <a:rPr lang="fr-FR" sz="2400" dirty="0" err="1"/>
              <a:t>từ</a:t>
            </a:r>
            <a:r>
              <a:rPr lang="fr-FR" sz="2400" dirty="0"/>
              <a:t> </a:t>
            </a:r>
            <a:r>
              <a:rPr lang="fr-FR" sz="2400" dirty="0" err="1"/>
              <a:t>nối</a:t>
            </a:r>
            <a:r>
              <a:rPr lang="fr-FR" sz="2400" dirty="0"/>
              <a:t> </a:t>
            </a:r>
            <a:r>
              <a:rPr lang="fr-FR" sz="2400" dirty="0" err="1"/>
              <a:t>nên</a:t>
            </a:r>
            <a:r>
              <a:rPr lang="fr-FR" sz="2400" dirty="0"/>
              <a:t> </a:t>
            </a:r>
            <a:r>
              <a:rPr lang="fr-FR" sz="2400" dirty="0" err="1"/>
              <a:t>chắc</a:t>
            </a:r>
            <a:r>
              <a:rPr lang="fr-FR" sz="2400" dirty="0"/>
              <a:t> </a:t>
            </a:r>
            <a:r>
              <a:rPr lang="fr-FR" sz="2400" dirty="0" err="1"/>
              <a:t>chắn</a:t>
            </a:r>
            <a:r>
              <a:rPr lang="fr-FR" sz="2400" dirty="0"/>
              <a:t> </a:t>
            </a:r>
            <a:r>
              <a:rPr lang="fr-FR" sz="2400" dirty="0" err="1"/>
              <a:t>câu</a:t>
            </a:r>
            <a:r>
              <a:rPr lang="fr-FR" sz="2400" dirty="0"/>
              <a:t> </a:t>
            </a:r>
            <a:r>
              <a:rPr lang="fr-FR" sz="2400" dirty="0" err="1"/>
              <a:t>ghép</a:t>
            </a:r>
            <a:r>
              <a:rPr lang="fr-FR" sz="2400" dirty="0"/>
              <a:t> </a:t>
            </a:r>
            <a:r>
              <a:rPr lang="fr-FR" sz="2400" dirty="0" err="1"/>
              <a:t>này</a:t>
            </a:r>
            <a:r>
              <a:rPr lang="fr-FR" sz="2400" dirty="0"/>
              <a:t> </a:t>
            </a:r>
            <a:r>
              <a:rPr lang="fr-FR" sz="2400" dirty="0" err="1"/>
              <a:t>dùng</a:t>
            </a:r>
            <a:r>
              <a:rPr lang="fr-FR" sz="2400" dirty="0"/>
              <a:t> </a:t>
            </a:r>
            <a:r>
              <a:rPr lang="fr-FR" sz="2400" dirty="0" err="1"/>
              <a:t>phân</a:t>
            </a:r>
            <a:r>
              <a:rPr lang="fr-FR" sz="2400" dirty="0"/>
              <a:t> </a:t>
            </a:r>
            <a:r>
              <a:rPr lang="fr-FR" sz="2400" dirty="0" err="1"/>
              <a:t>từ</a:t>
            </a:r>
            <a:r>
              <a:rPr lang="fr-FR" sz="2400" dirty="0"/>
              <a:t> </a:t>
            </a:r>
            <a:r>
              <a:rPr lang="fr-FR" sz="2400" dirty="0" err="1"/>
              <a:t>để</a:t>
            </a:r>
            <a:r>
              <a:rPr lang="fr-FR" sz="2400" dirty="0"/>
              <a:t> </a:t>
            </a:r>
            <a:r>
              <a:rPr lang="fr-FR" sz="2400" dirty="0" err="1"/>
              <a:t>nối</a:t>
            </a:r>
            <a:r>
              <a:rPr lang="fr-FR" sz="2400" dirty="0"/>
              <a:t> </a:t>
            </a:r>
            <a:r>
              <a:rPr lang="fr-FR" sz="2400" dirty="0" err="1"/>
              <a:t>hai</a:t>
            </a:r>
            <a:r>
              <a:rPr lang="fr-FR" sz="2400" dirty="0"/>
              <a:t> </a:t>
            </a:r>
            <a:r>
              <a:rPr lang="fr-FR" sz="2400" dirty="0" err="1"/>
              <a:t>mệnh</a:t>
            </a:r>
            <a:r>
              <a:rPr lang="fr-FR" sz="2400" dirty="0"/>
              <a:t> </a:t>
            </a:r>
            <a:r>
              <a:rPr lang="fr-FR" sz="2400" dirty="0" err="1"/>
              <a:t>đề</a:t>
            </a:r>
            <a:r>
              <a:rPr lang="fr-FR" sz="2400" dirty="0"/>
              <a:t>. </a:t>
            </a:r>
            <a:r>
              <a:rPr lang="fr-FR" sz="2400" dirty="0" err="1"/>
              <a:t>Từ</a:t>
            </a:r>
            <a:r>
              <a:rPr lang="fr-FR" sz="2400" dirty="0"/>
              <a:t> </a:t>
            </a:r>
            <a:r>
              <a:rPr lang="fr-FR" sz="2400" dirty="0" err="1"/>
              <a:t>đó</a:t>
            </a:r>
            <a:r>
              <a:rPr lang="fr-FR" sz="2400" dirty="0"/>
              <a:t>, </a:t>
            </a:r>
            <a:r>
              <a:rPr lang="fr-FR" sz="2400" dirty="0" err="1"/>
              <a:t>đáp</a:t>
            </a:r>
            <a:r>
              <a:rPr lang="fr-FR" sz="2400" dirty="0"/>
              <a:t> </a:t>
            </a:r>
            <a:r>
              <a:rPr lang="fr-FR" sz="2400" dirty="0" err="1"/>
              <a:t>án</a:t>
            </a:r>
            <a:r>
              <a:rPr lang="fr-FR" sz="2400" dirty="0"/>
              <a:t> D (</a:t>
            </a:r>
            <a:r>
              <a:rPr lang="fr-FR" sz="2400" dirty="0" err="1"/>
              <a:t>động</a:t>
            </a:r>
            <a:r>
              <a:rPr lang="fr-FR" sz="2400" dirty="0"/>
              <a:t> </a:t>
            </a:r>
            <a:r>
              <a:rPr lang="fr-FR" sz="2400" dirty="0" err="1"/>
              <a:t>từ</a:t>
            </a:r>
            <a:r>
              <a:rPr lang="fr-FR" sz="2400" dirty="0"/>
              <a:t> </a:t>
            </a:r>
            <a:r>
              <a:rPr lang="fr-FR" sz="2400" dirty="0" err="1"/>
              <a:t>nguyên</a:t>
            </a:r>
            <a:r>
              <a:rPr lang="fr-FR" sz="2400" dirty="0"/>
              <a:t> </a:t>
            </a:r>
            <a:r>
              <a:rPr lang="fr-FR" sz="2400" dirty="0" err="1"/>
              <a:t>thể</a:t>
            </a:r>
            <a:r>
              <a:rPr lang="fr-FR" sz="2400" dirty="0"/>
              <a:t>) </a:t>
            </a:r>
            <a:r>
              <a:rPr lang="fr-FR" sz="2400" dirty="0" err="1"/>
              <a:t>bị</a:t>
            </a:r>
            <a:r>
              <a:rPr lang="fr-FR" sz="2400" dirty="0"/>
              <a:t> </a:t>
            </a:r>
            <a:r>
              <a:rPr lang="fr-FR" sz="2400" dirty="0" err="1"/>
              <a:t>loại</a:t>
            </a:r>
            <a:r>
              <a:rPr lang="fr-FR" sz="2400" dirty="0"/>
              <a:t>. </a:t>
            </a:r>
            <a:endParaRPr lang="en-US" sz="2400" dirty="0"/>
          </a:p>
          <a:p>
            <a:r>
              <a:rPr lang="fr-FR" sz="2400" dirty="0" err="1"/>
              <a:t>Động</a:t>
            </a:r>
            <a:r>
              <a:rPr lang="fr-FR" sz="2400" dirty="0"/>
              <a:t> </a:t>
            </a:r>
            <a:r>
              <a:rPr lang="fr-FR" sz="2400" dirty="0" err="1"/>
              <a:t>từ</a:t>
            </a:r>
            <a:r>
              <a:rPr lang="fr-FR" sz="2400" dirty="0"/>
              <a:t> “</a:t>
            </a:r>
            <a:r>
              <a:rPr lang="fr-FR" sz="2400" dirty="0" err="1"/>
              <a:t>receive</a:t>
            </a:r>
            <a:r>
              <a:rPr lang="fr-FR" sz="2400" dirty="0"/>
              <a:t>” là </a:t>
            </a:r>
            <a:r>
              <a:rPr lang="fr-FR" sz="2400" dirty="0" err="1"/>
              <a:t>ngoại</a:t>
            </a:r>
            <a:r>
              <a:rPr lang="fr-FR" sz="2400" dirty="0"/>
              <a:t> </a:t>
            </a:r>
            <a:r>
              <a:rPr lang="fr-FR" sz="2400" dirty="0" err="1"/>
              <a:t>động</a:t>
            </a:r>
            <a:r>
              <a:rPr lang="fr-FR" sz="2400" dirty="0"/>
              <a:t> </a:t>
            </a:r>
            <a:r>
              <a:rPr lang="fr-FR" sz="2400" dirty="0" err="1"/>
              <a:t>từ</a:t>
            </a:r>
            <a:r>
              <a:rPr lang="fr-FR" sz="2400" dirty="0"/>
              <a:t> (</a:t>
            </a:r>
            <a:r>
              <a:rPr lang="fr-FR" sz="2400" dirty="0" err="1"/>
              <a:t>phải</a:t>
            </a:r>
            <a:r>
              <a:rPr lang="fr-FR" sz="2400" dirty="0"/>
              <a:t> </a:t>
            </a:r>
            <a:r>
              <a:rPr lang="fr-FR" sz="2400" dirty="0" err="1"/>
              <a:t>có</a:t>
            </a:r>
            <a:r>
              <a:rPr lang="fr-FR" sz="2400" dirty="0"/>
              <a:t> </a:t>
            </a:r>
            <a:r>
              <a:rPr lang="fr-FR" sz="2400" dirty="0" err="1"/>
              <a:t>tân</a:t>
            </a:r>
            <a:r>
              <a:rPr lang="fr-FR" sz="2400" dirty="0"/>
              <a:t> </a:t>
            </a:r>
            <a:r>
              <a:rPr lang="fr-FR" sz="2400" dirty="0" err="1"/>
              <a:t>ngữ</a:t>
            </a:r>
            <a:r>
              <a:rPr lang="fr-FR" sz="2400" dirty="0"/>
              <a:t> </a:t>
            </a:r>
            <a:r>
              <a:rPr lang="fr-FR" sz="2400" dirty="0" err="1"/>
              <a:t>theo</a:t>
            </a:r>
            <a:r>
              <a:rPr lang="fr-FR" sz="2400" dirty="0"/>
              <a:t> </a:t>
            </a:r>
            <a:r>
              <a:rPr lang="fr-FR" sz="2400" dirty="0" err="1"/>
              <a:t>sau</a:t>
            </a:r>
            <a:r>
              <a:rPr lang="fr-FR" sz="2400" dirty="0"/>
              <a:t>). </a:t>
            </a:r>
            <a:r>
              <a:rPr lang="fr-FR" sz="2400" dirty="0" err="1"/>
              <a:t>Trong</a:t>
            </a:r>
            <a:r>
              <a:rPr lang="fr-FR" sz="2400" dirty="0"/>
              <a:t> </a:t>
            </a:r>
            <a:r>
              <a:rPr lang="fr-FR" sz="2400" dirty="0" err="1"/>
              <a:t>câu</a:t>
            </a:r>
            <a:r>
              <a:rPr lang="fr-FR" sz="2400" dirty="0"/>
              <a:t> </a:t>
            </a:r>
            <a:r>
              <a:rPr lang="fr-FR" sz="2400" dirty="0" err="1"/>
              <a:t>này</a:t>
            </a:r>
            <a:r>
              <a:rPr lang="fr-FR" sz="2400" dirty="0"/>
              <a:t>, </a:t>
            </a:r>
            <a:r>
              <a:rPr lang="fr-FR" sz="2400" dirty="0" err="1"/>
              <a:t>đề</a:t>
            </a:r>
            <a:r>
              <a:rPr lang="fr-FR" sz="2400" dirty="0"/>
              <a:t> </a:t>
            </a:r>
            <a:r>
              <a:rPr lang="fr-FR" sz="2400" dirty="0" err="1"/>
              <a:t>bài</a:t>
            </a:r>
            <a:r>
              <a:rPr lang="fr-FR" sz="2400" dirty="0"/>
              <a:t> </a:t>
            </a:r>
            <a:r>
              <a:rPr lang="fr-FR" sz="2400" dirty="0" err="1"/>
              <a:t>cho</a:t>
            </a:r>
            <a:r>
              <a:rPr lang="fr-FR" sz="2400" dirty="0"/>
              <a:t> </a:t>
            </a:r>
            <a:r>
              <a:rPr lang="fr-FR" sz="2400" dirty="0" err="1"/>
              <a:t>danh</a:t>
            </a:r>
            <a:r>
              <a:rPr lang="fr-FR" sz="2400" dirty="0"/>
              <a:t> </a:t>
            </a:r>
            <a:r>
              <a:rPr lang="fr-FR" sz="2400" dirty="0" err="1"/>
              <a:t>từ</a:t>
            </a:r>
            <a:r>
              <a:rPr lang="fr-FR" sz="2400" dirty="0"/>
              <a:t> “the Nobel </a:t>
            </a:r>
            <a:r>
              <a:rPr lang="fr-FR" sz="2400" dirty="0" err="1"/>
              <a:t>Prize</a:t>
            </a:r>
            <a:r>
              <a:rPr lang="fr-FR" sz="2400" dirty="0"/>
              <a:t>” </a:t>
            </a:r>
            <a:r>
              <a:rPr lang="fr-FR" sz="2400" dirty="0" err="1"/>
              <a:t>đứng</a:t>
            </a:r>
            <a:r>
              <a:rPr lang="fr-FR" sz="2400" dirty="0"/>
              <a:t> </a:t>
            </a:r>
            <a:r>
              <a:rPr lang="fr-FR" sz="2400" dirty="0" err="1"/>
              <a:t>sau</a:t>
            </a:r>
            <a:r>
              <a:rPr lang="fr-FR" sz="2400" dirty="0"/>
              <a:t> </a:t>
            </a:r>
            <a:r>
              <a:rPr lang="fr-FR" sz="2400" dirty="0" err="1"/>
              <a:t>chỗ</a:t>
            </a:r>
            <a:r>
              <a:rPr lang="fr-FR" sz="2400" dirty="0"/>
              <a:t> </a:t>
            </a:r>
            <a:r>
              <a:rPr lang="fr-FR" sz="2400" dirty="0" err="1"/>
              <a:t>trống</a:t>
            </a:r>
            <a:r>
              <a:rPr lang="fr-FR" sz="2400" dirty="0"/>
              <a:t> </a:t>
            </a:r>
            <a:r>
              <a:rPr lang="fr-FR" sz="2400" dirty="0" err="1"/>
              <a:t>làm</a:t>
            </a:r>
            <a:r>
              <a:rPr lang="fr-FR" sz="2400" dirty="0"/>
              <a:t> </a:t>
            </a:r>
            <a:r>
              <a:rPr lang="fr-FR" sz="2400" dirty="0" err="1"/>
              <a:t>tân</a:t>
            </a:r>
            <a:r>
              <a:rPr lang="fr-FR" sz="2400" dirty="0"/>
              <a:t> </a:t>
            </a:r>
            <a:r>
              <a:rPr lang="fr-FR" sz="2400" dirty="0" err="1"/>
              <a:t>ngữ</a:t>
            </a:r>
            <a:r>
              <a:rPr lang="fr-FR" sz="2400" dirty="0"/>
              <a:t> </a:t>
            </a:r>
            <a:r>
              <a:rPr lang="fr-FR" sz="2400" dirty="0" err="1"/>
              <a:t>cho</a:t>
            </a:r>
            <a:r>
              <a:rPr lang="fr-FR" sz="2400" dirty="0"/>
              <a:t> “</a:t>
            </a:r>
            <a:r>
              <a:rPr lang="fr-FR" sz="2400" dirty="0" err="1"/>
              <a:t>receive</a:t>
            </a:r>
            <a:r>
              <a:rPr lang="fr-FR" sz="2400" dirty="0"/>
              <a:t>” </a:t>
            </a:r>
            <a:r>
              <a:rPr lang="fr-FR" sz="2400" dirty="0" err="1"/>
              <a:t>nên</a:t>
            </a:r>
            <a:r>
              <a:rPr lang="fr-FR" sz="2400" dirty="0"/>
              <a:t> “</a:t>
            </a:r>
            <a:r>
              <a:rPr lang="fr-FR" sz="2400" dirty="0" err="1"/>
              <a:t>receive</a:t>
            </a:r>
            <a:r>
              <a:rPr lang="fr-FR" sz="2400" dirty="0"/>
              <a:t>” </a:t>
            </a:r>
            <a:r>
              <a:rPr lang="fr-FR" sz="2400" dirty="0" err="1"/>
              <a:t>sẽ</a:t>
            </a:r>
            <a:r>
              <a:rPr lang="fr-FR" sz="2400" dirty="0"/>
              <a:t> </a:t>
            </a:r>
            <a:r>
              <a:rPr lang="fr-FR" sz="2400" dirty="0" err="1"/>
              <a:t>được</a:t>
            </a:r>
            <a:r>
              <a:rPr lang="fr-FR" sz="2400" dirty="0"/>
              <a:t> </a:t>
            </a:r>
            <a:r>
              <a:rPr lang="fr-FR" sz="2400" dirty="0" err="1"/>
              <a:t>để</a:t>
            </a:r>
            <a:r>
              <a:rPr lang="fr-FR" sz="2400" dirty="0"/>
              <a:t> ở </a:t>
            </a:r>
            <a:r>
              <a:rPr lang="fr-FR" sz="2400" dirty="0" err="1"/>
              <a:t>dạng</a:t>
            </a:r>
            <a:r>
              <a:rPr lang="fr-FR" sz="2400" dirty="0"/>
              <a:t> </a:t>
            </a:r>
            <a:r>
              <a:rPr lang="fr-FR" sz="2400" dirty="0" err="1"/>
              <a:t>phân</a:t>
            </a:r>
            <a:r>
              <a:rPr lang="fr-FR" sz="2400" dirty="0"/>
              <a:t> </a:t>
            </a:r>
            <a:r>
              <a:rPr lang="fr-FR" sz="2400" dirty="0" err="1"/>
              <a:t>từ</a:t>
            </a:r>
            <a:r>
              <a:rPr lang="fr-FR" sz="2400" dirty="0"/>
              <a:t> </a:t>
            </a:r>
            <a:r>
              <a:rPr lang="fr-FR" sz="2400" dirty="0" err="1"/>
              <a:t>chủ</a:t>
            </a:r>
            <a:r>
              <a:rPr lang="fr-FR" sz="2400" dirty="0"/>
              <a:t> </a:t>
            </a:r>
            <a:r>
              <a:rPr lang="fr-FR" sz="2400" dirty="0" err="1"/>
              <a:t>động</a:t>
            </a:r>
            <a:r>
              <a:rPr lang="fr-FR" sz="2400" dirty="0"/>
              <a:t>. </a:t>
            </a:r>
            <a:r>
              <a:rPr lang="fr-FR" sz="2400" dirty="0" err="1"/>
              <a:t>Vậy</a:t>
            </a:r>
            <a:r>
              <a:rPr lang="fr-FR" sz="2400" dirty="0"/>
              <a:t> </a:t>
            </a:r>
            <a:r>
              <a:rPr lang="fr-FR" sz="2400" dirty="0" err="1"/>
              <a:t>nên</a:t>
            </a:r>
            <a:r>
              <a:rPr lang="fr-FR" sz="2400" dirty="0"/>
              <a:t>, </a:t>
            </a:r>
            <a:r>
              <a:rPr lang="fr-FR" sz="2400" dirty="0" err="1"/>
              <a:t>đáp</a:t>
            </a:r>
            <a:r>
              <a:rPr lang="fr-FR" sz="2400" dirty="0"/>
              <a:t> </a:t>
            </a:r>
            <a:r>
              <a:rPr lang="fr-FR" sz="2400" dirty="0" err="1"/>
              <a:t>án</a:t>
            </a:r>
            <a:r>
              <a:rPr lang="fr-FR" sz="2400" dirty="0"/>
              <a:t> A </a:t>
            </a:r>
            <a:r>
              <a:rPr lang="fr-FR" sz="2400" dirty="0" err="1"/>
              <a:t>và</a:t>
            </a:r>
            <a:r>
              <a:rPr lang="fr-FR" sz="2400" dirty="0"/>
              <a:t> C (</a:t>
            </a:r>
            <a:r>
              <a:rPr lang="fr-FR" sz="2400" dirty="0" err="1"/>
              <a:t>bị</a:t>
            </a:r>
            <a:r>
              <a:rPr lang="fr-FR" sz="2400" dirty="0"/>
              <a:t> </a:t>
            </a:r>
            <a:r>
              <a:rPr lang="fr-FR" sz="2400" dirty="0" err="1"/>
              <a:t>động</a:t>
            </a:r>
            <a:r>
              <a:rPr lang="fr-FR" sz="2400" dirty="0"/>
              <a:t>) </a:t>
            </a:r>
            <a:r>
              <a:rPr lang="fr-FR" sz="2400" dirty="0" err="1"/>
              <a:t>bị</a:t>
            </a:r>
            <a:r>
              <a:rPr lang="fr-FR" sz="2400" dirty="0"/>
              <a:t> </a:t>
            </a:r>
            <a:r>
              <a:rPr lang="fr-FR" sz="2400" dirty="0" err="1"/>
              <a:t>loại</a:t>
            </a:r>
            <a:r>
              <a:rPr lang="fr-FR" sz="2400" dirty="0"/>
              <a:t>. </a:t>
            </a:r>
            <a:r>
              <a:rPr lang="fr-FR" sz="2400" dirty="0" err="1"/>
              <a:t>Chỉ</a:t>
            </a:r>
            <a:r>
              <a:rPr lang="fr-FR" sz="2400" dirty="0"/>
              <a:t> </a:t>
            </a:r>
            <a:r>
              <a:rPr lang="fr-FR" sz="2400" dirty="0" err="1"/>
              <a:t>còn</a:t>
            </a:r>
            <a:r>
              <a:rPr lang="fr-FR" sz="2400" dirty="0"/>
              <a:t> </a:t>
            </a:r>
            <a:r>
              <a:rPr lang="fr-FR" sz="2400" dirty="0" err="1"/>
              <a:t>lại</a:t>
            </a:r>
            <a:r>
              <a:rPr lang="fr-FR" sz="2400" dirty="0"/>
              <a:t> </a:t>
            </a:r>
            <a:r>
              <a:rPr lang="fr-FR" sz="2400" dirty="0" err="1"/>
              <a:t>đáp</a:t>
            </a:r>
            <a:r>
              <a:rPr lang="fr-FR" sz="2400" dirty="0"/>
              <a:t> </a:t>
            </a:r>
            <a:r>
              <a:rPr lang="fr-FR" sz="2400" dirty="0" err="1"/>
              <a:t>án</a:t>
            </a:r>
            <a:r>
              <a:rPr lang="fr-FR" sz="2400" dirty="0"/>
              <a:t> B (</a:t>
            </a:r>
            <a:r>
              <a:rPr lang="fr-FR" sz="2400" dirty="0" err="1"/>
              <a:t>phân</a:t>
            </a:r>
            <a:r>
              <a:rPr lang="fr-FR" sz="2400" dirty="0"/>
              <a:t> </a:t>
            </a:r>
            <a:r>
              <a:rPr lang="fr-FR" sz="2400" dirty="0" err="1"/>
              <a:t>từ</a:t>
            </a:r>
            <a:r>
              <a:rPr lang="fr-FR" sz="2400" dirty="0"/>
              <a:t> </a:t>
            </a:r>
            <a:r>
              <a:rPr lang="fr-FR" sz="2400" dirty="0" err="1"/>
              <a:t>hoàn</a:t>
            </a:r>
            <a:r>
              <a:rPr lang="fr-FR" sz="2400" dirty="0"/>
              <a:t> </a:t>
            </a:r>
            <a:r>
              <a:rPr lang="fr-FR" sz="2400" dirty="0" err="1"/>
              <a:t>thành</a:t>
            </a:r>
            <a:r>
              <a:rPr lang="fr-FR" sz="2400" dirty="0"/>
              <a:t> - </a:t>
            </a:r>
            <a:r>
              <a:rPr lang="fr-FR" sz="2400" dirty="0" err="1"/>
              <a:t>chủ</a:t>
            </a:r>
            <a:r>
              <a:rPr lang="fr-FR" sz="2400" dirty="0"/>
              <a:t> </a:t>
            </a:r>
            <a:r>
              <a:rPr lang="fr-FR" sz="2400" dirty="0" err="1"/>
              <a:t>động</a:t>
            </a:r>
            <a:r>
              <a:rPr lang="fr-FR" sz="2400" dirty="0"/>
              <a:t>) </a:t>
            </a:r>
            <a:r>
              <a:rPr lang="fr-FR" sz="2400" dirty="0" err="1"/>
              <a:t>đúng</a:t>
            </a:r>
            <a:r>
              <a:rPr lang="fr-FR" sz="2400" dirty="0"/>
              <a:t>. </a:t>
            </a:r>
            <a:endParaRPr lang="en-US" sz="2400" dirty="0"/>
          </a:p>
          <a:p>
            <a:r>
              <a:rPr lang="fr-FR" sz="2400" b="1" i="1" dirty="0" err="1"/>
              <a:t>Tạm</a:t>
            </a:r>
            <a:r>
              <a:rPr lang="fr-FR" sz="2400" b="1" i="1" dirty="0"/>
              <a:t> </a:t>
            </a:r>
            <a:r>
              <a:rPr lang="fr-FR" sz="2400" b="1" i="1" dirty="0" err="1"/>
              <a:t>dịch</a:t>
            </a:r>
            <a:r>
              <a:rPr lang="fr-FR" sz="2400" i="1" dirty="0"/>
              <a:t>: </a:t>
            </a:r>
            <a:r>
              <a:rPr lang="fr-FR" sz="2400" i="1" dirty="0" err="1"/>
              <a:t>Sau</a:t>
            </a:r>
            <a:r>
              <a:rPr lang="fr-FR" sz="2400" i="1" dirty="0"/>
              <a:t> khi </a:t>
            </a:r>
            <a:r>
              <a:rPr lang="fr-FR" sz="2400" i="1" dirty="0" err="1"/>
              <a:t>nhận</a:t>
            </a:r>
            <a:r>
              <a:rPr lang="fr-FR" sz="2400" i="1" dirty="0"/>
              <a:t> </a:t>
            </a:r>
            <a:r>
              <a:rPr lang="fr-FR" sz="2400" i="1" dirty="0" err="1"/>
              <a:t>được</a:t>
            </a:r>
            <a:r>
              <a:rPr lang="fr-FR" sz="2400" i="1" dirty="0"/>
              <a:t> </a:t>
            </a:r>
            <a:r>
              <a:rPr lang="fr-FR" sz="2400" i="1" dirty="0" err="1"/>
              <a:t>giải</a:t>
            </a:r>
            <a:r>
              <a:rPr lang="fr-FR" sz="2400" i="1" dirty="0"/>
              <a:t> Nobel, </a:t>
            </a:r>
            <a:r>
              <a:rPr lang="fr-FR" sz="2400" i="1" dirty="0" err="1"/>
              <a:t>ông</a:t>
            </a:r>
            <a:r>
              <a:rPr lang="fr-FR" sz="2400" i="1" dirty="0"/>
              <a:t> </a:t>
            </a:r>
            <a:r>
              <a:rPr lang="fr-FR" sz="2400" i="1" dirty="0" err="1"/>
              <a:t>ấy</a:t>
            </a:r>
            <a:r>
              <a:rPr lang="fr-FR" sz="2400" i="1" dirty="0"/>
              <a:t> </a:t>
            </a:r>
            <a:r>
              <a:rPr lang="fr-FR" sz="2400" i="1" dirty="0" err="1"/>
              <a:t>từ</a:t>
            </a:r>
            <a:r>
              <a:rPr lang="fr-FR" sz="2400" i="1" dirty="0"/>
              <a:t> </a:t>
            </a:r>
            <a:r>
              <a:rPr lang="fr-FR" sz="2400" i="1" dirty="0" err="1"/>
              <a:t>bỏ</a:t>
            </a:r>
            <a:r>
              <a:rPr lang="fr-FR" sz="2400" i="1" dirty="0"/>
              <a:t> </a:t>
            </a:r>
            <a:r>
              <a:rPr lang="fr-FR" sz="2400" i="1" dirty="0" err="1"/>
              <a:t>sự</a:t>
            </a:r>
            <a:r>
              <a:rPr lang="fr-FR" sz="2400" i="1" dirty="0"/>
              <a:t> </a:t>
            </a:r>
            <a:r>
              <a:rPr lang="fr-FR" sz="2400" i="1" dirty="0" err="1"/>
              <a:t>nghiệp</a:t>
            </a:r>
            <a:r>
              <a:rPr lang="fr-FR" sz="2400" i="1" dirty="0"/>
              <a:t> </a:t>
            </a:r>
            <a:r>
              <a:rPr lang="fr-FR" sz="2400" i="1" dirty="0" err="1"/>
              <a:t>chính</a:t>
            </a:r>
            <a:r>
              <a:rPr lang="fr-FR" sz="2400" i="1" dirty="0"/>
              <a:t> </a:t>
            </a:r>
            <a:r>
              <a:rPr lang="fr-FR" sz="2400" i="1" dirty="0" err="1"/>
              <a:t>trị</a:t>
            </a:r>
            <a:r>
              <a:rPr lang="fr-FR" sz="2400" i="1" dirty="0"/>
              <a:t> </a:t>
            </a:r>
            <a:r>
              <a:rPr lang="fr-FR" sz="2400" i="1" dirty="0" err="1"/>
              <a:t>về</a:t>
            </a:r>
            <a:r>
              <a:rPr lang="fr-FR" sz="2400" i="1" dirty="0"/>
              <a:t> </a:t>
            </a:r>
            <a:r>
              <a:rPr lang="fr-FR" sz="2400" i="1" dirty="0" err="1"/>
              <a:t>nghỉ</a:t>
            </a:r>
            <a:r>
              <a:rPr lang="fr-FR" sz="2400" i="1" dirty="0"/>
              <a:t> </a:t>
            </a:r>
            <a:r>
              <a:rPr lang="fr-FR" sz="2400" i="1" dirty="0" err="1"/>
              <a:t>hưu</a:t>
            </a:r>
            <a:endParaRPr lang="en-US" sz="2400" dirty="0"/>
          </a:p>
          <a:p>
            <a:endParaRPr lang="en-US" sz="2400" dirty="0"/>
          </a:p>
        </p:txBody>
      </p:sp>
      <p:sp>
        <p:nvSpPr>
          <p:cNvPr id="3" name="Oval 2"/>
          <p:cNvSpPr/>
          <p:nvPr/>
        </p:nvSpPr>
        <p:spPr>
          <a:xfrm>
            <a:off x="4533900" y="609600"/>
            <a:ext cx="4191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524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839200" cy="3785652"/>
          </a:xfrm>
          <a:prstGeom prst="rect">
            <a:avLst/>
          </a:prstGeom>
          <a:noFill/>
        </p:spPr>
        <p:txBody>
          <a:bodyPr wrap="square" rtlCol="0">
            <a:spAutoFit/>
          </a:bodyPr>
          <a:lstStyle/>
          <a:p>
            <a:r>
              <a:rPr lang="en-US" sz="2400" b="1" dirty="0"/>
              <a:t>Question 15</a:t>
            </a:r>
            <a:r>
              <a:rPr lang="vi-VN" sz="2400" dirty="0"/>
              <a:t>. The more she sleeps, _______ she becomes.	</a:t>
            </a:r>
            <a:endParaRPr lang="en-US" sz="2400" dirty="0"/>
          </a:p>
          <a:p>
            <a:r>
              <a:rPr lang="vi-VN" sz="2400" b="1" dirty="0"/>
              <a:t>	A</a:t>
            </a:r>
            <a:r>
              <a:rPr lang="vi-VN" sz="2400" dirty="0"/>
              <a:t>. laziest	</a:t>
            </a:r>
            <a:r>
              <a:rPr lang="vi-VN" sz="2400" b="1" dirty="0"/>
              <a:t>B</a:t>
            </a:r>
            <a:r>
              <a:rPr lang="vi-VN" sz="2400" dirty="0"/>
              <a:t>. the laziest	</a:t>
            </a:r>
            <a:r>
              <a:rPr lang="vi-VN" sz="2400" b="1" dirty="0"/>
              <a:t>C</a:t>
            </a:r>
            <a:r>
              <a:rPr lang="vi-VN" sz="2400" dirty="0"/>
              <a:t>. lazier	</a:t>
            </a:r>
            <a:r>
              <a:rPr lang="vi-VN" sz="2400" b="1" dirty="0"/>
              <a:t>D</a:t>
            </a:r>
            <a:r>
              <a:rPr lang="vi-VN" sz="2400" dirty="0"/>
              <a:t>. the lazier</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So </a:t>
            </a:r>
            <a:r>
              <a:rPr lang="fr-FR" sz="2400" dirty="0" err="1"/>
              <a:t>sánh</a:t>
            </a:r>
            <a:r>
              <a:rPr lang="fr-FR" sz="2400" dirty="0"/>
              <a:t> </a:t>
            </a:r>
            <a:r>
              <a:rPr lang="fr-FR" sz="2400" dirty="0" err="1"/>
              <a:t>kép</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vi-VN" sz="2400" dirty="0"/>
              <a:t>	Ta có:</a:t>
            </a:r>
            <a:r>
              <a:rPr lang="en-US" sz="2400" dirty="0"/>
              <a:t>  </a:t>
            </a:r>
            <a:r>
              <a:rPr lang="vi-VN" sz="2400" b="1" dirty="0"/>
              <a:t>The + adj (so sánh hơn) + S + V, the + adj (so sánh hơn) + S + V</a:t>
            </a:r>
            <a:r>
              <a:rPr lang="vi-VN" sz="2400" dirty="0"/>
              <a:t> </a:t>
            </a:r>
            <a:endParaRPr lang="en-US" sz="2400" dirty="0"/>
          </a:p>
          <a:p>
            <a:r>
              <a:rPr lang="vi-VN" sz="2400" dirty="0"/>
              <a:t>=&gt; D là đáp án hợp lí</a:t>
            </a:r>
            <a:endParaRPr lang="en-US" sz="2400" dirty="0"/>
          </a:p>
          <a:p>
            <a:r>
              <a:rPr lang="vi-VN" sz="2400" b="1" i="1" dirty="0"/>
              <a:t>Tạm dịch</a:t>
            </a:r>
            <a:r>
              <a:rPr lang="vi-VN" sz="2400" i="1" dirty="0"/>
              <a:t>: Càng ngủ nhiều, cô ấy càng trở nên lười biếng hơn.</a:t>
            </a:r>
            <a:endParaRPr lang="en-US" sz="2400" dirty="0"/>
          </a:p>
          <a:p>
            <a:endParaRPr lang="en-US" sz="2400" dirty="0"/>
          </a:p>
        </p:txBody>
      </p:sp>
      <p:sp>
        <p:nvSpPr>
          <p:cNvPr id="3" name="Oval 2"/>
          <p:cNvSpPr/>
          <p:nvPr/>
        </p:nvSpPr>
        <p:spPr>
          <a:xfrm>
            <a:off x="6629400" y="685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517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839200" cy="4893647"/>
          </a:xfrm>
          <a:prstGeom prst="rect">
            <a:avLst/>
          </a:prstGeom>
          <a:noFill/>
        </p:spPr>
        <p:txBody>
          <a:bodyPr wrap="square" rtlCol="0">
            <a:spAutoFit/>
          </a:bodyPr>
          <a:lstStyle/>
          <a:p>
            <a:r>
              <a:rPr lang="en-US" sz="2400" b="1" dirty="0"/>
              <a:t>Question 16</a:t>
            </a:r>
            <a:r>
              <a:rPr lang="vi-VN" sz="2400" dirty="0"/>
              <a:t>. </a:t>
            </a:r>
            <a:r>
              <a:rPr lang="en-US" sz="2400" dirty="0"/>
              <a:t>Tom and Mary are having lunch in the restaurant.</a:t>
            </a:r>
          </a:p>
          <a:p>
            <a:r>
              <a:rPr lang="en-US" sz="2400" dirty="0"/>
              <a:t>	- Tom: </a:t>
            </a:r>
            <a:r>
              <a:rPr lang="en-GB" sz="2400" dirty="0"/>
              <a:t>“Would you like some more chicken?”</a:t>
            </a:r>
            <a:endParaRPr lang="en-US" sz="2400" dirty="0"/>
          </a:p>
          <a:p>
            <a:r>
              <a:rPr lang="en-GB" sz="2400" dirty="0"/>
              <a:t>	- Mary: “______. I’m full”.</a:t>
            </a:r>
            <a:endParaRPr lang="en-US" sz="2400" dirty="0"/>
          </a:p>
          <a:p>
            <a:r>
              <a:rPr lang="en-GB" sz="2400" b="1" dirty="0" smtClean="0"/>
              <a:t>A</a:t>
            </a:r>
            <a:r>
              <a:rPr lang="en-GB" sz="2400" dirty="0"/>
              <a:t>. Yes, please.	</a:t>
            </a:r>
            <a:r>
              <a:rPr lang="en-GB" sz="2400" b="1" dirty="0"/>
              <a:t>B</a:t>
            </a:r>
            <a:r>
              <a:rPr lang="en-GB" sz="2400" dirty="0"/>
              <a:t>. No, thanks.	</a:t>
            </a:r>
            <a:r>
              <a:rPr lang="en-GB" sz="2400" b="1" dirty="0"/>
              <a:t>C</a:t>
            </a:r>
            <a:r>
              <a:rPr lang="en-GB" sz="2400" dirty="0"/>
              <a:t>. Yes, I would.	</a:t>
            </a:r>
            <a:r>
              <a:rPr lang="en-GB" sz="2400" b="1" dirty="0"/>
              <a:t>D</a:t>
            </a:r>
            <a:r>
              <a:rPr lang="en-GB" sz="2400" dirty="0"/>
              <a:t>. No, I wouldn’t.</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Tình</a:t>
            </a:r>
            <a:r>
              <a:rPr lang="en-US" sz="2400" dirty="0"/>
              <a:t> </a:t>
            </a:r>
            <a:r>
              <a:rPr lang="en-US" sz="2400" dirty="0" err="1"/>
              <a:t>huống</a:t>
            </a:r>
            <a:r>
              <a:rPr lang="en-US" sz="2400" dirty="0"/>
              <a:t> </a:t>
            </a:r>
            <a:r>
              <a:rPr lang="en-US" sz="2400" dirty="0" err="1"/>
              <a:t>giao</a:t>
            </a:r>
            <a:r>
              <a:rPr lang="en-US" sz="2400" dirty="0"/>
              <a:t> </a:t>
            </a:r>
            <a:r>
              <a:rPr lang="en-US" sz="2400" dirty="0" err="1"/>
              <a:t>tiếp</a:t>
            </a:r>
            <a:r>
              <a:rPr lang="en-US" sz="2400" dirty="0"/>
              <a:t> (</a:t>
            </a:r>
            <a:r>
              <a:rPr lang="en-US" sz="2400" dirty="0" err="1"/>
              <a:t>Đáp</a:t>
            </a:r>
            <a:r>
              <a:rPr lang="en-US" sz="2400" dirty="0"/>
              <a:t> </a:t>
            </a:r>
            <a:r>
              <a:rPr lang="en-US" sz="2400" dirty="0" err="1"/>
              <a:t>lại</a:t>
            </a:r>
            <a:r>
              <a:rPr lang="en-US" sz="2400" dirty="0"/>
              <a:t> </a:t>
            </a:r>
            <a:r>
              <a:rPr lang="en-US" sz="2400" dirty="0" err="1"/>
              <a:t>lời</a:t>
            </a:r>
            <a:r>
              <a:rPr lang="en-US" sz="2400" dirty="0"/>
              <a:t> </a:t>
            </a:r>
            <a:r>
              <a:rPr lang="en-US" sz="2400" dirty="0" err="1"/>
              <a:t>đề</a:t>
            </a:r>
            <a:r>
              <a:rPr lang="en-US" sz="2400" dirty="0"/>
              <a:t> </a:t>
            </a:r>
            <a:r>
              <a:rPr lang="en-US" sz="2400" dirty="0" err="1"/>
              <a:t>nghị</a:t>
            </a:r>
            <a:r>
              <a:rPr lang="en-US" sz="2400" dirty="0"/>
              <a:t>)</a:t>
            </a:r>
          </a:p>
          <a:p>
            <a:r>
              <a:rPr lang="en-US" sz="2400" dirty="0" err="1"/>
              <a:t>Giải</a:t>
            </a:r>
            <a:r>
              <a:rPr lang="en-US" sz="2400" dirty="0"/>
              <a:t> </a:t>
            </a:r>
            <a:r>
              <a:rPr lang="en-US" sz="2400" dirty="0" err="1"/>
              <a:t>thích</a:t>
            </a:r>
            <a:r>
              <a:rPr lang="en-US" sz="2400" dirty="0"/>
              <a:t>: </a:t>
            </a:r>
            <a:r>
              <a:rPr lang="vi-VN" sz="2400" dirty="0"/>
              <a:t>Lời đáp cần đưa ra câu trả lời phủ định phù hợp, lịch sự khi được mời ăn thêm.</a:t>
            </a:r>
            <a:endParaRPr lang="en-US" sz="2400" dirty="0"/>
          </a:p>
          <a:p>
            <a:r>
              <a:rPr lang="vi-VN" sz="2400" dirty="0"/>
              <a:t>   A. Vâng, tôi muốn. 		B. Không, cảm ơn.</a:t>
            </a:r>
            <a:endParaRPr lang="en-US" sz="2400" dirty="0"/>
          </a:p>
          <a:p>
            <a:r>
              <a:rPr lang="vi-VN" sz="2400" dirty="0"/>
              <a:t>   C. Vâng, tôi muốn. 		D. Không, tôi không muốn.</a:t>
            </a:r>
            <a:endParaRPr lang="en-US" sz="2400" dirty="0"/>
          </a:p>
          <a:p>
            <a:r>
              <a:rPr lang="en-US" sz="2400" b="1" i="1" dirty="0" err="1"/>
              <a:t>Tạm</a:t>
            </a:r>
            <a:r>
              <a:rPr lang="en-US" sz="2400" b="1" i="1" dirty="0"/>
              <a:t> d</a:t>
            </a:r>
            <a:r>
              <a:rPr lang="vi-VN" sz="2400" b="1" i="1" dirty="0"/>
              <a:t>ịch:</a:t>
            </a:r>
            <a:r>
              <a:rPr lang="vi-VN" sz="2400" dirty="0"/>
              <a:t> </a:t>
            </a:r>
            <a:r>
              <a:rPr lang="vi-VN" sz="2400" i="1" dirty="0"/>
              <a:t>“Bạn có muốn ăn thêm thịt gà không?” – “Không, cám ơn. Tôi no rồi.”</a:t>
            </a:r>
            <a:endParaRPr lang="en-US" sz="2400" dirty="0"/>
          </a:p>
          <a:p>
            <a:endParaRPr lang="en-US" sz="2400" dirty="0"/>
          </a:p>
        </p:txBody>
      </p:sp>
      <p:sp>
        <p:nvSpPr>
          <p:cNvPr id="3" name="Oval 2"/>
          <p:cNvSpPr/>
          <p:nvPr/>
        </p:nvSpPr>
        <p:spPr>
          <a:xfrm>
            <a:off x="2057400" y="1600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7589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anim calcmode="lin" valueType="num">
                                      <p:cBhvr additive="base">
                                        <p:cTn id="1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anim calcmode="lin" valueType="num">
                                      <p:cBhvr additive="base">
                                        <p:cTn id="1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anim calcmode="lin" valueType="num">
                                      <p:cBhvr additive="base">
                                        <p:cTn id="1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anim calcmode="lin" valueType="num">
                                      <p:cBhvr additive="base">
                                        <p:cTn id="2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763000" cy="6001643"/>
          </a:xfrm>
          <a:prstGeom prst="rect">
            <a:avLst/>
          </a:prstGeom>
          <a:noFill/>
        </p:spPr>
        <p:txBody>
          <a:bodyPr wrap="square" rtlCol="0">
            <a:spAutoFit/>
          </a:bodyPr>
          <a:lstStyle/>
          <a:p>
            <a:r>
              <a:rPr lang="en-US" sz="2400" b="1" dirty="0"/>
              <a:t>Question 17</a:t>
            </a:r>
            <a:r>
              <a:rPr lang="vi-VN" sz="2400" dirty="0"/>
              <a:t>. </a:t>
            </a:r>
            <a:r>
              <a:rPr lang="en-US" sz="2400" dirty="0"/>
              <a:t>Laura and Kate are talking at school.</a:t>
            </a:r>
          </a:p>
          <a:p>
            <a:pPr lvl="0"/>
            <a:r>
              <a:rPr lang="en-US" sz="2400" dirty="0"/>
              <a:t>Laura: “Many thanks to you, Kate.”</a:t>
            </a:r>
          </a:p>
          <a:p>
            <a:pPr lvl="0"/>
            <a:r>
              <a:rPr lang="en-US" sz="2400" dirty="0"/>
              <a:t>Kate: “_______.”</a:t>
            </a:r>
          </a:p>
          <a:p>
            <a:r>
              <a:rPr lang="vi-VN" sz="2400" b="1" dirty="0"/>
              <a:t>	A</a:t>
            </a:r>
            <a:r>
              <a:rPr lang="vi-VN" sz="2400" dirty="0"/>
              <a:t>. </a:t>
            </a:r>
            <a:r>
              <a:rPr lang="en-US" sz="2400" dirty="0"/>
              <a:t>It doesn’t matter</a:t>
            </a:r>
            <a:r>
              <a:rPr lang="vi-VN" sz="2400" dirty="0"/>
              <a:t>          	</a:t>
            </a:r>
            <a:r>
              <a:rPr lang="vi-VN" sz="2400" b="1" dirty="0"/>
              <a:t>B</a:t>
            </a:r>
            <a:r>
              <a:rPr lang="vi-VN" sz="2400" dirty="0"/>
              <a:t>. </a:t>
            </a:r>
            <a:r>
              <a:rPr lang="en-US" sz="2400" dirty="0"/>
              <a:t>Don’t say so</a:t>
            </a:r>
            <a:r>
              <a:rPr lang="vi-VN" sz="2400" dirty="0"/>
              <a:t>         	</a:t>
            </a:r>
            <a:endParaRPr lang="en-US" sz="2400" dirty="0" smtClean="0"/>
          </a:p>
          <a:p>
            <a:r>
              <a:rPr lang="en-US" sz="2400" b="1" dirty="0"/>
              <a:t>	</a:t>
            </a:r>
            <a:r>
              <a:rPr lang="vi-VN" sz="2400" b="1" dirty="0" smtClean="0"/>
              <a:t>C</a:t>
            </a:r>
            <a:r>
              <a:rPr lang="vi-VN" sz="2400" dirty="0"/>
              <a:t>. </a:t>
            </a:r>
            <a:r>
              <a:rPr lang="en-US" sz="2400" dirty="0"/>
              <a:t>No thanks</a:t>
            </a:r>
            <a:r>
              <a:rPr lang="vi-VN" sz="2400" dirty="0"/>
              <a:t>          	</a:t>
            </a:r>
            <a:r>
              <a:rPr lang="en-US" sz="2400" dirty="0" smtClean="0"/>
              <a:t>	</a:t>
            </a:r>
            <a:r>
              <a:rPr lang="vi-VN" sz="2400" b="1" dirty="0" smtClean="0"/>
              <a:t>D</a:t>
            </a:r>
            <a:r>
              <a:rPr lang="vi-VN" sz="2400" dirty="0"/>
              <a:t>. </a:t>
            </a:r>
            <a:r>
              <a:rPr lang="en-US" sz="2400" dirty="0"/>
              <a:t>It’s a pleasure</a:t>
            </a:r>
          </a:p>
          <a:p>
            <a:endParaRPr lang="en-US" sz="2400" b="1" dirty="0" smtClean="0"/>
          </a:p>
          <a:p>
            <a:r>
              <a:rPr lang="vi-VN" sz="2400" dirty="0" smtClean="0"/>
              <a:t>Kiến </a:t>
            </a:r>
            <a:r>
              <a:rPr lang="vi-VN" sz="2400" dirty="0"/>
              <a:t>thức: </a:t>
            </a:r>
            <a:r>
              <a:rPr lang="en-US" sz="2400" dirty="0" err="1"/>
              <a:t>Tình</a:t>
            </a:r>
            <a:r>
              <a:rPr lang="en-US" sz="2400" dirty="0"/>
              <a:t> </a:t>
            </a:r>
            <a:r>
              <a:rPr lang="en-US" sz="2400" dirty="0" err="1"/>
              <a:t>huống</a:t>
            </a:r>
            <a:r>
              <a:rPr lang="en-US" sz="2400" dirty="0"/>
              <a:t> </a:t>
            </a:r>
            <a:r>
              <a:rPr lang="en-US" sz="2400" dirty="0" err="1"/>
              <a:t>giao</a:t>
            </a:r>
            <a:r>
              <a:rPr lang="en-US" sz="2400" dirty="0"/>
              <a:t> </a:t>
            </a:r>
            <a:r>
              <a:rPr lang="en-US" sz="2400" dirty="0" err="1"/>
              <a:t>tiếp</a:t>
            </a:r>
            <a:r>
              <a:rPr lang="en-US" sz="2400" dirty="0"/>
              <a:t> (</a:t>
            </a:r>
            <a:r>
              <a:rPr lang="en-US" sz="2400" dirty="0" err="1"/>
              <a:t>Đáp</a:t>
            </a:r>
            <a:r>
              <a:rPr lang="en-US" sz="2400" dirty="0"/>
              <a:t> </a:t>
            </a:r>
            <a:r>
              <a:rPr lang="en-US" sz="2400" dirty="0" err="1"/>
              <a:t>lại</a:t>
            </a:r>
            <a:r>
              <a:rPr lang="en-US" sz="2400" dirty="0"/>
              <a:t> </a:t>
            </a:r>
            <a:r>
              <a:rPr lang="en-US" sz="2400" dirty="0" err="1"/>
              <a:t>lời</a:t>
            </a:r>
            <a:r>
              <a:rPr lang="en-US" sz="2400" dirty="0"/>
              <a:t> </a:t>
            </a:r>
            <a:r>
              <a:rPr lang="en-US" sz="2400" dirty="0" err="1"/>
              <a:t>cảm</a:t>
            </a:r>
            <a:r>
              <a:rPr lang="en-US" sz="2400" dirty="0"/>
              <a:t> </a:t>
            </a:r>
            <a:r>
              <a:rPr lang="en-US" sz="2400" dirty="0" err="1"/>
              <a:t>ơn</a:t>
            </a:r>
            <a:r>
              <a:rPr lang="en-US" sz="2400" dirty="0"/>
              <a:t>)</a:t>
            </a:r>
          </a:p>
          <a:p>
            <a:r>
              <a:rPr lang="en-US" sz="2400" dirty="0" err="1"/>
              <a:t>Giải</a:t>
            </a:r>
            <a:r>
              <a:rPr lang="en-US" sz="2400" dirty="0"/>
              <a:t> </a:t>
            </a:r>
            <a:r>
              <a:rPr lang="en-US" sz="2400" dirty="0" err="1"/>
              <a:t>thích</a:t>
            </a:r>
            <a:r>
              <a:rPr lang="en-US" sz="2400" dirty="0"/>
              <a:t>: </a:t>
            </a:r>
            <a:r>
              <a:rPr lang="vi-VN" sz="2400" dirty="0"/>
              <a:t>Lời đáp cần đưa ra lời </a:t>
            </a:r>
            <a:r>
              <a:rPr lang="en-US" sz="2400" dirty="0" err="1"/>
              <a:t>đáp</a:t>
            </a:r>
            <a:r>
              <a:rPr lang="en-US" sz="2400" dirty="0"/>
              <a:t> </a:t>
            </a:r>
            <a:r>
              <a:rPr lang="en-US" sz="2400" dirty="0" err="1"/>
              <a:t>lại</a:t>
            </a:r>
            <a:r>
              <a:rPr lang="en-US" sz="2400" dirty="0"/>
              <a:t> </a:t>
            </a:r>
            <a:r>
              <a:rPr lang="en-US" sz="2400" dirty="0" err="1"/>
              <a:t>lời</a:t>
            </a:r>
            <a:r>
              <a:rPr lang="en-US" sz="2400" dirty="0"/>
              <a:t> </a:t>
            </a:r>
            <a:r>
              <a:rPr lang="en-US" sz="2400" dirty="0" err="1"/>
              <a:t>cảm</a:t>
            </a:r>
            <a:r>
              <a:rPr lang="en-US" sz="2400" dirty="0"/>
              <a:t> </a:t>
            </a:r>
            <a:r>
              <a:rPr lang="en-US" sz="2400" dirty="0" err="1"/>
              <a:t>ơn</a:t>
            </a:r>
            <a:r>
              <a:rPr lang="en-US" sz="2400" dirty="0"/>
              <a:t> </a:t>
            </a:r>
            <a:r>
              <a:rPr lang="vi-VN" sz="2400" dirty="0"/>
              <a:t>của người nói.</a:t>
            </a:r>
            <a:endParaRPr lang="en-US" sz="2400" dirty="0"/>
          </a:p>
          <a:p>
            <a:pPr lvl="0"/>
            <a:r>
              <a:rPr lang="en-US" sz="2400" dirty="0"/>
              <a:t>Laura: “</a:t>
            </a:r>
            <a:r>
              <a:rPr lang="en-US" sz="2400" dirty="0" err="1"/>
              <a:t>Cảm</a:t>
            </a:r>
            <a:r>
              <a:rPr lang="en-US" sz="2400" dirty="0"/>
              <a:t> </a:t>
            </a:r>
            <a:r>
              <a:rPr lang="en-US" sz="2400" dirty="0" err="1"/>
              <a:t>ơn</a:t>
            </a:r>
            <a:r>
              <a:rPr lang="en-US" sz="2400" dirty="0"/>
              <a:t> </a:t>
            </a:r>
            <a:r>
              <a:rPr lang="en-US" sz="2400" dirty="0" err="1"/>
              <a:t>bạn</a:t>
            </a:r>
            <a:r>
              <a:rPr lang="en-US" sz="2400" dirty="0"/>
              <a:t> </a:t>
            </a:r>
            <a:r>
              <a:rPr lang="en-US" sz="2400" dirty="0" err="1"/>
              <a:t>rất</a:t>
            </a:r>
            <a:r>
              <a:rPr lang="en-US" sz="2400" dirty="0"/>
              <a:t> </a:t>
            </a:r>
            <a:r>
              <a:rPr lang="en-US" sz="2400" dirty="0" err="1"/>
              <a:t>nhiều</a:t>
            </a:r>
            <a:r>
              <a:rPr lang="en-US" sz="2400" dirty="0"/>
              <a:t>, Kate.”</a:t>
            </a:r>
          </a:p>
          <a:p>
            <a:pPr lvl="0"/>
            <a:r>
              <a:rPr lang="en-US" sz="2400" dirty="0"/>
              <a:t>Kate: “______.”</a:t>
            </a:r>
          </a:p>
          <a:p>
            <a:r>
              <a:rPr lang="en-US" sz="2400" dirty="0"/>
              <a:t>A. </a:t>
            </a:r>
            <a:r>
              <a:rPr lang="en-US" sz="2400" dirty="0" err="1"/>
              <a:t>Không</a:t>
            </a:r>
            <a:r>
              <a:rPr lang="en-US" sz="2400" dirty="0"/>
              <a:t> </a:t>
            </a:r>
            <a:r>
              <a:rPr lang="en-US" sz="2400" dirty="0" err="1"/>
              <a:t>vấn</a:t>
            </a:r>
            <a:r>
              <a:rPr lang="en-US" sz="2400" dirty="0"/>
              <a:t> </a:t>
            </a:r>
            <a:r>
              <a:rPr lang="en-US" sz="2400" dirty="0" err="1"/>
              <a:t>đề</a:t>
            </a:r>
            <a:r>
              <a:rPr lang="en-US" sz="2400" dirty="0"/>
              <a:t> </a:t>
            </a:r>
            <a:r>
              <a:rPr lang="en-US" sz="2400" dirty="0" err="1"/>
              <a:t>gì</a:t>
            </a:r>
            <a:r>
              <a:rPr lang="en-US" sz="2400" dirty="0"/>
              <a:t> =&gt; </a:t>
            </a:r>
            <a:r>
              <a:rPr lang="en-US" sz="2400" dirty="0" err="1"/>
              <a:t>không</a:t>
            </a:r>
            <a:r>
              <a:rPr lang="en-US" sz="2400" dirty="0"/>
              <a:t> </a:t>
            </a:r>
            <a:r>
              <a:rPr lang="en-US" sz="2400" dirty="0" err="1"/>
              <a:t>phù</a:t>
            </a:r>
            <a:r>
              <a:rPr lang="en-US" sz="2400" dirty="0"/>
              <a:t> </a:t>
            </a:r>
            <a:r>
              <a:rPr lang="en-US" sz="2400" dirty="0" err="1"/>
              <a:t>hợp</a:t>
            </a:r>
            <a:r>
              <a:rPr lang="en-US" sz="2400" dirty="0"/>
              <a:t>	B. </a:t>
            </a:r>
            <a:r>
              <a:rPr lang="en-US" sz="2400" dirty="0" err="1"/>
              <a:t>Đừng</a:t>
            </a:r>
            <a:r>
              <a:rPr lang="en-US" sz="2400" dirty="0"/>
              <a:t> </a:t>
            </a:r>
            <a:r>
              <a:rPr lang="en-US" sz="2400" dirty="0" err="1"/>
              <a:t>nói</a:t>
            </a:r>
            <a:r>
              <a:rPr lang="en-US" sz="2400" dirty="0"/>
              <a:t> </a:t>
            </a:r>
            <a:r>
              <a:rPr lang="en-US" sz="2400" dirty="0" err="1"/>
              <a:t>vậy</a:t>
            </a:r>
            <a:r>
              <a:rPr lang="en-US" sz="2400" dirty="0"/>
              <a:t> =&gt;</a:t>
            </a:r>
            <a:r>
              <a:rPr lang="en-US" sz="2400" dirty="0" err="1"/>
              <a:t>không</a:t>
            </a:r>
            <a:r>
              <a:rPr lang="en-US" sz="2400" dirty="0"/>
              <a:t> </a:t>
            </a:r>
            <a:r>
              <a:rPr lang="en-US" sz="2400" dirty="0" err="1"/>
              <a:t>phù</a:t>
            </a:r>
            <a:r>
              <a:rPr lang="en-US" sz="2400" dirty="0"/>
              <a:t> </a:t>
            </a:r>
            <a:r>
              <a:rPr lang="en-US" sz="2400" dirty="0" err="1"/>
              <a:t>hợp</a:t>
            </a:r>
            <a:r>
              <a:rPr lang="en-US" sz="2400" dirty="0"/>
              <a:t>		</a:t>
            </a:r>
          </a:p>
          <a:p>
            <a:r>
              <a:rPr lang="en-US" sz="2400" dirty="0"/>
              <a:t>C. </a:t>
            </a:r>
            <a:r>
              <a:rPr lang="en-US" sz="2400" dirty="0" err="1"/>
              <a:t>Không</a:t>
            </a:r>
            <a:r>
              <a:rPr lang="en-US" sz="2400" dirty="0"/>
              <a:t> </a:t>
            </a:r>
            <a:r>
              <a:rPr lang="en-US" sz="2400" dirty="0" err="1"/>
              <a:t>cảm</a:t>
            </a:r>
            <a:r>
              <a:rPr lang="en-US" sz="2400" dirty="0"/>
              <a:t> </a:t>
            </a:r>
            <a:r>
              <a:rPr lang="en-US" sz="2400" dirty="0" err="1"/>
              <a:t>ơn</a:t>
            </a:r>
            <a:r>
              <a:rPr lang="en-US" sz="2400" dirty="0"/>
              <a:t> =&gt; </a:t>
            </a:r>
            <a:r>
              <a:rPr lang="en-US" sz="2400" dirty="0" err="1"/>
              <a:t>không</a:t>
            </a:r>
            <a:r>
              <a:rPr lang="en-US" sz="2400" dirty="0"/>
              <a:t> </a:t>
            </a:r>
            <a:r>
              <a:rPr lang="en-US" sz="2400" dirty="0" err="1"/>
              <a:t>phù</a:t>
            </a:r>
            <a:r>
              <a:rPr lang="en-US" sz="2400" dirty="0"/>
              <a:t> </a:t>
            </a:r>
            <a:r>
              <a:rPr lang="en-US" sz="2400" dirty="0" err="1"/>
              <a:t>hợp</a:t>
            </a:r>
            <a:r>
              <a:rPr lang="en-US" sz="2400" dirty="0"/>
              <a:t> </a:t>
            </a:r>
            <a:r>
              <a:rPr lang="en-US" sz="2400" dirty="0" err="1"/>
              <a:t>ngữ</a:t>
            </a:r>
            <a:r>
              <a:rPr lang="en-US" sz="2400" dirty="0"/>
              <a:t> </a:t>
            </a:r>
            <a:r>
              <a:rPr lang="en-US" sz="2400" dirty="0" err="1"/>
              <a:t>cảnh</a:t>
            </a:r>
            <a:r>
              <a:rPr lang="en-US" sz="2400" dirty="0"/>
              <a:t>	D. </a:t>
            </a:r>
            <a:r>
              <a:rPr lang="en-US" sz="2400" dirty="0" err="1"/>
              <a:t>Đó</a:t>
            </a:r>
            <a:r>
              <a:rPr lang="en-US" sz="2400" dirty="0"/>
              <a:t> </a:t>
            </a:r>
            <a:r>
              <a:rPr lang="en-US" sz="2400" dirty="0" err="1"/>
              <a:t>là</a:t>
            </a:r>
            <a:r>
              <a:rPr lang="en-US" sz="2400" dirty="0"/>
              <a:t> </a:t>
            </a:r>
            <a:r>
              <a:rPr lang="en-US" sz="2400" dirty="0" err="1"/>
              <a:t>niềm</a:t>
            </a:r>
            <a:r>
              <a:rPr lang="en-US" sz="2400" dirty="0"/>
              <a:t> </a:t>
            </a:r>
            <a:r>
              <a:rPr lang="en-US" sz="2400" dirty="0" err="1"/>
              <a:t>vui</a:t>
            </a:r>
            <a:r>
              <a:rPr lang="en-US" sz="2400" dirty="0"/>
              <a:t> </a:t>
            </a:r>
            <a:r>
              <a:rPr lang="en-US" sz="2400" dirty="0" err="1"/>
              <a:t>của</a:t>
            </a:r>
            <a:r>
              <a:rPr lang="en-US" sz="2400" dirty="0"/>
              <a:t> </a:t>
            </a:r>
            <a:r>
              <a:rPr lang="en-US" sz="2400" dirty="0" err="1"/>
              <a:t>tôi</a:t>
            </a:r>
            <a:r>
              <a:rPr lang="en-US" sz="2400" dirty="0"/>
              <a:t> =&gt; </a:t>
            </a:r>
            <a:r>
              <a:rPr lang="en-US" sz="2400" dirty="0" err="1"/>
              <a:t>Phù</a:t>
            </a:r>
            <a:r>
              <a:rPr lang="en-US" sz="2400" dirty="0"/>
              <a:t> </a:t>
            </a:r>
            <a:r>
              <a:rPr lang="en-US" sz="2400" dirty="0" err="1"/>
              <a:t>hợp</a:t>
            </a:r>
            <a:endParaRPr lang="en-US" sz="2400" dirty="0"/>
          </a:p>
          <a:p>
            <a:endParaRPr lang="en-US" sz="2400" dirty="0"/>
          </a:p>
        </p:txBody>
      </p:sp>
      <p:sp>
        <p:nvSpPr>
          <p:cNvPr id="3" name="Oval 2"/>
          <p:cNvSpPr/>
          <p:nvPr/>
        </p:nvSpPr>
        <p:spPr>
          <a:xfrm>
            <a:off x="4724400" y="1752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852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6524863"/>
          </a:xfrm>
          <a:prstGeom prst="rect">
            <a:avLst/>
          </a:prstGeom>
          <a:noFill/>
        </p:spPr>
        <p:txBody>
          <a:bodyPr wrap="square" rtlCol="0">
            <a:spAutoFit/>
          </a:bodyPr>
          <a:lstStyle/>
          <a:p>
            <a:r>
              <a:rPr lang="en-US" sz="2200" b="1" dirty="0"/>
              <a:t>Question 18</a:t>
            </a:r>
            <a:r>
              <a:rPr lang="vi-VN" sz="2200" dirty="0"/>
              <a:t>. </a:t>
            </a:r>
            <a:r>
              <a:rPr lang="vi-VN" sz="2200" b="1" dirty="0"/>
              <a:t>A. </a:t>
            </a:r>
            <a:r>
              <a:rPr lang="vi-VN" sz="2200" dirty="0"/>
              <a:t>combustion   	</a:t>
            </a:r>
            <a:r>
              <a:rPr lang="vi-VN" sz="2200" b="1" dirty="0"/>
              <a:t>B. </a:t>
            </a:r>
            <a:r>
              <a:rPr lang="vi-VN" sz="2200" dirty="0"/>
              <a:t>achievement</a:t>
            </a:r>
            <a:r>
              <a:rPr lang="vi-VN" sz="2200" b="1" dirty="0"/>
              <a:t>	C. </a:t>
            </a:r>
            <a:r>
              <a:rPr lang="vi-VN" sz="2200" dirty="0"/>
              <a:t>ambitious </a:t>
            </a:r>
            <a:r>
              <a:rPr lang="vi-VN" sz="2200" b="1" dirty="0"/>
              <a:t>	D. </a:t>
            </a:r>
            <a:r>
              <a:rPr lang="vi-VN" sz="2200" dirty="0"/>
              <a:t>dominant</a:t>
            </a:r>
            <a:endParaRPr lang="en-US" sz="2200" dirty="0"/>
          </a:p>
          <a:p>
            <a:endParaRPr lang="en-US" sz="2200" dirty="0" smtClean="0"/>
          </a:p>
          <a:p>
            <a:r>
              <a:rPr lang="vi-VN" sz="2200" dirty="0" smtClean="0"/>
              <a:t>Kiến </a:t>
            </a:r>
            <a:r>
              <a:rPr lang="vi-VN" sz="2200" dirty="0"/>
              <a:t>thức: </a:t>
            </a:r>
            <a:r>
              <a:rPr lang="en-US" sz="2200" dirty="0" err="1"/>
              <a:t>Trọng</a:t>
            </a:r>
            <a:r>
              <a:rPr lang="en-US" sz="2200" dirty="0"/>
              <a:t> </a:t>
            </a:r>
            <a:r>
              <a:rPr lang="en-US" sz="2200" dirty="0" err="1"/>
              <a:t>âm</a:t>
            </a:r>
            <a:r>
              <a:rPr lang="en-US" sz="2200" dirty="0"/>
              <a:t> </a:t>
            </a:r>
            <a:r>
              <a:rPr lang="en-US" sz="2200" dirty="0" err="1"/>
              <a:t>của</a:t>
            </a:r>
            <a:r>
              <a:rPr lang="en-US" sz="2200" dirty="0"/>
              <a:t> </a:t>
            </a:r>
            <a:r>
              <a:rPr lang="en-US" sz="2200" dirty="0" err="1"/>
              <a:t>từ</a:t>
            </a:r>
            <a:r>
              <a:rPr lang="en-US" sz="2200" dirty="0"/>
              <a:t> 3 </a:t>
            </a:r>
            <a:r>
              <a:rPr lang="en-US" sz="2200" dirty="0" err="1"/>
              <a:t>âm</a:t>
            </a:r>
            <a:r>
              <a:rPr lang="en-US" sz="2200" dirty="0"/>
              <a:t> </a:t>
            </a:r>
            <a:r>
              <a:rPr lang="en-US" sz="2200" dirty="0" err="1"/>
              <a:t>tiết</a:t>
            </a:r>
            <a:endParaRPr lang="en-US" sz="2200" dirty="0"/>
          </a:p>
          <a:p>
            <a:r>
              <a:rPr lang="vi-VN" sz="2200" dirty="0"/>
              <a:t>Giải thích:</a:t>
            </a:r>
            <a:endParaRPr lang="en-US" sz="2200" dirty="0"/>
          </a:p>
          <a:p>
            <a:r>
              <a:rPr lang="vi-VN" sz="2200" dirty="0"/>
              <a:t>A. combustion /kəmˈbʌs.tʃən/: từ này trọng âm rơi vào âm tiết thứ hai. Vì theo quy tắc đuôi –ion làm trọng âm rơi vào trước âm đó. </a:t>
            </a:r>
            <a:endParaRPr lang="en-US" sz="2200" dirty="0"/>
          </a:p>
          <a:p>
            <a:r>
              <a:rPr lang="vi-VN" sz="2200" dirty="0"/>
              <a:t>B. achievement /əˈtʃiːv.mənt/: từ này trọng âm rơi vào âm tiết thứ hai. Vì theo quy tắc hậu tố -ment không ảnh hưởng đến trọng âm của từ và trong âm không rơi vào âm /ə/.</a:t>
            </a:r>
            <a:endParaRPr lang="en-US" sz="2200" dirty="0"/>
          </a:p>
          <a:p>
            <a:r>
              <a:rPr lang="vi-VN" sz="2200" dirty="0"/>
              <a:t>C. ambitious /æmˈbɪʃ.əs/: từ này trọng âm rơi vào âm tiết thứ hai. Vì theo quy tắc các từ có tận cùng là -ious thì trọng âm sẽ rơi vào âm tiết đứng ngay trước nó.</a:t>
            </a:r>
            <a:endParaRPr lang="en-US" sz="2200" dirty="0"/>
          </a:p>
          <a:p>
            <a:r>
              <a:rPr lang="vi-VN" sz="2200" dirty="0"/>
              <a:t>D. dominant /ˈdɒm.ɪ.nənt/: từ này trọng âm rơi vào âm tiết thứ nhất. Vì theo quy tắc nếu tất cả các âm mà ngắn hết thì trọng âm rơi vào âm tiết thứ nhất. </a:t>
            </a:r>
            <a:endParaRPr lang="en-US" sz="2200" dirty="0"/>
          </a:p>
          <a:p>
            <a:r>
              <a:rPr lang="vi-VN" sz="2200" dirty="0"/>
              <a:t>=&gt; Phương án D trọng âm rơi vào âm tiết thứ nhất, các phương án còn lại trọng âm rơi vào âm tiết thứ hai.</a:t>
            </a:r>
            <a:endParaRPr lang="en-US" sz="2200" dirty="0"/>
          </a:p>
          <a:p>
            <a:endParaRPr lang="en-US" sz="2200" dirty="0"/>
          </a:p>
        </p:txBody>
      </p:sp>
      <p:sp>
        <p:nvSpPr>
          <p:cNvPr id="3" name="Oval 2"/>
          <p:cNvSpPr/>
          <p:nvPr/>
        </p:nvSpPr>
        <p:spPr>
          <a:xfrm>
            <a:off x="1066800" y="685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0958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81000"/>
            <a:ext cx="8915400" cy="3046988"/>
          </a:xfrm>
          <a:prstGeom prst="rect">
            <a:avLst/>
          </a:prstGeom>
          <a:noFill/>
        </p:spPr>
        <p:txBody>
          <a:bodyPr wrap="square" rtlCol="0">
            <a:spAutoFit/>
          </a:bodyPr>
          <a:lstStyle/>
          <a:p>
            <a:r>
              <a:rPr lang="en-US" sz="2400" b="1" dirty="0"/>
              <a:t>Question 19</a:t>
            </a:r>
            <a:r>
              <a:rPr lang="vi-VN" sz="2400" dirty="0"/>
              <a:t>. </a:t>
            </a:r>
            <a:r>
              <a:rPr lang="vi-VN" sz="2400" b="1" dirty="0"/>
              <a:t>A. </a:t>
            </a:r>
            <a:r>
              <a:rPr lang="vi-VN" sz="2400" dirty="0"/>
              <a:t>effort </a:t>
            </a:r>
            <a:r>
              <a:rPr lang="vi-VN" sz="2400" b="1" dirty="0"/>
              <a:t>	B. </a:t>
            </a:r>
            <a:r>
              <a:rPr lang="vi-VN" sz="2400" dirty="0"/>
              <a:t>actor </a:t>
            </a:r>
            <a:r>
              <a:rPr lang="vi-VN" sz="2400" b="1" dirty="0"/>
              <a:t>	C. </a:t>
            </a:r>
            <a:r>
              <a:rPr lang="vi-VN" sz="2400" dirty="0"/>
              <a:t>perform </a:t>
            </a:r>
            <a:r>
              <a:rPr lang="vi-VN" sz="2400" b="1" dirty="0"/>
              <a:t>	D. </a:t>
            </a:r>
            <a:r>
              <a:rPr lang="vi-VN" sz="2400" dirty="0"/>
              <a:t>area</a:t>
            </a:r>
            <a:endParaRPr lang="en-US" sz="2400" dirty="0"/>
          </a:p>
          <a:p>
            <a:endParaRPr lang="en-US" sz="2400" b="1" dirty="0" smtClean="0"/>
          </a:p>
          <a:p>
            <a:r>
              <a:rPr lang="vi-VN" sz="2400" dirty="0" smtClean="0"/>
              <a:t>Kiến </a:t>
            </a:r>
            <a:r>
              <a:rPr lang="vi-VN" sz="2400" dirty="0"/>
              <a:t>thức: </a:t>
            </a:r>
            <a:r>
              <a:rPr lang="en-US" sz="2400" dirty="0" err="1"/>
              <a:t>Trọng</a:t>
            </a:r>
            <a:r>
              <a:rPr lang="en-US" sz="2400" dirty="0"/>
              <a:t> </a:t>
            </a:r>
            <a:r>
              <a:rPr lang="en-US" sz="2400" dirty="0" err="1"/>
              <a:t>âm</a:t>
            </a:r>
            <a:r>
              <a:rPr lang="en-US" sz="2400" dirty="0"/>
              <a:t> </a:t>
            </a:r>
            <a:r>
              <a:rPr lang="en-US" sz="2400" dirty="0" err="1"/>
              <a:t>của</a:t>
            </a:r>
            <a:r>
              <a:rPr lang="en-US" sz="2400" dirty="0"/>
              <a:t> </a:t>
            </a:r>
            <a:r>
              <a:rPr lang="en-US" sz="2400" dirty="0" err="1"/>
              <a:t>từ</a:t>
            </a:r>
            <a:r>
              <a:rPr lang="en-US" sz="2400" dirty="0"/>
              <a:t> 2 </a:t>
            </a:r>
            <a:r>
              <a:rPr lang="en-US" sz="2400" dirty="0" err="1"/>
              <a:t>âm</a:t>
            </a:r>
            <a:r>
              <a:rPr lang="en-US" sz="2400" dirty="0"/>
              <a:t> </a:t>
            </a:r>
            <a:r>
              <a:rPr lang="en-US" sz="2400" dirty="0" err="1"/>
              <a:t>tiết</a:t>
            </a:r>
            <a:endParaRPr lang="en-US" sz="2400" dirty="0"/>
          </a:p>
          <a:p>
            <a:r>
              <a:rPr lang="vi-VN" sz="2400" dirty="0"/>
              <a:t>Giải thích: </a:t>
            </a:r>
            <a:endParaRPr lang="en-US" sz="2400" dirty="0"/>
          </a:p>
          <a:p>
            <a:r>
              <a:rPr lang="vi-VN" sz="2400" b="1" dirty="0"/>
              <a:t> </a:t>
            </a:r>
            <a:r>
              <a:rPr lang="vi-VN" sz="2400" dirty="0"/>
              <a:t>A. effort /ˈefət/    		B. actor /ˈæktə(r)/		</a:t>
            </a:r>
            <a:endParaRPr lang="en-US" sz="2400" dirty="0" smtClean="0"/>
          </a:p>
          <a:p>
            <a:r>
              <a:rPr lang="vi-VN" sz="2400" dirty="0" smtClean="0"/>
              <a:t>C</a:t>
            </a:r>
            <a:r>
              <a:rPr lang="vi-VN" sz="2400" dirty="0"/>
              <a:t>. perform /pəˈfɔːm/    	D. area /ˈeəriə/</a:t>
            </a:r>
            <a:endParaRPr lang="en-US" sz="2400" dirty="0"/>
          </a:p>
          <a:p>
            <a:r>
              <a:rPr lang="vi-VN" sz="2400" dirty="0"/>
              <a:t>Trọng âm phương C rơi vào âm tiết 2, còn lại là âm 1.</a:t>
            </a:r>
            <a:endParaRPr lang="en-US" sz="2400" dirty="0"/>
          </a:p>
          <a:p>
            <a:endParaRPr lang="en-US" sz="2400" dirty="0"/>
          </a:p>
        </p:txBody>
      </p:sp>
      <p:sp>
        <p:nvSpPr>
          <p:cNvPr id="3" name="Oval 2"/>
          <p:cNvSpPr/>
          <p:nvPr/>
        </p:nvSpPr>
        <p:spPr>
          <a:xfrm>
            <a:off x="5638800" y="381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4979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4524315"/>
          </a:xfrm>
          <a:prstGeom prst="rect">
            <a:avLst/>
          </a:prstGeom>
          <a:noFill/>
        </p:spPr>
        <p:txBody>
          <a:bodyPr wrap="square" rtlCol="0">
            <a:spAutoFit/>
          </a:bodyPr>
          <a:lstStyle/>
          <a:p>
            <a:r>
              <a:rPr lang="en-US" sz="2400" b="1" dirty="0"/>
              <a:t>Question 2</a:t>
            </a:r>
            <a:r>
              <a:rPr lang="en-US" sz="2400" dirty="0"/>
              <a:t>. </a:t>
            </a:r>
            <a:r>
              <a:rPr lang="vi-VN" sz="2400" dirty="0"/>
              <a:t>Surely David is not going to drive, _______?</a:t>
            </a:r>
            <a:endParaRPr lang="en-US" sz="2400" dirty="0"/>
          </a:p>
          <a:p>
            <a:r>
              <a:rPr lang="vi-VN" sz="2400" b="1" dirty="0"/>
              <a:t>	A. </a:t>
            </a:r>
            <a:r>
              <a:rPr lang="vi-VN" sz="2400" dirty="0"/>
              <a:t>isn’t </a:t>
            </a:r>
            <a:r>
              <a:rPr lang="en-US" sz="2400" dirty="0"/>
              <a:t>he</a:t>
            </a:r>
            <a:r>
              <a:rPr lang="vi-VN" sz="2400" b="1" dirty="0"/>
              <a:t>	B. </a:t>
            </a:r>
            <a:r>
              <a:rPr lang="vi-VN" sz="2400" dirty="0"/>
              <a:t>will he</a:t>
            </a:r>
            <a:r>
              <a:rPr lang="vi-VN" sz="2400" b="1" dirty="0"/>
              <a:t>	C. </a:t>
            </a:r>
            <a:r>
              <a:rPr lang="vi-VN" sz="2400" dirty="0"/>
              <a:t>is </a:t>
            </a:r>
            <a:r>
              <a:rPr lang="en-US" sz="2400" dirty="0"/>
              <a:t>he</a:t>
            </a:r>
            <a:r>
              <a:rPr lang="vi-VN" sz="2400" b="1" dirty="0"/>
              <a:t>	D. </a:t>
            </a:r>
            <a:r>
              <a:rPr lang="vi-VN" sz="2400" dirty="0"/>
              <a:t>d</a:t>
            </a:r>
            <a:r>
              <a:rPr lang="en-US" sz="2400" dirty="0" err="1"/>
              <a:t>oes</a:t>
            </a:r>
            <a:r>
              <a:rPr lang="en-US" sz="2400" dirty="0"/>
              <a:t> he</a:t>
            </a:r>
            <a:r>
              <a:rPr lang="vi-VN" sz="2400" dirty="0"/>
              <a:t> </a:t>
            </a:r>
            <a:endParaRPr lang="en-US" sz="2400" dirty="0"/>
          </a:p>
          <a:p>
            <a:endParaRPr lang="en-US" sz="2400" b="1" dirty="0" smtClean="0"/>
          </a:p>
          <a:p>
            <a:r>
              <a:rPr lang="vi-VN" sz="2400" dirty="0" smtClean="0"/>
              <a:t>Kiến </a:t>
            </a:r>
            <a:r>
              <a:rPr lang="vi-VN" sz="2400" dirty="0"/>
              <a:t>thức: </a:t>
            </a:r>
            <a:r>
              <a:rPr lang="en-US" sz="2400" dirty="0" err="1"/>
              <a:t>Câu</a:t>
            </a:r>
            <a:r>
              <a:rPr lang="en-US" sz="2400" dirty="0"/>
              <a:t> </a:t>
            </a:r>
            <a:r>
              <a:rPr lang="en-US" sz="2400" dirty="0" err="1"/>
              <a:t>hỏi</a:t>
            </a:r>
            <a:r>
              <a:rPr lang="en-US" sz="2400" dirty="0"/>
              <a:t> </a:t>
            </a:r>
            <a:r>
              <a:rPr lang="en-US" sz="2400" dirty="0" err="1"/>
              <a:t>đuôi</a:t>
            </a:r>
            <a:endParaRPr lang="en-US" sz="2400" dirty="0"/>
          </a:p>
          <a:p>
            <a:r>
              <a:rPr lang="en-US" sz="2400" dirty="0" err="1"/>
              <a:t>Giải</a:t>
            </a:r>
            <a:r>
              <a:rPr lang="en-US" sz="2400" dirty="0"/>
              <a:t> </a:t>
            </a:r>
            <a:r>
              <a:rPr lang="en-US" sz="2400" dirty="0" err="1"/>
              <a:t>thích</a:t>
            </a:r>
            <a:r>
              <a:rPr lang="en-US" sz="2400" dirty="0"/>
              <a:t>:</a:t>
            </a:r>
            <a:r>
              <a:rPr lang="en-US" sz="2400" b="1" dirty="0"/>
              <a:t> </a:t>
            </a:r>
            <a:r>
              <a:rPr lang="vi-VN" sz="2400" dirty="0"/>
              <a:t>Câu hỏi đuôi với động từ </a:t>
            </a:r>
            <a:r>
              <a:rPr lang="en-US" sz="2400" dirty="0"/>
              <a:t>“</a:t>
            </a:r>
            <a:r>
              <a:rPr lang="vi-VN" sz="2400" dirty="0"/>
              <a:t>to be</a:t>
            </a:r>
            <a:r>
              <a:rPr lang="en-US" sz="2400" dirty="0"/>
              <a:t>”</a:t>
            </a:r>
            <a:r>
              <a:rPr lang="vi-VN" sz="2400" dirty="0"/>
              <a:t>.</a:t>
            </a:r>
            <a:r>
              <a:rPr lang="en-US" sz="2400" b="1" dirty="0"/>
              <a:t> </a:t>
            </a:r>
            <a:endParaRPr lang="en-US" sz="2400" dirty="0" smtClean="0">
              <a:effectLst/>
            </a:endParaRPr>
          </a:p>
          <a:p>
            <a:r>
              <a:rPr lang="en-US" sz="2400" dirty="0" err="1"/>
              <a:t>Câu</a:t>
            </a:r>
            <a:r>
              <a:rPr lang="en-US" sz="2400" dirty="0"/>
              <a:t> </a:t>
            </a:r>
            <a:r>
              <a:rPr lang="en-US" sz="2400" dirty="0" err="1"/>
              <a:t>bắt</a:t>
            </a:r>
            <a:r>
              <a:rPr lang="en-US" sz="2400" dirty="0"/>
              <a:t> </a:t>
            </a:r>
            <a:r>
              <a:rPr lang="en-US" sz="2400" dirty="0" err="1"/>
              <a:t>đầu</a:t>
            </a:r>
            <a:r>
              <a:rPr lang="en-US" sz="2400" dirty="0"/>
              <a:t> </a:t>
            </a:r>
            <a:r>
              <a:rPr lang="en-US" sz="2400" dirty="0" err="1"/>
              <a:t>với</a:t>
            </a:r>
            <a:r>
              <a:rPr lang="en-US" sz="2400" dirty="0"/>
              <a:t> “</a:t>
            </a:r>
            <a:r>
              <a:rPr lang="en-US" sz="2400" b="1" dirty="0"/>
              <a:t>is not</a:t>
            </a:r>
            <a:r>
              <a:rPr lang="en-US" sz="2400" dirty="0"/>
              <a:t>” </a:t>
            </a:r>
            <a:r>
              <a:rPr lang="en-US" sz="2400" dirty="0" err="1"/>
              <a:t>thì</a:t>
            </a:r>
            <a:r>
              <a:rPr lang="en-US" sz="2400" dirty="0"/>
              <a:t> </a:t>
            </a:r>
            <a:r>
              <a:rPr lang="en-US" sz="2400" dirty="0" err="1"/>
              <a:t>thành</a:t>
            </a:r>
            <a:r>
              <a:rPr lang="en-US" sz="2400" dirty="0"/>
              <a:t> </a:t>
            </a:r>
            <a:r>
              <a:rPr lang="en-US" sz="2400" dirty="0" err="1"/>
              <a:t>lập</a:t>
            </a:r>
            <a:r>
              <a:rPr lang="en-US" sz="2400" dirty="0"/>
              <a:t> </a:t>
            </a:r>
            <a:r>
              <a:rPr lang="en-US" sz="2400" dirty="0" err="1"/>
              <a:t>đuôi</a:t>
            </a:r>
            <a:r>
              <a:rPr lang="en-US" sz="2400" dirty="0"/>
              <a:t> </a:t>
            </a:r>
            <a:r>
              <a:rPr lang="en-US" sz="2400" dirty="0" err="1"/>
              <a:t>câu</a:t>
            </a:r>
            <a:r>
              <a:rPr lang="en-US" sz="2400" dirty="0"/>
              <a:t> </a:t>
            </a:r>
            <a:r>
              <a:rPr lang="en-US" sz="2400" dirty="0" err="1"/>
              <a:t>hỏi</a:t>
            </a:r>
            <a:r>
              <a:rPr lang="en-US" sz="2400" dirty="0"/>
              <a:t> </a:t>
            </a:r>
            <a:r>
              <a:rPr lang="en-US" sz="2400" dirty="0" err="1"/>
              <a:t>sẽ</a:t>
            </a:r>
            <a:r>
              <a:rPr lang="en-US" sz="2400" dirty="0"/>
              <a:t> dung “</a:t>
            </a:r>
            <a:r>
              <a:rPr lang="en-US" sz="2400" b="1" dirty="0"/>
              <a:t>is</a:t>
            </a:r>
            <a:r>
              <a:rPr lang="en-US" sz="2400" dirty="0"/>
              <a:t>”</a:t>
            </a:r>
            <a:endParaRPr lang="en-US" sz="2400" dirty="0" smtClean="0">
              <a:effectLst/>
            </a:endParaRPr>
          </a:p>
          <a:p>
            <a:r>
              <a:rPr lang="en-US" sz="2400" b="1" dirty="0"/>
              <a:t>S + be + O, be +not + S?</a:t>
            </a:r>
            <a:r>
              <a:rPr lang="en-US" sz="2400" dirty="0"/>
              <a:t> (</a:t>
            </a:r>
            <a:r>
              <a:rPr lang="en-US" sz="2400" dirty="0" err="1"/>
              <a:t>Vế</a:t>
            </a:r>
            <a:r>
              <a:rPr lang="en-US" sz="2400" dirty="0"/>
              <a:t> </a:t>
            </a:r>
            <a:r>
              <a:rPr lang="en-US" sz="2400" dirty="0" err="1"/>
              <a:t>trước</a:t>
            </a:r>
            <a:r>
              <a:rPr lang="en-US" sz="2400" dirty="0"/>
              <a:t> </a:t>
            </a:r>
            <a:r>
              <a:rPr lang="en-US" sz="2400" dirty="0" err="1"/>
              <a:t>có</a:t>
            </a:r>
            <a:r>
              <a:rPr lang="en-US" sz="2400" dirty="0"/>
              <a:t> </a:t>
            </a:r>
            <a:r>
              <a:rPr lang="en-US" sz="2400" dirty="0" err="1"/>
              <a:t>nghĩa</a:t>
            </a:r>
            <a:r>
              <a:rPr lang="en-US" sz="2400" dirty="0"/>
              <a:t> </a:t>
            </a:r>
            <a:r>
              <a:rPr lang="en-US" sz="2400" dirty="0" err="1"/>
              <a:t>khẳng</a:t>
            </a:r>
            <a:r>
              <a:rPr lang="en-US" sz="2400" dirty="0"/>
              <a:t> </a:t>
            </a:r>
            <a:r>
              <a:rPr lang="en-US" sz="2400" dirty="0" err="1"/>
              <a:t>định</a:t>
            </a:r>
            <a:r>
              <a:rPr lang="en-US" sz="2400" dirty="0"/>
              <a:t> + </a:t>
            </a:r>
            <a:r>
              <a:rPr lang="en-US" sz="2400" dirty="0" err="1"/>
              <a:t>vế</a:t>
            </a:r>
            <a:r>
              <a:rPr lang="en-US" sz="2400" dirty="0"/>
              <a:t> </a:t>
            </a:r>
            <a:r>
              <a:rPr lang="en-US" sz="2400" dirty="0" err="1"/>
              <a:t>sau</a:t>
            </a:r>
            <a:r>
              <a:rPr lang="en-US" sz="2400" dirty="0"/>
              <a:t> </a:t>
            </a:r>
            <a:r>
              <a:rPr lang="en-US" sz="2400" dirty="0" err="1"/>
              <a:t>phủ</a:t>
            </a:r>
            <a:r>
              <a:rPr lang="en-US" sz="2400" dirty="0"/>
              <a:t> </a:t>
            </a:r>
            <a:r>
              <a:rPr lang="en-US" sz="2400" dirty="0" err="1"/>
              <a:t>định</a:t>
            </a:r>
            <a:r>
              <a:rPr lang="en-US" sz="2400" dirty="0"/>
              <a:t>)</a:t>
            </a:r>
            <a:endParaRPr lang="en-US" sz="2400" dirty="0" smtClean="0">
              <a:effectLst/>
            </a:endParaRPr>
          </a:p>
          <a:p>
            <a:r>
              <a:rPr lang="en-US" sz="2400" b="1" dirty="0"/>
              <a:t>S + be + not +…, be + S?</a:t>
            </a:r>
            <a:r>
              <a:rPr lang="en-US" sz="2400" dirty="0"/>
              <a:t> (</a:t>
            </a:r>
            <a:r>
              <a:rPr lang="en-US" sz="2400" dirty="0" err="1"/>
              <a:t>Vế</a:t>
            </a:r>
            <a:r>
              <a:rPr lang="en-US" sz="2400" dirty="0"/>
              <a:t> </a:t>
            </a:r>
            <a:r>
              <a:rPr lang="en-US" sz="2400" dirty="0" err="1"/>
              <a:t>trước</a:t>
            </a:r>
            <a:r>
              <a:rPr lang="en-US" sz="2400" dirty="0"/>
              <a:t> </a:t>
            </a:r>
            <a:r>
              <a:rPr lang="en-US" sz="2400" dirty="0" err="1"/>
              <a:t>có</a:t>
            </a:r>
            <a:r>
              <a:rPr lang="en-US" sz="2400" dirty="0"/>
              <a:t> </a:t>
            </a:r>
            <a:r>
              <a:rPr lang="en-US" sz="2400" dirty="0" err="1"/>
              <a:t>nghĩa</a:t>
            </a:r>
            <a:r>
              <a:rPr lang="en-US" sz="2400" dirty="0"/>
              <a:t> </a:t>
            </a:r>
            <a:r>
              <a:rPr lang="en-US" sz="2400" dirty="0" err="1"/>
              <a:t>phủ</a:t>
            </a:r>
            <a:r>
              <a:rPr lang="en-US" sz="2400" dirty="0"/>
              <a:t> </a:t>
            </a:r>
            <a:r>
              <a:rPr lang="en-US" sz="2400" dirty="0" err="1"/>
              <a:t>định</a:t>
            </a:r>
            <a:r>
              <a:rPr lang="en-US" sz="2400" dirty="0"/>
              <a:t> + </a:t>
            </a:r>
            <a:r>
              <a:rPr lang="en-US" sz="2400" dirty="0" err="1"/>
              <a:t>vế</a:t>
            </a:r>
            <a:r>
              <a:rPr lang="en-US" sz="2400" dirty="0"/>
              <a:t> </a:t>
            </a:r>
            <a:r>
              <a:rPr lang="en-US" sz="2400" dirty="0" err="1"/>
              <a:t>sau</a:t>
            </a:r>
            <a:r>
              <a:rPr lang="en-US" sz="2400" dirty="0"/>
              <a:t> </a:t>
            </a:r>
            <a:r>
              <a:rPr lang="en-US" sz="2400" dirty="0" err="1"/>
              <a:t>khẳng</a:t>
            </a:r>
            <a:r>
              <a:rPr lang="en-US" sz="2400" dirty="0"/>
              <a:t> </a:t>
            </a:r>
            <a:r>
              <a:rPr lang="en-US" sz="2400" dirty="0" err="1"/>
              <a:t>định</a:t>
            </a:r>
            <a:r>
              <a:rPr lang="en-US" sz="2400" dirty="0"/>
              <a:t>)</a:t>
            </a:r>
            <a:endParaRPr lang="en-US" sz="2400" dirty="0" smtClean="0">
              <a:effectLst/>
            </a:endParaRPr>
          </a:p>
          <a:p>
            <a:r>
              <a:rPr lang="en-US" sz="2400" b="1" i="1" dirty="0" err="1"/>
              <a:t>Tạm</a:t>
            </a:r>
            <a:r>
              <a:rPr lang="en-US" sz="2400" b="1" i="1" dirty="0"/>
              <a:t> d</a:t>
            </a:r>
            <a:r>
              <a:rPr lang="vi-VN" sz="2400" b="1" i="1" dirty="0"/>
              <a:t>ịch: </a:t>
            </a:r>
            <a:r>
              <a:rPr lang="en-US" sz="2400" i="1" dirty="0" err="1"/>
              <a:t>Hẳn</a:t>
            </a:r>
            <a:r>
              <a:rPr lang="en-US" sz="2400" i="1" dirty="0"/>
              <a:t> </a:t>
            </a:r>
            <a:r>
              <a:rPr lang="en-US" sz="2400" i="1" dirty="0" err="1"/>
              <a:t>là</a:t>
            </a:r>
            <a:r>
              <a:rPr lang="en-US" sz="2400" i="1" dirty="0"/>
              <a:t> David </a:t>
            </a:r>
            <a:r>
              <a:rPr lang="en-US" sz="2400" i="1" dirty="0" err="1"/>
              <a:t>không</a:t>
            </a:r>
            <a:r>
              <a:rPr lang="en-US" sz="2400" i="1" dirty="0"/>
              <a:t> </a:t>
            </a:r>
            <a:r>
              <a:rPr lang="en-US" sz="2400" i="1" dirty="0" err="1"/>
              <a:t>định</a:t>
            </a:r>
            <a:r>
              <a:rPr lang="en-US" sz="2400" i="1" dirty="0"/>
              <a:t> </a:t>
            </a:r>
            <a:r>
              <a:rPr lang="en-US" sz="2400" i="1" dirty="0" err="1"/>
              <a:t>lái</a:t>
            </a:r>
            <a:r>
              <a:rPr lang="en-US" sz="2400" i="1" dirty="0"/>
              <a:t> </a:t>
            </a:r>
            <a:r>
              <a:rPr lang="en-US" sz="2400" i="1" dirty="0" err="1"/>
              <a:t>xe</a:t>
            </a:r>
            <a:r>
              <a:rPr lang="en-US" sz="2400" i="1" dirty="0"/>
              <a:t> </a:t>
            </a:r>
            <a:r>
              <a:rPr lang="en-US" sz="2400" i="1" dirty="0" err="1"/>
              <a:t>phải</a:t>
            </a:r>
            <a:r>
              <a:rPr lang="en-US" sz="2400" i="1" dirty="0"/>
              <a:t> </a:t>
            </a:r>
            <a:r>
              <a:rPr lang="en-US" sz="2400" i="1" dirty="0" err="1"/>
              <a:t>kh</a:t>
            </a:r>
            <a:r>
              <a:rPr lang="vi-VN" sz="2400" i="1" dirty="0"/>
              <a:t>ông?</a:t>
            </a:r>
            <a:endParaRPr lang="en-US" sz="2400" dirty="0"/>
          </a:p>
          <a:p>
            <a:endParaRPr lang="en-US" sz="2400" dirty="0"/>
          </a:p>
        </p:txBody>
      </p:sp>
      <p:sp>
        <p:nvSpPr>
          <p:cNvPr id="2" name="Oval 1"/>
          <p:cNvSpPr/>
          <p:nvPr/>
        </p:nvSpPr>
        <p:spPr>
          <a:xfrm>
            <a:off x="4724400" y="609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9262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610600" cy="5632311"/>
          </a:xfrm>
          <a:prstGeom prst="rect">
            <a:avLst/>
          </a:prstGeom>
          <a:noFill/>
        </p:spPr>
        <p:txBody>
          <a:bodyPr wrap="square" rtlCol="0">
            <a:spAutoFit/>
          </a:bodyPr>
          <a:lstStyle/>
          <a:p>
            <a:r>
              <a:rPr lang="en-US" sz="2400" b="1" dirty="0"/>
              <a:t>Question 20</a:t>
            </a:r>
            <a:r>
              <a:rPr lang="en-US" sz="2400" dirty="0"/>
              <a:t>. </a:t>
            </a:r>
            <a:r>
              <a:rPr lang="vi-VN" sz="2400" b="1" dirty="0"/>
              <a:t>A.</a:t>
            </a:r>
            <a:r>
              <a:rPr lang="vi-VN" sz="2400" dirty="0"/>
              <a:t> invit</a:t>
            </a:r>
            <a:r>
              <a:rPr lang="vi-VN" sz="2400" u="sng" dirty="0"/>
              <a:t>ed</a:t>
            </a:r>
            <a:r>
              <a:rPr lang="vi-VN" sz="2400" dirty="0"/>
              <a:t> 	</a:t>
            </a:r>
            <a:r>
              <a:rPr lang="vi-VN" sz="2400" b="1" dirty="0"/>
              <a:t>B.</a:t>
            </a:r>
            <a:r>
              <a:rPr lang="vi-VN" sz="2400" dirty="0"/>
              <a:t> play</a:t>
            </a:r>
            <a:r>
              <a:rPr lang="vi-VN" sz="2400" u="sng" dirty="0"/>
              <a:t>ed</a:t>
            </a:r>
            <a:r>
              <a:rPr lang="vi-VN" sz="2400" dirty="0"/>
              <a:t> 	</a:t>
            </a:r>
            <a:r>
              <a:rPr lang="vi-VN" sz="2400" b="1" dirty="0"/>
              <a:t>C.</a:t>
            </a:r>
            <a:r>
              <a:rPr lang="vi-VN" sz="2400" dirty="0"/>
              <a:t> exist</a:t>
            </a:r>
            <a:r>
              <a:rPr lang="vi-VN" sz="2400" u="sng" dirty="0"/>
              <a:t>ed</a:t>
            </a:r>
            <a:r>
              <a:rPr lang="vi-VN" sz="2400" dirty="0"/>
              <a:t>	</a:t>
            </a:r>
            <a:r>
              <a:rPr lang="vi-VN" sz="2400" b="1" dirty="0"/>
              <a:t>D.</a:t>
            </a:r>
            <a:r>
              <a:rPr lang="vi-VN" sz="2400" dirty="0"/>
              <a:t> extend</a:t>
            </a:r>
            <a:r>
              <a:rPr lang="vi-VN" sz="2400" u="sng" dirty="0"/>
              <a:t>ed</a:t>
            </a:r>
            <a:endParaRPr lang="en-US" sz="2400" dirty="0"/>
          </a:p>
          <a:p>
            <a:endParaRPr lang="en-US" sz="2400" b="1" dirty="0" smtClean="0"/>
          </a:p>
          <a:p>
            <a:r>
              <a:rPr lang="vi-VN" sz="2400" dirty="0" smtClean="0"/>
              <a:t>Kiến </a:t>
            </a:r>
            <a:r>
              <a:rPr lang="vi-VN" sz="2400" dirty="0"/>
              <a:t>thức : </a:t>
            </a:r>
            <a:r>
              <a:rPr lang="en-US" sz="2400" dirty="0" err="1"/>
              <a:t>Cách</a:t>
            </a:r>
            <a:r>
              <a:rPr lang="en-US" sz="2400" dirty="0"/>
              <a:t> </a:t>
            </a:r>
            <a:r>
              <a:rPr lang="en-US" sz="2400" dirty="0" err="1"/>
              <a:t>phát</a:t>
            </a:r>
            <a:r>
              <a:rPr lang="en-US" sz="2400" dirty="0"/>
              <a:t> </a:t>
            </a:r>
            <a:r>
              <a:rPr lang="en-US" sz="2400" dirty="0" err="1"/>
              <a:t>âm</a:t>
            </a:r>
            <a:r>
              <a:rPr lang="en-US" sz="2400" dirty="0"/>
              <a:t> </a:t>
            </a:r>
            <a:r>
              <a:rPr lang="en-US" sz="2400" dirty="0" err="1"/>
              <a:t>đuôi</a:t>
            </a:r>
            <a:r>
              <a:rPr lang="en-US" sz="2400" dirty="0"/>
              <a:t> -ED</a:t>
            </a:r>
          </a:p>
          <a:p>
            <a:r>
              <a:rPr lang="vi-VN" sz="2400" dirty="0"/>
              <a:t>Giải thích:</a:t>
            </a:r>
            <a:endParaRPr lang="en-US" sz="2400" dirty="0"/>
          </a:p>
          <a:p>
            <a:r>
              <a:rPr lang="en-US" sz="2400" dirty="0"/>
              <a:t>A. invited /</a:t>
            </a:r>
            <a:r>
              <a:rPr lang="en-US" sz="2400" dirty="0" err="1"/>
              <a:t>in'vaitɪd</a:t>
            </a:r>
            <a:r>
              <a:rPr lang="en-US" sz="2400" dirty="0"/>
              <a:t>/           B. play /</a:t>
            </a:r>
            <a:r>
              <a:rPr lang="en-US" sz="2400" dirty="0" err="1"/>
              <a:t>pleid</a:t>
            </a:r>
            <a:r>
              <a:rPr lang="en-US" sz="2400" dirty="0"/>
              <a:t>/          C. exist</a:t>
            </a:r>
            <a:r>
              <a:rPr lang="en-US" sz="2400" u="sng" dirty="0"/>
              <a:t>ed </a:t>
            </a:r>
            <a:r>
              <a:rPr lang="en-US" sz="2400" dirty="0"/>
              <a:t>/</a:t>
            </a:r>
            <a:r>
              <a:rPr lang="en-US" sz="2400" dirty="0" err="1"/>
              <a:t>ɪɡˈzɪstɪd</a:t>
            </a:r>
            <a:r>
              <a:rPr lang="en-US" sz="2400" dirty="0"/>
              <a:t>/          D. extend</a:t>
            </a:r>
            <a:r>
              <a:rPr lang="en-US" sz="2400" u="sng" dirty="0"/>
              <a:t>ed </a:t>
            </a:r>
            <a:r>
              <a:rPr lang="en-US" sz="2400" dirty="0"/>
              <a:t>/</a:t>
            </a:r>
            <a:r>
              <a:rPr lang="en-US" sz="2400" dirty="0" err="1"/>
              <a:t>ɪkˈsten.dɪd</a:t>
            </a:r>
            <a:r>
              <a:rPr lang="en-US" sz="2400" dirty="0"/>
              <a:t>/</a:t>
            </a:r>
          </a:p>
          <a:p>
            <a:r>
              <a:rPr lang="en-US" sz="2400" dirty="0" err="1"/>
              <a:t>Cách</a:t>
            </a:r>
            <a:r>
              <a:rPr lang="en-US" sz="2400" dirty="0"/>
              <a:t> </a:t>
            </a:r>
            <a:r>
              <a:rPr lang="en-US" sz="2400" dirty="0" err="1"/>
              <a:t>phát</a:t>
            </a:r>
            <a:r>
              <a:rPr lang="en-US" sz="2400" dirty="0"/>
              <a:t> </a:t>
            </a:r>
            <a:r>
              <a:rPr lang="en-US" sz="2400" dirty="0" err="1"/>
              <a:t>âm</a:t>
            </a:r>
            <a:r>
              <a:rPr lang="en-US" sz="2400" dirty="0"/>
              <a:t> </a:t>
            </a:r>
            <a:r>
              <a:rPr lang="en-US" sz="2400" dirty="0" err="1"/>
              <a:t>đuôi</a:t>
            </a:r>
            <a:r>
              <a:rPr lang="en-US" sz="2400" dirty="0"/>
              <a:t> “</a:t>
            </a:r>
            <a:r>
              <a:rPr lang="en-US" sz="2400" dirty="0" err="1"/>
              <a:t>ed</a:t>
            </a:r>
            <a:r>
              <a:rPr lang="en-US" sz="2400" dirty="0"/>
              <a:t>”: </a:t>
            </a:r>
          </a:p>
          <a:p>
            <a:r>
              <a:rPr lang="en-US" sz="2400" dirty="0"/>
              <a:t>+ </a:t>
            </a:r>
            <a:r>
              <a:rPr lang="en-US" sz="2400" dirty="0" err="1"/>
              <a:t>Đuôi</a:t>
            </a:r>
            <a:r>
              <a:rPr lang="en-US" sz="2400" dirty="0"/>
              <a:t> “</a:t>
            </a:r>
            <a:r>
              <a:rPr lang="en-US" sz="2400" dirty="0" err="1"/>
              <a:t>ed</a:t>
            </a:r>
            <a:r>
              <a:rPr lang="en-US" sz="2400" dirty="0"/>
              <a:t>” </a:t>
            </a:r>
            <a:r>
              <a:rPr lang="en-US" sz="2400" dirty="0" err="1"/>
              <a:t>được</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/t/ </a:t>
            </a:r>
            <a:r>
              <a:rPr lang="en-US" sz="2400" dirty="0" err="1"/>
              <a:t>khi</a:t>
            </a:r>
            <a:r>
              <a:rPr lang="en-US" sz="2400" dirty="0"/>
              <a:t> </a:t>
            </a:r>
            <a:r>
              <a:rPr lang="en-US" sz="2400" dirty="0" err="1"/>
              <a:t>động</a:t>
            </a:r>
            <a:r>
              <a:rPr lang="en-US" sz="2400" dirty="0"/>
              <a:t> </a:t>
            </a:r>
            <a:r>
              <a:rPr lang="en-US" sz="2400" dirty="0" err="1"/>
              <a:t>từ</a:t>
            </a:r>
            <a:r>
              <a:rPr lang="en-US" sz="2400" dirty="0"/>
              <a:t> </a:t>
            </a:r>
            <a:r>
              <a:rPr lang="en-US" sz="2400" dirty="0" err="1"/>
              <a:t>có</a:t>
            </a:r>
            <a:r>
              <a:rPr lang="en-US" sz="2400" dirty="0"/>
              <a:t> </a:t>
            </a:r>
            <a:r>
              <a:rPr lang="en-US" sz="2400" dirty="0" err="1"/>
              <a:t>phát</a:t>
            </a:r>
            <a:r>
              <a:rPr lang="en-US" sz="2400" dirty="0"/>
              <a:t> </a:t>
            </a:r>
            <a:r>
              <a:rPr lang="en-US" sz="2400" dirty="0" err="1"/>
              <a:t>âm</a:t>
            </a:r>
            <a:r>
              <a:rPr lang="en-US" sz="2400" dirty="0"/>
              <a:t> </a:t>
            </a:r>
            <a:r>
              <a:rPr lang="en-US" sz="2400" dirty="0" err="1"/>
              <a:t>kết</a:t>
            </a:r>
            <a:r>
              <a:rPr lang="en-US" sz="2400" dirty="0"/>
              <a:t> </a:t>
            </a:r>
            <a:r>
              <a:rPr lang="en-US" sz="2400" dirty="0" err="1"/>
              <a:t>thúc</a:t>
            </a:r>
            <a:r>
              <a:rPr lang="en-US" sz="2400" dirty="0"/>
              <a:t> </a:t>
            </a:r>
            <a:r>
              <a:rPr lang="en-US" sz="2400" dirty="0" err="1"/>
              <a:t>là</a:t>
            </a:r>
            <a:r>
              <a:rPr lang="en-US" sz="2400" dirty="0"/>
              <a:t> /</a:t>
            </a:r>
            <a:r>
              <a:rPr lang="en-US" sz="2400" dirty="0" err="1"/>
              <a:t>tʃ</a:t>
            </a:r>
            <a:r>
              <a:rPr lang="en-US" sz="2400" dirty="0"/>
              <a:t>/, /θ/, /ʃ/, /s/, /k/, /p/, /f/ </a:t>
            </a:r>
          </a:p>
          <a:p>
            <a:r>
              <a:rPr lang="en-US" sz="2400" dirty="0"/>
              <a:t>+ </a:t>
            </a:r>
            <a:r>
              <a:rPr lang="en-US" sz="2400" dirty="0" err="1"/>
              <a:t>Đuôi</a:t>
            </a:r>
            <a:r>
              <a:rPr lang="en-US" sz="2400" dirty="0"/>
              <a:t> “</a:t>
            </a:r>
            <a:r>
              <a:rPr lang="en-US" sz="2400" dirty="0" err="1"/>
              <a:t>ed</a:t>
            </a:r>
            <a:r>
              <a:rPr lang="en-US" sz="2400" dirty="0"/>
              <a:t>” </a:t>
            </a:r>
            <a:r>
              <a:rPr lang="en-US" sz="2400" dirty="0" err="1"/>
              <a:t>được</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a:t>
            </a:r>
            <a:r>
              <a:rPr lang="en-US" sz="2400" dirty="0" err="1"/>
              <a:t>ɪd</a:t>
            </a:r>
            <a:r>
              <a:rPr lang="en-US" sz="2400" dirty="0"/>
              <a:t>/ </a:t>
            </a:r>
            <a:r>
              <a:rPr lang="en-US" sz="2400" dirty="0" err="1"/>
              <a:t>khi</a:t>
            </a:r>
            <a:r>
              <a:rPr lang="en-US" sz="2400" dirty="0"/>
              <a:t> </a:t>
            </a:r>
            <a:r>
              <a:rPr lang="en-US" sz="2400" dirty="0" err="1"/>
              <a:t>động</a:t>
            </a:r>
            <a:r>
              <a:rPr lang="en-US" sz="2400" dirty="0"/>
              <a:t> </a:t>
            </a:r>
            <a:r>
              <a:rPr lang="en-US" sz="2400" dirty="0" err="1"/>
              <a:t>từ</a:t>
            </a:r>
            <a:r>
              <a:rPr lang="en-US" sz="2400" dirty="0"/>
              <a:t> </a:t>
            </a:r>
            <a:r>
              <a:rPr lang="en-US" sz="2400" dirty="0" err="1"/>
              <a:t>có</a:t>
            </a:r>
            <a:r>
              <a:rPr lang="en-US" sz="2400" dirty="0"/>
              <a:t> </a:t>
            </a:r>
            <a:r>
              <a:rPr lang="en-US" sz="2400" dirty="0" err="1"/>
              <a:t>phát</a:t>
            </a:r>
            <a:r>
              <a:rPr lang="en-US" sz="2400" dirty="0"/>
              <a:t> </a:t>
            </a:r>
            <a:r>
              <a:rPr lang="en-US" sz="2400" dirty="0" err="1"/>
              <a:t>âm</a:t>
            </a:r>
            <a:r>
              <a:rPr lang="en-US" sz="2400" dirty="0"/>
              <a:t> </a:t>
            </a:r>
            <a:r>
              <a:rPr lang="en-US" sz="2400" dirty="0" err="1"/>
              <a:t>kết</a:t>
            </a:r>
            <a:r>
              <a:rPr lang="en-US" sz="2400" dirty="0"/>
              <a:t> </a:t>
            </a:r>
            <a:r>
              <a:rPr lang="en-US" sz="2400" dirty="0" err="1"/>
              <a:t>thúc</a:t>
            </a:r>
            <a:r>
              <a:rPr lang="en-US" sz="2400" dirty="0"/>
              <a:t> </a:t>
            </a:r>
            <a:r>
              <a:rPr lang="en-US" sz="2400" dirty="0" err="1"/>
              <a:t>là</a:t>
            </a:r>
            <a:r>
              <a:rPr lang="en-US" sz="2400" dirty="0"/>
              <a:t> /t/, /d/ </a:t>
            </a:r>
          </a:p>
          <a:p>
            <a:r>
              <a:rPr lang="en-US" sz="2400" dirty="0"/>
              <a:t>+ </a:t>
            </a:r>
            <a:r>
              <a:rPr lang="en-US" sz="2400" dirty="0" err="1"/>
              <a:t>Đuôi</a:t>
            </a:r>
            <a:r>
              <a:rPr lang="en-US" sz="2400" dirty="0"/>
              <a:t> “</a:t>
            </a:r>
            <a:r>
              <a:rPr lang="en-US" sz="2400" dirty="0" err="1"/>
              <a:t>ed</a:t>
            </a:r>
            <a:r>
              <a:rPr lang="en-US" sz="2400" dirty="0"/>
              <a:t>” </a:t>
            </a:r>
            <a:r>
              <a:rPr lang="en-US" sz="2400" dirty="0" err="1"/>
              <a:t>được</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/d/ </a:t>
            </a:r>
            <a:r>
              <a:rPr lang="en-US" sz="2400" dirty="0" err="1"/>
              <a:t>với</a:t>
            </a:r>
            <a:r>
              <a:rPr lang="en-US" sz="2400" dirty="0"/>
              <a:t> </a:t>
            </a:r>
            <a:r>
              <a:rPr lang="en-US" sz="2400" dirty="0" err="1"/>
              <a:t>các</a:t>
            </a:r>
            <a:r>
              <a:rPr lang="en-US" sz="2400" dirty="0"/>
              <a:t> </a:t>
            </a:r>
            <a:r>
              <a:rPr lang="en-US" sz="2400" dirty="0" err="1"/>
              <a:t>trường</a:t>
            </a:r>
            <a:r>
              <a:rPr lang="en-US" sz="2400" dirty="0"/>
              <a:t> </a:t>
            </a:r>
            <a:r>
              <a:rPr lang="en-US" sz="2400" dirty="0" err="1"/>
              <a:t>hợp</a:t>
            </a:r>
            <a:r>
              <a:rPr lang="en-US" sz="2400" dirty="0"/>
              <a:t> </a:t>
            </a:r>
            <a:r>
              <a:rPr lang="en-US" sz="2400" dirty="0" err="1"/>
              <a:t>còn</a:t>
            </a:r>
            <a:r>
              <a:rPr lang="en-US" sz="2400" dirty="0"/>
              <a:t> </a:t>
            </a:r>
            <a:r>
              <a:rPr lang="en-US" sz="2400" dirty="0" err="1"/>
              <a:t>lại</a:t>
            </a:r>
            <a:r>
              <a:rPr lang="en-US" sz="2400" dirty="0"/>
              <a:t> </a:t>
            </a:r>
          </a:p>
          <a:p>
            <a:r>
              <a:rPr lang="en-US" sz="2400" dirty="0" err="1"/>
              <a:t>Phương</a:t>
            </a:r>
            <a:r>
              <a:rPr lang="en-US" sz="2400" dirty="0"/>
              <a:t> </a:t>
            </a:r>
            <a:r>
              <a:rPr lang="en-US" sz="2400" dirty="0" err="1"/>
              <a:t>án</a:t>
            </a:r>
            <a:r>
              <a:rPr lang="en-US" sz="2400" dirty="0"/>
              <a:t> B </a:t>
            </a:r>
            <a:r>
              <a:rPr lang="en-US" sz="2400" dirty="0" err="1"/>
              <a:t>phần</a:t>
            </a:r>
            <a:r>
              <a:rPr lang="en-US" sz="2400" dirty="0"/>
              <a:t> </a:t>
            </a:r>
            <a:r>
              <a:rPr lang="en-US" sz="2400" dirty="0" err="1"/>
              <a:t>gạch</a:t>
            </a:r>
            <a:r>
              <a:rPr lang="en-US" sz="2400" dirty="0"/>
              <a:t> </a:t>
            </a:r>
            <a:r>
              <a:rPr lang="en-US" sz="2400" dirty="0" err="1"/>
              <a:t>chân</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/d/, </a:t>
            </a:r>
            <a:r>
              <a:rPr lang="en-US" sz="2400" dirty="0" err="1"/>
              <a:t>còn</a:t>
            </a:r>
            <a:r>
              <a:rPr lang="en-US" sz="2400" dirty="0"/>
              <a:t> </a:t>
            </a:r>
            <a:r>
              <a:rPr lang="en-US" sz="2400" dirty="0" err="1"/>
              <a:t>lại</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a:t>
            </a:r>
            <a:r>
              <a:rPr lang="en-US" sz="2400" dirty="0" err="1"/>
              <a:t>ɪd</a:t>
            </a:r>
            <a:r>
              <a:rPr lang="en-US" sz="2400" dirty="0"/>
              <a:t>/ </a:t>
            </a:r>
          </a:p>
          <a:p>
            <a:endParaRPr lang="en-US" sz="2400" dirty="0"/>
          </a:p>
        </p:txBody>
      </p:sp>
      <p:sp>
        <p:nvSpPr>
          <p:cNvPr id="3" name="Oval 2"/>
          <p:cNvSpPr/>
          <p:nvPr/>
        </p:nvSpPr>
        <p:spPr>
          <a:xfrm>
            <a:off x="3962400" y="304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24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 calcmode="lin" valueType="num">
                                      <p:cBhvr additive="base">
                                        <p:cTn id="3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86800" cy="3785652"/>
          </a:xfrm>
          <a:prstGeom prst="rect">
            <a:avLst/>
          </a:prstGeom>
          <a:noFill/>
        </p:spPr>
        <p:txBody>
          <a:bodyPr wrap="square" rtlCol="0">
            <a:spAutoFit/>
          </a:bodyPr>
          <a:lstStyle/>
          <a:p>
            <a:r>
              <a:rPr lang="en-US" sz="2400" b="1" dirty="0"/>
              <a:t>Question 21</a:t>
            </a:r>
            <a:r>
              <a:rPr lang="vi-VN" sz="2400" dirty="0"/>
              <a:t>.</a:t>
            </a:r>
            <a:r>
              <a:rPr lang="en-US" sz="2400" dirty="0"/>
              <a:t> A.</a:t>
            </a:r>
            <a:r>
              <a:rPr lang="en-US" sz="2400" b="1" dirty="0"/>
              <a:t> </a:t>
            </a:r>
            <a:r>
              <a:rPr lang="vi-VN" sz="2400" u="sng" dirty="0"/>
              <a:t>e</a:t>
            </a:r>
            <a:r>
              <a:rPr lang="vi-VN" sz="2400" dirty="0"/>
              <a:t>ffect </a:t>
            </a:r>
            <a:r>
              <a:rPr lang="vi-VN" sz="2400" b="1" dirty="0"/>
              <a:t>        	B. </a:t>
            </a:r>
            <a:r>
              <a:rPr lang="vi-VN" sz="2400" u="sng" dirty="0"/>
              <a:t>e</a:t>
            </a:r>
            <a:r>
              <a:rPr lang="vi-VN" sz="2400" dirty="0"/>
              <a:t>nter </a:t>
            </a:r>
            <a:r>
              <a:rPr lang="vi-VN" sz="2400" b="1" dirty="0"/>
              <a:t>            	C. </a:t>
            </a:r>
            <a:r>
              <a:rPr lang="vi-VN" sz="2400" dirty="0"/>
              <a:t>r</a:t>
            </a:r>
            <a:r>
              <a:rPr lang="vi-VN" sz="2400" u="sng" dirty="0"/>
              <a:t>e</a:t>
            </a:r>
            <a:r>
              <a:rPr lang="vi-VN" sz="2400" dirty="0"/>
              <a:t>store </a:t>
            </a:r>
            <a:r>
              <a:rPr lang="vi-VN" sz="2400" b="1" dirty="0"/>
              <a:t>	D. </a:t>
            </a:r>
            <a:r>
              <a:rPr lang="vi-VN" sz="2400" u="sng" dirty="0"/>
              <a:t>e</a:t>
            </a:r>
            <a:r>
              <a:rPr lang="vi-VN" sz="2400" dirty="0"/>
              <a:t>ngage</a:t>
            </a:r>
            <a:endParaRPr lang="en-US" sz="2400" dirty="0"/>
          </a:p>
          <a:p>
            <a:endParaRPr lang="en-US" sz="2400" b="1" dirty="0" smtClean="0"/>
          </a:p>
          <a:p>
            <a:r>
              <a:rPr lang="vi-VN" sz="2400" dirty="0" smtClean="0"/>
              <a:t>Kiến </a:t>
            </a:r>
            <a:r>
              <a:rPr lang="vi-VN" sz="2400" dirty="0"/>
              <a:t>thức: Cách phát âm của nguyên âm</a:t>
            </a:r>
            <a:r>
              <a:rPr lang="en-US" sz="2400" dirty="0"/>
              <a:t> “e”</a:t>
            </a:r>
          </a:p>
          <a:p>
            <a:r>
              <a:rPr lang="en-US" sz="2400" dirty="0" err="1"/>
              <a:t>Giải</a:t>
            </a:r>
            <a:r>
              <a:rPr lang="en-US" sz="2400" dirty="0"/>
              <a:t> </a:t>
            </a:r>
            <a:r>
              <a:rPr lang="en-US" sz="2400" dirty="0" err="1"/>
              <a:t>thích</a:t>
            </a:r>
            <a:r>
              <a:rPr lang="en-US" sz="2400" dirty="0"/>
              <a:t>:</a:t>
            </a:r>
          </a:p>
          <a:p>
            <a:r>
              <a:rPr lang="vi-VN" sz="2400" dirty="0"/>
              <a:t>A. </a:t>
            </a:r>
            <a:r>
              <a:rPr lang="vi-VN" sz="2400" u="sng" dirty="0"/>
              <a:t>e</a:t>
            </a:r>
            <a:r>
              <a:rPr lang="vi-VN" sz="2400" dirty="0"/>
              <a:t>ffect /ɪˈfekt/</a:t>
            </a:r>
            <a:r>
              <a:rPr lang="fr-FR" sz="2400" dirty="0"/>
              <a:t>   		</a:t>
            </a:r>
            <a:r>
              <a:rPr lang="vi-VN" sz="2400" dirty="0"/>
              <a:t>B. </a:t>
            </a:r>
            <a:r>
              <a:rPr lang="vi-VN" sz="2400" u="sng" dirty="0"/>
              <a:t>e</a:t>
            </a:r>
            <a:r>
              <a:rPr lang="vi-VN" sz="2400" dirty="0"/>
              <a:t>nter /ˈentə(r)/</a:t>
            </a:r>
            <a:r>
              <a:rPr lang="en-US" sz="2400" dirty="0"/>
              <a:t> 	</a:t>
            </a:r>
            <a:r>
              <a:rPr lang="vi-VN" sz="2400" dirty="0"/>
              <a:t>C. r</a:t>
            </a:r>
            <a:r>
              <a:rPr lang="vi-VN" sz="2400" u="sng" dirty="0"/>
              <a:t>e</a:t>
            </a:r>
            <a:r>
              <a:rPr lang="vi-VN" sz="2400" dirty="0"/>
              <a:t>store /rɪˈstɔː(r)/   	  D. </a:t>
            </a:r>
            <a:r>
              <a:rPr lang="vi-VN" sz="2400" u="sng" dirty="0"/>
              <a:t>e</a:t>
            </a:r>
            <a:r>
              <a:rPr lang="vi-VN" sz="2400" dirty="0"/>
              <a:t>ngage /ɪnˈɡeɪdʒ/</a:t>
            </a:r>
            <a:endParaRPr lang="en-US" sz="2400" dirty="0"/>
          </a:p>
          <a:p>
            <a:r>
              <a:rPr lang="vi-VN" sz="2400" dirty="0"/>
              <a:t>Phần gạch chân phương án B được phát âm là /e/, còn lại là /ɪ/.</a:t>
            </a:r>
            <a:endParaRPr lang="en-US" sz="2400" dirty="0"/>
          </a:p>
          <a:p>
            <a:endParaRPr lang="en-US" sz="2400" dirty="0"/>
          </a:p>
        </p:txBody>
      </p:sp>
      <p:sp>
        <p:nvSpPr>
          <p:cNvPr id="3" name="Oval 2"/>
          <p:cNvSpPr/>
          <p:nvPr/>
        </p:nvSpPr>
        <p:spPr>
          <a:xfrm>
            <a:off x="3810000" y="381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8385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839200" cy="6001643"/>
          </a:xfrm>
          <a:prstGeom prst="rect">
            <a:avLst/>
          </a:prstGeom>
          <a:noFill/>
        </p:spPr>
        <p:txBody>
          <a:bodyPr wrap="square" rtlCol="0">
            <a:spAutoFit/>
          </a:bodyPr>
          <a:lstStyle/>
          <a:p>
            <a:r>
              <a:rPr lang="en-US" sz="2400" b="1" dirty="0"/>
              <a:t>Question 22</a:t>
            </a:r>
            <a:r>
              <a:rPr lang="en-US" sz="2400" dirty="0"/>
              <a:t>. </a:t>
            </a:r>
            <a:r>
              <a:rPr lang="en-GB" sz="2400" dirty="0"/>
              <a:t>Shopping on the internet can be safe if you follow a few </a:t>
            </a:r>
            <a:r>
              <a:rPr lang="en-GB" sz="2400" b="1" u="sng" dirty="0"/>
              <a:t>simple</a:t>
            </a:r>
            <a:r>
              <a:rPr lang="en-GB" sz="2400" dirty="0"/>
              <a:t> rules.</a:t>
            </a:r>
            <a:endParaRPr lang="en-US" sz="2400" dirty="0"/>
          </a:p>
          <a:p>
            <a:r>
              <a:rPr lang="en-GB" sz="2400" dirty="0"/>
              <a:t>	</a:t>
            </a:r>
            <a:r>
              <a:rPr lang="en-GB" sz="2400" b="1" dirty="0"/>
              <a:t>A</a:t>
            </a:r>
            <a:r>
              <a:rPr lang="en-GB" sz="2400" dirty="0"/>
              <a:t>. uncomplicated	</a:t>
            </a:r>
            <a:r>
              <a:rPr lang="en-GB" sz="2400" b="1" dirty="0"/>
              <a:t>B</a:t>
            </a:r>
            <a:r>
              <a:rPr lang="en-GB" sz="2400" dirty="0"/>
              <a:t>. unimportant	</a:t>
            </a:r>
            <a:r>
              <a:rPr lang="en-GB" sz="2400" b="1" dirty="0"/>
              <a:t>C</a:t>
            </a:r>
            <a:r>
              <a:rPr lang="en-GB" sz="2400" dirty="0"/>
              <a:t>. unlucky	</a:t>
            </a:r>
            <a:r>
              <a:rPr lang="en-GB" sz="2400" b="1" dirty="0"/>
              <a:t>D</a:t>
            </a:r>
            <a:r>
              <a:rPr lang="en-GB" sz="2400" dirty="0"/>
              <a:t>. unsociable</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Đồng</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a:t>
            </a:r>
          </a:p>
          <a:p>
            <a:r>
              <a:rPr lang="vi-VN" sz="2400" dirty="0"/>
              <a:t>   A. uncomplicated (adj.): không phức tạp	</a:t>
            </a:r>
            <a:endParaRPr lang="en-US" sz="2400" dirty="0"/>
          </a:p>
          <a:p>
            <a:r>
              <a:rPr lang="vi-VN" sz="2400" dirty="0"/>
              <a:t>   B. unimportant (adj.): không quan trọng</a:t>
            </a:r>
            <a:endParaRPr lang="en-US" sz="2400" dirty="0"/>
          </a:p>
          <a:p>
            <a:r>
              <a:rPr lang="vi-VN" sz="2400" dirty="0"/>
              <a:t>   C. unlucky (adj.): không may mắn	</a:t>
            </a:r>
            <a:endParaRPr lang="en-US" sz="2400" dirty="0"/>
          </a:p>
          <a:p>
            <a:r>
              <a:rPr lang="vi-VN" sz="2400" dirty="0"/>
              <a:t>   D. unsociable (adj.): không hay giao du</a:t>
            </a:r>
            <a:endParaRPr lang="en-US" sz="2400" dirty="0"/>
          </a:p>
          <a:p>
            <a:r>
              <a:rPr lang="vi-VN" sz="2400" dirty="0"/>
              <a:t>Vậy </a:t>
            </a:r>
            <a:r>
              <a:rPr lang="vi-VN" sz="2400" b="1" u="sng" dirty="0"/>
              <a:t>simple</a:t>
            </a:r>
            <a:r>
              <a:rPr lang="vi-VN" sz="2400" dirty="0"/>
              <a:t> có nghĩa tương đồng với phương án A.</a:t>
            </a:r>
            <a:endParaRPr lang="en-US" sz="2400" dirty="0"/>
          </a:p>
          <a:p>
            <a:r>
              <a:rPr lang="en-US" sz="2400" dirty="0" err="1"/>
              <a:t>Dịch</a:t>
            </a:r>
            <a:r>
              <a:rPr lang="en-US" sz="2400" dirty="0"/>
              <a:t> </a:t>
            </a:r>
            <a:r>
              <a:rPr lang="en-US" sz="2400" dirty="0" err="1"/>
              <a:t>nghĩa</a:t>
            </a:r>
            <a:r>
              <a:rPr lang="en-US" sz="2400" dirty="0"/>
              <a:t>: </a:t>
            </a:r>
            <a:r>
              <a:rPr lang="vi-VN" sz="2400" dirty="0"/>
              <a:t>Mua sắm trên internet có thể an toàn nếu bạn tuân theo một vài quy tắc đơn giản.</a:t>
            </a:r>
            <a:endParaRPr lang="en-US" sz="2400" dirty="0"/>
          </a:p>
          <a:p>
            <a:r>
              <a:rPr lang="en-US" sz="2400" b="1" dirty="0"/>
              <a:t> </a:t>
            </a:r>
            <a:endParaRPr lang="en-US" sz="2400" dirty="0"/>
          </a:p>
          <a:p>
            <a:endParaRPr lang="en-US" sz="2400" dirty="0"/>
          </a:p>
        </p:txBody>
      </p:sp>
      <p:sp>
        <p:nvSpPr>
          <p:cNvPr id="3" name="Oval 2"/>
          <p:cNvSpPr/>
          <p:nvPr/>
        </p:nvSpPr>
        <p:spPr>
          <a:xfrm>
            <a:off x="1143000" y="1143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1915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839200" cy="4893647"/>
          </a:xfrm>
          <a:prstGeom prst="rect">
            <a:avLst/>
          </a:prstGeom>
          <a:noFill/>
        </p:spPr>
        <p:txBody>
          <a:bodyPr wrap="square" rtlCol="0">
            <a:spAutoFit/>
          </a:bodyPr>
          <a:lstStyle/>
          <a:p>
            <a:r>
              <a:rPr lang="en-US" sz="2400" b="1" dirty="0"/>
              <a:t>Question 23</a:t>
            </a:r>
            <a:r>
              <a:rPr lang="vi-VN" sz="2400" dirty="0"/>
              <a:t>. Mary has a strong desire to make </a:t>
            </a:r>
            <a:r>
              <a:rPr lang="vi-VN" sz="2400" b="1" u="sng" dirty="0"/>
              <a:t>independent</a:t>
            </a:r>
            <a:r>
              <a:rPr lang="vi-VN" sz="2400" dirty="0"/>
              <a:t> decisions.</a:t>
            </a:r>
            <a:endParaRPr lang="en-US" sz="2400" dirty="0"/>
          </a:p>
          <a:p>
            <a:r>
              <a:rPr lang="vi-VN" sz="2400" b="1" dirty="0"/>
              <a:t>		A.</a:t>
            </a:r>
            <a:r>
              <a:rPr lang="vi-VN" sz="2400" dirty="0"/>
              <a:t> dependent 	</a:t>
            </a:r>
            <a:r>
              <a:rPr lang="vi-VN" sz="2400" b="1" dirty="0"/>
              <a:t>B.</a:t>
            </a:r>
            <a:r>
              <a:rPr lang="vi-VN" sz="2400" dirty="0"/>
              <a:t> self-confident   	</a:t>
            </a:r>
            <a:r>
              <a:rPr lang="vi-VN" sz="2400" b="1" dirty="0"/>
              <a:t>C.</a:t>
            </a:r>
            <a:r>
              <a:rPr lang="vi-VN" sz="2400" dirty="0"/>
              <a:t> self-confessed 	</a:t>
            </a:r>
            <a:r>
              <a:rPr lang="vi-VN" sz="2400" b="1" dirty="0"/>
              <a:t>D</a:t>
            </a:r>
            <a:r>
              <a:rPr lang="vi-VN" sz="2400" dirty="0"/>
              <a:t>. self-determining </a:t>
            </a:r>
            <a:endParaRPr lang="en-US" sz="2400" dirty="0"/>
          </a:p>
          <a:p>
            <a:endParaRPr lang="en-US" sz="2400" b="1" dirty="0" smtClean="0"/>
          </a:p>
          <a:p>
            <a:r>
              <a:rPr lang="vi-VN" sz="2400" dirty="0" smtClean="0"/>
              <a:t>Kiến </a:t>
            </a:r>
            <a:r>
              <a:rPr lang="vi-VN" sz="2400" dirty="0"/>
              <a:t>thức: </a:t>
            </a:r>
            <a:r>
              <a:rPr lang="en-US" sz="2400" dirty="0" err="1"/>
              <a:t>Đồng</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vi-VN" sz="2400" dirty="0"/>
              <a:t>Giải thích:</a:t>
            </a:r>
            <a:endParaRPr lang="en-US" sz="2400" dirty="0"/>
          </a:p>
          <a:p>
            <a:r>
              <a:rPr lang="vi-VN" sz="2400" dirty="0"/>
              <a:t>A. dependent : Phụ thuộc		B. self-confident : tự tin	</a:t>
            </a:r>
            <a:endParaRPr lang="en-US" sz="2400" dirty="0"/>
          </a:p>
          <a:p>
            <a:r>
              <a:rPr lang="vi-VN" sz="2400" dirty="0"/>
              <a:t>C. self-confessed : Tự thú nhận		D. self-determining: Tự quyết , độc lập </a:t>
            </a:r>
            <a:endParaRPr lang="en-US" sz="2400" dirty="0"/>
          </a:p>
          <a:p>
            <a:r>
              <a:rPr lang="vi-VN" sz="2400" b="1" dirty="0"/>
              <a:t>Dịch nghĩa: </a:t>
            </a:r>
            <a:r>
              <a:rPr lang="vi-VN" sz="2400" dirty="0"/>
              <a:t>Mary có một sự khao khát mãnh liệt để đưa ra quyết định quyết  định riêng </a:t>
            </a:r>
            <a:endParaRPr lang="en-US" sz="2400" dirty="0"/>
          </a:p>
          <a:p>
            <a:endParaRPr lang="en-US" sz="2400" dirty="0"/>
          </a:p>
        </p:txBody>
      </p:sp>
      <p:sp>
        <p:nvSpPr>
          <p:cNvPr id="3" name="Oval 2"/>
          <p:cNvSpPr/>
          <p:nvPr/>
        </p:nvSpPr>
        <p:spPr>
          <a:xfrm>
            <a:off x="1981200" y="16002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52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86800" cy="5632311"/>
          </a:xfrm>
          <a:prstGeom prst="rect">
            <a:avLst/>
          </a:prstGeom>
          <a:noFill/>
        </p:spPr>
        <p:txBody>
          <a:bodyPr wrap="square" rtlCol="0">
            <a:spAutoFit/>
          </a:bodyPr>
          <a:lstStyle/>
          <a:p>
            <a:r>
              <a:rPr lang="en-US" sz="2400" b="1" dirty="0"/>
              <a:t>Question 24</a:t>
            </a:r>
            <a:r>
              <a:rPr lang="en-US" sz="2400" dirty="0"/>
              <a:t>. </a:t>
            </a:r>
            <a:r>
              <a:rPr lang="vi-VN" sz="2400" dirty="0"/>
              <a:t>It was obvious that the deal was no longer tenable, so we </a:t>
            </a:r>
            <a:r>
              <a:rPr lang="vi-VN" sz="2400" b="1" u="sng" dirty="0"/>
              <a:t>kicked it into touch</a:t>
            </a:r>
            <a:r>
              <a:rPr lang="vi-VN" sz="2400" dirty="0"/>
              <a:t>.</a:t>
            </a:r>
            <a:endParaRPr lang="en-US" sz="2400" dirty="0"/>
          </a:p>
          <a:p>
            <a:r>
              <a:rPr lang="vi-VN" sz="2400" b="1" dirty="0"/>
              <a:t>		A.</a:t>
            </a:r>
            <a:r>
              <a:rPr lang="vi-VN" sz="2400" dirty="0"/>
              <a:t> measure it    	</a:t>
            </a:r>
            <a:r>
              <a:rPr lang="vi-VN" sz="2400" b="1" dirty="0"/>
              <a:t>B.</a:t>
            </a:r>
            <a:r>
              <a:rPr lang="vi-VN" sz="2400" dirty="0"/>
              <a:t> mention it 	</a:t>
            </a:r>
            <a:r>
              <a:rPr lang="vi-VN" sz="2400" b="1" dirty="0"/>
              <a:t>C.</a:t>
            </a:r>
            <a:r>
              <a:rPr lang="vi-VN" sz="2400" dirty="0"/>
              <a:t> forgot it 	</a:t>
            </a:r>
            <a:r>
              <a:rPr lang="vi-VN" sz="2400" b="1" dirty="0"/>
              <a:t>D.</a:t>
            </a:r>
            <a:r>
              <a:rPr lang="vi-VN" sz="2400" dirty="0"/>
              <a:t> approved it</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Trái</a:t>
            </a:r>
            <a:r>
              <a:rPr lang="en-US" sz="2400" dirty="0"/>
              <a:t> </a:t>
            </a:r>
            <a:r>
              <a:rPr lang="en-US" sz="2400" dirty="0" err="1"/>
              <a:t>nghĩa</a:t>
            </a:r>
            <a:r>
              <a:rPr lang="en-US" sz="2400" dirty="0"/>
              <a:t> (</a:t>
            </a:r>
            <a:r>
              <a:rPr lang="en-US" sz="2400" dirty="0" err="1"/>
              <a:t>cụm</a:t>
            </a:r>
            <a:r>
              <a:rPr lang="en-US" sz="2400" dirty="0"/>
              <a:t> </a:t>
            </a:r>
            <a:r>
              <a:rPr lang="en-US" sz="2400" dirty="0" err="1"/>
              <a:t>từ</a:t>
            </a:r>
            <a:r>
              <a:rPr lang="en-US" sz="2400" dirty="0"/>
              <a:t> </a:t>
            </a:r>
            <a:r>
              <a:rPr lang="en-US" sz="2400" dirty="0" err="1"/>
              <a:t>hoặc</a:t>
            </a:r>
            <a:r>
              <a:rPr lang="en-US" sz="2400" dirty="0"/>
              <a:t> </a:t>
            </a:r>
            <a:r>
              <a:rPr lang="en-US" sz="2400" dirty="0" err="1"/>
              <a:t>thành</a:t>
            </a:r>
            <a:r>
              <a:rPr lang="en-US" sz="2400" dirty="0"/>
              <a:t> </a:t>
            </a:r>
            <a:r>
              <a:rPr lang="en-US" sz="2400" dirty="0" err="1"/>
              <a:t>ngữ</a:t>
            </a:r>
            <a:r>
              <a:rPr lang="en-US" sz="2400" dirty="0"/>
              <a:t>)</a:t>
            </a:r>
          </a:p>
          <a:p>
            <a:r>
              <a:rPr lang="en-US" sz="2400" dirty="0" err="1"/>
              <a:t>Giải</a:t>
            </a:r>
            <a:r>
              <a:rPr lang="en-US" sz="2400" dirty="0"/>
              <a:t> </a:t>
            </a:r>
            <a:r>
              <a:rPr lang="en-US" sz="2400" dirty="0" err="1"/>
              <a:t>thích</a:t>
            </a:r>
            <a:r>
              <a:rPr lang="en-US" sz="2400" dirty="0"/>
              <a:t>:</a:t>
            </a:r>
          </a:p>
          <a:p>
            <a:r>
              <a:rPr lang="vi-VN" sz="2400" dirty="0"/>
              <a:t>A. measure /'meʒər/ (v): đo lường	</a:t>
            </a:r>
            <a:endParaRPr lang="en-US" sz="2400" dirty="0"/>
          </a:p>
          <a:p>
            <a:r>
              <a:rPr lang="vi-VN" sz="2400" dirty="0"/>
              <a:t>B. mention /'men∫n/ (v): đề cập	</a:t>
            </a:r>
            <a:endParaRPr lang="en-US" sz="2400" dirty="0"/>
          </a:p>
          <a:p>
            <a:r>
              <a:rPr lang="vi-VN" sz="2400" dirty="0"/>
              <a:t>C. forget /fər'get/ (v): quên</a:t>
            </a:r>
            <a:endParaRPr lang="en-US" sz="2400" dirty="0"/>
          </a:p>
          <a:p>
            <a:r>
              <a:rPr lang="vi-VN" sz="2400" b="1" dirty="0"/>
              <a:t>Kick st into touch/into the long grass</a:t>
            </a:r>
            <a:r>
              <a:rPr lang="vi-VN" sz="2400" dirty="0"/>
              <a:t>: hủy bỏ, ngừng lại &gt;&lt; approve /ə'pru:v/: phê duyệt, đồng ý</a:t>
            </a:r>
            <a:endParaRPr lang="en-US" sz="2400" dirty="0"/>
          </a:p>
          <a:p>
            <a:r>
              <a:rPr lang="en-US" sz="2400" b="1" i="1" dirty="0" err="1"/>
              <a:t>Tạm</a:t>
            </a:r>
            <a:r>
              <a:rPr lang="en-US" sz="2400" b="1" i="1" dirty="0"/>
              <a:t> d</a:t>
            </a:r>
            <a:r>
              <a:rPr lang="vi-VN" sz="2400" b="1" i="1" dirty="0"/>
              <a:t>ịch</a:t>
            </a:r>
            <a:r>
              <a:rPr lang="vi-VN" sz="2400" i="1" dirty="0"/>
              <a:t>: Rõ ràng là thỏa thuận không còn có thể thực hiện được, vì vậy chúng tôi đã hủy bỏ nó.</a:t>
            </a:r>
            <a:endParaRPr lang="en-US" sz="2400" dirty="0"/>
          </a:p>
          <a:p>
            <a:endParaRPr lang="en-US" sz="2400" dirty="0"/>
          </a:p>
        </p:txBody>
      </p:sp>
      <p:sp>
        <p:nvSpPr>
          <p:cNvPr id="3" name="Oval 2"/>
          <p:cNvSpPr/>
          <p:nvPr/>
        </p:nvSpPr>
        <p:spPr>
          <a:xfrm>
            <a:off x="1219200" y="15240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6271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839200" cy="4893647"/>
          </a:xfrm>
          <a:prstGeom prst="rect">
            <a:avLst/>
          </a:prstGeom>
          <a:noFill/>
        </p:spPr>
        <p:txBody>
          <a:bodyPr wrap="square" rtlCol="0">
            <a:spAutoFit/>
          </a:bodyPr>
          <a:lstStyle/>
          <a:p>
            <a:r>
              <a:rPr lang="en-US" sz="2400" b="1" dirty="0"/>
              <a:t>Question 25</a:t>
            </a:r>
            <a:r>
              <a:rPr lang="vi-VN" sz="2400" dirty="0"/>
              <a:t>. Jane found herself in </a:t>
            </a:r>
            <a:r>
              <a:rPr lang="vi-VN" sz="2400" b="1" u="sng" dirty="0"/>
              <a:t>conflict</a:t>
            </a:r>
            <a:r>
              <a:rPr lang="vi-VN" sz="2400" dirty="0"/>
              <a:t> with her parents over her future career.</a:t>
            </a:r>
            <a:endParaRPr lang="en-US" sz="2400" dirty="0"/>
          </a:p>
          <a:p>
            <a:r>
              <a:rPr lang="vi-VN" sz="2400" b="1" dirty="0"/>
              <a:t>		A</a:t>
            </a:r>
            <a:r>
              <a:rPr lang="vi-VN" sz="2400" dirty="0"/>
              <a:t>. disagreement 	</a:t>
            </a:r>
            <a:r>
              <a:rPr lang="vi-VN" sz="2400" b="1" dirty="0"/>
              <a:t>B.</a:t>
            </a:r>
            <a:r>
              <a:rPr lang="vi-VN" sz="2400" dirty="0"/>
              <a:t> harmony 	</a:t>
            </a:r>
            <a:r>
              <a:rPr lang="vi-VN" sz="2400" b="1" dirty="0"/>
              <a:t>C.</a:t>
            </a:r>
            <a:r>
              <a:rPr lang="vi-VN" sz="2400" dirty="0"/>
              <a:t> controversy 	</a:t>
            </a:r>
            <a:r>
              <a:rPr lang="vi-VN" sz="2400" b="1" dirty="0"/>
              <a:t>D.</a:t>
            </a:r>
            <a:r>
              <a:rPr lang="vi-VN" sz="2400" dirty="0"/>
              <a:t> fighting </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Trái</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 </a:t>
            </a:r>
            <a:r>
              <a:rPr lang="vi-VN" sz="2400" dirty="0"/>
              <a:t>Conflict (n): xung đột, mô thuẫn &gt;&lt; harmorny (n) hòa thuận, hòa đồng </a:t>
            </a:r>
            <a:endParaRPr lang="en-US" sz="2400" dirty="0"/>
          </a:p>
          <a:p>
            <a:r>
              <a:rPr lang="vi-VN" sz="2400" dirty="0"/>
              <a:t>A. disagreement (n) : sự bất đồng	C. controversy (n) sự tranh luận	          D. fighting (n) đánh nhau</a:t>
            </a:r>
            <a:endParaRPr lang="en-US" sz="2400" dirty="0"/>
          </a:p>
          <a:p>
            <a:r>
              <a:rPr lang="en-US" sz="2400" b="1" i="1" dirty="0" err="1"/>
              <a:t>Tạm</a:t>
            </a:r>
            <a:r>
              <a:rPr lang="en-US" sz="2400" b="1" i="1" dirty="0"/>
              <a:t> d</a:t>
            </a:r>
            <a:r>
              <a:rPr lang="vi-VN" sz="2400" b="1" i="1" dirty="0"/>
              <a:t>ịch</a:t>
            </a:r>
            <a:r>
              <a:rPr lang="vi-VN" sz="2400" i="1" dirty="0"/>
              <a:t>: Mary nhận thấy bản than cô ta mô thuẫn với bố mẹ cô ta về nghề nghiệp trong tương lai</a:t>
            </a:r>
            <a:endParaRPr lang="en-US" sz="2400" dirty="0"/>
          </a:p>
          <a:p>
            <a:endParaRPr lang="en-US" sz="2400" dirty="0"/>
          </a:p>
        </p:txBody>
      </p:sp>
      <p:sp>
        <p:nvSpPr>
          <p:cNvPr id="3" name="Oval 2"/>
          <p:cNvSpPr/>
          <p:nvPr/>
        </p:nvSpPr>
        <p:spPr>
          <a:xfrm>
            <a:off x="4648200" y="1219200"/>
            <a:ext cx="5334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1025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52400"/>
            <a:ext cx="8991600" cy="7171194"/>
          </a:xfrm>
          <a:prstGeom prst="rect">
            <a:avLst/>
          </a:prstGeom>
          <a:noFill/>
        </p:spPr>
        <p:txBody>
          <a:bodyPr wrap="square" rtlCol="0">
            <a:spAutoFit/>
          </a:bodyPr>
          <a:lstStyle/>
          <a:p>
            <a:r>
              <a:rPr lang="vi-VN" sz="2000" b="1" dirty="0"/>
              <a:t>Question </a:t>
            </a:r>
            <a:r>
              <a:rPr lang="en-US" sz="2000" b="1" dirty="0"/>
              <a:t>26</a:t>
            </a:r>
            <a:r>
              <a:rPr lang="vi-VN" sz="2000" dirty="0"/>
              <a:t>. She went to live in France. She realized how much she loved England.</a:t>
            </a:r>
            <a:endParaRPr lang="en-US" sz="2000" dirty="0"/>
          </a:p>
          <a:p>
            <a:r>
              <a:rPr lang="vi-VN" sz="2000" b="1" dirty="0"/>
              <a:t>A. </a:t>
            </a:r>
            <a:r>
              <a:rPr lang="vi-VN" sz="2000" dirty="0"/>
              <a:t>Only when she went to live in France did she realize how much she loved England.</a:t>
            </a:r>
            <a:endParaRPr lang="en-US" sz="2000" dirty="0"/>
          </a:p>
          <a:p>
            <a:r>
              <a:rPr lang="vi-VN" sz="2000" b="1" dirty="0"/>
              <a:t>B. </a:t>
            </a:r>
            <a:r>
              <a:rPr lang="vi-VN" sz="2000" dirty="0"/>
              <a:t>Not until she had realized how much she loved England did she go to live in France.</a:t>
            </a:r>
            <a:endParaRPr lang="en-US" sz="2000" dirty="0"/>
          </a:p>
          <a:p>
            <a:r>
              <a:rPr lang="vi-VN" sz="2000" b="1" dirty="0"/>
              <a:t>C. </a:t>
            </a:r>
            <a:r>
              <a:rPr lang="vi-VN" sz="2000" dirty="0"/>
              <a:t>Had she gone to live in France, she would have realized how much she loved England.</a:t>
            </a:r>
            <a:endParaRPr lang="en-US" sz="2000" dirty="0"/>
          </a:p>
          <a:p>
            <a:r>
              <a:rPr lang="vi-VN" sz="2000" b="1" dirty="0"/>
              <a:t>D. </a:t>
            </a:r>
            <a:r>
              <a:rPr lang="vi-VN" sz="2000" dirty="0"/>
              <a:t>Were she to go to live in France, she would realize how much she loved England.</a:t>
            </a:r>
            <a:endParaRPr lang="en-US" sz="2000" dirty="0"/>
          </a:p>
          <a:p>
            <a:endParaRPr lang="en-US" sz="2000" b="1" dirty="0" smtClean="0"/>
          </a:p>
          <a:p>
            <a:r>
              <a:rPr lang="vi-VN" sz="2000" dirty="0" smtClean="0"/>
              <a:t>Kiến </a:t>
            </a:r>
            <a:r>
              <a:rPr lang="vi-VN" sz="2000" dirty="0"/>
              <a:t>thức: </a:t>
            </a:r>
            <a:r>
              <a:rPr lang="en-US" sz="2000" dirty="0" err="1"/>
              <a:t>Kết</a:t>
            </a:r>
            <a:r>
              <a:rPr lang="en-US" sz="2000" dirty="0"/>
              <a:t> </a:t>
            </a:r>
            <a:r>
              <a:rPr lang="en-US" sz="2000" dirty="0" err="1"/>
              <a:t>hợp</a:t>
            </a:r>
            <a:r>
              <a:rPr lang="en-US" sz="2000" dirty="0"/>
              <a:t> </a:t>
            </a:r>
            <a:r>
              <a:rPr lang="en-US" sz="2000" dirty="0" err="1"/>
              <a:t>câu</a:t>
            </a:r>
            <a:r>
              <a:rPr lang="en-US" sz="2000" dirty="0"/>
              <a:t> – </a:t>
            </a:r>
            <a:r>
              <a:rPr lang="en-US" sz="2000" dirty="0" err="1"/>
              <a:t>đảo</a:t>
            </a:r>
            <a:r>
              <a:rPr lang="en-US" sz="2000" dirty="0"/>
              <a:t> </a:t>
            </a:r>
            <a:r>
              <a:rPr lang="en-US" sz="2000" dirty="0" err="1"/>
              <a:t>ngữ</a:t>
            </a:r>
            <a:endParaRPr lang="en-US" sz="2000" dirty="0"/>
          </a:p>
          <a:p>
            <a:r>
              <a:rPr lang="vi-VN" sz="2000" dirty="0"/>
              <a:t>Giải thích: </a:t>
            </a:r>
            <a:endParaRPr lang="en-US" sz="2000" dirty="0"/>
          </a:p>
          <a:p>
            <a:r>
              <a:rPr lang="en-US" sz="2000" dirty="0" err="1"/>
              <a:t>Cô</a:t>
            </a:r>
            <a:r>
              <a:rPr lang="en-US" sz="2000" dirty="0"/>
              <a:t> </a:t>
            </a:r>
            <a:r>
              <a:rPr lang="en-US" sz="2000" dirty="0" err="1"/>
              <a:t>ấy</a:t>
            </a:r>
            <a:r>
              <a:rPr lang="en-US" sz="2000" dirty="0"/>
              <a:t> </a:t>
            </a:r>
            <a:r>
              <a:rPr lang="en-US" sz="2000" dirty="0" err="1"/>
              <a:t>đã</a:t>
            </a:r>
            <a:r>
              <a:rPr lang="en-US" sz="2000" dirty="0"/>
              <a:t> </a:t>
            </a:r>
            <a:r>
              <a:rPr lang="en-US" sz="2000" dirty="0" err="1"/>
              <a:t>đến</a:t>
            </a:r>
            <a:r>
              <a:rPr lang="en-US" sz="2000" dirty="0"/>
              <a:t> </a:t>
            </a:r>
            <a:r>
              <a:rPr lang="en-US" sz="2000" dirty="0" err="1"/>
              <a:t>sống</a:t>
            </a:r>
            <a:r>
              <a:rPr lang="en-US" sz="2000" dirty="0"/>
              <a:t> ở </a:t>
            </a:r>
            <a:r>
              <a:rPr lang="en-US" sz="2000" dirty="0" err="1"/>
              <a:t>Pháp</a:t>
            </a:r>
            <a:r>
              <a:rPr lang="en-US" sz="2000" dirty="0"/>
              <a:t>. </a:t>
            </a:r>
            <a:r>
              <a:rPr lang="en-US" sz="2000" dirty="0" err="1"/>
              <a:t>Cô</a:t>
            </a:r>
            <a:r>
              <a:rPr lang="en-US" sz="2000" dirty="0"/>
              <a:t> </a:t>
            </a:r>
            <a:r>
              <a:rPr lang="en-US" sz="2000" dirty="0" err="1"/>
              <a:t>nhận</a:t>
            </a:r>
            <a:r>
              <a:rPr lang="en-US" sz="2000" dirty="0"/>
              <a:t> </a:t>
            </a:r>
            <a:r>
              <a:rPr lang="en-US" sz="2000" dirty="0" err="1"/>
              <a:t>ra</a:t>
            </a:r>
            <a:r>
              <a:rPr lang="en-US" sz="2000" dirty="0"/>
              <a:t> </a:t>
            </a:r>
            <a:r>
              <a:rPr lang="en-US" sz="2000" dirty="0" err="1"/>
              <a:t>mình</a:t>
            </a:r>
            <a:r>
              <a:rPr lang="en-US" sz="2000" dirty="0"/>
              <a:t> </a:t>
            </a:r>
            <a:r>
              <a:rPr lang="en-US" sz="2000" dirty="0" err="1"/>
              <a:t>yêu</a:t>
            </a:r>
            <a:r>
              <a:rPr lang="en-US" sz="2000" dirty="0"/>
              <a:t> </a:t>
            </a:r>
            <a:r>
              <a:rPr lang="en-US" sz="2000" dirty="0" err="1"/>
              <a:t>nước</a:t>
            </a:r>
            <a:r>
              <a:rPr lang="en-US" sz="2000" dirty="0"/>
              <a:t> </a:t>
            </a:r>
            <a:r>
              <a:rPr lang="en-US" sz="2000" dirty="0" err="1"/>
              <a:t>Anh</a:t>
            </a:r>
            <a:r>
              <a:rPr lang="en-US" sz="2000" dirty="0"/>
              <a:t> </a:t>
            </a:r>
            <a:r>
              <a:rPr lang="en-US" sz="2000" dirty="0" err="1"/>
              <a:t>đến</a:t>
            </a:r>
            <a:r>
              <a:rPr lang="en-US" sz="2000" dirty="0"/>
              <a:t> </a:t>
            </a:r>
            <a:r>
              <a:rPr lang="en-US" sz="2000" dirty="0" err="1"/>
              <a:t>nhường</a:t>
            </a:r>
            <a:r>
              <a:rPr lang="en-US" sz="2000" dirty="0"/>
              <a:t> </a:t>
            </a:r>
            <a:r>
              <a:rPr lang="en-US" sz="2000" dirty="0" err="1"/>
              <a:t>nào</a:t>
            </a:r>
            <a:r>
              <a:rPr lang="en-US" sz="2000" dirty="0"/>
              <a:t>.</a:t>
            </a:r>
          </a:p>
          <a:p>
            <a:r>
              <a:rPr lang="vi-VN" sz="2000" dirty="0"/>
              <a:t>A. </a:t>
            </a:r>
            <a:r>
              <a:rPr lang="en-US" sz="2000" dirty="0" err="1"/>
              <a:t>Chỉ</a:t>
            </a:r>
            <a:r>
              <a:rPr lang="en-US" sz="2000" dirty="0"/>
              <a:t> </a:t>
            </a:r>
            <a:r>
              <a:rPr lang="en-US" sz="2000" dirty="0" err="1"/>
              <a:t>khi</a:t>
            </a:r>
            <a:r>
              <a:rPr lang="en-US" sz="2000" dirty="0"/>
              <a:t> sang </a:t>
            </a:r>
            <a:r>
              <a:rPr lang="en-US" sz="2000" dirty="0" err="1"/>
              <a:t>sống</a:t>
            </a:r>
            <a:r>
              <a:rPr lang="en-US" sz="2000" dirty="0"/>
              <a:t> ở </a:t>
            </a:r>
            <a:r>
              <a:rPr lang="en-US" sz="2000" dirty="0" err="1"/>
              <a:t>Pháp</a:t>
            </a:r>
            <a:r>
              <a:rPr lang="en-US" sz="2000" dirty="0"/>
              <a:t>, </a:t>
            </a:r>
            <a:r>
              <a:rPr lang="en-US" sz="2000" dirty="0" err="1"/>
              <a:t>cô</a:t>
            </a:r>
            <a:r>
              <a:rPr lang="en-US" sz="2000" dirty="0"/>
              <a:t> </a:t>
            </a:r>
            <a:r>
              <a:rPr lang="en-US" sz="2000" dirty="0" err="1"/>
              <a:t>ấy</a:t>
            </a:r>
            <a:r>
              <a:rPr lang="en-US" sz="2000" dirty="0"/>
              <a:t> </a:t>
            </a:r>
            <a:r>
              <a:rPr lang="en-US" sz="2000" dirty="0" err="1"/>
              <a:t>mới</a:t>
            </a:r>
            <a:r>
              <a:rPr lang="en-US" sz="2000" dirty="0"/>
              <a:t> </a:t>
            </a:r>
            <a:r>
              <a:rPr lang="en-US" sz="2000" dirty="0" err="1"/>
              <a:t>nhận</a:t>
            </a:r>
            <a:r>
              <a:rPr lang="en-US" sz="2000" dirty="0"/>
              <a:t> </a:t>
            </a:r>
            <a:r>
              <a:rPr lang="en-US" sz="2000" dirty="0" err="1"/>
              <a:t>ra</a:t>
            </a:r>
            <a:r>
              <a:rPr lang="en-US" sz="2000" dirty="0"/>
              <a:t> </a:t>
            </a:r>
            <a:r>
              <a:rPr lang="en-US" sz="2000" dirty="0" err="1"/>
              <a:t>mình</a:t>
            </a:r>
            <a:r>
              <a:rPr lang="en-US" sz="2000" dirty="0"/>
              <a:t> </a:t>
            </a:r>
            <a:r>
              <a:rPr lang="en-US" sz="2000" dirty="0" err="1"/>
              <a:t>yêu</a:t>
            </a:r>
            <a:r>
              <a:rPr lang="en-US" sz="2000" dirty="0"/>
              <a:t> </a:t>
            </a:r>
            <a:r>
              <a:rPr lang="en-US" sz="2000" dirty="0" err="1"/>
              <a:t>nước</a:t>
            </a:r>
            <a:r>
              <a:rPr lang="en-US" sz="2000" dirty="0"/>
              <a:t> </a:t>
            </a:r>
            <a:r>
              <a:rPr lang="en-US" sz="2000" dirty="0" err="1"/>
              <a:t>Anh</a:t>
            </a:r>
            <a:r>
              <a:rPr lang="en-US" sz="2000" dirty="0"/>
              <a:t> </a:t>
            </a:r>
            <a:r>
              <a:rPr lang="en-US" sz="2000" dirty="0" err="1"/>
              <a:t>đến</a:t>
            </a:r>
            <a:r>
              <a:rPr lang="en-US" sz="2000" dirty="0"/>
              <a:t> </a:t>
            </a:r>
            <a:r>
              <a:rPr lang="en-US" sz="2000" dirty="0" err="1"/>
              <a:t>nhường</a:t>
            </a:r>
            <a:r>
              <a:rPr lang="en-US" sz="2000" dirty="0"/>
              <a:t> </a:t>
            </a:r>
            <a:r>
              <a:rPr lang="en-US" sz="2000" dirty="0" err="1"/>
              <a:t>nào</a:t>
            </a:r>
            <a:r>
              <a:rPr lang="en-US" sz="2000" dirty="0"/>
              <a:t>.</a:t>
            </a:r>
            <a:r>
              <a:rPr lang="vi-VN" sz="2000" dirty="0"/>
              <a:t> =</a:t>
            </a:r>
            <a:r>
              <a:rPr lang="en-US" sz="2000" dirty="0"/>
              <a:t>&gt; </a:t>
            </a:r>
            <a:r>
              <a:rPr lang="vi-VN" sz="2000" dirty="0"/>
              <a:t>đúng</a:t>
            </a:r>
            <a:endParaRPr lang="en-US" sz="2000" dirty="0"/>
          </a:p>
          <a:p>
            <a:r>
              <a:rPr lang="vi-VN" sz="2000" dirty="0"/>
              <a:t>B. </a:t>
            </a:r>
            <a:r>
              <a:rPr lang="en-US" sz="2000" dirty="0" err="1"/>
              <a:t>Mãi</a:t>
            </a:r>
            <a:r>
              <a:rPr lang="en-US" sz="2000" dirty="0"/>
              <a:t> </a:t>
            </a:r>
            <a:r>
              <a:rPr lang="en-US" sz="2000" dirty="0" err="1"/>
              <a:t>cho</a:t>
            </a:r>
            <a:r>
              <a:rPr lang="en-US" sz="2000" dirty="0"/>
              <a:t> </a:t>
            </a:r>
            <a:r>
              <a:rPr lang="en-US" sz="2000" dirty="0" err="1"/>
              <a:t>tới</a:t>
            </a:r>
            <a:r>
              <a:rPr lang="en-US" sz="2000" dirty="0"/>
              <a:t> </a:t>
            </a:r>
            <a:r>
              <a:rPr lang="en-US" sz="2000" dirty="0" err="1"/>
              <a:t>khi</a:t>
            </a:r>
            <a:r>
              <a:rPr lang="en-US" sz="2000" dirty="0"/>
              <a:t> </a:t>
            </a:r>
            <a:r>
              <a:rPr lang="en-US" sz="2000" dirty="0" err="1"/>
              <a:t>cô</a:t>
            </a:r>
            <a:r>
              <a:rPr lang="en-US" sz="2000" dirty="0"/>
              <a:t> </a:t>
            </a:r>
            <a:r>
              <a:rPr lang="en-US" sz="2000" dirty="0" err="1"/>
              <a:t>ấy</a:t>
            </a:r>
            <a:r>
              <a:rPr lang="en-US" sz="2000" dirty="0"/>
              <a:t> </a:t>
            </a:r>
            <a:r>
              <a:rPr lang="en-US" sz="2000" dirty="0" err="1"/>
              <a:t>nhận</a:t>
            </a:r>
            <a:r>
              <a:rPr lang="en-US" sz="2000" dirty="0"/>
              <a:t> </a:t>
            </a:r>
            <a:r>
              <a:rPr lang="en-US" sz="2000" dirty="0" err="1"/>
              <a:t>ra</a:t>
            </a:r>
            <a:r>
              <a:rPr lang="en-US" sz="2000" dirty="0"/>
              <a:t> </a:t>
            </a:r>
            <a:r>
              <a:rPr lang="en-US" sz="2000" dirty="0" err="1"/>
              <a:t>rằng</a:t>
            </a:r>
            <a:r>
              <a:rPr lang="en-US" sz="2000" dirty="0"/>
              <a:t> </a:t>
            </a:r>
            <a:r>
              <a:rPr lang="en-US" sz="2000" dirty="0" err="1"/>
              <a:t>cô</a:t>
            </a:r>
            <a:r>
              <a:rPr lang="en-US" sz="2000" dirty="0"/>
              <a:t> </a:t>
            </a:r>
            <a:r>
              <a:rPr lang="en-US" sz="2000" dirty="0" err="1"/>
              <a:t>ấy</a:t>
            </a:r>
            <a:r>
              <a:rPr lang="en-US" sz="2000" dirty="0"/>
              <a:t> </a:t>
            </a:r>
            <a:r>
              <a:rPr lang="en-US" sz="2000" dirty="0" err="1"/>
              <a:t>yêu</a:t>
            </a:r>
            <a:r>
              <a:rPr lang="en-US" sz="2000" dirty="0"/>
              <a:t> </a:t>
            </a:r>
            <a:r>
              <a:rPr lang="en-US" sz="2000" dirty="0" err="1"/>
              <a:t>nước</a:t>
            </a:r>
            <a:r>
              <a:rPr lang="en-US" sz="2000" dirty="0"/>
              <a:t> </a:t>
            </a:r>
            <a:r>
              <a:rPr lang="en-US" sz="2000" dirty="0" err="1"/>
              <a:t>Anh</a:t>
            </a:r>
            <a:r>
              <a:rPr lang="en-US" sz="2000" dirty="0"/>
              <a:t> </a:t>
            </a:r>
            <a:r>
              <a:rPr lang="en-US" sz="2000" dirty="0" err="1"/>
              <a:t>đến</a:t>
            </a:r>
            <a:r>
              <a:rPr lang="en-US" sz="2000" dirty="0"/>
              <a:t> </a:t>
            </a:r>
            <a:r>
              <a:rPr lang="en-US" sz="2000" dirty="0" err="1"/>
              <a:t>nhường</a:t>
            </a:r>
            <a:r>
              <a:rPr lang="en-US" sz="2000" dirty="0"/>
              <a:t> </a:t>
            </a:r>
            <a:r>
              <a:rPr lang="en-US" sz="2000" dirty="0" err="1"/>
              <a:t>nào</a:t>
            </a:r>
            <a:r>
              <a:rPr lang="en-US" sz="2000" dirty="0"/>
              <a:t>, </a:t>
            </a:r>
            <a:r>
              <a:rPr lang="en-US" sz="2000" dirty="0" err="1"/>
              <a:t>cô</a:t>
            </a:r>
            <a:r>
              <a:rPr lang="en-US" sz="2000" dirty="0"/>
              <a:t> </a:t>
            </a:r>
            <a:r>
              <a:rPr lang="en-US" sz="2000" dirty="0" err="1"/>
              <a:t>ấy</a:t>
            </a:r>
            <a:r>
              <a:rPr lang="en-US" sz="2000" dirty="0"/>
              <a:t> </a:t>
            </a:r>
            <a:r>
              <a:rPr lang="en-US" sz="2000" dirty="0" err="1"/>
              <a:t>mới</a:t>
            </a:r>
            <a:r>
              <a:rPr lang="en-US" sz="2000" dirty="0"/>
              <a:t> </a:t>
            </a:r>
            <a:r>
              <a:rPr lang="en-US" sz="2000" dirty="0" err="1"/>
              <a:t>đến</a:t>
            </a:r>
            <a:r>
              <a:rPr lang="en-US" sz="2000" dirty="0"/>
              <a:t> </a:t>
            </a:r>
            <a:r>
              <a:rPr lang="en-US" sz="2000" dirty="0" err="1"/>
              <a:t>sống</a:t>
            </a:r>
            <a:r>
              <a:rPr lang="en-US" sz="2000" dirty="0"/>
              <a:t> ở </a:t>
            </a:r>
            <a:r>
              <a:rPr lang="en-US" sz="2000" dirty="0" err="1"/>
              <a:t>Pháp</a:t>
            </a:r>
            <a:r>
              <a:rPr lang="en-US" sz="2000" dirty="0"/>
              <a:t>. =&gt; </a:t>
            </a:r>
            <a:r>
              <a:rPr lang="en-US" sz="2000" dirty="0" err="1"/>
              <a:t>sai</a:t>
            </a:r>
            <a:r>
              <a:rPr lang="en-US" sz="2000" dirty="0"/>
              <a:t> </a:t>
            </a:r>
            <a:r>
              <a:rPr lang="en-US" sz="2000" dirty="0" err="1"/>
              <a:t>nghĩa</a:t>
            </a:r>
            <a:endParaRPr lang="en-US" sz="2000" dirty="0"/>
          </a:p>
          <a:p>
            <a:r>
              <a:rPr lang="vi-VN" sz="2000" dirty="0"/>
              <a:t>C. </a:t>
            </a:r>
            <a:r>
              <a:rPr lang="en-US" sz="2000" dirty="0" err="1"/>
              <a:t>Nếu</a:t>
            </a:r>
            <a:r>
              <a:rPr lang="en-US" sz="2000" dirty="0"/>
              <a:t> </a:t>
            </a:r>
            <a:r>
              <a:rPr lang="en-US" sz="2000" dirty="0" err="1"/>
              <a:t>cô</a:t>
            </a:r>
            <a:r>
              <a:rPr lang="en-US" sz="2000" dirty="0"/>
              <a:t> </a:t>
            </a:r>
            <a:r>
              <a:rPr lang="en-US" sz="2000" dirty="0" err="1"/>
              <a:t>ấy</a:t>
            </a:r>
            <a:r>
              <a:rPr lang="en-US" sz="2000" dirty="0"/>
              <a:t> </a:t>
            </a:r>
            <a:r>
              <a:rPr lang="en-US" sz="2000" dirty="0" err="1"/>
              <a:t>đến</a:t>
            </a:r>
            <a:r>
              <a:rPr lang="en-US" sz="2000" dirty="0"/>
              <a:t> </a:t>
            </a:r>
            <a:r>
              <a:rPr lang="en-US" sz="2000" dirty="0" err="1"/>
              <a:t>sống</a:t>
            </a:r>
            <a:r>
              <a:rPr lang="en-US" sz="2000" dirty="0"/>
              <a:t> ở </a:t>
            </a:r>
            <a:r>
              <a:rPr lang="en-US" sz="2000" dirty="0" err="1"/>
              <a:t>Pháp</a:t>
            </a:r>
            <a:r>
              <a:rPr lang="en-US" sz="2000" dirty="0"/>
              <a:t>, </a:t>
            </a:r>
            <a:r>
              <a:rPr lang="en-US" sz="2000" dirty="0" err="1"/>
              <a:t>cô</a:t>
            </a:r>
            <a:r>
              <a:rPr lang="en-US" sz="2000" dirty="0"/>
              <a:t> </a:t>
            </a:r>
            <a:r>
              <a:rPr lang="en-US" sz="2000" dirty="0" err="1"/>
              <a:t>ấy</a:t>
            </a:r>
            <a:r>
              <a:rPr lang="en-US" sz="2000" dirty="0"/>
              <a:t> </a:t>
            </a:r>
            <a:r>
              <a:rPr lang="en-US" sz="2000" dirty="0" err="1"/>
              <a:t>sẽ</a:t>
            </a:r>
            <a:r>
              <a:rPr lang="en-US" sz="2000" dirty="0"/>
              <a:t> </a:t>
            </a:r>
            <a:r>
              <a:rPr lang="en-US" sz="2000" dirty="0" err="1"/>
              <a:t>nhận</a:t>
            </a:r>
            <a:r>
              <a:rPr lang="en-US" sz="2000" dirty="0"/>
              <a:t> </a:t>
            </a:r>
            <a:r>
              <a:rPr lang="en-US" sz="2000" dirty="0" err="1"/>
              <a:t>ra</a:t>
            </a:r>
            <a:r>
              <a:rPr lang="en-US" sz="2000" dirty="0"/>
              <a:t> </a:t>
            </a:r>
            <a:r>
              <a:rPr lang="en-US" sz="2000" dirty="0" err="1"/>
              <a:t>rằng</a:t>
            </a:r>
            <a:r>
              <a:rPr lang="en-US" sz="2000" dirty="0"/>
              <a:t> </a:t>
            </a:r>
            <a:r>
              <a:rPr lang="en-US" sz="2000" dirty="0" err="1"/>
              <a:t>cô</a:t>
            </a:r>
            <a:r>
              <a:rPr lang="en-US" sz="2000" dirty="0"/>
              <a:t> </a:t>
            </a:r>
            <a:r>
              <a:rPr lang="en-US" sz="2000" dirty="0" err="1"/>
              <a:t>ấy</a:t>
            </a:r>
            <a:r>
              <a:rPr lang="en-US" sz="2000" dirty="0"/>
              <a:t> </a:t>
            </a:r>
            <a:r>
              <a:rPr lang="en-US" sz="2000" dirty="0" err="1"/>
              <a:t>yêu</a:t>
            </a:r>
            <a:r>
              <a:rPr lang="en-US" sz="2000" dirty="0"/>
              <a:t> </a:t>
            </a:r>
            <a:r>
              <a:rPr lang="en-US" sz="2000" dirty="0" err="1"/>
              <a:t>nước</a:t>
            </a:r>
            <a:r>
              <a:rPr lang="en-US" sz="2000" dirty="0"/>
              <a:t> </a:t>
            </a:r>
            <a:r>
              <a:rPr lang="en-US" sz="2000" dirty="0" err="1"/>
              <a:t>Anh</a:t>
            </a:r>
            <a:r>
              <a:rPr lang="en-US" sz="2000" dirty="0"/>
              <a:t> </a:t>
            </a:r>
            <a:r>
              <a:rPr lang="en-US" sz="2000" dirty="0" err="1"/>
              <a:t>đến</a:t>
            </a:r>
            <a:r>
              <a:rPr lang="en-US" sz="2000" dirty="0"/>
              <a:t> </a:t>
            </a:r>
            <a:r>
              <a:rPr lang="en-US" sz="2000" dirty="0" err="1"/>
              <a:t>nhường</a:t>
            </a:r>
            <a:r>
              <a:rPr lang="en-US" sz="2000" dirty="0"/>
              <a:t> </a:t>
            </a:r>
            <a:r>
              <a:rPr lang="en-US" sz="2000" dirty="0" err="1"/>
              <a:t>nào</a:t>
            </a:r>
            <a:r>
              <a:rPr lang="en-US" sz="2000" dirty="0"/>
              <a:t>. =&gt; </a:t>
            </a:r>
            <a:r>
              <a:rPr lang="en-US" sz="2000" dirty="0" err="1"/>
              <a:t>Đảo</a:t>
            </a:r>
            <a:r>
              <a:rPr lang="en-US" sz="2000" dirty="0"/>
              <a:t> </a:t>
            </a:r>
            <a:r>
              <a:rPr lang="en-US" sz="2000" dirty="0" err="1"/>
              <a:t>ngữ</a:t>
            </a:r>
            <a:r>
              <a:rPr lang="en-US" sz="2000" dirty="0"/>
              <a:t> </a:t>
            </a:r>
            <a:r>
              <a:rPr lang="en-US" sz="2000" dirty="0" err="1"/>
              <a:t>câu</a:t>
            </a:r>
            <a:r>
              <a:rPr lang="en-US" sz="2000" dirty="0"/>
              <a:t> </a:t>
            </a:r>
            <a:r>
              <a:rPr lang="en-US" sz="2000" dirty="0" err="1"/>
              <a:t>điều</a:t>
            </a:r>
            <a:r>
              <a:rPr lang="en-US" sz="2000" dirty="0"/>
              <a:t> </a:t>
            </a:r>
            <a:r>
              <a:rPr lang="en-US" sz="2000" dirty="0" err="1"/>
              <a:t>kiện</a:t>
            </a:r>
            <a:r>
              <a:rPr lang="en-US" sz="2000" dirty="0"/>
              <a:t> </a:t>
            </a:r>
            <a:r>
              <a:rPr lang="en-US" sz="2000" dirty="0" err="1"/>
              <a:t>loại</a:t>
            </a:r>
            <a:r>
              <a:rPr lang="en-US" sz="2000" dirty="0"/>
              <a:t> 3 (</a:t>
            </a:r>
            <a:r>
              <a:rPr lang="en-US" sz="2000" dirty="0" err="1"/>
              <a:t>sai</a:t>
            </a:r>
            <a:r>
              <a:rPr lang="en-US" sz="2000" dirty="0"/>
              <a:t> </a:t>
            </a:r>
            <a:r>
              <a:rPr lang="en-US" sz="2000" dirty="0" err="1"/>
              <a:t>nghĩa</a:t>
            </a:r>
            <a:r>
              <a:rPr lang="en-US" sz="2000" dirty="0"/>
              <a:t>)</a:t>
            </a:r>
          </a:p>
          <a:p>
            <a:r>
              <a:rPr lang="vi-VN" sz="2000" dirty="0"/>
              <a:t>D. </a:t>
            </a:r>
            <a:r>
              <a:rPr lang="en-US" sz="2000" dirty="0" err="1"/>
              <a:t>Nếu</a:t>
            </a:r>
            <a:r>
              <a:rPr lang="en-US" sz="2000" dirty="0"/>
              <a:t> </a:t>
            </a:r>
            <a:r>
              <a:rPr lang="en-US" sz="2000" dirty="0" err="1"/>
              <a:t>cô</a:t>
            </a:r>
            <a:r>
              <a:rPr lang="en-US" sz="2000" dirty="0"/>
              <a:t> </a:t>
            </a:r>
            <a:r>
              <a:rPr lang="en-US" sz="2000" dirty="0" err="1"/>
              <a:t>ấy</a:t>
            </a:r>
            <a:r>
              <a:rPr lang="en-US" sz="2000" dirty="0"/>
              <a:t> </a:t>
            </a:r>
            <a:r>
              <a:rPr lang="en-US" sz="2000" dirty="0" err="1"/>
              <a:t>đến</a:t>
            </a:r>
            <a:r>
              <a:rPr lang="en-US" sz="2000" dirty="0"/>
              <a:t> </a:t>
            </a:r>
            <a:r>
              <a:rPr lang="en-US" sz="2000" dirty="0" err="1"/>
              <a:t>sống</a:t>
            </a:r>
            <a:r>
              <a:rPr lang="en-US" sz="2000" dirty="0"/>
              <a:t> ở </a:t>
            </a:r>
            <a:r>
              <a:rPr lang="en-US" sz="2000" dirty="0" err="1"/>
              <a:t>Pháp</a:t>
            </a:r>
            <a:r>
              <a:rPr lang="en-US" sz="2000" dirty="0"/>
              <a:t>, </a:t>
            </a:r>
            <a:r>
              <a:rPr lang="en-US" sz="2000" dirty="0" err="1"/>
              <a:t>cô</a:t>
            </a:r>
            <a:r>
              <a:rPr lang="en-US" sz="2000" dirty="0"/>
              <a:t> </a:t>
            </a:r>
            <a:r>
              <a:rPr lang="en-US" sz="2000" dirty="0" err="1"/>
              <a:t>ấy</a:t>
            </a:r>
            <a:r>
              <a:rPr lang="en-US" sz="2000" dirty="0"/>
              <a:t> </a:t>
            </a:r>
            <a:r>
              <a:rPr lang="en-US" sz="2000" dirty="0" err="1"/>
              <a:t>sẽ</a:t>
            </a:r>
            <a:r>
              <a:rPr lang="en-US" sz="2000" dirty="0"/>
              <a:t> </a:t>
            </a:r>
            <a:r>
              <a:rPr lang="en-US" sz="2000" dirty="0" err="1"/>
              <a:t>nhận</a:t>
            </a:r>
            <a:r>
              <a:rPr lang="en-US" sz="2000" dirty="0"/>
              <a:t> </a:t>
            </a:r>
            <a:r>
              <a:rPr lang="en-US" sz="2000" dirty="0" err="1"/>
              <a:t>ra</a:t>
            </a:r>
            <a:r>
              <a:rPr lang="en-US" sz="2000" dirty="0"/>
              <a:t> </a:t>
            </a:r>
            <a:r>
              <a:rPr lang="en-US" sz="2000" dirty="0" err="1"/>
              <a:t>rằng</a:t>
            </a:r>
            <a:r>
              <a:rPr lang="en-US" sz="2000" dirty="0"/>
              <a:t> </a:t>
            </a:r>
            <a:r>
              <a:rPr lang="en-US" sz="2000" dirty="0" err="1"/>
              <a:t>cô</a:t>
            </a:r>
            <a:r>
              <a:rPr lang="en-US" sz="2000" dirty="0"/>
              <a:t> </a:t>
            </a:r>
            <a:r>
              <a:rPr lang="en-US" sz="2000" dirty="0" err="1"/>
              <a:t>ấy</a:t>
            </a:r>
            <a:r>
              <a:rPr lang="en-US" sz="2000" dirty="0"/>
              <a:t> </a:t>
            </a:r>
            <a:r>
              <a:rPr lang="en-US" sz="2000" dirty="0" err="1"/>
              <a:t>yêu</a:t>
            </a:r>
            <a:r>
              <a:rPr lang="en-US" sz="2000" dirty="0"/>
              <a:t> </a:t>
            </a:r>
            <a:r>
              <a:rPr lang="en-US" sz="2000" dirty="0" err="1"/>
              <a:t>nước</a:t>
            </a:r>
            <a:r>
              <a:rPr lang="en-US" sz="2000" dirty="0"/>
              <a:t> </a:t>
            </a:r>
            <a:r>
              <a:rPr lang="en-US" sz="2000" dirty="0" err="1"/>
              <a:t>Anh</a:t>
            </a:r>
            <a:r>
              <a:rPr lang="en-US" sz="2000" dirty="0"/>
              <a:t> </a:t>
            </a:r>
            <a:r>
              <a:rPr lang="en-US" sz="2000" dirty="0" err="1"/>
              <a:t>đến</a:t>
            </a:r>
            <a:r>
              <a:rPr lang="en-US" sz="2000" dirty="0"/>
              <a:t> </a:t>
            </a:r>
            <a:r>
              <a:rPr lang="en-US" sz="2000" dirty="0" err="1"/>
              <a:t>nhường</a:t>
            </a:r>
            <a:r>
              <a:rPr lang="en-US" sz="2000" dirty="0"/>
              <a:t> </a:t>
            </a:r>
            <a:r>
              <a:rPr lang="en-US" sz="2000" dirty="0" err="1"/>
              <a:t>nào</a:t>
            </a:r>
            <a:r>
              <a:rPr lang="en-US" sz="2000" dirty="0"/>
              <a:t>. =&gt; </a:t>
            </a:r>
            <a:r>
              <a:rPr lang="en-US" sz="2000" dirty="0" err="1"/>
              <a:t>Đảo</a:t>
            </a:r>
            <a:r>
              <a:rPr lang="en-US" sz="2000" dirty="0"/>
              <a:t> </a:t>
            </a:r>
            <a:r>
              <a:rPr lang="en-US" sz="2000" dirty="0" err="1"/>
              <a:t>ngữ</a:t>
            </a:r>
            <a:r>
              <a:rPr lang="en-US" sz="2000" dirty="0"/>
              <a:t> </a:t>
            </a:r>
            <a:r>
              <a:rPr lang="en-US" sz="2000" dirty="0" err="1"/>
              <a:t>câu</a:t>
            </a:r>
            <a:r>
              <a:rPr lang="en-US" sz="2000" dirty="0"/>
              <a:t> </a:t>
            </a:r>
            <a:r>
              <a:rPr lang="en-US" sz="2000" dirty="0" err="1"/>
              <a:t>điều</a:t>
            </a:r>
            <a:r>
              <a:rPr lang="en-US" sz="2000" dirty="0"/>
              <a:t> </a:t>
            </a:r>
            <a:r>
              <a:rPr lang="en-US" sz="2000" dirty="0" err="1"/>
              <a:t>kiện</a:t>
            </a:r>
            <a:r>
              <a:rPr lang="en-US" sz="2000" dirty="0"/>
              <a:t> </a:t>
            </a:r>
            <a:r>
              <a:rPr lang="en-US" sz="2000" dirty="0" err="1"/>
              <a:t>loại</a:t>
            </a:r>
            <a:r>
              <a:rPr lang="en-US" sz="2000" dirty="0"/>
              <a:t> 2 (</a:t>
            </a:r>
            <a:r>
              <a:rPr lang="en-US" sz="2000" dirty="0" err="1"/>
              <a:t>sai</a:t>
            </a:r>
            <a:r>
              <a:rPr lang="en-US" sz="2000" dirty="0"/>
              <a:t> </a:t>
            </a:r>
            <a:r>
              <a:rPr lang="en-US" sz="2000" dirty="0" err="1"/>
              <a:t>nghĩa</a:t>
            </a:r>
            <a:r>
              <a:rPr lang="en-US" sz="2000" dirty="0"/>
              <a:t>)</a:t>
            </a:r>
          </a:p>
          <a:p>
            <a:endParaRPr lang="en-US" sz="2000" dirty="0"/>
          </a:p>
        </p:txBody>
      </p:sp>
      <p:sp>
        <p:nvSpPr>
          <p:cNvPr id="3" name="Oval 2"/>
          <p:cNvSpPr/>
          <p:nvPr/>
        </p:nvSpPr>
        <p:spPr>
          <a:xfrm>
            <a:off x="228600" y="762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2361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6555641"/>
          </a:xfrm>
          <a:prstGeom prst="rect">
            <a:avLst/>
          </a:prstGeom>
          <a:noFill/>
        </p:spPr>
        <p:txBody>
          <a:bodyPr wrap="square" rtlCol="0">
            <a:spAutoFit/>
          </a:bodyPr>
          <a:lstStyle/>
          <a:p>
            <a:r>
              <a:rPr lang="vi-VN" sz="2000" b="1" dirty="0"/>
              <a:t>Question </a:t>
            </a:r>
            <a:r>
              <a:rPr lang="en-US" sz="2000" b="1" dirty="0"/>
              <a:t>27</a:t>
            </a:r>
            <a:r>
              <a:rPr lang="vi-VN" sz="2000" dirty="0"/>
              <a:t>. My laptop is broken. I need it for my online learning.</a:t>
            </a:r>
            <a:endParaRPr lang="en-US" sz="2000" dirty="0"/>
          </a:p>
          <a:p>
            <a:r>
              <a:rPr lang="en-US" sz="2000" b="1" dirty="0" smtClean="0"/>
              <a:t>A</a:t>
            </a:r>
            <a:r>
              <a:rPr lang="en-US" sz="2000" dirty="0"/>
              <a:t>. </a:t>
            </a:r>
            <a:r>
              <a:rPr lang="vi-VN" sz="2000" dirty="0"/>
              <a:t>If</a:t>
            </a:r>
            <a:r>
              <a:rPr lang="vi-VN" sz="2000" b="1" dirty="0"/>
              <a:t> </a:t>
            </a:r>
            <a:r>
              <a:rPr lang="vi-VN" sz="2000" dirty="0"/>
              <a:t>my laptop is not broken, I could use it for my online learning.</a:t>
            </a:r>
            <a:endParaRPr lang="en-US" sz="2000" dirty="0"/>
          </a:p>
          <a:p>
            <a:r>
              <a:rPr lang="en-US" sz="2000" b="1" dirty="0" smtClean="0"/>
              <a:t>B</a:t>
            </a:r>
            <a:r>
              <a:rPr lang="en-US" sz="2000" dirty="0"/>
              <a:t>. </a:t>
            </a:r>
            <a:r>
              <a:rPr lang="vi-VN" sz="2000" dirty="0"/>
              <a:t>In case my laptop was not broken, I could use it for my online learning.</a:t>
            </a:r>
            <a:r>
              <a:rPr lang="en-US" sz="2000" dirty="0"/>
              <a:t> </a:t>
            </a:r>
          </a:p>
          <a:p>
            <a:r>
              <a:rPr lang="en-US" sz="2000" b="1" dirty="0" smtClean="0"/>
              <a:t>C</a:t>
            </a:r>
            <a:r>
              <a:rPr lang="en-US" sz="2000" dirty="0"/>
              <a:t>. </a:t>
            </a:r>
            <a:r>
              <a:rPr lang="vi-VN" sz="2000" dirty="0"/>
              <a:t>I wish my laptop were not broken so that I could use it for my online learning.</a:t>
            </a:r>
            <a:r>
              <a:rPr lang="en-US" sz="2000" dirty="0"/>
              <a:t> </a:t>
            </a:r>
          </a:p>
          <a:p>
            <a:r>
              <a:rPr lang="en-US" sz="2000" b="1" dirty="0" smtClean="0"/>
              <a:t>D</a:t>
            </a:r>
            <a:r>
              <a:rPr lang="en-US" sz="2000" dirty="0"/>
              <a:t>. </a:t>
            </a:r>
            <a:r>
              <a:rPr lang="vi-VN" sz="2000" dirty="0"/>
              <a:t>If only my laptop had not been broken, I could have used it for my online learning.</a:t>
            </a:r>
            <a:r>
              <a:rPr lang="en-US" sz="2000" dirty="0"/>
              <a:t> </a:t>
            </a:r>
          </a:p>
          <a:p>
            <a:endParaRPr lang="en-US" sz="2000" b="1" dirty="0" smtClean="0"/>
          </a:p>
          <a:p>
            <a:r>
              <a:rPr lang="vi-VN" sz="2000" dirty="0" smtClean="0"/>
              <a:t>Kiến </a:t>
            </a:r>
            <a:r>
              <a:rPr lang="vi-VN" sz="2000" dirty="0"/>
              <a:t>thức: </a:t>
            </a:r>
            <a:r>
              <a:rPr lang="en-US" sz="2000" dirty="0" err="1"/>
              <a:t>Kết</a:t>
            </a:r>
            <a:r>
              <a:rPr lang="en-US" sz="2000" dirty="0"/>
              <a:t> </a:t>
            </a:r>
            <a:r>
              <a:rPr lang="en-US" sz="2000" dirty="0" err="1"/>
              <a:t>hợp</a:t>
            </a:r>
            <a:r>
              <a:rPr lang="en-US" sz="2000" dirty="0"/>
              <a:t> </a:t>
            </a:r>
            <a:r>
              <a:rPr lang="en-US" sz="2000" dirty="0" err="1"/>
              <a:t>câu</a:t>
            </a:r>
            <a:r>
              <a:rPr lang="en-US" sz="2000" dirty="0"/>
              <a:t> – </a:t>
            </a:r>
            <a:r>
              <a:rPr lang="en-US" sz="2000" dirty="0" err="1"/>
              <a:t>câu</a:t>
            </a:r>
            <a:r>
              <a:rPr lang="en-US" sz="2000" dirty="0"/>
              <a:t> </a:t>
            </a:r>
            <a:r>
              <a:rPr lang="en-US" sz="2000" dirty="0" err="1"/>
              <a:t>ước</a:t>
            </a:r>
            <a:endParaRPr lang="en-US" sz="2000" dirty="0"/>
          </a:p>
          <a:p>
            <a:r>
              <a:rPr lang="vi-VN" sz="2000" dirty="0"/>
              <a:t>Giải thích: </a:t>
            </a:r>
            <a:endParaRPr lang="en-US" sz="2000" dirty="0"/>
          </a:p>
          <a:p>
            <a:r>
              <a:rPr lang="en-US" sz="2000" dirty="0" err="1"/>
              <a:t>Câu</a:t>
            </a:r>
            <a:r>
              <a:rPr lang="en-US" sz="2000" dirty="0"/>
              <a:t> </a:t>
            </a:r>
            <a:r>
              <a:rPr lang="en-US" sz="2000" dirty="0" err="1"/>
              <a:t>cho</a:t>
            </a:r>
            <a:r>
              <a:rPr lang="en-US" sz="2000" dirty="0"/>
              <a:t> </a:t>
            </a:r>
            <a:r>
              <a:rPr lang="en-US" sz="2000" dirty="0" err="1"/>
              <a:t>trước</a:t>
            </a:r>
            <a:r>
              <a:rPr lang="en-US" sz="2000" dirty="0"/>
              <a:t> ở </a:t>
            </a:r>
            <a:r>
              <a:rPr lang="en-US" sz="2000" dirty="0" err="1"/>
              <a:t>thì</a:t>
            </a:r>
            <a:r>
              <a:rPr lang="en-US" sz="2000" dirty="0"/>
              <a:t> </a:t>
            </a:r>
            <a:r>
              <a:rPr lang="en-US" sz="2000" dirty="0" err="1"/>
              <a:t>hiện</a:t>
            </a:r>
            <a:r>
              <a:rPr lang="en-US" sz="2000" dirty="0"/>
              <a:t> </a:t>
            </a:r>
            <a:r>
              <a:rPr lang="en-US" sz="2000" dirty="0" err="1"/>
              <a:t>tại</a:t>
            </a:r>
            <a:r>
              <a:rPr lang="en-US" sz="2000" dirty="0"/>
              <a:t> </a:t>
            </a:r>
            <a:r>
              <a:rPr lang="en-US" sz="2000" dirty="0" err="1"/>
              <a:t>nên</a:t>
            </a:r>
            <a:r>
              <a:rPr lang="en-US" sz="2000" dirty="0"/>
              <a:t> ta dung </a:t>
            </a:r>
            <a:r>
              <a:rPr lang="en-US" sz="2000" dirty="0" err="1"/>
              <a:t>câu</a:t>
            </a:r>
            <a:r>
              <a:rPr lang="en-US" sz="2000" dirty="0"/>
              <a:t> </a:t>
            </a:r>
            <a:r>
              <a:rPr lang="en-US" sz="2000" dirty="0" err="1"/>
              <a:t>ước</a:t>
            </a:r>
            <a:r>
              <a:rPr lang="en-US" sz="2000" dirty="0"/>
              <a:t> ở </a:t>
            </a:r>
            <a:r>
              <a:rPr lang="en-US" sz="2000" dirty="0" err="1"/>
              <a:t>thì</a:t>
            </a:r>
            <a:r>
              <a:rPr lang="en-US" sz="2000" dirty="0"/>
              <a:t> </a:t>
            </a:r>
            <a:r>
              <a:rPr lang="en-US" sz="2000" dirty="0" err="1"/>
              <a:t>quá</a:t>
            </a:r>
            <a:r>
              <a:rPr lang="en-US" sz="2000" dirty="0"/>
              <a:t> </a:t>
            </a:r>
            <a:r>
              <a:rPr lang="en-US" sz="2000" dirty="0" err="1"/>
              <a:t>khứ</a:t>
            </a:r>
            <a:r>
              <a:rPr lang="en-US" sz="2000" dirty="0"/>
              <a:t> </a:t>
            </a:r>
            <a:r>
              <a:rPr lang="en-US" sz="2000" dirty="0" err="1"/>
              <a:t>đơn</a:t>
            </a:r>
            <a:endParaRPr lang="en-US" sz="2000" dirty="0"/>
          </a:p>
          <a:p>
            <a:r>
              <a:rPr lang="vi-VN" sz="2000" dirty="0"/>
              <a:t>A. </a:t>
            </a:r>
            <a:r>
              <a:rPr lang="en-US" sz="2000" dirty="0" err="1"/>
              <a:t>Nếu</a:t>
            </a:r>
            <a:r>
              <a:rPr lang="en-US" sz="2000" dirty="0"/>
              <a:t> </a:t>
            </a:r>
            <a:r>
              <a:rPr lang="en-US" sz="2000" dirty="0" err="1"/>
              <a:t>máy</a:t>
            </a:r>
            <a:r>
              <a:rPr lang="en-US" sz="2000" dirty="0"/>
              <a:t> </a:t>
            </a:r>
            <a:r>
              <a:rPr lang="en-US" sz="2000" dirty="0" err="1"/>
              <a:t>tính</a:t>
            </a:r>
            <a:r>
              <a:rPr lang="en-US" sz="2000" dirty="0"/>
              <a:t> </a:t>
            </a:r>
            <a:r>
              <a:rPr lang="en-US" sz="2000" dirty="0" err="1"/>
              <a:t>của</a:t>
            </a:r>
            <a:r>
              <a:rPr lang="en-US" sz="2000" dirty="0"/>
              <a:t> </a:t>
            </a:r>
            <a:r>
              <a:rPr lang="en-US" sz="2000" dirty="0" err="1"/>
              <a:t>tôi</a:t>
            </a:r>
            <a:r>
              <a:rPr lang="en-US" sz="2000" dirty="0"/>
              <a:t> </a:t>
            </a:r>
            <a:r>
              <a:rPr lang="en-US" sz="2000" dirty="0" err="1"/>
              <a:t>không</a:t>
            </a:r>
            <a:r>
              <a:rPr lang="en-US" sz="2000" dirty="0"/>
              <a:t> </a:t>
            </a:r>
            <a:r>
              <a:rPr lang="en-US" sz="2000" dirty="0" err="1"/>
              <a:t>hỏng</a:t>
            </a:r>
            <a:r>
              <a:rPr lang="en-US" sz="2000" dirty="0"/>
              <a:t>, </a:t>
            </a:r>
            <a:r>
              <a:rPr lang="en-US" sz="2000" dirty="0" err="1"/>
              <a:t>tôi</a:t>
            </a:r>
            <a:r>
              <a:rPr lang="en-US" sz="2000" dirty="0"/>
              <a:t> </a:t>
            </a:r>
            <a:r>
              <a:rPr lang="en-US" sz="2000" dirty="0" err="1"/>
              <a:t>có</a:t>
            </a:r>
            <a:r>
              <a:rPr lang="en-US" sz="2000" dirty="0"/>
              <a:t> </a:t>
            </a:r>
            <a:r>
              <a:rPr lang="en-US" sz="2000" dirty="0" err="1"/>
              <a:t>thể</a:t>
            </a:r>
            <a:r>
              <a:rPr lang="en-US" sz="2000" dirty="0"/>
              <a:t> </a:t>
            </a:r>
            <a:r>
              <a:rPr lang="en-US" sz="2000" dirty="0" err="1"/>
              <a:t>sử</a:t>
            </a:r>
            <a:r>
              <a:rPr lang="en-US" sz="2000" dirty="0"/>
              <a:t> </a:t>
            </a:r>
            <a:r>
              <a:rPr lang="en-US" sz="2000" dirty="0" err="1"/>
              <a:t>dụng</a:t>
            </a:r>
            <a:r>
              <a:rPr lang="en-US" sz="2000" dirty="0"/>
              <a:t> </a:t>
            </a:r>
            <a:r>
              <a:rPr lang="en-US" sz="2000" dirty="0" err="1"/>
              <a:t>nó</a:t>
            </a:r>
            <a:r>
              <a:rPr lang="en-US" sz="2000" dirty="0"/>
              <a:t> </a:t>
            </a:r>
            <a:r>
              <a:rPr lang="en-US" sz="2000" dirty="0" err="1"/>
              <a:t>cho</a:t>
            </a:r>
            <a:r>
              <a:rPr lang="en-US" sz="2000" dirty="0"/>
              <a:t> </a:t>
            </a:r>
            <a:r>
              <a:rPr lang="en-US" sz="2000" dirty="0" err="1"/>
              <a:t>việc</a:t>
            </a:r>
            <a:r>
              <a:rPr lang="en-US" sz="2000" dirty="0"/>
              <a:t> </a:t>
            </a:r>
            <a:r>
              <a:rPr lang="en-US" sz="2000" dirty="0" err="1"/>
              <a:t>học</a:t>
            </a:r>
            <a:r>
              <a:rPr lang="en-US" sz="2000" dirty="0"/>
              <a:t> online. =&gt; </a:t>
            </a:r>
            <a:r>
              <a:rPr lang="en-US" sz="2000" dirty="0" err="1"/>
              <a:t>sai</a:t>
            </a:r>
            <a:r>
              <a:rPr lang="en-US" sz="2000" dirty="0"/>
              <a:t> </a:t>
            </a:r>
            <a:r>
              <a:rPr lang="en-US" sz="2000" dirty="0" err="1"/>
              <a:t>cấu</a:t>
            </a:r>
            <a:r>
              <a:rPr lang="en-US" sz="2000" dirty="0"/>
              <a:t> </a:t>
            </a:r>
            <a:r>
              <a:rPr lang="en-US" sz="2000" dirty="0" err="1"/>
              <a:t>trúc</a:t>
            </a:r>
            <a:r>
              <a:rPr lang="en-US" sz="2000" dirty="0"/>
              <a:t> </a:t>
            </a:r>
            <a:r>
              <a:rPr lang="en-US" sz="2000" dirty="0" err="1"/>
              <a:t>câu</a:t>
            </a:r>
            <a:r>
              <a:rPr lang="en-US" sz="2000" dirty="0"/>
              <a:t> </a:t>
            </a:r>
            <a:r>
              <a:rPr lang="en-US" sz="2000" dirty="0" err="1"/>
              <a:t>điều</a:t>
            </a:r>
            <a:r>
              <a:rPr lang="en-US" sz="2000" dirty="0"/>
              <a:t> </a:t>
            </a:r>
            <a:r>
              <a:rPr lang="en-US" sz="2000" dirty="0" err="1"/>
              <a:t>kiện</a:t>
            </a:r>
            <a:r>
              <a:rPr lang="en-US" sz="2000" dirty="0"/>
              <a:t> </a:t>
            </a:r>
            <a:r>
              <a:rPr lang="en-US" sz="2000" dirty="0" err="1"/>
              <a:t>loại</a:t>
            </a:r>
            <a:r>
              <a:rPr lang="en-US" sz="2000" dirty="0"/>
              <a:t> 2</a:t>
            </a:r>
          </a:p>
          <a:p>
            <a:r>
              <a:rPr lang="vi-VN" sz="2000" dirty="0"/>
              <a:t>B. </a:t>
            </a:r>
            <a:r>
              <a:rPr lang="en-US" sz="2000" dirty="0" err="1"/>
              <a:t>Trong</a:t>
            </a:r>
            <a:r>
              <a:rPr lang="en-US" sz="2000" dirty="0"/>
              <a:t> </a:t>
            </a:r>
            <a:r>
              <a:rPr lang="en-US" sz="2000" dirty="0" err="1"/>
              <a:t>trường</a:t>
            </a:r>
            <a:r>
              <a:rPr lang="en-US" sz="2000" dirty="0"/>
              <a:t> </a:t>
            </a:r>
            <a:r>
              <a:rPr lang="en-US" sz="2000" dirty="0" err="1"/>
              <a:t>hợp</a:t>
            </a:r>
            <a:r>
              <a:rPr lang="en-US" sz="2000" dirty="0"/>
              <a:t> </a:t>
            </a:r>
            <a:r>
              <a:rPr lang="en-US" sz="2000" dirty="0" err="1"/>
              <a:t>máy</a:t>
            </a:r>
            <a:r>
              <a:rPr lang="en-US" sz="2000" dirty="0"/>
              <a:t> </a:t>
            </a:r>
            <a:r>
              <a:rPr lang="en-US" sz="2000" dirty="0" err="1"/>
              <a:t>tính</a:t>
            </a:r>
            <a:r>
              <a:rPr lang="en-US" sz="2000" dirty="0"/>
              <a:t> </a:t>
            </a:r>
            <a:r>
              <a:rPr lang="en-US" sz="2000" dirty="0" err="1"/>
              <a:t>của</a:t>
            </a:r>
            <a:r>
              <a:rPr lang="en-US" sz="2000" dirty="0"/>
              <a:t> </a:t>
            </a:r>
            <a:r>
              <a:rPr lang="en-US" sz="2000" dirty="0" err="1"/>
              <a:t>tôi</a:t>
            </a:r>
            <a:r>
              <a:rPr lang="en-US" sz="2000" dirty="0"/>
              <a:t> </a:t>
            </a:r>
            <a:r>
              <a:rPr lang="en-US" sz="2000" dirty="0" err="1"/>
              <a:t>không</a:t>
            </a:r>
            <a:r>
              <a:rPr lang="en-US" sz="2000" dirty="0"/>
              <a:t> </a:t>
            </a:r>
            <a:r>
              <a:rPr lang="en-US" sz="2000" dirty="0" err="1"/>
              <a:t>bị</a:t>
            </a:r>
            <a:r>
              <a:rPr lang="en-US" sz="2000" dirty="0"/>
              <a:t> </a:t>
            </a:r>
            <a:r>
              <a:rPr lang="en-US" sz="2000" dirty="0" err="1"/>
              <a:t>hỏng</a:t>
            </a:r>
            <a:r>
              <a:rPr lang="en-US" sz="2000" dirty="0"/>
              <a:t>, </a:t>
            </a:r>
            <a:r>
              <a:rPr lang="en-US" sz="2000" dirty="0" err="1"/>
              <a:t>tôi</a:t>
            </a:r>
            <a:r>
              <a:rPr lang="en-US" sz="2000" dirty="0"/>
              <a:t> </a:t>
            </a:r>
            <a:r>
              <a:rPr lang="en-US" sz="2000" dirty="0" err="1"/>
              <a:t>có</a:t>
            </a:r>
            <a:r>
              <a:rPr lang="en-US" sz="2000" dirty="0"/>
              <a:t> </a:t>
            </a:r>
            <a:r>
              <a:rPr lang="en-US" sz="2000" dirty="0" err="1"/>
              <a:t>thể</a:t>
            </a:r>
            <a:r>
              <a:rPr lang="en-US" sz="2000" dirty="0"/>
              <a:t> </a:t>
            </a:r>
            <a:r>
              <a:rPr lang="en-US" sz="2000" dirty="0" err="1"/>
              <a:t>sử</a:t>
            </a:r>
            <a:r>
              <a:rPr lang="en-US" sz="2000" dirty="0"/>
              <a:t> </a:t>
            </a:r>
            <a:r>
              <a:rPr lang="en-US" sz="2000" dirty="0" err="1"/>
              <a:t>dụng</a:t>
            </a:r>
            <a:r>
              <a:rPr lang="en-US" sz="2000" dirty="0"/>
              <a:t> </a:t>
            </a:r>
            <a:r>
              <a:rPr lang="en-US" sz="2000" dirty="0" err="1"/>
              <a:t>nó</a:t>
            </a:r>
            <a:r>
              <a:rPr lang="en-US" sz="2000" dirty="0"/>
              <a:t> </a:t>
            </a:r>
            <a:r>
              <a:rPr lang="en-US" sz="2000" dirty="0" err="1"/>
              <a:t>để</a:t>
            </a:r>
            <a:r>
              <a:rPr lang="en-US" sz="2000" dirty="0"/>
              <a:t> </a:t>
            </a:r>
            <a:r>
              <a:rPr lang="en-US" sz="2000" dirty="0" err="1"/>
              <a:t>học</a:t>
            </a:r>
            <a:r>
              <a:rPr lang="en-US" sz="2000" dirty="0"/>
              <a:t> online. =&gt; </a:t>
            </a:r>
            <a:r>
              <a:rPr lang="en-US" sz="2000" dirty="0" err="1"/>
              <a:t>không</a:t>
            </a:r>
            <a:r>
              <a:rPr lang="en-US" sz="2000" dirty="0"/>
              <a:t> </a:t>
            </a:r>
            <a:r>
              <a:rPr lang="en-US" sz="2000" dirty="0" err="1"/>
              <a:t>hợp</a:t>
            </a:r>
            <a:r>
              <a:rPr lang="en-US" sz="2000" dirty="0"/>
              <a:t> </a:t>
            </a:r>
            <a:r>
              <a:rPr lang="en-US" sz="2000" dirty="0" err="1"/>
              <a:t>nghĩa</a:t>
            </a:r>
            <a:endParaRPr lang="en-US" sz="2000" dirty="0"/>
          </a:p>
          <a:p>
            <a:r>
              <a:rPr lang="vi-VN" sz="2000" dirty="0"/>
              <a:t>C. </a:t>
            </a:r>
            <a:r>
              <a:rPr lang="en-US" sz="2000" dirty="0" err="1"/>
              <a:t>Tôi</a:t>
            </a:r>
            <a:r>
              <a:rPr lang="en-US" sz="2000" dirty="0"/>
              <a:t> </a:t>
            </a:r>
            <a:r>
              <a:rPr lang="en-US" sz="2000" dirty="0" err="1"/>
              <a:t>ước</a:t>
            </a:r>
            <a:r>
              <a:rPr lang="en-US" sz="2000" dirty="0"/>
              <a:t> </a:t>
            </a:r>
            <a:r>
              <a:rPr lang="en-US" sz="2000" dirty="0" err="1"/>
              <a:t>máy</a:t>
            </a:r>
            <a:r>
              <a:rPr lang="en-US" sz="2000" dirty="0"/>
              <a:t> </a:t>
            </a:r>
            <a:r>
              <a:rPr lang="en-US" sz="2000" dirty="0" err="1"/>
              <a:t>tính</a:t>
            </a:r>
            <a:r>
              <a:rPr lang="en-US" sz="2000" dirty="0"/>
              <a:t> </a:t>
            </a:r>
            <a:r>
              <a:rPr lang="en-US" sz="2000" dirty="0" err="1"/>
              <a:t>xách</a:t>
            </a:r>
            <a:r>
              <a:rPr lang="en-US" sz="2000" dirty="0"/>
              <a:t> </a:t>
            </a:r>
            <a:r>
              <a:rPr lang="en-US" sz="2000" dirty="0" err="1"/>
              <a:t>tay</a:t>
            </a:r>
            <a:r>
              <a:rPr lang="en-US" sz="2000" dirty="0"/>
              <a:t> </a:t>
            </a:r>
            <a:r>
              <a:rPr lang="en-US" sz="2000" dirty="0" err="1"/>
              <a:t>của</a:t>
            </a:r>
            <a:r>
              <a:rPr lang="en-US" sz="2000" dirty="0"/>
              <a:t> </a:t>
            </a:r>
            <a:r>
              <a:rPr lang="en-US" sz="2000" dirty="0" err="1"/>
              <a:t>tôi</a:t>
            </a:r>
            <a:r>
              <a:rPr lang="en-US" sz="2000" dirty="0"/>
              <a:t> </a:t>
            </a:r>
            <a:r>
              <a:rPr lang="en-US" sz="2000" dirty="0" err="1"/>
              <a:t>không</a:t>
            </a:r>
            <a:r>
              <a:rPr lang="en-US" sz="2000" dirty="0"/>
              <a:t> </a:t>
            </a:r>
            <a:r>
              <a:rPr lang="en-US" sz="2000" dirty="0" err="1"/>
              <a:t>bị</a:t>
            </a:r>
            <a:r>
              <a:rPr lang="en-US" sz="2000" dirty="0"/>
              <a:t> </a:t>
            </a:r>
            <a:r>
              <a:rPr lang="en-US" sz="2000" dirty="0" err="1"/>
              <a:t>hỏng</a:t>
            </a:r>
            <a:r>
              <a:rPr lang="en-US" sz="2000" dirty="0"/>
              <a:t> </a:t>
            </a:r>
            <a:r>
              <a:rPr lang="en-US" sz="2000" dirty="0" err="1"/>
              <a:t>để</a:t>
            </a:r>
            <a:r>
              <a:rPr lang="en-US" sz="2000" dirty="0"/>
              <a:t> </a:t>
            </a:r>
            <a:r>
              <a:rPr lang="en-US" sz="2000" dirty="0" err="1"/>
              <a:t>tôi</a:t>
            </a:r>
            <a:r>
              <a:rPr lang="en-US" sz="2000" dirty="0"/>
              <a:t> </a:t>
            </a:r>
            <a:r>
              <a:rPr lang="en-US" sz="2000" dirty="0" err="1"/>
              <a:t>có</a:t>
            </a:r>
            <a:r>
              <a:rPr lang="en-US" sz="2000" dirty="0"/>
              <a:t> </a:t>
            </a:r>
            <a:r>
              <a:rPr lang="en-US" sz="2000" dirty="0" err="1"/>
              <a:t>thể</a:t>
            </a:r>
            <a:r>
              <a:rPr lang="en-US" sz="2000" dirty="0"/>
              <a:t> </a:t>
            </a:r>
            <a:r>
              <a:rPr lang="en-US" sz="2000" dirty="0" err="1"/>
              <a:t>sử</a:t>
            </a:r>
            <a:r>
              <a:rPr lang="en-US" sz="2000" dirty="0"/>
              <a:t> </a:t>
            </a:r>
            <a:r>
              <a:rPr lang="en-US" sz="2000" dirty="0" err="1"/>
              <a:t>dụng</a:t>
            </a:r>
            <a:r>
              <a:rPr lang="en-US" sz="2000" dirty="0"/>
              <a:t> </a:t>
            </a:r>
            <a:r>
              <a:rPr lang="en-US" sz="2000" dirty="0" err="1"/>
              <a:t>nó</a:t>
            </a:r>
            <a:r>
              <a:rPr lang="en-US" sz="2000" dirty="0"/>
              <a:t> </a:t>
            </a:r>
            <a:r>
              <a:rPr lang="en-US" sz="2000" dirty="0" err="1"/>
              <a:t>cho</a:t>
            </a:r>
            <a:r>
              <a:rPr lang="en-US" sz="2000" dirty="0"/>
              <a:t> </a:t>
            </a:r>
            <a:r>
              <a:rPr lang="en-US" sz="2000" dirty="0" err="1"/>
              <a:t>việc</a:t>
            </a:r>
            <a:r>
              <a:rPr lang="en-US" sz="2000" dirty="0"/>
              <a:t> </a:t>
            </a:r>
            <a:r>
              <a:rPr lang="en-US" sz="2000" dirty="0" err="1"/>
              <a:t>học</a:t>
            </a:r>
            <a:r>
              <a:rPr lang="en-US" sz="2000" dirty="0"/>
              <a:t> </a:t>
            </a:r>
            <a:r>
              <a:rPr lang="en-US" sz="2000" dirty="0" err="1"/>
              <a:t>trực</a:t>
            </a:r>
            <a:r>
              <a:rPr lang="en-US" sz="2000" dirty="0"/>
              <a:t> </a:t>
            </a:r>
            <a:r>
              <a:rPr lang="en-US" sz="2000" dirty="0" err="1"/>
              <a:t>tuyến</a:t>
            </a:r>
            <a:r>
              <a:rPr lang="en-US" sz="2000" dirty="0"/>
              <a:t>. =&gt; </a:t>
            </a:r>
            <a:r>
              <a:rPr lang="en-US" sz="2000" dirty="0" err="1"/>
              <a:t>Đúng</a:t>
            </a:r>
            <a:endParaRPr lang="en-US" sz="2000" dirty="0"/>
          </a:p>
          <a:p>
            <a:r>
              <a:rPr lang="vi-VN" sz="2000" dirty="0"/>
              <a:t>D. </a:t>
            </a:r>
            <a:r>
              <a:rPr lang="en-US" sz="2000" dirty="0"/>
              <a:t> </a:t>
            </a:r>
            <a:r>
              <a:rPr lang="en-US" sz="2000" dirty="0" err="1"/>
              <a:t>Giá</a:t>
            </a:r>
            <a:r>
              <a:rPr lang="en-US" sz="2000" dirty="0"/>
              <a:t> </a:t>
            </a:r>
            <a:r>
              <a:rPr lang="en-US" sz="2000" dirty="0" err="1"/>
              <a:t>mà</a:t>
            </a:r>
            <a:r>
              <a:rPr lang="en-US" sz="2000" dirty="0"/>
              <a:t> </a:t>
            </a:r>
            <a:r>
              <a:rPr lang="en-US" sz="2000" dirty="0" err="1"/>
              <a:t>máy</a:t>
            </a:r>
            <a:r>
              <a:rPr lang="en-US" sz="2000" dirty="0"/>
              <a:t> </a:t>
            </a:r>
            <a:r>
              <a:rPr lang="en-US" sz="2000" dirty="0" err="1"/>
              <a:t>tính</a:t>
            </a:r>
            <a:r>
              <a:rPr lang="en-US" sz="2000" dirty="0"/>
              <a:t> </a:t>
            </a:r>
            <a:r>
              <a:rPr lang="en-US" sz="2000" dirty="0" err="1"/>
              <a:t>xách</a:t>
            </a:r>
            <a:r>
              <a:rPr lang="en-US" sz="2000" dirty="0"/>
              <a:t> </a:t>
            </a:r>
            <a:r>
              <a:rPr lang="en-US" sz="2000" dirty="0" err="1"/>
              <a:t>tay</a:t>
            </a:r>
            <a:r>
              <a:rPr lang="en-US" sz="2000" dirty="0"/>
              <a:t> </a:t>
            </a:r>
            <a:r>
              <a:rPr lang="en-US" sz="2000" dirty="0" err="1"/>
              <a:t>của</a:t>
            </a:r>
            <a:r>
              <a:rPr lang="en-US" sz="2000" dirty="0"/>
              <a:t> </a:t>
            </a:r>
            <a:r>
              <a:rPr lang="en-US" sz="2000" dirty="0" err="1"/>
              <a:t>tôi</a:t>
            </a:r>
            <a:r>
              <a:rPr lang="en-US" sz="2000" dirty="0"/>
              <a:t> </a:t>
            </a:r>
            <a:r>
              <a:rPr lang="en-US" sz="2000" dirty="0" err="1"/>
              <a:t>không</a:t>
            </a:r>
            <a:r>
              <a:rPr lang="en-US" sz="2000" dirty="0"/>
              <a:t> </a:t>
            </a:r>
            <a:r>
              <a:rPr lang="en-US" sz="2000" dirty="0" err="1"/>
              <a:t>bị</a:t>
            </a:r>
            <a:r>
              <a:rPr lang="en-US" sz="2000" dirty="0"/>
              <a:t> </a:t>
            </a:r>
            <a:r>
              <a:rPr lang="en-US" sz="2000" dirty="0" err="1"/>
              <a:t>hỏng</a:t>
            </a:r>
            <a:r>
              <a:rPr lang="en-US" sz="2000" dirty="0"/>
              <a:t>, </a:t>
            </a:r>
            <a:r>
              <a:rPr lang="en-US" sz="2000" dirty="0" err="1"/>
              <a:t>tôi</a:t>
            </a:r>
            <a:r>
              <a:rPr lang="en-US" sz="2000" dirty="0"/>
              <a:t> </a:t>
            </a:r>
            <a:r>
              <a:rPr lang="en-US" sz="2000" dirty="0" err="1"/>
              <a:t>có</a:t>
            </a:r>
            <a:r>
              <a:rPr lang="en-US" sz="2000" dirty="0"/>
              <a:t> </a:t>
            </a:r>
            <a:r>
              <a:rPr lang="en-US" sz="2000" dirty="0" err="1"/>
              <a:t>thể</a:t>
            </a:r>
            <a:r>
              <a:rPr lang="en-US" sz="2000" dirty="0"/>
              <a:t> </a:t>
            </a:r>
            <a:r>
              <a:rPr lang="en-US" sz="2000" dirty="0" err="1"/>
              <a:t>sử</a:t>
            </a:r>
            <a:r>
              <a:rPr lang="en-US" sz="2000" dirty="0"/>
              <a:t> </a:t>
            </a:r>
            <a:r>
              <a:rPr lang="en-US" sz="2000" dirty="0" err="1"/>
              <a:t>dụng</a:t>
            </a:r>
            <a:r>
              <a:rPr lang="en-US" sz="2000" dirty="0"/>
              <a:t> </a:t>
            </a:r>
            <a:r>
              <a:rPr lang="en-US" sz="2000" dirty="0" err="1"/>
              <a:t>nó</a:t>
            </a:r>
            <a:r>
              <a:rPr lang="en-US" sz="2000" dirty="0"/>
              <a:t> </a:t>
            </a:r>
            <a:r>
              <a:rPr lang="en-US" sz="2000" dirty="0" err="1"/>
              <a:t>cho</a:t>
            </a:r>
            <a:r>
              <a:rPr lang="en-US" sz="2000" dirty="0"/>
              <a:t> </a:t>
            </a:r>
            <a:r>
              <a:rPr lang="en-US" sz="2000" dirty="0" err="1"/>
              <a:t>việc</a:t>
            </a:r>
            <a:r>
              <a:rPr lang="en-US" sz="2000" dirty="0"/>
              <a:t> </a:t>
            </a:r>
            <a:r>
              <a:rPr lang="en-US" sz="2000" dirty="0" err="1"/>
              <a:t>học</a:t>
            </a:r>
            <a:r>
              <a:rPr lang="en-US" sz="2000" dirty="0"/>
              <a:t> </a:t>
            </a:r>
            <a:r>
              <a:rPr lang="en-US" sz="2000" dirty="0" err="1"/>
              <a:t>trực</a:t>
            </a:r>
            <a:r>
              <a:rPr lang="en-US" sz="2000" dirty="0"/>
              <a:t> </a:t>
            </a:r>
            <a:r>
              <a:rPr lang="en-US" sz="2000" dirty="0" err="1"/>
              <a:t>tuyến</a:t>
            </a:r>
            <a:r>
              <a:rPr lang="en-US" sz="2000" dirty="0"/>
              <a:t>. =&gt; </a:t>
            </a:r>
            <a:r>
              <a:rPr lang="en-US" sz="2000" dirty="0" err="1"/>
              <a:t>sai</a:t>
            </a:r>
            <a:r>
              <a:rPr lang="en-US" sz="2000" dirty="0"/>
              <a:t> </a:t>
            </a:r>
            <a:r>
              <a:rPr lang="en-US" sz="2000" dirty="0" err="1"/>
              <a:t>cấu</a:t>
            </a:r>
            <a:r>
              <a:rPr lang="en-US" sz="2000" dirty="0"/>
              <a:t> </a:t>
            </a:r>
            <a:r>
              <a:rPr lang="en-US" sz="2000" dirty="0" err="1"/>
              <a:t>trúc</a:t>
            </a:r>
            <a:endParaRPr lang="en-US" sz="2000" dirty="0"/>
          </a:p>
          <a:p>
            <a:r>
              <a:rPr lang="en-US" sz="2000" b="1" i="1" dirty="0" err="1"/>
              <a:t>Tạm</a:t>
            </a:r>
            <a:r>
              <a:rPr lang="en-US" sz="2000" b="1" i="1" dirty="0"/>
              <a:t> d</a:t>
            </a:r>
            <a:r>
              <a:rPr lang="vi-VN" sz="2000" b="1" i="1" dirty="0"/>
              <a:t>ịch</a:t>
            </a:r>
            <a:r>
              <a:rPr lang="en-US" sz="2000" b="1" i="1" dirty="0"/>
              <a:t>:</a:t>
            </a:r>
            <a:r>
              <a:rPr lang="en-US" sz="2000" dirty="0"/>
              <a:t> </a:t>
            </a:r>
            <a:r>
              <a:rPr lang="vi-VN" sz="2000" i="1" dirty="0"/>
              <a:t>M</a:t>
            </a:r>
            <a:r>
              <a:rPr lang="en-US" sz="2000" i="1" dirty="0" err="1"/>
              <a:t>áy</a:t>
            </a:r>
            <a:r>
              <a:rPr lang="en-US" sz="2000" i="1" dirty="0"/>
              <a:t> </a:t>
            </a:r>
            <a:r>
              <a:rPr lang="en-US" sz="2000" i="1" dirty="0" err="1"/>
              <a:t>tính</a:t>
            </a:r>
            <a:r>
              <a:rPr lang="en-US" sz="2000" i="1" dirty="0"/>
              <a:t> </a:t>
            </a:r>
            <a:r>
              <a:rPr lang="en-US" sz="2000" i="1" dirty="0" err="1"/>
              <a:t>xách</a:t>
            </a:r>
            <a:r>
              <a:rPr lang="en-US" sz="2000" i="1" dirty="0"/>
              <a:t> </a:t>
            </a:r>
            <a:r>
              <a:rPr lang="en-US" sz="2000" i="1" dirty="0" err="1"/>
              <a:t>tay</a:t>
            </a:r>
            <a:r>
              <a:rPr lang="en-US" sz="2000" i="1" dirty="0"/>
              <a:t> </a:t>
            </a:r>
            <a:r>
              <a:rPr lang="en-US" sz="2000" i="1" dirty="0" err="1"/>
              <a:t>của</a:t>
            </a:r>
            <a:r>
              <a:rPr lang="en-US" sz="2000" i="1" dirty="0"/>
              <a:t> </a:t>
            </a:r>
            <a:r>
              <a:rPr lang="en-US" sz="2000" i="1" dirty="0" err="1"/>
              <a:t>tôi</a:t>
            </a:r>
            <a:r>
              <a:rPr lang="en-US" sz="2000" i="1" dirty="0"/>
              <a:t> </a:t>
            </a:r>
            <a:r>
              <a:rPr lang="en-US" sz="2000" i="1" dirty="0" err="1"/>
              <a:t>bị</a:t>
            </a:r>
            <a:r>
              <a:rPr lang="en-US" sz="2000" i="1" dirty="0"/>
              <a:t> </a:t>
            </a:r>
            <a:r>
              <a:rPr lang="en-US" sz="2000" i="1" dirty="0" err="1"/>
              <a:t>hỏng</a:t>
            </a:r>
            <a:r>
              <a:rPr lang="en-US" sz="2000" i="1" dirty="0"/>
              <a:t>. </a:t>
            </a:r>
            <a:r>
              <a:rPr lang="en-US" sz="2000" i="1" dirty="0" err="1"/>
              <a:t>Tôi</a:t>
            </a:r>
            <a:r>
              <a:rPr lang="en-US" sz="2000" i="1" dirty="0"/>
              <a:t> </a:t>
            </a:r>
            <a:r>
              <a:rPr lang="en-US" sz="2000" i="1" dirty="0" err="1"/>
              <a:t>cần</a:t>
            </a:r>
            <a:r>
              <a:rPr lang="en-US" sz="2000" i="1" dirty="0"/>
              <a:t> </a:t>
            </a:r>
            <a:r>
              <a:rPr lang="en-US" sz="2000" i="1" dirty="0" err="1"/>
              <a:t>nó</a:t>
            </a:r>
            <a:r>
              <a:rPr lang="en-US" sz="2000" i="1" dirty="0"/>
              <a:t> </a:t>
            </a:r>
            <a:r>
              <a:rPr lang="en-US" sz="2000" i="1" dirty="0" err="1"/>
              <a:t>cho</a:t>
            </a:r>
            <a:r>
              <a:rPr lang="en-US" sz="2000" i="1" dirty="0"/>
              <a:t> </a:t>
            </a:r>
            <a:r>
              <a:rPr lang="en-US" sz="2000" i="1" dirty="0" err="1"/>
              <a:t>việc</a:t>
            </a:r>
            <a:r>
              <a:rPr lang="en-US" sz="2000" i="1" dirty="0"/>
              <a:t> </a:t>
            </a:r>
            <a:r>
              <a:rPr lang="en-US" sz="2000" i="1" dirty="0" err="1"/>
              <a:t>học</a:t>
            </a:r>
            <a:r>
              <a:rPr lang="en-US" sz="2000" i="1" dirty="0"/>
              <a:t> </a:t>
            </a:r>
            <a:r>
              <a:rPr lang="en-US" sz="2000" i="1" dirty="0" err="1"/>
              <a:t>trực</a:t>
            </a:r>
            <a:r>
              <a:rPr lang="en-US" sz="2000" i="1" dirty="0"/>
              <a:t> </a:t>
            </a:r>
            <a:r>
              <a:rPr lang="en-US" sz="2000" i="1" dirty="0" err="1"/>
              <a:t>tuyến</a:t>
            </a:r>
            <a:r>
              <a:rPr lang="en-US" sz="2000" i="1" dirty="0"/>
              <a:t>.</a:t>
            </a:r>
            <a:endParaRPr lang="en-US" sz="2000" dirty="0"/>
          </a:p>
          <a:p>
            <a:endParaRPr lang="en-US" sz="2000" dirty="0"/>
          </a:p>
        </p:txBody>
      </p:sp>
      <p:sp>
        <p:nvSpPr>
          <p:cNvPr id="3" name="Oval 2"/>
          <p:cNvSpPr/>
          <p:nvPr/>
        </p:nvSpPr>
        <p:spPr>
          <a:xfrm>
            <a:off x="228600" y="13716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8351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763000" cy="4524315"/>
          </a:xfrm>
          <a:prstGeom prst="rect">
            <a:avLst/>
          </a:prstGeom>
          <a:noFill/>
        </p:spPr>
        <p:txBody>
          <a:bodyPr wrap="square" rtlCol="0">
            <a:spAutoFit/>
          </a:bodyPr>
          <a:lstStyle/>
          <a:p>
            <a:r>
              <a:rPr lang="en-US" sz="2400" b="1" dirty="0"/>
              <a:t>Question 28</a:t>
            </a:r>
            <a:r>
              <a:rPr lang="en-US" sz="2400" dirty="0"/>
              <a:t>. My brother usually </a:t>
            </a:r>
            <a:r>
              <a:rPr lang="en-US" sz="2400" u="sng" dirty="0"/>
              <a:t>asked</a:t>
            </a:r>
            <a:r>
              <a:rPr lang="en-US" sz="2400" dirty="0"/>
              <a:t> me for help </a:t>
            </a:r>
            <a:r>
              <a:rPr lang="en-US" sz="2400" u="sng" dirty="0"/>
              <a:t>when</a:t>
            </a:r>
            <a:r>
              <a:rPr lang="en-US" sz="2400" dirty="0"/>
              <a:t> he </a:t>
            </a:r>
            <a:r>
              <a:rPr lang="en-US" sz="2400" u="sng" dirty="0"/>
              <a:t>has</a:t>
            </a:r>
            <a:r>
              <a:rPr lang="en-US" sz="2400" dirty="0"/>
              <a:t> difficulty with his </a:t>
            </a:r>
            <a:r>
              <a:rPr lang="en-US" sz="2400" u="sng" dirty="0"/>
              <a:t>homework</a:t>
            </a:r>
            <a:r>
              <a:rPr lang="en-US" sz="2400" dirty="0"/>
              <a:t>.</a:t>
            </a:r>
          </a:p>
          <a:p>
            <a:r>
              <a:rPr lang="en-US" sz="2400" b="1" dirty="0"/>
              <a:t>	A</a:t>
            </a:r>
            <a:r>
              <a:rPr lang="en-US" sz="2400" dirty="0"/>
              <a:t>. asked                    	</a:t>
            </a:r>
            <a:r>
              <a:rPr lang="en-US" sz="2400" b="1" dirty="0"/>
              <a:t>B</a:t>
            </a:r>
            <a:r>
              <a:rPr lang="en-US" sz="2400" dirty="0"/>
              <a:t>. when            	</a:t>
            </a:r>
            <a:r>
              <a:rPr lang="en-US" sz="2400" b="1" dirty="0"/>
              <a:t>C</a:t>
            </a:r>
            <a:r>
              <a:rPr lang="en-US" sz="2400" dirty="0"/>
              <a:t>. has        </a:t>
            </a:r>
            <a:r>
              <a:rPr lang="en-US" sz="2400" b="1" dirty="0" smtClean="0"/>
              <a:t>D</a:t>
            </a:r>
            <a:r>
              <a:rPr lang="en-US" sz="2400" dirty="0"/>
              <a:t>. homework</a:t>
            </a:r>
          </a:p>
          <a:p>
            <a:endParaRPr lang="en-US" sz="2400" b="1" dirty="0" smtClean="0"/>
          </a:p>
          <a:p>
            <a:r>
              <a:rPr lang="vi-VN" sz="2400" dirty="0" smtClean="0"/>
              <a:t>Kiến </a:t>
            </a:r>
            <a:r>
              <a:rPr lang="vi-VN" sz="2400" dirty="0"/>
              <a:t>thức: </a:t>
            </a:r>
            <a:r>
              <a:rPr lang="en-US" sz="2400" dirty="0" err="1"/>
              <a:t>Lỗi</a:t>
            </a:r>
            <a:r>
              <a:rPr lang="en-US" sz="2400" dirty="0"/>
              <a:t> </a:t>
            </a:r>
            <a:r>
              <a:rPr lang="en-US" sz="2400" dirty="0" err="1"/>
              <a:t>sai</a:t>
            </a:r>
            <a:r>
              <a:rPr lang="en-US" sz="2400" dirty="0"/>
              <a:t> –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r>
              <a:rPr lang="en-US" sz="2400" dirty="0"/>
              <a:t> </a:t>
            </a:r>
          </a:p>
          <a:p>
            <a:r>
              <a:rPr lang="vi-VN" sz="2400" dirty="0"/>
              <a:t>Giải thích: </a:t>
            </a:r>
            <a:endParaRPr lang="en-US" sz="2400" dirty="0"/>
          </a:p>
          <a:p>
            <a:r>
              <a:rPr lang="vi-VN" sz="2400" dirty="0"/>
              <a:t>Do mệnh đề “When” chia thì hiện tại đơn, nên mệnh đề chính cũng chia hiện tại đơn tương ứng</a:t>
            </a:r>
            <a:endParaRPr lang="en-US" sz="2400" dirty="0"/>
          </a:p>
          <a:p>
            <a:r>
              <a:rPr lang="vi-VN" sz="2400" dirty="0"/>
              <a:t>- Sửa: asked </a:t>
            </a:r>
            <a:r>
              <a:rPr lang="vi-VN" sz="2400" dirty="0">
                <a:sym typeface="Wingdings"/>
              </a:rPr>
              <a:t></a:t>
            </a:r>
            <a:r>
              <a:rPr lang="vi-VN" sz="2400" dirty="0"/>
              <a:t> asks</a:t>
            </a:r>
            <a:endParaRPr lang="en-US" sz="2400" dirty="0"/>
          </a:p>
          <a:p>
            <a:r>
              <a:rPr lang="en-US" sz="2400" b="1" i="1" dirty="0" err="1"/>
              <a:t>Tạm</a:t>
            </a:r>
            <a:r>
              <a:rPr lang="en-US" sz="2400" b="1" i="1" dirty="0"/>
              <a:t> d</a:t>
            </a:r>
            <a:r>
              <a:rPr lang="vi-VN" sz="2400" b="1" i="1" dirty="0"/>
              <a:t>ịch</a:t>
            </a:r>
            <a:r>
              <a:rPr lang="vi-VN" sz="2400" dirty="0"/>
              <a:t>: </a:t>
            </a:r>
            <a:r>
              <a:rPr lang="vi-VN" sz="2400" i="1" dirty="0"/>
              <a:t>Em tôi thường yêu cầu tôi giúp đỡ khi nó gặp khó khăn về bài tập</a:t>
            </a:r>
            <a:r>
              <a:rPr lang="en-US" sz="2400" i="1" dirty="0"/>
              <a:t>.</a:t>
            </a:r>
            <a:endParaRPr lang="en-US" sz="2400" dirty="0"/>
          </a:p>
          <a:p>
            <a:endParaRPr lang="en-US" sz="2400" dirty="0"/>
          </a:p>
        </p:txBody>
      </p:sp>
      <p:sp>
        <p:nvSpPr>
          <p:cNvPr id="3" name="Oval 2"/>
          <p:cNvSpPr/>
          <p:nvPr/>
        </p:nvSpPr>
        <p:spPr>
          <a:xfrm>
            <a:off x="1143000" y="1295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6301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7223"/>
            <a:ext cx="8763000" cy="6555641"/>
          </a:xfrm>
          <a:prstGeom prst="rect">
            <a:avLst/>
          </a:prstGeom>
          <a:noFill/>
        </p:spPr>
        <p:txBody>
          <a:bodyPr wrap="square" rtlCol="0">
            <a:spAutoFit/>
          </a:bodyPr>
          <a:lstStyle/>
          <a:p>
            <a:r>
              <a:rPr lang="vi-VN" sz="2000" b="1" dirty="0"/>
              <a:t>Question </a:t>
            </a:r>
            <a:r>
              <a:rPr lang="en-US" sz="2000" b="1" dirty="0"/>
              <a:t>29</a:t>
            </a:r>
            <a:r>
              <a:rPr lang="vi-VN" sz="2000" dirty="0"/>
              <a:t>. The puppy stood up </a:t>
            </a:r>
            <a:r>
              <a:rPr lang="vi-VN" sz="2000" u="sng" dirty="0"/>
              <a:t>slowly</a:t>
            </a:r>
            <a:r>
              <a:rPr lang="vi-VN" sz="2000" dirty="0"/>
              <a:t>, wagged </a:t>
            </a:r>
            <a:r>
              <a:rPr lang="vi-VN" sz="2000" u="sng" dirty="0"/>
              <a:t>their</a:t>
            </a:r>
            <a:r>
              <a:rPr lang="vi-VN" sz="2000" dirty="0"/>
              <a:t> tail, </a:t>
            </a:r>
            <a:r>
              <a:rPr lang="vi-VN" sz="2000" u="sng" dirty="0"/>
              <a:t>blinked</a:t>
            </a:r>
            <a:r>
              <a:rPr lang="vi-VN" sz="2000" dirty="0"/>
              <a:t> its eyes, </a:t>
            </a:r>
            <a:r>
              <a:rPr lang="vi-VN" sz="2000" u="sng" dirty="0"/>
              <a:t>and</a:t>
            </a:r>
            <a:r>
              <a:rPr lang="vi-VN" sz="2000" dirty="0"/>
              <a:t> barked.</a:t>
            </a:r>
            <a:endParaRPr lang="en-US" sz="2000" dirty="0"/>
          </a:p>
          <a:p>
            <a:r>
              <a:rPr lang="en-US" sz="2000" b="1" dirty="0"/>
              <a:t>	A. </a:t>
            </a:r>
            <a:r>
              <a:rPr lang="en-US" sz="2000" dirty="0"/>
              <a:t>slowly	</a:t>
            </a:r>
            <a:r>
              <a:rPr lang="en-US" sz="2000" b="1" dirty="0"/>
              <a:t>B</a:t>
            </a:r>
            <a:r>
              <a:rPr lang="en-US" sz="2000" dirty="0"/>
              <a:t>. their	</a:t>
            </a:r>
            <a:r>
              <a:rPr lang="en-US" sz="2000" b="1" dirty="0"/>
              <a:t>C</a:t>
            </a:r>
            <a:r>
              <a:rPr lang="en-US" sz="2000" dirty="0"/>
              <a:t>. blinked	</a:t>
            </a:r>
            <a:r>
              <a:rPr lang="en-US" sz="2000" b="1" dirty="0"/>
              <a:t>D</a:t>
            </a:r>
            <a:r>
              <a:rPr lang="en-US" sz="2000" dirty="0"/>
              <a:t>. </a:t>
            </a:r>
            <a:r>
              <a:rPr lang="en-US" sz="2000" dirty="0" smtClean="0"/>
              <a:t>and</a:t>
            </a:r>
          </a:p>
          <a:p>
            <a:endParaRPr lang="en-US" sz="2000" dirty="0"/>
          </a:p>
          <a:p>
            <a:r>
              <a:rPr lang="vi-VN" sz="2000" dirty="0" smtClean="0"/>
              <a:t>Kiến </a:t>
            </a:r>
            <a:r>
              <a:rPr lang="vi-VN" sz="2000" dirty="0"/>
              <a:t>thức: </a:t>
            </a:r>
            <a:r>
              <a:rPr lang="en-US" sz="2000" dirty="0" err="1"/>
              <a:t>Lỗi</a:t>
            </a:r>
            <a:r>
              <a:rPr lang="en-US" sz="2000" dirty="0"/>
              <a:t> </a:t>
            </a:r>
            <a:r>
              <a:rPr lang="en-US" sz="2000" dirty="0" err="1"/>
              <a:t>sai</a:t>
            </a:r>
            <a:r>
              <a:rPr lang="en-US" sz="2000" dirty="0"/>
              <a:t> – </a:t>
            </a:r>
            <a:r>
              <a:rPr lang="en-US" sz="2000" dirty="0" err="1"/>
              <a:t>Đại</a:t>
            </a:r>
            <a:r>
              <a:rPr lang="en-US" sz="2000" dirty="0"/>
              <a:t> </a:t>
            </a:r>
            <a:r>
              <a:rPr lang="en-US" sz="2000" dirty="0" err="1"/>
              <a:t>từ</a:t>
            </a:r>
            <a:r>
              <a:rPr lang="en-US" sz="2000" dirty="0"/>
              <a:t> </a:t>
            </a:r>
            <a:r>
              <a:rPr lang="en-US" sz="2000" dirty="0" err="1"/>
              <a:t>nhân</a:t>
            </a:r>
            <a:r>
              <a:rPr lang="en-US" sz="2000" dirty="0"/>
              <a:t> </a:t>
            </a:r>
            <a:r>
              <a:rPr lang="en-US" sz="2000" dirty="0" err="1"/>
              <a:t>xưng</a:t>
            </a:r>
            <a:r>
              <a:rPr lang="en-US" sz="2000" dirty="0"/>
              <a:t>/ </a:t>
            </a:r>
            <a:r>
              <a:rPr lang="en-US" sz="2000" dirty="0" err="1"/>
              <a:t>tính</a:t>
            </a:r>
            <a:r>
              <a:rPr lang="en-US" sz="2000" dirty="0"/>
              <a:t> </a:t>
            </a:r>
            <a:r>
              <a:rPr lang="en-US" sz="2000" dirty="0" err="1"/>
              <a:t>từ</a:t>
            </a:r>
            <a:r>
              <a:rPr lang="en-US" sz="2000" dirty="0"/>
              <a:t> </a:t>
            </a:r>
            <a:r>
              <a:rPr lang="en-US" sz="2000" dirty="0" err="1"/>
              <a:t>sở</a:t>
            </a:r>
            <a:r>
              <a:rPr lang="en-US" sz="2000" dirty="0"/>
              <a:t> </a:t>
            </a:r>
            <a:r>
              <a:rPr lang="en-US" sz="2000" dirty="0" err="1"/>
              <a:t>hữu</a:t>
            </a:r>
            <a:endParaRPr lang="en-US" sz="2000" dirty="0"/>
          </a:p>
          <a:p>
            <a:r>
              <a:rPr lang="vi-VN" sz="2000" dirty="0"/>
              <a:t>Giải thích: chủ ngữ là số ít chỉ vật </a:t>
            </a:r>
            <a:r>
              <a:rPr lang="vi-VN" sz="2000" dirty="0">
                <a:sym typeface="Wingdings"/>
              </a:rPr>
              <a:t></a:t>
            </a:r>
            <a:r>
              <a:rPr lang="vi-VN" sz="2000" dirty="0"/>
              <a:t> sở hữu cách cũng phải là số ít chỉ vật</a:t>
            </a:r>
            <a:endParaRPr lang="en-US" sz="2000" dirty="0"/>
          </a:p>
          <a:p>
            <a:r>
              <a:rPr lang="vi-VN" sz="2000" b="1" i="1" dirty="0"/>
              <a:t>Sửa : their </a:t>
            </a:r>
            <a:r>
              <a:rPr lang="vi-VN" sz="2000" b="1" i="1" dirty="0">
                <a:sym typeface="Wingdings"/>
              </a:rPr>
              <a:t></a:t>
            </a:r>
            <a:r>
              <a:rPr lang="vi-VN" sz="2000" b="1" i="1" dirty="0"/>
              <a:t> its</a:t>
            </a:r>
            <a:endParaRPr lang="en-US" sz="2000" dirty="0"/>
          </a:p>
          <a:p>
            <a:r>
              <a:rPr lang="en-US" sz="2000" b="1" i="1" dirty="0" err="1"/>
              <a:t>Tạm</a:t>
            </a:r>
            <a:r>
              <a:rPr lang="en-US" sz="2000" b="1" i="1" dirty="0"/>
              <a:t> d</a:t>
            </a:r>
            <a:r>
              <a:rPr lang="vi-VN" sz="2000" b="1" i="1" dirty="0"/>
              <a:t>ịch</a:t>
            </a:r>
            <a:r>
              <a:rPr lang="vi-VN" sz="2000" b="1" dirty="0"/>
              <a:t>:</a:t>
            </a:r>
            <a:r>
              <a:rPr lang="vi-VN" sz="2000" i="1" dirty="0"/>
              <a:t> Chú chó con đứng lên một cách chậm rãi, vẫy đuôi, nheo mắt và sủa.</a:t>
            </a:r>
            <a:endParaRPr lang="en-US" sz="2000" dirty="0"/>
          </a:p>
          <a:p>
            <a:r>
              <a:rPr lang="vi-VN" sz="2000" b="1" dirty="0"/>
              <a:t>Question </a:t>
            </a:r>
            <a:r>
              <a:rPr lang="en-US" sz="2000" b="1" dirty="0"/>
              <a:t>30</a:t>
            </a:r>
            <a:r>
              <a:rPr lang="vi-VN" sz="2000" dirty="0"/>
              <a:t>. </a:t>
            </a:r>
            <a:r>
              <a:rPr lang="vi-VN" sz="2000" u="sng" dirty="0"/>
              <a:t>Some</a:t>
            </a:r>
            <a:r>
              <a:rPr lang="vi-VN" sz="2000" dirty="0"/>
              <a:t> families </a:t>
            </a:r>
            <a:r>
              <a:rPr lang="vi-VN" sz="2000" u="sng" dirty="0"/>
              <a:t>go without</a:t>
            </a:r>
            <a:r>
              <a:rPr lang="vi-VN" sz="2000" dirty="0"/>
              <a:t> medical </a:t>
            </a:r>
            <a:r>
              <a:rPr lang="vi-VN" sz="2000" u="sng" dirty="0"/>
              <a:t>treatment</a:t>
            </a:r>
            <a:r>
              <a:rPr lang="vi-VN" sz="2000" dirty="0"/>
              <a:t> because of their </a:t>
            </a:r>
            <a:r>
              <a:rPr lang="vi-VN" sz="2000" u="sng" dirty="0"/>
              <a:t>disability</a:t>
            </a:r>
            <a:r>
              <a:rPr lang="vi-VN" sz="2000" dirty="0"/>
              <a:t> to pay.</a:t>
            </a:r>
            <a:endParaRPr lang="en-US" sz="2000" dirty="0"/>
          </a:p>
          <a:p>
            <a:r>
              <a:rPr lang="vi-VN" sz="2000" b="1" dirty="0"/>
              <a:t>	A</a:t>
            </a:r>
            <a:r>
              <a:rPr lang="vi-VN" sz="2000" dirty="0"/>
              <a:t>. Some	</a:t>
            </a:r>
            <a:r>
              <a:rPr lang="vi-VN" sz="2000" b="1" dirty="0"/>
              <a:t>B</a:t>
            </a:r>
            <a:r>
              <a:rPr lang="vi-VN" sz="2000" dirty="0"/>
              <a:t>. go without	</a:t>
            </a:r>
            <a:r>
              <a:rPr lang="vi-VN" sz="2000" b="1" dirty="0"/>
              <a:t>C</a:t>
            </a:r>
            <a:r>
              <a:rPr lang="vi-VN" sz="2000" dirty="0"/>
              <a:t>. treatment	</a:t>
            </a:r>
            <a:r>
              <a:rPr lang="vi-VN" sz="2000" b="1" dirty="0"/>
              <a:t>D</a:t>
            </a:r>
            <a:r>
              <a:rPr lang="vi-VN" sz="2000" dirty="0"/>
              <a:t>. disability</a:t>
            </a:r>
            <a:endParaRPr lang="en-US" sz="2000" dirty="0"/>
          </a:p>
          <a:p>
            <a:endParaRPr lang="en-US" sz="2000" b="1" dirty="0" smtClean="0"/>
          </a:p>
          <a:p>
            <a:r>
              <a:rPr lang="vi-VN" sz="2000" dirty="0" smtClean="0"/>
              <a:t>Kiến </a:t>
            </a:r>
            <a:r>
              <a:rPr lang="vi-VN" sz="2000" dirty="0"/>
              <a:t>thức: </a:t>
            </a:r>
            <a:r>
              <a:rPr lang="en-US" sz="2000" dirty="0" err="1"/>
              <a:t>Lỗi</a:t>
            </a:r>
            <a:r>
              <a:rPr lang="en-US" sz="2000" dirty="0"/>
              <a:t> </a:t>
            </a:r>
            <a:r>
              <a:rPr lang="en-US" sz="2000" dirty="0" err="1"/>
              <a:t>sai</a:t>
            </a:r>
            <a:r>
              <a:rPr lang="en-US" sz="2000" dirty="0"/>
              <a:t> – </a:t>
            </a:r>
            <a:r>
              <a:rPr lang="en-US" sz="2000" dirty="0" err="1"/>
              <a:t>Từ</a:t>
            </a:r>
            <a:r>
              <a:rPr lang="en-US" sz="2000" dirty="0"/>
              <a:t> </a:t>
            </a:r>
            <a:r>
              <a:rPr lang="en-US" sz="2000" dirty="0" err="1"/>
              <a:t>vựng</a:t>
            </a:r>
            <a:endParaRPr lang="en-US" sz="2000" dirty="0"/>
          </a:p>
          <a:p>
            <a:r>
              <a:rPr lang="vi-VN" sz="2000" dirty="0"/>
              <a:t>Giải thích: </a:t>
            </a:r>
            <a:endParaRPr lang="en-US" sz="2000" dirty="0"/>
          </a:p>
          <a:p>
            <a:r>
              <a:rPr lang="vi-VN" sz="2000" b="1" i="1" dirty="0"/>
              <a:t>Tạm dịch</a:t>
            </a:r>
            <a:r>
              <a:rPr lang="vi-VN" sz="2000" i="1" dirty="0"/>
              <a:t>: Một số gia đình không đi điều trị y tế vì không đủ khả năng chi trả.</a:t>
            </a:r>
            <a:endParaRPr lang="en-US" sz="2000" dirty="0"/>
          </a:p>
          <a:p>
            <a:r>
              <a:rPr lang="vi-VN" sz="2000" dirty="0"/>
              <a:t>=&gt; Ta thấy theo ngữ nghĩa thì không thể dùng từ “</a:t>
            </a:r>
            <a:r>
              <a:rPr lang="vi-VN" sz="2000" b="1" dirty="0"/>
              <a:t>disability</a:t>
            </a:r>
            <a:r>
              <a:rPr lang="vi-VN" sz="2000" dirty="0"/>
              <a:t>” (khuyết tật) mà phải dùng từ “</a:t>
            </a:r>
            <a:r>
              <a:rPr lang="vi-VN" sz="2000" b="1" dirty="0"/>
              <a:t>inability</a:t>
            </a:r>
            <a:r>
              <a:rPr lang="vi-VN" sz="2000" dirty="0"/>
              <a:t>” (sự không có khả năng)</a:t>
            </a:r>
            <a:endParaRPr lang="en-US" sz="2000" dirty="0"/>
          </a:p>
          <a:p>
            <a:r>
              <a:rPr lang="vi-VN" sz="2000" dirty="0"/>
              <a:t>=&gt; Sửa lỗi: </a:t>
            </a:r>
            <a:r>
              <a:rPr lang="vi-VN" sz="2000" b="1" dirty="0"/>
              <a:t>disability -&gt; inability</a:t>
            </a:r>
            <a:endParaRPr lang="en-US" sz="2000" dirty="0"/>
          </a:p>
          <a:p>
            <a:endParaRPr lang="en-US" sz="2000" dirty="0"/>
          </a:p>
        </p:txBody>
      </p:sp>
      <p:sp>
        <p:nvSpPr>
          <p:cNvPr id="3" name="Oval 2"/>
          <p:cNvSpPr/>
          <p:nvPr/>
        </p:nvSpPr>
        <p:spPr>
          <a:xfrm>
            <a:off x="2895600" y="6858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Oval 3"/>
          <p:cNvSpPr/>
          <p:nvPr/>
        </p:nvSpPr>
        <p:spPr>
          <a:xfrm>
            <a:off x="6662670" y="3505200"/>
            <a:ext cx="304800" cy="25784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348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2" end="12"/>
                                            </p:txEl>
                                          </p:spTgt>
                                        </p:tgtEl>
                                        <p:attrNameLst>
                                          <p:attrName>style.visibility</p:attrName>
                                        </p:attrNameLst>
                                      </p:cBhvr>
                                      <p:to>
                                        <p:strVal val="visible"/>
                                      </p:to>
                                    </p:set>
                                    <p:anim calcmode="lin" valueType="num">
                                      <p:cBhvr additive="base">
                                        <p:cTn id="39"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3" end="13"/>
                                            </p:txEl>
                                          </p:spTgt>
                                        </p:tgtEl>
                                        <p:attrNameLst>
                                          <p:attrName>style.visibility</p:attrName>
                                        </p:attrNameLst>
                                      </p:cBhvr>
                                      <p:to>
                                        <p:strVal val="visible"/>
                                      </p:to>
                                    </p:set>
                                    <p:anim calcmode="lin" valueType="num">
                                      <p:cBhvr additive="base">
                                        <p:cTn id="43"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14" end="14"/>
                                            </p:txEl>
                                          </p:spTgt>
                                        </p:tgtEl>
                                        <p:attrNameLst>
                                          <p:attrName>style.visibility</p:attrName>
                                        </p:attrNameLst>
                                      </p:cBhvr>
                                      <p:to>
                                        <p:strVal val="visible"/>
                                      </p:to>
                                    </p:set>
                                    <p:anim calcmode="lin" valueType="num">
                                      <p:cBhvr additive="base">
                                        <p:cTn id="47"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4"/>
                                        </p:tgtEl>
                                        <p:attrNameLst>
                                          <p:attrName>style.visibility</p:attrName>
                                        </p:attrNameLst>
                                      </p:cBhvr>
                                      <p:to>
                                        <p:strVal val="visible"/>
                                      </p:to>
                                    </p:set>
                                    <p:anim calcmode="lin" valueType="num">
                                      <p:cBhvr additive="base">
                                        <p:cTn id="53" dur="500" fill="hold"/>
                                        <p:tgtEl>
                                          <p:spTgt spid="4"/>
                                        </p:tgtEl>
                                        <p:attrNameLst>
                                          <p:attrName>ppt_x</p:attrName>
                                        </p:attrNameLst>
                                      </p:cBhvr>
                                      <p:tavLst>
                                        <p:tav tm="0">
                                          <p:val>
                                            <p:strVal val="#ppt_x"/>
                                          </p:val>
                                        </p:tav>
                                        <p:tav tm="100000">
                                          <p:val>
                                            <p:strVal val="#ppt_x"/>
                                          </p:val>
                                        </p:tav>
                                      </p:tavLst>
                                    </p:anim>
                                    <p:anim calcmode="lin" valueType="num">
                                      <p:cBhvr additive="base">
                                        <p:cTn id="5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04800"/>
            <a:ext cx="8839200" cy="6370975"/>
          </a:xfrm>
          <a:prstGeom prst="rect">
            <a:avLst/>
          </a:prstGeom>
          <a:noFill/>
        </p:spPr>
        <p:txBody>
          <a:bodyPr wrap="square" rtlCol="0">
            <a:spAutoFit/>
          </a:bodyPr>
          <a:lstStyle/>
          <a:p>
            <a:r>
              <a:rPr lang="en-US" sz="2400" b="1" dirty="0"/>
              <a:t>Question 3</a:t>
            </a:r>
            <a:r>
              <a:rPr lang="en-US" sz="2400" dirty="0"/>
              <a:t>. </a:t>
            </a:r>
            <a:r>
              <a:rPr lang="vi-VN" sz="2400" dirty="0"/>
              <a:t>People thought that maybe his novel might one  day be turned into a ﬁlm and become a Hollywood _________.</a:t>
            </a:r>
            <a:endParaRPr lang="en-US" sz="2400" dirty="0" smtClean="0">
              <a:effectLst/>
            </a:endParaRPr>
          </a:p>
          <a:p>
            <a:r>
              <a:rPr lang="vi-VN" sz="2400" b="1" dirty="0" smtClean="0"/>
              <a:t>A</a:t>
            </a:r>
            <a:r>
              <a:rPr lang="vi-VN" sz="2400" b="1" dirty="0"/>
              <a:t>.</a:t>
            </a:r>
            <a:r>
              <a:rPr lang="vi-VN" sz="2400" dirty="0"/>
              <a:t> best-seller 	</a:t>
            </a:r>
            <a:r>
              <a:rPr lang="vi-VN" sz="2400" b="1" dirty="0"/>
              <a:t>B.</a:t>
            </a:r>
            <a:r>
              <a:rPr lang="vi-VN" sz="2400" dirty="0"/>
              <a:t> attraction 	</a:t>
            </a:r>
            <a:r>
              <a:rPr lang="vi-VN" sz="2400" b="1" dirty="0"/>
              <a:t>C.</a:t>
            </a:r>
            <a:r>
              <a:rPr lang="vi-VN" sz="2400" dirty="0"/>
              <a:t> blockbuster 	</a:t>
            </a:r>
            <a:r>
              <a:rPr lang="vi-VN" sz="2400" b="1" dirty="0"/>
              <a:t>D.</a:t>
            </a:r>
            <a:r>
              <a:rPr lang="vi-VN" sz="2400" dirty="0"/>
              <a:t> debut</a:t>
            </a:r>
            <a:endParaRPr lang="en-US" sz="2400" dirty="0" smtClean="0">
              <a:effectLst/>
            </a:endParaRPr>
          </a:p>
          <a:p>
            <a:endParaRPr lang="en-US" sz="2400" b="1" dirty="0" smtClean="0"/>
          </a:p>
          <a:p>
            <a:r>
              <a:rPr lang="vi-VN" sz="2400" dirty="0" smtClean="0"/>
              <a:t>Kiến </a:t>
            </a:r>
            <a:r>
              <a:rPr lang="vi-VN" sz="2400" dirty="0"/>
              <a:t>thức</a:t>
            </a:r>
            <a:r>
              <a:rPr lang="en-US" sz="2400" dirty="0"/>
              <a:t>: </a:t>
            </a:r>
            <a:r>
              <a:rPr lang="en-US" sz="2400" dirty="0" err="1"/>
              <a:t>Từ</a:t>
            </a:r>
            <a:r>
              <a:rPr lang="en-US" sz="2400" dirty="0"/>
              <a:t> </a:t>
            </a:r>
            <a:r>
              <a:rPr lang="en-US" sz="2400" dirty="0" err="1"/>
              <a:t>vựng</a:t>
            </a:r>
            <a:endParaRPr lang="en-US" sz="2400" dirty="0"/>
          </a:p>
          <a:p>
            <a:r>
              <a:rPr lang="en-US" sz="2400" dirty="0" err="1"/>
              <a:t>Giải</a:t>
            </a:r>
            <a:r>
              <a:rPr lang="en-US" sz="2400" dirty="0"/>
              <a:t> </a:t>
            </a:r>
            <a:r>
              <a:rPr lang="en-US" sz="2400" dirty="0" err="1"/>
              <a:t>thích</a:t>
            </a:r>
            <a:r>
              <a:rPr lang="en-US" sz="2400" dirty="0"/>
              <a:t>: </a:t>
            </a:r>
            <a:endParaRPr lang="en-US" sz="2400" dirty="0" smtClean="0">
              <a:effectLst/>
            </a:endParaRPr>
          </a:p>
          <a:p>
            <a:r>
              <a:rPr lang="vi-VN" sz="2400" b="1" dirty="0"/>
              <a:t>A.</a:t>
            </a:r>
            <a:r>
              <a:rPr lang="vi-VN" sz="2400" dirty="0"/>
              <a:t> best-seller /'best'selər/ (n): bản chạy (một cuốn sách/một sản phẩm mới mà bản được nhiều)</a:t>
            </a:r>
            <a:endParaRPr lang="en-US" sz="2400" dirty="0" smtClean="0">
              <a:effectLst/>
            </a:endParaRPr>
          </a:p>
          <a:p>
            <a:r>
              <a:rPr lang="vi-VN" sz="2400" b="1" dirty="0"/>
              <a:t>B. </a:t>
            </a:r>
            <a:r>
              <a:rPr lang="vi-VN" sz="2400" dirty="0"/>
              <a:t>attraction /ə'trækfən/(n): sự hấp dẫn, lôi cuốn</a:t>
            </a:r>
            <a:endParaRPr lang="en-US" sz="2400" dirty="0" smtClean="0">
              <a:effectLst/>
            </a:endParaRPr>
          </a:p>
          <a:p>
            <a:r>
              <a:rPr lang="vi-VN" sz="2400" b="1" dirty="0"/>
              <a:t>C. </a:t>
            </a:r>
            <a:r>
              <a:rPr lang="vi-VN" sz="2400" dirty="0"/>
              <a:t>blockbuster /'blɒkbʌstə(r)/ (n): bộ phim bom tấn</a:t>
            </a:r>
            <a:endParaRPr lang="en-US" sz="2400" dirty="0" smtClean="0">
              <a:effectLst/>
            </a:endParaRPr>
          </a:p>
          <a:p>
            <a:r>
              <a:rPr lang="vi-VN" sz="2400" b="1" dirty="0"/>
              <a:t>D. </a:t>
            </a:r>
            <a:r>
              <a:rPr lang="vi-VN" sz="2400" dirty="0"/>
              <a:t>debut /'deɪbju:/ (n): sự xuất hiện đầu tiên trước công chúng</a:t>
            </a:r>
            <a:endParaRPr lang="en-US" sz="2400" dirty="0" smtClean="0">
              <a:effectLst/>
            </a:endParaRPr>
          </a:p>
          <a:p>
            <a:r>
              <a:rPr lang="vi-VN" sz="2400" b="1" i="1" dirty="0"/>
              <a:t>Tạm dịch:</a:t>
            </a:r>
            <a:r>
              <a:rPr lang="vi-VN" sz="2400" i="1" dirty="0"/>
              <a:t> Mọi người cho rằng tiểu thuyết của anh ấy có thể sẽ chuyển thể thành phim và sẽ trở thành một phim bom tấn Hollyhood.</a:t>
            </a:r>
            <a:endParaRPr lang="en-US" sz="2400" dirty="0" smtClean="0">
              <a:effectLst/>
            </a:endParaRPr>
          </a:p>
          <a:p>
            <a:r>
              <a:rPr lang="vi-VN" sz="2400" b="1" dirty="0"/>
              <a:t>Cấu trúc đáng lưu ý khác:</a:t>
            </a:r>
            <a:endParaRPr lang="en-US" sz="2400" dirty="0" smtClean="0">
              <a:effectLst/>
            </a:endParaRPr>
          </a:p>
          <a:p>
            <a:r>
              <a:rPr lang="vi-VN" sz="2400" dirty="0"/>
              <a:t>turn into st : chuyển thể, biến thành</a:t>
            </a:r>
            <a:endParaRPr lang="en-US" sz="2400" dirty="0" smtClean="0">
              <a:effectLst/>
            </a:endParaRPr>
          </a:p>
          <a:p>
            <a:endParaRPr lang="en-US" sz="2400" dirty="0"/>
          </a:p>
        </p:txBody>
      </p:sp>
      <p:sp>
        <p:nvSpPr>
          <p:cNvPr id="2" name="Oval 1"/>
          <p:cNvSpPr/>
          <p:nvPr/>
        </p:nvSpPr>
        <p:spPr>
          <a:xfrm>
            <a:off x="4724400" y="1143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676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additive="base">
                                        <p:cTn id="1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additive="base">
                                        <p:cTn id="1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 calcmode="lin" valueType="num">
                                      <p:cBhvr additive="base">
                                        <p:cTn id="2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 calcmode="lin" valueType="num">
                                      <p:cBhvr additive="base">
                                        <p:cTn id="27"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anim calcmode="lin" valueType="num">
                                      <p:cBhvr additive="base">
                                        <p:cTn id="3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0" end="10"/>
                                            </p:txEl>
                                          </p:spTgt>
                                        </p:tgtEl>
                                        <p:attrNameLst>
                                          <p:attrName>style.visibility</p:attrName>
                                        </p:attrNameLst>
                                      </p:cBhvr>
                                      <p:to>
                                        <p:strVal val="visible"/>
                                      </p:to>
                                    </p:set>
                                    <p:anim calcmode="lin" valueType="num">
                                      <p:cBhvr additive="base">
                                        <p:cTn id="35"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11" end="11"/>
                                            </p:txEl>
                                          </p:spTgt>
                                        </p:tgtEl>
                                        <p:attrNameLst>
                                          <p:attrName>style.visibility</p:attrName>
                                        </p:attrNameLst>
                                      </p:cBhvr>
                                      <p:to>
                                        <p:strVal val="visible"/>
                                      </p:to>
                                    </p:set>
                                    <p:anim calcmode="lin" valueType="num">
                                      <p:cBhvr additive="base">
                                        <p:cTn id="39"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839200" cy="5632311"/>
          </a:xfrm>
          <a:prstGeom prst="rect">
            <a:avLst/>
          </a:prstGeom>
          <a:noFill/>
        </p:spPr>
        <p:txBody>
          <a:bodyPr wrap="square" rtlCol="0">
            <a:spAutoFit/>
          </a:bodyPr>
          <a:lstStyle/>
          <a:p>
            <a:r>
              <a:rPr lang="vi-VN" sz="2400" b="1" dirty="0"/>
              <a:t>Question </a:t>
            </a:r>
            <a:r>
              <a:rPr lang="en-US" sz="2400" b="1" dirty="0"/>
              <a:t>31</a:t>
            </a:r>
            <a:r>
              <a:rPr lang="en-US" sz="2400" dirty="0"/>
              <a:t>. </a:t>
            </a:r>
            <a:r>
              <a:rPr lang="vi-VN" sz="2400" dirty="0"/>
              <a:t>You are able to go out with your friend this evening.</a:t>
            </a:r>
            <a:endParaRPr lang="en-US" sz="2400" dirty="0"/>
          </a:p>
          <a:p>
            <a:r>
              <a:rPr lang="vi-VN" sz="2400" b="1" dirty="0"/>
              <a:t>A. </a:t>
            </a:r>
            <a:r>
              <a:rPr lang="vi-VN" sz="2400" dirty="0"/>
              <a:t>You can go out with your friend this evening.	</a:t>
            </a:r>
            <a:endParaRPr lang="en-US" sz="2400" dirty="0"/>
          </a:p>
          <a:p>
            <a:r>
              <a:rPr lang="vi-VN" sz="2400" b="1" dirty="0"/>
              <a:t>B. </a:t>
            </a:r>
            <a:r>
              <a:rPr lang="vi-VN" sz="2400" dirty="0"/>
              <a:t>You should go out with your friend this evening.</a:t>
            </a:r>
            <a:endParaRPr lang="en-US" sz="2400" dirty="0"/>
          </a:p>
          <a:p>
            <a:r>
              <a:rPr lang="vi-VN" sz="2400" b="1" dirty="0"/>
              <a:t>C. </a:t>
            </a:r>
            <a:r>
              <a:rPr lang="vi-VN" sz="2400" dirty="0"/>
              <a:t>You needn’t go out with your friend this evening.</a:t>
            </a:r>
            <a:endParaRPr lang="en-US" sz="2400" dirty="0"/>
          </a:p>
          <a:p>
            <a:r>
              <a:rPr lang="vi-VN" sz="2400" b="1" dirty="0"/>
              <a:t>D. </a:t>
            </a:r>
            <a:r>
              <a:rPr lang="vi-VN" sz="2400" dirty="0"/>
              <a:t>You mustn’t go out with your friend this evening.</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Câu</a:t>
            </a:r>
            <a:r>
              <a:rPr lang="en-US" sz="2400" dirty="0"/>
              <a:t> </a:t>
            </a:r>
            <a:r>
              <a:rPr lang="en-US" sz="2400" dirty="0" err="1"/>
              <a:t>đồng</a:t>
            </a:r>
            <a:r>
              <a:rPr lang="en-US" sz="2400" dirty="0"/>
              <a:t> </a:t>
            </a:r>
            <a:r>
              <a:rPr lang="en-US" sz="2400" dirty="0" err="1"/>
              <a:t>nghĩa</a:t>
            </a:r>
            <a:r>
              <a:rPr lang="en-US" sz="2400" dirty="0"/>
              <a:t> – </a:t>
            </a:r>
            <a:r>
              <a:rPr lang="en-US" sz="2400" dirty="0" err="1"/>
              <a:t>Động</a:t>
            </a:r>
            <a:r>
              <a:rPr lang="en-US" sz="2400" dirty="0"/>
              <a:t> </a:t>
            </a:r>
            <a:r>
              <a:rPr lang="en-US" sz="2400" dirty="0" err="1"/>
              <a:t>từ</a:t>
            </a:r>
            <a:r>
              <a:rPr lang="en-US" sz="2400" dirty="0"/>
              <a:t> </a:t>
            </a:r>
            <a:r>
              <a:rPr lang="en-US" sz="2400" dirty="0" err="1"/>
              <a:t>khuyết</a:t>
            </a:r>
            <a:r>
              <a:rPr lang="en-US" sz="2400" dirty="0"/>
              <a:t> </a:t>
            </a:r>
            <a:r>
              <a:rPr lang="en-US" sz="2400" dirty="0" err="1"/>
              <a:t>thiếu</a:t>
            </a:r>
            <a:endParaRPr lang="en-US" sz="2400" dirty="0"/>
          </a:p>
          <a:p>
            <a:r>
              <a:rPr lang="en-US" sz="2400" dirty="0" err="1"/>
              <a:t>Giải</a:t>
            </a:r>
            <a:r>
              <a:rPr lang="en-US" sz="2400" dirty="0"/>
              <a:t> </a:t>
            </a:r>
            <a:r>
              <a:rPr lang="en-US" sz="2400" dirty="0" err="1"/>
              <a:t>thích</a:t>
            </a:r>
            <a:r>
              <a:rPr lang="en-US" sz="2400" dirty="0"/>
              <a:t>: </a:t>
            </a:r>
            <a:r>
              <a:rPr lang="vi-VN" sz="2400" dirty="0"/>
              <a:t>Kiến thức về câu với cụm khiếm khuyết hoàn thành để suy đoán</a:t>
            </a:r>
            <a:endParaRPr lang="en-US" sz="2400" dirty="0"/>
          </a:p>
          <a:p>
            <a:r>
              <a:rPr lang="vi-VN" sz="2400" dirty="0"/>
              <a:t> </a:t>
            </a:r>
            <a:r>
              <a:rPr lang="en-US" sz="2400" dirty="0"/>
              <a:t>- To be able to + V = Can + V + St</a:t>
            </a:r>
          </a:p>
          <a:p>
            <a:r>
              <a:rPr lang="en-US" sz="2400" dirty="0"/>
              <a:t>- </a:t>
            </a:r>
            <a:r>
              <a:rPr lang="en-US" sz="2400" dirty="0" err="1"/>
              <a:t>Musn’t</a:t>
            </a:r>
            <a:r>
              <a:rPr lang="en-US" sz="2400" dirty="0"/>
              <a:t> + V + St = are not allowed to + V</a:t>
            </a:r>
          </a:p>
          <a:p>
            <a:r>
              <a:rPr lang="en-US" sz="2400" dirty="0"/>
              <a:t>- Should + V + ST:</a:t>
            </a:r>
          </a:p>
          <a:p>
            <a:r>
              <a:rPr lang="en-US" sz="2400" dirty="0"/>
              <a:t>- Needn’t + V + St = don’t/ doesn’t + V + ST</a:t>
            </a:r>
          </a:p>
          <a:p>
            <a:endParaRPr lang="en-US" sz="2400" dirty="0"/>
          </a:p>
        </p:txBody>
      </p:sp>
      <p:sp>
        <p:nvSpPr>
          <p:cNvPr id="3" name="Oval 2"/>
          <p:cNvSpPr/>
          <p:nvPr/>
        </p:nvSpPr>
        <p:spPr>
          <a:xfrm>
            <a:off x="152400" y="1447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8535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86800" cy="4893647"/>
          </a:xfrm>
          <a:prstGeom prst="rect">
            <a:avLst/>
          </a:prstGeom>
          <a:noFill/>
        </p:spPr>
        <p:txBody>
          <a:bodyPr wrap="square" rtlCol="0">
            <a:spAutoFit/>
          </a:bodyPr>
          <a:lstStyle/>
          <a:p>
            <a:r>
              <a:rPr lang="vi-VN" sz="2400" b="1" dirty="0"/>
              <a:t>Question </a:t>
            </a:r>
            <a:r>
              <a:rPr lang="en-US" sz="2400" b="1" dirty="0"/>
              <a:t>32</a:t>
            </a:r>
            <a:r>
              <a:rPr lang="en-US" sz="2400" dirty="0"/>
              <a:t>. </a:t>
            </a:r>
            <a:r>
              <a:rPr lang="vi-VN" sz="2400" dirty="0"/>
              <a:t>“I’ll help you repair this washing machine, Jenny”, he said.</a:t>
            </a:r>
            <a:endParaRPr lang="en-US" sz="2400" dirty="0"/>
          </a:p>
          <a:p>
            <a:r>
              <a:rPr lang="vi-VN" sz="2400" b="1" dirty="0"/>
              <a:t>  </a:t>
            </a:r>
            <a:r>
              <a:rPr lang="vi-VN" sz="2400" b="1" dirty="0" smtClean="0"/>
              <a:t>A</a:t>
            </a:r>
            <a:r>
              <a:rPr lang="vi-VN" sz="2400" b="1" dirty="0"/>
              <a:t>.</a:t>
            </a:r>
            <a:r>
              <a:rPr lang="vi-VN" sz="2400" dirty="0"/>
              <a:t> He admitted helping Jenny repair that washing machine.</a:t>
            </a:r>
            <a:endParaRPr lang="en-US" sz="2400" dirty="0"/>
          </a:p>
          <a:p>
            <a:r>
              <a:rPr lang="en-US" sz="2400" dirty="0"/>
              <a:t>  </a:t>
            </a:r>
            <a:r>
              <a:rPr lang="vi-VN" sz="2400" b="1" dirty="0" smtClean="0"/>
              <a:t>B</a:t>
            </a:r>
            <a:r>
              <a:rPr lang="vi-VN" sz="2400" b="1" dirty="0"/>
              <a:t>.</a:t>
            </a:r>
            <a:r>
              <a:rPr lang="vi-VN" sz="2400" dirty="0"/>
              <a:t> He denied helping Jenny repair that washing machine.</a:t>
            </a:r>
            <a:endParaRPr lang="en-US" sz="2400" dirty="0"/>
          </a:p>
          <a:p>
            <a:r>
              <a:rPr lang="en-US" sz="2400" b="1" dirty="0"/>
              <a:t> </a:t>
            </a:r>
            <a:r>
              <a:rPr lang="vi-VN" sz="2400" b="1" dirty="0" smtClean="0"/>
              <a:t>C</a:t>
            </a:r>
            <a:r>
              <a:rPr lang="vi-VN" sz="2400" b="1" dirty="0"/>
              <a:t>.</a:t>
            </a:r>
            <a:r>
              <a:rPr lang="vi-VN" sz="2400" dirty="0"/>
              <a:t> He </a:t>
            </a:r>
            <a:r>
              <a:rPr lang="en-US" sz="2400" dirty="0"/>
              <a:t>told Jenny that he would</a:t>
            </a:r>
            <a:r>
              <a:rPr lang="vi-VN" sz="2400" dirty="0"/>
              <a:t>  help her repair that washing machine.</a:t>
            </a:r>
            <a:endParaRPr lang="en-US" sz="2400" dirty="0"/>
          </a:p>
          <a:p>
            <a:r>
              <a:rPr lang="en-US" sz="2400" b="1" dirty="0"/>
              <a:t> </a:t>
            </a:r>
            <a:r>
              <a:rPr lang="vi-VN" sz="2400" b="1" dirty="0" smtClean="0"/>
              <a:t>D</a:t>
            </a:r>
            <a:r>
              <a:rPr lang="vi-VN" sz="2400" b="1" dirty="0"/>
              <a:t>.</a:t>
            </a:r>
            <a:r>
              <a:rPr lang="vi-VN" sz="2400" dirty="0"/>
              <a:t> He refused to help Jenny repair that washing machine.</a:t>
            </a:r>
            <a:endParaRPr lang="en-US" sz="2400" dirty="0"/>
          </a:p>
          <a:p>
            <a:r>
              <a:rPr lang="en-US" sz="2400" b="1" i="1" dirty="0" err="1"/>
              <a:t>Tạm</a:t>
            </a:r>
            <a:r>
              <a:rPr lang="en-US" sz="2400" b="1" i="1" dirty="0"/>
              <a:t> </a:t>
            </a:r>
            <a:r>
              <a:rPr lang="en-US" sz="2400" b="1" i="1" dirty="0" err="1"/>
              <a:t>dịch</a:t>
            </a:r>
            <a:r>
              <a:rPr lang="en-US" sz="2400" i="1" dirty="0"/>
              <a:t>: “</a:t>
            </a:r>
            <a:r>
              <a:rPr lang="en-US" sz="2400" i="1" dirty="0" err="1"/>
              <a:t>Tôi</a:t>
            </a:r>
            <a:r>
              <a:rPr lang="en-US" sz="2400" i="1" dirty="0"/>
              <a:t> </a:t>
            </a:r>
            <a:r>
              <a:rPr lang="en-US" sz="2400" i="1" dirty="0" err="1"/>
              <a:t>sẽ</a:t>
            </a:r>
            <a:r>
              <a:rPr lang="en-US" sz="2400" i="1" dirty="0"/>
              <a:t> </a:t>
            </a:r>
            <a:r>
              <a:rPr lang="en-US" sz="2400" i="1" dirty="0" err="1"/>
              <a:t>giúp</a:t>
            </a:r>
            <a:r>
              <a:rPr lang="en-US" sz="2400" i="1" dirty="0"/>
              <a:t> </a:t>
            </a:r>
            <a:r>
              <a:rPr lang="en-US" sz="2400" i="1" dirty="0" err="1"/>
              <a:t>bạn</a:t>
            </a:r>
            <a:r>
              <a:rPr lang="en-US" sz="2400" i="1" dirty="0"/>
              <a:t> </a:t>
            </a:r>
            <a:r>
              <a:rPr lang="en-US" sz="2400" i="1" dirty="0" err="1"/>
              <a:t>giặt</a:t>
            </a:r>
            <a:r>
              <a:rPr lang="en-US" sz="2400" i="1" dirty="0"/>
              <a:t> </a:t>
            </a:r>
            <a:r>
              <a:rPr lang="en-US" sz="2400" i="1" dirty="0" err="1"/>
              <a:t>giũ</a:t>
            </a:r>
            <a:r>
              <a:rPr lang="en-US" sz="2400" i="1" dirty="0"/>
              <a:t>, Mary” </a:t>
            </a:r>
            <a:r>
              <a:rPr lang="en-US" sz="2400" i="1" dirty="0" err="1"/>
              <a:t>anh</a:t>
            </a:r>
            <a:r>
              <a:rPr lang="en-US" sz="2400" i="1" dirty="0"/>
              <a:t> </a:t>
            </a:r>
            <a:r>
              <a:rPr lang="en-US" sz="2400" i="1" dirty="0" err="1"/>
              <a:t>ấy</a:t>
            </a:r>
            <a:r>
              <a:rPr lang="en-US" sz="2400" i="1" dirty="0"/>
              <a:t> </a:t>
            </a:r>
            <a:r>
              <a:rPr lang="en-US" sz="2400" i="1" dirty="0" err="1"/>
              <a:t>đã</a:t>
            </a:r>
            <a:r>
              <a:rPr lang="en-US" sz="2400" i="1" dirty="0"/>
              <a:t> </a:t>
            </a:r>
            <a:r>
              <a:rPr lang="en-US" sz="2400" i="1" dirty="0" err="1"/>
              <a:t>nói</a:t>
            </a:r>
            <a:r>
              <a:rPr lang="en-US" sz="2400" i="1" dirty="0"/>
              <a:t> </a:t>
            </a:r>
            <a:endParaRPr lang="en-US" sz="2400" dirty="0"/>
          </a:p>
          <a:p>
            <a:r>
              <a:rPr lang="en-US" sz="2400" dirty="0"/>
              <a:t>A. </a:t>
            </a:r>
            <a:r>
              <a:rPr lang="en-US" sz="2400" dirty="0" err="1"/>
              <a:t>Anh</a:t>
            </a:r>
            <a:r>
              <a:rPr lang="en-US" sz="2400" dirty="0"/>
              <a:t> </a:t>
            </a:r>
            <a:r>
              <a:rPr lang="en-US" sz="2400" dirty="0" err="1"/>
              <a:t>ấy</a:t>
            </a:r>
            <a:r>
              <a:rPr lang="en-US" sz="2400" dirty="0"/>
              <a:t> </a:t>
            </a:r>
            <a:r>
              <a:rPr lang="en-US" sz="2400" dirty="0" err="1"/>
              <a:t>thừa</a:t>
            </a:r>
            <a:r>
              <a:rPr lang="en-US" sz="2400" dirty="0"/>
              <a:t> </a:t>
            </a:r>
            <a:r>
              <a:rPr lang="en-US" sz="2400" dirty="0" err="1"/>
              <a:t>nhận</a:t>
            </a:r>
            <a:r>
              <a:rPr lang="en-US" sz="2400" dirty="0"/>
              <a:t> </a:t>
            </a:r>
            <a:r>
              <a:rPr lang="en-US" sz="2400" dirty="0" err="1"/>
              <a:t>đã</a:t>
            </a:r>
            <a:r>
              <a:rPr lang="en-US" sz="2400" dirty="0"/>
              <a:t> </a:t>
            </a:r>
            <a:r>
              <a:rPr lang="en-US" sz="2400" dirty="0" err="1"/>
              <a:t>giúp</a:t>
            </a:r>
            <a:r>
              <a:rPr lang="en-US" sz="2400" dirty="0"/>
              <a:t> </a:t>
            </a:r>
            <a:r>
              <a:rPr lang="en-US" sz="2400" dirty="0" err="1"/>
              <a:t>Jeny</a:t>
            </a:r>
            <a:r>
              <a:rPr lang="en-US" sz="2400" dirty="0"/>
              <a:t> </a:t>
            </a:r>
            <a:r>
              <a:rPr lang="en-US" sz="2400" dirty="0" err="1"/>
              <a:t>sửa</a:t>
            </a:r>
            <a:r>
              <a:rPr lang="en-US" sz="2400" dirty="0"/>
              <a:t> </a:t>
            </a:r>
            <a:r>
              <a:rPr lang="en-US" sz="2400" dirty="0" err="1"/>
              <a:t>máy</a:t>
            </a:r>
            <a:r>
              <a:rPr lang="en-US" sz="2400" dirty="0"/>
              <a:t> </a:t>
            </a:r>
            <a:r>
              <a:rPr lang="en-US" sz="2400" dirty="0" err="1"/>
              <a:t>giặt</a:t>
            </a:r>
            <a:r>
              <a:rPr lang="en-US" sz="2400" dirty="0"/>
              <a:t>. =&gt; </a:t>
            </a:r>
            <a:r>
              <a:rPr lang="en-US" sz="2400" dirty="0" err="1"/>
              <a:t>Sai</a:t>
            </a:r>
            <a:r>
              <a:rPr lang="en-US" sz="2400" dirty="0"/>
              <a:t> </a:t>
            </a:r>
            <a:r>
              <a:rPr lang="en-US" sz="2400" dirty="0" err="1"/>
              <a:t>về</a:t>
            </a:r>
            <a:r>
              <a:rPr lang="en-US" sz="2400" dirty="0"/>
              <a:t> </a:t>
            </a:r>
            <a:r>
              <a:rPr lang="en-US" sz="2400" dirty="0" err="1"/>
              <a:t>nghĩa</a:t>
            </a:r>
            <a:r>
              <a:rPr lang="en-US" sz="2400" dirty="0"/>
              <a:t> </a:t>
            </a:r>
          </a:p>
          <a:p>
            <a:r>
              <a:rPr lang="en-US" sz="2400" dirty="0"/>
              <a:t>B. </a:t>
            </a:r>
            <a:r>
              <a:rPr lang="en-US" sz="2400" dirty="0" err="1"/>
              <a:t>Anh</a:t>
            </a:r>
            <a:r>
              <a:rPr lang="en-US" sz="2400" dirty="0"/>
              <a:t> ta </a:t>
            </a:r>
            <a:r>
              <a:rPr lang="en-US" sz="2400" dirty="0" err="1"/>
              <a:t>phủ</a:t>
            </a:r>
            <a:r>
              <a:rPr lang="en-US" sz="2400" dirty="0"/>
              <a:t> </a:t>
            </a:r>
            <a:r>
              <a:rPr lang="en-US" sz="2400" dirty="0" err="1"/>
              <a:t>nhận</a:t>
            </a:r>
            <a:r>
              <a:rPr lang="en-US" sz="2400" dirty="0"/>
              <a:t> </a:t>
            </a:r>
            <a:r>
              <a:rPr lang="en-US" sz="2400" dirty="0" err="1"/>
              <a:t>việc</a:t>
            </a:r>
            <a:r>
              <a:rPr lang="en-US" sz="2400" dirty="0"/>
              <a:t> </a:t>
            </a:r>
            <a:r>
              <a:rPr lang="en-US" sz="2400" dirty="0" err="1"/>
              <a:t>giúp</a:t>
            </a:r>
            <a:r>
              <a:rPr lang="en-US" sz="2400" dirty="0"/>
              <a:t> </a:t>
            </a:r>
            <a:r>
              <a:rPr lang="en-US" sz="2400" dirty="0" err="1"/>
              <a:t>Jeny</a:t>
            </a:r>
            <a:r>
              <a:rPr lang="en-US" sz="2400" dirty="0"/>
              <a:t> </a:t>
            </a:r>
            <a:r>
              <a:rPr lang="en-US" sz="2400" dirty="0" err="1"/>
              <a:t>sửa</a:t>
            </a:r>
            <a:r>
              <a:rPr lang="en-US" sz="2400" dirty="0"/>
              <a:t> </a:t>
            </a:r>
            <a:r>
              <a:rPr lang="en-US" sz="2400" dirty="0" err="1"/>
              <a:t>máy</a:t>
            </a:r>
            <a:r>
              <a:rPr lang="en-US" sz="2400" dirty="0"/>
              <a:t> </a:t>
            </a:r>
            <a:r>
              <a:rPr lang="en-US" sz="2400" dirty="0" err="1"/>
              <a:t>giặt</a:t>
            </a:r>
            <a:r>
              <a:rPr lang="en-US" sz="2400" dirty="0"/>
              <a:t> .=&gt; </a:t>
            </a:r>
            <a:r>
              <a:rPr lang="en-US" sz="2400" dirty="0" err="1"/>
              <a:t>Sai</a:t>
            </a:r>
            <a:r>
              <a:rPr lang="en-US" sz="2400" dirty="0"/>
              <a:t> </a:t>
            </a:r>
            <a:r>
              <a:rPr lang="en-US" sz="2400" dirty="0" err="1"/>
              <a:t>về</a:t>
            </a:r>
            <a:r>
              <a:rPr lang="en-US" sz="2400" dirty="0"/>
              <a:t> </a:t>
            </a:r>
            <a:r>
              <a:rPr lang="en-US" sz="2400" dirty="0" err="1"/>
              <a:t>nghĩa</a:t>
            </a:r>
            <a:r>
              <a:rPr lang="en-US" sz="2400" dirty="0"/>
              <a:t> </a:t>
            </a:r>
          </a:p>
          <a:p>
            <a:r>
              <a:rPr lang="en-US" sz="2400" dirty="0"/>
              <a:t>C. </a:t>
            </a:r>
            <a:r>
              <a:rPr lang="en-US" sz="2400" dirty="0" err="1"/>
              <a:t>Anh</a:t>
            </a:r>
            <a:r>
              <a:rPr lang="en-US" sz="2400" dirty="0"/>
              <a:t> </a:t>
            </a:r>
            <a:r>
              <a:rPr lang="en-US" sz="2400" dirty="0" err="1"/>
              <a:t>nói</a:t>
            </a:r>
            <a:r>
              <a:rPr lang="en-US" sz="2400" dirty="0"/>
              <a:t> </a:t>
            </a:r>
            <a:r>
              <a:rPr lang="en-US" sz="2400" dirty="0" err="1"/>
              <a:t>vơi</a:t>
            </a:r>
            <a:r>
              <a:rPr lang="en-US" sz="2400" dirty="0"/>
              <a:t> Jenny </a:t>
            </a:r>
            <a:r>
              <a:rPr lang="en-US" sz="2400" dirty="0" err="1"/>
              <a:t>sẽ</a:t>
            </a:r>
            <a:r>
              <a:rPr lang="en-US" sz="2400" dirty="0"/>
              <a:t> </a:t>
            </a:r>
            <a:r>
              <a:rPr lang="en-US" sz="2400" dirty="0" err="1"/>
              <a:t>giúp</a:t>
            </a:r>
            <a:r>
              <a:rPr lang="en-US" sz="2400" dirty="0"/>
              <a:t> </a:t>
            </a:r>
            <a:r>
              <a:rPr lang="en-US" sz="2400" dirty="0" err="1"/>
              <a:t>Jeny</a:t>
            </a:r>
            <a:r>
              <a:rPr lang="en-US" sz="2400" dirty="0"/>
              <a:t> </a:t>
            </a:r>
            <a:r>
              <a:rPr lang="en-US" sz="2400" dirty="0" err="1"/>
              <a:t>sửa</a:t>
            </a:r>
            <a:r>
              <a:rPr lang="en-US" sz="2400" dirty="0"/>
              <a:t> </a:t>
            </a:r>
            <a:r>
              <a:rPr lang="en-US" sz="2400" dirty="0" err="1"/>
              <a:t>máy</a:t>
            </a:r>
            <a:r>
              <a:rPr lang="en-US" sz="2400" dirty="0"/>
              <a:t> </a:t>
            </a:r>
            <a:r>
              <a:rPr lang="en-US" sz="2400" dirty="0" err="1"/>
              <a:t>giặt</a:t>
            </a:r>
            <a:r>
              <a:rPr lang="en-US" sz="2400" dirty="0"/>
              <a:t>. </a:t>
            </a:r>
          </a:p>
          <a:p>
            <a:r>
              <a:rPr lang="en-US" sz="2400" dirty="0"/>
              <a:t>D. </a:t>
            </a:r>
            <a:r>
              <a:rPr lang="en-US" sz="2400" dirty="0" err="1"/>
              <a:t>Anh</a:t>
            </a:r>
            <a:r>
              <a:rPr lang="en-US" sz="2400" dirty="0"/>
              <a:t> ta </a:t>
            </a:r>
            <a:r>
              <a:rPr lang="en-US" sz="2400" dirty="0" err="1"/>
              <a:t>từ</a:t>
            </a:r>
            <a:r>
              <a:rPr lang="en-US" sz="2400" dirty="0"/>
              <a:t> </a:t>
            </a:r>
            <a:r>
              <a:rPr lang="en-US" sz="2400" dirty="0" err="1"/>
              <a:t>chối</a:t>
            </a:r>
            <a:r>
              <a:rPr lang="en-US" sz="2400" dirty="0"/>
              <a:t> </a:t>
            </a:r>
            <a:r>
              <a:rPr lang="en-US" sz="2400" dirty="0" err="1"/>
              <a:t>giúp</a:t>
            </a:r>
            <a:r>
              <a:rPr lang="en-US" sz="2400" dirty="0"/>
              <a:t> . =&gt;</a:t>
            </a:r>
            <a:r>
              <a:rPr lang="en-US" sz="2400" dirty="0" err="1"/>
              <a:t>Sai</a:t>
            </a:r>
            <a:r>
              <a:rPr lang="en-US" sz="2400" dirty="0"/>
              <a:t> </a:t>
            </a:r>
            <a:r>
              <a:rPr lang="en-US" sz="2400" dirty="0" err="1"/>
              <a:t>về</a:t>
            </a:r>
            <a:r>
              <a:rPr lang="en-US" sz="2400" dirty="0"/>
              <a:t> </a:t>
            </a:r>
            <a:r>
              <a:rPr lang="en-US" sz="2400" dirty="0" err="1"/>
              <a:t>nghĩa</a:t>
            </a:r>
            <a:endParaRPr lang="en-US" sz="2400" dirty="0"/>
          </a:p>
          <a:p>
            <a:endParaRPr lang="en-US" sz="2400" dirty="0"/>
          </a:p>
        </p:txBody>
      </p:sp>
      <p:sp>
        <p:nvSpPr>
          <p:cNvPr id="5" name="Oval 4"/>
          <p:cNvSpPr/>
          <p:nvPr/>
        </p:nvSpPr>
        <p:spPr>
          <a:xfrm>
            <a:off x="228600" y="19812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1931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10600" cy="6370975"/>
          </a:xfrm>
          <a:prstGeom prst="rect">
            <a:avLst/>
          </a:prstGeom>
          <a:noFill/>
        </p:spPr>
        <p:txBody>
          <a:bodyPr wrap="square" rtlCol="0">
            <a:spAutoFit/>
          </a:bodyPr>
          <a:lstStyle/>
          <a:p>
            <a:r>
              <a:rPr lang="vi-VN" sz="2400" b="1" dirty="0"/>
              <a:t>Question </a:t>
            </a:r>
            <a:r>
              <a:rPr lang="en-US" sz="2400" b="1" dirty="0"/>
              <a:t>33</a:t>
            </a:r>
            <a:r>
              <a:rPr lang="en-US" sz="2400" dirty="0"/>
              <a:t>. </a:t>
            </a:r>
            <a:r>
              <a:rPr lang="vi-VN" sz="2400" dirty="0"/>
              <a:t>The last time I saw her was three years ago.</a:t>
            </a:r>
            <a:endParaRPr lang="en-US" sz="2400" dirty="0"/>
          </a:p>
          <a:p>
            <a:r>
              <a:rPr lang="vi-VN" sz="2400" dirty="0"/>
              <a:t>	</a:t>
            </a:r>
            <a:r>
              <a:rPr lang="vi-VN" sz="2400" b="1" dirty="0"/>
              <a:t>A</a:t>
            </a:r>
            <a:r>
              <a:rPr lang="vi-VN" sz="2400" dirty="0"/>
              <a:t>. I have not seen her for three years.		</a:t>
            </a:r>
            <a:endParaRPr lang="en-US" sz="2400" dirty="0"/>
          </a:p>
          <a:p>
            <a:r>
              <a:rPr lang="vi-VN" sz="2400" dirty="0"/>
              <a:t>	</a:t>
            </a:r>
            <a:r>
              <a:rPr lang="vi-VN" sz="2400" b="1" dirty="0"/>
              <a:t>B</a:t>
            </a:r>
            <a:r>
              <a:rPr lang="vi-VN" sz="2400" dirty="0"/>
              <a:t>. About three years ago, I used to meet her.</a:t>
            </a:r>
            <a:endParaRPr lang="en-US" sz="2400" dirty="0"/>
          </a:p>
          <a:p>
            <a:r>
              <a:rPr lang="vi-VN" sz="2400" dirty="0"/>
              <a:t>	</a:t>
            </a:r>
            <a:r>
              <a:rPr lang="vi-VN" sz="2400" b="1" dirty="0"/>
              <a:t>C</a:t>
            </a:r>
            <a:r>
              <a:rPr lang="vi-VN" sz="2400" dirty="0"/>
              <a:t>. I have often seen her for the last three years.</a:t>
            </a:r>
            <a:endParaRPr lang="en-US" sz="2400" dirty="0"/>
          </a:p>
          <a:p>
            <a:r>
              <a:rPr lang="vi-VN" sz="2400" dirty="0"/>
              <a:t>	</a:t>
            </a:r>
            <a:r>
              <a:rPr lang="vi-VN" sz="2400" b="1" dirty="0"/>
              <a:t>D</a:t>
            </a:r>
            <a:r>
              <a:rPr lang="vi-VN" sz="2400" dirty="0"/>
              <a:t>. I saw her three years ago and will never meet her</a:t>
            </a:r>
            <a:endParaRPr lang="en-US" sz="2400" dirty="0"/>
          </a:p>
          <a:p>
            <a:r>
              <a:rPr lang="vi-VN" sz="2400" dirty="0" smtClean="0"/>
              <a:t>Kiến </a:t>
            </a:r>
            <a:r>
              <a:rPr lang="vi-VN" sz="2400" dirty="0"/>
              <a:t>thức: </a:t>
            </a:r>
            <a:r>
              <a:rPr lang="en-US" sz="2400" dirty="0" err="1"/>
              <a:t>Câu</a:t>
            </a:r>
            <a:r>
              <a:rPr lang="en-US" sz="2400" dirty="0"/>
              <a:t> </a:t>
            </a:r>
            <a:r>
              <a:rPr lang="en-US" sz="2400" dirty="0" err="1"/>
              <a:t>đồng</a:t>
            </a:r>
            <a:r>
              <a:rPr lang="en-US" sz="2400" dirty="0"/>
              <a:t> </a:t>
            </a:r>
            <a:r>
              <a:rPr lang="en-US" sz="2400" dirty="0" err="1"/>
              <a:t>nghĩa</a:t>
            </a:r>
            <a:r>
              <a:rPr lang="en-US" sz="2400" dirty="0"/>
              <a:t> –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endParaRPr lang="en-US" sz="2400" dirty="0"/>
          </a:p>
          <a:p>
            <a:r>
              <a:rPr lang="vi-VN" sz="2400" dirty="0"/>
              <a:t>Giải thích: </a:t>
            </a:r>
            <a:endParaRPr lang="en-US" sz="2400" dirty="0"/>
          </a:p>
          <a:p>
            <a:r>
              <a:rPr lang="vi-VN" sz="2400" b="1" dirty="0"/>
              <a:t>A</a:t>
            </a:r>
            <a:r>
              <a:rPr lang="vi-VN" sz="2400" dirty="0"/>
              <a:t>. Tôi đã không gặp cô ấy 3 năm rồi.</a:t>
            </a:r>
            <a:endParaRPr lang="en-US" sz="2400" dirty="0"/>
          </a:p>
          <a:p>
            <a:r>
              <a:rPr lang="vi-VN" sz="2400" b="1" dirty="0"/>
              <a:t>B</a:t>
            </a:r>
            <a:r>
              <a:rPr lang="vi-VN" sz="2400" dirty="0"/>
              <a:t>. Khoảng 3 năm trước, tôi đã từng gặp cô ấy</a:t>
            </a:r>
            <a:endParaRPr lang="en-US" sz="2400" dirty="0"/>
          </a:p>
          <a:p>
            <a:r>
              <a:rPr lang="vi-VN" sz="2400" b="1" dirty="0"/>
              <a:t>C</a:t>
            </a:r>
            <a:r>
              <a:rPr lang="vi-VN" sz="2400" dirty="0"/>
              <a:t>. Tôi thường gặp cô ấy khoảng 3 năm trước</a:t>
            </a:r>
            <a:endParaRPr lang="en-US" sz="2400" dirty="0"/>
          </a:p>
          <a:p>
            <a:r>
              <a:rPr lang="vi-VN" sz="2400" b="1" dirty="0"/>
              <a:t>D</a:t>
            </a:r>
            <a:r>
              <a:rPr lang="vi-VN" sz="2400" dirty="0"/>
              <a:t>. Tôi gặp cô ấy 3 năm trước và sẽ không bao giờ gặp cô ấy nữa.</a:t>
            </a:r>
            <a:endParaRPr lang="en-US" sz="2400" dirty="0"/>
          </a:p>
          <a:p>
            <a:r>
              <a:rPr lang="en-US" sz="2400" b="1" i="1" dirty="0" err="1"/>
              <a:t>Dịch</a:t>
            </a:r>
            <a:r>
              <a:rPr lang="en-US" sz="2400" b="1" i="1" dirty="0"/>
              <a:t> </a:t>
            </a:r>
            <a:r>
              <a:rPr lang="en-US" sz="2400" b="1" i="1" dirty="0" err="1"/>
              <a:t>nghĩa</a:t>
            </a:r>
            <a:r>
              <a:rPr lang="en-US" sz="2400" i="1" dirty="0"/>
              <a:t>: </a:t>
            </a:r>
            <a:r>
              <a:rPr lang="vi-VN" sz="2400" i="1" dirty="0"/>
              <a:t>Lần cuối cùng tôi gặp cô ấy là 3 năm trước</a:t>
            </a:r>
            <a:endParaRPr lang="en-US" sz="2400" dirty="0"/>
          </a:p>
          <a:p>
            <a:r>
              <a:rPr lang="en-US" sz="2400" b="1" i="1" dirty="0"/>
              <a:t>C</a:t>
            </a:r>
            <a:r>
              <a:rPr lang="vi-VN" sz="2400" b="1" i="1" dirty="0"/>
              <a:t>ấu trúc: S + haven’t/ hasn’t + P</a:t>
            </a:r>
            <a:r>
              <a:rPr lang="vi-VN" sz="2400" b="1" i="1" baseline="-25000" dirty="0"/>
              <a:t>2</a:t>
            </a:r>
            <a:r>
              <a:rPr lang="vi-VN" sz="2400" b="1" i="1" dirty="0"/>
              <a:t> + since/ for…</a:t>
            </a:r>
            <a:r>
              <a:rPr lang="en-US" sz="2400" b="1" i="1" dirty="0"/>
              <a:t>…</a:t>
            </a:r>
            <a:r>
              <a:rPr lang="vi-VN" sz="2400" b="1" i="1" dirty="0"/>
              <a:t> . </a:t>
            </a:r>
            <a:endParaRPr lang="en-US" sz="2400" dirty="0"/>
          </a:p>
          <a:p>
            <a:r>
              <a:rPr lang="vi-VN" sz="2400" b="1" i="1" dirty="0"/>
              <a:t>= The last time (when) S + V (past simple) + was + a period of time + ago. </a:t>
            </a:r>
            <a:endParaRPr lang="en-US" sz="2400" dirty="0"/>
          </a:p>
          <a:p>
            <a:endParaRPr lang="en-US" sz="2400" dirty="0"/>
          </a:p>
        </p:txBody>
      </p:sp>
      <p:sp>
        <p:nvSpPr>
          <p:cNvPr id="5" name="Oval 4"/>
          <p:cNvSpPr/>
          <p:nvPr/>
        </p:nvSpPr>
        <p:spPr>
          <a:xfrm>
            <a:off x="1066800" y="838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351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anim calcmode="lin" valueType="num">
                                      <p:cBhvr additive="base">
                                        <p:cTn id="3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3" end="13"/>
                                            </p:txEl>
                                          </p:spTgt>
                                        </p:tgtEl>
                                        <p:attrNameLst>
                                          <p:attrName>style.visibility</p:attrName>
                                        </p:attrNameLst>
                                      </p:cBhvr>
                                      <p:to>
                                        <p:strVal val="visible"/>
                                      </p:to>
                                    </p:set>
                                    <p:anim calcmode="lin" valueType="num">
                                      <p:cBhvr additive="base">
                                        <p:cTn id="39"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10600" cy="4832092"/>
          </a:xfrm>
          <a:prstGeom prst="rect">
            <a:avLst/>
          </a:prstGeom>
          <a:noFill/>
        </p:spPr>
        <p:txBody>
          <a:bodyPr wrap="square" rtlCol="0">
            <a:spAutoFit/>
          </a:bodyPr>
          <a:lstStyle/>
          <a:p>
            <a:r>
              <a:rPr lang="vi-VN" sz="2800" b="1" dirty="0"/>
              <a:t>Question </a:t>
            </a:r>
            <a:r>
              <a:rPr lang="en-US" sz="2800" b="1" dirty="0"/>
              <a:t>34.</a:t>
            </a:r>
            <a:r>
              <a:rPr lang="vi-VN" sz="2800" b="1" dirty="0"/>
              <a:t>A.</a:t>
            </a:r>
            <a:r>
              <a:rPr lang="vi-VN" sz="2800" dirty="0"/>
              <a:t> that	</a:t>
            </a:r>
            <a:r>
              <a:rPr lang="vi-VN" sz="2800" b="1" dirty="0"/>
              <a:t>B.</a:t>
            </a:r>
            <a:r>
              <a:rPr lang="vi-VN" sz="2800" dirty="0"/>
              <a:t> what	</a:t>
            </a:r>
            <a:r>
              <a:rPr lang="vi-VN" sz="2800" b="1" dirty="0"/>
              <a:t>C.</a:t>
            </a:r>
            <a:r>
              <a:rPr lang="vi-VN" sz="2800" dirty="0"/>
              <a:t> when	</a:t>
            </a:r>
            <a:r>
              <a:rPr lang="vi-VN" sz="2800" b="1" dirty="0"/>
              <a:t>D.</a:t>
            </a:r>
            <a:r>
              <a:rPr lang="vi-VN" sz="2800" dirty="0"/>
              <a:t> where</a:t>
            </a:r>
            <a:endParaRPr lang="en-US" sz="2800" dirty="0"/>
          </a:p>
          <a:p>
            <a:r>
              <a:rPr lang="vi-VN" sz="2800" dirty="0" smtClean="0"/>
              <a:t>Kiến </a:t>
            </a:r>
            <a:r>
              <a:rPr lang="vi-VN" sz="2800" dirty="0"/>
              <a:t>thức: Đọc </a:t>
            </a:r>
            <a:r>
              <a:rPr lang="en-US" sz="2800" dirty="0" err="1"/>
              <a:t>điền</a:t>
            </a:r>
            <a:r>
              <a:rPr lang="en-US" sz="2800" dirty="0"/>
              <a:t> </a:t>
            </a:r>
            <a:r>
              <a:rPr lang="en-US" sz="2800" dirty="0" err="1"/>
              <a:t>từ</a:t>
            </a:r>
            <a:endParaRPr lang="en-US" sz="2800" dirty="0"/>
          </a:p>
          <a:p>
            <a:r>
              <a:rPr lang="vi-VN" sz="2800" dirty="0"/>
              <a:t>Giải thích: </a:t>
            </a:r>
            <a:endParaRPr lang="en-US" sz="2800" dirty="0"/>
          </a:p>
          <a:p>
            <a:r>
              <a:rPr lang="vi-VN" sz="2800" dirty="0"/>
              <a:t>Chỗ trống cần một đại từ quan hệ chỉ vật bổ nghĩa cho danh từ “machine” nên đáp án phù hợp là </a:t>
            </a:r>
            <a:r>
              <a:rPr lang="vi-VN" sz="2800" b="1" dirty="0"/>
              <a:t>A. that</a:t>
            </a:r>
            <a:r>
              <a:rPr lang="vi-VN" sz="2800" dirty="0"/>
              <a:t>.</a:t>
            </a:r>
            <a:endParaRPr lang="en-US" sz="2800" dirty="0"/>
          </a:p>
          <a:p>
            <a:r>
              <a:rPr lang="vi-VN" sz="2800" dirty="0" smtClean="0"/>
              <a:t>people </a:t>
            </a:r>
            <a:r>
              <a:rPr lang="vi-VN" sz="2800" dirty="0"/>
              <a:t>have been hoping for the invention of a machine (</a:t>
            </a:r>
            <a:r>
              <a:rPr lang="en-US" sz="2800" dirty="0"/>
              <a:t>34</a:t>
            </a:r>
            <a:r>
              <a:rPr lang="vi-VN" sz="2800" dirty="0"/>
              <a:t>) </a:t>
            </a:r>
            <a:r>
              <a:rPr lang="vi-VN" sz="2800" dirty="0" smtClean="0"/>
              <a:t>_</a:t>
            </a:r>
            <a:r>
              <a:rPr lang="en-US" sz="2800" dirty="0" smtClean="0"/>
              <a:t>___</a:t>
            </a:r>
            <a:r>
              <a:rPr lang="vi-VN" sz="2800" dirty="0" smtClean="0"/>
              <a:t>would </a:t>
            </a:r>
            <a:r>
              <a:rPr lang="vi-VN" sz="2800" dirty="0"/>
              <a:t>do all the necessary jobs around the house: </a:t>
            </a:r>
            <a:endParaRPr lang="en-US" sz="2800" dirty="0"/>
          </a:p>
          <a:p>
            <a:endParaRPr lang="en-US" sz="2800" dirty="0"/>
          </a:p>
        </p:txBody>
      </p:sp>
      <p:sp>
        <p:nvSpPr>
          <p:cNvPr id="5" name="Oval 4"/>
          <p:cNvSpPr/>
          <p:nvPr/>
        </p:nvSpPr>
        <p:spPr>
          <a:xfrm>
            <a:off x="2362200" y="533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4805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2862322"/>
          </a:xfrm>
          <a:prstGeom prst="rect">
            <a:avLst/>
          </a:prstGeom>
          <a:noFill/>
        </p:spPr>
        <p:txBody>
          <a:bodyPr wrap="square" rtlCol="0">
            <a:spAutoFit/>
          </a:bodyPr>
          <a:lstStyle/>
          <a:p>
            <a:r>
              <a:rPr lang="vi-VN" sz="2000" b="1" dirty="0"/>
              <a:t>Question </a:t>
            </a:r>
            <a:r>
              <a:rPr lang="en-US" sz="2000" b="1" dirty="0"/>
              <a:t>35. </a:t>
            </a:r>
            <a:r>
              <a:rPr lang="vi-VN" sz="2000" b="1" dirty="0"/>
              <a:t>A.</a:t>
            </a:r>
            <a:r>
              <a:rPr lang="vi-VN" sz="2000" dirty="0"/>
              <a:t> succeeded	</a:t>
            </a:r>
            <a:r>
              <a:rPr lang="vi-VN" sz="2000" b="1" dirty="0"/>
              <a:t>B.</a:t>
            </a:r>
            <a:r>
              <a:rPr lang="vi-VN" sz="2000" dirty="0"/>
              <a:t> managed	</a:t>
            </a:r>
            <a:r>
              <a:rPr lang="vi-VN" sz="2000" b="1" dirty="0"/>
              <a:t>C.</a:t>
            </a:r>
            <a:r>
              <a:rPr lang="vi-VN" sz="2000" dirty="0"/>
              <a:t> made	</a:t>
            </a:r>
            <a:r>
              <a:rPr lang="vi-VN" sz="2000" b="1" dirty="0"/>
              <a:t>D.</a:t>
            </a:r>
            <a:r>
              <a:rPr lang="vi-VN" sz="2000" dirty="0"/>
              <a:t> given</a:t>
            </a:r>
            <a:endParaRPr lang="en-US" sz="2000" dirty="0"/>
          </a:p>
          <a:p>
            <a:r>
              <a:rPr lang="vi-VN" sz="2000" b="1" dirty="0"/>
              <a:t>Question 35</a:t>
            </a:r>
            <a:r>
              <a:rPr lang="vi-VN" sz="2000" dirty="0"/>
              <a:t>. </a:t>
            </a:r>
            <a:r>
              <a:rPr lang="vi-VN" sz="2000" b="1" dirty="0"/>
              <a:t>Đáp án: </a:t>
            </a:r>
            <a:r>
              <a:rPr lang="en-US" sz="2000" b="1" dirty="0"/>
              <a:t>B</a:t>
            </a:r>
            <a:endParaRPr lang="en-US" sz="2000" dirty="0"/>
          </a:p>
          <a:p>
            <a:r>
              <a:rPr lang="vi-VN" sz="2000" dirty="0"/>
              <a:t>Kiến thức: Đọc </a:t>
            </a:r>
            <a:r>
              <a:rPr lang="en-US" sz="2000" dirty="0" err="1"/>
              <a:t>điền</a:t>
            </a:r>
            <a:r>
              <a:rPr lang="en-US" sz="2000" dirty="0"/>
              <a:t> </a:t>
            </a:r>
            <a:r>
              <a:rPr lang="en-US" sz="2000" dirty="0" err="1"/>
              <a:t>từ</a:t>
            </a:r>
            <a:endParaRPr lang="en-US" sz="2000" dirty="0"/>
          </a:p>
          <a:p>
            <a:r>
              <a:rPr lang="vi-VN" sz="2000" dirty="0"/>
              <a:t>Giải thích: </a:t>
            </a:r>
            <a:endParaRPr lang="en-US" sz="2000" dirty="0"/>
          </a:p>
          <a:p>
            <a:r>
              <a:rPr lang="vi-VN" sz="2000" dirty="0"/>
              <a:t>- to manage the factory work (the work be managed by): đảm nhiệm, thực hiện công việc của nhà máy</a:t>
            </a:r>
            <a:endParaRPr lang="en-US" sz="2000" dirty="0"/>
          </a:p>
          <a:p>
            <a:r>
              <a:rPr lang="vi-VN" sz="2000" dirty="0" smtClean="0"/>
              <a:t>If </a:t>
            </a:r>
            <a:r>
              <a:rPr lang="vi-VN" sz="2000" dirty="0"/>
              <a:t>boring and repetitive factory work could be (</a:t>
            </a:r>
            <a:r>
              <a:rPr lang="en-US" sz="2000" dirty="0"/>
              <a:t>35</a:t>
            </a:r>
            <a:r>
              <a:rPr lang="vi-VN" sz="2000" dirty="0"/>
              <a:t>) </a:t>
            </a:r>
            <a:r>
              <a:rPr lang="vi-VN" sz="2000" dirty="0" smtClean="0"/>
              <a:t>____ </a:t>
            </a:r>
            <a:r>
              <a:rPr lang="vi-VN" sz="2000" dirty="0"/>
              <a:t>by robots, why not boring and repetitive household chores too?</a:t>
            </a:r>
            <a:endParaRPr lang="en-US" sz="2000" dirty="0"/>
          </a:p>
          <a:p>
            <a:endParaRPr lang="en-US" sz="2000" dirty="0"/>
          </a:p>
        </p:txBody>
      </p:sp>
      <p:sp>
        <p:nvSpPr>
          <p:cNvPr id="5" name="Oval 4"/>
          <p:cNvSpPr/>
          <p:nvPr/>
        </p:nvSpPr>
        <p:spPr>
          <a:xfrm>
            <a:off x="3886200" y="3048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0746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839200" cy="4154984"/>
          </a:xfrm>
          <a:prstGeom prst="rect">
            <a:avLst/>
          </a:prstGeom>
          <a:noFill/>
        </p:spPr>
        <p:txBody>
          <a:bodyPr wrap="square" rtlCol="0">
            <a:spAutoFit/>
          </a:bodyPr>
          <a:lstStyle/>
          <a:p>
            <a:r>
              <a:rPr lang="vi-VN" sz="2400" b="1" dirty="0"/>
              <a:t>Question </a:t>
            </a:r>
            <a:r>
              <a:rPr lang="en-US" sz="2400" b="1" dirty="0"/>
              <a:t>36. </a:t>
            </a:r>
            <a:r>
              <a:rPr lang="vi-VN" sz="2400" b="1" dirty="0"/>
              <a:t>A.</a:t>
            </a:r>
            <a:r>
              <a:rPr lang="vi-VN" sz="2400" dirty="0"/>
              <a:t> carries over	</a:t>
            </a:r>
            <a:r>
              <a:rPr lang="vi-VN" sz="2400" b="1" dirty="0"/>
              <a:t>B.</a:t>
            </a:r>
            <a:r>
              <a:rPr lang="vi-VN" sz="2400" dirty="0"/>
              <a:t> carries off	</a:t>
            </a:r>
            <a:r>
              <a:rPr lang="vi-VN" sz="2400" b="1" dirty="0"/>
              <a:t>C.</a:t>
            </a:r>
            <a:r>
              <a:rPr lang="vi-VN" sz="2400" dirty="0"/>
              <a:t> carries out	</a:t>
            </a:r>
            <a:r>
              <a:rPr lang="vi-VN" sz="2400" b="1" dirty="0"/>
              <a:t>D.</a:t>
            </a:r>
            <a:r>
              <a:rPr lang="vi-VN" sz="2400" dirty="0"/>
              <a:t> carries away</a:t>
            </a:r>
            <a:endParaRPr lang="en-US" sz="2400" dirty="0"/>
          </a:p>
          <a:p>
            <a:r>
              <a:rPr lang="en-US" sz="2400" b="1" dirty="0"/>
              <a:t>Question 36: </a:t>
            </a:r>
            <a:r>
              <a:rPr lang="en-US" sz="2400" b="1" dirty="0" err="1"/>
              <a:t>Đáp</a:t>
            </a:r>
            <a:r>
              <a:rPr lang="en-US" sz="2400" b="1" dirty="0"/>
              <a:t> </a:t>
            </a:r>
            <a:r>
              <a:rPr lang="en-US" sz="2400" b="1" dirty="0" err="1"/>
              <a:t>án</a:t>
            </a:r>
            <a:r>
              <a:rPr lang="en-US" sz="2400" b="1" dirty="0"/>
              <a:t> C</a:t>
            </a:r>
            <a:endParaRPr lang="en-US" sz="2400" dirty="0"/>
          </a:p>
          <a:p>
            <a:r>
              <a:rPr lang="en-US" sz="2400" dirty="0" err="1"/>
              <a:t>Kiến</a:t>
            </a:r>
            <a:r>
              <a:rPr lang="en-US" sz="2400" dirty="0"/>
              <a:t> </a:t>
            </a:r>
            <a:r>
              <a:rPr lang="en-US" sz="2400" dirty="0" err="1"/>
              <a:t>thức</a:t>
            </a:r>
            <a:r>
              <a:rPr lang="en-US" sz="2400" dirty="0"/>
              <a:t>: </a:t>
            </a:r>
            <a:r>
              <a:rPr lang="vi-VN" sz="2400" dirty="0"/>
              <a:t>Đọc </a:t>
            </a:r>
            <a:r>
              <a:rPr lang="en-US" sz="2400" dirty="0" err="1"/>
              <a:t>điền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vi-VN" sz="2400" dirty="0"/>
              <a:t>- carry out one task: tiến hành, thực hiện một nhiệm vụ</a:t>
            </a:r>
            <a:endParaRPr lang="en-US" sz="2400" dirty="0"/>
          </a:p>
          <a:p>
            <a:r>
              <a:rPr lang="vi-VN" sz="2400" dirty="0" smtClean="0"/>
              <a:t>A </a:t>
            </a:r>
            <a:r>
              <a:rPr lang="vi-VN" sz="2400" dirty="0"/>
              <a:t>factory robot (</a:t>
            </a:r>
            <a:r>
              <a:rPr lang="en-US" sz="2400" dirty="0"/>
              <a:t>36</a:t>
            </a:r>
            <a:r>
              <a:rPr lang="vi-VN" sz="2400" dirty="0"/>
              <a:t>) </a:t>
            </a:r>
            <a:r>
              <a:rPr lang="vi-VN" sz="2400" dirty="0" smtClean="0"/>
              <a:t>____ </a:t>
            </a:r>
            <a:r>
              <a:rPr lang="vi-VN" sz="2400" dirty="0"/>
              <a:t>one task endlessly until it is reprogrammed to do something else</a:t>
            </a:r>
            <a:r>
              <a:rPr lang="en-US" sz="2400" dirty="0"/>
              <a:t>.</a:t>
            </a:r>
          </a:p>
          <a:p>
            <a:r>
              <a:rPr lang="en-US" sz="2400" b="1" i="1" dirty="0" err="1"/>
              <a:t>Tạm</a:t>
            </a:r>
            <a:r>
              <a:rPr lang="en-US" sz="2400" b="1" i="1" dirty="0"/>
              <a:t> </a:t>
            </a:r>
            <a:r>
              <a:rPr lang="en-US" sz="2400" b="1" i="1" dirty="0" err="1"/>
              <a:t>dịch</a:t>
            </a:r>
            <a:r>
              <a:rPr lang="en-US" sz="2400" b="1" i="1" dirty="0"/>
              <a:t>:</a:t>
            </a:r>
            <a:r>
              <a:rPr lang="en-US" sz="2400" i="1" dirty="0"/>
              <a:t> </a:t>
            </a:r>
            <a:r>
              <a:rPr lang="vi-VN" sz="2400" i="1" dirty="0"/>
              <a:t>Một con robot trong nhà máy thực hiện mãi một nhiệm vụ cho đến khi nó được cài đặt lại để làm một việc gì đó khác.</a:t>
            </a:r>
            <a:endParaRPr lang="en-US" sz="2400" dirty="0"/>
          </a:p>
          <a:p>
            <a:endParaRPr lang="en-US" sz="2400" dirty="0"/>
          </a:p>
        </p:txBody>
      </p:sp>
      <p:sp>
        <p:nvSpPr>
          <p:cNvPr id="5" name="Oval 4"/>
          <p:cNvSpPr/>
          <p:nvPr/>
        </p:nvSpPr>
        <p:spPr>
          <a:xfrm>
            <a:off x="6705600" y="381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538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6740307"/>
          </a:xfrm>
          <a:prstGeom prst="rect">
            <a:avLst/>
          </a:prstGeom>
          <a:noFill/>
        </p:spPr>
        <p:txBody>
          <a:bodyPr wrap="square" rtlCol="0">
            <a:spAutoFit/>
          </a:bodyPr>
          <a:lstStyle/>
          <a:p>
            <a:r>
              <a:rPr lang="vi-VN" sz="2400" b="1" dirty="0"/>
              <a:t>Question </a:t>
            </a:r>
            <a:r>
              <a:rPr lang="en-US" sz="2400" b="1" dirty="0"/>
              <a:t>37. </a:t>
            </a:r>
            <a:r>
              <a:rPr lang="vi-VN" sz="2400" b="1" dirty="0"/>
              <a:t>A.</a:t>
            </a:r>
            <a:r>
              <a:rPr lang="vi-VN" sz="2400" dirty="0"/>
              <a:t> little	</a:t>
            </a:r>
            <a:r>
              <a:rPr lang="vi-VN" sz="2400" b="1" dirty="0"/>
              <a:t>B.</a:t>
            </a:r>
            <a:r>
              <a:rPr lang="vi-VN" sz="2400" dirty="0"/>
              <a:t> some	</a:t>
            </a:r>
            <a:r>
              <a:rPr lang="vi-VN" sz="2400" b="1" dirty="0"/>
              <a:t>C.</a:t>
            </a:r>
            <a:r>
              <a:rPr lang="vi-VN" sz="2400" dirty="0"/>
              <a:t> much	</a:t>
            </a:r>
            <a:r>
              <a:rPr lang="vi-VN" sz="2400" b="1" dirty="0"/>
              <a:t>D.</a:t>
            </a:r>
            <a:r>
              <a:rPr lang="vi-VN" sz="2400" dirty="0"/>
              <a:t> few</a:t>
            </a:r>
            <a:endParaRPr lang="en-US" sz="2400" dirty="0"/>
          </a:p>
          <a:p>
            <a:r>
              <a:rPr lang="en-US" sz="2400" b="1" dirty="0"/>
              <a:t>Question 37: </a:t>
            </a:r>
            <a:r>
              <a:rPr lang="en-US" sz="2400" b="1" dirty="0" err="1"/>
              <a:t>Đáp</a:t>
            </a:r>
            <a:r>
              <a:rPr lang="en-US" sz="2400" b="1" dirty="0"/>
              <a:t> </a:t>
            </a:r>
            <a:r>
              <a:rPr lang="en-US" sz="2400" b="1" dirty="0" err="1"/>
              <a:t>án</a:t>
            </a:r>
            <a:r>
              <a:rPr lang="en-US" sz="2400" b="1" dirty="0"/>
              <a:t> B</a:t>
            </a:r>
            <a:endParaRPr lang="en-US" sz="2400" dirty="0"/>
          </a:p>
          <a:p>
            <a:r>
              <a:rPr lang="en-US" sz="2400" dirty="0" err="1"/>
              <a:t>Kiến</a:t>
            </a:r>
            <a:r>
              <a:rPr lang="en-US" sz="2400" dirty="0"/>
              <a:t> </a:t>
            </a:r>
            <a:r>
              <a:rPr lang="en-US" sz="2400" dirty="0" err="1"/>
              <a:t>thức</a:t>
            </a:r>
            <a:r>
              <a:rPr lang="en-US" sz="2400" dirty="0"/>
              <a:t>: </a:t>
            </a:r>
            <a:r>
              <a:rPr lang="vi-VN" sz="2400" dirty="0"/>
              <a:t>Đọc </a:t>
            </a:r>
            <a:r>
              <a:rPr lang="en-US" sz="2400" dirty="0" err="1"/>
              <a:t>điền</a:t>
            </a:r>
            <a:r>
              <a:rPr lang="en-US" sz="2400" dirty="0"/>
              <a:t> </a:t>
            </a:r>
            <a:r>
              <a:rPr lang="en-US" sz="2400" dirty="0" err="1"/>
              <a:t>từ</a:t>
            </a:r>
            <a:r>
              <a:rPr lang="en-US" sz="2400" dirty="0"/>
              <a:t> </a:t>
            </a:r>
          </a:p>
          <a:p>
            <a:r>
              <a:rPr lang="en-US" sz="2400" dirty="0" err="1"/>
              <a:t>Giải</a:t>
            </a:r>
            <a:r>
              <a:rPr lang="en-US" sz="2400" dirty="0"/>
              <a:t> </a:t>
            </a:r>
            <a:r>
              <a:rPr lang="en-US" sz="2400" dirty="0" err="1"/>
              <a:t>thích</a:t>
            </a:r>
            <a:r>
              <a:rPr lang="en-US" sz="2400" dirty="0"/>
              <a:t>: </a:t>
            </a:r>
          </a:p>
          <a:p>
            <a:r>
              <a:rPr lang="en-US" sz="2400" dirty="0"/>
              <a:t>- Ta </a:t>
            </a:r>
            <a:r>
              <a:rPr lang="en-US" sz="2400" dirty="0" err="1"/>
              <a:t>thấy</a:t>
            </a:r>
            <a:r>
              <a:rPr lang="en-US" sz="2400" dirty="0"/>
              <a:t>: </a:t>
            </a:r>
            <a:r>
              <a:rPr lang="en-US" sz="2400" dirty="0" err="1"/>
              <a:t>sau</a:t>
            </a:r>
            <a:r>
              <a:rPr lang="en-US" sz="2400" dirty="0"/>
              <a:t> </a:t>
            </a:r>
            <a:r>
              <a:rPr lang="en-US" sz="2400" dirty="0" err="1"/>
              <a:t>chỗ</a:t>
            </a:r>
            <a:r>
              <a:rPr lang="en-US" sz="2400" dirty="0"/>
              <a:t> </a:t>
            </a:r>
            <a:r>
              <a:rPr lang="en-US" sz="2400" dirty="0" err="1"/>
              <a:t>trống</a:t>
            </a:r>
            <a:r>
              <a:rPr lang="en-US" sz="2400" dirty="0"/>
              <a:t> </a:t>
            </a:r>
            <a:r>
              <a:rPr lang="en-US" sz="2400" dirty="0" err="1"/>
              <a:t>là</a:t>
            </a:r>
            <a:r>
              <a:rPr lang="en-US" sz="2400" dirty="0"/>
              <a:t>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nhiều</a:t>
            </a:r>
            <a:r>
              <a:rPr lang="en-US" sz="2400" dirty="0"/>
              <a:t> (different types) </a:t>
            </a:r>
            <a:r>
              <a:rPr lang="en-US" sz="2400" dirty="0" err="1"/>
              <a:t>nên</a:t>
            </a:r>
            <a:r>
              <a:rPr lang="en-US" sz="2400" dirty="0"/>
              <a:t> </a:t>
            </a:r>
            <a:r>
              <a:rPr lang="en-US" sz="2400" dirty="0" err="1"/>
              <a:t>chọn</a:t>
            </a:r>
            <a:r>
              <a:rPr lang="en-US" sz="2400" dirty="0"/>
              <a:t> SOME </a:t>
            </a:r>
          </a:p>
          <a:p>
            <a:r>
              <a:rPr lang="en-US" sz="2400" dirty="0"/>
              <a:t>- little </a:t>
            </a:r>
            <a:r>
              <a:rPr lang="en-US" sz="2400" dirty="0" err="1"/>
              <a:t>và</a:t>
            </a:r>
            <a:r>
              <a:rPr lang="en-US" sz="2400" dirty="0"/>
              <a:t> much </a:t>
            </a:r>
            <a:r>
              <a:rPr lang="en-US" sz="2400" dirty="0" err="1"/>
              <a:t>không</a:t>
            </a:r>
            <a:r>
              <a:rPr lang="en-US" sz="2400" dirty="0"/>
              <a:t> </a:t>
            </a:r>
            <a:r>
              <a:rPr lang="en-US" sz="2400" dirty="0" err="1"/>
              <a:t>dùng</a:t>
            </a:r>
            <a:r>
              <a:rPr lang="en-US" sz="2400" dirty="0"/>
              <a:t> </a:t>
            </a:r>
            <a:r>
              <a:rPr lang="en-US" sz="2400" dirty="0" err="1"/>
              <a:t>với</a:t>
            </a:r>
            <a:r>
              <a:rPr lang="en-US" sz="2400" dirty="0"/>
              <a:t> </a:t>
            </a:r>
            <a:r>
              <a:rPr lang="en-US" sz="2400" dirty="0" err="1"/>
              <a:t>danh</a:t>
            </a:r>
            <a:r>
              <a:rPr lang="en-US" sz="2400" dirty="0"/>
              <a:t> </a:t>
            </a:r>
            <a:r>
              <a:rPr lang="en-US" sz="2400" dirty="0" err="1"/>
              <a:t>từ</a:t>
            </a:r>
            <a:r>
              <a:rPr lang="en-US" sz="2400" dirty="0"/>
              <a:t> </a:t>
            </a:r>
            <a:r>
              <a:rPr lang="en-US" sz="2400" dirty="0" err="1"/>
              <a:t>đếm</a:t>
            </a:r>
            <a:r>
              <a:rPr lang="en-US" sz="2400" dirty="0"/>
              <a:t> </a:t>
            </a:r>
            <a:r>
              <a:rPr lang="en-US" sz="2400" dirty="0" err="1"/>
              <a:t>được</a:t>
            </a:r>
            <a:r>
              <a:rPr lang="en-US" sz="2400" dirty="0"/>
              <a:t>: </a:t>
            </a:r>
            <a:r>
              <a:rPr lang="en-US" sz="2400" dirty="0" err="1"/>
              <a:t>loại</a:t>
            </a:r>
            <a:r>
              <a:rPr lang="en-US" sz="2400" dirty="0"/>
              <a:t> A, C</a:t>
            </a:r>
          </a:p>
          <a:p>
            <a:r>
              <a:rPr lang="en-US" sz="2400" dirty="0"/>
              <a:t>- few </a:t>
            </a:r>
            <a:r>
              <a:rPr lang="en-US" sz="2400" dirty="0" err="1"/>
              <a:t>dùng</a:t>
            </a:r>
            <a:r>
              <a:rPr lang="en-US" sz="2400" dirty="0"/>
              <a:t> </a:t>
            </a:r>
            <a:r>
              <a:rPr lang="en-US" sz="2400" dirty="0" err="1"/>
              <a:t>với</a:t>
            </a:r>
            <a:r>
              <a:rPr lang="en-US" sz="2400" dirty="0"/>
              <a:t>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nhiều</a:t>
            </a:r>
            <a:r>
              <a:rPr lang="en-US" sz="2400" dirty="0"/>
              <a:t> </a:t>
            </a:r>
            <a:r>
              <a:rPr lang="en-US" sz="2400" dirty="0" err="1"/>
              <a:t>nhưng</a:t>
            </a:r>
            <a:r>
              <a:rPr lang="en-US" sz="2400" dirty="0"/>
              <a:t> </a:t>
            </a:r>
            <a:r>
              <a:rPr lang="en-US" sz="2400" dirty="0" err="1"/>
              <a:t>mang</a:t>
            </a:r>
            <a:r>
              <a:rPr lang="en-US" sz="2400" dirty="0"/>
              <a:t> </a:t>
            </a:r>
            <a:r>
              <a:rPr lang="en-US" sz="2400" dirty="0" err="1"/>
              <a:t>nghĩa</a:t>
            </a:r>
            <a:r>
              <a:rPr lang="en-US" sz="2400" dirty="0"/>
              <a:t> </a:t>
            </a:r>
            <a:r>
              <a:rPr lang="en-US" sz="2400" dirty="0" err="1"/>
              <a:t>phủ</a:t>
            </a:r>
            <a:r>
              <a:rPr lang="en-US" sz="2400" dirty="0"/>
              <a:t> </a:t>
            </a:r>
            <a:r>
              <a:rPr lang="en-US" sz="2400" dirty="0" err="1"/>
              <a:t>định</a:t>
            </a:r>
            <a:r>
              <a:rPr lang="en-US" sz="2400" dirty="0"/>
              <a:t> – </a:t>
            </a:r>
            <a:r>
              <a:rPr lang="en-US" sz="2400" dirty="0" err="1"/>
              <a:t>không</a:t>
            </a:r>
            <a:r>
              <a:rPr lang="en-US" sz="2400" dirty="0"/>
              <a:t> </a:t>
            </a:r>
            <a:r>
              <a:rPr lang="en-US" sz="2400" dirty="0" err="1"/>
              <a:t>hợp</a:t>
            </a:r>
            <a:r>
              <a:rPr lang="en-US" sz="2400" dirty="0"/>
              <a:t> </a:t>
            </a:r>
            <a:r>
              <a:rPr lang="en-US" sz="2400" dirty="0" err="1"/>
              <a:t>với</a:t>
            </a:r>
            <a:r>
              <a:rPr lang="en-US" sz="2400" dirty="0"/>
              <a:t> </a:t>
            </a:r>
            <a:r>
              <a:rPr lang="en-US" sz="2400" dirty="0" err="1"/>
              <a:t>ngữ</a:t>
            </a:r>
            <a:r>
              <a:rPr lang="en-US" sz="2400" dirty="0"/>
              <a:t> </a:t>
            </a:r>
            <a:r>
              <a:rPr lang="en-US" sz="2400" dirty="0" err="1"/>
              <a:t>cảnh</a:t>
            </a:r>
            <a:endParaRPr lang="en-US" sz="2400" dirty="0"/>
          </a:p>
          <a:p>
            <a:r>
              <a:rPr lang="vi-VN" sz="2400" dirty="0" smtClean="0"/>
              <a:t>A </a:t>
            </a:r>
            <a:r>
              <a:rPr lang="vi-VN" sz="2400" dirty="0"/>
              <a:t>housework robot, on the other hand, has to do (</a:t>
            </a:r>
            <a:r>
              <a:rPr lang="en-US" sz="2400" dirty="0"/>
              <a:t>37</a:t>
            </a:r>
            <a:r>
              <a:rPr lang="vi-VN" sz="2400" dirty="0"/>
              <a:t>) </a:t>
            </a:r>
            <a:r>
              <a:rPr lang="vi-VN" sz="2400" dirty="0" smtClean="0"/>
              <a:t>____ </a:t>
            </a:r>
            <a:r>
              <a:rPr lang="vi-VN" sz="2400" dirty="0"/>
              <a:t>different types of cleaning and carrying jobs and also has to cope with all the different shapes and positions of rooms, furniture, ornaments, cats and dogs</a:t>
            </a:r>
            <a:endParaRPr lang="en-US" sz="2400" dirty="0"/>
          </a:p>
          <a:p>
            <a:r>
              <a:rPr lang="vi-VN" sz="2400" b="1" i="1" dirty="0"/>
              <a:t>Tạm dịch</a:t>
            </a:r>
            <a:r>
              <a:rPr lang="vi-VN" sz="2400" i="1" dirty="0"/>
              <a:t>: Mặt khác, một robot làm việc nhà phải thực hiện  một số loại công việc dọn dẹp và mang vác khác nhau và cũng phải đối phó với tất cả các hình dạng và vị trí khác nhau của phòng, đồ đạc, đồ trang trí, mèo và chó</a:t>
            </a:r>
            <a:endParaRPr lang="en-US" sz="2400" dirty="0"/>
          </a:p>
          <a:p>
            <a:endParaRPr lang="en-US" sz="2400" dirty="0"/>
          </a:p>
        </p:txBody>
      </p:sp>
      <p:sp>
        <p:nvSpPr>
          <p:cNvPr id="5" name="Oval 4"/>
          <p:cNvSpPr/>
          <p:nvPr/>
        </p:nvSpPr>
        <p:spPr>
          <a:xfrm>
            <a:off x="3886200" y="381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2073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 calcmode="lin" valueType="num">
                                      <p:cBhvr additive="base">
                                        <p:cTn id="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 calcmode="lin" valueType="num">
                                      <p:cBhvr additive="base">
                                        <p:cTn id="2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10600" cy="4524315"/>
          </a:xfrm>
          <a:prstGeom prst="rect">
            <a:avLst/>
          </a:prstGeom>
          <a:noFill/>
        </p:spPr>
        <p:txBody>
          <a:bodyPr wrap="square" rtlCol="0">
            <a:spAutoFit/>
          </a:bodyPr>
          <a:lstStyle/>
          <a:p>
            <a:r>
              <a:rPr lang="vi-VN" sz="2400" b="1" dirty="0"/>
              <a:t>Question </a:t>
            </a:r>
            <a:r>
              <a:rPr lang="en-US" sz="2400" b="1" dirty="0"/>
              <a:t>38. </a:t>
            </a:r>
            <a:r>
              <a:rPr lang="vi-VN" sz="2400" b="1" dirty="0"/>
              <a:t>A.</a:t>
            </a:r>
            <a:r>
              <a:rPr lang="vi-VN" sz="2400" dirty="0"/>
              <a:t> However	</a:t>
            </a:r>
            <a:r>
              <a:rPr lang="vi-VN" sz="2400" b="1" dirty="0"/>
              <a:t>B.</a:t>
            </a:r>
            <a:r>
              <a:rPr lang="vi-VN" sz="2400" dirty="0"/>
              <a:t> Therefore	</a:t>
            </a:r>
            <a:r>
              <a:rPr lang="vi-VN" sz="2400" b="1" dirty="0"/>
              <a:t>C.</a:t>
            </a:r>
            <a:r>
              <a:rPr lang="vi-VN" sz="2400" dirty="0"/>
              <a:t> Besides	</a:t>
            </a:r>
            <a:r>
              <a:rPr lang="vi-VN" sz="2400" b="1" dirty="0"/>
              <a:t>D.</a:t>
            </a:r>
            <a:r>
              <a:rPr lang="vi-VN" sz="2400" dirty="0"/>
              <a:t> Moreover</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vi-VN" sz="2400" dirty="0"/>
              <a:t>Đọc </a:t>
            </a:r>
            <a:r>
              <a:rPr lang="en-US" sz="2400" dirty="0" err="1"/>
              <a:t>điền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vi-VN" sz="2400" dirty="0"/>
              <a:t>Vậy chỗ trống điền liên từ chỉ sự tương phản “However” là phù hợp vì câu phía trước thể hiện những khó khăn mà “housework robot” phải đương đầu như phải làm các loại việc lau chùi, khuân vác khác nhau…</a:t>
            </a:r>
            <a:endParaRPr lang="en-US" sz="2400" dirty="0"/>
          </a:p>
          <a:p>
            <a:r>
              <a:rPr lang="vi-VN" sz="2400" dirty="0" smtClean="0"/>
              <a:t>(</a:t>
            </a:r>
            <a:r>
              <a:rPr lang="en-US" sz="2400" dirty="0"/>
              <a:t>38</a:t>
            </a:r>
            <a:r>
              <a:rPr lang="vi-VN" sz="2400" dirty="0"/>
              <a:t>) </a:t>
            </a:r>
            <a:r>
              <a:rPr lang="vi-VN" sz="2400" dirty="0" smtClean="0"/>
              <a:t>___, </a:t>
            </a:r>
            <a:r>
              <a:rPr lang="vi-VN" sz="2400" dirty="0"/>
              <a:t>there have been some developments recently</a:t>
            </a:r>
            <a:r>
              <a:rPr lang="en-US" sz="2400" dirty="0"/>
              <a:t> </a:t>
            </a:r>
          </a:p>
          <a:p>
            <a:r>
              <a:rPr lang="en-US" sz="2400" b="1" i="1" dirty="0" err="1"/>
              <a:t>Tạm</a:t>
            </a:r>
            <a:r>
              <a:rPr lang="en-US" sz="2400" b="1" i="1" dirty="0"/>
              <a:t> </a:t>
            </a:r>
            <a:r>
              <a:rPr lang="en-US" sz="2400" b="1" i="1" dirty="0" err="1"/>
              <a:t>dịch</a:t>
            </a:r>
            <a:r>
              <a:rPr lang="en-US" sz="2400" b="1" i="1" dirty="0"/>
              <a:t>: </a:t>
            </a:r>
            <a:r>
              <a:rPr lang="en-US" sz="2400" i="1" dirty="0" err="1"/>
              <a:t>Tuy</a:t>
            </a:r>
            <a:r>
              <a:rPr lang="en-US" sz="2400" i="1" dirty="0"/>
              <a:t> </a:t>
            </a:r>
            <a:r>
              <a:rPr lang="en-US" sz="2400" i="1" dirty="0" err="1"/>
              <a:t>nhiên</a:t>
            </a:r>
            <a:r>
              <a:rPr lang="en-US" sz="2400" i="1" dirty="0"/>
              <a:t>, </a:t>
            </a:r>
            <a:r>
              <a:rPr lang="en-US" sz="2400" i="1" dirty="0" err="1"/>
              <a:t>gần</a:t>
            </a:r>
            <a:r>
              <a:rPr lang="en-US" sz="2400" i="1" dirty="0"/>
              <a:t> </a:t>
            </a:r>
            <a:r>
              <a:rPr lang="en-US" sz="2400" i="1" dirty="0" err="1"/>
              <a:t>đây</a:t>
            </a:r>
            <a:r>
              <a:rPr lang="en-US" sz="2400" i="1" dirty="0"/>
              <a:t> </a:t>
            </a:r>
            <a:r>
              <a:rPr lang="en-US" sz="2400" i="1" dirty="0" err="1"/>
              <a:t>có</a:t>
            </a:r>
            <a:r>
              <a:rPr lang="en-US" sz="2400" i="1" dirty="0"/>
              <a:t> </a:t>
            </a:r>
            <a:r>
              <a:rPr lang="en-US" sz="2400" i="1" dirty="0" err="1"/>
              <a:t>vài</a:t>
            </a:r>
            <a:r>
              <a:rPr lang="en-US" sz="2400" i="1" dirty="0"/>
              <a:t> </a:t>
            </a:r>
            <a:r>
              <a:rPr lang="en-US" sz="2400" i="1" dirty="0" err="1"/>
              <a:t>tiến</a:t>
            </a:r>
            <a:r>
              <a:rPr lang="en-US" sz="2400" i="1" dirty="0"/>
              <a:t> </a:t>
            </a:r>
            <a:r>
              <a:rPr lang="en-US" sz="2400" i="1" dirty="0" err="1"/>
              <a:t>triển</a:t>
            </a:r>
            <a:r>
              <a:rPr lang="en-US" sz="2400" i="1" dirty="0"/>
              <a:t>. </a:t>
            </a:r>
            <a:endParaRPr lang="en-US" sz="2400" dirty="0"/>
          </a:p>
          <a:p>
            <a:endParaRPr lang="en-US" sz="2400" dirty="0"/>
          </a:p>
        </p:txBody>
      </p:sp>
      <p:sp>
        <p:nvSpPr>
          <p:cNvPr id="5" name="Oval 4"/>
          <p:cNvSpPr/>
          <p:nvPr/>
        </p:nvSpPr>
        <p:spPr>
          <a:xfrm>
            <a:off x="2133600" y="381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8528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6186309"/>
          </a:xfrm>
          <a:prstGeom prst="rect">
            <a:avLst/>
          </a:prstGeom>
          <a:noFill/>
        </p:spPr>
        <p:txBody>
          <a:bodyPr wrap="square" rtlCol="0">
            <a:spAutoFit/>
          </a:bodyPr>
          <a:lstStyle/>
          <a:p>
            <a:r>
              <a:rPr lang="vi-VN" sz="2200" b="1" dirty="0"/>
              <a:t>Question 39. </a:t>
            </a:r>
            <a:r>
              <a:rPr lang="vi-VN" sz="2200" dirty="0"/>
              <a:t>What is the main idea of the passage? </a:t>
            </a:r>
            <a:endParaRPr lang="en-US" sz="2200" dirty="0"/>
          </a:p>
          <a:p>
            <a:r>
              <a:rPr lang="en-US" sz="2200" b="1" dirty="0"/>
              <a:t>	A. </a:t>
            </a:r>
            <a:r>
              <a:rPr lang="en-US" sz="2200" dirty="0"/>
              <a:t>The importance of sharing housework in a family. </a:t>
            </a:r>
          </a:p>
          <a:p>
            <a:r>
              <a:rPr lang="en-US" sz="2200" b="1" dirty="0"/>
              <a:t>	B. </a:t>
            </a:r>
            <a:r>
              <a:rPr lang="en-US" sz="2200" dirty="0"/>
              <a:t>The importance of having children in a family. </a:t>
            </a:r>
          </a:p>
          <a:p>
            <a:r>
              <a:rPr lang="en-US" sz="2200" b="1" dirty="0"/>
              <a:t>	C. </a:t>
            </a:r>
            <a:r>
              <a:rPr lang="en-US" sz="2200" dirty="0"/>
              <a:t>The role of members in family. </a:t>
            </a:r>
          </a:p>
          <a:p>
            <a:r>
              <a:rPr lang="en-US" sz="2200" b="1" dirty="0"/>
              <a:t>	D. </a:t>
            </a:r>
            <a:r>
              <a:rPr lang="en-US" sz="2200" dirty="0"/>
              <a:t>The healthy relationships among members in family. </a:t>
            </a:r>
          </a:p>
          <a:p>
            <a:endParaRPr lang="en-US" sz="2200" b="1" dirty="0" smtClean="0"/>
          </a:p>
          <a:p>
            <a:r>
              <a:rPr lang="en-US" sz="2200" dirty="0" err="1" smtClean="0"/>
              <a:t>Kiến</a:t>
            </a:r>
            <a:r>
              <a:rPr lang="en-US" sz="2200" dirty="0" smtClean="0"/>
              <a:t> </a:t>
            </a:r>
            <a:r>
              <a:rPr lang="en-US" sz="2200" dirty="0" err="1"/>
              <a:t>thức</a:t>
            </a:r>
            <a:r>
              <a:rPr lang="en-US" sz="2200" dirty="0"/>
              <a:t>: </a:t>
            </a:r>
            <a:r>
              <a:rPr lang="en-US" sz="2200" dirty="0" err="1"/>
              <a:t>Đọc</a:t>
            </a:r>
            <a:r>
              <a:rPr lang="en-US" sz="2200" dirty="0"/>
              <a:t> </a:t>
            </a:r>
            <a:r>
              <a:rPr lang="en-US" sz="2200" dirty="0" err="1"/>
              <a:t>hiểu</a:t>
            </a:r>
            <a:r>
              <a:rPr lang="en-US" sz="2200" dirty="0"/>
              <a:t> </a:t>
            </a:r>
          </a:p>
          <a:p>
            <a:r>
              <a:rPr lang="en-US" sz="2200" dirty="0" err="1"/>
              <a:t>Giải</a:t>
            </a:r>
            <a:r>
              <a:rPr lang="en-US" sz="2200" dirty="0"/>
              <a:t> </a:t>
            </a:r>
            <a:r>
              <a:rPr lang="en-US" sz="2200" dirty="0" err="1"/>
              <a:t>thích</a:t>
            </a:r>
            <a:r>
              <a:rPr lang="en-US" sz="2200" dirty="0"/>
              <a:t>: </a:t>
            </a:r>
            <a:r>
              <a:rPr lang="vi-VN" sz="2200" dirty="0"/>
              <a:t>Ý chính của đoạn văn là gì?</a:t>
            </a:r>
            <a:endParaRPr lang="en-US" sz="2200" dirty="0"/>
          </a:p>
          <a:p>
            <a:r>
              <a:rPr lang="vi-VN" sz="2200" dirty="0"/>
              <a:t>A. Tầm quan trọng của việc chia sẻ công việc nhà trong gia đình</a:t>
            </a:r>
            <a:endParaRPr lang="en-US" sz="2200" dirty="0"/>
          </a:p>
          <a:p>
            <a:r>
              <a:rPr lang="vi-VN" sz="2200" dirty="0"/>
              <a:t>B. Tầm quan trọng của việc có trẻ nhỏ trong một gia đình</a:t>
            </a:r>
            <a:endParaRPr lang="en-US" sz="2200" dirty="0"/>
          </a:p>
          <a:p>
            <a:r>
              <a:rPr lang="vi-VN" sz="2200" dirty="0"/>
              <a:t>C. Vai trò của các thành viên trong gia đình</a:t>
            </a:r>
            <a:endParaRPr lang="en-US" sz="2200" dirty="0"/>
          </a:p>
          <a:p>
            <a:r>
              <a:rPr lang="vi-VN" sz="2200" dirty="0"/>
              <a:t>D. Mối quan hệ lành mạnh giữa các thành viên trong gia đình</a:t>
            </a:r>
            <a:endParaRPr lang="en-US" sz="2200" dirty="0"/>
          </a:p>
          <a:p>
            <a:r>
              <a:rPr lang="vi-VN" sz="2200" b="1" dirty="0"/>
              <a:t>Thông </a:t>
            </a:r>
            <a:r>
              <a:rPr lang="vi-VN" sz="2200" b="1" dirty="0" smtClean="0"/>
              <a:t>t</a:t>
            </a:r>
            <a:r>
              <a:rPr lang="en-US" sz="2200" b="1" dirty="0" smtClean="0"/>
              <a:t>in: </a:t>
            </a:r>
            <a:r>
              <a:rPr lang="vi-VN" sz="2200" dirty="0" smtClean="0"/>
              <a:t> </a:t>
            </a:r>
            <a:r>
              <a:rPr lang="vi-VN" sz="2200" dirty="0"/>
              <a:t>We first learn about loving and caring relationships from our families...Ideally, each child is nurtured, respected, and grows up to care for others and develop strong and healthy relationships. This does not mean that it is always easy to make and keep friends; it just means that we share the goal of having strong relationships.</a:t>
            </a:r>
            <a:endParaRPr lang="en-US" sz="2200" dirty="0"/>
          </a:p>
          <a:p>
            <a:endParaRPr lang="en-US" sz="2200" dirty="0"/>
          </a:p>
        </p:txBody>
      </p:sp>
      <p:sp>
        <p:nvSpPr>
          <p:cNvPr id="5" name="Oval 4"/>
          <p:cNvSpPr/>
          <p:nvPr/>
        </p:nvSpPr>
        <p:spPr>
          <a:xfrm>
            <a:off x="1066800" y="16764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5678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81000"/>
            <a:ext cx="8839200" cy="6370975"/>
          </a:xfrm>
          <a:prstGeom prst="rect">
            <a:avLst/>
          </a:prstGeom>
          <a:noFill/>
        </p:spPr>
        <p:txBody>
          <a:bodyPr wrap="square" rtlCol="0">
            <a:spAutoFit/>
          </a:bodyPr>
          <a:lstStyle/>
          <a:p>
            <a:r>
              <a:rPr lang="en-US" sz="2400" b="1" dirty="0"/>
              <a:t>Question 40. </a:t>
            </a:r>
            <a:r>
              <a:rPr lang="en-US" sz="2400" dirty="0"/>
              <a:t>Ideally, each child is nurtured, respected, and grows up________? </a:t>
            </a:r>
          </a:p>
          <a:p>
            <a:r>
              <a:rPr lang="en-US" sz="2400" b="1" dirty="0"/>
              <a:t>	A. </a:t>
            </a:r>
            <a:r>
              <a:rPr lang="en-US" sz="2400" dirty="0"/>
              <a:t>to keep in touch with the people around them. </a:t>
            </a:r>
          </a:p>
          <a:p>
            <a:r>
              <a:rPr lang="en-US" sz="2400" b="1" dirty="0"/>
              <a:t>	B. </a:t>
            </a:r>
            <a:r>
              <a:rPr lang="en-US" sz="2400" dirty="0"/>
              <a:t>to keep a track of the people around them. </a:t>
            </a:r>
          </a:p>
          <a:p>
            <a:r>
              <a:rPr lang="en-US" sz="2400" b="1" dirty="0"/>
              <a:t>	C. </a:t>
            </a:r>
            <a:r>
              <a:rPr lang="en-US" sz="2400" dirty="0"/>
              <a:t>to be familiar with the people around them. </a:t>
            </a:r>
          </a:p>
          <a:p>
            <a:r>
              <a:rPr lang="vi-VN" sz="2400" b="1" dirty="0"/>
              <a:t>	D. </a:t>
            </a:r>
            <a:r>
              <a:rPr lang="vi-VN" sz="2400" dirty="0"/>
              <a:t>to be concerned about the people around them.</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r>
              <a:rPr lang="en-US" sz="2400" dirty="0"/>
              <a:t> </a:t>
            </a:r>
          </a:p>
          <a:p>
            <a:r>
              <a:rPr lang="en-US" sz="2400" dirty="0" err="1"/>
              <a:t>Giải</a:t>
            </a:r>
            <a:r>
              <a:rPr lang="en-US" sz="2400" dirty="0"/>
              <a:t> </a:t>
            </a:r>
            <a:r>
              <a:rPr lang="en-US" sz="2400" dirty="0" err="1"/>
              <a:t>thích</a:t>
            </a:r>
            <a:r>
              <a:rPr lang="en-US" sz="2400" dirty="0"/>
              <a:t>: </a:t>
            </a:r>
            <a:r>
              <a:rPr lang="vi-VN" sz="2400" dirty="0"/>
              <a:t>Một cách lí tưởng, mỗi đứa trẻ được nuôi dưỡng, được tôn trọng và lớn lên _______</a:t>
            </a:r>
            <a:endParaRPr lang="en-US" sz="2400" dirty="0"/>
          </a:p>
          <a:p>
            <a:r>
              <a:rPr lang="vi-VN" sz="2400" dirty="0"/>
              <a:t>A. để giữ liên lạc với những người xung quanh họ</a:t>
            </a:r>
            <a:endParaRPr lang="en-US" sz="2400" dirty="0"/>
          </a:p>
          <a:p>
            <a:r>
              <a:rPr lang="vi-VN" sz="2400" dirty="0"/>
              <a:t>B. để theo dấu những người xung quanh họ</a:t>
            </a:r>
            <a:endParaRPr lang="en-US" sz="2400" dirty="0"/>
          </a:p>
          <a:p>
            <a:r>
              <a:rPr lang="vi-VN" sz="2400" dirty="0"/>
              <a:t>C. để trở nên thân thuộc với những người xung quanh họ</a:t>
            </a:r>
            <a:endParaRPr lang="en-US" sz="2400" dirty="0"/>
          </a:p>
          <a:p>
            <a:r>
              <a:rPr lang="vi-VN" sz="2400" dirty="0"/>
              <a:t>D. để quan tâm đến những người xung quanh họ</a:t>
            </a:r>
            <a:endParaRPr lang="en-US" sz="2400" dirty="0"/>
          </a:p>
          <a:p>
            <a:r>
              <a:rPr lang="vi-VN" sz="2400" b="1" dirty="0"/>
              <a:t>Thông tin:</a:t>
            </a:r>
            <a:r>
              <a:rPr lang="vi-VN" sz="2400" dirty="0"/>
              <a:t> Ideally, each child is nurtured, respected, and grows up to care for others...</a:t>
            </a:r>
            <a:endParaRPr lang="en-US" sz="2400" dirty="0"/>
          </a:p>
          <a:p>
            <a:endParaRPr lang="en-US" sz="2400" dirty="0"/>
          </a:p>
        </p:txBody>
      </p:sp>
      <p:sp>
        <p:nvSpPr>
          <p:cNvPr id="6" name="Oval 5"/>
          <p:cNvSpPr/>
          <p:nvPr/>
        </p:nvSpPr>
        <p:spPr>
          <a:xfrm>
            <a:off x="990600" y="2286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3162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additive="base">
                                        <p:cTn id="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 calcmode="lin" valueType="num">
                                      <p:cBhvr additive="base">
                                        <p:cTn id="1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anim calcmode="lin" valueType="num">
                                      <p:cBhvr additive="base">
                                        <p:cTn id="1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anim calcmode="lin" valueType="num">
                                      <p:cBhvr additive="base">
                                        <p:cTn id="1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anim calcmode="lin" valueType="num">
                                      <p:cBhvr additive="base">
                                        <p:cTn id="2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anim calcmode="lin" valueType="num">
                                      <p:cBhvr additive="base">
                                        <p:cTn id="2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anim calcmode="lin" valueType="num">
                                      <p:cBhvr additive="base">
                                        <p:cTn id="31"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228600"/>
            <a:ext cx="8915400" cy="5632311"/>
          </a:xfrm>
          <a:prstGeom prst="rect">
            <a:avLst/>
          </a:prstGeom>
          <a:noFill/>
        </p:spPr>
        <p:txBody>
          <a:bodyPr wrap="square" rtlCol="0">
            <a:spAutoFit/>
          </a:bodyPr>
          <a:lstStyle/>
          <a:p>
            <a:r>
              <a:rPr lang="en-US" sz="2400" b="1" dirty="0"/>
              <a:t>Question 4</a:t>
            </a:r>
            <a:r>
              <a:rPr lang="en-US" sz="2400" dirty="0"/>
              <a:t>. </a:t>
            </a:r>
            <a:r>
              <a:rPr lang="vi-VN" sz="2400" dirty="0"/>
              <a:t>I don’t like dark. I try to avoid going out ________ night. </a:t>
            </a:r>
            <a:endParaRPr lang="en-US" sz="2400" dirty="0"/>
          </a:p>
          <a:p>
            <a:r>
              <a:rPr lang="vi-VN" sz="2400" b="1" dirty="0"/>
              <a:t>	A. </a:t>
            </a:r>
            <a:r>
              <a:rPr lang="vi-VN" sz="2400" dirty="0"/>
              <a:t>in </a:t>
            </a:r>
            <a:r>
              <a:rPr lang="vi-VN" sz="2400" b="1" dirty="0"/>
              <a:t>	B. </a:t>
            </a:r>
            <a:r>
              <a:rPr lang="vi-VN" sz="2400" dirty="0"/>
              <a:t>at </a:t>
            </a:r>
            <a:r>
              <a:rPr lang="vi-VN" sz="2400" b="1" dirty="0"/>
              <a:t>	C. </a:t>
            </a:r>
            <a:r>
              <a:rPr lang="vi-VN" sz="2400" dirty="0"/>
              <a:t>on</a:t>
            </a:r>
            <a:r>
              <a:rPr lang="vi-VN" sz="2400" b="1" dirty="0"/>
              <a:t>	D. </a:t>
            </a:r>
            <a:r>
              <a:rPr lang="vi-VN" sz="2400" dirty="0"/>
              <a:t>for </a:t>
            </a:r>
            <a:endParaRPr lang="en-US" sz="2400" dirty="0"/>
          </a:p>
          <a:p>
            <a:endParaRPr lang="en-US" sz="2400" b="1" dirty="0" smtClean="0"/>
          </a:p>
          <a:p>
            <a:r>
              <a:rPr lang="vi-VN" sz="2400" dirty="0" smtClean="0"/>
              <a:t>Kiến </a:t>
            </a:r>
            <a:r>
              <a:rPr lang="vi-VN" sz="2400" dirty="0"/>
              <a:t>thức: </a:t>
            </a:r>
            <a:r>
              <a:rPr lang="en-US" sz="2400" dirty="0" err="1"/>
              <a:t>Giới</a:t>
            </a:r>
            <a:r>
              <a:rPr lang="en-US" sz="2400" dirty="0"/>
              <a:t> </a:t>
            </a:r>
            <a:r>
              <a:rPr lang="en-US" sz="2400" dirty="0" err="1"/>
              <a:t>từ</a:t>
            </a:r>
            <a:r>
              <a:rPr lang="en-US" sz="2400" dirty="0"/>
              <a:t> </a:t>
            </a:r>
            <a:r>
              <a:rPr lang="en-US" sz="2400" dirty="0" err="1"/>
              <a:t>chỉ</a:t>
            </a:r>
            <a:r>
              <a:rPr lang="en-US" sz="2400" dirty="0"/>
              <a:t> </a:t>
            </a:r>
            <a:r>
              <a:rPr lang="en-US" sz="2400" dirty="0" err="1"/>
              <a:t>thời</a:t>
            </a:r>
            <a:r>
              <a:rPr lang="en-US" sz="2400" dirty="0"/>
              <a:t> </a:t>
            </a:r>
            <a:r>
              <a:rPr lang="en-US" sz="2400" dirty="0" err="1"/>
              <a:t>gian</a:t>
            </a:r>
            <a:endParaRPr lang="en-US" sz="2400" dirty="0"/>
          </a:p>
          <a:p>
            <a:r>
              <a:rPr lang="vi-VN" sz="2400" dirty="0"/>
              <a:t>Giải thích:</a:t>
            </a:r>
            <a:endParaRPr lang="en-US" sz="2400" dirty="0"/>
          </a:p>
          <a:p>
            <a:r>
              <a:rPr lang="vi-VN" sz="2400" b="1" dirty="0"/>
              <a:t>A</a:t>
            </a:r>
            <a:r>
              <a:rPr lang="vi-VN" sz="2400" dirty="0"/>
              <a:t>. </a:t>
            </a:r>
            <a:r>
              <a:rPr lang="vi-VN" sz="2400" i="1" dirty="0"/>
              <a:t>in</a:t>
            </a:r>
            <a:r>
              <a:rPr lang="vi-VN" sz="2400" dirty="0"/>
              <a:t>: dùng  năm, tháng, mùa</a:t>
            </a:r>
            <a:endParaRPr lang="en-US" sz="2400" dirty="0"/>
          </a:p>
          <a:p>
            <a:r>
              <a:rPr lang="vi-VN" sz="2400" b="1" dirty="0"/>
              <a:t>B</a:t>
            </a:r>
            <a:r>
              <a:rPr lang="vi-VN" sz="2400" dirty="0"/>
              <a:t>. </a:t>
            </a:r>
            <a:r>
              <a:rPr lang="vi-VN" sz="2400" i="1" dirty="0"/>
              <a:t>at: dùng với thời khắc</a:t>
            </a:r>
            <a:endParaRPr lang="en-US" sz="2400" dirty="0"/>
          </a:p>
          <a:p>
            <a:r>
              <a:rPr lang="vi-VN" sz="2400" b="1" dirty="0"/>
              <a:t>C</a:t>
            </a:r>
            <a:r>
              <a:rPr lang="vi-VN" sz="2400" dirty="0"/>
              <a:t>.</a:t>
            </a:r>
            <a:r>
              <a:rPr lang="vi-VN" sz="2400" i="1" dirty="0"/>
              <a:t> on : dùng với ngày trong tháng, thứ trong tuần</a:t>
            </a:r>
            <a:r>
              <a:rPr lang="vi-VN" sz="2400" dirty="0"/>
              <a:t>	</a:t>
            </a:r>
            <a:endParaRPr lang="en-US" sz="2400" dirty="0"/>
          </a:p>
          <a:p>
            <a:r>
              <a:rPr lang="vi-VN" sz="2400" b="1" dirty="0"/>
              <a:t>D</a:t>
            </a:r>
            <a:r>
              <a:rPr lang="vi-VN" sz="2400" dirty="0"/>
              <a:t>. </a:t>
            </a:r>
            <a:r>
              <a:rPr lang="vi-VN" sz="2400" i="1" dirty="0"/>
              <a:t>for dùng chỉ thời gian, thường dùng với các thì như hiện tại hoàn thành, quá khứ hoàn thành…</a:t>
            </a:r>
            <a:r>
              <a:rPr lang="vi-VN" sz="2400" dirty="0"/>
              <a:t> </a:t>
            </a:r>
            <a:endParaRPr lang="en-US" sz="2400" dirty="0"/>
          </a:p>
          <a:p>
            <a:r>
              <a:rPr lang="vi-VN" sz="2400" dirty="0"/>
              <a:t>Như vậy, </a:t>
            </a:r>
            <a:r>
              <a:rPr lang="vi-VN" sz="2400" i="1" dirty="0"/>
              <a:t>phương án </a:t>
            </a:r>
            <a:r>
              <a:rPr lang="en-US" sz="2400" i="1" dirty="0"/>
              <a:t>B</a:t>
            </a:r>
            <a:r>
              <a:rPr lang="vi-VN" sz="2400" dirty="0"/>
              <a:t> là phù hợp nhất. </a:t>
            </a:r>
            <a:endParaRPr lang="en-US" sz="2400" dirty="0"/>
          </a:p>
          <a:p>
            <a:r>
              <a:rPr lang="en-US" sz="2400" b="1" i="1" dirty="0" err="1"/>
              <a:t>Tạm</a:t>
            </a:r>
            <a:r>
              <a:rPr lang="en-US" sz="2400" b="1" i="1" dirty="0"/>
              <a:t> </a:t>
            </a:r>
            <a:r>
              <a:rPr lang="en-US" sz="2400" b="1" i="1" dirty="0" err="1"/>
              <a:t>dịch</a:t>
            </a:r>
            <a:r>
              <a:rPr lang="vi-VN" sz="2400" b="1" i="1" dirty="0"/>
              <a:t>:</a:t>
            </a:r>
            <a:r>
              <a:rPr lang="vi-VN" sz="2400" i="1" dirty="0"/>
              <a:t> Tôi không thích trời tối. Tôi cố gắng tránh ra ngoài vào buổi tối</a:t>
            </a:r>
            <a:endParaRPr lang="en-US" sz="2400" dirty="0"/>
          </a:p>
          <a:p>
            <a:endParaRPr lang="en-US" sz="2400" dirty="0"/>
          </a:p>
        </p:txBody>
      </p:sp>
      <p:sp>
        <p:nvSpPr>
          <p:cNvPr id="2" name="Oval 1"/>
          <p:cNvSpPr/>
          <p:nvPr/>
        </p:nvSpPr>
        <p:spPr>
          <a:xfrm>
            <a:off x="1905000" y="990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9865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6001643"/>
          </a:xfrm>
          <a:prstGeom prst="rect">
            <a:avLst/>
          </a:prstGeom>
          <a:noFill/>
        </p:spPr>
        <p:txBody>
          <a:bodyPr wrap="square" rtlCol="0">
            <a:spAutoFit/>
          </a:bodyPr>
          <a:lstStyle/>
          <a:p>
            <a:r>
              <a:rPr lang="en-US" sz="2400" b="1" dirty="0"/>
              <a:t>Question 41. </a:t>
            </a:r>
            <a:r>
              <a:rPr lang="en-US" sz="2400" dirty="0"/>
              <a:t>Which of the following is closest in meaning to </a:t>
            </a:r>
            <a:r>
              <a:rPr lang="en-US" sz="2400" i="1" dirty="0"/>
              <a:t>"</a:t>
            </a:r>
            <a:r>
              <a:rPr lang="en-US" sz="2400" b="1" i="1" u="sng" dirty="0"/>
              <a:t>siblings</a:t>
            </a:r>
            <a:r>
              <a:rPr lang="en-US" sz="2400" i="1" dirty="0"/>
              <a:t>"</a:t>
            </a:r>
            <a:r>
              <a:rPr lang="en-US" sz="2400" dirty="0"/>
              <a:t> in paragraph 2? </a:t>
            </a:r>
          </a:p>
          <a:p>
            <a:r>
              <a:rPr lang="en-US" sz="2400" dirty="0"/>
              <a:t>	</a:t>
            </a:r>
            <a:r>
              <a:rPr lang="en-US" sz="2400" b="1" dirty="0"/>
              <a:t>A. </a:t>
            </a:r>
            <a:r>
              <a:rPr lang="en-US" sz="2400" dirty="0"/>
              <a:t>brothers and sisters 	</a:t>
            </a:r>
            <a:r>
              <a:rPr lang="en-US" sz="2400" b="1" dirty="0"/>
              <a:t>B. </a:t>
            </a:r>
            <a:r>
              <a:rPr lang="en-US" sz="2400" dirty="0"/>
              <a:t>husband and wife 	</a:t>
            </a:r>
            <a:r>
              <a:rPr lang="en-US" sz="2400" b="1" dirty="0"/>
              <a:t>C. </a:t>
            </a:r>
            <a:r>
              <a:rPr lang="en-US" sz="2400" dirty="0"/>
              <a:t>children  	</a:t>
            </a:r>
            <a:r>
              <a:rPr lang="en-US" sz="2400" b="1" dirty="0"/>
              <a:t>D. </a:t>
            </a:r>
            <a:r>
              <a:rPr lang="en-US" sz="2400" dirty="0"/>
              <a:t>friends </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vi-VN" sz="2400" dirty="0"/>
              <a:t>Từ nào dưới đây gần nghĩa nhất với “</a:t>
            </a:r>
            <a:r>
              <a:rPr lang="vi-VN" sz="2400" b="1" i="1" u="sng" dirty="0"/>
              <a:t>siblings</a:t>
            </a:r>
            <a:r>
              <a:rPr lang="vi-VN" sz="2400" dirty="0"/>
              <a:t>” trong đoạn 2?</a:t>
            </a:r>
            <a:endParaRPr lang="en-US" sz="2400" dirty="0"/>
          </a:p>
          <a:p>
            <a:r>
              <a:rPr lang="vi-VN" sz="2400" dirty="0"/>
              <a:t>A. anh em trai và chị em gái	B. chồng và vợ</a:t>
            </a:r>
            <a:endParaRPr lang="en-US" sz="2400" dirty="0"/>
          </a:p>
          <a:p>
            <a:r>
              <a:rPr lang="vi-VN" sz="2400" dirty="0"/>
              <a:t>C. những đứa trẻ		D. những người bạn </a:t>
            </a:r>
            <a:endParaRPr lang="en-US" sz="2400" dirty="0"/>
          </a:p>
          <a:p>
            <a:r>
              <a:rPr lang="vi-VN" sz="2400" b="1" dirty="0"/>
              <a:t>siblings</a:t>
            </a:r>
            <a:r>
              <a:rPr lang="vi-VN" sz="2400" dirty="0"/>
              <a:t> = brothers and sisters: anh em trai và chị em gái</a:t>
            </a:r>
            <a:endParaRPr lang="en-US" sz="2400" dirty="0"/>
          </a:p>
          <a:p>
            <a:r>
              <a:rPr lang="vi-VN" sz="2400" b="1" dirty="0"/>
              <a:t>Thông tin:</a:t>
            </a:r>
            <a:r>
              <a:rPr lang="vi-VN" sz="2400" dirty="0"/>
              <a:t> "Family" includes your </a:t>
            </a:r>
            <a:r>
              <a:rPr lang="vi-VN" sz="2400" i="1" dirty="0"/>
              <a:t>siblings</a:t>
            </a:r>
            <a:r>
              <a:rPr lang="vi-VN" sz="2400" dirty="0"/>
              <a:t> and parents, as well as relatives…</a:t>
            </a:r>
            <a:endParaRPr lang="en-US" sz="2400" dirty="0"/>
          </a:p>
          <a:p>
            <a:r>
              <a:rPr lang="vi-VN" sz="2400" b="1" i="1" dirty="0"/>
              <a:t>Tạm dịch:</a:t>
            </a:r>
            <a:r>
              <a:rPr lang="vi-VN" sz="2400" i="1" dirty="0"/>
              <a:t> “Gia đình” bao gồm anh chị em và bố mẹ bạn, cũng như là những người họ hàng…</a:t>
            </a:r>
            <a:endParaRPr lang="en-US" sz="2400" dirty="0"/>
          </a:p>
          <a:p>
            <a:endParaRPr lang="en-US" sz="2400" dirty="0"/>
          </a:p>
        </p:txBody>
      </p:sp>
      <p:sp>
        <p:nvSpPr>
          <p:cNvPr id="5" name="Rectangle 4"/>
          <p:cNvSpPr/>
          <p:nvPr/>
        </p:nvSpPr>
        <p:spPr>
          <a:xfrm>
            <a:off x="1143000" y="1219200"/>
            <a:ext cx="3048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5252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5632311"/>
          </a:xfrm>
          <a:prstGeom prst="rect">
            <a:avLst/>
          </a:prstGeom>
          <a:noFill/>
        </p:spPr>
        <p:txBody>
          <a:bodyPr wrap="square" rtlCol="0">
            <a:spAutoFit/>
          </a:bodyPr>
          <a:lstStyle/>
          <a:p>
            <a:r>
              <a:rPr lang="en-US" sz="2400" b="1" dirty="0"/>
              <a:t>Question 42. </a:t>
            </a:r>
            <a:r>
              <a:rPr lang="en-US" sz="2400" dirty="0"/>
              <a:t>What does the word </a:t>
            </a:r>
            <a:r>
              <a:rPr lang="en-US" sz="2400" i="1" dirty="0"/>
              <a:t>"</a:t>
            </a:r>
            <a:r>
              <a:rPr lang="en-US" sz="2400" b="1" u="sng" dirty="0"/>
              <a:t>These</a:t>
            </a:r>
            <a:r>
              <a:rPr lang="en-US" sz="2400" i="1" dirty="0"/>
              <a:t>"</a:t>
            </a:r>
            <a:r>
              <a:rPr lang="en-US" sz="2400" dirty="0"/>
              <a:t> in paragraph 2 refer to_______? </a:t>
            </a:r>
          </a:p>
          <a:p>
            <a:r>
              <a:rPr lang="en-US" sz="2400" dirty="0"/>
              <a:t>	</a:t>
            </a:r>
            <a:r>
              <a:rPr lang="en-US" sz="2400" b="1" dirty="0"/>
              <a:t>A. </a:t>
            </a:r>
            <a:r>
              <a:rPr lang="en-US" sz="2400" dirty="0"/>
              <a:t>good and bad times 	</a:t>
            </a:r>
            <a:r>
              <a:rPr lang="en-US" sz="2400" b="1" dirty="0"/>
              <a:t>B. </a:t>
            </a:r>
            <a:r>
              <a:rPr lang="en-US" sz="2400" dirty="0"/>
              <a:t>feelings  	</a:t>
            </a:r>
            <a:r>
              <a:rPr lang="en-US" sz="2400" b="1" dirty="0"/>
              <a:t>C. </a:t>
            </a:r>
            <a:r>
              <a:rPr lang="en-US" sz="2400" dirty="0"/>
              <a:t>relationships 	</a:t>
            </a:r>
            <a:r>
              <a:rPr lang="en-US" sz="2400" b="1" dirty="0"/>
              <a:t>D. </a:t>
            </a:r>
            <a:r>
              <a:rPr lang="en-US" sz="2400" dirty="0"/>
              <a:t>high sand lows </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vi-VN" sz="2400" dirty="0"/>
              <a:t>Từ “</a:t>
            </a:r>
            <a:r>
              <a:rPr lang="vi-VN" sz="2400" b="1" i="1" u="sng" dirty="0"/>
              <a:t>These</a:t>
            </a:r>
            <a:r>
              <a:rPr lang="vi-VN" sz="2400" dirty="0"/>
              <a:t>” trong đoạn 2 đề cập đến cái gì?</a:t>
            </a:r>
            <a:endParaRPr lang="en-US" sz="2400" dirty="0"/>
          </a:p>
          <a:p>
            <a:r>
              <a:rPr lang="vi-VN" sz="2400" dirty="0"/>
              <a:t>A. những lúc tốt và xấu		B. những cảm giác</a:t>
            </a:r>
            <a:endParaRPr lang="en-US" sz="2400" dirty="0"/>
          </a:p>
          <a:p>
            <a:r>
              <a:rPr lang="vi-VN" sz="2400" dirty="0"/>
              <a:t>C. các mối quan hệ		D. những thăng trầm</a:t>
            </a:r>
            <a:endParaRPr lang="en-US" sz="2400" dirty="0"/>
          </a:p>
          <a:p>
            <a:r>
              <a:rPr lang="vi-VN" sz="2400" dirty="0"/>
              <a:t>“These” đề cập đến “hurt, anger, mistrust, and confusion” ở câu trước =&gt; là tên những cảm giác</a:t>
            </a:r>
            <a:endParaRPr lang="en-US" sz="2400" dirty="0"/>
          </a:p>
          <a:p>
            <a:r>
              <a:rPr lang="vi-VN" sz="2400" b="1" dirty="0"/>
              <a:t>Thông tin:</a:t>
            </a:r>
            <a:r>
              <a:rPr lang="vi-VN" sz="2400" dirty="0"/>
              <a:t> Many times, however, families become blocked in their relationships by hurt, anger, mistrust, and confusion. </a:t>
            </a:r>
            <a:r>
              <a:rPr lang="vi-VN" sz="2400" i="1" u="sng" dirty="0"/>
              <a:t>These</a:t>
            </a:r>
            <a:r>
              <a:rPr lang="vi-VN" sz="2400" dirty="0"/>
              <a:t> are natural and normal, ...</a:t>
            </a:r>
            <a:endParaRPr lang="en-US" sz="2400" dirty="0"/>
          </a:p>
          <a:p>
            <a:endParaRPr lang="en-US" sz="2400" dirty="0"/>
          </a:p>
        </p:txBody>
      </p:sp>
      <p:sp>
        <p:nvSpPr>
          <p:cNvPr id="5" name="Oval 4"/>
          <p:cNvSpPr/>
          <p:nvPr/>
        </p:nvSpPr>
        <p:spPr>
          <a:xfrm>
            <a:off x="4724400" y="1066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902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991600" cy="7109639"/>
          </a:xfrm>
          <a:prstGeom prst="rect">
            <a:avLst/>
          </a:prstGeom>
          <a:noFill/>
        </p:spPr>
        <p:txBody>
          <a:bodyPr wrap="square" rtlCol="0">
            <a:spAutoFit/>
          </a:bodyPr>
          <a:lstStyle/>
          <a:p>
            <a:r>
              <a:rPr lang="en-US" sz="2400" b="1" dirty="0"/>
              <a:t>Question 43.</a:t>
            </a:r>
            <a:r>
              <a:rPr lang="en-US" sz="2400" dirty="0"/>
              <a:t>  According to the passage, which example below is probably NOT TRUE about the definition of family? </a:t>
            </a:r>
          </a:p>
          <a:p>
            <a:r>
              <a:rPr lang="en-US" sz="2400" dirty="0"/>
              <a:t>	</a:t>
            </a:r>
            <a:r>
              <a:rPr lang="en-US" sz="2400" b="1" dirty="0"/>
              <a:t>A. </a:t>
            </a:r>
            <a:r>
              <a:rPr lang="en-US" sz="2400" dirty="0"/>
              <a:t>wife and husband relationship 	</a:t>
            </a:r>
            <a:r>
              <a:rPr lang="en-US" sz="2400" b="1" dirty="0"/>
              <a:t>B. </a:t>
            </a:r>
            <a:r>
              <a:rPr lang="en-US" sz="2400" dirty="0"/>
              <a:t>step- father and daughter relationship </a:t>
            </a:r>
          </a:p>
          <a:p>
            <a:r>
              <a:rPr lang="en-US" sz="2400" dirty="0"/>
              <a:t>	</a:t>
            </a:r>
            <a:r>
              <a:rPr lang="en-US" sz="2400" b="1" dirty="0"/>
              <a:t>C. </a:t>
            </a:r>
            <a:r>
              <a:rPr lang="en-US" sz="2400" dirty="0"/>
              <a:t>nanny and baby relationship 	</a:t>
            </a:r>
            <a:r>
              <a:rPr lang="en-US" sz="2400" b="1" dirty="0"/>
              <a:t>D. </a:t>
            </a:r>
            <a:r>
              <a:rPr lang="en-US" sz="2400" dirty="0"/>
              <a:t>god- mother and god-son relationship </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vi-VN" sz="2400" dirty="0"/>
              <a:t>Theo đoạn văn, ví dụ nào dưới đây không đúng về định nghĩa của gia đình?</a:t>
            </a:r>
            <a:endParaRPr lang="en-US" sz="2400" dirty="0"/>
          </a:p>
          <a:p>
            <a:r>
              <a:rPr lang="vi-VN" sz="2400" dirty="0"/>
              <a:t>A. mối quan hệ vợ chồng	</a:t>
            </a:r>
            <a:r>
              <a:rPr lang="en-US" sz="2400" dirty="0" smtClean="0"/>
              <a:t>   </a:t>
            </a:r>
            <a:r>
              <a:rPr lang="vi-VN" sz="2400" dirty="0" smtClean="0"/>
              <a:t>B</a:t>
            </a:r>
            <a:r>
              <a:rPr lang="vi-VN" sz="2400" dirty="0"/>
              <a:t>. quan hệ bố dượng và con gái</a:t>
            </a:r>
            <a:endParaRPr lang="en-US" sz="2400" dirty="0"/>
          </a:p>
          <a:p>
            <a:r>
              <a:rPr lang="vi-VN" sz="2400" dirty="0"/>
              <a:t>C. quan hệ vú nuôi và trẻ </a:t>
            </a:r>
            <a:r>
              <a:rPr lang="vi-VN" sz="2400" dirty="0" smtClean="0"/>
              <a:t>nhỏ</a:t>
            </a:r>
            <a:r>
              <a:rPr lang="en-US" sz="2400" dirty="0" smtClean="0"/>
              <a:t> </a:t>
            </a:r>
            <a:r>
              <a:rPr lang="vi-VN" sz="2400" dirty="0" smtClean="0"/>
              <a:t>D</a:t>
            </a:r>
            <a:r>
              <a:rPr lang="vi-VN" sz="2400" dirty="0"/>
              <a:t>. quan hệ mẹ và con trai đỡ đầu </a:t>
            </a:r>
            <a:endParaRPr lang="en-US" sz="2400" dirty="0"/>
          </a:p>
          <a:p>
            <a:r>
              <a:rPr lang="vi-VN" sz="2400" b="1" dirty="0"/>
              <a:t>Thông tin: </a:t>
            </a:r>
            <a:endParaRPr lang="en-US" sz="2400" dirty="0"/>
          </a:p>
          <a:p>
            <a:r>
              <a:rPr lang="vi-VN" sz="2400" dirty="0"/>
              <a:t>Family is defined as a domestic group of people with some degree of kinship - whether through blood, marriage, or adoption.</a:t>
            </a:r>
            <a:endParaRPr lang="en-US" sz="2400" dirty="0"/>
          </a:p>
          <a:p>
            <a:r>
              <a:rPr lang="vi-VN" sz="2400" dirty="0"/>
              <a:t>"Family" includes your </a:t>
            </a:r>
            <a:r>
              <a:rPr lang="vi-VN" sz="2400" i="1" dirty="0"/>
              <a:t>siblings</a:t>
            </a:r>
            <a:r>
              <a:rPr lang="vi-VN" sz="2400" dirty="0"/>
              <a:t> and parents, as well as relatives who you may not interact with every day, such as your cousins, aunts, uncles, grandparents, and stepparents.</a:t>
            </a:r>
            <a:endParaRPr lang="en-US" sz="2400" dirty="0"/>
          </a:p>
          <a:p>
            <a:endParaRPr lang="en-US" sz="2400" dirty="0"/>
          </a:p>
        </p:txBody>
      </p:sp>
      <p:sp>
        <p:nvSpPr>
          <p:cNvPr id="5" name="Oval 4"/>
          <p:cNvSpPr/>
          <p:nvPr/>
        </p:nvSpPr>
        <p:spPr>
          <a:xfrm>
            <a:off x="1066800" y="1752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6853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3270"/>
            <a:ext cx="8991600" cy="7201972"/>
          </a:xfrm>
          <a:prstGeom prst="rect">
            <a:avLst/>
          </a:prstGeom>
          <a:noFill/>
        </p:spPr>
        <p:txBody>
          <a:bodyPr wrap="square" rtlCol="0">
            <a:spAutoFit/>
          </a:bodyPr>
          <a:lstStyle/>
          <a:p>
            <a:r>
              <a:rPr lang="vi-VN" sz="2200" b="1" dirty="0"/>
              <a:t>Question </a:t>
            </a:r>
            <a:r>
              <a:rPr lang="en-US" sz="2200" b="1" dirty="0"/>
              <a:t>44</a:t>
            </a:r>
            <a:r>
              <a:rPr lang="vi-VN" sz="2200" b="1" dirty="0"/>
              <a:t>.</a:t>
            </a:r>
            <a:r>
              <a:rPr lang="vi-VN" sz="2200" dirty="0"/>
              <a:t> Which of the following best describes the main purpose of the author in the passage?</a:t>
            </a:r>
            <a:endParaRPr lang="en-US" sz="2200" dirty="0"/>
          </a:p>
          <a:p>
            <a:r>
              <a:rPr lang="vi-VN" sz="2200" b="1" dirty="0"/>
              <a:t>	A. </a:t>
            </a:r>
            <a:r>
              <a:rPr lang="vi-VN" sz="2200" dirty="0"/>
              <a:t>To present a synopsis of the causes and effects of the aging population.</a:t>
            </a:r>
            <a:endParaRPr lang="en-US" sz="2200" dirty="0"/>
          </a:p>
          <a:p>
            <a:r>
              <a:rPr lang="vi-VN" sz="2200" b="1" dirty="0"/>
              <a:t>	B. </a:t>
            </a:r>
            <a:r>
              <a:rPr lang="vi-VN" sz="2200" dirty="0"/>
              <a:t>To provide an overview of the drawbacks of the world’s aging population.</a:t>
            </a:r>
            <a:endParaRPr lang="en-US" sz="2200" dirty="0"/>
          </a:p>
          <a:p>
            <a:r>
              <a:rPr lang="vi-VN" sz="2200" b="1" dirty="0"/>
              <a:t>	C. </a:t>
            </a:r>
            <a:r>
              <a:rPr lang="vi-VN" sz="2200" dirty="0"/>
              <a:t>To suggest some effective solutions to deal with the rapid increase of the aging population. </a:t>
            </a:r>
            <a:endParaRPr lang="en-US" sz="2200" dirty="0"/>
          </a:p>
          <a:p>
            <a:r>
              <a:rPr lang="vi-VN" sz="2200" b="1" dirty="0"/>
              <a:t>	D. </a:t>
            </a:r>
            <a:r>
              <a:rPr lang="vi-VN" sz="2200" dirty="0"/>
              <a:t>To prove the significant contribution of the aging population to the world economy. </a:t>
            </a:r>
            <a:endParaRPr lang="en-US" sz="2200" dirty="0"/>
          </a:p>
          <a:p>
            <a:r>
              <a:rPr lang="vi-VN" sz="2200" dirty="0" smtClean="0"/>
              <a:t>Kiến </a:t>
            </a:r>
            <a:r>
              <a:rPr lang="vi-VN" sz="2200" dirty="0"/>
              <a:t>thức: </a:t>
            </a:r>
            <a:r>
              <a:rPr lang="en-US" sz="2200" dirty="0" err="1"/>
              <a:t>Đọc</a:t>
            </a:r>
            <a:r>
              <a:rPr lang="en-US" sz="2200" dirty="0"/>
              <a:t> </a:t>
            </a:r>
            <a:r>
              <a:rPr lang="en-US" sz="2200" dirty="0" err="1"/>
              <a:t>hiểu</a:t>
            </a:r>
            <a:endParaRPr lang="en-US" sz="2200" dirty="0"/>
          </a:p>
          <a:p>
            <a:r>
              <a:rPr lang="vi-VN" sz="2200" dirty="0"/>
              <a:t>Giải thích: </a:t>
            </a:r>
            <a:r>
              <a:rPr lang="vi-VN" sz="2200" b="1" dirty="0"/>
              <a:t>Điều nào sau đây mô tả đúng nhất mục đích chính của tác giả trong đoạn văn?</a:t>
            </a:r>
            <a:endParaRPr lang="en-US" sz="2200" dirty="0"/>
          </a:p>
          <a:p>
            <a:r>
              <a:rPr lang="vi-VN" sz="2200" b="1" dirty="0"/>
              <a:t>A.</a:t>
            </a:r>
            <a:r>
              <a:rPr lang="vi-VN" sz="2200" dirty="0"/>
              <a:t> Để trình bày tóm tắt về nguyên nhân và ảnh hưởng của dân số già.</a:t>
            </a:r>
            <a:endParaRPr lang="en-US" sz="2200" dirty="0"/>
          </a:p>
          <a:p>
            <a:r>
              <a:rPr lang="vi-VN" sz="2200" b="1" dirty="0"/>
              <a:t>B. </a:t>
            </a:r>
            <a:r>
              <a:rPr lang="vi-VN" sz="2200" dirty="0"/>
              <a:t>Để cung cấp một cái nhìn tổng quan về những hạn chế của dân số già trên thế giới.</a:t>
            </a:r>
            <a:endParaRPr lang="en-US" sz="2200" dirty="0"/>
          </a:p>
          <a:p>
            <a:r>
              <a:rPr lang="vi-VN" sz="2200" b="1" dirty="0"/>
              <a:t>C. </a:t>
            </a:r>
            <a:r>
              <a:rPr lang="vi-VN" sz="2200" dirty="0"/>
              <a:t>Để đề xuất một số giải pháp hiệu quả để đối phó với sự gia tăng nhanh chóng của dân số già.</a:t>
            </a:r>
            <a:endParaRPr lang="en-US" sz="2200" dirty="0"/>
          </a:p>
          <a:p>
            <a:r>
              <a:rPr lang="vi-VN" sz="2200" b="1" dirty="0"/>
              <a:t>D.</a:t>
            </a:r>
            <a:r>
              <a:rPr lang="vi-VN" sz="2200" dirty="0"/>
              <a:t> Để chứng minh sự đóng góp đáng kể của dân số già cho nền kinh tế thế giới.</a:t>
            </a:r>
            <a:endParaRPr lang="en-US" sz="2200" dirty="0"/>
          </a:p>
          <a:p>
            <a:endParaRPr lang="en-US" sz="2200" dirty="0"/>
          </a:p>
        </p:txBody>
      </p:sp>
      <p:sp>
        <p:nvSpPr>
          <p:cNvPr id="5" name="Oval 4"/>
          <p:cNvSpPr/>
          <p:nvPr/>
        </p:nvSpPr>
        <p:spPr>
          <a:xfrm>
            <a:off x="914400" y="762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205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6555641"/>
          </a:xfrm>
          <a:prstGeom prst="rect">
            <a:avLst/>
          </a:prstGeom>
          <a:noFill/>
        </p:spPr>
        <p:txBody>
          <a:bodyPr wrap="square" rtlCol="0">
            <a:spAutoFit/>
          </a:bodyPr>
          <a:lstStyle/>
          <a:p>
            <a:r>
              <a:rPr lang="vi-VN" sz="2000" b="1" dirty="0"/>
              <a:t>Question </a:t>
            </a:r>
            <a:r>
              <a:rPr lang="en-US" sz="2000" b="1" dirty="0"/>
              <a:t>45.</a:t>
            </a:r>
            <a:r>
              <a:rPr lang="vi-VN" sz="2000" dirty="0"/>
              <a:t> As mentioned in the first paragraph, the following aspects will be influenced by the aging in the society, </a:t>
            </a:r>
            <a:r>
              <a:rPr lang="vi-VN" sz="2000" b="1" dirty="0"/>
              <a:t>EXCEPT </a:t>
            </a:r>
            <a:r>
              <a:rPr lang="vi-VN" sz="2000" dirty="0"/>
              <a:t>________.</a:t>
            </a:r>
            <a:endParaRPr lang="en-US" sz="2000" dirty="0"/>
          </a:p>
          <a:p>
            <a:r>
              <a:rPr lang="vi-VN" sz="2000" b="1" dirty="0"/>
              <a:t>	A. </a:t>
            </a:r>
            <a:r>
              <a:rPr lang="vi-VN" sz="2000" dirty="0"/>
              <a:t>the stable progress of families</a:t>
            </a:r>
            <a:r>
              <a:rPr lang="vi-VN" sz="2000" b="1" dirty="0"/>
              <a:t>	B. </a:t>
            </a:r>
            <a:r>
              <a:rPr lang="vi-VN" sz="2000" dirty="0"/>
              <a:t>social welfare</a:t>
            </a:r>
            <a:endParaRPr lang="en-US" sz="2000" dirty="0"/>
          </a:p>
          <a:p>
            <a:r>
              <a:rPr lang="vi-VN" sz="2000" b="1" dirty="0"/>
              <a:t>	C. </a:t>
            </a:r>
            <a:r>
              <a:rPr lang="vi-VN" sz="2000" dirty="0"/>
              <a:t>medical care </a:t>
            </a:r>
            <a:r>
              <a:rPr lang="vi-VN" sz="2000" b="1" dirty="0"/>
              <a:t>		D. </a:t>
            </a:r>
            <a:r>
              <a:rPr lang="vi-VN" sz="2000" dirty="0"/>
              <a:t>technology achievements </a:t>
            </a:r>
            <a:endParaRPr lang="en-US" sz="2000" dirty="0"/>
          </a:p>
          <a:p>
            <a:endParaRPr lang="en-US" sz="2000" b="1" dirty="0" smtClean="0"/>
          </a:p>
          <a:p>
            <a:r>
              <a:rPr lang="vi-VN" sz="2000" dirty="0" smtClean="0"/>
              <a:t>Kiến </a:t>
            </a:r>
            <a:r>
              <a:rPr lang="vi-VN" sz="2000" dirty="0"/>
              <a:t>thức: </a:t>
            </a:r>
            <a:r>
              <a:rPr lang="en-US" sz="2000" dirty="0" err="1"/>
              <a:t>Đọc</a:t>
            </a:r>
            <a:r>
              <a:rPr lang="en-US" sz="2000" dirty="0"/>
              <a:t> </a:t>
            </a:r>
            <a:r>
              <a:rPr lang="en-US" sz="2000" dirty="0" err="1"/>
              <a:t>hiểu</a:t>
            </a:r>
            <a:endParaRPr lang="en-US" sz="2000" dirty="0"/>
          </a:p>
          <a:p>
            <a:r>
              <a:rPr lang="vi-VN" sz="2000" dirty="0"/>
              <a:t>Giải thích: </a:t>
            </a:r>
            <a:endParaRPr lang="en-US" sz="2000" dirty="0"/>
          </a:p>
          <a:p>
            <a:r>
              <a:rPr lang="vi-VN" sz="2000" b="1" dirty="0"/>
              <a:t>Như đã đề cập trong đoạn đầu tiên, các khía cạnh sau đây sẽ bị ảnh hưởng bởi sự lão hóa trong xã hội, NGOẠI TRỪ ___________.</a:t>
            </a:r>
            <a:endParaRPr lang="en-US" sz="2000" dirty="0"/>
          </a:p>
          <a:p>
            <a:r>
              <a:rPr lang="vi-VN" sz="2000" dirty="0"/>
              <a:t>A. sự tiến bộ ổn định của các gia đình	B. phúc lợi xã hội</a:t>
            </a:r>
            <a:endParaRPr lang="en-US" sz="2000" dirty="0"/>
          </a:p>
          <a:p>
            <a:r>
              <a:rPr lang="vi-VN" sz="2000" dirty="0"/>
              <a:t>C. chăm sóc y tế		D. thành tựu công nghệ</a:t>
            </a:r>
            <a:endParaRPr lang="en-US" sz="2000" dirty="0"/>
          </a:p>
          <a:p>
            <a:r>
              <a:rPr lang="vi-VN" sz="2000" b="1" dirty="0"/>
              <a:t>Căn cứ vào thông tin đoạn 1:</a:t>
            </a:r>
            <a:endParaRPr lang="en-US" sz="2000" dirty="0"/>
          </a:p>
          <a:p>
            <a:r>
              <a:rPr lang="vi-VN" sz="2000" dirty="0"/>
              <a:t>Societal aging may affect economic growth and lead to many other issues, including the sustainability of families, the ability of states and communities to provide resources for older citizens, and international relations. The Global Burden of Disease, a study conducted by the World Health Organization, predicts a very large increase in age-related chronic disease in all regions of the world. Dealing with this will be a significant challenge for all countries’ health services. </a:t>
            </a:r>
            <a:r>
              <a:rPr lang="vi-VN" sz="2000" b="1" dirty="0" smtClean="0"/>
              <a:t>=&gt; </a:t>
            </a:r>
            <a:r>
              <a:rPr lang="vi-VN" sz="2000" b="1" dirty="0"/>
              <a:t>Ngoại trừ phương án D là không được đề cập đến trong đoạn 1. </a:t>
            </a:r>
            <a:endParaRPr lang="en-US" sz="2000" dirty="0"/>
          </a:p>
          <a:p>
            <a:endParaRPr lang="en-US" sz="2000" dirty="0"/>
          </a:p>
        </p:txBody>
      </p:sp>
      <p:sp>
        <p:nvSpPr>
          <p:cNvPr id="5" name="Oval 4"/>
          <p:cNvSpPr/>
          <p:nvPr/>
        </p:nvSpPr>
        <p:spPr>
          <a:xfrm>
            <a:off x="4648200" y="1371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8070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04800"/>
            <a:ext cx="8915400" cy="6247864"/>
          </a:xfrm>
          <a:prstGeom prst="rect">
            <a:avLst/>
          </a:prstGeom>
          <a:noFill/>
        </p:spPr>
        <p:txBody>
          <a:bodyPr wrap="square" rtlCol="0">
            <a:spAutoFit/>
          </a:bodyPr>
          <a:lstStyle/>
          <a:p>
            <a:r>
              <a:rPr lang="vi-VN" sz="2000" b="1" dirty="0"/>
              <a:t>Question </a:t>
            </a:r>
            <a:r>
              <a:rPr lang="en-US" sz="2000" b="1" dirty="0"/>
              <a:t>46.</a:t>
            </a:r>
            <a:r>
              <a:rPr lang="vi-VN" sz="2000" dirty="0"/>
              <a:t> What does the word “</a:t>
            </a:r>
            <a:r>
              <a:rPr lang="vi-VN" sz="2000" b="1" u="sng" dirty="0"/>
              <a:t>this</a:t>
            </a:r>
            <a:r>
              <a:rPr lang="vi-VN" sz="2000" dirty="0"/>
              <a:t>” in paragraph 3 refer to?</a:t>
            </a:r>
            <a:endParaRPr lang="en-US" sz="2000" dirty="0"/>
          </a:p>
          <a:p>
            <a:r>
              <a:rPr lang="vi-VN" sz="2000" b="1" dirty="0"/>
              <a:t>	A. </a:t>
            </a:r>
            <a:r>
              <a:rPr lang="vi-VN" sz="2000" dirty="0"/>
              <a:t>public pension benefits</a:t>
            </a:r>
            <a:endParaRPr lang="en-US" sz="2000" dirty="0"/>
          </a:p>
          <a:p>
            <a:r>
              <a:rPr lang="vi-VN" sz="2000" b="1" dirty="0"/>
              <a:t>	B. </a:t>
            </a:r>
            <a:r>
              <a:rPr lang="vi-VN" sz="2000" dirty="0"/>
              <a:t>the reduction of the official age entirely pensioned</a:t>
            </a:r>
            <a:endParaRPr lang="en-US" sz="2000" dirty="0"/>
          </a:p>
          <a:p>
            <a:r>
              <a:rPr lang="vi-VN" sz="2000" b="1" dirty="0"/>
              <a:t>	C. </a:t>
            </a:r>
            <a:r>
              <a:rPr lang="vi-VN" sz="2000" dirty="0"/>
              <a:t>the relationship between the official retirement age and actual retirement age </a:t>
            </a:r>
            <a:endParaRPr lang="en-US" sz="2000" dirty="0"/>
          </a:p>
          <a:p>
            <a:r>
              <a:rPr lang="vi-VN" sz="2000" b="1" dirty="0"/>
              <a:t>	D. </a:t>
            </a:r>
            <a:r>
              <a:rPr lang="vi-VN" sz="2000" dirty="0"/>
              <a:t>central issue </a:t>
            </a:r>
            <a:endParaRPr lang="en-US" sz="2000" dirty="0"/>
          </a:p>
          <a:p>
            <a:endParaRPr lang="en-US"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endParaRPr lang="en-US" sz="2000" dirty="0"/>
          </a:p>
          <a:p>
            <a:r>
              <a:rPr lang="en-US" sz="2000" dirty="0" err="1"/>
              <a:t>Giải</a:t>
            </a:r>
            <a:r>
              <a:rPr lang="en-US" sz="2000" dirty="0"/>
              <a:t> </a:t>
            </a:r>
            <a:r>
              <a:rPr lang="en-US" sz="2000" dirty="0" err="1"/>
              <a:t>thích</a:t>
            </a:r>
            <a:r>
              <a:rPr lang="en-US" sz="2000" dirty="0"/>
              <a:t>:   </a:t>
            </a:r>
            <a:r>
              <a:rPr lang="vi-VN" sz="2000" b="1" dirty="0"/>
              <a:t>Từ “</a:t>
            </a:r>
            <a:r>
              <a:rPr lang="vi-VN" sz="2000" b="1" u="sng" dirty="0"/>
              <a:t>this</a:t>
            </a:r>
            <a:r>
              <a:rPr lang="vi-VN" sz="2000" b="1" dirty="0"/>
              <a:t>” trong đoạn 3 đề cập đến điều gì?</a:t>
            </a:r>
            <a:endParaRPr lang="en-US" sz="2000" dirty="0"/>
          </a:p>
          <a:p>
            <a:r>
              <a:rPr lang="vi-VN" sz="2000" dirty="0"/>
              <a:t>A. trợ cấp hưu trí công cộng</a:t>
            </a:r>
            <a:endParaRPr lang="en-US" sz="2000" dirty="0"/>
          </a:p>
          <a:p>
            <a:r>
              <a:rPr lang="vi-VN" sz="2000" dirty="0"/>
              <a:t>B. sự giảm của tuổi chính thức hoàn toàn được hưởng lương hưu</a:t>
            </a:r>
            <a:endParaRPr lang="en-US" sz="2000" dirty="0"/>
          </a:p>
          <a:p>
            <a:r>
              <a:rPr lang="vi-VN" sz="2000" dirty="0"/>
              <a:t>C. mối quan hệ giữa tuổi nghỉ hưu chính thức và tuổi nghỉ hưu thực tế</a:t>
            </a:r>
            <a:endParaRPr lang="en-US" sz="2000" dirty="0"/>
          </a:p>
          <a:p>
            <a:r>
              <a:rPr lang="vi-VN" sz="2000" dirty="0"/>
              <a:t>D. vấn đề trung tâm</a:t>
            </a:r>
            <a:endParaRPr lang="en-US" sz="2000" dirty="0"/>
          </a:p>
          <a:p>
            <a:r>
              <a:rPr lang="vi-VN" sz="2000" b="1" dirty="0"/>
              <a:t>Căn cứ vào thông tin đoạn 3:</a:t>
            </a:r>
            <a:endParaRPr lang="en-US" sz="2000" dirty="0"/>
          </a:p>
          <a:p>
            <a:r>
              <a:rPr lang="vi-VN" sz="2000" dirty="0"/>
              <a:t>Từ </a:t>
            </a:r>
            <a:r>
              <a:rPr lang="vi-VN" sz="2000" b="1" dirty="0"/>
              <a:t>“This”</a:t>
            </a:r>
            <a:r>
              <a:rPr lang="vi-VN" sz="2000" dirty="0"/>
              <a:t> đang đề cập đến “sự giảm của tuổi chính thức hoàn toàn được hưởng lương hưu”.</a:t>
            </a:r>
            <a:endParaRPr lang="en-US" sz="2000" dirty="0"/>
          </a:p>
          <a:p>
            <a:r>
              <a:rPr lang="vi-VN" sz="2000" dirty="0"/>
              <a:t>Over several decades in the latter part of the 20th century, many of the more developed nations lowered the official age at which people become fully entitled to public pension benefits. </a:t>
            </a:r>
            <a:r>
              <a:rPr lang="vi-VN" sz="2000" b="1" dirty="0"/>
              <a:t>This </a:t>
            </a:r>
            <a:r>
              <a:rPr lang="vi-VN" sz="2000" dirty="0"/>
              <a:t>was propelled by general economic conditions, changes in welfare philosophy, and private pension trends. </a:t>
            </a:r>
            <a:endParaRPr lang="en-US" sz="2000" dirty="0"/>
          </a:p>
        </p:txBody>
      </p:sp>
      <p:sp>
        <p:nvSpPr>
          <p:cNvPr id="6" name="Oval 5"/>
          <p:cNvSpPr/>
          <p:nvPr/>
        </p:nvSpPr>
        <p:spPr>
          <a:xfrm>
            <a:off x="1143000" y="990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470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additive="base">
                                        <p:cTn id="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 calcmode="lin" valueType="num">
                                      <p:cBhvr additive="base">
                                        <p:cTn id="1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anim calcmode="lin" valueType="num">
                                      <p:cBhvr additive="base">
                                        <p:cTn id="1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anim calcmode="lin" valueType="num">
                                      <p:cBhvr additive="base">
                                        <p:cTn id="1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anim calcmode="lin" valueType="num">
                                      <p:cBhvr additive="base">
                                        <p:cTn id="2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anim calcmode="lin" valueType="num">
                                      <p:cBhvr additive="base">
                                        <p:cTn id="2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anim calcmode="lin" valueType="num">
                                      <p:cBhvr additive="base">
                                        <p:cTn id="31"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3" end="13"/>
                                            </p:txEl>
                                          </p:spTgt>
                                        </p:tgtEl>
                                        <p:attrNameLst>
                                          <p:attrName>style.visibility</p:attrName>
                                        </p:attrNameLst>
                                      </p:cBhvr>
                                      <p:to>
                                        <p:strVal val="visible"/>
                                      </p:to>
                                    </p:set>
                                    <p:anim calcmode="lin" valueType="num">
                                      <p:cBhvr additive="base">
                                        <p:cTn id="3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14" end="14"/>
                                            </p:txEl>
                                          </p:spTgt>
                                        </p:tgtEl>
                                        <p:attrNameLst>
                                          <p:attrName>style.visibility</p:attrName>
                                        </p:attrNameLst>
                                      </p:cBhvr>
                                      <p:to>
                                        <p:strVal val="visible"/>
                                      </p:to>
                                    </p:set>
                                    <p:anim calcmode="lin" valueType="num">
                                      <p:cBhvr additive="base">
                                        <p:cTn id="39"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 calcmode="lin" valueType="num">
                                      <p:cBhvr additive="base">
                                        <p:cTn id="45" dur="500" fill="hold"/>
                                        <p:tgtEl>
                                          <p:spTgt spid="6"/>
                                        </p:tgtEl>
                                        <p:attrNameLst>
                                          <p:attrName>ppt_x</p:attrName>
                                        </p:attrNameLst>
                                      </p:cBhvr>
                                      <p:tavLst>
                                        <p:tav tm="0">
                                          <p:val>
                                            <p:strVal val="#ppt_x"/>
                                          </p:val>
                                        </p:tav>
                                        <p:tav tm="100000">
                                          <p:val>
                                            <p:strVal val="#ppt_x"/>
                                          </p:val>
                                        </p:tav>
                                      </p:tavLst>
                                    </p:anim>
                                    <p:anim calcmode="lin" valueType="num">
                                      <p:cBhvr additive="base">
                                        <p:cTn id="4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6001643"/>
          </a:xfrm>
          <a:prstGeom prst="rect">
            <a:avLst/>
          </a:prstGeom>
          <a:noFill/>
        </p:spPr>
        <p:txBody>
          <a:bodyPr wrap="square" rtlCol="0">
            <a:spAutoFit/>
          </a:bodyPr>
          <a:lstStyle/>
          <a:p>
            <a:r>
              <a:rPr lang="vi-VN" sz="2400" b="1" dirty="0"/>
              <a:t>Question </a:t>
            </a:r>
            <a:r>
              <a:rPr lang="en-US" sz="2400" b="1" dirty="0"/>
              <a:t>47.</a:t>
            </a:r>
            <a:r>
              <a:rPr lang="vi-VN" sz="2400" dirty="0"/>
              <a:t> The word “</a:t>
            </a:r>
            <a:r>
              <a:rPr lang="vi-VN" sz="2400" b="1" u="sng" dirty="0"/>
              <a:t>eligible</a:t>
            </a:r>
            <a:r>
              <a:rPr lang="vi-VN" sz="2400" dirty="0"/>
              <a:t>” in paragraph 3 is closest in meaning to ________.</a:t>
            </a:r>
            <a:endParaRPr lang="en-US" sz="2400" dirty="0"/>
          </a:p>
          <a:p>
            <a:r>
              <a:rPr lang="vi-VN" sz="2400" b="1" dirty="0"/>
              <a:t>	A. </a:t>
            </a:r>
            <a:r>
              <a:rPr lang="vi-VN" sz="2400" dirty="0"/>
              <a:t>entitled</a:t>
            </a:r>
            <a:r>
              <a:rPr lang="vi-VN" sz="2400" b="1" dirty="0"/>
              <a:t>	B. </a:t>
            </a:r>
            <a:r>
              <a:rPr lang="vi-VN" sz="2400" dirty="0"/>
              <a:t>unqualified</a:t>
            </a:r>
            <a:r>
              <a:rPr lang="vi-VN" sz="2400" b="1" dirty="0"/>
              <a:t>	C. </a:t>
            </a:r>
            <a:r>
              <a:rPr lang="vi-VN" sz="2400" dirty="0"/>
              <a:t>mature </a:t>
            </a:r>
            <a:r>
              <a:rPr lang="en-US" sz="2400" b="1" dirty="0"/>
              <a:t> </a:t>
            </a:r>
            <a:r>
              <a:rPr lang="vi-VN" sz="2400" b="1" dirty="0" smtClean="0"/>
              <a:t>D</a:t>
            </a:r>
            <a:r>
              <a:rPr lang="vi-VN" sz="2400" b="1" dirty="0"/>
              <a:t>. </a:t>
            </a:r>
            <a:r>
              <a:rPr lang="vi-VN" sz="2400" dirty="0"/>
              <a:t>devoted </a:t>
            </a:r>
            <a:endParaRPr lang="en-US" sz="2400" dirty="0"/>
          </a:p>
          <a:p>
            <a:endParaRPr lang="en-US" sz="2400" b="1" dirty="0" smtClean="0"/>
          </a:p>
          <a:p>
            <a:r>
              <a:rPr lang="vi-VN" sz="2400" dirty="0" smtClean="0"/>
              <a:t>Kiến </a:t>
            </a:r>
            <a:r>
              <a:rPr lang="vi-VN" sz="2400" dirty="0"/>
              <a:t>thức: </a:t>
            </a:r>
            <a:r>
              <a:rPr lang="en-US" sz="2400" dirty="0" err="1"/>
              <a:t>Đọc</a:t>
            </a:r>
            <a:r>
              <a:rPr lang="en-US" sz="2400" dirty="0"/>
              <a:t> </a:t>
            </a:r>
            <a:r>
              <a:rPr lang="en-US" sz="2400" dirty="0" err="1"/>
              <a:t>hiểu</a:t>
            </a:r>
            <a:r>
              <a:rPr lang="vi-VN" sz="2400" dirty="0"/>
              <a:t> </a:t>
            </a:r>
            <a:endParaRPr lang="en-US" sz="2400" dirty="0"/>
          </a:p>
          <a:p>
            <a:r>
              <a:rPr lang="vi-VN" sz="2400" dirty="0"/>
              <a:t>Giải thích: </a:t>
            </a:r>
            <a:r>
              <a:rPr lang="vi-VN" sz="2400" b="1" dirty="0"/>
              <a:t>Từ “</a:t>
            </a:r>
            <a:r>
              <a:rPr lang="vi-VN" sz="2400" b="1" u="sng" dirty="0"/>
              <a:t>eligible</a:t>
            </a:r>
            <a:r>
              <a:rPr lang="vi-VN" sz="2400" b="1" dirty="0"/>
              <a:t>” trong đoạn 3 gần nghĩa nhất với từ </a:t>
            </a:r>
            <a:r>
              <a:rPr lang="vi-VN" sz="2400" dirty="0"/>
              <a:t>___</a:t>
            </a:r>
            <a:r>
              <a:rPr lang="en-US" sz="2400" dirty="0"/>
              <a:t>_</a:t>
            </a:r>
            <a:r>
              <a:rPr lang="vi-VN" sz="2400" dirty="0"/>
              <a:t>___.</a:t>
            </a:r>
            <a:endParaRPr lang="en-US" sz="2400" dirty="0"/>
          </a:p>
          <a:p>
            <a:r>
              <a:rPr lang="vi-VN" sz="2400" dirty="0"/>
              <a:t>A. đủ tư cách, điều kiện được hưởng 	B. không đủ tiêu chuẩn </a:t>
            </a:r>
            <a:endParaRPr lang="en-US" sz="2400" dirty="0"/>
          </a:p>
          <a:p>
            <a:r>
              <a:rPr lang="vi-VN" sz="2400" dirty="0"/>
              <a:t>C. trưởng thành 		D. tận tụy</a:t>
            </a:r>
            <a:endParaRPr lang="en-US" sz="2400" dirty="0"/>
          </a:p>
          <a:p>
            <a:r>
              <a:rPr lang="vi-VN" sz="2400" b="1" dirty="0"/>
              <a:t>Từ đồng nghĩa: eligible (đủ điều kiện) = entitled</a:t>
            </a:r>
            <a:endParaRPr lang="en-US" sz="2400" dirty="0"/>
          </a:p>
          <a:p>
            <a:r>
              <a:rPr lang="vi-VN" sz="2400" dirty="0"/>
              <a:t>One common reform has been to raise the age at which workers are eligible for full public pension benefits. </a:t>
            </a:r>
            <a:r>
              <a:rPr lang="vi-VN" sz="2400" i="1" dirty="0"/>
              <a:t>(Một cải cách phổ biến là tăng tuổi mà tại đó người lao động đủ điều kiện để nhận trợ cấp hưu trí công cộng.) </a:t>
            </a:r>
            <a:endParaRPr lang="en-US" sz="2400" dirty="0"/>
          </a:p>
          <a:p>
            <a:endParaRPr lang="en-US" sz="2400" dirty="0"/>
          </a:p>
        </p:txBody>
      </p:sp>
      <p:sp>
        <p:nvSpPr>
          <p:cNvPr id="5" name="Oval 4"/>
          <p:cNvSpPr/>
          <p:nvPr/>
        </p:nvSpPr>
        <p:spPr>
          <a:xfrm>
            <a:off x="990600" y="11430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2889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538" y="0"/>
            <a:ext cx="8686800" cy="6863417"/>
          </a:xfrm>
          <a:prstGeom prst="rect">
            <a:avLst/>
          </a:prstGeom>
          <a:noFill/>
        </p:spPr>
        <p:txBody>
          <a:bodyPr wrap="square" rtlCol="0">
            <a:spAutoFit/>
          </a:bodyPr>
          <a:lstStyle/>
          <a:p>
            <a:r>
              <a:rPr lang="vi-VN" sz="2000" b="1" dirty="0"/>
              <a:t>Question 4</a:t>
            </a:r>
            <a:r>
              <a:rPr lang="en-US" sz="2000" b="1" dirty="0"/>
              <a:t>8</a:t>
            </a:r>
            <a:r>
              <a:rPr lang="vi-VN" sz="2000" b="1" dirty="0"/>
              <a:t>.</a:t>
            </a:r>
            <a:r>
              <a:rPr lang="vi-VN" sz="2000" dirty="0"/>
              <a:t> According to paragraph 3, which of the following is the measure of old-age social insurance programs?</a:t>
            </a:r>
            <a:endParaRPr lang="en-US" sz="2000" dirty="0"/>
          </a:p>
          <a:p>
            <a:r>
              <a:rPr lang="vi-VN" sz="2000" b="1" dirty="0"/>
              <a:t>	A. </a:t>
            </a:r>
            <a:r>
              <a:rPr lang="vi-VN" sz="2000" dirty="0"/>
              <a:t>The decrease in the age the elderly can receive pension.</a:t>
            </a:r>
            <a:endParaRPr lang="en-US" sz="2000" dirty="0"/>
          </a:p>
          <a:p>
            <a:r>
              <a:rPr lang="vi-VN" sz="2000" b="1" dirty="0"/>
              <a:t>	B. </a:t>
            </a:r>
            <a:r>
              <a:rPr lang="vi-VN" sz="2000" dirty="0"/>
              <a:t>The encouragement the elderly to contribute more in economy.</a:t>
            </a:r>
            <a:endParaRPr lang="en-US" sz="2000" dirty="0"/>
          </a:p>
          <a:p>
            <a:r>
              <a:rPr lang="vi-VN" sz="2000" b="1" dirty="0"/>
              <a:t>	C. </a:t>
            </a:r>
            <a:r>
              <a:rPr lang="vi-VN" sz="2000" dirty="0"/>
              <a:t>Enacting many policies to increase their income before retirement.</a:t>
            </a:r>
            <a:endParaRPr lang="en-US" sz="2000" dirty="0"/>
          </a:p>
          <a:p>
            <a:r>
              <a:rPr lang="vi-VN" sz="2000" b="1" dirty="0"/>
              <a:t>	D. </a:t>
            </a:r>
            <a:r>
              <a:rPr lang="vi-VN" sz="2000" dirty="0"/>
              <a:t>Widening the gap between official and actual ages of retirement. </a:t>
            </a:r>
            <a:endParaRPr lang="en-US" sz="2000" dirty="0"/>
          </a:p>
          <a:p>
            <a:endParaRPr lang="en-US" sz="2000" b="1" dirty="0" smtClean="0"/>
          </a:p>
          <a:p>
            <a:r>
              <a:rPr lang="vi-VN" sz="2000" dirty="0" smtClean="0"/>
              <a:t>Kiến </a:t>
            </a:r>
            <a:r>
              <a:rPr lang="vi-VN" sz="2000" dirty="0"/>
              <a:t>thức: </a:t>
            </a:r>
            <a:r>
              <a:rPr lang="en-US" sz="2000" dirty="0" err="1"/>
              <a:t>Đọc</a:t>
            </a:r>
            <a:r>
              <a:rPr lang="en-US" sz="2000" dirty="0"/>
              <a:t> </a:t>
            </a:r>
            <a:r>
              <a:rPr lang="en-US" sz="2000" dirty="0" err="1"/>
              <a:t>hiểu</a:t>
            </a:r>
            <a:endParaRPr lang="en-US" sz="2000" dirty="0"/>
          </a:p>
          <a:p>
            <a:r>
              <a:rPr lang="vi-VN" sz="2000" dirty="0"/>
              <a:t>Giải thích: </a:t>
            </a:r>
            <a:endParaRPr lang="en-US" sz="2000" dirty="0"/>
          </a:p>
          <a:p>
            <a:r>
              <a:rPr lang="vi-VN" sz="2000" b="1" dirty="0"/>
              <a:t>Theo đoạn 3, điều nào sau đây là biện pháp của các chương trình bảo hiểm xã hội tuổi già?</a:t>
            </a:r>
            <a:endParaRPr lang="en-US" sz="2000" dirty="0"/>
          </a:p>
          <a:p>
            <a:r>
              <a:rPr lang="vi-VN" sz="2000" dirty="0"/>
              <a:t>A. Sự giảm tuổi mà người cao tuổi có thể nhận lương hưu.</a:t>
            </a:r>
            <a:endParaRPr lang="en-US" sz="2000" dirty="0"/>
          </a:p>
          <a:p>
            <a:r>
              <a:rPr lang="vi-VN" sz="2000" dirty="0"/>
              <a:t>B. Sự khuyến khích người cao tuổi đóng góp nhiều hơn trong nền kinh tế.</a:t>
            </a:r>
            <a:endParaRPr lang="en-US" sz="2000" dirty="0"/>
          </a:p>
          <a:p>
            <a:r>
              <a:rPr lang="vi-VN" sz="2000" dirty="0"/>
              <a:t>C. Thực hiện nhiều chính sách để tăng thu nhập trước khi nghỉ hưu.</a:t>
            </a:r>
            <a:endParaRPr lang="en-US" sz="2000" dirty="0"/>
          </a:p>
          <a:p>
            <a:r>
              <a:rPr lang="vi-VN" sz="2000" dirty="0"/>
              <a:t>D. Mở rộng khoảng cách giữa tuổi nghỉ hưu chính thức và thực tế.</a:t>
            </a:r>
            <a:endParaRPr lang="en-US" sz="2000" dirty="0"/>
          </a:p>
          <a:p>
            <a:r>
              <a:rPr lang="vi-VN" sz="2000" b="1" dirty="0"/>
              <a:t>Căn cứ vào thông tin đoạn 3:</a:t>
            </a:r>
            <a:endParaRPr lang="en-US" sz="2000" dirty="0"/>
          </a:p>
          <a:p>
            <a:r>
              <a:rPr lang="vi-VN" sz="2000" dirty="0"/>
              <a:t>Many countries already have taken steps towards much-needed reform of their old-age social insurance programs. One common reform has been to raise the age at which workers are eligible for full public pension benefits. Another strategy for bolstering economic security for older people has been to increase the contributions by workers. </a:t>
            </a:r>
            <a:endParaRPr lang="en-US" sz="2000" dirty="0"/>
          </a:p>
        </p:txBody>
      </p:sp>
      <p:sp>
        <p:nvSpPr>
          <p:cNvPr id="5" name="Oval 4"/>
          <p:cNvSpPr/>
          <p:nvPr/>
        </p:nvSpPr>
        <p:spPr>
          <a:xfrm>
            <a:off x="838200" y="9144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0878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6001643"/>
          </a:xfrm>
          <a:prstGeom prst="rect">
            <a:avLst/>
          </a:prstGeom>
          <a:noFill/>
        </p:spPr>
        <p:txBody>
          <a:bodyPr wrap="square" rtlCol="0">
            <a:spAutoFit/>
          </a:bodyPr>
          <a:lstStyle/>
          <a:p>
            <a:r>
              <a:rPr lang="vi-VN" sz="2400" b="1" dirty="0"/>
              <a:t>Question 4</a:t>
            </a:r>
            <a:r>
              <a:rPr lang="en-US" sz="2400" b="1" dirty="0"/>
              <a:t>9.</a:t>
            </a:r>
            <a:r>
              <a:rPr lang="vi-VN" sz="2400" dirty="0"/>
              <a:t> The word “</a:t>
            </a:r>
            <a:r>
              <a:rPr lang="vi-VN" sz="2400" b="1" u="sng" dirty="0"/>
              <a:t>manifested</a:t>
            </a:r>
            <a:r>
              <a:rPr lang="vi-VN" sz="2400" dirty="0"/>
              <a:t>” in the last paragraph could be best replaced by ________.</a:t>
            </a:r>
            <a:endParaRPr lang="en-US" sz="2400" dirty="0"/>
          </a:p>
          <a:p>
            <a:r>
              <a:rPr lang="vi-VN" sz="2400" b="1" dirty="0"/>
              <a:t>	A. </a:t>
            </a:r>
            <a:r>
              <a:rPr lang="vi-VN" sz="2400" dirty="0"/>
              <a:t>illustrated</a:t>
            </a:r>
            <a:r>
              <a:rPr lang="vi-VN" sz="2400" b="1" dirty="0"/>
              <a:t>	B. </a:t>
            </a:r>
            <a:r>
              <a:rPr lang="vi-VN" sz="2400" dirty="0"/>
              <a:t>proved</a:t>
            </a:r>
            <a:r>
              <a:rPr lang="vi-VN" sz="2400" b="1" dirty="0"/>
              <a:t>	C. </a:t>
            </a:r>
            <a:r>
              <a:rPr lang="vi-VN" sz="2400" dirty="0"/>
              <a:t>demonstrated</a:t>
            </a:r>
            <a:r>
              <a:rPr lang="vi-VN" sz="2400" b="1" dirty="0"/>
              <a:t>	D. </a:t>
            </a:r>
            <a:r>
              <a:rPr lang="vi-VN" sz="2400" dirty="0"/>
              <a:t>recognized </a:t>
            </a:r>
            <a:endParaRPr lang="en-US" sz="2400" dirty="0"/>
          </a:p>
          <a:p>
            <a:endParaRPr lang="en-US" sz="2400" b="1" dirty="0" smtClean="0"/>
          </a:p>
          <a:p>
            <a:r>
              <a:rPr lang="vi-VN" sz="2400" dirty="0" smtClean="0"/>
              <a:t>Kiến </a:t>
            </a:r>
            <a:r>
              <a:rPr lang="vi-VN" sz="2400" dirty="0"/>
              <a:t>thức: </a:t>
            </a:r>
            <a:r>
              <a:rPr lang="en-US" sz="2400" dirty="0" err="1"/>
              <a:t>Đọc</a:t>
            </a:r>
            <a:r>
              <a:rPr lang="en-US" sz="2400" dirty="0"/>
              <a:t> </a:t>
            </a:r>
            <a:r>
              <a:rPr lang="en-US" sz="2400" dirty="0" err="1"/>
              <a:t>hiểu</a:t>
            </a:r>
            <a:endParaRPr lang="en-US" sz="2400" dirty="0"/>
          </a:p>
          <a:p>
            <a:r>
              <a:rPr lang="vi-VN" sz="2400" dirty="0"/>
              <a:t>Giải thích: </a:t>
            </a:r>
            <a:r>
              <a:rPr lang="vi-VN" sz="2400" b="1" dirty="0"/>
              <a:t>Từ “</a:t>
            </a:r>
            <a:r>
              <a:rPr lang="vi-VN" sz="2400" b="1" u="sng" dirty="0"/>
              <a:t>manifested</a:t>
            </a:r>
            <a:r>
              <a:rPr lang="vi-VN" sz="2400" b="1" dirty="0"/>
              <a:t>” trong đoạn cuối có thể được thay thế tốt nhất bởi từ </a:t>
            </a:r>
            <a:r>
              <a:rPr lang="vi-VN" sz="2400" dirty="0"/>
              <a:t>________.</a:t>
            </a:r>
            <a:endParaRPr lang="en-US" sz="2400" dirty="0"/>
          </a:p>
          <a:p>
            <a:r>
              <a:rPr lang="vi-VN" sz="2400" dirty="0"/>
              <a:t>	A. minh họa 		B. chứng minh </a:t>
            </a:r>
            <a:endParaRPr lang="en-US" sz="2400" dirty="0"/>
          </a:p>
          <a:p>
            <a:r>
              <a:rPr lang="vi-VN" sz="2400" dirty="0"/>
              <a:t>	C. biểu thị/chứng minh		D. công nhận</a:t>
            </a:r>
            <a:endParaRPr lang="en-US" sz="2400" dirty="0"/>
          </a:p>
          <a:p>
            <a:r>
              <a:rPr lang="vi-VN" sz="2400" b="1" dirty="0"/>
              <a:t>Từ đồng nghĩa: ma nifested(biểu thị) = demonstrated</a:t>
            </a:r>
            <a:endParaRPr lang="en-US" sz="2400" dirty="0"/>
          </a:p>
          <a:p>
            <a:r>
              <a:rPr lang="vi-VN" sz="2400" dirty="0"/>
              <a:t>In more developed countries, this has </a:t>
            </a:r>
            <a:r>
              <a:rPr lang="vi-VN" sz="2400" b="1" dirty="0"/>
              <a:t>manifested</a:t>
            </a:r>
            <a:r>
              <a:rPr lang="vi-VN" sz="2400" dirty="0"/>
              <a:t> itself as the ‘beanpole family’, a vertical extension of family structure characterised by an increase in the number of living generations within a lineage and a decrease in the number of people within each generation. </a:t>
            </a:r>
            <a:endParaRPr lang="en-US" sz="2400" dirty="0"/>
          </a:p>
        </p:txBody>
      </p:sp>
      <p:sp>
        <p:nvSpPr>
          <p:cNvPr id="5" name="Oval 4"/>
          <p:cNvSpPr/>
          <p:nvPr/>
        </p:nvSpPr>
        <p:spPr>
          <a:xfrm>
            <a:off x="4800600" y="1143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3602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76200"/>
            <a:ext cx="8991600" cy="6247864"/>
          </a:xfrm>
          <a:prstGeom prst="rect">
            <a:avLst/>
          </a:prstGeom>
          <a:noFill/>
        </p:spPr>
        <p:txBody>
          <a:bodyPr wrap="square" rtlCol="0">
            <a:spAutoFit/>
          </a:bodyPr>
          <a:lstStyle/>
          <a:p>
            <a:r>
              <a:rPr lang="vi-VN" sz="2000" b="1" dirty="0"/>
              <a:t>Question </a:t>
            </a:r>
            <a:r>
              <a:rPr lang="en-US" sz="2000" b="1" dirty="0"/>
              <a:t>50.</a:t>
            </a:r>
            <a:r>
              <a:rPr lang="vi-VN" sz="2000" dirty="0"/>
              <a:t> What is the benefit of aging mentioned in the last paragraph?</a:t>
            </a:r>
            <a:endParaRPr lang="en-US" sz="2000" dirty="0"/>
          </a:p>
          <a:p>
            <a:r>
              <a:rPr lang="vi-VN" sz="2000" b="1" dirty="0" smtClean="0"/>
              <a:t>A</a:t>
            </a:r>
            <a:r>
              <a:rPr lang="vi-VN" sz="2000" b="1" dirty="0"/>
              <a:t>. </a:t>
            </a:r>
            <a:r>
              <a:rPr lang="vi-VN" sz="2000" dirty="0"/>
              <a:t>The mortality rates are decreasing.</a:t>
            </a:r>
            <a:endParaRPr lang="en-US" sz="2000" dirty="0"/>
          </a:p>
          <a:p>
            <a:r>
              <a:rPr lang="vi-VN" sz="2000" b="1" dirty="0" smtClean="0"/>
              <a:t>B</a:t>
            </a:r>
            <a:r>
              <a:rPr lang="vi-VN" sz="2000" b="1" dirty="0"/>
              <a:t>. </a:t>
            </a:r>
            <a:r>
              <a:rPr lang="vi-VN" sz="2000" dirty="0"/>
              <a:t>People will have the chance to live with their parents longer.</a:t>
            </a:r>
            <a:endParaRPr lang="en-US" sz="2000" dirty="0"/>
          </a:p>
          <a:p>
            <a:r>
              <a:rPr lang="vi-VN" sz="2000" b="1" dirty="0" smtClean="0"/>
              <a:t>C</a:t>
            </a:r>
            <a:r>
              <a:rPr lang="vi-VN" sz="2000" b="1" dirty="0"/>
              <a:t>. </a:t>
            </a:r>
            <a:r>
              <a:rPr lang="vi-VN" sz="2000" dirty="0"/>
              <a:t>Children are likely to live in an extended family with more brothers and sisters. </a:t>
            </a:r>
            <a:endParaRPr lang="en-US" sz="2000" dirty="0"/>
          </a:p>
          <a:p>
            <a:r>
              <a:rPr lang="vi-VN" sz="2000" b="1" dirty="0" smtClean="0"/>
              <a:t>D</a:t>
            </a:r>
            <a:r>
              <a:rPr lang="vi-VN" sz="2000" b="1" dirty="0"/>
              <a:t>. </a:t>
            </a:r>
            <a:r>
              <a:rPr lang="vi-VN" sz="2000" dirty="0"/>
              <a:t>The life expectancy is being improved. </a:t>
            </a:r>
            <a:endParaRPr lang="en-US" sz="2000" dirty="0"/>
          </a:p>
          <a:p>
            <a:endParaRPr lang="en-US"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endParaRPr lang="en-US" sz="2000" dirty="0"/>
          </a:p>
          <a:p>
            <a:r>
              <a:rPr lang="en-US" sz="2000" dirty="0" err="1"/>
              <a:t>Giải</a:t>
            </a:r>
            <a:r>
              <a:rPr lang="en-US" sz="2000" dirty="0"/>
              <a:t> </a:t>
            </a:r>
            <a:r>
              <a:rPr lang="en-US" sz="2000" dirty="0" err="1"/>
              <a:t>thích</a:t>
            </a:r>
            <a:r>
              <a:rPr lang="en-US" sz="2000" dirty="0"/>
              <a:t>: </a:t>
            </a:r>
          </a:p>
          <a:p>
            <a:r>
              <a:rPr lang="vi-VN" sz="2000" dirty="0"/>
              <a:t>Lợi ích của lão hóa được đề cập trong đoạn cuối là gì?</a:t>
            </a:r>
            <a:endParaRPr lang="en-US" sz="2000" dirty="0"/>
          </a:p>
          <a:p>
            <a:r>
              <a:rPr lang="vi-VN" sz="2000" dirty="0"/>
              <a:t>A. Tỷ lệ tử vong đang giảm.</a:t>
            </a:r>
            <a:endParaRPr lang="en-US" sz="2000" dirty="0"/>
          </a:p>
          <a:p>
            <a:r>
              <a:rPr lang="vi-VN" sz="2000" dirty="0"/>
              <a:t>B. Mọi người sẽ có cơ hội sống với bố mẹ lâu hơn.</a:t>
            </a:r>
            <a:endParaRPr lang="en-US" sz="2000" dirty="0"/>
          </a:p>
          <a:p>
            <a:r>
              <a:rPr lang="vi-VN" sz="2000" dirty="0"/>
              <a:t>C. Trẻ em có khả năng sống trong một đại gia đình có nhiều anh chị em.</a:t>
            </a:r>
            <a:endParaRPr lang="en-US" sz="2000" dirty="0"/>
          </a:p>
          <a:p>
            <a:r>
              <a:rPr lang="vi-VN" sz="2000" dirty="0"/>
              <a:t>D. Tuổi thọ đang được cải thiện.</a:t>
            </a:r>
            <a:endParaRPr lang="en-US" sz="2000" dirty="0"/>
          </a:p>
          <a:p>
            <a:r>
              <a:rPr lang="vi-VN" sz="2000" b="1" dirty="0"/>
              <a:t>Căn cứ vào thông tin đoạn cuối:</a:t>
            </a:r>
            <a:endParaRPr lang="en-US" sz="2000" dirty="0"/>
          </a:p>
          <a:p>
            <a:r>
              <a:rPr lang="vi-VN" sz="2000" dirty="0"/>
              <a:t>As mortality rates continue to improve, more people in their 50’s and 60’s will have surviving parents, aunts, and uncles. Consequently, more children will know their grandparents and even their great grandparents, especially their great-grandmothers. There is no historical precedent for a majority of middle-aged and older adults having living parents. </a:t>
            </a:r>
            <a:endParaRPr lang="en-US" sz="2000" dirty="0"/>
          </a:p>
        </p:txBody>
      </p:sp>
      <p:sp>
        <p:nvSpPr>
          <p:cNvPr id="5" name="Oval 4"/>
          <p:cNvSpPr/>
          <p:nvPr/>
        </p:nvSpPr>
        <p:spPr>
          <a:xfrm>
            <a:off x="0" y="685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83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81000"/>
            <a:ext cx="8839200" cy="5262979"/>
          </a:xfrm>
          <a:prstGeom prst="rect">
            <a:avLst/>
          </a:prstGeom>
          <a:noFill/>
        </p:spPr>
        <p:txBody>
          <a:bodyPr wrap="square" rtlCol="0">
            <a:spAutoFit/>
          </a:bodyPr>
          <a:lstStyle/>
          <a:p>
            <a:r>
              <a:rPr lang="en-US" sz="2400" b="1" dirty="0"/>
              <a:t>Question </a:t>
            </a:r>
            <a:r>
              <a:rPr lang="vi-VN" sz="2400" b="1" dirty="0"/>
              <a:t>5</a:t>
            </a:r>
            <a:r>
              <a:rPr lang="vi-VN" sz="2400" dirty="0"/>
              <a:t>. Though she lost her job last month, she still wanted to save</a:t>
            </a:r>
            <a:r>
              <a:rPr lang="en-US" sz="2400" dirty="0"/>
              <a:t> ____</a:t>
            </a:r>
            <a:r>
              <a:rPr lang="vi-VN" sz="2400" dirty="0"/>
              <a:t>___ so she said that she had left it willingly.</a:t>
            </a:r>
            <a:endParaRPr lang="en-US" sz="2400" dirty="0"/>
          </a:p>
          <a:p>
            <a:r>
              <a:rPr lang="vi-VN" sz="2400" b="1" dirty="0"/>
              <a:t>	</a:t>
            </a:r>
            <a:r>
              <a:rPr lang="vi-VN" sz="2400" b="1" dirty="0" smtClean="0"/>
              <a:t>A</a:t>
            </a:r>
            <a:r>
              <a:rPr lang="vi-VN" sz="2400" b="1" dirty="0"/>
              <a:t>. </a:t>
            </a:r>
            <a:r>
              <a:rPr lang="vi-VN" sz="2400" dirty="0"/>
              <a:t>mouth</a:t>
            </a:r>
            <a:r>
              <a:rPr lang="vi-VN" sz="2400" b="1" dirty="0"/>
              <a:t>	B. </a:t>
            </a:r>
            <a:r>
              <a:rPr lang="vi-VN" sz="2400" dirty="0"/>
              <a:t>face</a:t>
            </a:r>
            <a:r>
              <a:rPr lang="vi-VN" sz="2400" b="1" dirty="0"/>
              <a:t>	C. </a:t>
            </a:r>
            <a:r>
              <a:rPr lang="vi-VN" sz="2400" dirty="0"/>
              <a:t>reputation </a:t>
            </a:r>
            <a:r>
              <a:rPr lang="vi-VN" sz="2400" b="1" dirty="0"/>
              <a:t>	D. </a:t>
            </a:r>
            <a:r>
              <a:rPr lang="vi-VN" sz="2400" dirty="0"/>
              <a:t>fame </a:t>
            </a:r>
            <a:endParaRPr lang="en-US" sz="2400" dirty="0"/>
          </a:p>
          <a:p>
            <a:endParaRPr lang="en-US" sz="2400" b="1" dirty="0" smtClean="0"/>
          </a:p>
          <a:p>
            <a:r>
              <a:rPr lang="vi-VN" sz="2400" dirty="0" smtClean="0"/>
              <a:t>Kiến </a:t>
            </a:r>
            <a:r>
              <a:rPr lang="vi-VN" sz="2400" dirty="0"/>
              <a:t>thức: </a:t>
            </a:r>
            <a:r>
              <a:rPr lang="en-US" sz="2400" dirty="0" err="1"/>
              <a:t>Thành</a:t>
            </a:r>
            <a:r>
              <a:rPr lang="en-US" sz="2400" dirty="0"/>
              <a:t> </a:t>
            </a:r>
            <a:r>
              <a:rPr lang="en-US" sz="2400" dirty="0" err="1"/>
              <a:t>ngữ</a:t>
            </a:r>
            <a:endParaRPr lang="en-US" sz="2400" dirty="0"/>
          </a:p>
          <a:p>
            <a:r>
              <a:rPr lang="vi-VN" sz="2400" dirty="0"/>
              <a:t>Giải thích: </a:t>
            </a:r>
            <a:endParaRPr lang="en-US" sz="2400" dirty="0"/>
          </a:p>
          <a:p>
            <a:r>
              <a:rPr lang="vi-VN" sz="2400" dirty="0"/>
              <a:t>Ta có cụm từ: </a:t>
            </a:r>
            <a:endParaRPr lang="en-US" sz="2400" dirty="0"/>
          </a:p>
          <a:p>
            <a:r>
              <a:rPr lang="vi-VN" sz="2400" b="1" i="1" dirty="0"/>
              <a:t>		Save face (idm):</a:t>
            </a:r>
            <a:r>
              <a:rPr lang="vi-VN" sz="2400" dirty="0"/>
              <a:t> giữ thể diện, danh dự cá nhân, tránh để những người khác không mất đi sự tôn trọng dành cho mình</a:t>
            </a:r>
            <a:endParaRPr lang="en-US" sz="2400" dirty="0"/>
          </a:p>
          <a:p>
            <a:r>
              <a:rPr lang="vi-VN" sz="2400" b="1" i="1" dirty="0"/>
              <a:t>Tạm dịch</a:t>
            </a:r>
            <a:r>
              <a:rPr lang="vi-VN" sz="2400" i="1" dirty="0"/>
              <a:t>: Mặc dù cô ta bị mất việc từ tháng trước, nhưng cô ta vẫn muốn gìn giữ thể diện cá nhân nên cô đã nói rằng mình tình nguyện bỏ công việc đó.</a:t>
            </a:r>
            <a:endParaRPr lang="en-US" sz="2400" dirty="0"/>
          </a:p>
          <a:p>
            <a:endParaRPr lang="en-US" sz="2400" dirty="0"/>
          </a:p>
        </p:txBody>
      </p:sp>
      <p:sp>
        <p:nvSpPr>
          <p:cNvPr id="2" name="Oval 1"/>
          <p:cNvSpPr/>
          <p:nvPr/>
        </p:nvSpPr>
        <p:spPr>
          <a:xfrm>
            <a:off x="2819400" y="1219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472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58473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6863417"/>
          </a:xfrm>
          <a:prstGeom prst="rect">
            <a:avLst/>
          </a:prstGeom>
          <a:noFill/>
        </p:spPr>
        <p:txBody>
          <a:bodyPr wrap="square" rtlCol="0">
            <a:spAutoFit/>
          </a:bodyPr>
          <a:lstStyle/>
          <a:p>
            <a:r>
              <a:rPr lang="en-US" sz="2000" b="1" dirty="0"/>
              <a:t>Question 6</a:t>
            </a:r>
            <a:r>
              <a:rPr lang="vi-VN" sz="2000" dirty="0"/>
              <a:t>. Some countries are still lagging behind the rest of the world in the vaccine race _______ a large number of resources diverted to advertising campaigns.</a:t>
            </a:r>
            <a:endParaRPr lang="en-US" sz="2000" dirty="0"/>
          </a:p>
          <a:p>
            <a:r>
              <a:rPr lang="vi-VN" sz="2000" b="1" dirty="0"/>
              <a:t>A. </a:t>
            </a:r>
            <a:r>
              <a:rPr lang="vi-VN" sz="2000" dirty="0"/>
              <a:t>although	</a:t>
            </a:r>
            <a:r>
              <a:rPr lang="vi-VN" sz="2000" b="1" dirty="0"/>
              <a:t>B. </a:t>
            </a:r>
            <a:r>
              <a:rPr lang="vi-VN" sz="2000" dirty="0"/>
              <a:t>because	</a:t>
            </a:r>
            <a:r>
              <a:rPr lang="vi-VN" sz="2000" b="1" dirty="0"/>
              <a:t>C. </a:t>
            </a:r>
            <a:r>
              <a:rPr lang="vi-VN" sz="2000" dirty="0"/>
              <a:t>due to	</a:t>
            </a:r>
            <a:r>
              <a:rPr lang="vi-VN" sz="2000" b="1" dirty="0"/>
              <a:t>D. </a:t>
            </a:r>
            <a:r>
              <a:rPr lang="vi-VN" sz="2000" dirty="0"/>
              <a:t>despite</a:t>
            </a:r>
            <a:endParaRPr lang="en-US" sz="2000" dirty="0"/>
          </a:p>
          <a:p>
            <a:endParaRPr lang="en-US" sz="2000" b="1" dirty="0" smtClean="0"/>
          </a:p>
          <a:p>
            <a:r>
              <a:rPr lang="vi-VN" sz="2000" dirty="0" smtClean="0"/>
              <a:t>Kiến </a:t>
            </a:r>
            <a:r>
              <a:rPr lang="vi-VN" sz="2000" dirty="0"/>
              <a:t>thức: </a:t>
            </a:r>
            <a:r>
              <a:rPr lang="en-US" sz="2000" dirty="0" err="1"/>
              <a:t>Liên</a:t>
            </a:r>
            <a:r>
              <a:rPr lang="en-US" sz="2000" dirty="0"/>
              <a:t> </a:t>
            </a:r>
            <a:r>
              <a:rPr lang="vi-VN" sz="2000" dirty="0"/>
              <a:t>từ</a:t>
            </a:r>
            <a:endParaRPr lang="en-US" sz="2000" dirty="0"/>
          </a:p>
          <a:p>
            <a:r>
              <a:rPr lang="vi-VN" sz="2000" dirty="0"/>
              <a:t>Giải thích: </a:t>
            </a:r>
            <a:endParaRPr lang="en-US" sz="2000" dirty="0"/>
          </a:p>
          <a:p>
            <a:r>
              <a:rPr lang="vi-VN" sz="2000" dirty="0"/>
              <a:t>A. although + clause: mặc dù</a:t>
            </a:r>
            <a:endParaRPr lang="en-US" sz="2000" dirty="0"/>
          </a:p>
          <a:p>
            <a:r>
              <a:rPr lang="vi-VN" sz="2000" dirty="0"/>
              <a:t>B. because + clause: bởi vì</a:t>
            </a:r>
            <a:endParaRPr lang="en-US" sz="2000" dirty="0"/>
          </a:p>
          <a:p>
            <a:r>
              <a:rPr lang="vi-VN" sz="2000" dirty="0"/>
              <a:t>C. due to + N: bởi vì</a:t>
            </a:r>
            <a:endParaRPr lang="en-US" sz="2000" dirty="0"/>
          </a:p>
          <a:p>
            <a:r>
              <a:rPr lang="vi-VN" sz="2000" dirty="0"/>
              <a:t>D. despite + N/V-ing: mặc dù</a:t>
            </a:r>
            <a:endParaRPr lang="en-US" sz="2000" dirty="0"/>
          </a:p>
          <a:p>
            <a:r>
              <a:rPr lang="vi-VN" sz="2000" dirty="0"/>
              <a:t>Ta chú ý, sau chỗ cần điền là 1 cụm danh từ, đã được rút gọn mệnh đề quan hệ.</a:t>
            </a:r>
            <a:endParaRPr lang="en-US" sz="2000" dirty="0"/>
          </a:p>
          <a:p>
            <a:r>
              <a:rPr lang="vi-VN" sz="2000" dirty="0"/>
              <a:t>Câu gốc là : Some countries are still lagging ……… a large number of resources which have been diverted to advertising campaigns.</a:t>
            </a:r>
            <a:endParaRPr lang="en-US" sz="2000" dirty="0"/>
          </a:p>
          <a:p>
            <a:r>
              <a:rPr lang="vi-VN" sz="2000" dirty="0"/>
              <a:t>→ Loại A và B.</a:t>
            </a:r>
            <a:endParaRPr lang="en-US" sz="2000" dirty="0"/>
          </a:p>
          <a:p>
            <a:r>
              <a:rPr lang="vi-VN" sz="2000" dirty="0"/>
              <a:t>Câu mang nghĩa đối lập (tụt lại phía sau dù đã dùng rất nhiều nguồn lực để quảng cáo) → Dùng despite</a:t>
            </a:r>
            <a:endParaRPr lang="en-US" sz="2000" dirty="0"/>
          </a:p>
          <a:p>
            <a:r>
              <a:rPr lang="vi-VN" sz="2000" b="1" i="1" dirty="0"/>
              <a:t>Tạm dịch:</a:t>
            </a:r>
            <a:r>
              <a:rPr lang="vi-VN" sz="2000" i="1" dirty="0"/>
              <a:t> Một số quốc gia vẫn đang bị tụt lại so với phần còn lại của thế giới trong cuộc đua vắc xin dù đã chuyển rất nhiều nguồn lực sang các chiến dịch quảng cáo</a:t>
            </a:r>
            <a:endParaRPr lang="en-US" sz="2000" dirty="0"/>
          </a:p>
          <a:p>
            <a:endParaRPr lang="en-US" sz="2000" dirty="0"/>
          </a:p>
        </p:txBody>
      </p:sp>
      <p:sp>
        <p:nvSpPr>
          <p:cNvPr id="2" name="Oval 1"/>
          <p:cNvSpPr/>
          <p:nvPr/>
        </p:nvSpPr>
        <p:spPr>
          <a:xfrm>
            <a:off x="5562600" y="1219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322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3" end="13"/>
                                            </p:txEl>
                                          </p:spTgt>
                                        </p:tgtEl>
                                        <p:attrNameLst>
                                          <p:attrName>style.visibility</p:attrName>
                                        </p:attrNameLst>
                                      </p:cBhvr>
                                      <p:to>
                                        <p:strVal val="visible"/>
                                      </p:to>
                                    </p:set>
                                    <p:anim calcmode="lin" valueType="num">
                                      <p:cBhvr additive="base">
                                        <p:cTn id="47"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anim calcmode="lin" valueType="num">
                                      <p:cBhvr additive="base">
                                        <p:cTn id="53" dur="500" fill="hold"/>
                                        <p:tgtEl>
                                          <p:spTgt spid="2"/>
                                        </p:tgtEl>
                                        <p:attrNameLst>
                                          <p:attrName>ppt_x</p:attrName>
                                        </p:attrNameLst>
                                      </p:cBhvr>
                                      <p:tavLst>
                                        <p:tav tm="0">
                                          <p:val>
                                            <p:strVal val="#ppt_x"/>
                                          </p:val>
                                        </p:tav>
                                        <p:tav tm="100000">
                                          <p:val>
                                            <p:strVal val="#ppt_x"/>
                                          </p:val>
                                        </p:tav>
                                      </p:tavLst>
                                    </p:anim>
                                    <p:anim calcmode="lin" valueType="num">
                                      <p:cBhvr additive="base">
                                        <p:cTn id="5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7201972"/>
          </a:xfrm>
          <a:prstGeom prst="rect">
            <a:avLst/>
          </a:prstGeom>
          <a:noFill/>
        </p:spPr>
        <p:txBody>
          <a:bodyPr wrap="square" rtlCol="0">
            <a:spAutoFit/>
          </a:bodyPr>
          <a:lstStyle/>
          <a:p>
            <a:r>
              <a:rPr lang="en-US" sz="2200" b="1" dirty="0"/>
              <a:t>Question 7</a:t>
            </a:r>
            <a:r>
              <a:rPr lang="vi-VN" sz="2200" dirty="0"/>
              <a:t>. She has just bought a </a:t>
            </a:r>
            <a:r>
              <a:rPr lang="en-US" sz="2200" dirty="0"/>
              <a:t>_______ </a:t>
            </a:r>
            <a:r>
              <a:rPr lang="vi-VN" sz="2200" dirty="0"/>
              <a:t>watch.</a:t>
            </a:r>
            <a:endParaRPr lang="en-US" sz="2200" dirty="0"/>
          </a:p>
          <a:p>
            <a:r>
              <a:rPr lang="en-US" sz="2200" dirty="0"/>
              <a:t>	</a:t>
            </a:r>
            <a:r>
              <a:rPr lang="en-US" sz="2200" b="1" dirty="0"/>
              <a:t>A.</a:t>
            </a:r>
            <a:r>
              <a:rPr lang="en-US" sz="2200" dirty="0"/>
              <a:t> Swiss beautiful brand-new 	</a:t>
            </a:r>
            <a:r>
              <a:rPr lang="en-US" sz="2200" b="1" dirty="0"/>
              <a:t>B.</a:t>
            </a:r>
            <a:r>
              <a:rPr lang="en-US" sz="2200" dirty="0"/>
              <a:t> Swiss brand-new beautiful </a:t>
            </a:r>
          </a:p>
          <a:p>
            <a:r>
              <a:rPr lang="en-US" sz="2200" b="1" dirty="0"/>
              <a:t>     	C.</a:t>
            </a:r>
            <a:r>
              <a:rPr lang="en-US" sz="2200" dirty="0"/>
              <a:t> brand-new beautiful Swiss 	</a:t>
            </a:r>
            <a:r>
              <a:rPr lang="en-US" sz="2200" b="1" dirty="0"/>
              <a:t>D.</a:t>
            </a:r>
            <a:r>
              <a:rPr lang="en-US" sz="2200" dirty="0"/>
              <a:t> beautiful brand-new Swiss </a:t>
            </a:r>
          </a:p>
          <a:p>
            <a:r>
              <a:rPr lang="vi-VN" sz="2200" dirty="0" smtClean="0"/>
              <a:t>Kiến </a:t>
            </a:r>
            <a:r>
              <a:rPr lang="vi-VN" sz="2200" dirty="0"/>
              <a:t>thức: </a:t>
            </a:r>
            <a:r>
              <a:rPr lang="en-US" sz="2200" dirty="0" err="1"/>
              <a:t>Trật</a:t>
            </a:r>
            <a:r>
              <a:rPr lang="en-US" sz="2200" dirty="0"/>
              <a:t> </a:t>
            </a:r>
            <a:r>
              <a:rPr lang="en-US" sz="2200" dirty="0" err="1"/>
              <a:t>tự</a:t>
            </a:r>
            <a:r>
              <a:rPr lang="en-US" sz="2200" dirty="0"/>
              <a:t> </a:t>
            </a:r>
            <a:r>
              <a:rPr lang="en-US" sz="2200" dirty="0" err="1"/>
              <a:t>tính</a:t>
            </a:r>
            <a:r>
              <a:rPr lang="en-US" sz="2200" dirty="0"/>
              <a:t> </a:t>
            </a:r>
            <a:r>
              <a:rPr lang="en-US" sz="2200" dirty="0" err="1"/>
              <a:t>từ</a:t>
            </a:r>
            <a:endParaRPr lang="en-US" sz="2200" dirty="0"/>
          </a:p>
          <a:p>
            <a:r>
              <a:rPr lang="vi-VN" sz="2200" dirty="0"/>
              <a:t>Giải thích: Khi có nhiều tính từ cùng đứng trước 1 danh từ, sắp xếp chúng theo thứ tự: OSASCOMP + N. Trong đó: </a:t>
            </a:r>
            <a:endParaRPr lang="en-US" sz="2200" dirty="0"/>
          </a:p>
          <a:p>
            <a:r>
              <a:rPr lang="en-US" sz="2200" dirty="0"/>
              <a:t>O- opinion: </a:t>
            </a:r>
            <a:r>
              <a:rPr lang="en-US" sz="2200" dirty="0" err="1"/>
              <a:t>quan</a:t>
            </a:r>
            <a:r>
              <a:rPr lang="en-US" sz="2200" dirty="0"/>
              <a:t> </a:t>
            </a:r>
            <a:r>
              <a:rPr lang="en-US" sz="2200" dirty="0" err="1"/>
              <a:t>điểm</a:t>
            </a:r>
            <a:r>
              <a:rPr lang="en-US" sz="2200" dirty="0"/>
              <a:t> </a:t>
            </a:r>
          </a:p>
          <a:p>
            <a:r>
              <a:rPr lang="en-US" sz="2200" dirty="0"/>
              <a:t>S – size: </a:t>
            </a:r>
            <a:r>
              <a:rPr lang="en-US" sz="2200" dirty="0" err="1"/>
              <a:t>kích</a:t>
            </a:r>
            <a:r>
              <a:rPr lang="en-US" sz="2200" dirty="0"/>
              <a:t> </a:t>
            </a:r>
            <a:r>
              <a:rPr lang="en-US" sz="2200" dirty="0" err="1"/>
              <a:t>thước</a:t>
            </a:r>
            <a:r>
              <a:rPr lang="en-US" sz="2200" dirty="0"/>
              <a:t> </a:t>
            </a:r>
          </a:p>
          <a:p>
            <a:r>
              <a:rPr lang="en-US" sz="2200" dirty="0"/>
              <a:t>A – age: </a:t>
            </a:r>
            <a:r>
              <a:rPr lang="en-US" sz="2200" dirty="0" err="1"/>
              <a:t>độ</a:t>
            </a:r>
            <a:r>
              <a:rPr lang="en-US" sz="2200" dirty="0"/>
              <a:t> </a:t>
            </a:r>
            <a:r>
              <a:rPr lang="en-US" sz="2200" dirty="0" err="1"/>
              <a:t>tuổi</a:t>
            </a:r>
            <a:r>
              <a:rPr lang="en-US" sz="2200" dirty="0"/>
              <a:t> (</a:t>
            </a:r>
            <a:r>
              <a:rPr lang="en-US" sz="2200" dirty="0" err="1"/>
              <a:t>mới</a:t>
            </a:r>
            <a:r>
              <a:rPr lang="en-US" sz="2200" dirty="0"/>
              <a:t>, </a:t>
            </a:r>
            <a:r>
              <a:rPr lang="en-US" sz="2200" dirty="0" err="1"/>
              <a:t>cũ</a:t>
            </a:r>
            <a:r>
              <a:rPr lang="en-US" sz="2200" dirty="0"/>
              <a:t>, </a:t>
            </a:r>
            <a:r>
              <a:rPr lang="en-US" sz="2200" dirty="0" err="1"/>
              <a:t>trẻ</a:t>
            </a:r>
            <a:r>
              <a:rPr lang="en-US" sz="2200" dirty="0"/>
              <a:t>, </a:t>
            </a:r>
            <a:r>
              <a:rPr lang="en-US" sz="2200" dirty="0" err="1"/>
              <a:t>già</a:t>
            </a:r>
            <a:r>
              <a:rPr lang="en-US" sz="2200" dirty="0"/>
              <a:t>,...) </a:t>
            </a:r>
          </a:p>
          <a:p>
            <a:r>
              <a:rPr lang="en-US" sz="2200" dirty="0"/>
              <a:t>S – shape: </a:t>
            </a:r>
            <a:r>
              <a:rPr lang="en-US" sz="2200" dirty="0" err="1"/>
              <a:t>hình</a:t>
            </a:r>
            <a:r>
              <a:rPr lang="en-US" sz="2200" dirty="0"/>
              <a:t> </a:t>
            </a:r>
            <a:r>
              <a:rPr lang="en-US" sz="2200" dirty="0" err="1"/>
              <a:t>dạng</a:t>
            </a:r>
            <a:r>
              <a:rPr lang="en-US" sz="2200" dirty="0"/>
              <a:t> </a:t>
            </a:r>
          </a:p>
          <a:p>
            <a:r>
              <a:rPr lang="en-US" sz="2200" dirty="0"/>
              <a:t>C – color: </a:t>
            </a:r>
            <a:r>
              <a:rPr lang="en-US" sz="2200" dirty="0" err="1"/>
              <a:t>màu</a:t>
            </a:r>
            <a:r>
              <a:rPr lang="en-US" sz="2200" dirty="0"/>
              <a:t> </a:t>
            </a:r>
            <a:r>
              <a:rPr lang="en-US" sz="2200" dirty="0" err="1"/>
              <a:t>sắc</a:t>
            </a:r>
            <a:r>
              <a:rPr lang="en-US" sz="2200" dirty="0"/>
              <a:t> </a:t>
            </a:r>
          </a:p>
          <a:p>
            <a:r>
              <a:rPr lang="en-US" sz="2200" dirty="0"/>
              <a:t>O – origin: </a:t>
            </a:r>
            <a:r>
              <a:rPr lang="en-US" sz="2200" dirty="0" err="1"/>
              <a:t>nguồn</a:t>
            </a:r>
            <a:r>
              <a:rPr lang="en-US" sz="2200" dirty="0"/>
              <a:t> </a:t>
            </a:r>
            <a:r>
              <a:rPr lang="en-US" sz="2200" dirty="0" err="1"/>
              <a:t>gốc</a:t>
            </a:r>
            <a:r>
              <a:rPr lang="en-US" sz="2200" dirty="0"/>
              <a:t> </a:t>
            </a:r>
          </a:p>
          <a:p>
            <a:r>
              <a:rPr lang="en-US" sz="2200" dirty="0"/>
              <a:t>M – material: </a:t>
            </a:r>
            <a:r>
              <a:rPr lang="en-US" sz="2200" dirty="0" err="1"/>
              <a:t>chất</a:t>
            </a:r>
            <a:r>
              <a:rPr lang="en-US" sz="2200" dirty="0"/>
              <a:t> </a:t>
            </a:r>
            <a:r>
              <a:rPr lang="en-US" sz="2200" dirty="0" err="1"/>
              <a:t>liệu</a:t>
            </a:r>
            <a:r>
              <a:rPr lang="en-US" sz="2200" dirty="0"/>
              <a:t> </a:t>
            </a:r>
          </a:p>
          <a:p>
            <a:r>
              <a:rPr lang="en-US" sz="2200" dirty="0"/>
              <a:t>P - purpose: </a:t>
            </a:r>
            <a:r>
              <a:rPr lang="en-US" sz="2200" dirty="0" err="1"/>
              <a:t>mục</a:t>
            </a:r>
            <a:r>
              <a:rPr lang="en-US" sz="2200" dirty="0"/>
              <a:t> </a:t>
            </a:r>
            <a:r>
              <a:rPr lang="en-US" sz="2200" dirty="0" err="1"/>
              <a:t>đích</a:t>
            </a:r>
            <a:r>
              <a:rPr lang="en-US" sz="2200" dirty="0"/>
              <a:t> </a:t>
            </a:r>
          </a:p>
          <a:p>
            <a:r>
              <a:rPr lang="en-US" sz="2200" dirty="0"/>
              <a:t>N – noun: </a:t>
            </a:r>
            <a:r>
              <a:rPr lang="en-US" sz="2200" dirty="0" err="1"/>
              <a:t>danh</a:t>
            </a:r>
            <a:r>
              <a:rPr lang="en-US" sz="2200" dirty="0"/>
              <a:t> </a:t>
            </a:r>
            <a:r>
              <a:rPr lang="en-US" sz="2200" dirty="0" err="1"/>
              <a:t>từ</a:t>
            </a:r>
            <a:r>
              <a:rPr lang="en-US" sz="2200" dirty="0"/>
              <a:t> </a:t>
            </a:r>
          </a:p>
          <a:p>
            <a:r>
              <a:rPr lang="en-US" sz="2200" dirty="0" err="1"/>
              <a:t>Nếu</a:t>
            </a:r>
            <a:r>
              <a:rPr lang="en-US" sz="2200" dirty="0"/>
              <a:t> </a:t>
            </a:r>
            <a:r>
              <a:rPr lang="en-US" sz="2200" dirty="0" err="1"/>
              <a:t>có</a:t>
            </a:r>
            <a:r>
              <a:rPr lang="en-US" sz="2200" dirty="0"/>
              <a:t> </a:t>
            </a:r>
            <a:r>
              <a:rPr lang="en-US" sz="2200" dirty="0" err="1"/>
              <a:t>số</a:t>
            </a:r>
            <a:r>
              <a:rPr lang="en-US" sz="2200" dirty="0"/>
              <a:t> </a:t>
            </a:r>
            <a:r>
              <a:rPr lang="en-US" sz="2200" dirty="0" err="1"/>
              <a:t>thứ</a:t>
            </a:r>
            <a:r>
              <a:rPr lang="en-US" sz="2200" dirty="0"/>
              <a:t> </a:t>
            </a:r>
            <a:r>
              <a:rPr lang="en-US" sz="2200" dirty="0" err="1"/>
              <a:t>tự</a:t>
            </a:r>
            <a:r>
              <a:rPr lang="en-US" sz="2200" dirty="0"/>
              <a:t> =&gt; </a:t>
            </a:r>
            <a:r>
              <a:rPr lang="en-US" sz="2200" dirty="0" err="1"/>
              <a:t>đứng</a:t>
            </a:r>
            <a:r>
              <a:rPr lang="en-US" sz="2200" dirty="0"/>
              <a:t> </a:t>
            </a:r>
            <a:r>
              <a:rPr lang="en-US" sz="2200" dirty="0" err="1"/>
              <a:t>trước</a:t>
            </a:r>
            <a:r>
              <a:rPr lang="en-US" sz="2200" dirty="0"/>
              <a:t> </a:t>
            </a:r>
            <a:r>
              <a:rPr lang="en-US" sz="2200" dirty="0" err="1"/>
              <a:t>tính</a:t>
            </a:r>
            <a:r>
              <a:rPr lang="en-US" sz="2200" dirty="0"/>
              <a:t> </a:t>
            </a:r>
            <a:r>
              <a:rPr lang="en-US" sz="2200" dirty="0" err="1"/>
              <a:t>từ</a:t>
            </a:r>
            <a:r>
              <a:rPr lang="en-US" sz="2200" dirty="0"/>
              <a:t> &amp; </a:t>
            </a:r>
            <a:r>
              <a:rPr lang="en-US" sz="2200" dirty="0" err="1"/>
              <a:t>danh</a:t>
            </a:r>
            <a:r>
              <a:rPr lang="en-US" sz="2200" dirty="0"/>
              <a:t> </a:t>
            </a:r>
            <a:r>
              <a:rPr lang="en-US" sz="2200" dirty="0" err="1"/>
              <a:t>từ</a:t>
            </a:r>
            <a:r>
              <a:rPr lang="en-US" sz="2200" dirty="0"/>
              <a:t>. </a:t>
            </a:r>
          </a:p>
          <a:p>
            <a:r>
              <a:rPr lang="en-US" sz="2200" dirty="0"/>
              <a:t>=&gt; </a:t>
            </a:r>
            <a:r>
              <a:rPr lang="en-US" sz="2200" dirty="0" err="1"/>
              <a:t>Trật</a:t>
            </a:r>
            <a:r>
              <a:rPr lang="en-US" sz="2200" dirty="0"/>
              <a:t> </a:t>
            </a:r>
            <a:r>
              <a:rPr lang="en-US" sz="2200" dirty="0" err="1"/>
              <a:t>tự</a:t>
            </a:r>
            <a:r>
              <a:rPr lang="en-US" sz="2200" dirty="0"/>
              <a:t> </a:t>
            </a:r>
            <a:r>
              <a:rPr lang="en-US" sz="2200" dirty="0" err="1"/>
              <a:t>tính</a:t>
            </a:r>
            <a:r>
              <a:rPr lang="en-US" sz="2200" dirty="0"/>
              <a:t> </a:t>
            </a:r>
            <a:r>
              <a:rPr lang="en-US" sz="2200" dirty="0" err="1"/>
              <a:t>từ</a:t>
            </a:r>
            <a:r>
              <a:rPr lang="en-US" sz="2200" dirty="0"/>
              <a:t>: “beautiful” – </a:t>
            </a:r>
            <a:r>
              <a:rPr lang="en-US" sz="2200" dirty="0" err="1"/>
              <a:t>chỉ</a:t>
            </a:r>
            <a:r>
              <a:rPr lang="en-US" sz="2200" dirty="0"/>
              <a:t> </a:t>
            </a:r>
            <a:r>
              <a:rPr lang="en-US" sz="2200" dirty="0" err="1"/>
              <a:t>quan</a:t>
            </a:r>
            <a:r>
              <a:rPr lang="en-US" sz="2200" dirty="0"/>
              <a:t> </a:t>
            </a:r>
            <a:r>
              <a:rPr lang="en-US" sz="2200" dirty="0" err="1"/>
              <a:t>điểm</a:t>
            </a:r>
            <a:r>
              <a:rPr lang="en-US" sz="2200" dirty="0"/>
              <a:t> + “brand-new” – </a:t>
            </a:r>
            <a:r>
              <a:rPr lang="en-US" sz="2200" dirty="0" err="1"/>
              <a:t>chỉ</a:t>
            </a:r>
            <a:r>
              <a:rPr lang="en-US" sz="2200" dirty="0"/>
              <a:t> </a:t>
            </a:r>
            <a:r>
              <a:rPr lang="en-US" sz="2200" dirty="0" err="1"/>
              <a:t>độ</a:t>
            </a:r>
            <a:r>
              <a:rPr lang="en-US" sz="2200" dirty="0"/>
              <a:t> </a:t>
            </a:r>
            <a:r>
              <a:rPr lang="en-US" sz="2200" dirty="0" err="1"/>
              <a:t>tuổi</a:t>
            </a:r>
            <a:r>
              <a:rPr lang="en-US" sz="2200" dirty="0"/>
              <a:t>, + “Swiss” – </a:t>
            </a:r>
            <a:r>
              <a:rPr lang="en-US" sz="2200" dirty="0" err="1"/>
              <a:t>chỉ</a:t>
            </a:r>
            <a:r>
              <a:rPr lang="en-US" sz="2200" dirty="0"/>
              <a:t> </a:t>
            </a:r>
            <a:r>
              <a:rPr lang="en-US" sz="2200" dirty="0" err="1"/>
              <a:t>nguồn</a:t>
            </a:r>
            <a:r>
              <a:rPr lang="en-US" sz="2200" dirty="0"/>
              <a:t> </a:t>
            </a:r>
            <a:r>
              <a:rPr lang="en-US" sz="2200" dirty="0" err="1"/>
              <a:t>gốc</a:t>
            </a:r>
            <a:r>
              <a:rPr lang="en-US" sz="2200" dirty="0"/>
              <a:t>.</a:t>
            </a:r>
          </a:p>
          <a:p>
            <a:r>
              <a:rPr lang="en-US" sz="2200" b="1" i="1" dirty="0" err="1"/>
              <a:t>Tạm</a:t>
            </a:r>
            <a:r>
              <a:rPr lang="en-US" sz="2200" b="1" i="1" dirty="0"/>
              <a:t> </a:t>
            </a:r>
            <a:r>
              <a:rPr lang="en-US" sz="2200" b="1" i="1" dirty="0" err="1"/>
              <a:t>dịch</a:t>
            </a:r>
            <a:r>
              <a:rPr lang="en-US" sz="2200" i="1" dirty="0"/>
              <a:t>: </a:t>
            </a:r>
            <a:r>
              <a:rPr lang="en-US" sz="2200" i="1" dirty="0" err="1"/>
              <a:t>Cô</a:t>
            </a:r>
            <a:r>
              <a:rPr lang="en-US" sz="2200" i="1" dirty="0"/>
              <a:t> </a:t>
            </a:r>
            <a:r>
              <a:rPr lang="en-US" sz="2200" i="1" dirty="0" err="1"/>
              <a:t>ấy</a:t>
            </a:r>
            <a:r>
              <a:rPr lang="en-US" sz="2200" i="1" dirty="0"/>
              <a:t> </a:t>
            </a:r>
            <a:r>
              <a:rPr lang="en-US" sz="2200" i="1" dirty="0" err="1"/>
              <a:t>vừa</a:t>
            </a:r>
            <a:r>
              <a:rPr lang="en-US" sz="2200" i="1" dirty="0"/>
              <a:t> </a:t>
            </a:r>
            <a:r>
              <a:rPr lang="en-US" sz="2200" i="1" dirty="0" err="1"/>
              <a:t>mới</a:t>
            </a:r>
            <a:r>
              <a:rPr lang="en-US" sz="2200" i="1" dirty="0"/>
              <a:t> </a:t>
            </a:r>
            <a:r>
              <a:rPr lang="en-US" sz="2200" i="1" dirty="0" err="1"/>
              <a:t>mua</a:t>
            </a:r>
            <a:r>
              <a:rPr lang="en-US" sz="2200" i="1" dirty="0"/>
              <a:t> </a:t>
            </a:r>
            <a:r>
              <a:rPr lang="en-US" sz="2200" i="1" dirty="0" err="1"/>
              <a:t>một</a:t>
            </a:r>
            <a:r>
              <a:rPr lang="en-US" sz="2200" i="1" dirty="0"/>
              <a:t> </a:t>
            </a:r>
            <a:r>
              <a:rPr lang="en-US" sz="2200" i="1" dirty="0" err="1"/>
              <a:t>chiếc</a:t>
            </a:r>
            <a:r>
              <a:rPr lang="en-US" sz="2200" i="1" dirty="0"/>
              <a:t> </a:t>
            </a:r>
            <a:r>
              <a:rPr lang="en-US" sz="2200" i="1" dirty="0" err="1"/>
              <a:t>đồng</a:t>
            </a:r>
            <a:r>
              <a:rPr lang="en-US" sz="2200" i="1" dirty="0"/>
              <a:t> </a:t>
            </a:r>
            <a:r>
              <a:rPr lang="en-US" sz="2200" i="1" dirty="0" err="1"/>
              <a:t>hồ</a:t>
            </a:r>
            <a:r>
              <a:rPr lang="en-US" sz="2200" i="1" dirty="0"/>
              <a:t> </a:t>
            </a:r>
            <a:r>
              <a:rPr lang="en-US" sz="2200" i="1" dirty="0" err="1"/>
              <a:t>đeo</a:t>
            </a:r>
            <a:r>
              <a:rPr lang="en-US" sz="2200" i="1" dirty="0"/>
              <a:t> </a:t>
            </a:r>
            <a:r>
              <a:rPr lang="en-US" sz="2200" i="1" dirty="0" err="1"/>
              <a:t>tay</a:t>
            </a:r>
            <a:r>
              <a:rPr lang="en-US" sz="2200" i="1" dirty="0"/>
              <a:t> </a:t>
            </a:r>
            <a:r>
              <a:rPr lang="en-US" sz="2200" i="1" dirty="0" err="1"/>
              <a:t>mới</a:t>
            </a:r>
            <a:r>
              <a:rPr lang="en-US" sz="2200" i="1" dirty="0"/>
              <a:t> </a:t>
            </a:r>
            <a:r>
              <a:rPr lang="en-US" sz="2200" i="1" dirty="0" err="1"/>
              <a:t>tinh</a:t>
            </a:r>
            <a:r>
              <a:rPr lang="en-US" sz="2200" i="1" dirty="0"/>
              <a:t> </a:t>
            </a:r>
            <a:r>
              <a:rPr lang="en-US" sz="2200" i="1" dirty="0" err="1"/>
              <a:t>từ</a:t>
            </a:r>
            <a:r>
              <a:rPr lang="en-US" sz="2200" i="1" dirty="0"/>
              <a:t> </a:t>
            </a:r>
            <a:r>
              <a:rPr lang="en-US" sz="2200" i="1" dirty="0" err="1"/>
              <a:t>Thụy</a:t>
            </a:r>
            <a:r>
              <a:rPr lang="en-US" sz="2200" i="1" dirty="0"/>
              <a:t> </a:t>
            </a:r>
            <a:r>
              <a:rPr lang="en-US" sz="2200" i="1" dirty="0" err="1"/>
              <a:t>Sỹ</a:t>
            </a:r>
            <a:r>
              <a:rPr lang="en-US" sz="2200" i="1" dirty="0"/>
              <a:t> </a:t>
            </a:r>
            <a:r>
              <a:rPr lang="en-US" sz="2200" i="1" dirty="0" err="1"/>
              <a:t>rất</a:t>
            </a:r>
            <a:r>
              <a:rPr lang="en-US" sz="2200" i="1" dirty="0"/>
              <a:t> </a:t>
            </a:r>
            <a:r>
              <a:rPr lang="en-US" sz="2200" i="1" dirty="0" err="1"/>
              <a:t>đẹp</a:t>
            </a:r>
            <a:r>
              <a:rPr lang="en-US" sz="2200" i="1" dirty="0"/>
              <a:t>.</a:t>
            </a:r>
            <a:endParaRPr lang="en-US" sz="2200" dirty="0"/>
          </a:p>
          <a:p>
            <a:endParaRPr lang="en-US" sz="2200" dirty="0"/>
          </a:p>
        </p:txBody>
      </p:sp>
      <p:sp>
        <p:nvSpPr>
          <p:cNvPr id="2" name="Oval 1"/>
          <p:cNvSpPr/>
          <p:nvPr/>
        </p:nvSpPr>
        <p:spPr>
          <a:xfrm>
            <a:off x="4724400" y="685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6804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3" end="13"/>
                                            </p:txEl>
                                          </p:spTgt>
                                        </p:tgtEl>
                                        <p:attrNameLst>
                                          <p:attrName>style.visibility</p:attrName>
                                        </p:attrNameLst>
                                      </p:cBhvr>
                                      <p:to>
                                        <p:strVal val="visible"/>
                                      </p:to>
                                    </p:set>
                                    <p:anim calcmode="lin" valueType="num">
                                      <p:cBhvr additive="base">
                                        <p:cTn id="47"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4" end="14"/>
                                            </p:txEl>
                                          </p:spTgt>
                                        </p:tgtEl>
                                        <p:attrNameLst>
                                          <p:attrName>style.visibility</p:attrName>
                                        </p:attrNameLst>
                                      </p:cBhvr>
                                      <p:to>
                                        <p:strVal val="visible"/>
                                      </p:to>
                                    </p:set>
                                    <p:anim calcmode="lin" valueType="num">
                                      <p:cBhvr additive="base">
                                        <p:cTn id="51"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5" end="15"/>
                                            </p:txEl>
                                          </p:spTgt>
                                        </p:tgtEl>
                                        <p:attrNameLst>
                                          <p:attrName>style.visibility</p:attrName>
                                        </p:attrNameLst>
                                      </p:cBhvr>
                                      <p:to>
                                        <p:strVal val="visible"/>
                                      </p:to>
                                    </p:set>
                                    <p:anim calcmode="lin" valueType="num">
                                      <p:cBhvr additive="base">
                                        <p:cTn id="55"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4">
                                            <p:txEl>
                                              <p:pRg st="16" end="16"/>
                                            </p:txEl>
                                          </p:spTgt>
                                        </p:tgtEl>
                                        <p:attrNameLst>
                                          <p:attrName>style.visibility</p:attrName>
                                        </p:attrNameLst>
                                      </p:cBhvr>
                                      <p:to>
                                        <p:strVal val="visible"/>
                                      </p:to>
                                    </p:set>
                                    <p:anim calcmode="lin" valueType="num">
                                      <p:cBhvr additive="base">
                                        <p:cTn id="59"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
                                        </p:tgtEl>
                                        <p:attrNameLst>
                                          <p:attrName>style.visibility</p:attrName>
                                        </p:attrNameLst>
                                      </p:cBhvr>
                                      <p:to>
                                        <p:strVal val="visible"/>
                                      </p:to>
                                    </p:set>
                                    <p:anim calcmode="lin" valueType="num">
                                      <p:cBhvr additive="base">
                                        <p:cTn id="65" dur="500" fill="hold"/>
                                        <p:tgtEl>
                                          <p:spTgt spid="2"/>
                                        </p:tgtEl>
                                        <p:attrNameLst>
                                          <p:attrName>ppt_x</p:attrName>
                                        </p:attrNameLst>
                                      </p:cBhvr>
                                      <p:tavLst>
                                        <p:tav tm="0">
                                          <p:val>
                                            <p:strVal val="#ppt_x"/>
                                          </p:val>
                                        </p:tav>
                                        <p:tav tm="100000">
                                          <p:val>
                                            <p:strVal val="#ppt_x"/>
                                          </p:val>
                                        </p:tav>
                                      </p:tavLst>
                                    </p:anim>
                                    <p:anim calcmode="lin" valueType="num">
                                      <p:cBhvr additive="base">
                                        <p:cTn id="6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4893647"/>
          </a:xfrm>
          <a:prstGeom prst="rect">
            <a:avLst/>
          </a:prstGeom>
          <a:noFill/>
        </p:spPr>
        <p:txBody>
          <a:bodyPr wrap="square" rtlCol="0">
            <a:spAutoFit/>
          </a:bodyPr>
          <a:lstStyle/>
          <a:p>
            <a:r>
              <a:rPr lang="en-US" sz="2400" b="1" dirty="0"/>
              <a:t>Question 8</a:t>
            </a:r>
            <a:r>
              <a:rPr lang="vi-VN" sz="2400" dirty="0"/>
              <a:t>. The recently retired ballplayer _______ his locker and sadly left the stadium.</a:t>
            </a:r>
            <a:endParaRPr lang="en-US" sz="2400" dirty="0"/>
          </a:p>
          <a:p>
            <a:r>
              <a:rPr lang="vi-VN" sz="2400" b="1" dirty="0" smtClean="0"/>
              <a:t>A</a:t>
            </a:r>
            <a:r>
              <a:rPr lang="vi-VN" sz="2400" b="1" dirty="0"/>
              <a:t>. </a:t>
            </a:r>
            <a:r>
              <a:rPr lang="vi-VN" sz="2400" dirty="0"/>
              <a:t>held out	</a:t>
            </a:r>
            <a:r>
              <a:rPr lang="vi-VN" sz="2400" b="1" dirty="0"/>
              <a:t>B. </a:t>
            </a:r>
            <a:r>
              <a:rPr lang="vi-VN" sz="2400" dirty="0"/>
              <a:t>put off	</a:t>
            </a:r>
            <a:r>
              <a:rPr lang="vi-VN" sz="2400" b="1" dirty="0"/>
              <a:t>C. </a:t>
            </a:r>
            <a:r>
              <a:rPr lang="vi-VN" sz="2400" dirty="0"/>
              <a:t>cleared out	</a:t>
            </a:r>
            <a:r>
              <a:rPr lang="vi-VN" sz="2400" b="1" dirty="0"/>
              <a:t>D. </a:t>
            </a:r>
            <a:r>
              <a:rPr lang="vi-VN" sz="2400" dirty="0"/>
              <a:t>made up</a:t>
            </a:r>
            <a:endParaRPr lang="en-US" sz="2400" dirty="0"/>
          </a:p>
          <a:p>
            <a:endParaRPr lang="en-US" sz="2400" b="1" dirty="0" smtClean="0"/>
          </a:p>
          <a:p>
            <a:r>
              <a:rPr lang="vi-VN" sz="2400" dirty="0" smtClean="0"/>
              <a:t>Kiến </a:t>
            </a:r>
            <a:r>
              <a:rPr lang="vi-VN" sz="2400" dirty="0"/>
              <a:t>thức: </a:t>
            </a:r>
            <a:r>
              <a:rPr lang="en-US" sz="2400" dirty="0" err="1"/>
              <a:t>Cụm</a:t>
            </a:r>
            <a:r>
              <a:rPr lang="en-US" sz="2400" dirty="0"/>
              <a:t> </a:t>
            </a:r>
            <a:r>
              <a:rPr lang="en-US" sz="2400" dirty="0" err="1"/>
              <a:t>động</a:t>
            </a:r>
            <a:r>
              <a:rPr lang="en-US" sz="2400" dirty="0"/>
              <a:t> </a:t>
            </a:r>
            <a:r>
              <a:rPr lang="en-US" sz="2400" dirty="0" err="1"/>
              <a:t>từ</a:t>
            </a:r>
            <a:r>
              <a:rPr lang="en-US" sz="2400" dirty="0"/>
              <a:t> </a:t>
            </a:r>
          </a:p>
          <a:p>
            <a:r>
              <a:rPr lang="vi-VN" sz="2400" dirty="0"/>
              <a:t>Giải thích: </a:t>
            </a:r>
            <a:endParaRPr lang="en-US" sz="2400" dirty="0"/>
          </a:p>
          <a:p>
            <a:r>
              <a:rPr lang="vi-VN" sz="2400" dirty="0"/>
              <a:t>A. hold out: kháng cự, chống cự</a:t>
            </a:r>
            <a:endParaRPr lang="en-US" sz="2400" dirty="0"/>
          </a:p>
          <a:p>
            <a:r>
              <a:rPr lang="vi-VN" sz="2400" dirty="0"/>
              <a:t>B. put off: trì hoãn</a:t>
            </a:r>
            <a:endParaRPr lang="en-US" sz="2400" dirty="0"/>
          </a:p>
          <a:p>
            <a:r>
              <a:rPr lang="vi-VN" sz="2400" dirty="0"/>
              <a:t>C. clear out: dọn sạch, rời đi</a:t>
            </a:r>
            <a:endParaRPr lang="en-US" sz="2400" dirty="0"/>
          </a:p>
          <a:p>
            <a:r>
              <a:rPr lang="vi-VN" sz="2400" dirty="0"/>
              <a:t>D. make up: bịa chuyện, trang điểm, chiếm</a:t>
            </a:r>
            <a:endParaRPr lang="en-US" sz="2400" dirty="0"/>
          </a:p>
          <a:p>
            <a:r>
              <a:rPr lang="vi-VN" sz="2400" b="1" i="1" dirty="0"/>
              <a:t>Tạm dịch:</a:t>
            </a:r>
            <a:r>
              <a:rPr lang="vi-VN" sz="2400" i="1" dirty="0"/>
              <a:t> Cầu thủ bóng giải nghệ gần đây đã dọn sạch tủ đựng đồ và buồn bã rời khỏi sân vận động.</a:t>
            </a:r>
            <a:endParaRPr lang="en-US" sz="2400" dirty="0"/>
          </a:p>
          <a:p>
            <a:endParaRPr lang="en-US" sz="2400" dirty="0"/>
          </a:p>
        </p:txBody>
      </p:sp>
      <p:sp>
        <p:nvSpPr>
          <p:cNvPr id="2" name="Oval 1"/>
          <p:cNvSpPr/>
          <p:nvPr/>
        </p:nvSpPr>
        <p:spPr>
          <a:xfrm>
            <a:off x="3810000" y="1219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296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5262979"/>
          </a:xfrm>
          <a:prstGeom prst="rect">
            <a:avLst/>
          </a:prstGeom>
          <a:noFill/>
        </p:spPr>
        <p:txBody>
          <a:bodyPr wrap="square" rtlCol="0">
            <a:spAutoFit/>
          </a:bodyPr>
          <a:lstStyle/>
          <a:p>
            <a:r>
              <a:rPr lang="en-US" sz="2400" b="1" dirty="0"/>
              <a:t>Question 9</a:t>
            </a:r>
            <a:r>
              <a:rPr lang="vi-VN" sz="2400" dirty="0"/>
              <a:t>. </a:t>
            </a:r>
            <a:r>
              <a:rPr lang="en-GB" sz="2400" dirty="0"/>
              <a:t>When Linda called last night, I </a:t>
            </a:r>
            <a:r>
              <a:rPr lang="vi-VN" sz="2400" dirty="0"/>
              <a:t>______ </a:t>
            </a:r>
            <a:r>
              <a:rPr lang="en-GB" sz="2400" dirty="0"/>
              <a:t>my favourite show on TV.</a:t>
            </a:r>
            <a:endParaRPr lang="en-US" sz="2400" dirty="0"/>
          </a:p>
          <a:p>
            <a:r>
              <a:rPr lang="en-GB" sz="2400" b="1" dirty="0"/>
              <a:t>A</a:t>
            </a:r>
            <a:r>
              <a:rPr lang="en-GB" sz="2400" dirty="0"/>
              <a:t>. watched 	</a:t>
            </a:r>
            <a:r>
              <a:rPr lang="en-GB" sz="2400" b="1" dirty="0"/>
              <a:t>B</a:t>
            </a:r>
            <a:r>
              <a:rPr lang="en-GB" sz="2400" dirty="0"/>
              <a:t>. have watched 	</a:t>
            </a:r>
            <a:r>
              <a:rPr lang="en-GB" sz="2400" b="1" dirty="0"/>
              <a:t>C</a:t>
            </a:r>
            <a:r>
              <a:rPr lang="en-GB" sz="2400" dirty="0"/>
              <a:t>. was watching 	</a:t>
            </a:r>
            <a:r>
              <a:rPr lang="en-GB" sz="2400" b="1" dirty="0"/>
              <a:t>D</a:t>
            </a:r>
            <a:r>
              <a:rPr lang="en-GB" sz="2400" dirty="0"/>
              <a:t>. am watching</a:t>
            </a:r>
            <a:endParaRPr lang="en-US" sz="2400" dirty="0"/>
          </a:p>
          <a:p>
            <a:endParaRPr lang="en-US" sz="2400" b="1" dirty="0" smtClean="0"/>
          </a:p>
          <a:p>
            <a:r>
              <a:rPr lang="vi-VN" sz="2400" dirty="0" smtClean="0"/>
              <a:t>Kiến </a:t>
            </a:r>
            <a:r>
              <a:rPr lang="vi-VN" sz="2400" dirty="0"/>
              <a:t>thức: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endParaRPr lang="en-US" sz="2400" dirty="0"/>
          </a:p>
          <a:p>
            <a:r>
              <a:rPr lang="en-US" sz="2400" dirty="0" err="1"/>
              <a:t>Giải</a:t>
            </a:r>
            <a:r>
              <a:rPr lang="en-US" sz="2400" dirty="0"/>
              <a:t> </a:t>
            </a:r>
            <a:r>
              <a:rPr lang="en-US" sz="2400" dirty="0" err="1"/>
              <a:t>thích</a:t>
            </a:r>
            <a:r>
              <a:rPr lang="en-US" sz="2400" dirty="0"/>
              <a:t>: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đơn</a:t>
            </a:r>
            <a:r>
              <a:rPr lang="en-US" sz="2400" dirty="0"/>
              <a:t> </a:t>
            </a:r>
            <a:r>
              <a:rPr lang="en-US" sz="2400" dirty="0" err="1"/>
              <a:t>và</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a:t>
            </a:r>
            <a:r>
              <a:rPr lang="en-US" sz="2400" dirty="0" err="1"/>
              <a:t>kết</a:t>
            </a:r>
            <a:r>
              <a:rPr lang="en-US" sz="2400" dirty="0"/>
              <a:t> </a:t>
            </a:r>
            <a:r>
              <a:rPr lang="en-US" sz="2400" dirty="0" err="1"/>
              <a:t>hợp</a:t>
            </a:r>
            <a:r>
              <a:rPr lang="en-US" sz="2400" dirty="0"/>
              <a:t> </a:t>
            </a:r>
            <a:r>
              <a:rPr lang="en-US" sz="2400" dirty="0" err="1"/>
              <a:t>trong</a:t>
            </a:r>
            <a:r>
              <a:rPr lang="en-US" sz="2400" dirty="0"/>
              <a:t> </a:t>
            </a:r>
            <a:r>
              <a:rPr lang="en-US" sz="2400" dirty="0" err="1"/>
              <a:t>câu</a:t>
            </a:r>
            <a:r>
              <a:rPr lang="en-US" sz="2400" dirty="0"/>
              <a:t>: </a:t>
            </a:r>
            <a:r>
              <a:rPr lang="en-US" sz="2400" dirty="0" err="1"/>
              <a:t>Diễn</a:t>
            </a:r>
            <a:r>
              <a:rPr lang="en-US" sz="2400" dirty="0"/>
              <a:t> </a:t>
            </a:r>
            <a:r>
              <a:rPr lang="en-US" sz="2400" dirty="0" err="1"/>
              <a:t>tả</a:t>
            </a:r>
            <a:r>
              <a:rPr lang="en-US" sz="2400" dirty="0"/>
              <a:t> </a:t>
            </a:r>
            <a:r>
              <a:rPr lang="en-US" sz="2400" dirty="0" err="1"/>
              <a:t>hành</a:t>
            </a:r>
            <a:r>
              <a:rPr lang="en-US" sz="2400" dirty="0"/>
              <a:t> </a:t>
            </a:r>
            <a:r>
              <a:rPr lang="en-US" sz="2400" dirty="0" err="1"/>
              <a:t>động</a:t>
            </a:r>
            <a:r>
              <a:rPr lang="en-US" sz="2400" dirty="0"/>
              <a:t> </a:t>
            </a:r>
            <a:r>
              <a:rPr lang="en-US" sz="2400" dirty="0" err="1"/>
              <a:t>đang</a:t>
            </a:r>
            <a:r>
              <a:rPr lang="en-US" sz="2400" dirty="0"/>
              <a:t> </a:t>
            </a:r>
            <a:r>
              <a:rPr lang="en-US" sz="2400" dirty="0" err="1"/>
              <a:t>xảy</a:t>
            </a:r>
            <a:r>
              <a:rPr lang="en-US" sz="2400" dirty="0"/>
              <a:t> </a:t>
            </a:r>
            <a:r>
              <a:rPr lang="en-US" sz="2400" dirty="0" err="1"/>
              <a:t>ra</a:t>
            </a:r>
            <a:r>
              <a:rPr lang="en-US" sz="2400" dirty="0"/>
              <a:t> </a:t>
            </a:r>
            <a:r>
              <a:rPr lang="en-US" sz="2400" dirty="0" err="1"/>
              <a:t>trong</a:t>
            </a:r>
            <a:r>
              <a:rPr lang="en-US" sz="2400" dirty="0"/>
              <a:t> </a:t>
            </a:r>
            <a:r>
              <a:rPr lang="en-US" sz="2400" dirty="0" err="1"/>
              <a:t>quá</a:t>
            </a:r>
            <a:r>
              <a:rPr lang="en-US" sz="2400" dirty="0"/>
              <a:t> </a:t>
            </a:r>
            <a:r>
              <a:rPr lang="en-US" sz="2400" dirty="0" err="1"/>
              <a:t>khứ</a:t>
            </a:r>
            <a:r>
              <a:rPr lang="en-US" sz="2400" dirty="0"/>
              <a:t> </a:t>
            </a:r>
            <a:r>
              <a:rPr lang="en-US" sz="2400" dirty="0" err="1"/>
              <a:t>thì</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khác</a:t>
            </a:r>
            <a:r>
              <a:rPr lang="en-US" sz="2400" dirty="0"/>
              <a:t> </a:t>
            </a:r>
            <a:r>
              <a:rPr lang="en-US" sz="2400" dirty="0" err="1"/>
              <a:t>xen</a:t>
            </a:r>
            <a:r>
              <a:rPr lang="en-US" sz="2400" dirty="0"/>
              <a:t> </a:t>
            </a:r>
            <a:r>
              <a:rPr lang="en-US" sz="2400" dirty="0" err="1"/>
              <a:t>vào</a:t>
            </a:r>
            <a:r>
              <a:rPr lang="en-US" sz="2400" dirty="0"/>
              <a:t>, </a:t>
            </a:r>
            <a:r>
              <a:rPr lang="en-US" sz="2400" dirty="0" err="1"/>
              <a:t>hành</a:t>
            </a:r>
            <a:r>
              <a:rPr lang="en-US" sz="2400" dirty="0"/>
              <a:t> </a:t>
            </a:r>
            <a:r>
              <a:rPr lang="en-US" sz="2400" dirty="0" err="1"/>
              <a:t>động</a:t>
            </a:r>
            <a:r>
              <a:rPr lang="en-US" sz="2400" dirty="0"/>
              <a:t> </a:t>
            </a:r>
            <a:r>
              <a:rPr lang="en-US" sz="2400" dirty="0" err="1"/>
              <a:t>đang</a:t>
            </a:r>
            <a:r>
              <a:rPr lang="en-US" sz="2400" dirty="0"/>
              <a:t> </a:t>
            </a:r>
            <a:r>
              <a:rPr lang="en-US" sz="2400" dirty="0" err="1"/>
              <a:t>xảy</a:t>
            </a:r>
            <a:r>
              <a:rPr lang="en-US" sz="2400" dirty="0"/>
              <a:t> </a:t>
            </a:r>
            <a:r>
              <a:rPr lang="en-US" sz="2400" dirty="0" err="1"/>
              <a:t>ra</a:t>
            </a:r>
            <a:r>
              <a:rPr lang="en-US" sz="2400" dirty="0"/>
              <a:t> chi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a:t>
            </a:r>
            <a:r>
              <a:rPr lang="en-US" sz="2400" dirty="0" err="1"/>
              <a:t>hành</a:t>
            </a:r>
            <a:r>
              <a:rPr lang="en-US" sz="2400" dirty="0"/>
              <a:t> </a:t>
            </a:r>
            <a:r>
              <a:rPr lang="en-US" sz="2400" dirty="0" err="1"/>
              <a:t>động</a:t>
            </a:r>
            <a:r>
              <a:rPr lang="en-US" sz="2400" dirty="0"/>
              <a:t> </a:t>
            </a:r>
            <a:r>
              <a:rPr lang="en-US" sz="2400" dirty="0" err="1"/>
              <a:t>xen</a:t>
            </a:r>
            <a:r>
              <a:rPr lang="en-US" sz="2400" dirty="0"/>
              <a:t> </a:t>
            </a:r>
            <a:r>
              <a:rPr lang="en-US" sz="2400" dirty="0" err="1"/>
              <a:t>vào</a:t>
            </a:r>
            <a:r>
              <a:rPr lang="en-US" sz="2400" dirty="0"/>
              <a:t> chia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đơn</a:t>
            </a:r>
            <a:r>
              <a:rPr lang="en-US" sz="2400" dirty="0"/>
              <a:t> </a:t>
            </a:r>
          </a:p>
          <a:p>
            <a:r>
              <a:rPr lang="en-US" sz="2400" dirty="0" err="1"/>
              <a:t>Cấu</a:t>
            </a:r>
            <a:r>
              <a:rPr lang="en-US" sz="2400" dirty="0"/>
              <a:t> </a:t>
            </a:r>
            <a:r>
              <a:rPr lang="en-US" sz="2400" dirty="0" err="1"/>
              <a:t>trúc</a:t>
            </a:r>
            <a:r>
              <a:rPr lang="en-US" sz="2400" dirty="0"/>
              <a:t>: S + was/ were + </a:t>
            </a:r>
            <a:r>
              <a:rPr lang="en-US" sz="2400" dirty="0" err="1"/>
              <a:t>V_ing</a:t>
            </a:r>
            <a:r>
              <a:rPr lang="en-US" sz="2400" dirty="0"/>
              <a:t> + when + S + </a:t>
            </a:r>
            <a:r>
              <a:rPr lang="en-US" sz="2400" dirty="0" err="1"/>
              <a:t>Ved</a:t>
            </a:r>
            <a:r>
              <a:rPr lang="en-US" sz="2400" dirty="0"/>
              <a:t>/</a:t>
            </a:r>
            <a:r>
              <a:rPr lang="en-US" sz="2400" dirty="0" err="1"/>
              <a:t>bqt</a:t>
            </a:r>
            <a:r>
              <a:rPr lang="en-US" sz="2400" dirty="0"/>
              <a:t> </a:t>
            </a:r>
          </a:p>
          <a:p>
            <a:r>
              <a:rPr lang="en-US" sz="2400" b="1" i="1" dirty="0" err="1"/>
              <a:t>Tạm</a:t>
            </a:r>
            <a:r>
              <a:rPr lang="en-US" sz="2400" b="1" i="1" dirty="0"/>
              <a:t> </a:t>
            </a:r>
            <a:r>
              <a:rPr lang="en-US" sz="2400" b="1" i="1" dirty="0" err="1"/>
              <a:t>dịch</a:t>
            </a:r>
            <a:r>
              <a:rPr lang="en-US" sz="2400" i="1" dirty="0"/>
              <a:t>: </a:t>
            </a:r>
            <a:r>
              <a:rPr lang="en-US" sz="2400" i="1" dirty="0" err="1"/>
              <a:t>Khi</a:t>
            </a:r>
            <a:r>
              <a:rPr lang="en-US" sz="2400" i="1" dirty="0"/>
              <a:t> Linda </a:t>
            </a:r>
            <a:r>
              <a:rPr lang="en-US" sz="2400" i="1" dirty="0" err="1"/>
              <a:t>gọi</a:t>
            </a:r>
            <a:r>
              <a:rPr lang="en-US" sz="2400" i="1" dirty="0"/>
              <a:t> </a:t>
            </a:r>
            <a:r>
              <a:rPr lang="en-US" sz="2400" i="1" dirty="0" err="1"/>
              <a:t>điện</a:t>
            </a:r>
            <a:r>
              <a:rPr lang="en-US" sz="2400" i="1" dirty="0"/>
              <a:t> </a:t>
            </a:r>
            <a:r>
              <a:rPr lang="en-US" sz="2400" i="1" dirty="0" err="1"/>
              <a:t>vào</a:t>
            </a:r>
            <a:r>
              <a:rPr lang="en-US" sz="2400" i="1" dirty="0"/>
              <a:t> </a:t>
            </a:r>
            <a:r>
              <a:rPr lang="en-US" sz="2400" i="1" dirty="0" err="1"/>
              <a:t>tối</a:t>
            </a:r>
            <a:r>
              <a:rPr lang="en-US" sz="2400" i="1" dirty="0"/>
              <a:t> qua, </a:t>
            </a:r>
            <a:r>
              <a:rPr lang="en-US" sz="2400" i="1" dirty="0" err="1"/>
              <a:t>tôi</a:t>
            </a:r>
            <a:r>
              <a:rPr lang="en-US" sz="2400" i="1" dirty="0"/>
              <a:t> </a:t>
            </a:r>
            <a:r>
              <a:rPr lang="en-US" sz="2400" i="1" dirty="0" err="1"/>
              <a:t>đang</a:t>
            </a:r>
            <a:r>
              <a:rPr lang="en-US" sz="2400" i="1" dirty="0"/>
              <a:t> </a:t>
            </a:r>
            <a:r>
              <a:rPr lang="en-US" sz="2400" i="1" dirty="0" err="1"/>
              <a:t>xem</a:t>
            </a:r>
            <a:r>
              <a:rPr lang="en-US" sz="2400" i="1" dirty="0"/>
              <a:t> </a:t>
            </a:r>
            <a:r>
              <a:rPr lang="en-US" sz="2400" i="1" dirty="0" err="1"/>
              <a:t>chương</a:t>
            </a:r>
            <a:r>
              <a:rPr lang="en-US" sz="2400" i="1" dirty="0"/>
              <a:t> </a:t>
            </a:r>
            <a:r>
              <a:rPr lang="en-US" sz="2400" i="1" dirty="0" err="1"/>
              <a:t>trình</a:t>
            </a:r>
            <a:r>
              <a:rPr lang="en-US" sz="2400" i="1" dirty="0"/>
              <a:t> </a:t>
            </a:r>
            <a:r>
              <a:rPr lang="en-US" sz="2400" i="1" dirty="0" err="1"/>
              <a:t>ưa</a:t>
            </a:r>
            <a:r>
              <a:rPr lang="en-US" sz="2400" i="1" dirty="0"/>
              <a:t> </a:t>
            </a:r>
            <a:r>
              <a:rPr lang="en-US" sz="2400" i="1" dirty="0" err="1"/>
              <a:t>thích</a:t>
            </a:r>
            <a:r>
              <a:rPr lang="en-US" sz="2400" i="1" dirty="0"/>
              <a:t> </a:t>
            </a:r>
            <a:r>
              <a:rPr lang="en-US" sz="2400" i="1" dirty="0" err="1"/>
              <a:t>trên</a:t>
            </a:r>
            <a:r>
              <a:rPr lang="en-US" sz="2400" i="1" dirty="0"/>
              <a:t> </a:t>
            </a:r>
            <a:r>
              <a:rPr lang="en-US" sz="2400" i="1" dirty="0" err="1"/>
              <a:t>ti</a:t>
            </a:r>
            <a:r>
              <a:rPr lang="en-US" sz="2400" i="1" dirty="0"/>
              <a:t> vi. </a:t>
            </a:r>
            <a:endParaRPr lang="en-US" sz="2400" dirty="0"/>
          </a:p>
          <a:p>
            <a:endParaRPr lang="en-US" sz="2400" dirty="0"/>
          </a:p>
        </p:txBody>
      </p:sp>
      <p:sp>
        <p:nvSpPr>
          <p:cNvPr id="2" name="Oval 1"/>
          <p:cNvSpPr/>
          <p:nvPr/>
        </p:nvSpPr>
        <p:spPr>
          <a:xfrm>
            <a:off x="4724400" y="1143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1377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1594</Words>
  <Application>Microsoft Office PowerPoint</Application>
  <PresentationFormat>On-screen Show (4:3)</PresentationFormat>
  <Paragraphs>502</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7</cp:revision>
  <dcterms:created xsi:type="dcterms:W3CDTF">2022-05-03T07:36:49Z</dcterms:created>
  <dcterms:modified xsi:type="dcterms:W3CDTF">2022-05-04T15:42:02Z</dcterms:modified>
</cp:coreProperties>
</file>