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81" r:id="rId3"/>
    <p:sldId id="282" r:id="rId4"/>
    <p:sldId id="283" r:id="rId5"/>
    <p:sldId id="264" r:id="rId6"/>
    <p:sldId id="266" r:id="rId7"/>
    <p:sldId id="267" r:id="rId8"/>
    <p:sldId id="269" r:id="rId9"/>
    <p:sldId id="270" r:id="rId10"/>
    <p:sldId id="272" r:id="rId11"/>
    <p:sldId id="274" r:id="rId12"/>
    <p:sldId id="280" r:id="rId13"/>
    <p:sldId id="273" r:id="rId14"/>
    <p:sldId id="275" r:id="rId15"/>
    <p:sldId id="276" r:id="rId16"/>
    <p:sldId id="279" r:id="rId17"/>
    <p:sldId id="277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71" autoAdjust="0"/>
  </p:normalViewPr>
  <p:slideViewPr>
    <p:cSldViewPr>
      <p:cViewPr>
        <p:scale>
          <a:sx n="100" d="100"/>
          <a:sy n="100" d="100"/>
        </p:scale>
        <p:origin x="-552" y="1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38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87C322-B689-4D54-91A0-11C75F5F45E6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3028F-45BD-48ED-B44B-E86A89F7F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342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3028F-45BD-48ED-B44B-E86A89F7F6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22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CD967-5C2A-4176-9658-5E92363C71A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4610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8327CE-9C48-42EC-A174-D90BEA2C1883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BB279A-D454-406E-A0DD-490F1F308CA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304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51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310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553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60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418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5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397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441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9238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614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417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BF5E8-D7F6-4A1D-8EDB-DC38C7992F59}" type="datetimeFigureOut">
              <a:rPr lang="en-US" smtClean="0"/>
              <a:t>8/22/2020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5B5A1F-4138-4B7B-8CC9-00DBFC984A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17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3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457200" y="2514600"/>
            <a:ext cx="8763000" cy="29718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9999FF"/>
                    </a:gs>
                    <a:gs pos="100000">
                      <a:srgbClr val="009999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Các con học sinh</a:t>
            </a:r>
          </a:p>
          <a:p>
            <a:pPr algn="ctr"/>
            <a:endParaRPr lang="en-US" sz="3600" kern="10">
              <a:ln w="9525">
                <a:solidFill>
                  <a:srgbClr val="FF00FF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9999FF"/>
                  </a:gs>
                  <a:gs pos="100000">
                    <a:srgbClr val="009999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-328613" y="1655763"/>
            <a:ext cx="9744076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  <a:defRPr/>
            </a:pPr>
            <a:r>
              <a:rPr lang="en-US" altLang="vi-VN" sz="7200" b="1" smtClean="0">
                <a:solidFill>
                  <a:srgbClr val="FF0000"/>
                </a:solidFill>
                <a:latin typeface="+mn-lt"/>
              </a:rPr>
              <a:t>Nhiệt liệt chào mừng</a:t>
            </a:r>
            <a:endParaRPr lang="en-US" altLang="vi-VN" sz="1800" smtClean="0">
              <a:solidFill>
                <a:srgbClr val="CC00CC"/>
              </a:solidFill>
              <a:latin typeface="+mn-lt"/>
            </a:endParaRPr>
          </a:p>
        </p:txBody>
      </p:sp>
      <p:sp>
        <p:nvSpPr>
          <p:cNvPr id="5" name="32-Point Star 2"/>
          <p:cNvSpPr>
            <a:spLocks noChangeArrowheads="1"/>
          </p:cNvSpPr>
          <p:nvPr/>
        </p:nvSpPr>
        <p:spPr bwMode="auto">
          <a:xfrm>
            <a:off x="6629400" y="1295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6" name="32-Point Star 2"/>
          <p:cNvSpPr>
            <a:spLocks noChangeArrowheads="1"/>
          </p:cNvSpPr>
          <p:nvPr/>
        </p:nvSpPr>
        <p:spPr bwMode="auto">
          <a:xfrm>
            <a:off x="7924800" y="457200"/>
            <a:ext cx="609600" cy="4572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7" name="32-Point Star 2"/>
          <p:cNvSpPr>
            <a:spLocks noChangeArrowheads="1"/>
          </p:cNvSpPr>
          <p:nvPr/>
        </p:nvSpPr>
        <p:spPr bwMode="auto">
          <a:xfrm>
            <a:off x="4267200" y="1066800"/>
            <a:ext cx="838200" cy="6858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8" name="32-Point Star 2"/>
          <p:cNvSpPr>
            <a:spLocks noChangeArrowheads="1"/>
          </p:cNvSpPr>
          <p:nvPr/>
        </p:nvSpPr>
        <p:spPr bwMode="auto">
          <a:xfrm>
            <a:off x="914400" y="381000"/>
            <a:ext cx="685800" cy="7620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9" name="32-Point Star 2"/>
          <p:cNvSpPr>
            <a:spLocks noChangeArrowheads="1"/>
          </p:cNvSpPr>
          <p:nvPr/>
        </p:nvSpPr>
        <p:spPr bwMode="auto">
          <a:xfrm>
            <a:off x="2590800" y="12192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0" name="32-Point Star 2"/>
          <p:cNvSpPr>
            <a:spLocks noChangeArrowheads="1"/>
          </p:cNvSpPr>
          <p:nvPr/>
        </p:nvSpPr>
        <p:spPr bwMode="auto">
          <a:xfrm>
            <a:off x="685800" y="1676400"/>
            <a:ext cx="609600" cy="609600"/>
          </a:xfrm>
          <a:prstGeom prst="star32">
            <a:avLst>
              <a:gd name="adj" fmla="val 14509"/>
            </a:avLst>
          </a:prstGeom>
          <a:solidFill>
            <a:srgbClr val="00FF00"/>
          </a:solidFill>
          <a:ln w="19050" algn="ctr">
            <a:solidFill>
              <a:srgbClr val="FF579B"/>
            </a:solidFill>
            <a:round/>
            <a:headEnd/>
            <a:tailEnd/>
          </a:ln>
        </p:spPr>
        <p:txBody>
          <a:bodyPr/>
          <a:lstStyle/>
          <a:p>
            <a:endParaRPr lang="vi-VN" altLang="vi-VN" sz="1800" b="1">
              <a:latin typeface="Calibri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209800" y="5562600"/>
            <a:ext cx="6172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vi-VN" sz="4000" b="1">
              <a:solidFill>
                <a:srgbClr val="FF3300"/>
              </a:solidFill>
              <a:latin typeface=".VnAristote" pitchFamily="34" charset="0"/>
            </a:endParaRPr>
          </a:p>
        </p:txBody>
      </p:sp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243138" y="4621213"/>
            <a:ext cx="4486275" cy="1055687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Phân môn :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Học vần– </a:t>
            </a:r>
            <a:r>
              <a:rPr lang="en-US" sz="2400" kern="1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Lớp </a:t>
            </a:r>
            <a:r>
              <a:rPr lang="en-US" sz="2400" kern="1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2400" kern="1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FF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3" name="WordArt 3"/>
          <p:cNvSpPr>
            <a:spLocks noChangeArrowheads="1" noChangeShapeType="1" noTextEdit="1"/>
          </p:cNvSpPr>
          <p:nvPr/>
        </p:nvSpPr>
        <p:spPr bwMode="auto">
          <a:xfrm>
            <a:off x="1066800" y="685800"/>
            <a:ext cx="7162800" cy="2438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1543524"/>
              </a:avLst>
            </a:prstTxWarp>
          </a:bodyPr>
          <a:lstStyle/>
          <a:p>
            <a:pPr algn="ctr"/>
            <a:r>
              <a:rPr lang="vi-VN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Trường Tiểu học Tân </a:t>
            </a:r>
            <a:r>
              <a:rPr lang="vi-VN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Hội</a:t>
            </a:r>
            <a:r>
              <a:rPr lang="en-US" sz="3600" kern="1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 A</a:t>
            </a:r>
            <a:endParaRPr lang="en-US" sz="3600" kern="1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1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6275" y="0"/>
            <a:ext cx="44005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2575" y="14288"/>
            <a:ext cx="4851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99761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9" dur="5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00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1" dur="5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800" y="-10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2" presetID="21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28" presetID="23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4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6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52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58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64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70" presetID="23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7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82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4" grpId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71625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43614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7150" y="508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Times New Roman" pitchFamily="18" charset="0"/>
                <a:cs typeface="Times New Roman" pitchFamily="18" charset="0"/>
              </a:rPr>
              <a:t>Bé Bi, bé Li</a:t>
            </a:r>
            <a:endParaRPr lang="en-US" sz="4000" b="1">
              <a:solidFill>
                <a:srgbClr val="DF3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900" y="2457450"/>
            <a:ext cx="22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Li bi bô: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Bi, Bi.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3959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Bé ạ đi.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593" y="5261906"/>
            <a:ext cx="331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ạ lia lịa, bé bị ho.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09600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Bi dỗ bé.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38342" y="2460396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 bô</a:t>
            </a:r>
            <a:endParaRPr lang="en-US" sz="2800" b="1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85149" y="5257800"/>
            <a:ext cx="10310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lia lịa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048000" y="5257800"/>
            <a:ext cx="95410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 ho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49381" y="6096000"/>
            <a:ext cx="10134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dỗ bé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90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669" y="4744194"/>
            <a:ext cx="5538060" cy="129515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320" y="257911"/>
            <a:ext cx="5570409" cy="6160821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3921066" y="2829227"/>
            <a:ext cx="1327751" cy="1809455"/>
          </a:xfrm>
          <a:prstGeom prst="rect">
            <a:avLst/>
          </a:prstGeom>
          <a:extLst/>
        </p:spPr>
        <p:txBody>
          <a:bodyPr vert="horz" lIns="91440" tIns="45720" rIns="91440" bIns="45720" rtlCol="0" anchor="ctr">
            <a:normAutofit/>
          </a:bodyPr>
          <a:lstStyle/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校园</a:t>
            </a:r>
            <a:endParaRPr lang="en-US" altLang="zh-CN" sz="4400" dirty="0">
              <a:solidFill>
                <a:schemeClr val="bg1"/>
              </a:solidFill>
              <a:latin typeface="方正粗圆简体" panose="02010601030101010101" pitchFamily="2" charset="-122"/>
              <a:ea typeface="方正粗圆简体" panose="02010601030101010101" pitchFamily="2" charset="-122"/>
              <a:cs typeface="+mj-cs"/>
            </a:endParaRPr>
          </a:p>
          <a:p>
            <a:pPr algn="ctr" defTabSz="6858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 dirty="0">
                <a:solidFill>
                  <a:schemeClr val="bg1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  <a:cs typeface="+mj-cs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43200" y="3200400"/>
            <a:ext cx="3276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mtClean="0">
                <a:solidFill>
                  <a:srgbClr val="FF0000"/>
                </a:solidFill>
                <a:latin typeface="HP001 4 hàng" pitchFamily="34" charset="0"/>
              </a:rPr>
              <a:t>Thư giãn</a:t>
            </a:r>
            <a:endParaRPr lang="en-US" sz="5400" b="1">
              <a:solidFill>
                <a:srgbClr val="FF0000"/>
              </a:solidFill>
              <a:latin typeface="HP001 4 hàng" pitchFamily="34" charset="0"/>
            </a:endParaRP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83062" y="4316425"/>
            <a:ext cx="777875" cy="77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18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rời Nắng Trời Mưa - Nhạc Thiếu Nhi Có Lời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228600"/>
            <a:ext cx="89408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 advTm="2000">
        <p14:vortex dir="r"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3619500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400" y="0"/>
            <a:ext cx="2413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3. TËp ®äc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571625"/>
            <a:ext cx="36576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3436143"/>
            <a:ext cx="3505200" cy="181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191000"/>
            <a:ext cx="3971925" cy="182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597150" y="50800"/>
            <a:ext cx="3810000" cy="707878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DF31BE"/>
                </a:solidFill>
                <a:latin typeface="Times New Roman" pitchFamily="18" charset="0"/>
                <a:cs typeface="Times New Roman" pitchFamily="18" charset="0"/>
              </a:rPr>
              <a:t>Bé Bi, bé Li</a:t>
            </a:r>
            <a:endParaRPr lang="en-US" sz="4000" b="1">
              <a:solidFill>
                <a:srgbClr val="DF31B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31900" y="2457450"/>
            <a:ext cx="226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Li bi bô:</a:t>
            </a:r>
          </a:p>
          <a:p>
            <a:r>
              <a:rPr lang="en-US" sz="2800" b="1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Bi, Bi.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62600" y="3395990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- Bé ạ đi.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6593" y="5261906"/>
            <a:ext cx="33163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Bé ạ lia lịa, bé bị ho.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6096000"/>
            <a:ext cx="1714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Bi dỗ bé.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678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  <a:endParaRPr lang="en-US" sz="6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04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1828800"/>
            <a:ext cx="67818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5. TËp viÕt (b¶ng con)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819400"/>
            <a:ext cx="89154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690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loudBoo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228600"/>
            <a:ext cx="8610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84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181"/>
          <a:stretch/>
        </p:blipFill>
        <p:spPr>
          <a:xfrm>
            <a:off x="0" y="228600"/>
            <a:ext cx="9143999" cy="6400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00200" y="2592050"/>
            <a:ext cx="5562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smtClean="0">
                <a:solidFill>
                  <a:srgbClr val="FF0000"/>
                </a:solidFill>
                <a:latin typeface="HP001 4 hàng" pitchFamily="34" charset="0"/>
                <a:cs typeface="Times New Roman" pitchFamily="18" charset="0"/>
              </a:rPr>
              <a:t>Dặn dò</a:t>
            </a:r>
            <a:endParaRPr lang="en-US" sz="8800" b="1">
              <a:solidFill>
                <a:srgbClr val="FF00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387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1006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906" y="276226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5" y="2658110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0885" y="569596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09675" y="3940176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9526" y="6208396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581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Tạm biệt và </a:t>
            </a:r>
          </a:p>
          <a:p>
            <a:pPr algn="ctr"/>
            <a:r>
              <a:rPr lang="en-US" altLang="zh-CN" sz="6000" b="1" smtClean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cs typeface="+mn-ea"/>
                <a:sym typeface="+mn-lt"/>
              </a:rPr>
              <a:t>!</a:t>
            </a:r>
            <a:endParaRPr lang="en-US" altLang="zh-CN" sz="6000" b="1" smtClean="0">
              <a:solidFill>
                <a:srgbClr val="92A028"/>
              </a:solidFill>
              <a:latin typeface="HP001 4 hàng" pitchFamily="34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174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533775" y="609600"/>
            <a:ext cx="1582366" cy="584767"/>
          </a:xfrm>
          <a:prstGeom prst="rect">
            <a:avLst/>
          </a:prstGeom>
          <a:solidFill>
            <a:schemeClr val="bg1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 vẽ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9324" y="991450"/>
            <a:ext cx="8991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HP-222" pitchFamily="34" charset="0"/>
              </a:rPr>
              <a:t>  </a:t>
            </a:r>
            <a:r>
              <a:rPr lang="en-US" sz="2400" smtClean="0">
                <a:latin typeface="HP-222" pitchFamily="34" charset="0"/>
              </a:rPr>
              <a:t>Cá chép và gà nhép thi vẽ.</a:t>
            </a:r>
          </a:p>
          <a:p>
            <a:r>
              <a:rPr lang="en-US" sz="2400" smtClean="0">
                <a:latin typeface="HP-222" pitchFamily="34" charset="0"/>
              </a:rPr>
              <a:t>  Cá chép vẽ nó làm vua. Gà nhép vẽ gà mẹ chăm lũ gà em.</a:t>
            </a:r>
          </a:p>
          <a:p>
            <a:r>
              <a:rPr lang="en-US" sz="2400" smtClean="0">
                <a:latin typeface="HP-222" pitchFamily="34" charset="0"/>
              </a:rPr>
              <a:t>   Cô cò, chú trắm chấm thi. Họ cho là gà nhép vẽ vừa đẹp vừa có ý nghĩa.</a:t>
            </a:r>
            <a:endParaRPr lang="en-US" sz="2400">
              <a:latin typeface="HP-222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15453"/>
            <a:ext cx="7620000" cy="292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209800" y="76200"/>
            <a:ext cx="4191000" cy="584767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32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KiÓm tra bµi cò</a:t>
            </a:r>
            <a:endParaRPr lang="en-US" sz="32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6019800"/>
            <a:ext cx="708660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smtClean="0">
                <a:latin typeface="HP-222" pitchFamily="34" charset="0"/>
              </a:rPr>
              <a:t>Qua câu chuyện này, em hiểu điều gì?</a:t>
            </a:r>
            <a:endParaRPr lang="en-US" sz="2800"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50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85800" y="2634218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43000" y="3193548"/>
            <a:ext cx="2796672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13000" smtClean="0">
                <a:solidFill>
                  <a:srgbClr val="008000"/>
                </a:solidFill>
                <a:latin typeface="HP-222" pitchFamily="34" charset="0"/>
              </a:rPr>
              <a:t>m</a:t>
            </a:r>
            <a:endParaRPr lang="en-US" sz="13000">
              <a:solidFill>
                <a:srgbClr val="008000"/>
              </a:solidFill>
              <a:latin typeface="HP-222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8200" y="106740"/>
            <a:ext cx="7696200" cy="156966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Thứ </a:t>
            </a:r>
            <a:r>
              <a:rPr lang="en-US" sz="3200" b="1" smtClean="0">
                <a:latin typeface="HP001 4 hàng" pitchFamily="34" charset="0"/>
                <a:cs typeface="Times New Roman" pitchFamily="18" charset="0"/>
              </a:rPr>
              <a:t>ngày tháng năm </a:t>
            </a:r>
            <a:r>
              <a:rPr lang="en-US" sz="3200" b="1">
                <a:latin typeface="HP001 4 hàng" pitchFamily="34" charset="0"/>
                <a:cs typeface="Times New Roman" pitchFamily="18" charset="0"/>
              </a:rPr>
              <a:t>2020</a:t>
            </a:r>
          </a:p>
          <a:p>
            <a:pPr algn="ctr">
              <a:lnSpc>
                <a:spcPct val="150000"/>
              </a:lnSpc>
            </a:pPr>
            <a:r>
              <a:rPr lang="en-US" sz="3200" b="1">
                <a:latin typeface="HP001 4 hàng" pitchFamily="34" charset="0"/>
                <a:cs typeface="Times New Roman" pitchFamily="18" charset="0"/>
              </a:rPr>
              <a:t>Tiếng Việt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457200" y="1495659"/>
            <a:ext cx="7696200" cy="1015655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Bài </a:t>
            </a:r>
            <a:r>
              <a:rPr lang="en-US" sz="4000" b="1" smtClean="0">
                <a:solidFill>
                  <a:srgbClr val="7030A0"/>
                </a:solidFill>
                <a:latin typeface="HP001 4 hàng" pitchFamily="34" charset="0"/>
                <a:cs typeface="Times New Roman" pitchFamily="18" charset="0"/>
              </a:rPr>
              <a:t>42: </a:t>
            </a:r>
            <a:endParaRPr lang="en-US" sz="4000" b="1">
              <a:solidFill>
                <a:srgbClr val="7030A0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84186" y="1277267"/>
            <a:ext cx="6564894" cy="1338820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ê</a:t>
            </a:r>
            <a:r>
              <a:rPr lang="en-US" sz="540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m</a:t>
            </a:r>
            <a:r>
              <a:rPr lang="en-US" sz="540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</a:t>
            </a:r>
            <a:r>
              <a:rPr lang="en-US" sz="540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– </a:t>
            </a:r>
            <a:r>
              <a:rPr lang="en-US" sz="540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ê</a:t>
            </a:r>
            <a:r>
              <a:rPr lang="en-US" sz="5400" smtClean="0">
                <a:solidFill>
                  <a:srgbClr val="FF0000"/>
                </a:solidFill>
                <a:latin typeface="HP-222" pitchFamily="34" charset="0"/>
                <a:cs typeface="Times New Roman" pitchFamily="18" charset="0"/>
              </a:rPr>
              <a:t>p</a:t>
            </a:r>
            <a:endParaRPr lang="en-US" sz="5400">
              <a:solidFill>
                <a:srgbClr val="FF0000"/>
              </a:solidFill>
              <a:latin typeface="HP-222" pitchFamily="34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4953000" y="2634220"/>
            <a:ext cx="3370263" cy="3211530"/>
          </a:xfrm>
          <a:prstGeom prst="ellipse">
            <a:avLst/>
          </a:prstGeom>
          <a:solidFill>
            <a:srgbClr val="FFFF6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334000" y="3193547"/>
            <a:ext cx="2895599" cy="2092873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13000">
                <a:solidFill>
                  <a:srgbClr val="008000"/>
                </a:solidFill>
                <a:latin typeface="HP-222" pitchFamily="34" charset="0"/>
              </a:rPr>
              <a:t>ê</a:t>
            </a:r>
            <a:r>
              <a:rPr lang="en-US" sz="13000" smtClean="0">
                <a:solidFill>
                  <a:srgbClr val="008000"/>
                </a:solidFill>
                <a:latin typeface="HP-222" pitchFamily="34" charset="0"/>
              </a:rPr>
              <a:t>p</a:t>
            </a:r>
            <a:endParaRPr lang="en-US" sz="13000">
              <a:solidFill>
                <a:srgbClr val="008000"/>
              </a:solidFill>
              <a:latin typeface="HP-222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562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15" grpId="0"/>
      <p:bldP spid="1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514600" y="762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800" y="4457576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củ s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r>
              <a:rPr lang="en-US" sz="7200" smtClean="0">
                <a:latin typeface="HP-222" pitchFamily="34" charset="0"/>
              </a:rPr>
              <a:t> </a:t>
            </a:r>
            <a:endParaRPr lang="en-US" sz="7200">
              <a:solidFill>
                <a:srgbClr val="00B050"/>
              </a:solidFill>
              <a:latin typeface="HP-222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876800" y="4457576"/>
            <a:ext cx="3657600" cy="1200321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7200" smtClean="0">
                <a:latin typeface="HP-222" pitchFamily="34" charset="0"/>
              </a:rPr>
              <a:t>cá m</a:t>
            </a:r>
            <a:r>
              <a:rPr lang="en-US" sz="72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endParaRPr lang="en-US" sz="72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77100" y="4591050"/>
            <a:ext cx="76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latin typeface="HP-222" pitchFamily="34" charset="0"/>
              </a:rPr>
              <a:t>.</a:t>
            </a:r>
            <a:endParaRPr lang="en-US" sz="7200">
              <a:latin typeface="HP-222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71499" y="5518835"/>
            <a:ext cx="1590675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â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162175" y="5518835"/>
            <a:ext cx="1552575" cy="7453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B050"/>
                </a:solidFill>
                <a:latin typeface=".VnAvant" pitchFamily="34" charset="0"/>
              </a:rPr>
              <a:t>m</a:t>
            </a:r>
            <a:endParaRPr lang="en-US" sz="6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00075" y="4602240"/>
            <a:ext cx="3124200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âm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9599" y="5513231"/>
            <a:ext cx="1552575" cy="7453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s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171700" y="5528360"/>
            <a:ext cx="1552575" cy="74535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HP-222" pitchFamily="34" charset="0"/>
              </a:rPr>
              <a:t>âm</a:t>
            </a:r>
            <a:endParaRPr lang="en-US" sz="6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609598" y="4591050"/>
            <a:ext cx="3105151" cy="910991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sâm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53000" y="4591050"/>
            <a:ext cx="3448050" cy="1038863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âp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952999" y="5629912"/>
            <a:ext cx="1781175" cy="923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>
                <a:solidFill>
                  <a:schemeClr val="tx1"/>
                </a:solidFill>
                <a:latin typeface="HP-222" pitchFamily="34" charset="0"/>
              </a:rPr>
              <a:t>â</a:t>
            </a:r>
          </a:p>
        </p:txBody>
      </p:sp>
      <p:sp>
        <p:nvSpPr>
          <p:cNvPr id="25" name="Rectangle 24"/>
          <p:cNvSpPr/>
          <p:nvPr/>
        </p:nvSpPr>
        <p:spPr>
          <a:xfrm>
            <a:off x="6781800" y="5629913"/>
            <a:ext cx="1619250" cy="923286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00B050"/>
                </a:solidFill>
                <a:latin typeface=".VnAvant" pitchFamily="34" charset="0"/>
              </a:rPr>
              <a:t>p</a:t>
            </a:r>
            <a:endParaRPr lang="en-US" sz="66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953000" y="4594467"/>
            <a:ext cx="3448050" cy="1035445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smtClean="0">
                <a:solidFill>
                  <a:schemeClr val="tx1"/>
                </a:solidFill>
                <a:latin typeface="HP-222" pitchFamily="34" charset="0"/>
              </a:rPr>
              <a:t>mập</a:t>
            </a:r>
            <a:endParaRPr lang="en-US" sz="72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929186" y="5657897"/>
            <a:ext cx="1828800" cy="9232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chemeClr val="tx1"/>
                </a:solidFill>
                <a:latin typeface="HP-222" pitchFamily="34" charset="0"/>
              </a:rPr>
              <a:t>m</a:t>
            </a:r>
            <a:endParaRPr lang="en-US" sz="6600">
              <a:solidFill>
                <a:schemeClr val="tx1"/>
              </a:solidFill>
              <a:latin typeface="HP-222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81800" y="5660113"/>
            <a:ext cx="1619250" cy="921071"/>
          </a:xfrm>
          <a:prstGeom prst="rect">
            <a:avLst/>
          </a:prstGeom>
          <a:solidFill>
            <a:srgbClr val="E9A5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smtClean="0">
                <a:solidFill>
                  <a:srgbClr val="FF0000"/>
                </a:solidFill>
                <a:latin typeface="HP-222" pitchFamily="34" charset="0"/>
              </a:rPr>
              <a:t>âp</a:t>
            </a:r>
            <a:endParaRPr lang="en-US" sz="6600">
              <a:solidFill>
                <a:srgbClr val="FF0000"/>
              </a:solidFill>
              <a:latin typeface="HP-222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86600" y="5704589"/>
            <a:ext cx="762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smtClean="0">
                <a:latin typeface="HP-222" pitchFamily="34" charset="0"/>
              </a:rPr>
              <a:t>.</a:t>
            </a:r>
            <a:endParaRPr lang="en-US" sz="6600">
              <a:latin typeface="HP-222" pitchFamily="34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650" y="1219200"/>
            <a:ext cx="455295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99" y="1414462"/>
            <a:ext cx="2914650" cy="260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8358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143000" y="4838638"/>
            <a:ext cx="19050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latin typeface=".VnAvant" pitchFamily="34" charset="0"/>
              </a:rPr>
              <a:t>b</a:t>
            </a:r>
            <a:r>
              <a:rPr lang="en-US" sz="9000" smtClean="0">
                <a:solidFill>
                  <a:srgbClr val="00B050"/>
                </a:solidFill>
                <a:latin typeface=".VnAvant" pitchFamily="34" charset="0"/>
              </a:rPr>
              <a:t>i</a:t>
            </a:r>
            <a:endParaRPr lang="en-US" sz="9000">
              <a:solidFill>
                <a:srgbClr val="00B050"/>
              </a:solidFill>
              <a:latin typeface=".VnAvan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86400" y="4800599"/>
            <a:ext cx="2362200" cy="1477319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9000" smtClean="0">
                <a:latin typeface=".VnAvant" pitchFamily="34" charset="0"/>
              </a:rPr>
              <a:t>b</a:t>
            </a:r>
            <a:r>
              <a:rPr lang="en-US" sz="9000" smtClean="0">
                <a:solidFill>
                  <a:srgbClr val="00B050"/>
                </a:solidFill>
                <a:latin typeface=".VnAvant" pitchFamily="34" charset="0"/>
              </a:rPr>
              <a:t>ia</a:t>
            </a:r>
            <a:endParaRPr lang="en-US" sz="9000">
              <a:solidFill>
                <a:srgbClr val="00B050"/>
              </a:solidFill>
              <a:latin typeface=".VnAvant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38200" y="4711085"/>
            <a:ext cx="2514600" cy="1656347"/>
            <a:chOff x="3810000" y="1447800"/>
            <a:chExt cx="2209800" cy="1524000"/>
          </a:xfrm>
        </p:grpSpPr>
        <p:sp>
          <p:nvSpPr>
            <p:cNvPr id="17" name="Rectangle 16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bi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>
                  <a:solidFill>
                    <a:schemeClr val="tx1"/>
                  </a:solidFill>
                  <a:latin typeface=".VnAvant" pitchFamily="34" charset="0"/>
                </a:rPr>
                <a:t>b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B050"/>
                  </a:solidFill>
                  <a:latin typeface=".VnAvant" pitchFamily="34" charset="0"/>
                </a:rPr>
                <a:t>i</a:t>
              </a:r>
              <a:endParaRPr lang="en-US" sz="3600" b="1">
                <a:solidFill>
                  <a:srgbClr val="00B050"/>
                </a:solidFill>
                <a:latin typeface=".VnAvant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333999" y="4749123"/>
            <a:ext cx="2514600" cy="1656347"/>
            <a:chOff x="3810000" y="1447800"/>
            <a:chExt cx="2209800" cy="1524000"/>
          </a:xfrm>
        </p:grpSpPr>
        <p:sp>
          <p:nvSpPr>
            <p:cNvPr id="22" name="Rectangle 21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chemeClr val="tx1"/>
                  </a:solidFill>
                  <a:latin typeface=".VnAvant" pitchFamily="34" charset="0"/>
                </a:rPr>
                <a:t>b</a:t>
              </a:r>
              <a:endParaRPr lang="en-US" sz="3600" b="1">
                <a:solidFill>
                  <a:schemeClr val="tx1"/>
                </a:solidFill>
                <a:latin typeface=".VnAvant" pitchFamily="34" charset="0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smtClean="0">
                  <a:solidFill>
                    <a:srgbClr val="00B050"/>
                  </a:solidFill>
                  <a:latin typeface=".VnAvant" pitchFamily="34" charset="0"/>
                </a:rPr>
                <a:t>ia</a:t>
              </a:r>
              <a:endParaRPr lang="en-US" sz="3600" b="1">
                <a:solidFill>
                  <a:srgbClr val="00B050"/>
                </a:solidFill>
                <a:latin typeface=".VnAvant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.VnAvant" pitchFamily="34" charset="0"/>
                </a:rPr>
                <a:t>bia</a:t>
              </a:r>
              <a:endParaRPr lang="en-US" sz="4800">
                <a:solidFill>
                  <a:schemeClr val="tx1"/>
                </a:solidFill>
                <a:latin typeface=".VnAvant" pitchFamily="34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2743200" y="228600"/>
            <a:ext cx="4038600" cy="769433"/>
          </a:xfrm>
          <a:prstGeom prst="rect">
            <a:avLst/>
          </a:prstGeom>
          <a:solidFill>
            <a:srgbClr val="FFFF00"/>
          </a:solidFill>
        </p:spPr>
        <p:txBody>
          <a:bodyPr wrap="square" lIns="91431" tIns="45716" rIns="91431" bIns="45716" rtlCol="0">
            <a:spAutoFit/>
          </a:bodyPr>
          <a:lstStyle/>
          <a:p>
            <a:pPr algn="ctr"/>
            <a:r>
              <a:rPr lang="en-US" sz="4400" smtClean="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1. Lµm quen</a:t>
            </a:r>
            <a:endParaRPr lang="en-US" sz="4400">
              <a:solidFill>
                <a:schemeClr val="tx1">
                  <a:lumMod val="85000"/>
                  <a:lumOff val="15000"/>
                </a:schemeClr>
              </a:solidFill>
              <a:latin typeface=".VnAvant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771650"/>
            <a:ext cx="335280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337" y="1447800"/>
            <a:ext cx="3971925" cy="294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373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83661"/>
            <a:ext cx="5486400" cy="604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335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7848600" cy="5638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14" name="Oval 13"/>
          <p:cNvSpPr/>
          <p:nvPr/>
        </p:nvSpPr>
        <p:spPr>
          <a:xfrm>
            <a:off x="2667000" y="3200400"/>
            <a:ext cx="16002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20" name="Oval 19"/>
          <p:cNvSpPr/>
          <p:nvPr/>
        </p:nvSpPr>
        <p:spPr>
          <a:xfrm>
            <a:off x="5105400" y="3200400"/>
            <a:ext cx="1600200" cy="914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ia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28600"/>
            <a:ext cx="8839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1340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54100"/>
            <a:ext cx="7848600" cy="563880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</p:pic>
      <p:sp>
        <p:nvSpPr>
          <p:cNvPr id="14" name="Oval 13"/>
          <p:cNvSpPr/>
          <p:nvPr/>
        </p:nvSpPr>
        <p:spPr>
          <a:xfrm>
            <a:off x="2667000" y="3200400"/>
            <a:ext cx="1600200" cy="9144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>
                <a:solidFill>
                  <a:schemeClr val="bg1"/>
                </a:solidFill>
                <a:latin typeface=".VnAvant" pitchFamily="34" charset="0"/>
              </a:rPr>
              <a:t>i</a:t>
            </a:r>
          </a:p>
        </p:txBody>
      </p:sp>
      <p:sp>
        <p:nvSpPr>
          <p:cNvPr id="20" name="Oval 19"/>
          <p:cNvSpPr/>
          <p:nvPr/>
        </p:nvSpPr>
        <p:spPr>
          <a:xfrm>
            <a:off x="5105400" y="3200400"/>
            <a:ext cx="1600200" cy="914400"/>
          </a:xfrm>
          <a:prstGeom prst="ellips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ia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28600" y="228600"/>
            <a:ext cx="8839200" cy="58477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2.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 TiÕng nµo cã ©m </a:t>
            </a:r>
            <a:r>
              <a:rPr lang="en-US" sz="3200">
                <a:solidFill>
                  <a:srgbClr val="FF0000"/>
                </a:solidFill>
                <a:latin typeface=".VnAvant" pitchFamily="34" charset="0"/>
              </a:rPr>
              <a:t>ia</a:t>
            </a:r>
            <a:r>
              <a:rPr lang="en-US" sz="3200">
                <a:solidFill>
                  <a:schemeClr val="tx1">
                    <a:lumMod val="85000"/>
                    <a:lumOff val="15000"/>
                  </a:schemeClr>
                </a:solidFill>
                <a:latin typeface=".VnAvant" pitchFamily="34" charset="0"/>
              </a:rPr>
              <a:t>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981200" y="2514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2514600" y="2286000"/>
            <a:ext cx="1143000" cy="9144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657600" y="1981200"/>
            <a:ext cx="609600" cy="1219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3657600" y="3200400"/>
            <a:ext cx="2895600" cy="19050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3657600" y="2235200"/>
            <a:ext cx="2895600" cy="965200"/>
          </a:xfrm>
          <a:prstGeom prst="straightConnector1">
            <a:avLst/>
          </a:prstGeom>
          <a:ln w="38100">
            <a:solidFill>
              <a:srgbClr val="7030A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H="1">
            <a:off x="5016500" y="4038600"/>
            <a:ext cx="5715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H="1">
            <a:off x="2514600" y="4038600"/>
            <a:ext cx="3073400" cy="121920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8704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4645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1357</TotalTime>
  <Words>287</Words>
  <Application>Microsoft Office PowerPoint</Application>
  <PresentationFormat>On-screen Show (4:3)</PresentationFormat>
  <Paragraphs>78</Paragraphs>
  <Slides>18</Slides>
  <Notes>4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IT Computer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Quan Vu</dc:creator>
  <cp:lastModifiedBy>Quan Vu</cp:lastModifiedBy>
  <cp:revision>48</cp:revision>
  <dcterms:created xsi:type="dcterms:W3CDTF">2020-08-07T06:00:59Z</dcterms:created>
  <dcterms:modified xsi:type="dcterms:W3CDTF">2020-08-22T16:50:08Z</dcterms:modified>
</cp:coreProperties>
</file>