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7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chemeClr val="bg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DF23-6BC3-4DCD-BF1F-2B05448469F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9E67C-9198-4EAF-9C8C-D7A88116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11" Type="http://schemas.openxmlformats.org/officeDocument/2006/relationships/image" Target="../media/image3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2.wm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gif"/><Relationship Id="rId11" Type="http://schemas.openxmlformats.org/officeDocument/2006/relationships/image" Target="../media/image3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6.png"/><Relationship Id="rId9" Type="http://schemas.openxmlformats.org/officeDocument/2006/relationships/image" Target="../media/image2.wmf"/><Relationship Id="rId1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700011" y="1410697"/>
            <a:ext cx="1647051" cy="637044"/>
            <a:chOff x="1700011" y="1410697"/>
            <a:chExt cx="1647051" cy="637044"/>
          </a:xfrm>
        </p:grpSpPr>
        <p:sp>
          <p:nvSpPr>
            <p:cNvPr id="67" name="Freeform 66"/>
            <p:cNvSpPr/>
            <p:nvPr/>
          </p:nvSpPr>
          <p:spPr>
            <a:xfrm>
              <a:off x="1700011" y="1700011"/>
              <a:ext cx="1560977" cy="347730"/>
            </a:xfrm>
            <a:custGeom>
              <a:avLst/>
              <a:gdLst>
                <a:gd name="connsiteX0" fmla="*/ 1506828 w 1560977"/>
                <a:gd name="connsiteY0" fmla="*/ 347730 h 347730"/>
                <a:gd name="connsiteX1" fmla="*/ 1378040 w 1560977"/>
                <a:gd name="connsiteY1" fmla="*/ 64395 h 347730"/>
                <a:gd name="connsiteX2" fmla="*/ 0 w 1560977"/>
                <a:gd name="connsiteY2" fmla="*/ 0 h 3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0977" h="347730">
                  <a:moveTo>
                    <a:pt x="1506828" y="347730"/>
                  </a:moveTo>
                  <a:cubicBezTo>
                    <a:pt x="1568003" y="235040"/>
                    <a:pt x="1629178" y="122350"/>
                    <a:pt x="1378040" y="64395"/>
                  </a:cubicBezTo>
                  <a:cubicBezTo>
                    <a:pt x="1126902" y="6440"/>
                    <a:pt x="0" y="0"/>
                    <a:pt x="0" y="0"/>
                  </a:cubicBezTo>
                </a:path>
              </a:pathLst>
            </a:custGeom>
            <a:ln w="57150">
              <a:solidFill>
                <a:srgbClr val="18D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233108">
              <a:off x="1743097" y="1410697"/>
              <a:ext cx="1603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Tiên đề Ơ-Clit</a:t>
              </a:r>
              <a:endParaRPr lang="en-US" b="1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44008" y="4557353"/>
            <a:ext cx="2144805" cy="37386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954592" y="339502"/>
            <a:ext cx="1649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54592" y="771550"/>
            <a:ext cx="1649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6960964" y="902866"/>
            <a:ext cx="1985737" cy="1015663"/>
            <a:chOff x="6960964" y="902866"/>
            <a:chExt cx="1985737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6960964" y="915565"/>
              <a:ext cx="1985737" cy="10029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4138" y="902866"/>
              <a:ext cx="177805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/>
                <a:t>2 đường thẳng</a:t>
              </a:r>
            </a:p>
            <a:p>
              <a:pPr algn="ctr"/>
              <a:r>
                <a:rPr lang="en-US" sz="2000" b="1" smtClean="0"/>
                <a:t>không có </a:t>
              </a:r>
            </a:p>
            <a:p>
              <a:pPr algn="ctr"/>
              <a:r>
                <a:rPr lang="en-US" sz="2000" b="1" smtClean="0"/>
                <a:t>điểm </a:t>
              </a:r>
              <a:r>
                <a:rPr lang="en-US" sz="2000" b="1" smtClean="0">
                  <a:solidFill>
                    <a:srgbClr val="FF0000"/>
                  </a:solidFill>
                </a:rPr>
                <a:t>chung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45327" y="334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a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8222" y="474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4190" y="3579863"/>
            <a:ext cx="1360299" cy="13602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21">
            <a:off x="5521557" y="3747034"/>
            <a:ext cx="1244614" cy="1258731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5712546" y="901628"/>
            <a:ext cx="1242046" cy="1141037"/>
            <a:chOff x="5712546" y="901628"/>
            <a:chExt cx="1242046" cy="1141037"/>
          </a:xfrm>
        </p:grpSpPr>
        <p:sp>
          <p:nvSpPr>
            <p:cNvPr id="15" name="Freeform 14"/>
            <p:cNvSpPr/>
            <p:nvPr/>
          </p:nvSpPr>
          <p:spPr>
            <a:xfrm>
              <a:off x="5870294" y="1133341"/>
              <a:ext cx="1084298" cy="909324"/>
            </a:xfrm>
            <a:custGeom>
              <a:avLst/>
              <a:gdLst>
                <a:gd name="connsiteX0" fmla="*/ 195655 w 1084298"/>
                <a:gd name="connsiteY0" fmla="*/ 875763 h 909324"/>
                <a:gd name="connsiteX1" fmla="*/ 208534 w 1084298"/>
                <a:gd name="connsiteY1" fmla="*/ 824248 h 909324"/>
                <a:gd name="connsiteX2" fmla="*/ 41109 w 1084298"/>
                <a:gd name="connsiteY2" fmla="*/ 141667 h 909324"/>
                <a:gd name="connsiteX3" fmla="*/ 1084298 w 1084298"/>
                <a:gd name="connsiteY3" fmla="*/ 0 h 9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298" h="909324">
                  <a:moveTo>
                    <a:pt x="195655" y="875763"/>
                  </a:moveTo>
                  <a:cubicBezTo>
                    <a:pt x="214973" y="911180"/>
                    <a:pt x="234292" y="946597"/>
                    <a:pt x="208534" y="824248"/>
                  </a:cubicBezTo>
                  <a:cubicBezTo>
                    <a:pt x="182776" y="701899"/>
                    <a:pt x="-104852" y="279042"/>
                    <a:pt x="41109" y="141667"/>
                  </a:cubicBezTo>
                  <a:cubicBezTo>
                    <a:pt x="187070" y="4292"/>
                    <a:pt x="1084298" y="0"/>
                    <a:pt x="1084298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21082700">
              <a:off x="5712546" y="901628"/>
              <a:ext cx="1217000" cy="341455"/>
            </a:xfrm>
            <a:prstGeom prst="rect">
              <a:avLst/>
            </a:prstGeom>
            <a:noFill/>
          </p:spPr>
          <p:txBody>
            <a:bodyPr wrap="none" rtlCol="0">
              <a:prstTxWarp prst="textChevron">
                <a:avLst>
                  <a:gd name="adj" fmla="val 14853"/>
                </a:avLst>
              </a:prstTxWarp>
              <a:spAutoFit/>
            </a:bodyPr>
            <a:lstStyle/>
            <a:p>
              <a:r>
                <a:rPr lang="en-US" b="1" smtClean="0"/>
                <a:t>Khái niệm</a:t>
              </a:r>
              <a:endParaRPr lang="en-US" b="1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6049" y="2924175"/>
            <a:ext cx="1165612" cy="511671"/>
            <a:chOff x="5646049" y="2924175"/>
            <a:chExt cx="1165612" cy="511671"/>
          </a:xfrm>
        </p:grpSpPr>
        <p:sp>
          <p:nvSpPr>
            <p:cNvPr id="27" name="Freeform 26"/>
            <p:cNvSpPr/>
            <p:nvPr/>
          </p:nvSpPr>
          <p:spPr>
            <a:xfrm>
              <a:off x="5646049" y="2924175"/>
              <a:ext cx="1126226" cy="476250"/>
            </a:xfrm>
            <a:custGeom>
              <a:avLst/>
              <a:gdLst>
                <a:gd name="connsiteX0" fmla="*/ 278501 w 1126226"/>
                <a:gd name="connsiteY0" fmla="*/ 0 h 476250"/>
                <a:gd name="connsiteX1" fmla="*/ 49901 w 1126226"/>
                <a:gd name="connsiteY1" fmla="*/ 390525 h 476250"/>
                <a:gd name="connsiteX2" fmla="*/ 1126226 w 1126226"/>
                <a:gd name="connsiteY2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6226" h="476250">
                  <a:moveTo>
                    <a:pt x="278501" y="0"/>
                  </a:moveTo>
                  <a:cubicBezTo>
                    <a:pt x="93557" y="155575"/>
                    <a:pt x="-91387" y="311150"/>
                    <a:pt x="49901" y="390525"/>
                  </a:cubicBezTo>
                  <a:cubicBezTo>
                    <a:pt x="191188" y="469900"/>
                    <a:pt x="1126226" y="476250"/>
                    <a:pt x="1126226" y="476250"/>
                  </a:cubicBez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40604">
              <a:off x="5735725" y="3066514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Dấu hiệu</a:t>
              </a:r>
              <a:endParaRPr lang="en-US" b="1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24923" y="3467100"/>
            <a:ext cx="1125514" cy="1090253"/>
            <a:chOff x="4424923" y="3467100"/>
            <a:chExt cx="1125514" cy="1090253"/>
          </a:xfrm>
        </p:grpSpPr>
        <p:sp>
          <p:nvSpPr>
            <p:cNvPr id="32" name="Freeform 31"/>
            <p:cNvSpPr/>
            <p:nvPr/>
          </p:nvSpPr>
          <p:spPr>
            <a:xfrm>
              <a:off x="4424923" y="3467100"/>
              <a:ext cx="1071002" cy="1090253"/>
            </a:xfrm>
            <a:custGeom>
              <a:avLst/>
              <a:gdLst>
                <a:gd name="connsiteX0" fmla="*/ 13727 w 1071002"/>
                <a:gd name="connsiteY0" fmla="*/ 0 h 1090253"/>
                <a:gd name="connsiteX1" fmla="*/ 32777 w 1071002"/>
                <a:gd name="connsiteY1" fmla="*/ 95250 h 1090253"/>
                <a:gd name="connsiteX2" fmla="*/ 299477 w 1071002"/>
                <a:gd name="connsiteY2" fmla="*/ 447675 h 1090253"/>
                <a:gd name="connsiteX3" fmla="*/ 213752 w 1071002"/>
                <a:gd name="connsiteY3" fmla="*/ 904875 h 1090253"/>
                <a:gd name="connsiteX4" fmla="*/ 1071002 w 1071002"/>
                <a:gd name="connsiteY4" fmla="*/ 1085850 h 109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002" h="1090253">
                  <a:moveTo>
                    <a:pt x="13727" y="0"/>
                  </a:moveTo>
                  <a:cubicBezTo>
                    <a:pt x="-561" y="10319"/>
                    <a:pt x="-14848" y="20638"/>
                    <a:pt x="32777" y="95250"/>
                  </a:cubicBezTo>
                  <a:cubicBezTo>
                    <a:pt x="80402" y="169862"/>
                    <a:pt x="269315" y="312738"/>
                    <a:pt x="299477" y="447675"/>
                  </a:cubicBezTo>
                  <a:cubicBezTo>
                    <a:pt x="329639" y="582612"/>
                    <a:pt x="85164" y="798512"/>
                    <a:pt x="213752" y="904875"/>
                  </a:cubicBezTo>
                  <a:cubicBezTo>
                    <a:pt x="342340" y="1011238"/>
                    <a:pt x="831290" y="1112837"/>
                    <a:pt x="1071002" y="1085850"/>
                  </a:cubicBezTo>
                </a:path>
              </a:pathLst>
            </a:cu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 rot="800419">
              <a:off x="4577094" y="4166845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Cách vẽ</a:t>
              </a:r>
              <a:endParaRPr lang="en-US" b="1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76500" y="3150659"/>
            <a:ext cx="1234440" cy="909581"/>
            <a:chOff x="2476500" y="3150659"/>
            <a:chExt cx="1234440" cy="909581"/>
          </a:xfrm>
        </p:grpSpPr>
        <p:sp>
          <p:nvSpPr>
            <p:cNvPr id="53" name="Freeform 52"/>
            <p:cNvSpPr/>
            <p:nvPr/>
          </p:nvSpPr>
          <p:spPr>
            <a:xfrm>
              <a:off x="2476500" y="3150659"/>
              <a:ext cx="1234440" cy="590761"/>
            </a:xfrm>
            <a:custGeom>
              <a:avLst/>
              <a:gdLst>
                <a:gd name="connsiteX0" fmla="*/ 1234440 w 1234440"/>
                <a:gd name="connsiteY0" fmla="*/ 42611 h 530291"/>
                <a:gd name="connsiteX1" fmla="*/ 1036320 w 1234440"/>
                <a:gd name="connsiteY1" fmla="*/ 34991 h 530291"/>
                <a:gd name="connsiteX2" fmla="*/ 1127760 w 1234440"/>
                <a:gd name="connsiteY2" fmla="*/ 423611 h 530291"/>
                <a:gd name="connsiteX3" fmla="*/ 0 w 1234440"/>
                <a:gd name="connsiteY3" fmla="*/ 530291 h 53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530291">
                  <a:moveTo>
                    <a:pt x="1234440" y="42611"/>
                  </a:moveTo>
                  <a:cubicBezTo>
                    <a:pt x="1144270" y="7051"/>
                    <a:pt x="1054100" y="-28509"/>
                    <a:pt x="1036320" y="34991"/>
                  </a:cubicBezTo>
                  <a:cubicBezTo>
                    <a:pt x="1018540" y="98491"/>
                    <a:pt x="1300480" y="341061"/>
                    <a:pt x="1127760" y="423611"/>
                  </a:cubicBezTo>
                  <a:cubicBezTo>
                    <a:pt x="955040" y="506161"/>
                    <a:pt x="209550" y="492191"/>
                    <a:pt x="0" y="53029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21369297">
              <a:off x="2476500" y="3336965"/>
              <a:ext cx="1140056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smtClean="0"/>
                <a:t>Tính chất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smtClean="0"/>
                <a:t>khi </a:t>
              </a:r>
              <a:r>
                <a:rPr lang="en-US" b="1" smtClean="0">
                  <a:solidFill>
                    <a:srgbClr val="FF0000"/>
                  </a:solidFill>
                </a:rPr>
                <a:t>a//b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018">
            <a:off x="7499789" y="174385"/>
            <a:ext cx="1016893" cy="65689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705600" y="2322676"/>
            <a:ext cx="1948961" cy="1058699"/>
            <a:chOff x="6705600" y="2322676"/>
            <a:chExt cx="1948961" cy="1058699"/>
          </a:xfrm>
        </p:grpSpPr>
        <p:sp>
          <p:nvSpPr>
            <p:cNvPr id="29" name="Freeform 28"/>
            <p:cNvSpPr/>
            <p:nvPr/>
          </p:nvSpPr>
          <p:spPr>
            <a:xfrm>
              <a:off x="6705600" y="2628889"/>
              <a:ext cx="1838325" cy="752486"/>
            </a:xfrm>
            <a:custGeom>
              <a:avLst/>
              <a:gdLst>
                <a:gd name="connsiteX0" fmla="*/ 0 w 1838325"/>
                <a:gd name="connsiteY0" fmla="*/ 752486 h 752486"/>
                <a:gd name="connsiteX1" fmla="*/ 304800 w 1838325"/>
                <a:gd name="connsiteY1" fmla="*/ 590561 h 752486"/>
                <a:gd name="connsiteX2" fmla="*/ 123825 w 1838325"/>
                <a:gd name="connsiteY2" fmla="*/ 95261 h 752486"/>
                <a:gd name="connsiteX3" fmla="*/ 1838325 w 1838325"/>
                <a:gd name="connsiteY3" fmla="*/ 11 h 7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325" h="752486">
                  <a:moveTo>
                    <a:pt x="0" y="752486"/>
                  </a:moveTo>
                  <a:cubicBezTo>
                    <a:pt x="142081" y="726292"/>
                    <a:pt x="284163" y="700098"/>
                    <a:pt x="304800" y="590561"/>
                  </a:cubicBezTo>
                  <a:cubicBezTo>
                    <a:pt x="325437" y="481024"/>
                    <a:pt x="-131762" y="193686"/>
                    <a:pt x="123825" y="95261"/>
                  </a:cubicBezTo>
                  <a:cubicBezTo>
                    <a:pt x="379412" y="-3164"/>
                    <a:pt x="1838325" y="11"/>
                    <a:pt x="1838325" y="11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21377360">
              <a:off x="6732240" y="2322676"/>
              <a:ext cx="1922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Cặp góc </a:t>
              </a:r>
              <a:r>
                <a:rPr lang="en-US" smtClean="0">
                  <a:solidFill>
                    <a:srgbClr val="00B0F0"/>
                  </a:solidFill>
                </a:rPr>
                <a:t>sole trong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34175" y="2839843"/>
            <a:ext cx="2037343" cy="626618"/>
            <a:chOff x="6734175" y="2839843"/>
            <a:chExt cx="2037343" cy="626618"/>
          </a:xfrm>
        </p:grpSpPr>
        <p:sp>
          <p:nvSpPr>
            <p:cNvPr id="30" name="Freeform 29"/>
            <p:cNvSpPr/>
            <p:nvPr/>
          </p:nvSpPr>
          <p:spPr>
            <a:xfrm>
              <a:off x="6734175" y="3150659"/>
              <a:ext cx="1857375" cy="315802"/>
            </a:xfrm>
            <a:custGeom>
              <a:avLst/>
              <a:gdLst>
                <a:gd name="connsiteX0" fmla="*/ 0 w 1857375"/>
                <a:gd name="connsiteY0" fmla="*/ 231108 h 231108"/>
                <a:gd name="connsiteX1" fmla="*/ 342900 w 1857375"/>
                <a:gd name="connsiteY1" fmla="*/ 193008 h 231108"/>
                <a:gd name="connsiteX2" fmla="*/ 476250 w 1857375"/>
                <a:gd name="connsiteY2" fmla="*/ 21558 h 231108"/>
                <a:gd name="connsiteX3" fmla="*/ 1857375 w 1857375"/>
                <a:gd name="connsiteY3" fmla="*/ 2508 h 231108"/>
                <a:gd name="connsiteX0" fmla="*/ 0 w 1857375"/>
                <a:gd name="connsiteY0" fmla="*/ 237101 h 302058"/>
                <a:gd name="connsiteX1" fmla="*/ 352425 w 1857375"/>
                <a:gd name="connsiteY1" fmla="*/ 294251 h 302058"/>
                <a:gd name="connsiteX2" fmla="*/ 476250 w 1857375"/>
                <a:gd name="connsiteY2" fmla="*/ 27551 h 302058"/>
                <a:gd name="connsiteX3" fmla="*/ 1857375 w 1857375"/>
                <a:gd name="connsiteY3" fmla="*/ 8501 h 302058"/>
                <a:gd name="connsiteX0" fmla="*/ 0 w 1857375"/>
                <a:gd name="connsiteY0" fmla="*/ 249766 h 315802"/>
                <a:gd name="connsiteX1" fmla="*/ 352425 w 1857375"/>
                <a:gd name="connsiteY1" fmla="*/ 306916 h 315802"/>
                <a:gd name="connsiteX2" fmla="*/ 552450 w 1857375"/>
                <a:gd name="connsiteY2" fmla="*/ 21166 h 315802"/>
                <a:gd name="connsiteX3" fmla="*/ 1857375 w 1857375"/>
                <a:gd name="connsiteY3" fmla="*/ 21166 h 3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75" h="315802">
                  <a:moveTo>
                    <a:pt x="0" y="249766"/>
                  </a:moveTo>
                  <a:cubicBezTo>
                    <a:pt x="131762" y="248178"/>
                    <a:pt x="260350" y="345016"/>
                    <a:pt x="352425" y="306916"/>
                  </a:cubicBezTo>
                  <a:cubicBezTo>
                    <a:pt x="444500" y="268816"/>
                    <a:pt x="301625" y="68791"/>
                    <a:pt x="552450" y="21166"/>
                  </a:cubicBezTo>
                  <a:cubicBezTo>
                    <a:pt x="803275" y="-26459"/>
                    <a:pt x="1857375" y="21166"/>
                    <a:pt x="1857375" y="21166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67205" y="2839843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Cặp góc </a:t>
              </a:r>
              <a:r>
                <a:rPr lang="en-US" smtClean="0">
                  <a:solidFill>
                    <a:srgbClr val="00B0F0"/>
                  </a:solidFill>
                </a:rPr>
                <a:t>đồng vị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045040" y="2571750"/>
            <a:ext cx="1124424" cy="382776"/>
            <a:chOff x="8029800" y="2600856"/>
            <a:chExt cx="1124424" cy="382776"/>
          </a:xfrm>
        </p:grpSpPr>
        <p:sp>
          <p:nvSpPr>
            <p:cNvPr id="47" name="Oval 46"/>
            <p:cNvSpPr/>
            <p:nvPr/>
          </p:nvSpPr>
          <p:spPr>
            <a:xfrm>
              <a:off x="8029800" y="2600856"/>
              <a:ext cx="1078703" cy="3827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47332" y="2600856"/>
              <a:ext cx="11068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00"/>
                  </a:solidFill>
                </a:rPr>
                <a:t>Bằng nhau</a:t>
              </a:r>
              <a:endParaRPr lang="en-US" sz="1600">
                <a:solidFill>
                  <a:srgbClr val="FFFF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56981" y="3410477"/>
            <a:ext cx="2454518" cy="749641"/>
            <a:chOff x="6556981" y="3410477"/>
            <a:chExt cx="2454518" cy="749641"/>
          </a:xfrm>
        </p:grpSpPr>
        <p:sp>
          <p:nvSpPr>
            <p:cNvPr id="31" name="Freeform 30"/>
            <p:cNvSpPr/>
            <p:nvPr/>
          </p:nvSpPr>
          <p:spPr>
            <a:xfrm>
              <a:off x="6599864" y="3410477"/>
              <a:ext cx="1915486" cy="745449"/>
            </a:xfrm>
            <a:custGeom>
              <a:avLst/>
              <a:gdLst>
                <a:gd name="connsiteX0" fmla="*/ 68600 w 1916450"/>
                <a:gd name="connsiteY0" fmla="*/ 31870 h 739219"/>
                <a:gd name="connsiteX1" fmla="*/ 268625 w 1916450"/>
                <a:gd name="connsiteY1" fmla="*/ 69970 h 739219"/>
                <a:gd name="connsiteX2" fmla="*/ 87650 w 1916450"/>
                <a:gd name="connsiteY2" fmla="*/ 650995 h 739219"/>
                <a:gd name="connsiteX3" fmla="*/ 1916450 w 1916450"/>
                <a:gd name="connsiteY3" fmla="*/ 736720 h 739219"/>
                <a:gd name="connsiteX0" fmla="*/ 20011 w 1915486"/>
                <a:gd name="connsiteY0" fmla="*/ 19139 h 764588"/>
                <a:gd name="connsiteX1" fmla="*/ 267661 w 1915486"/>
                <a:gd name="connsiteY1" fmla="*/ 95339 h 764588"/>
                <a:gd name="connsiteX2" fmla="*/ 86686 w 1915486"/>
                <a:gd name="connsiteY2" fmla="*/ 676364 h 764588"/>
                <a:gd name="connsiteX3" fmla="*/ 1915486 w 1915486"/>
                <a:gd name="connsiteY3" fmla="*/ 762089 h 764588"/>
                <a:gd name="connsiteX0" fmla="*/ 20011 w 1915486"/>
                <a:gd name="connsiteY0" fmla="*/ 0 h 745449"/>
                <a:gd name="connsiteX1" fmla="*/ 267661 w 1915486"/>
                <a:gd name="connsiteY1" fmla="*/ 76200 h 745449"/>
                <a:gd name="connsiteX2" fmla="*/ 86686 w 1915486"/>
                <a:gd name="connsiteY2" fmla="*/ 657225 h 745449"/>
                <a:gd name="connsiteX3" fmla="*/ 1915486 w 1915486"/>
                <a:gd name="connsiteY3" fmla="*/ 742950 h 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486" h="745449">
                  <a:moveTo>
                    <a:pt x="20011" y="0"/>
                  </a:moveTo>
                  <a:cubicBezTo>
                    <a:pt x="118436" y="18256"/>
                    <a:pt x="256549" y="-33338"/>
                    <a:pt x="267661" y="76200"/>
                  </a:cubicBezTo>
                  <a:cubicBezTo>
                    <a:pt x="278774" y="185738"/>
                    <a:pt x="-187952" y="546100"/>
                    <a:pt x="86686" y="657225"/>
                  </a:cubicBezTo>
                  <a:cubicBezTo>
                    <a:pt x="361324" y="768350"/>
                    <a:pt x="1915486" y="742950"/>
                    <a:pt x="1915486" y="742950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56981" y="3790786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Cặp góc</a:t>
              </a:r>
              <a:r>
                <a:rPr lang="en-US" smtClean="0">
                  <a:solidFill>
                    <a:srgbClr val="00B0F0"/>
                  </a:solidFill>
                </a:rPr>
                <a:t> trong cùng phía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12072" y="4185011"/>
            <a:ext cx="1124424" cy="382776"/>
            <a:chOff x="8029800" y="2600856"/>
            <a:chExt cx="1124424" cy="382776"/>
          </a:xfrm>
        </p:grpSpPr>
        <p:sp>
          <p:nvSpPr>
            <p:cNvPr id="51" name="Oval 50"/>
            <p:cNvSpPr/>
            <p:nvPr/>
          </p:nvSpPr>
          <p:spPr>
            <a:xfrm>
              <a:off x="8029800" y="2600856"/>
              <a:ext cx="1078703" cy="3827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7332" y="2600856"/>
              <a:ext cx="11068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00"/>
                  </a:solidFill>
                </a:rPr>
                <a:t>Bù nhau</a:t>
              </a:r>
              <a:endParaRPr lang="en-US" sz="1600">
                <a:solidFill>
                  <a:srgbClr val="FFFF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131840" y="1203598"/>
            <a:ext cx="3024336" cy="2304256"/>
            <a:chOff x="3131840" y="1203598"/>
            <a:chExt cx="3024336" cy="2304256"/>
          </a:xfrm>
        </p:grpSpPr>
        <p:sp>
          <p:nvSpPr>
            <p:cNvPr id="6" name="Oval 5"/>
            <p:cNvSpPr/>
            <p:nvPr/>
          </p:nvSpPr>
          <p:spPr>
            <a:xfrm>
              <a:off x="3131840" y="1203598"/>
              <a:ext cx="3024336" cy="2304256"/>
            </a:xfrm>
            <a:prstGeom prst="ellipse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851920" y="1635646"/>
              <a:ext cx="158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27957" y="2067694"/>
              <a:ext cx="158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283968" y="1347614"/>
              <a:ext cx="576064" cy="1008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78763" y="2342325"/>
              <a:ext cx="28745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Hai đường thẳng song song</a:t>
              </a:r>
            </a:p>
            <a:p>
              <a:pPr algn="ctr"/>
              <a:r>
                <a:rPr lang="en-US" b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Tiên đề Ơ-Clit về đường </a:t>
              </a:r>
            </a:p>
            <a:p>
              <a:pPr algn="ctr"/>
              <a:r>
                <a:rPr lang="en-US" b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thẳng song song</a:t>
              </a:r>
              <a:endParaRPr lang="en-US" b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83968" y="12663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A</a:t>
              </a:r>
              <a:endParaRPr lang="en-US" b="1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99992" y="207619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89416" y="200377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0070C0"/>
                  </a:solidFill>
                </a:rPr>
                <a:t>1</a:t>
              </a: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85325" y="156363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0070C0"/>
                  </a:solidFill>
                </a:rPr>
                <a:t>1</a:t>
              </a: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5806" y="201717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99992" y="179613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22646" y="179613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82040" y="2648126"/>
            <a:ext cx="1452664" cy="1114624"/>
            <a:chOff x="1082040" y="2648126"/>
            <a:chExt cx="1452664" cy="1114624"/>
          </a:xfrm>
        </p:grpSpPr>
        <p:sp>
          <p:nvSpPr>
            <p:cNvPr id="56" name="Freeform 55"/>
            <p:cNvSpPr/>
            <p:nvPr/>
          </p:nvSpPr>
          <p:spPr>
            <a:xfrm>
              <a:off x="1082040" y="3162300"/>
              <a:ext cx="1452664" cy="600450"/>
            </a:xfrm>
            <a:custGeom>
              <a:avLst/>
              <a:gdLst>
                <a:gd name="connsiteX0" fmla="*/ 1417320 w 1452664"/>
                <a:gd name="connsiteY0" fmla="*/ 481534 h 510484"/>
                <a:gd name="connsiteX1" fmla="*/ 1211580 w 1452664"/>
                <a:gd name="connsiteY1" fmla="*/ 466294 h 510484"/>
                <a:gd name="connsiteX2" fmla="*/ 1394460 w 1452664"/>
                <a:gd name="connsiteY2" fmla="*/ 62434 h 510484"/>
                <a:gd name="connsiteX3" fmla="*/ 0 w 1452664"/>
                <a:gd name="connsiteY3" fmla="*/ 1474 h 51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2664" h="510484">
                  <a:moveTo>
                    <a:pt x="1417320" y="481534"/>
                  </a:moveTo>
                  <a:cubicBezTo>
                    <a:pt x="1316355" y="508839"/>
                    <a:pt x="1215390" y="536144"/>
                    <a:pt x="1211580" y="466294"/>
                  </a:cubicBezTo>
                  <a:cubicBezTo>
                    <a:pt x="1207770" y="396444"/>
                    <a:pt x="1596390" y="139904"/>
                    <a:pt x="1394460" y="62434"/>
                  </a:cubicBezTo>
                  <a:cubicBezTo>
                    <a:pt x="1192530" y="-15036"/>
                    <a:pt x="0" y="1474"/>
                    <a:pt x="0" y="147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3014064"/>
                </p:ext>
              </p:extLst>
            </p:nvPr>
          </p:nvGraphicFramePr>
          <p:xfrm>
            <a:off x="1174432" y="2648126"/>
            <a:ext cx="1034497" cy="571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8" imgW="482400" imgH="266400" progId="Equation.DSMT4">
                    <p:embed/>
                  </p:oleObj>
                </mc:Choice>
                <mc:Fallback>
                  <p:oleObj name="Equation" r:id="rId8" imgW="4824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74432" y="2648126"/>
                          <a:ext cx="1034497" cy="571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Group 88"/>
          <p:cNvGrpSpPr/>
          <p:nvPr/>
        </p:nvGrpSpPr>
        <p:grpSpPr>
          <a:xfrm>
            <a:off x="1036320" y="3416300"/>
            <a:ext cx="1508760" cy="571500"/>
            <a:chOff x="1036320" y="3416300"/>
            <a:chExt cx="1508760" cy="571500"/>
          </a:xfrm>
        </p:grpSpPr>
        <p:sp>
          <p:nvSpPr>
            <p:cNvPr id="55" name="Freeform 54"/>
            <p:cNvSpPr/>
            <p:nvPr/>
          </p:nvSpPr>
          <p:spPr>
            <a:xfrm>
              <a:off x="1036320" y="3725626"/>
              <a:ext cx="1508760" cy="198674"/>
            </a:xfrm>
            <a:custGeom>
              <a:avLst/>
              <a:gdLst>
                <a:gd name="connsiteX0" fmla="*/ 1508760 w 1508760"/>
                <a:gd name="connsiteY0" fmla="*/ 554 h 198674"/>
                <a:gd name="connsiteX1" fmla="*/ 1272540 w 1508760"/>
                <a:gd name="connsiteY1" fmla="*/ 23414 h 198674"/>
                <a:gd name="connsiteX2" fmla="*/ 1082040 w 1508760"/>
                <a:gd name="connsiteY2" fmla="*/ 152954 h 198674"/>
                <a:gd name="connsiteX3" fmla="*/ 0 w 1508760"/>
                <a:gd name="connsiteY3" fmla="*/ 198674 h 19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60" h="198674">
                  <a:moveTo>
                    <a:pt x="1508760" y="554"/>
                  </a:moveTo>
                  <a:cubicBezTo>
                    <a:pt x="1426210" y="-716"/>
                    <a:pt x="1343660" y="-1986"/>
                    <a:pt x="1272540" y="23414"/>
                  </a:cubicBezTo>
                  <a:cubicBezTo>
                    <a:pt x="1201420" y="48814"/>
                    <a:pt x="1294130" y="123744"/>
                    <a:pt x="1082040" y="152954"/>
                  </a:cubicBezTo>
                  <a:cubicBezTo>
                    <a:pt x="869950" y="182164"/>
                    <a:pt x="0" y="198674"/>
                    <a:pt x="0" y="19867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673619"/>
                </p:ext>
              </p:extLst>
            </p:nvPr>
          </p:nvGraphicFramePr>
          <p:xfrm>
            <a:off x="1049338" y="3416300"/>
            <a:ext cx="10064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tion" r:id="rId10" imgW="469800" imgH="266400" progId="Equation.DSMT4">
                    <p:embed/>
                  </p:oleObj>
                </mc:Choice>
                <mc:Fallback>
                  <p:oleObj name="Equation" r:id="rId10" imgW="469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49338" y="3416300"/>
                          <a:ext cx="1006475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89"/>
          <p:cNvGrpSpPr/>
          <p:nvPr/>
        </p:nvGrpSpPr>
        <p:grpSpPr>
          <a:xfrm>
            <a:off x="1067991" y="3746738"/>
            <a:ext cx="1703809" cy="985252"/>
            <a:chOff x="1067991" y="3746738"/>
            <a:chExt cx="1703809" cy="985252"/>
          </a:xfrm>
        </p:grpSpPr>
        <p:sp>
          <p:nvSpPr>
            <p:cNvPr id="54" name="Freeform 53"/>
            <p:cNvSpPr/>
            <p:nvPr/>
          </p:nvSpPr>
          <p:spPr>
            <a:xfrm>
              <a:off x="1402080" y="3746738"/>
              <a:ext cx="1369720" cy="926751"/>
            </a:xfrm>
            <a:custGeom>
              <a:avLst/>
              <a:gdLst>
                <a:gd name="connsiteX0" fmla="*/ 1127760 w 1446986"/>
                <a:gd name="connsiteY0" fmla="*/ 3592 h 926751"/>
                <a:gd name="connsiteX1" fmla="*/ 975360 w 1446986"/>
                <a:gd name="connsiteY1" fmla="*/ 117892 h 926751"/>
                <a:gd name="connsiteX2" fmla="*/ 1417320 w 1446986"/>
                <a:gd name="connsiteY2" fmla="*/ 780832 h 926751"/>
                <a:gd name="connsiteX3" fmla="*/ 0 w 1446986"/>
                <a:gd name="connsiteY3" fmla="*/ 925612 h 9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6986" h="926751">
                  <a:moveTo>
                    <a:pt x="1127760" y="3592"/>
                  </a:moveTo>
                  <a:cubicBezTo>
                    <a:pt x="1027430" y="-4028"/>
                    <a:pt x="927100" y="-11648"/>
                    <a:pt x="975360" y="117892"/>
                  </a:cubicBezTo>
                  <a:cubicBezTo>
                    <a:pt x="1023620" y="247432"/>
                    <a:pt x="1579880" y="646212"/>
                    <a:pt x="1417320" y="780832"/>
                  </a:cubicBezTo>
                  <a:cubicBezTo>
                    <a:pt x="1254760" y="915452"/>
                    <a:pt x="219710" y="931962"/>
                    <a:pt x="0" y="925612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242217"/>
                </p:ext>
              </p:extLst>
            </p:nvPr>
          </p:nvGraphicFramePr>
          <p:xfrm>
            <a:off x="1067991" y="4259676"/>
            <a:ext cx="1573068" cy="472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Equation" r:id="rId12" imgW="888840" imgH="266400" progId="Equation.DSMT4">
                    <p:embed/>
                  </p:oleObj>
                </mc:Choice>
                <mc:Fallback>
                  <p:oleObj name="Equation" r:id="rId12" imgW="8888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67991" y="4259676"/>
                          <a:ext cx="1573068" cy="4723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61906" y="793265"/>
            <a:ext cx="2033025" cy="904258"/>
            <a:chOff x="51515" y="782874"/>
            <a:chExt cx="2033025" cy="904258"/>
          </a:xfrm>
        </p:grpSpPr>
        <p:sp>
          <p:nvSpPr>
            <p:cNvPr id="68" name="Freeform 67"/>
            <p:cNvSpPr/>
            <p:nvPr/>
          </p:nvSpPr>
          <p:spPr>
            <a:xfrm>
              <a:off x="51515" y="1030310"/>
              <a:ext cx="2017929" cy="656822"/>
            </a:xfrm>
            <a:custGeom>
              <a:avLst/>
              <a:gdLst>
                <a:gd name="connsiteX0" fmla="*/ 1687133 w 2017929"/>
                <a:gd name="connsiteY0" fmla="*/ 656822 h 656822"/>
                <a:gd name="connsiteX1" fmla="*/ 1532586 w 2017929"/>
                <a:gd name="connsiteY1" fmla="*/ 528034 h 656822"/>
                <a:gd name="connsiteX2" fmla="*/ 1957589 w 2017929"/>
                <a:gd name="connsiteY2" fmla="*/ 206062 h 656822"/>
                <a:gd name="connsiteX3" fmla="*/ 0 w 2017929"/>
                <a:gd name="connsiteY3" fmla="*/ 0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7929" h="656822">
                  <a:moveTo>
                    <a:pt x="1687133" y="656822"/>
                  </a:moveTo>
                  <a:cubicBezTo>
                    <a:pt x="1587321" y="629991"/>
                    <a:pt x="1487510" y="603161"/>
                    <a:pt x="1532586" y="528034"/>
                  </a:cubicBezTo>
                  <a:cubicBezTo>
                    <a:pt x="1577662" y="452907"/>
                    <a:pt x="2213020" y="294068"/>
                    <a:pt x="1957589" y="206062"/>
                  </a:cubicBezTo>
                  <a:cubicBezTo>
                    <a:pt x="1702158" y="118056"/>
                    <a:pt x="0" y="0"/>
                    <a:pt x="0" y="0"/>
                  </a:cubicBezTo>
                </a:path>
              </a:pathLst>
            </a:custGeom>
            <a:ln w="28575">
              <a:solidFill>
                <a:srgbClr val="18D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315216">
              <a:off x="147150" y="782874"/>
              <a:ext cx="1937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 </a:t>
              </a:r>
              <a:r>
                <a:rPr lang="en-US" smtClean="0">
                  <a:solidFill>
                    <a:srgbClr val="FFC000"/>
                  </a:solidFill>
                </a:rPr>
                <a:t>nằm ngoài </a:t>
              </a:r>
              <a:r>
                <a:rPr lang="en-US" smtClean="0"/>
                <a:t>ĐT </a:t>
              </a:r>
              <a:r>
                <a:rPr lang="en-US" smtClean="0">
                  <a:solidFill>
                    <a:srgbClr val="0070C0"/>
                  </a:solidFill>
                </a:rPr>
                <a:t>a</a:t>
              </a:r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0152" y="1699371"/>
            <a:ext cx="1781820" cy="923895"/>
            <a:chOff x="90152" y="1699371"/>
            <a:chExt cx="1781820" cy="923895"/>
          </a:xfrm>
        </p:grpSpPr>
        <p:sp>
          <p:nvSpPr>
            <p:cNvPr id="69" name="Freeform 68"/>
            <p:cNvSpPr/>
            <p:nvPr/>
          </p:nvSpPr>
          <p:spPr>
            <a:xfrm>
              <a:off x="90152" y="1699371"/>
              <a:ext cx="1781820" cy="602608"/>
            </a:xfrm>
            <a:custGeom>
              <a:avLst/>
              <a:gdLst>
                <a:gd name="connsiteX0" fmla="*/ 1687133 w 1781820"/>
                <a:gd name="connsiteY0" fmla="*/ 640 h 602608"/>
                <a:gd name="connsiteX1" fmla="*/ 1468192 w 1781820"/>
                <a:gd name="connsiteY1" fmla="*/ 90792 h 602608"/>
                <a:gd name="connsiteX2" fmla="*/ 1712890 w 1781820"/>
                <a:gd name="connsiteY2" fmla="*/ 567311 h 602608"/>
                <a:gd name="connsiteX3" fmla="*/ 0 w 1781820"/>
                <a:gd name="connsiteY3" fmla="*/ 567311 h 6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820" h="602608">
                  <a:moveTo>
                    <a:pt x="1687133" y="640"/>
                  </a:moveTo>
                  <a:cubicBezTo>
                    <a:pt x="1575516" y="-1507"/>
                    <a:pt x="1463899" y="-3653"/>
                    <a:pt x="1468192" y="90792"/>
                  </a:cubicBezTo>
                  <a:cubicBezTo>
                    <a:pt x="1472485" y="185237"/>
                    <a:pt x="1957589" y="487891"/>
                    <a:pt x="1712890" y="567311"/>
                  </a:cubicBezTo>
                  <a:cubicBezTo>
                    <a:pt x="1468191" y="646731"/>
                    <a:pt x="0" y="567311"/>
                    <a:pt x="0" y="567311"/>
                  </a:cubicBezTo>
                </a:path>
              </a:pathLst>
            </a:custGeom>
            <a:ln w="28575">
              <a:solidFill>
                <a:srgbClr val="18D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1784" y="1976935"/>
              <a:ext cx="16530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Chỉ có </a:t>
              </a:r>
              <a:r>
                <a:rPr lang="en-US" smtClean="0">
                  <a:solidFill>
                    <a:srgbClr val="FF0000"/>
                  </a:solidFill>
                </a:rPr>
                <a:t>1 đthẳng</a:t>
              </a:r>
            </a:p>
            <a:p>
              <a:pPr algn="ctr"/>
              <a:r>
                <a:rPr lang="en-US" smtClean="0">
                  <a:solidFill>
                    <a:srgbClr val="00B0F0"/>
                  </a:solidFill>
                </a:rPr>
                <a:t>qua M // a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2453532" y="902866"/>
            <a:ext cx="1923142" cy="0"/>
          </a:xfrm>
          <a:prstGeom prst="line">
            <a:avLst/>
          </a:prstGeom>
          <a:ln w="19050">
            <a:solidFill>
              <a:srgbClr val="18D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53532" y="402779"/>
            <a:ext cx="189227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411760" y="55552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a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7" name="Flowchart: Connector 76"/>
          <p:cNvSpPr/>
          <p:nvPr/>
        </p:nvSpPr>
        <p:spPr>
          <a:xfrm>
            <a:off x="3392380" y="359555"/>
            <a:ext cx="99500" cy="99500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495427" y="841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</a:t>
            </a:r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11760" y="730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973" y="339502"/>
            <a:ext cx="809386" cy="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4168" y="129450"/>
            <a:ext cx="2736304" cy="2298284"/>
            <a:chOff x="5724128" y="129450"/>
            <a:chExt cx="2736304" cy="229828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4128" y="915566"/>
              <a:ext cx="2736304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724128" y="1779662"/>
              <a:ext cx="2736304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6216" y="339502"/>
              <a:ext cx="1008112" cy="2088232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876256" y="33950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0272" y="17796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87111" y="5555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1</a:t>
              </a:r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1691" y="5555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4474" y="9058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86125" y="90373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647" y="14293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1</a:t>
              </a:r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9227" y="14293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010" y="177966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3661" y="177755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3363" y="54623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a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73363" y="14178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7634" y="12945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c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520" y="195486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Áp dụng:</a:t>
            </a:r>
            <a:endParaRPr lang="en-US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1443619" y="195486"/>
            <a:ext cx="3329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Cho hình vẽ bên, biết a // b và </a:t>
            </a:r>
          </a:p>
          <a:p>
            <a:r>
              <a:rPr lang="en-US" sz="2000" smtClean="0"/>
              <a:t>a. Tính</a:t>
            </a:r>
          </a:p>
          <a:p>
            <a:r>
              <a:rPr lang="en-US" sz="2000" smtClean="0"/>
              <a:t>b. So sánh     và </a:t>
            </a:r>
          </a:p>
          <a:p>
            <a:r>
              <a:rPr lang="en-US" sz="2000" smtClean="0"/>
              <a:t>c. Tính </a:t>
            </a:r>
            <a:endParaRPr lang="en-US" sz="200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60831"/>
              </p:ext>
            </p:extLst>
          </p:nvPr>
        </p:nvGraphicFramePr>
        <p:xfrm>
          <a:off x="4644008" y="159567"/>
          <a:ext cx="944951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3" imgW="533160" imgH="266400" progId="Equation.DSMT4">
                  <p:embed/>
                </p:oleObj>
              </mc:Choice>
              <mc:Fallback>
                <p:oleObj name="Equation" r:id="rId3" imgW="533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159567"/>
                        <a:ext cx="944951" cy="47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08473"/>
              </p:ext>
            </p:extLst>
          </p:nvPr>
        </p:nvGraphicFramePr>
        <p:xfrm>
          <a:off x="2339752" y="473075"/>
          <a:ext cx="3381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190440" imgH="266400" progId="Equation.DSMT4">
                  <p:embed/>
                </p:oleObj>
              </mc:Choice>
              <mc:Fallback>
                <p:oleObj name="Equation" r:id="rId5" imgW="190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473075"/>
                        <a:ext cx="3381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70127"/>
              </p:ext>
            </p:extLst>
          </p:nvPr>
        </p:nvGraphicFramePr>
        <p:xfrm>
          <a:off x="2593975" y="752475"/>
          <a:ext cx="990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558720" imgH="266400" progId="Equation.DSMT4">
                  <p:embed/>
                </p:oleObj>
              </mc:Choice>
              <mc:Fallback>
                <p:oleObj name="Equation" r:id="rId7" imgW="558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975" y="752475"/>
                        <a:ext cx="9906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79936"/>
              </p:ext>
            </p:extLst>
          </p:nvPr>
        </p:nvGraphicFramePr>
        <p:xfrm>
          <a:off x="2409850" y="1085850"/>
          <a:ext cx="3619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9" imgW="203040" imgH="266400" progId="Equation.DSMT4">
                  <p:embed/>
                </p:oleObj>
              </mc:Choice>
              <mc:Fallback>
                <p:oleObj name="Equation" r:id="rId9" imgW="20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9850" y="1085850"/>
                        <a:ext cx="3619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75856" y="175004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Giải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395536" y="2327543"/>
            <a:ext cx="181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4"/>
                </a:solidFill>
              </a:rPr>
              <a:t>a.   Vì a // b nên</a:t>
            </a:r>
            <a:endParaRPr lang="en-US" sz="2000">
              <a:solidFill>
                <a:schemeClr val="accent4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32952"/>
              </p:ext>
            </p:extLst>
          </p:nvPr>
        </p:nvGraphicFramePr>
        <p:xfrm>
          <a:off x="611560" y="2716281"/>
          <a:ext cx="831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1" imgW="469800" imgH="266400" progId="Equation.DSMT4">
                  <p:embed/>
                </p:oleObj>
              </mc:Choice>
              <mc:Fallback>
                <p:oleObj name="Equation" r:id="rId11" imgW="469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560" y="2716281"/>
                        <a:ext cx="831850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75656" y="2795615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(hai góc đồng vị)</a:t>
            </a:r>
            <a:endParaRPr lang="en-US">
              <a:solidFill>
                <a:schemeClr val="accent4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5066"/>
              </p:ext>
            </p:extLst>
          </p:nvPr>
        </p:nvGraphicFramePr>
        <p:xfrm>
          <a:off x="635347" y="3206198"/>
          <a:ext cx="17764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13" imgW="1002960" imgH="266400" progId="Equation.DSMT4">
                  <p:embed/>
                </p:oleObj>
              </mc:Choice>
              <mc:Fallback>
                <p:oleObj name="Equation" r:id="rId13" imgW="1002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347" y="3206198"/>
                        <a:ext cx="17764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95536" y="3723878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b</a:t>
            </a:r>
            <a:r>
              <a:rPr lang="en-US" sz="2000" smtClean="0">
                <a:solidFill>
                  <a:schemeClr val="accent4"/>
                </a:solidFill>
              </a:rPr>
              <a:t>.   Vì a // b nên</a:t>
            </a:r>
            <a:endParaRPr lang="en-US" sz="2000">
              <a:solidFill>
                <a:schemeClr val="accent4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61166"/>
              </p:ext>
            </p:extLst>
          </p:nvPr>
        </p:nvGraphicFramePr>
        <p:xfrm>
          <a:off x="661988" y="4160838"/>
          <a:ext cx="8556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15" imgW="482400" imgH="266400" progId="Equation.DSMT4">
                  <p:embed/>
                </p:oleObj>
              </mc:Choice>
              <mc:Fallback>
                <p:oleObj name="Equation" r:id="rId15" imgW="482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1988" y="4160838"/>
                        <a:ext cx="85566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37781" y="424075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(hai góc so le trong)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715690"/>
            <a:ext cx="118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4"/>
                </a:solidFill>
              </a:rPr>
              <a:t>c.   Ta có:</a:t>
            </a:r>
            <a:endParaRPr lang="en-US" sz="2000">
              <a:solidFill>
                <a:schemeClr val="accent4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20421"/>
              </p:ext>
            </p:extLst>
          </p:nvPr>
        </p:nvGraphicFramePr>
        <p:xfrm>
          <a:off x="5295900" y="3141663"/>
          <a:ext cx="15748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7" imgW="888840" imgH="266400" progId="Equation.DSMT4">
                  <p:embed/>
                </p:oleObj>
              </mc:Choice>
              <mc:Fallback>
                <p:oleObj name="Equation" r:id="rId17" imgW="888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95900" y="3141663"/>
                        <a:ext cx="1574800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53738" y="321953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(hai góc kề bù)</a:t>
            </a:r>
            <a:endParaRPr lang="en-US">
              <a:solidFill>
                <a:schemeClr val="accent4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73339"/>
              </p:ext>
            </p:extLst>
          </p:nvPr>
        </p:nvGraphicFramePr>
        <p:xfrm>
          <a:off x="5467375" y="3652838"/>
          <a:ext cx="19129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9" imgW="1079280" imgH="266400" progId="Equation.DSMT4">
                  <p:embed/>
                </p:oleObj>
              </mc:Choice>
              <mc:Fallback>
                <p:oleObj name="Equation" r:id="rId19" imgW="1079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67375" y="3652838"/>
                        <a:ext cx="1912937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87202"/>
              </p:ext>
            </p:extLst>
          </p:nvPr>
        </p:nvGraphicFramePr>
        <p:xfrm>
          <a:off x="5477395" y="4191000"/>
          <a:ext cx="27670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21" imgW="1562040" imgH="266400" progId="Equation.DSMT4">
                  <p:embed/>
                </p:oleObj>
              </mc:Choice>
              <mc:Fallback>
                <p:oleObj name="Equation" r:id="rId21" imgW="1562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77395" y="4191000"/>
                        <a:ext cx="27670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4139952" y="2527598"/>
            <a:ext cx="0" cy="208249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32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2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0434" y="2643758"/>
            <a:ext cx="4608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0434" y="1635646"/>
            <a:ext cx="460851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458" y="1131590"/>
            <a:ext cx="4320480" cy="108012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32682" y="123478"/>
            <a:ext cx="0" cy="316835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8466" y="771550"/>
            <a:ext cx="4248472" cy="15841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2680545" y="1584947"/>
            <a:ext cx="82232" cy="90455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264375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0434" y="18940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</a:t>
            </a: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467544" y="120359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490" y="8303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2359623" y="1234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690" y="104025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87" y="3219822"/>
            <a:ext cx="2441917" cy="1730004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1763688" y="2772965"/>
            <a:ext cx="4824536" cy="2175049"/>
          </a:xfrm>
          <a:prstGeom prst="cloudCallout">
            <a:avLst>
              <a:gd name="adj1" fmla="val 66836"/>
              <a:gd name="adj2" fmla="val 350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95736" y="3030302"/>
            <a:ext cx="4411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Qua một điểm nằm ngoài </a:t>
            </a:r>
          </a:p>
          <a:p>
            <a:r>
              <a:rPr lang="en-US" sz="2400" smtClean="0"/>
              <a:t>đường thẳng ta có thể vẽ được </a:t>
            </a:r>
          </a:p>
          <a:p>
            <a:r>
              <a:rPr lang="en-US" sz="2400" smtClean="0"/>
              <a:t>bao nhiêu đường thẳng song song </a:t>
            </a:r>
          </a:p>
          <a:p>
            <a:r>
              <a:rPr lang="en-US" sz="2400" smtClean="0"/>
              <a:t>với đường thẳng cho trước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519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0434" y="2643758"/>
            <a:ext cx="4608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0434" y="1635646"/>
            <a:ext cx="460851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458" y="1131590"/>
            <a:ext cx="4320480" cy="108012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32682" y="123478"/>
            <a:ext cx="0" cy="316835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8466" y="771550"/>
            <a:ext cx="4248472" cy="15841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2680545" y="1584947"/>
            <a:ext cx="82232" cy="90455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264375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0434" y="18940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5"/>
                </a:solidFill>
              </a:rPr>
              <a:t>b</a:t>
            </a:r>
            <a:endParaRPr lang="en-US" sz="240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20359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490" y="8303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5"/>
                </a:solidFill>
              </a:rPr>
              <a:t>d</a:t>
            </a:r>
            <a:endParaRPr lang="en-US" sz="240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9623" y="1234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690" y="104025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87" y="3219822"/>
            <a:ext cx="2441917" cy="1730004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1763688" y="2772965"/>
            <a:ext cx="4824536" cy="2175049"/>
          </a:xfrm>
          <a:prstGeom prst="cloudCallout">
            <a:avLst>
              <a:gd name="adj1" fmla="val 66836"/>
              <a:gd name="adj2" fmla="val 350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95736" y="3030302"/>
            <a:ext cx="4137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Qua một điểm nằm ngoài </a:t>
            </a:r>
          </a:p>
          <a:p>
            <a:r>
              <a:rPr lang="en-US" sz="2400" smtClean="0"/>
              <a:t>đường thẳng ta có thể vẽ được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chỉ một </a:t>
            </a:r>
            <a:r>
              <a:rPr lang="en-US" sz="2400" smtClean="0"/>
              <a:t>đường thẳng song song </a:t>
            </a:r>
          </a:p>
          <a:p>
            <a:r>
              <a:rPr lang="en-US" sz="2400" smtClean="0"/>
              <a:t>với đường thẳng cho trước</a:t>
            </a:r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220072" y="339502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Tieân Ñeà Ô - Clit   (Euclid)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05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 animBg="1"/>
      <p:bldP spid="2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700011" y="1410697"/>
            <a:ext cx="1647051" cy="637044"/>
            <a:chOff x="1700011" y="1410697"/>
            <a:chExt cx="1647051" cy="637044"/>
          </a:xfrm>
        </p:grpSpPr>
        <p:sp>
          <p:nvSpPr>
            <p:cNvPr id="67" name="Freeform 66"/>
            <p:cNvSpPr/>
            <p:nvPr/>
          </p:nvSpPr>
          <p:spPr>
            <a:xfrm>
              <a:off x="1700011" y="1700011"/>
              <a:ext cx="1560977" cy="347730"/>
            </a:xfrm>
            <a:custGeom>
              <a:avLst/>
              <a:gdLst>
                <a:gd name="connsiteX0" fmla="*/ 1506828 w 1560977"/>
                <a:gd name="connsiteY0" fmla="*/ 347730 h 347730"/>
                <a:gd name="connsiteX1" fmla="*/ 1378040 w 1560977"/>
                <a:gd name="connsiteY1" fmla="*/ 64395 h 347730"/>
                <a:gd name="connsiteX2" fmla="*/ 0 w 1560977"/>
                <a:gd name="connsiteY2" fmla="*/ 0 h 3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0977" h="347730">
                  <a:moveTo>
                    <a:pt x="1506828" y="347730"/>
                  </a:moveTo>
                  <a:cubicBezTo>
                    <a:pt x="1568003" y="235040"/>
                    <a:pt x="1629178" y="122350"/>
                    <a:pt x="1378040" y="64395"/>
                  </a:cubicBezTo>
                  <a:cubicBezTo>
                    <a:pt x="1126902" y="6440"/>
                    <a:pt x="0" y="0"/>
                    <a:pt x="0" y="0"/>
                  </a:cubicBezTo>
                </a:path>
              </a:pathLst>
            </a:custGeom>
            <a:ln w="57150">
              <a:solidFill>
                <a:srgbClr val="18D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233108">
              <a:off x="1743097" y="1410697"/>
              <a:ext cx="1603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Tiên đề Ơ-Clit</a:t>
              </a:r>
              <a:endParaRPr lang="en-US" b="1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44008" y="4557353"/>
            <a:ext cx="2144805" cy="37386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954592" y="339502"/>
            <a:ext cx="1649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54592" y="771550"/>
            <a:ext cx="1649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6960964" y="902866"/>
            <a:ext cx="1985737" cy="1015663"/>
            <a:chOff x="6960964" y="902866"/>
            <a:chExt cx="1985737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6960964" y="915565"/>
              <a:ext cx="1985737" cy="10029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4138" y="902866"/>
              <a:ext cx="177805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/>
                <a:t>2 đường thẳng</a:t>
              </a:r>
            </a:p>
            <a:p>
              <a:pPr algn="ctr"/>
              <a:r>
                <a:rPr lang="en-US" sz="2000" b="1" smtClean="0"/>
                <a:t>không có </a:t>
              </a:r>
            </a:p>
            <a:p>
              <a:pPr algn="ctr"/>
              <a:r>
                <a:rPr lang="en-US" sz="2000" b="1" smtClean="0"/>
                <a:t>điểm </a:t>
              </a:r>
              <a:r>
                <a:rPr lang="en-US" sz="2000" b="1" smtClean="0">
                  <a:solidFill>
                    <a:srgbClr val="FF0000"/>
                  </a:solidFill>
                </a:rPr>
                <a:t>chung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45327" y="334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a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8222" y="474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4190" y="3579863"/>
            <a:ext cx="1360299" cy="13602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21">
            <a:off x="5521557" y="3747034"/>
            <a:ext cx="1244614" cy="1258731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5712546" y="901628"/>
            <a:ext cx="1242046" cy="1141037"/>
            <a:chOff x="5712546" y="901628"/>
            <a:chExt cx="1242046" cy="1141037"/>
          </a:xfrm>
        </p:grpSpPr>
        <p:sp>
          <p:nvSpPr>
            <p:cNvPr id="15" name="Freeform 14"/>
            <p:cNvSpPr/>
            <p:nvPr/>
          </p:nvSpPr>
          <p:spPr>
            <a:xfrm>
              <a:off x="5870294" y="1133341"/>
              <a:ext cx="1084298" cy="909324"/>
            </a:xfrm>
            <a:custGeom>
              <a:avLst/>
              <a:gdLst>
                <a:gd name="connsiteX0" fmla="*/ 195655 w 1084298"/>
                <a:gd name="connsiteY0" fmla="*/ 875763 h 909324"/>
                <a:gd name="connsiteX1" fmla="*/ 208534 w 1084298"/>
                <a:gd name="connsiteY1" fmla="*/ 824248 h 909324"/>
                <a:gd name="connsiteX2" fmla="*/ 41109 w 1084298"/>
                <a:gd name="connsiteY2" fmla="*/ 141667 h 909324"/>
                <a:gd name="connsiteX3" fmla="*/ 1084298 w 1084298"/>
                <a:gd name="connsiteY3" fmla="*/ 0 h 9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298" h="909324">
                  <a:moveTo>
                    <a:pt x="195655" y="875763"/>
                  </a:moveTo>
                  <a:cubicBezTo>
                    <a:pt x="214973" y="911180"/>
                    <a:pt x="234292" y="946597"/>
                    <a:pt x="208534" y="824248"/>
                  </a:cubicBezTo>
                  <a:cubicBezTo>
                    <a:pt x="182776" y="701899"/>
                    <a:pt x="-104852" y="279042"/>
                    <a:pt x="41109" y="141667"/>
                  </a:cubicBezTo>
                  <a:cubicBezTo>
                    <a:pt x="187070" y="4292"/>
                    <a:pt x="1084298" y="0"/>
                    <a:pt x="1084298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21082700">
              <a:off x="5712546" y="901628"/>
              <a:ext cx="1217000" cy="341455"/>
            </a:xfrm>
            <a:prstGeom prst="rect">
              <a:avLst/>
            </a:prstGeom>
            <a:noFill/>
          </p:spPr>
          <p:txBody>
            <a:bodyPr wrap="none" rtlCol="0">
              <a:prstTxWarp prst="textChevron">
                <a:avLst>
                  <a:gd name="adj" fmla="val 14853"/>
                </a:avLst>
              </a:prstTxWarp>
              <a:spAutoFit/>
            </a:bodyPr>
            <a:lstStyle/>
            <a:p>
              <a:r>
                <a:rPr lang="en-US" b="1" smtClean="0"/>
                <a:t>Khái niệm</a:t>
              </a:r>
              <a:endParaRPr lang="en-US" b="1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6049" y="2924175"/>
            <a:ext cx="1165612" cy="511671"/>
            <a:chOff x="5646049" y="2924175"/>
            <a:chExt cx="1165612" cy="511671"/>
          </a:xfrm>
        </p:grpSpPr>
        <p:sp>
          <p:nvSpPr>
            <p:cNvPr id="27" name="Freeform 26"/>
            <p:cNvSpPr/>
            <p:nvPr/>
          </p:nvSpPr>
          <p:spPr>
            <a:xfrm>
              <a:off x="5646049" y="2924175"/>
              <a:ext cx="1126226" cy="476250"/>
            </a:xfrm>
            <a:custGeom>
              <a:avLst/>
              <a:gdLst>
                <a:gd name="connsiteX0" fmla="*/ 278501 w 1126226"/>
                <a:gd name="connsiteY0" fmla="*/ 0 h 476250"/>
                <a:gd name="connsiteX1" fmla="*/ 49901 w 1126226"/>
                <a:gd name="connsiteY1" fmla="*/ 390525 h 476250"/>
                <a:gd name="connsiteX2" fmla="*/ 1126226 w 1126226"/>
                <a:gd name="connsiteY2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6226" h="476250">
                  <a:moveTo>
                    <a:pt x="278501" y="0"/>
                  </a:moveTo>
                  <a:cubicBezTo>
                    <a:pt x="93557" y="155575"/>
                    <a:pt x="-91387" y="311150"/>
                    <a:pt x="49901" y="390525"/>
                  </a:cubicBezTo>
                  <a:cubicBezTo>
                    <a:pt x="191188" y="469900"/>
                    <a:pt x="1126226" y="476250"/>
                    <a:pt x="1126226" y="476250"/>
                  </a:cubicBez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240604">
              <a:off x="5735725" y="3066514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Dấu hiệu</a:t>
              </a:r>
              <a:endParaRPr lang="en-US" b="1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24923" y="3467100"/>
            <a:ext cx="1125514" cy="1090253"/>
            <a:chOff x="4424923" y="3467100"/>
            <a:chExt cx="1125514" cy="1090253"/>
          </a:xfrm>
        </p:grpSpPr>
        <p:sp>
          <p:nvSpPr>
            <p:cNvPr id="32" name="Freeform 31"/>
            <p:cNvSpPr/>
            <p:nvPr/>
          </p:nvSpPr>
          <p:spPr>
            <a:xfrm>
              <a:off x="4424923" y="3467100"/>
              <a:ext cx="1071002" cy="1090253"/>
            </a:xfrm>
            <a:custGeom>
              <a:avLst/>
              <a:gdLst>
                <a:gd name="connsiteX0" fmla="*/ 13727 w 1071002"/>
                <a:gd name="connsiteY0" fmla="*/ 0 h 1090253"/>
                <a:gd name="connsiteX1" fmla="*/ 32777 w 1071002"/>
                <a:gd name="connsiteY1" fmla="*/ 95250 h 1090253"/>
                <a:gd name="connsiteX2" fmla="*/ 299477 w 1071002"/>
                <a:gd name="connsiteY2" fmla="*/ 447675 h 1090253"/>
                <a:gd name="connsiteX3" fmla="*/ 213752 w 1071002"/>
                <a:gd name="connsiteY3" fmla="*/ 904875 h 1090253"/>
                <a:gd name="connsiteX4" fmla="*/ 1071002 w 1071002"/>
                <a:gd name="connsiteY4" fmla="*/ 1085850 h 109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002" h="1090253">
                  <a:moveTo>
                    <a:pt x="13727" y="0"/>
                  </a:moveTo>
                  <a:cubicBezTo>
                    <a:pt x="-561" y="10319"/>
                    <a:pt x="-14848" y="20638"/>
                    <a:pt x="32777" y="95250"/>
                  </a:cubicBezTo>
                  <a:cubicBezTo>
                    <a:pt x="80402" y="169862"/>
                    <a:pt x="269315" y="312738"/>
                    <a:pt x="299477" y="447675"/>
                  </a:cubicBezTo>
                  <a:cubicBezTo>
                    <a:pt x="329639" y="582612"/>
                    <a:pt x="85164" y="798512"/>
                    <a:pt x="213752" y="904875"/>
                  </a:cubicBezTo>
                  <a:cubicBezTo>
                    <a:pt x="342340" y="1011238"/>
                    <a:pt x="831290" y="1112837"/>
                    <a:pt x="1071002" y="1085850"/>
                  </a:cubicBezTo>
                </a:path>
              </a:pathLst>
            </a:cu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 rot="800419">
              <a:off x="4577094" y="4166845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Cách vẽ</a:t>
              </a:r>
              <a:endParaRPr lang="en-US" b="1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76500" y="3150659"/>
            <a:ext cx="1234440" cy="909581"/>
            <a:chOff x="2476500" y="3150659"/>
            <a:chExt cx="1234440" cy="909581"/>
          </a:xfrm>
        </p:grpSpPr>
        <p:sp>
          <p:nvSpPr>
            <p:cNvPr id="53" name="Freeform 52"/>
            <p:cNvSpPr/>
            <p:nvPr/>
          </p:nvSpPr>
          <p:spPr>
            <a:xfrm>
              <a:off x="2476500" y="3150659"/>
              <a:ext cx="1234440" cy="590761"/>
            </a:xfrm>
            <a:custGeom>
              <a:avLst/>
              <a:gdLst>
                <a:gd name="connsiteX0" fmla="*/ 1234440 w 1234440"/>
                <a:gd name="connsiteY0" fmla="*/ 42611 h 530291"/>
                <a:gd name="connsiteX1" fmla="*/ 1036320 w 1234440"/>
                <a:gd name="connsiteY1" fmla="*/ 34991 h 530291"/>
                <a:gd name="connsiteX2" fmla="*/ 1127760 w 1234440"/>
                <a:gd name="connsiteY2" fmla="*/ 423611 h 530291"/>
                <a:gd name="connsiteX3" fmla="*/ 0 w 1234440"/>
                <a:gd name="connsiteY3" fmla="*/ 530291 h 53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530291">
                  <a:moveTo>
                    <a:pt x="1234440" y="42611"/>
                  </a:moveTo>
                  <a:cubicBezTo>
                    <a:pt x="1144270" y="7051"/>
                    <a:pt x="1054100" y="-28509"/>
                    <a:pt x="1036320" y="34991"/>
                  </a:cubicBezTo>
                  <a:cubicBezTo>
                    <a:pt x="1018540" y="98491"/>
                    <a:pt x="1300480" y="341061"/>
                    <a:pt x="1127760" y="423611"/>
                  </a:cubicBezTo>
                  <a:cubicBezTo>
                    <a:pt x="955040" y="506161"/>
                    <a:pt x="209550" y="492191"/>
                    <a:pt x="0" y="53029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21369297">
              <a:off x="2476500" y="3336965"/>
              <a:ext cx="1140056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smtClean="0"/>
                <a:t>Tính chất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smtClean="0"/>
                <a:t>khi </a:t>
              </a:r>
              <a:r>
                <a:rPr lang="en-US" b="1" smtClean="0">
                  <a:solidFill>
                    <a:srgbClr val="FF0000"/>
                  </a:solidFill>
                </a:rPr>
                <a:t>a//b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018">
            <a:off x="7499789" y="174385"/>
            <a:ext cx="1016893" cy="65689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6705600" y="2322676"/>
            <a:ext cx="1948961" cy="1058699"/>
            <a:chOff x="6705600" y="2322676"/>
            <a:chExt cx="1948961" cy="1058699"/>
          </a:xfrm>
        </p:grpSpPr>
        <p:sp>
          <p:nvSpPr>
            <p:cNvPr id="29" name="Freeform 28"/>
            <p:cNvSpPr/>
            <p:nvPr/>
          </p:nvSpPr>
          <p:spPr>
            <a:xfrm>
              <a:off x="6705600" y="2628889"/>
              <a:ext cx="1838325" cy="752486"/>
            </a:xfrm>
            <a:custGeom>
              <a:avLst/>
              <a:gdLst>
                <a:gd name="connsiteX0" fmla="*/ 0 w 1838325"/>
                <a:gd name="connsiteY0" fmla="*/ 752486 h 752486"/>
                <a:gd name="connsiteX1" fmla="*/ 304800 w 1838325"/>
                <a:gd name="connsiteY1" fmla="*/ 590561 h 752486"/>
                <a:gd name="connsiteX2" fmla="*/ 123825 w 1838325"/>
                <a:gd name="connsiteY2" fmla="*/ 95261 h 752486"/>
                <a:gd name="connsiteX3" fmla="*/ 1838325 w 1838325"/>
                <a:gd name="connsiteY3" fmla="*/ 11 h 7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325" h="752486">
                  <a:moveTo>
                    <a:pt x="0" y="752486"/>
                  </a:moveTo>
                  <a:cubicBezTo>
                    <a:pt x="142081" y="726292"/>
                    <a:pt x="284163" y="700098"/>
                    <a:pt x="304800" y="590561"/>
                  </a:cubicBezTo>
                  <a:cubicBezTo>
                    <a:pt x="325437" y="481024"/>
                    <a:pt x="-131762" y="193686"/>
                    <a:pt x="123825" y="95261"/>
                  </a:cubicBezTo>
                  <a:cubicBezTo>
                    <a:pt x="379412" y="-3164"/>
                    <a:pt x="1838325" y="11"/>
                    <a:pt x="1838325" y="11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21377360">
              <a:off x="6732240" y="2322676"/>
              <a:ext cx="1922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Cặp góc </a:t>
              </a:r>
              <a:r>
                <a:rPr lang="en-US" smtClean="0">
                  <a:solidFill>
                    <a:srgbClr val="00B0F0"/>
                  </a:solidFill>
                </a:rPr>
                <a:t>sole trong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34175" y="2839843"/>
            <a:ext cx="2037343" cy="626618"/>
            <a:chOff x="6734175" y="2839843"/>
            <a:chExt cx="2037343" cy="626618"/>
          </a:xfrm>
        </p:grpSpPr>
        <p:sp>
          <p:nvSpPr>
            <p:cNvPr id="30" name="Freeform 29"/>
            <p:cNvSpPr/>
            <p:nvPr/>
          </p:nvSpPr>
          <p:spPr>
            <a:xfrm>
              <a:off x="6734175" y="3150659"/>
              <a:ext cx="1857375" cy="315802"/>
            </a:xfrm>
            <a:custGeom>
              <a:avLst/>
              <a:gdLst>
                <a:gd name="connsiteX0" fmla="*/ 0 w 1857375"/>
                <a:gd name="connsiteY0" fmla="*/ 231108 h 231108"/>
                <a:gd name="connsiteX1" fmla="*/ 342900 w 1857375"/>
                <a:gd name="connsiteY1" fmla="*/ 193008 h 231108"/>
                <a:gd name="connsiteX2" fmla="*/ 476250 w 1857375"/>
                <a:gd name="connsiteY2" fmla="*/ 21558 h 231108"/>
                <a:gd name="connsiteX3" fmla="*/ 1857375 w 1857375"/>
                <a:gd name="connsiteY3" fmla="*/ 2508 h 231108"/>
                <a:gd name="connsiteX0" fmla="*/ 0 w 1857375"/>
                <a:gd name="connsiteY0" fmla="*/ 237101 h 302058"/>
                <a:gd name="connsiteX1" fmla="*/ 352425 w 1857375"/>
                <a:gd name="connsiteY1" fmla="*/ 294251 h 302058"/>
                <a:gd name="connsiteX2" fmla="*/ 476250 w 1857375"/>
                <a:gd name="connsiteY2" fmla="*/ 27551 h 302058"/>
                <a:gd name="connsiteX3" fmla="*/ 1857375 w 1857375"/>
                <a:gd name="connsiteY3" fmla="*/ 8501 h 302058"/>
                <a:gd name="connsiteX0" fmla="*/ 0 w 1857375"/>
                <a:gd name="connsiteY0" fmla="*/ 249766 h 315802"/>
                <a:gd name="connsiteX1" fmla="*/ 352425 w 1857375"/>
                <a:gd name="connsiteY1" fmla="*/ 306916 h 315802"/>
                <a:gd name="connsiteX2" fmla="*/ 552450 w 1857375"/>
                <a:gd name="connsiteY2" fmla="*/ 21166 h 315802"/>
                <a:gd name="connsiteX3" fmla="*/ 1857375 w 1857375"/>
                <a:gd name="connsiteY3" fmla="*/ 21166 h 3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75" h="315802">
                  <a:moveTo>
                    <a:pt x="0" y="249766"/>
                  </a:moveTo>
                  <a:cubicBezTo>
                    <a:pt x="131762" y="248178"/>
                    <a:pt x="260350" y="345016"/>
                    <a:pt x="352425" y="306916"/>
                  </a:cubicBezTo>
                  <a:cubicBezTo>
                    <a:pt x="444500" y="268816"/>
                    <a:pt x="301625" y="68791"/>
                    <a:pt x="552450" y="21166"/>
                  </a:cubicBezTo>
                  <a:cubicBezTo>
                    <a:pt x="803275" y="-26459"/>
                    <a:pt x="1857375" y="21166"/>
                    <a:pt x="1857375" y="21166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67205" y="2839843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Cặp góc </a:t>
              </a:r>
              <a:r>
                <a:rPr lang="en-US" smtClean="0">
                  <a:solidFill>
                    <a:srgbClr val="00B0F0"/>
                  </a:solidFill>
                </a:rPr>
                <a:t>đồng vị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045040" y="2571750"/>
            <a:ext cx="1124424" cy="382776"/>
            <a:chOff x="8029800" y="2600856"/>
            <a:chExt cx="1124424" cy="382776"/>
          </a:xfrm>
        </p:grpSpPr>
        <p:sp>
          <p:nvSpPr>
            <p:cNvPr id="47" name="Oval 46"/>
            <p:cNvSpPr/>
            <p:nvPr/>
          </p:nvSpPr>
          <p:spPr>
            <a:xfrm>
              <a:off x="8029800" y="2600856"/>
              <a:ext cx="1078703" cy="3827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47332" y="2600856"/>
              <a:ext cx="11068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00"/>
                  </a:solidFill>
                </a:rPr>
                <a:t>Bằng nhau</a:t>
              </a:r>
              <a:endParaRPr lang="en-US" sz="1600">
                <a:solidFill>
                  <a:srgbClr val="FFFF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56981" y="3410477"/>
            <a:ext cx="2454518" cy="749641"/>
            <a:chOff x="6556981" y="3410477"/>
            <a:chExt cx="2454518" cy="749641"/>
          </a:xfrm>
        </p:grpSpPr>
        <p:sp>
          <p:nvSpPr>
            <p:cNvPr id="31" name="Freeform 30"/>
            <p:cNvSpPr/>
            <p:nvPr/>
          </p:nvSpPr>
          <p:spPr>
            <a:xfrm>
              <a:off x="6599864" y="3410477"/>
              <a:ext cx="1915486" cy="745449"/>
            </a:xfrm>
            <a:custGeom>
              <a:avLst/>
              <a:gdLst>
                <a:gd name="connsiteX0" fmla="*/ 68600 w 1916450"/>
                <a:gd name="connsiteY0" fmla="*/ 31870 h 739219"/>
                <a:gd name="connsiteX1" fmla="*/ 268625 w 1916450"/>
                <a:gd name="connsiteY1" fmla="*/ 69970 h 739219"/>
                <a:gd name="connsiteX2" fmla="*/ 87650 w 1916450"/>
                <a:gd name="connsiteY2" fmla="*/ 650995 h 739219"/>
                <a:gd name="connsiteX3" fmla="*/ 1916450 w 1916450"/>
                <a:gd name="connsiteY3" fmla="*/ 736720 h 739219"/>
                <a:gd name="connsiteX0" fmla="*/ 20011 w 1915486"/>
                <a:gd name="connsiteY0" fmla="*/ 19139 h 764588"/>
                <a:gd name="connsiteX1" fmla="*/ 267661 w 1915486"/>
                <a:gd name="connsiteY1" fmla="*/ 95339 h 764588"/>
                <a:gd name="connsiteX2" fmla="*/ 86686 w 1915486"/>
                <a:gd name="connsiteY2" fmla="*/ 676364 h 764588"/>
                <a:gd name="connsiteX3" fmla="*/ 1915486 w 1915486"/>
                <a:gd name="connsiteY3" fmla="*/ 762089 h 764588"/>
                <a:gd name="connsiteX0" fmla="*/ 20011 w 1915486"/>
                <a:gd name="connsiteY0" fmla="*/ 0 h 745449"/>
                <a:gd name="connsiteX1" fmla="*/ 267661 w 1915486"/>
                <a:gd name="connsiteY1" fmla="*/ 76200 h 745449"/>
                <a:gd name="connsiteX2" fmla="*/ 86686 w 1915486"/>
                <a:gd name="connsiteY2" fmla="*/ 657225 h 745449"/>
                <a:gd name="connsiteX3" fmla="*/ 1915486 w 1915486"/>
                <a:gd name="connsiteY3" fmla="*/ 742950 h 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486" h="745449">
                  <a:moveTo>
                    <a:pt x="20011" y="0"/>
                  </a:moveTo>
                  <a:cubicBezTo>
                    <a:pt x="118436" y="18256"/>
                    <a:pt x="256549" y="-33338"/>
                    <a:pt x="267661" y="76200"/>
                  </a:cubicBezTo>
                  <a:cubicBezTo>
                    <a:pt x="278774" y="185738"/>
                    <a:pt x="-187952" y="546100"/>
                    <a:pt x="86686" y="657225"/>
                  </a:cubicBezTo>
                  <a:cubicBezTo>
                    <a:pt x="361324" y="768350"/>
                    <a:pt x="1915486" y="742950"/>
                    <a:pt x="1915486" y="742950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56981" y="3790786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Cặp góc</a:t>
              </a:r>
              <a:r>
                <a:rPr lang="en-US" smtClean="0">
                  <a:solidFill>
                    <a:srgbClr val="00B0F0"/>
                  </a:solidFill>
                </a:rPr>
                <a:t> trong cùng phía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12072" y="4185011"/>
            <a:ext cx="1124424" cy="382776"/>
            <a:chOff x="8029800" y="2600856"/>
            <a:chExt cx="1124424" cy="382776"/>
          </a:xfrm>
        </p:grpSpPr>
        <p:sp>
          <p:nvSpPr>
            <p:cNvPr id="51" name="Oval 50"/>
            <p:cNvSpPr/>
            <p:nvPr/>
          </p:nvSpPr>
          <p:spPr>
            <a:xfrm>
              <a:off x="8029800" y="2600856"/>
              <a:ext cx="1078703" cy="3827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7332" y="2600856"/>
              <a:ext cx="11068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00"/>
                  </a:solidFill>
                </a:rPr>
                <a:t>Bù nhau</a:t>
              </a:r>
              <a:endParaRPr lang="en-US" sz="1600">
                <a:solidFill>
                  <a:srgbClr val="FFFF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131840" y="1203598"/>
            <a:ext cx="3024336" cy="2304256"/>
            <a:chOff x="3131840" y="1203598"/>
            <a:chExt cx="3024336" cy="2304256"/>
          </a:xfrm>
        </p:grpSpPr>
        <p:sp>
          <p:nvSpPr>
            <p:cNvPr id="6" name="Oval 5"/>
            <p:cNvSpPr/>
            <p:nvPr/>
          </p:nvSpPr>
          <p:spPr>
            <a:xfrm>
              <a:off x="3131840" y="1203598"/>
              <a:ext cx="3024336" cy="2304256"/>
            </a:xfrm>
            <a:prstGeom prst="ellipse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851920" y="1635646"/>
              <a:ext cx="158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27957" y="2067694"/>
              <a:ext cx="158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283968" y="1347614"/>
              <a:ext cx="576064" cy="1008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78763" y="2342325"/>
              <a:ext cx="28745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Hai đường thẳng song song</a:t>
              </a:r>
            </a:p>
            <a:p>
              <a:pPr algn="ctr"/>
              <a:r>
                <a:rPr lang="en-US" b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Tiên đề Ơ-Clit về đường </a:t>
              </a:r>
            </a:p>
            <a:p>
              <a:pPr algn="ctr"/>
              <a:r>
                <a:rPr lang="en-US" b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thẳng song song</a:t>
              </a:r>
              <a:endParaRPr lang="en-US" b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83968" y="12663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A</a:t>
              </a:r>
              <a:endParaRPr lang="en-US" b="1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99992" y="207619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89416" y="200377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0070C0"/>
                  </a:solidFill>
                </a:rPr>
                <a:t>1</a:t>
              </a: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85325" y="156363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0070C0"/>
                  </a:solidFill>
                </a:rPr>
                <a:t>1</a:t>
              </a:r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5806" y="201717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99992" y="179613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22646" y="179613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82040" y="2648126"/>
            <a:ext cx="1452664" cy="1114624"/>
            <a:chOff x="1082040" y="2648126"/>
            <a:chExt cx="1452664" cy="1114624"/>
          </a:xfrm>
        </p:grpSpPr>
        <p:sp>
          <p:nvSpPr>
            <p:cNvPr id="56" name="Freeform 55"/>
            <p:cNvSpPr/>
            <p:nvPr/>
          </p:nvSpPr>
          <p:spPr>
            <a:xfrm>
              <a:off x="1082040" y="3162300"/>
              <a:ext cx="1452664" cy="600450"/>
            </a:xfrm>
            <a:custGeom>
              <a:avLst/>
              <a:gdLst>
                <a:gd name="connsiteX0" fmla="*/ 1417320 w 1452664"/>
                <a:gd name="connsiteY0" fmla="*/ 481534 h 510484"/>
                <a:gd name="connsiteX1" fmla="*/ 1211580 w 1452664"/>
                <a:gd name="connsiteY1" fmla="*/ 466294 h 510484"/>
                <a:gd name="connsiteX2" fmla="*/ 1394460 w 1452664"/>
                <a:gd name="connsiteY2" fmla="*/ 62434 h 510484"/>
                <a:gd name="connsiteX3" fmla="*/ 0 w 1452664"/>
                <a:gd name="connsiteY3" fmla="*/ 1474 h 51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2664" h="510484">
                  <a:moveTo>
                    <a:pt x="1417320" y="481534"/>
                  </a:moveTo>
                  <a:cubicBezTo>
                    <a:pt x="1316355" y="508839"/>
                    <a:pt x="1215390" y="536144"/>
                    <a:pt x="1211580" y="466294"/>
                  </a:cubicBezTo>
                  <a:cubicBezTo>
                    <a:pt x="1207770" y="396444"/>
                    <a:pt x="1596390" y="139904"/>
                    <a:pt x="1394460" y="62434"/>
                  </a:cubicBezTo>
                  <a:cubicBezTo>
                    <a:pt x="1192530" y="-15036"/>
                    <a:pt x="0" y="1474"/>
                    <a:pt x="0" y="147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445461"/>
                </p:ext>
              </p:extLst>
            </p:nvPr>
          </p:nvGraphicFramePr>
          <p:xfrm>
            <a:off x="1174432" y="2648126"/>
            <a:ext cx="1034497" cy="571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8" imgW="482400" imgH="266400" progId="Equation.DSMT4">
                    <p:embed/>
                  </p:oleObj>
                </mc:Choice>
                <mc:Fallback>
                  <p:oleObj name="Equation" r:id="rId8" imgW="4824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74432" y="2648126"/>
                          <a:ext cx="1034497" cy="571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Group 88"/>
          <p:cNvGrpSpPr/>
          <p:nvPr/>
        </p:nvGrpSpPr>
        <p:grpSpPr>
          <a:xfrm>
            <a:off x="1036320" y="3416300"/>
            <a:ext cx="1508760" cy="571500"/>
            <a:chOff x="1036320" y="3416300"/>
            <a:chExt cx="1508760" cy="571500"/>
          </a:xfrm>
        </p:grpSpPr>
        <p:sp>
          <p:nvSpPr>
            <p:cNvPr id="55" name="Freeform 54"/>
            <p:cNvSpPr/>
            <p:nvPr/>
          </p:nvSpPr>
          <p:spPr>
            <a:xfrm>
              <a:off x="1036320" y="3725626"/>
              <a:ext cx="1508760" cy="198674"/>
            </a:xfrm>
            <a:custGeom>
              <a:avLst/>
              <a:gdLst>
                <a:gd name="connsiteX0" fmla="*/ 1508760 w 1508760"/>
                <a:gd name="connsiteY0" fmla="*/ 554 h 198674"/>
                <a:gd name="connsiteX1" fmla="*/ 1272540 w 1508760"/>
                <a:gd name="connsiteY1" fmla="*/ 23414 h 198674"/>
                <a:gd name="connsiteX2" fmla="*/ 1082040 w 1508760"/>
                <a:gd name="connsiteY2" fmla="*/ 152954 h 198674"/>
                <a:gd name="connsiteX3" fmla="*/ 0 w 1508760"/>
                <a:gd name="connsiteY3" fmla="*/ 198674 h 19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60" h="198674">
                  <a:moveTo>
                    <a:pt x="1508760" y="554"/>
                  </a:moveTo>
                  <a:cubicBezTo>
                    <a:pt x="1426210" y="-716"/>
                    <a:pt x="1343660" y="-1986"/>
                    <a:pt x="1272540" y="23414"/>
                  </a:cubicBezTo>
                  <a:cubicBezTo>
                    <a:pt x="1201420" y="48814"/>
                    <a:pt x="1294130" y="123744"/>
                    <a:pt x="1082040" y="152954"/>
                  </a:cubicBezTo>
                  <a:cubicBezTo>
                    <a:pt x="869950" y="182164"/>
                    <a:pt x="0" y="198674"/>
                    <a:pt x="0" y="19867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332253"/>
                </p:ext>
              </p:extLst>
            </p:nvPr>
          </p:nvGraphicFramePr>
          <p:xfrm>
            <a:off x="1049338" y="3416300"/>
            <a:ext cx="10064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10" imgW="469800" imgH="266400" progId="Equation.DSMT4">
                    <p:embed/>
                  </p:oleObj>
                </mc:Choice>
                <mc:Fallback>
                  <p:oleObj name="Equation" r:id="rId10" imgW="469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49338" y="3416300"/>
                          <a:ext cx="1006475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89"/>
          <p:cNvGrpSpPr/>
          <p:nvPr/>
        </p:nvGrpSpPr>
        <p:grpSpPr>
          <a:xfrm>
            <a:off x="1067991" y="3746738"/>
            <a:ext cx="1703809" cy="985252"/>
            <a:chOff x="1067991" y="3746738"/>
            <a:chExt cx="1703809" cy="985252"/>
          </a:xfrm>
        </p:grpSpPr>
        <p:sp>
          <p:nvSpPr>
            <p:cNvPr id="54" name="Freeform 53"/>
            <p:cNvSpPr/>
            <p:nvPr/>
          </p:nvSpPr>
          <p:spPr>
            <a:xfrm>
              <a:off x="1402080" y="3746738"/>
              <a:ext cx="1369720" cy="926751"/>
            </a:xfrm>
            <a:custGeom>
              <a:avLst/>
              <a:gdLst>
                <a:gd name="connsiteX0" fmla="*/ 1127760 w 1446986"/>
                <a:gd name="connsiteY0" fmla="*/ 3592 h 926751"/>
                <a:gd name="connsiteX1" fmla="*/ 975360 w 1446986"/>
                <a:gd name="connsiteY1" fmla="*/ 117892 h 926751"/>
                <a:gd name="connsiteX2" fmla="*/ 1417320 w 1446986"/>
                <a:gd name="connsiteY2" fmla="*/ 780832 h 926751"/>
                <a:gd name="connsiteX3" fmla="*/ 0 w 1446986"/>
                <a:gd name="connsiteY3" fmla="*/ 925612 h 9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6986" h="926751">
                  <a:moveTo>
                    <a:pt x="1127760" y="3592"/>
                  </a:moveTo>
                  <a:cubicBezTo>
                    <a:pt x="1027430" y="-4028"/>
                    <a:pt x="927100" y="-11648"/>
                    <a:pt x="975360" y="117892"/>
                  </a:cubicBezTo>
                  <a:cubicBezTo>
                    <a:pt x="1023620" y="247432"/>
                    <a:pt x="1579880" y="646212"/>
                    <a:pt x="1417320" y="780832"/>
                  </a:cubicBezTo>
                  <a:cubicBezTo>
                    <a:pt x="1254760" y="915452"/>
                    <a:pt x="219710" y="931962"/>
                    <a:pt x="0" y="925612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6037486"/>
                </p:ext>
              </p:extLst>
            </p:nvPr>
          </p:nvGraphicFramePr>
          <p:xfrm>
            <a:off x="1067991" y="4259676"/>
            <a:ext cx="1573068" cy="472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12" imgW="888840" imgH="266400" progId="Equation.DSMT4">
                    <p:embed/>
                  </p:oleObj>
                </mc:Choice>
                <mc:Fallback>
                  <p:oleObj name="Equation" r:id="rId12" imgW="8888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67991" y="4259676"/>
                          <a:ext cx="1573068" cy="4723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61906" y="793265"/>
            <a:ext cx="2033025" cy="904258"/>
            <a:chOff x="51515" y="782874"/>
            <a:chExt cx="2033025" cy="904258"/>
          </a:xfrm>
        </p:grpSpPr>
        <p:sp>
          <p:nvSpPr>
            <p:cNvPr id="68" name="Freeform 67"/>
            <p:cNvSpPr/>
            <p:nvPr/>
          </p:nvSpPr>
          <p:spPr>
            <a:xfrm>
              <a:off x="51515" y="1030310"/>
              <a:ext cx="2017929" cy="656822"/>
            </a:xfrm>
            <a:custGeom>
              <a:avLst/>
              <a:gdLst>
                <a:gd name="connsiteX0" fmla="*/ 1687133 w 2017929"/>
                <a:gd name="connsiteY0" fmla="*/ 656822 h 656822"/>
                <a:gd name="connsiteX1" fmla="*/ 1532586 w 2017929"/>
                <a:gd name="connsiteY1" fmla="*/ 528034 h 656822"/>
                <a:gd name="connsiteX2" fmla="*/ 1957589 w 2017929"/>
                <a:gd name="connsiteY2" fmla="*/ 206062 h 656822"/>
                <a:gd name="connsiteX3" fmla="*/ 0 w 2017929"/>
                <a:gd name="connsiteY3" fmla="*/ 0 h 6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7929" h="656822">
                  <a:moveTo>
                    <a:pt x="1687133" y="656822"/>
                  </a:moveTo>
                  <a:cubicBezTo>
                    <a:pt x="1587321" y="629991"/>
                    <a:pt x="1487510" y="603161"/>
                    <a:pt x="1532586" y="528034"/>
                  </a:cubicBezTo>
                  <a:cubicBezTo>
                    <a:pt x="1577662" y="452907"/>
                    <a:pt x="2213020" y="294068"/>
                    <a:pt x="1957589" y="206062"/>
                  </a:cubicBezTo>
                  <a:cubicBezTo>
                    <a:pt x="1702158" y="118056"/>
                    <a:pt x="0" y="0"/>
                    <a:pt x="0" y="0"/>
                  </a:cubicBezTo>
                </a:path>
              </a:pathLst>
            </a:custGeom>
            <a:ln w="28575">
              <a:solidFill>
                <a:srgbClr val="18D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 rot="315216">
              <a:off x="147150" y="782874"/>
              <a:ext cx="1937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 </a:t>
              </a:r>
              <a:r>
                <a:rPr lang="en-US" smtClean="0">
                  <a:solidFill>
                    <a:srgbClr val="FFC000"/>
                  </a:solidFill>
                </a:rPr>
                <a:t>nằm ngoài </a:t>
              </a:r>
              <a:r>
                <a:rPr lang="en-US" smtClean="0"/>
                <a:t>ĐT </a:t>
              </a:r>
              <a:r>
                <a:rPr lang="en-US" smtClean="0">
                  <a:solidFill>
                    <a:srgbClr val="0070C0"/>
                  </a:solidFill>
                </a:rPr>
                <a:t>a</a:t>
              </a:r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0152" y="1699371"/>
            <a:ext cx="1781820" cy="923895"/>
            <a:chOff x="90152" y="1699371"/>
            <a:chExt cx="1781820" cy="923895"/>
          </a:xfrm>
        </p:grpSpPr>
        <p:sp>
          <p:nvSpPr>
            <p:cNvPr id="69" name="Freeform 68"/>
            <p:cNvSpPr/>
            <p:nvPr/>
          </p:nvSpPr>
          <p:spPr>
            <a:xfrm>
              <a:off x="90152" y="1699371"/>
              <a:ext cx="1781820" cy="602608"/>
            </a:xfrm>
            <a:custGeom>
              <a:avLst/>
              <a:gdLst>
                <a:gd name="connsiteX0" fmla="*/ 1687133 w 1781820"/>
                <a:gd name="connsiteY0" fmla="*/ 640 h 602608"/>
                <a:gd name="connsiteX1" fmla="*/ 1468192 w 1781820"/>
                <a:gd name="connsiteY1" fmla="*/ 90792 h 602608"/>
                <a:gd name="connsiteX2" fmla="*/ 1712890 w 1781820"/>
                <a:gd name="connsiteY2" fmla="*/ 567311 h 602608"/>
                <a:gd name="connsiteX3" fmla="*/ 0 w 1781820"/>
                <a:gd name="connsiteY3" fmla="*/ 567311 h 6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820" h="602608">
                  <a:moveTo>
                    <a:pt x="1687133" y="640"/>
                  </a:moveTo>
                  <a:cubicBezTo>
                    <a:pt x="1575516" y="-1507"/>
                    <a:pt x="1463899" y="-3653"/>
                    <a:pt x="1468192" y="90792"/>
                  </a:cubicBezTo>
                  <a:cubicBezTo>
                    <a:pt x="1472485" y="185237"/>
                    <a:pt x="1957589" y="487891"/>
                    <a:pt x="1712890" y="567311"/>
                  </a:cubicBezTo>
                  <a:cubicBezTo>
                    <a:pt x="1468191" y="646731"/>
                    <a:pt x="0" y="567311"/>
                    <a:pt x="0" y="567311"/>
                  </a:cubicBezTo>
                </a:path>
              </a:pathLst>
            </a:custGeom>
            <a:ln w="28575">
              <a:solidFill>
                <a:srgbClr val="18D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1784" y="1976935"/>
              <a:ext cx="16530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Chỉ có </a:t>
              </a:r>
              <a:r>
                <a:rPr lang="en-US" smtClean="0">
                  <a:solidFill>
                    <a:srgbClr val="FF0000"/>
                  </a:solidFill>
                </a:rPr>
                <a:t>1 đthẳng</a:t>
              </a:r>
            </a:p>
            <a:p>
              <a:pPr algn="ctr"/>
              <a:r>
                <a:rPr lang="en-US" smtClean="0">
                  <a:solidFill>
                    <a:srgbClr val="00B0F0"/>
                  </a:solidFill>
                </a:rPr>
                <a:t>qua M // a</a:t>
              </a:r>
              <a:endParaRPr lang="en-US">
                <a:solidFill>
                  <a:srgbClr val="00B0F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2453532" y="902866"/>
            <a:ext cx="1923142" cy="0"/>
          </a:xfrm>
          <a:prstGeom prst="line">
            <a:avLst/>
          </a:prstGeom>
          <a:ln w="19050">
            <a:solidFill>
              <a:srgbClr val="18D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53532" y="402779"/>
            <a:ext cx="189227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411760" y="55552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a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7" name="Flowchart: Connector 76"/>
          <p:cNvSpPr/>
          <p:nvPr/>
        </p:nvSpPr>
        <p:spPr>
          <a:xfrm>
            <a:off x="3392380" y="359555"/>
            <a:ext cx="99500" cy="99500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495427" y="841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</a:t>
            </a:r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11760" y="730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973" y="339502"/>
            <a:ext cx="809386" cy="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47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</a:rPr>
              <a:t>1. Khái niệm đã học trong lớp 6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43558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Mối quan hệ giữa hai đường thẳng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3568" y="1542856"/>
            <a:ext cx="2592288" cy="1531209"/>
            <a:chOff x="683568" y="1542856"/>
            <a:chExt cx="2592288" cy="153120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27584" y="1923678"/>
              <a:ext cx="244827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27584" y="1893865"/>
              <a:ext cx="244827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99592" y="154285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B050"/>
                  </a:solidFill>
                </a:rPr>
                <a:t>a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592" y="192367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b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568" y="2427734"/>
              <a:ext cx="18197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Trùng nhau</a:t>
              </a:r>
            </a:p>
            <a:p>
              <a:pPr algn="ctr"/>
              <a:r>
                <a:rPr lang="en-US" smtClean="0">
                  <a:solidFill>
                    <a:srgbClr val="00B050"/>
                  </a:solidFill>
                </a:rPr>
                <a:t>vô số điểm chung</a:t>
              </a:r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28050" y="1173524"/>
            <a:ext cx="2448272" cy="1801821"/>
            <a:chOff x="3628050" y="1173524"/>
            <a:chExt cx="2448272" cy="18018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8050" y="1953491"/>
              <a:ext cx="244827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43687" y="1347614"/>
              <a:ext cx="1880441" cy="122413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38911" y="11735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B050"/>
                  </a:solidFill>
                </a:rPr>
                <a:t>a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0058" y="19534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b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7383" y="2329014"/>
              <a:ext cx="16850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Cắt nhau</a:t>
              </a:r>
            </a:p>
            <a:p>
              <a:pPr algn="ctr"/>
              <a:r>
                <a:rPr lang="en-US" smtClean="0">
                  <a:solidFill>
                    <a:schemeClr val="accent1"/>
                  </a:solidFill>
                </a:rPr>
                <a:t>một điểm chung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4208" y="987574"/>
            <a:ext cx="2448272" cy="1987771"/>
            <a:chOff x="6444208" y="987574"/>
            <a:chExt cx="2448272" cy="198777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444208" y="1959682"/>
              <a:ext cx="244827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44208" y="1338583"/>
              <a:ext cx="244827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16216" y="98757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B050"/>
                  </a:solidFill>
                </a:rPr>
                <a:t>a</a:t>
              </a: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6216" y="19596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b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31182" y="2329014"/>
              <a:ext cx="1903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Song song</a:t>
              </a:r>
            </a:p>
            <a:p>
              <a:pPr algn="ctr"/>
              <a:r>
                <a:rPr lang="en-US" smtClean="0">
                  <a:solidFill>
                    <a:srgbClr val="FFC000"/>
                  </a:solidFill>
                </a:rPr>
                <a:t>không điểm chung</a:t>
              </a:r>
              <a:endParaRPr lang="en-US">
                <a:solidFill>
                  <a:srgbClr val="FFC000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339752" y="4713406"/>
            <a:ext cx="2448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9752" y="3678843"/>
            <a:ext cx="2088232" cy="3261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11760" y="332783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a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43626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512500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Lưu ý: đường thẳng</a:t>
            </a:r>
          </a:p>
          <a:p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là khái niệm vô hạn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54113" y="4004991"/>
            <a:ext cx="2055809" cy="612068"/>
            <a:chOff x="4182540" y="3327834"/>
            <a:chExt cx="2055809" cy="612068"/>
          </a:xfrm>
        </p:grpSpPr>
        <p:sp>
          <p:nvSpPr>
            <p:cNvPr id="34" name="Oval 33"/>
            <p:cNvSpPr/>
            <p:nvPr/>
          </p:nvSpPr>
          <p:spPr>
            <a:xfrm>
              <a:off x="4182540" y="3327834"/>
              <a:ext cx="2055809" cy="6120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3968" y="3435846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00"/>
                  </a:solidFill>
                </a:rPr>
                <a:t>Không điểm chung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783907" y="4713406"/>
            <a:ext cx="41085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7984" y="4004991"/>
            <a:ext cx="4206284" cy="7084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609909" y="4004991"/>
            <a:ext cx="1944216" cy="612068"/>
            <a:chOff x="4182541" y="3327834"/>
            <a:chExt cx="1944216" cy="612068"/>
          </a:xfrm>
        </p:grpSpPr>
        <p:sp>
          <p:nvSpPr>
            <p:cNvPr id="46" name="Oval 45"/>
            <p:cNvSpPr/>
            <p:nvPr/>
          </p:nvSpPr>
          <p:spPr>
            <a:xfrm>
              <a:off x="4182541" y="3327834"/>
              <a:ext cx="1944216" cy="6120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3435846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00"/>
                  </a:solidFill>
                </a:rPr>
                <a:t>Một điểm chung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49" name="Flowchart: Punched Tape 48"/>
          <p:cNvSpPr/>
          <p:nvPr/>
        </p:nvSpPr>
        <p:spPr>
          <a:xfrm>
            <a:off x="5508104" y="3075806"/>
            <a:ext cx="2952328" cy="1104559"/>
          </a:xfrm>
          <a:prstGeom prst="flowChartPunchedTape">
            <a:avLst/>
          </a:prstGeom>
          <a:gradFill flip="none" rotWithShape="1">
            <a:gsLst>
              <a:gs pos="0">
                <a:schemeClr val="accent1"/>
              </a:gs>
              <a:gs pos="39000">
                <a:schemeClr val="accent1">
                  <a:tint val="44500"/>
                  <a:satMod val="160000"/>
                </a:schemeClr>
              </a:gs>
              <a:gs pos="98333">
                <a:schemeClr val="bg1"/>
              </a:gs>
              <a:gs pos="66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Dấu hiệu nhận biết 2 đường thẳng song song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58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7494"/>
            <a:ext cx="5279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2. Dấu hiệu nhận biết hai đường thẳng song song.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24128" y="915566"/>
            <a:ext cx="27363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24128" y="1779662"/>
            <a:ext cx="27363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516216" y="339502"/>
            <a:ext cx="1008112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76256" y="3395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0272" y="17796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7111" y="5555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1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7011691" y="5555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4474" y="9058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3</a:t>
            </a:r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7286125" y="90373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4</a:t>
            </a:r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6934647" y="142934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1</a:t>
            </a:r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6559227" y="142934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2010" y="177966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3</a:t>
            </a:r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6833661" y="17775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4</a:t>
            </a:r>
            <a:endParaRPr lang="en-US" sz="1400"/>
          </a:p>
        </p:txBody>
      </p:sp>
      <p:sp>
        <p:nvSpPr>
          <p:cNvPr id="19" name="TextBox 18"/>
          <p:cNvSpPr txBox="1"/>
          <p:nvPr/>
        </p:nvSpPr>
        <p:spPr>
          <a:xfrm>
            <a:off x="537514" y="771550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Một đường thẳng cắt 2 đường thẳng nếu </a:t>
            </a:r>
          </a:p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chúng tạo ra một trong các cặp góc sau đây: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14" y="149163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"/>
              </a:rPr>
              <a:t> </a:t>
            </a:r>
            <a:r>
              <a:rPr lang="en-US" smtClean="0">
                <a:solidFill>
                  <a:srgbClr val="FFC000"/>
                </a:solidFill>
              </a:rPr>
              <a:t>Cặp góc so le trong bằng nhau</a:t>
            </a:r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401944"/>
              </p:ext>
            </p:extLst>
          </p:nvPr>
        </p:nvGraphicFramePr>
        <p:xfrm>
          <a:off x="1043608" y="1882618"/>
          <a:ext cx="2587366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3" imgW="1460160" imgH="266400" progId="Equation.DSMT4">
                  <p:embed/>
                </p:oleObj>
              </mc:Choice>
              <mc:Fallback>
                <p:oleObj name="Equation" r:id="rId3" imgW="1460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882618"/>
                        <a:ext cx="2587366" cy="47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7514" y="237675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"/>
              </a:rPr>
              <a:t> </a:t>
            </a:r>
            <a:r>
              <a:rPr lang="en-US" smtClean="0">
                <a:solidFill>
                  <a:srgbClr val="FFC000"/>
                </a:solidFill>
              </a:rPr>
              <a:t>Cặp góc đồng vị bằng nhau</a:t>
            </a:r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246671"/>
              </p:ext>
            </p:extLst>
          </p:nvPr>
        </p:nvGraphicFramePr>
        <p:xfrm>
          <a:off x="1043608" y="2767738"/>
          <a:ext cx="32178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5" imgW="1815840" imgH="266400" progId="Equation.DSMT4">
                  <p:embed/>
                </p:oleObj>
              </mc:Choice>
              <mc:Fallback>
                <p:oleObj name="Equation" r:id="rId5" imgW="1815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2767738"/>
                        <a:ext cx="321786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80240"/>
              </p:ext>
            </p:extLst>
          </p:nvPr>
        </p:nvGraphicFramePr>
        <p:xfrm>
          <a:off x="4480842" y="2787774"/>
          <a:ext cx="26114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7" imgW="1473120" imgH="266400" progId="Equation.DSMT4">
                  <p:embed/>
                </p:oleObj>
              </mc:Choice>
              <mc:Fallback>
                <p:oleObj name="Equation" r:id="rId7" imgW="1473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0842" y="2787774"/>
                        <a:ext cx="2611438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7514" y="3260881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"/>
              </a:rPr>
              <a:t> </a:t>
            </a:r>
            <a:r>
              <a:rPr lang="en-US" smtClean="0">
                <a:solidFill>
                  <a:srgbClr val="FFC000"/>
                </a:solidFill>
              </a:rPr>
              <a:t>Cặp góc trong cùng phía bù nhau</a:t>
            </a:r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28701"/>
              </p:ext>
            </p:extLst>
          </p:nvPr>
        </p:nvGraphicFramePr>
        <p:xfrm>
          <a:off x="1043608" y="3651870"/>
          <a:ext cx="40052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9" imgW="2260440" imgH="266400" progId="Equation.DSMT4">
                  <p:embed/>
                </p:oleObj>
              </mc:Choice>
              <mc:Fallback>
                <p:oleObj name="Equation" r:id="rId9" imgW="2260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608" y="3651870"/>
                        <a:ext cx="4005262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35696" y="4299942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Thì hai đường thẳng đó song song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3363" y="54623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3363" y="14178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27634" y="12945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c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1347" y="4299942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Kí hiệu: a // b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34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5" grpId="0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7494"/>
            <a:ext cx="358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Sử dụng dấu hiệu để chứng minh</a:t>
            </a:r>
          </a:p>
          <a:p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hai đường thẳng song song.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655" y="98757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"/>
              </a:rPr>
              <a:t> </a:t>
            </a:r>
            <a:r>
              <a:rPr lang="en-US" smtClean="0">
                <a:solidFill>
                  <a:srgbClr val="FFC000"/>
                </a:solidFill>
              </a:rPr>
              <a:t>Dấu hiệu 1.</a:t>
            </a:r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53520"/>
              </p:ext>
            </p:extLst>
          </p:nvPr>
        </p:nvGraphicFramePr>
        <p:xfrm>
          <a:off x="467544" y="1347614"/>
          <a:ext cx="53101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3" imgW="2997000" imgH="558720" progId="Equation.DSMT4">
                  <p:embed/>
                </p:oleObj>
              </mc:Choice>
              <mc:Fallback>
                <p:oleObj name="Equation" r:id="rId3" imgW="2997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347614"/>
                        <a:ext cx="5310187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7544" y="264375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"/>
              </a:rPr>
              <a:t> </a:t>
            </a:r>
            <a:r>
              <a:rPr lang="en-US" smtClean="0">
                <a:solidFill>
                  <a:srgbClr val="FFC000"/>
                </a:solidFill>
              </a:rPr>
              <a:t>Dấu hiệu 2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1374" y="266358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sym typeface="Wingdings"/>
              </a:rPr>
              <a:t> </a:t>
            </a:r>
            <a:r>
              <a:rPr lang="en-US" smtClean="0">
                <a:solidFill>
                  <a:srgbClr val="FFC000"/>
                </a:solidFill>
              </a:rPr>
              <a:t>Dấu hiệu 3</a:t>
            </a:r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14091"/>
              </p:ext>
            </p:extLst>
          </p:nvPr>
        </p:nvGraphicFramePr>
        <p:xfrm>
          <a:off x="5556995" y="2971672"/>
          <a:ext cx="173196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5" imgW="977760" imgH="558720" progId="Equation.DSMT4">
                  <p:embed/>
                </p:oleObj>
              </mc:Choice>
              <mc:Fallback>
                <p:oleObj name="Equation" r:id="rId5" imgW="977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6995" y="2971672"/>
                        <a:ext cx="1731963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724128" y="129450"/>
            <a:ext cx="2736304" cy="2298284"/>
            <a:chOff x="5724128" y="129450"/>
            <a:chExt cx="2736304" cy="229828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724128" y="915566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724128" y="1779662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516216" y="339502"/>
              <a:ext cx="1008112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76256" y="33950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20272" y="17796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7111" y="5555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1</a:t>
              </a:r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1691" y="5555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4474" y="9058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86125" y="90373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647" y="14293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1</a:t>
              </a:r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9227" y="14293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22010" y="177966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3661" y="177755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73363" y="54623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a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73363" y="14178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27634" y="12945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c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6783" y="226347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Suy ra: a // b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72425"/>
              </p:ext>
            </p:extLst>
          </p:nvPr>
        </p:nvGraphicFramePr>
        <p:xfrm>
          <a:off x="575221" y="3013075"/>
          <a:ext cx="12604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7" imgW="711000" imgH="558720" progId="Equation.DSMT4">
                  <p:embed/>
                </p:oleObj>
              </mc:Choice>
              <mc:Fallback>
                <p:oleObj name="Equation" r:id="rId7" imgW="711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221" y="3013075"/>
                        <a:ext cx="12604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357986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đồng vị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8893" y="393990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Suy ra: a // b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8619" y="350785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trong cùng phía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56995" y="389983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Suy ra: a // b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36265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smtClean="0"/>
              <a:t>ương tự với: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20073"/>
              </p:ext>
            </p:extLst>
          </p:nvPr>
        </p:nvGraphicFramePr>
        <p:xfrm>
          <a:off x="1763688" y="4299942"/>
          <a:ext cx="3082340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9" imgW="1739880" imgH="266400" progId="Equation.DSMT4">
                  <p:embed/>
                </p:oleObj>
              </mc:Choice>
              <mc:Fallback>
                <p:oleObj name="Equation" r:id="rId9" imgW="1739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4299942"/>
                        <a:ext cx="3082340" cy="47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874029" y="429076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smtClean="0"/>
              <a:t>ương tự với:</a:t>
            </a:r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36162"/>
              </p:ext>
            </p:extLst>
          </p:nvPr>
        </p:nvGraphicFramePr>
        <p:xfrm>
          <a:off x="7289875" y="4227934"/>
          <a:ext cx="7874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1" imgW="444240" imgH="266400" progId="Equation.DSMT4">
                  <p:embed/>
                </p:oleObj>
              </mc:Choice>
              <mc:Fallback>
                <p:oleObj name="Equation" r:id="rId11" imgW="444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9875" y="4227934"/>
                        <a:ext cx="787400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491880" y="226347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Suy ra: a // b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6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31" grpId="0"/>
      <p:bldP spid="33" grpId="0"/>
      <p:bldP spid="3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3. Cách vẽ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41933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Cho M ngoài đường thẳng a, vẽ đường thẳng qua M và song song với a</a:t>
            </a:r>
            <a:endParaRPr lang="en-US" sz="2400"/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3867894"/>
            <a:ext cx="511256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4549836" y="2643758"/>
            <a:ext cx="99500" cy="8223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5360" y="220241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M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6228184" y="389522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a</a:t>
            </a:r>
            <a:endParaRPr lang="en-US" sz="20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47837" y="2098867"/>
            <a:ext cx="3034430" cy="1750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5891">
            <a:off x="1905933" y="1740354"/>
            <a:ext cx="1851670" cy="185167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587526" y="2499742"/>
            <a:ext cx="2344514" cy="136214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70" y="2699990"/>
            <a:ext cx="3034430" cy="1750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9">
            <a:off x="1778654" y="527059"/>
            <a:ext cx="1962686" cy="196268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267744" y="2684874"/>
            <a:ext cx="23042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14" y="2654149"/>
            <a:ext cx="5769876" cy="100575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644008" y="2678950"/>
            <a:ext cx="23042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9">
            <a:off x="4110857" y="534075"/>
            <a:ext cx="1962686" cy="196268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87495" y="2406218"/>
            <a:ext cx="1465817" cy="1739479"/>
            <a:chOff x="2887495" y="2406218"/>
            <a:chExt cx="1465817" cy="1739479"/>
          </a:xfrm>
        </p:grpSpPr>
        <p:sp>
          <p:nvSpPr>
            <p:cNvPr id="22" name="Arc 21"/>
            <p:cNvSpPr/>
            <p:nvPr/>
          </p:nvSpPr>
          <p:spPr>
            <a:xfrm>
              <a:off x="2887495" y="3555232"/>
              <a:ext cx="501392" cy="590465"/>
            </a:xfrm>
            <a:prstGeom prst="arc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flipH="1" flipV="1">
              <a:off x="3851920" y="2406218"/>
              <a:ext cx="501392" cy="590465"/>
            </a:xfrm>
            <a:prstGeom prst="arc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83768" y="4227934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a // b </a:t>
            </a:r>
            <a:r>
              <a:rPr lang="en-US" smtClean="0"/>
              <a:t>(vì có cặp góc so le trong bằng nhau)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95738" y="22847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9953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7 L 0.24548 1.2345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7 L 0.24548 1.23457E-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62" y="2662808"/>
            <a:ext cx="5769876" cy="10057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3102">
            <a:off x="2548222" y="8312"/>
            <a:ext cx="2512939" cy="2512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092423" y="693183"/>
            <a:ext cx="4040495" cy="23306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70318" y="-492232"/>
            <a:ext cx="4040495" cy="23306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3" y="267494"/>
            <a:ext cx="2512939" cy="25129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1250">
            <a:off x="2150019" y="738710"/>
            <a:ext cx="2763635" cy="2763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95486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3. Cách vẽ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41933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Cho M ngoài đường thẳng a, vẽ đường thẳng qua M và song song với a</a:t>
            </a:r>
            <a:endParaRPr lang="en-US" sz="2400"/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3867894"/>
            <a:ext cx="511256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4549836" y="2643758"/>
            <a:ext cx="99500" cy="8223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5360" y="220241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M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6228184" y="389522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a</a:t>
            </a:r>
            <a:endParaRPr lang="en-US" sz="2000" b="1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23928" y="1491630"/>
            <a:ext cx="1368152" cy="237626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67744" y="2684874"/>
            <a:ext cx="23042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422793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a // b </a:t>
            </a:r>
            <a:r>
              <a:rPr lang="en-US" smtClean="0"/>
              <a:t>(vì có cặp góc đồng vị bằng nhau)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61297" y="2685714"/>
            <a:ext cx="230425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31409" y="22847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22" name="Arc 21"/>
          <p:cNvSpPr/>
          <p:nvPr/>
        </p:nvSpPr>
        <p:spPr>
          <a:xfrm>
            <a:off x="3825219" y="3572661"/>
            <a:ext cx="501392" cy="590465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4526976" y="2394853"/>
            <a:ext cx="501392" cy="590465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463 L 0.14792 -0.464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29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17284E-7 L -0.23629 -6.17284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2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366">
            <a:off x="2132129" y="2747934"/>
            <a:ext cx="5769876" cy="1005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4066">
            <a:off x="982455" y="2161712"/>
            <a:ext cx="5769876" cy="1005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60" y="1608240"/>
            <a:ext cx="2499742" cy="2499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055" flipV="1">
            <a:off x="2432795" y="1321688"/>
            <a:ext cx="3372823" cy="19455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95486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3. Cách vẽ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864" y="741933"/>
            <a:ext cx="778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Cho A và B, vẽ đường thẳng a qua A và b qua B sao cho a // b</a:t>
            </a:r>
            <a:endParaRPr lang="en-US" sz="2400"/>
          </a:p>
        </p:txBody>
      </p:sp>
      <p:sp>
        <p:nvSpPr>
          <p:cNvPr id="6" name="Flowchart: Connector 5"/>
          <p:cNvSpPr/>
          <p:nvPr/>
        </p:nvSpPr>
        <p:spPr>
          <a:xfrm>
            <a:off x="4549836" y="2643758"/>
            <a:ext cx="99500" cy="8223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5360" y="220241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B</a:t>
            </a:r>
            <a:endParaRPr lang="en-US" sz="2000" b="1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761198" y="1929623"/>
            <a:ext cx="2322970" cy="208228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10656" y="4311908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a // b </a:t>
            </a:r>
            <a:r>
              <a:rPr lang="en-US" smtClean="0"/>
              <a:t>(vì có cặp góc so le trong bằng nhau)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90850" y="3034041"/>
            <a:ext cx="2808312" cy="564941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5580112" y="3567727"/>
            <a:ext cx="99500" cy="8223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60066" y="369517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A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24136"/>
            <a:ext cx="2499742" cy="24997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055" flipH="1">
            <a:off x="4422745" y="3025086"/>
            <a:ext cx="3372823" cy="194551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649336" y="2691632"/>
            <a:ext cx="2808312" cy="564941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30" y="290511"/>
            <a:ext cx="2499742" cy="249974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43808" y="2728863"/>
            <a:ext cx="4507818" cy="931727"/>
            <a:chOff x="2843808" y="2728863"/>
            <a:chExt cx="4507818" cy="931727"/>
          </a:xfrm>
        </p:grpSpPr>
        <p:grpSp>
          <p:nvGrpSpPr>
            <p:cNvPr id="17" name="Group 16"/>
            <p:cNvGrpSpPr/>
            <p:nvPr/>
          </p:nvGrpSpPr>
          <p:grpSpPr>
            <a:xfrm>
              <a:off x="4693428" y="2734546"/>
              <a:ext cx="832858" cy="926044"/>
              <a:chOff x="4693428" y="2734546"/>
              <a:chExt cx="832858" cy="926044"/>
            </a:xfrm>
          </p:grpSpPr>
          <p:sp>
            <p:nvSpPr>
              <p:cNvPr id="22" name="Arc 21"/>
              <p:cNvSpPr/>
              <p:nvPr/>
            </p:nvSpPr>
            <p:spPr>
              <a:xfrm rot="15355292">
                <a:off x="5095502" y="3229807"/>
                <a:ext cx="414825" cy="446742"/>
              </a:xfrm>
              <a:prstGeom prst="arc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3811023">
                <a:off x="4768524" y="2659450"/>
                <a:ext cx="336071" cy="486263"/>
              </a:xfrm>
              <a:prstGeom prst="arc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843808" y="300379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a</a:t>
              </a:r>
              <a:endParaRPr 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13072" y="27288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366">
            <a:off x="2071952" y="3442764"/>
            <a:ext cx="5769876" cy="1005757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2785522" y="3034264"/>
            <a:ext cx="4666798" cy="93880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43808" y="2329713"/>
            <a:ext cx="4608512" cy="92708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37059"/>
            <a:ext cx="2499742" cy="249974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9" y="-57771"/>
            <a:ext cx="2499742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9136E-6 L -0.2599 -0.42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210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30711 -0.112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561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4568E-6 L 0.30712 0.1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567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3118E-6 L 0.50122 0.1858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9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3118E-6 L 0.50122 0.185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92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444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Các cách vẽ khác không yêu cầu cụ thể</a:t>
            </a:r>
            <a:endParaRPr lang="en-US" sz="2000" b="1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66151"/>
              </p:ext>
            </p:extLst>
          </p:nvPr>
        </p:nvGraphicFramePr>
        <p:xfrm>
          <a:off x="755576" y="1333222"/>
          <a:ext cx="3240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4041" y="77155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Sử dụng đường kẻ trong vở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3" y="843558"/>
            <a:ext cx="2427734" cy="2427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4618"/>
            <a:ext cx="4751162" cy="82818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5576" y="3184618"/>
            <a:ext cx="316835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0" y="-273244"/>
            <a:ext cx="2427734" cy="24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7" y="2067816"/>
            <a:ext cx="4751162" cy="8281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82913" y="2067816"/>
            <a:ext cx="316835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22000" y="16573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000" y="278777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84216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Sử dụng 2 cạnh thước thẳng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026">
            <a:off x="4341308" y="650966"/>
            <a:ext cx="2427734" cy="2427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026">
            <a:off x="4314662" y="2501638"/>
            <a:ext cx="4751162" cy="8281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364088" y="1657316"/>
            <a:ext cx="2304256" cy="177853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0026">
            <a:off x="4751223" y="1362728"/>
            <a:ext cx="2427734" cy="242773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5774003" y="2369078"/>
            <a:ext cx="2304256" cy="177853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92280" y="156548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1872" y="269594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3599 5.55112E-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3599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191 -0.3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175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191 -0.3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175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3478"/>
            <a:ext cx="173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4. Tính chất.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26963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Nếu 1 đường thẳng cắt 2 đường thẳng song song thì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84168" y="129450"/>
            <a:ext cx="2736304" cy="2298284"/>
            <a:chOff x="5724128" y="129450"/>
            <a:chExt cx="2736304" cy="22982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724128" y="915566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24128" y="1779662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516216" y="339502"/>
              <a:ext cx="1008112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76256" y="33950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20272" y="17796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7111" y="5555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1</a:t>
              </a:r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1691" y="55552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4474" y="9058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6125" y="90373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647" y="14293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1</a:t>
              </a:r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9227" y="14293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2010" y="177966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3</a:t>
              </a:r>
              <a:endParaRPr lang="en-US" sz="1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3661" y="177755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4</a:t>
              </a:r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73363" y="54623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a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73363" y="14178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27634" y="12945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2"/>
                  </a:solidFill>
                </a:rPr>
                <a:t>c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560" y="915566"/>
            <a:ext cx="338009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 Hai góc so le trong bằng nhau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572" y="127158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smtClean="0">
                <a:ln/>
                <a:solidFill>
                  <a:schemeClr val="accent3"/>
                </a:solidFill>
                <a:sym typeface="Wingdings"/>
              </a:rPr>
              <a:t> Hai góc đồng vị bằng nhau</a:t>
            </a:r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572" y="1627602"/>
            <a:ext cx="36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 Hai góc trong cùng phía bù nhau</a:t>
            </a: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827584" y="3147814"/>
            <a:ext cx="1635922" cy="12961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12262" y="3499143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C000"/>
                </a:solidFill>
              </a:rPr>
              <a:t>a // b</a:t>
            </a:r>
            <a:endParaRPr lang="en-US" sz="3200" b="1">
              <a:solidFill>
                <a:srgbClr val="FFC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59832" y="2571750"/>
            <a:ext cx="5472608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ocument 29"/>
          <p:cNvSpPr/>
          <p:nvPr/>
        </p:nvSpPr>
        <p:spPr>
          <a:xfrm>
            <a:off x="3104424" y="3005381"/>
            <a:ext cx="2187337" cy="1549363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ocument 32"/>
          <p:cNvSpPr/>
          <p:nvPr/>
        </p:nvSpPr>
        <p:spPr>
          <a:xfrm>
            <a:off x="4788024" y="3000422"/>
            <a:ext cx="2187337" cy="1549363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ocument 33"/>
          <p:cNvSpPr/>
          <p:nvPr/>
        </p:nvSpPr>
        <p:spPr>
          <a:xfrm>
            <a:off x="6293877" y="3000422"/>
            <a:ext cx="2187337" cy="1549363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00665"/>
              </p:ext>
            </p:extLst>
          </p:nvPr>
        </p:nvGraphicFramePr>
        <p:xfrm>
          <a:off x="3347864" y="3132129"/>
          <a:ext cx="1034497" cy="57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482400" imgH="266400" progId="Equation.DSMT4">
                  <p:embed/>
                </p:oleObj>
              </mc:Choice>
              <mc:Fallback>
                <p:oleObj name="Equation" r:id="rId3" imgW="482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3132129"/>
                        <a:ext cx="1034497" cy="57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168349" y="364239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(góc sole trong)</a:t>
            </a:r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55898"/>
              </p:ext>
            </p:extLst>
          </p:nvPr>
        </p:nvGraphicFramePr>
        <p:xfrm>
          <a:off x="4940300" y="3116263"/>
          <a:ext cx="10620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495000" imgH="266400" progId="Equation.DSMT4">
                  <p:embed/>
                </p:oleObj>
              </mc:Choice>
              <mc:Fallback>
                <p:oleObj name="Equation" r:id="rId5" imgW="495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300" y="3116263"/>
                        <a:ext cx="10620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871596" y="362718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(góc đồng vị)</a:t>
            </a:r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687855"/>
              </p:ext>
            </p:extLst>
          </p:nvPr>
        </p:nvGraphicFramePr>
        <p:xfrm>
          <a:off x="6466827" y="3148013"/>
          <a:ext cx="193198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7" imgW="901440" imgH="266400" progId="Equation.DSMT4">
                  <p:embed/>
                </p:oleObj>
              </mc:Choice>
              <mc:Fallback>
                <p:oleObj name="Equation" r:id="rId7" imgW="901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6827" y="3148013"/>
                        <a:ext cx="193198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364029" y="3669584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(góc trong cùng phía)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 animBg="1"/>
      <p:bldP spid="28" grpId="0"/>
      <p:bldP spid="29" grpId="0" animBg="1"/>
      <p:bldP spid="30" grpId="0" animBg="1"/>
      <p:bldP spid="33" grpId="0" animBg="1"/>
      <p:bldP spid="34" grpId="0" animBg="1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defaul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imes">
      <a:majorFont>
        <a:latin typeface="VNI-Aristo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799</TotalTime>
  <Words>731</Words>
  <Application>Microsoft Office PowerPoint</Application>
  <PresentationFormat>On-screen Show (16:9)</PresentationFormat>
  <Paragraphs>226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0985.753.148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duong thang song song</dc:title>
  <dc:subject>Hinh hoc 7</dc:subject>
  <dc:creator>Luân Đặng</dc:creator>
  <cp:lastModifiedBy>Administrator</cp:lastModifiedBy>
  <cp:revision>1</cp:revision>
  <dcterms:created xsi:type="dcterms:W3CDTF">2021-08-11T09:39:27Z</dcterms:created>
  <dcterms:modified xsi:type="dcterms:W3CDTF">2021-08-12T11:58:09Z</dcterms:modified>
  <cp:category>Toan 7</cp:category>
  <cp:version>1</cp:version>
</cp:coreProperties>
</file>