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-3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11013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6" y="548641"/>
            <a:ext cx="4829287" cy="36710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7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1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1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8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548641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2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1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2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589E5D-1A19-4567-AD6B-B3BC885B9F6A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2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84DC02-6042-491B-9197-5768F89151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5.jpeg"/><Relationship Id="rId7" Type="http://schemas.openxmlformats.org/officeDocument/2006/relationships/oleObject" Target="../embeddings/oleObject1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10" Type="http://schemas.openxmlformats.org/officeDocument/2006/relationships/image" Target="../media/image3.wmf"/><Relationship Id="rId4" Type="http://schemas.openxmlformats.org/officeDocument/2006/relationships/image" Target="../media/image6.jpeg"/><Relationship Id="rId9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5.jpeg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11" Type="http://schemas.openxmlformats.org/officeDocument/2006/relationships/oleObject" Target="../embeddings/oleObject14.bin"/><Relationship Id="rId5" Type="http://schemas.openxmlformats.org/officeDocument/2006/relationships/image" Target="../media/image8.jpg"/><Relationship Id="rId10" Type="http://schemas.openxmlformats.org/officeDocument/2006/relationships/image" Target="../media/image3.wmf"/><Relationship Id="rId4" Type="http://schemas.openxmlformats.org/officeDocument/2006/relationships/image" Target="../media/image6.jpeg"/><Relationship Id="rId9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5940152" y="2248172"/>
            <a:ext cx="911024" cy="1040938"/>
          </a:xfrm>
          <a:custGeom>
            <a:avLst/>
            <a:gdLst>
              <a:gd name="connsiteX0" fmla="*/ 0 w 805218"/>
              <a:gd name="connsiteY0" fmla="*/ 3709 h 1040938"/>
              <a:gd name="connsiteX1" fmla="*/ 532263 w 805218"/>
              <a:gd name="connsiteY1" fmla="*/ 126538 h 1040938"/>
              <a:gd name="connsiteX2" fmla="*/ 313899 w 805218"/>
              <a:gd name="connsiteY2" fmla="*/ 836222 h 1040938"/>
              <a:gd name="connsiteX3" fmla="*/ 805218 w 805218"/>
              <a:gd name="connsiteY3" fmla="*/ 1040938 h 104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18" h="1040938">
                <a:moveTo>
                  <a:pt x="0" y="3709"/>
                </a:moveTo>
                <a:cubicBezTo>
                  <a:pt x="239973" y="-4253"/>
                  <a:pt x="479947" y="-12214"/>
                  <a:pt x="532263" y="126538"/>
                </a:cubicBezTo>
                <a:cubicBezTo>
                  <a:pt x="584579" y="265290"/>
                  <a:pt x="268407" y="683822"/>
                  <a:pt x="313899" y="836222"/>
                </a:cubicBezTo>
                <a:cubicBezTo>
                  <a:pt x="359392" y="988622"/>
                  <a:pt x="582305" y="1014780"/>
                  <a:pt x="805218" y="1040938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306472" y="2548675"/>
            <a:ext cx="780033" cy="439931"/>
          </a:xfrm>
          <a:custGeom>
            <a:avLst/>
            <a:gdLst>
              <a:gd name="connsiteX0" fmla="*/ 764274 w 780033"/>
              <a:gd name="connsiteY0" fmla="*/ 436728 h 439931"/>
              <a:gd name="connsiteX1" fmla="*/ 764274 w 780033"/>
              <a:gd name="connsiteY1" fmla="*/ 382137 h 439931"/>
              <a:gd name="connsiteX2" fmla="*/ 600501 w 780033"/>
              <a:gd name="connsiteY2" fmla="*/ 40943 h 439931"/>
              <a:gd name="connsiteX3" fmla="*/ 0 w 780033"/>
              <a:gd name="connsiteY3" fmla="*/ 0 h 4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033" h="439931">
                <a:moveTo>
                  <a:pt x="764274" y="436728"/>
                </a:moveTo>
                <a:cubicBezTo>
                  <a:pt x="777922" y="442414"/>
                  <a:pt x="791570" y="448101"/>
                  <a:pt x="764274" y="382137"/>
                </a:cubicBezTo>
                <a:cubicBezTo>
                  <a:pt x="736978" y="316173"/>
                  <a:pt x="727880" y="104632"/>
                  <a:pt x="600501" y="40943"/>
                </a:cubicBezTo>
                <a:cubicBezTo>
                  <a:pt x="473122" y="-22746"/>
                  <a:pt x="47767" y="45493"/>
                  <a:pt x="0" y="0"/>
                </a:cubicBezTo>
              </a:path>
            </a:pathLst>
          </a:cu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3221979" y="1635646"/>
            <a:ext cx="1514819" cy="865611"/>
          </a:xfrm>
          <a:prstGeom prst="parallelogram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4644008" y="1635646"/>
            <a:ext cx="1514819" cy="865611"/>
          </a:xfrm>
          <a:prstGeom prst="parallelogram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4404551" y="2621461"/>
            <a:ext cx="1514819" cy="865611"/>
          </a:xfrm>
          <a:prstGeom prst="parallelogram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86247" y="1779662"/>
            <a:ext cx="1401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C00000"/>
                </a:solidFill>
                <a:latin typeface="+mj-lt"/>
              </a:rPr>
              <a:t>Ñoà thò cuûa</a:t>
            </a:r>
          </a:p>
          <a:p>
            <a:r>
              <a:rPr lang="en-US" sz="2000" smtClean="0">
                <a:solidFill>
                  <a:srgbClr val="C00000"/>
                </a:solidFill>
                <a:latin typeface="+mj-lt"/>
              </a:rPr>
              <a:t> haøm soá</a:t>
            </a:r>
            <a:endParaRPr lang="en-US" sz="200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867" y="2643758"/>
            <a:ext cx="759146" cy="83021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22910" y="1635646"/>
            <a:ext cx="13308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  <a:latin typeface="+mj-lt"/>
              </a:rPr>
              <a:t>Haøm soá</a:t>
            </a:r>
          </a:p>
          <a:p>
            <a:r>
              <a:rPr lang="en-US" sz="2400" smtClean="0">
                <a:solidFill>
                  <a:srgbClr val="C00000"/>
                </a:solidFill>
                <a:latin typeface="+mj-lt"/>
              </a:rPr>
              <a:t>baäc nhaát</a:t>
            </a:r>
            <a:endParaRPr lang="en-US" sz="240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95564" y="2613314"/>
            <a:ext cx="1514819" cy="865611"/>
            <a:chOff x="2995564" y="2613314"/>
            <a:chExt cx="1514819" cy="865611"/>
          </a:xfrm>
        </p:grpSpPr>
        <p:sp>
          <p:nvSpPr>
            <p:cNvPr id="7" name="Parallelogram 6"/>
            <p:cNvSpPr/>
            <p:nvPr/>
          </p:nvSpPr>
          <p:spPr>
            <a:xfrm>
              <a:off x="2995564" y="2613314"/>
              <a:ext cx="1514819" cy="865611"/>
            </a:xfrm>
            <a:prstGeom prst="parallelogram">
              <a:avLst/>
            </a:prstGeom>
            <a:blipFill dpi="0"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/>
            </a:p>
            <a:p>
              <a:pPr algn="ctr"/>
              <a:r>
                <a:rPr lang="en-US" smtClean="0">
                  <a:solidFill>
                    <a:srgbClr val="0070C0"/>
                  </a:solidFill>
                </a:rPr>
                <a:t>(a </a:t>
              </a:r>
              <a:r>
                <a:rPr lang="en-US" smtClean="0">
                  <a:solidFill>
                    <a:srgbClr val="0070C0"/>
                  </a:solidFill>
                  <a:sym typeface="Symbol"/>
                </a:rPr>
                <a:t> 0)</a:t>
              </a:r>
              <a:endParaRPr lang="en-US">
                <a:solidFill>
                  <a:srgbClr val="0070C0"/>
                </a:solidFill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31823"/>
                </p:ext>
              </p:extLst>
            </p:nvPr>
          </p:nvGraphicFramePr>
          <p:xfrm>
            <a:off x="3208535" y="2787774"/>
            <a:ext cx="1147441" cy="3599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Equation" r:id="rId7" imgW="647640" imgH="203040" progId="Equation.DSMT4">
                    <p:embed/>
                  </p:oleObj>
                </mc:Choice>
                <mc:Fallback>
                  <p:oleObj name="Equation" r:id="rId7" imgW="64764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208535" y="2787774"/>
                          <a:ext cx="1147441" cy="3599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Freeform 13"/>
          <p:cNvSpPr/>
          <p:nvPr/>
        </p:nvSpPr>
        <p:spPr>
          <a:xfrm>
            <a:off x="6021634" y="1118769"/>
            <a:ext cx="1214662" cy="948925"/>
          </a:xfrm>
          <a:custGeom>
            <a:avLst/>
            <a:gdLst>
              <a:gd name="connsiteX0" fmla="*/ 11 w 1214662"/>
              <a:gd name="connsiteY0" fmla="*/ 948925 h 948925"/>
              <a:gd name="connsiteX1" fmla="*/ 327558 w 1214662"/>
              <a:gd name="connsiteY1" fmla="*/ 785152 h 948925"/>
              <a:gd name="connsiteX2" fmla="*/ 11 w 1214662"/>
              <a:gd name="connsiteY2" fmla="*/ 280185 h 948925"/>
              <a:gd name="connsiteX3" fmla="*/ 341205 w 1214662"/>
              <a:gd name="connsiteY3" fmla="*/ 20878 h 948925"/>
              <a:gd name="connsiteX4" fmla="*/ 1214662 w 1214662"/>
              <a:gd name="connsiteY4" fmla="*/ 34525 h 94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662" h="948925">
                <a:moveTo>
                  <a:pt x="11" y="948925"/>
                </a:moveTo>
                <a:cubicBezTo>
                  <a:pt x="163784" y="922767"/>
                  <a:pt x="327558" y="896609"/>
                  <a:pt x="327558" y="785152"/>
                </a:cubicBezTo>
                <a:cubicBezTo>
                  <a:pt x="327558" y="673695"/>
                  <a:pt x="-2264" y="407564"/>
                  <a:pt x="11" y="280185"/>
                </a:cubicBezTo>
                <a:cubicBezTo>
                  <a:pt x="2286" y="152806"/>
                  <a:pt x="138763" y="61821"/>
                  <a:pt x="341205" y="20878"/>
                </a:cubicBezTo>
                <a:cubicBezTo>
                  <a:pt x="543647" y="-20065"/>
                  <a:pt x="879154" y="7230"/>
                  <a:pt x="1214662" y="3452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64288" y="411510"/>
            <a:ext cx="1737976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mtClean="0"/>
              <a:t>y = ax + b, (a</a:t>
            </a:r>
            <a:r>
              <a:rPr lang="en-US" smtClean="0">
                <a:sym typeface="Symbol"/>
              </a:rPr>
              <a:t>0)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457472" y="1428978"/>
            <a:ext cx="1435008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mtClean="0"/>
              <a:t>* b = 0</a:t>
            </a:r>
          </a:p>
          <a:p>
            <a:r>
              <a:rPr lang="en-US" smtClean="0"/>
              <a:t>y = ax , (a</a:t>
            </a:r>
            <a:r>
              <a:rPr lang="en-US" smtClean="0">
                <a:sym typeface="Symbol"/>
              </a:rPr>
              <a:t>0)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380312" y="2706474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TXĐ:</a:t>
            </a:r>
            <a:r>
              <a:rPr lang="en-US" b="1" smtClean="0">
                <a:sym typeface="Symbol"/>
              </a:rPr>
              <a:t></a:t>
            </a:r>
            <a:r>
              <a:rPr lang="en-US" b="1" smtClean="0"/>
              <a:t> x </a:t>
            </a:r>
            <a:r>
              <a:rPr lang="en-US" b="1" smtClean="0">
                <a:sym typeface="Symbol"/>
              </a:rPr>
              <a:t> R</a:t>
            </a:r>
            <a:endParaRPr lang="en-US" b="1"/>
          </a:p>
        </p:txBody>
      </p:sp>
      <p:sp>
        <p:nvSpPr>
          <p:cNvPr id="18" name="TextBox 17"/>
          <p:cNvSpPr txBox="1"/>
          <p:nvPr/>
        </p:nvSpPr>
        <p:spPr>
          <a:xfrm>
            <a:off x="6300192" y="3612961"/>
            <a:ext cx="2843808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* a &gt; 0  Đồng biến</a:t>
            </a:r>
          </a:p>
          <a:p>
            <a:r>
              <a:rPr lang="en-US" sz="2400" smtClean="0"/>
              <a:t>* a &lt; 0  Nghịch biến</a:t>
            </a:r>
            <a:endParaRPr lang="en-US" sz="2400"/>
          </a:p>
        </p:txBody>
      </p:sp>
      <p:sp>
        <p:nvSpPr>
          <p:cNvPr id="20" name="Freeform 19"/>
          <p:cNvSpPr/>
          <p:nvPr/>
        </p:nvSpPr>
        <p:spPr>
          <a:xfrm>
            <a:off x="6762086" y="581891"/>
            <a:ext cx="600771" cy="577106"/>
          </a:xfrm>
          <a:custGeom>
            <a:avLst/>
            <a:gdLst>
              <a:gd name="connsiteX0" fmla="*/ 438814 w 600771"/>
              <a:gd name="connsiteY0" fmla="*/ 561109 h 577106"/>
              <a:gd name="connsiteX1" fmla="*/ 594678 w 600771"/>
              <a:gd name="connsiteY1" fmla="*/ 561109 h 577106"/>
              <a:gd name="connsiteX2" fmla="*/ 511550 w 600771"/>
              <a:gd name="connsiteY2" fmla="*/ 394854 h 577106"/>
              <a:gd name="connsiteX3" fmla="*/ 2396 w 600771"/>
              <a:gd name="connsiteY3" fmla="*/ 176645 h 577106"/>
              <a:gd name="connsiteX4" fmla="*/ 355687 w 600771"/>
              <a:gd name="connsiteY4" fmla="*/ 0 h 577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771" h="577106">
                <a:moveTo>
                  <a:pt x="438814" y="561109"/>
                </a:moveTo>
                <a:cubicBezTo>
                  <a:pt x="510684" y="574963"/>
                  <a:pt x="582555" y="588818"/>
                  <a:pt x="594678" y="561109"/>
                </a:cubicBezTo>
                <a:cubicBezTo>
                  <a:pt x="606801" y="533400"/>
                  <a:pt x="610264" y="458931"/>
                  <a:pt x="511550" y="394854"/>
                </a:cubicBezTo>
                <a:cubicBezTo>
                  <a:pt x="412836" y="330777"/>
                  <a:pt x="28373" y="242454"/>
                  <a:pt x="2396" y="176645"/>
                </a:cubicBezTo>
                <a:cubicBezTo>
                  <a:pt x="-23581" y="110836"/>
                  <a:pt x="166053" y="55418"/>
                  <a:pt x="355687" y="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077290" y="1160146"/>
            <a:ext cx="367450" cy="640080"/>
          </a:xfrm>
          <a:custGeom>
            <a:avLst/>
            <a:gdLst>
              <a:gd name="connsiteX0" fmla="*/ 131230 w 367450"/>
              <a:gd name="connsiteY0" fmla="*/ 0 h 640080"/>
              <a:gd name="connsiteX1" fmla="*/ 215050 w 367450"/>
              <a:gd name="connsiteY1" fmla="*/ 30480 h 640080"/>
              <a:gd name="connsiteX2" fmla="*/ 230290 w 367450"/>
              <a:gd name="connsiteY2" fmla="*/ 160020 h 640080"/>
              <a:gd name="connsiteX3" fmla="*/ 1690 w 367450"/>
              <a:gd name="connsiteY3" fmla="*/ 525780 h 640080"/>
              <a:gd name="connsiteX4" fmla="*/ 367450 w 367450"/>
              <a:gd name="connsiteY4" fmla="*/ 64008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50" h="640080">
                <a:moveTo>
                  <a:pt x="131230" y="0"/>
                </a:moveTo>
                <a:cubicBezTo>
                  <a:pt x="164885" y="1905"/>
                  <a:pt x="198540" y="3810"/>
                  <a:pt x="215050" y="30480"/>
                </a:cubicBezTo>
                <a:cubicBezTo>
                  <a:pt x="231560" y="57150"/>
                  <a:pt x="265850" y="77470"/>
                  <a:pt x="230290" y="160020"/>
                </a:cubicBezTo>
                <a:cubicBezTo>
                  <a:pt x="194730" y="242570"/>
                  <a:pt x="-21170" y="445770"/>
                  <a:pt x="1690" y="525780"/>
                </a:cubicBezTo>
                <a:cubicBezTo>
                  <a:pt x="24550" y="605790"/>
                  <a:pt x="309030" y="619760"/>
                  <a:pt x="367450" y="64008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15137" y="3052763"/>
            <a:ext cx="1905000" cy="250309"/>
          </a:xfrm>
          <a:custGeom>
            <a:avLst/>
            <a:gdLst>
              <a:gd name="connsiteX0" fmla="*/ 0 w 1905000"/>
              <a:gd name="connsiteY0" fmla="*/ 219075 h 250309"/>
              <a:gd name="connsiteX1" fmla="*/ 266700 w 1905000"/>
              <a:gd name="connsiteY1" fmla="*/ 238125 h 250309"/>
              <a:gd name="connsiteX2" fmla="*/ 323850 w 1905000"/>
              <a:gd name="connsiteY2" fmla="*/ 57150 h 250309"/>
              <a:gd name="connsiteX3" fmla="*/ 1905000 w 1905000"/>
              <a:gd name="connsiteY3" fmla="*/ 0 h 250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250309">
                <a:moveTo>
                  <a:pt x="0" y="219075"/>
                </a:moveTo>
                <a:cubicBezTo>
                  <a:pt x="106362" y="242093"/>
                  <a:pt x="212725" y="265112"/>
                  <a:pt x="266700" y="238125"/>
                </a:cubicBezTo>
                <a:cubicBezTo>
                  <a:pt x="320675" y="211138"/>
                  <a:pt x="50800" y="96837"/>
                  <a:pt x="323850" y="57150"/>
                </a:cubicBezTo>
                <a:cubicBezTo>
                  <a:pt x="596900" y="17463"/>
                  <a:pt x="1250950" y="8731"/>
                  <a:pt x="1905000" y="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40152" y="3288581"/>
            <a:ext cx="1031184" cy="800100"/>
          </a:xfrm>
          <a:custGeom>
            <a:avLst/>
            <a:gdLst>
              <a:gd name="connsiteX0" fmla="*/ 793744 w 1031184"/>
              <a:gd name="connsiteY0" fmla="*/ 0 h 800100"/>
              <a:gd name="connsiteX1" fmla="*/ 984244 w 1031184"/>
              <a:gd name="connsiteY1" fmla="*/ 57150 h 800100"/>
              <a:gd name="connsiteX2" fmla="*/ 22219 w 1031184"/>
              <a:gd name="connsiteY2" fmla="*/ 285750 h 800100"/>
              <a:gd name="connsiteX3" fmla="*/ 346069 w 1031184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1184" h="800100">
                <a:moveTo>
                  <a:pt x="793744" y="0"/>
                </a:moveTo>
                <a:cubicBezTo>
                  <a:pt x="953288" y="4762"/>
                  <a:pt x="1112832" y="9525"/>
                  <a:pt x="984244" y="57150"/>
                </a:cubicBezTo>
                <a:cubicBezTo>
                  <a:pt x="855657" y="104775"/>
                  <a:pt x="128582" y="161925"/>
                  <a:pt x="22219" y="285750"/>
                </a:cubicBezTo>
                <a:cubicBezTo>
                  <a:pt x="-84144" y="409575"/>
                  <a:pt x="219069" y="730250"/>
                  <a:pt x="346069" y="80010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212792" y="3182099"/>
            <a:ext cx="2198968" cy="1754326"/>
            <a:chOff x="107504" y="3182099"/>
            <a:chExt cx="2198968" cy="1754326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6" name="TextBox 25"/>
            <p:cNvSpPr txBox="1"/>
            <p:nvPr/>
          </p:nvSpPr>
          <p:spPr>
            <a:xfrm>
              <a:off x="107504" y="3182099"/>
              <a:ext cx="2198968" cy="1754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* Cho x = 0 =&gt; y = b</a:t>
              </a:r>
            </a:p>
            <a:p>
              <a:r>
                <a:rPr lang="en-US" smtClean="0"/>
                <a:t>được điểm </a:t>
              </a:r>
              <a:r>
                <a:rPr lang="en-US" smtClean="0">
                  <a:solidFill>
                    <a:srgbClr val="0070C0"/>
                  </a:solidFill>
                </a:rPr>
                <a:t>A(0;b)</a:t>
              </a:r>
            </a:p>
            <a:p>
              <a:r>
                <a:rPr lang="en-US" smtClean="0"/>
                <a:t>* Cho y = 0 =&gt;</a:t>
              </a:r>
            </a:p>
            <a:p>
              <a:r>
                <a:rPr lang="en-US" smtClean="0"/>
                <a:t>được điểm</a:t>
              </a:r>
            </a:p>
            <a:p>
              <a:r>
                <a:rPr lang="en-US" smtClean="0"/>
                <a:t>- Vẽ đường thẳng đi </a:t>
              </a:r>
            </a:p>
            <a:p>
              <a:r>
                <a:rPr lang="en-US" smtClean="0"/>
                <a:t>qua </a:t>
              </a:r>
              <a:r>
                <a:rPr lang="en-US" smtClean="0">
                  <a:solidFill>
                    <a:srgbClr val="0070C0"/>
                  </a:solidFill>
                </a:rPr>
                <a:t>A</a:t>
              </a:r>
              <a:r>
                <a:rPr lang="en-US" smtClean="0"/>
                <a:t> và 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r>
                <a:rPr lang="en-US" smtClean="0"/>
                <a:t> </a:t>
              </a:r>
              <a:endParaRPr lang="en-US"/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9405887"/>
                </p:ext>
              </p:extLst>
            </p:nvPr>
          </p:nvGraphicFramePr>
          <p:xfrm>
            <a:off x="1642307" y="3655730"/>
            <a:ext cx="625437" cy="524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" name="Equation" r:id="rId9" imgW="469800" imgH="393480" progId="Equation.DSMT4">
                    <p:embed/>
                  </p:oleObj>
                </mc:Choice>
                <mc:Fallback>
                  <p:oleObj name="Equation" r:id="rId9" imgW="4698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642307" y="3655730"/>
                          <a:ext cx="625437" cy="5240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5671622"/>
                </p:ext>
              </p:extLst>
            </p:nvPr>
          </p:nvGraphicFramePr>
          <p:xfrm>
            <a:off x="1272830" y="3970572"/>
            <a:ext cx="706882" cy="4763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6" name="Equation" r:id="rId11" imgW="583920" imgH="393480" progId="Equation.DSMT4">
                    <p:embed/>
                  </p:oleObj>
                </mc:Choice>
                <mc:Fallback>
                  <p:oleObj name="Equation" r:id="rId11" imgW="5839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272830" y="3970572"/>
                          <a:ext cx="706882" cy="4763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42"/>
          <p:cNvGrpSpPr/>
          <p:nvPr/>
        </p:nvGrpSpPr>
        <p:grpSpPr>
          <a:xfrm>
            <a:off x="539552" y="-20538"/>
            <a:ext cx="1656184" cy="1433443"/>
            <a:chOff x="683568" y="-20538"/>
            <a:chExt cx="1656184" cy="1433443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683568" y="780842"/>
              <a:ext cx="1574735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1470935" y="67281"/>
              <a:ext cx="0" cy="13456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312276" y="267494"/>
              <a:ext cx="811452" cy="892652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463606" y="-205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y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39670" y="4115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 rot="2679182">
              <a:off x="1404535" y="8881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1448674" y="740093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1440044" y="411510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81082" y="76225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O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01744" y="25820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59489" y="-20538"/>
            <a:ext cx="1936447" cy="1449516"/>
            <a:chOff x="403305" y="-20538"/>
            <a:chExt cx="1936447" cy="1449516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683568" y="780842"/>
              <a:ext cx="1574735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1470935" y="67281"/>
              <a:ext cx="0" cy="13456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312276" y="267494"/>
              <a:ext cx="811452" cy="892652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463606" y="-205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y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39670" y="4115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 rot="2679182">
              <a:off x="1404535" y="8881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1" name="Flowchart: Connector 50"/>
            <p:cNvSpPr/>
            <p:nvPr/>
          </p:nvSpPr>
          <p:spPr>
            <a:xfrm>
              <a:off x="1448674" y="740093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1440044" y="411510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81082" y="76225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O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201744" y="25820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78594" y="536326"/>
              <a:ext cx="811452" cy="892652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rot="2679182">
              <a:off x="403305" y="841501"/>
              <a:ext cx="1277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    y=a’x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b’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95936" y="-13821"/>
            <a:ext cx="1656184" cy="1433443"/>
            <a:chOff x="683568" y="-20538"/>
            <a:chExt cx="1656184" cy="1433443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683568" y="780842"/>
              <a:ext cx="1574735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1470935" y="67281"/>
              <a:ext cx="0" cy="13456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312276" y="267494"/>
              <a:ext cx="811452" cy="892652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463606" y="-205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y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39670" y="4115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2679182">
              <a:off x="1404535" y="8881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2" name="Flowchart: Connector 61"/>
            <p:cNvSpPr/>
            <p:nvPr/>
          </p:nvSpPr>
          <p:spPr>
            <a:xfrm>
              <a:off x="1448674" y="740093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1440044" y="411510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81082" y="76225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O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201744" y="25820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1336343" y="267494"/>
              <a:ext cx="811452" cy="892652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 rot="2894332">
              <a:off x="1315301" y="460225"/>
              <a:ext cx="1047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y=a’x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b’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70" name="Freeform 69"/>
          <p:cNvSpPr/>
          <p:nvPr/>
        </p:nvSpPr>
        <p:spPr>
          <a:xfrm>
            <a:off x="413032" y="1073150"/>
            <a:ext cx="1974568" cy="1498863"/>
          </a:xfrm>
          <a:custGeom>
            <a:avLst/>
            <a:gdLst>
              <a:gd name="connsiteX0" fmla="*/ 1974568 w 1974568"/>
              <a:gd name="connsiteY0" fmla="*/ 1473200 h 1498863"/>
              <a:gd name="connsiteX1" fmla="*/ 1733268 w 1974568"/>
              <a:gd name="connsiteY1" fmla="*/ 1473200 h 1498863"/>
              <a:gd name="connsiteX2" fmla="*/ 1682468 w 1974568"/>
              <a:gd name="connsiteY2" fmla="*/ 1206500 h 1498863"/>
              <a:gd name="connsiteX3" fmla="*/ 44168 w 1974568"/>
              <a:gd name="connsiteY3" fmla="*/ 355600 h 1498863"/>
              <a:gd name="connsiteX4" fmla="*/ 628368 w 1974568"/>
              <a:gd name="connsiteY4" fmla="*/ 0 h 1498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4568" h="1498863">
                <a:moveTo>
                  <a:pt x="1974568" y="1473200"/>
                </a:moveTo>
                <a:cubicBezTo>
                  <a:pt x="1878259" y="1495425"/>
                  <a:pt x="1781951" y="1517650"/>
                  <a:pt x="1733268" y="1473200"/>
                </a:cubicBezTo>
                <a:cubicBezTo>
                  <a:pt x="1684585" y="1428750"/>
                  <a:pt x="1963985" y="1392767"/>
                  <a:pt x="1682468" y="1206500"/>
                </a:cubicBezTo>
                <a:cubicBezTo>
                  <a:pt x="1400951" y="1020233"/>
                  <a:pt x="219851" y="556683"/>
                  <a:pt x="44168" y="355600"/>
                </a:cubicBezTo>
                <a:cubicBezTo>
                  <a:pt x="-131515" y="154517"/>
                  <a:pt x="248426" y="77258"/>
                  <a:pt x="628368" y="0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092200" y="2551228"/>
            <a:ext cx="1326347" cy="630122"/>
          </a:xfrm>
          <a:custGeom>
            <a:avLst/>
            <a:gdLst>
              <a:gd name="connsiteX0" fmla="*/ 1308100 w 1326347"/>
              <a:gd name="connsiteY0" fmla="*/ 33222 h 630122"/>
              <a:gd name="connsiteX1" fmla="*/ 952500 w 1326347"/>
              <a:gd name="connsiteY1" fmla="*/ 45922 h 630122"/>
              <a:gd name="connsiteX2" fmla="*/ 1295400 w 1326347"/>
              <a:gd name="connsiteY2" fmla="*/ 477722 h 630122"/>
              <a:gd name="connsiteX3" fmla="*/ 0 w 1326347"/>
              <a:gd name="connsiteY3" fmla="*/ 630122 h 63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347" h="630122">
                <a:moveTo>
                  <a:pt x="1308100" y="33222"/>
                </a:moveTo>
                <a:cubicBezTo>
                  <a:pt x="1131358" y="2530"/>
                  <a:pt x="954617" y="-28161"/>
                  <a:pt x="952500" y="45922"/>
                </a:cubicBezTo>
                <a:cubicBezTo>
                  <a:pt x="950383" y="120005"/>
                  <a:pt x="1454150" y="380355"/>
                  <a:pt x="1295400" y="477722"/>
                </a:cubicBezTo>
                <a:cubicBezTo>
                  <a:pt x="1136650" y="575089"/>
                  <a:pt x="198967" y="611072"/>
                  <a:pt x="0" y="630122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 rot="1566795">
            <a:off x="621402" y="1524733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Đường thẳng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26597" y="2237110"/>
            <a:ext cx="893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y=ax+b</a:t>
            </a:r>
          </a:p>
          <a:p>
            <a:r>
              <a:rPr lang="en-US" smtClean="0"/>
              <a:t>(a </a:t>
            </a:r>
            <a:r>
              <a:rPr lang="en-US" smtClean="0">
                <a:sym typeface="Symbol"/>
              </a:rPr>
              <a:t> 0)</a:t>
            </a:r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 rot="21360405">
            <a:off x="1249139" y="281838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Cách vẽ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 rot="21354439">
            <a:off x="6012160" y="862862"/>
            <a:ext cx="1005785" cy="305233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Định nghĩa</a:t>
            </a:r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3238388">
            <a:off x="6158618" y="2136610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n>
                  <a:solidFill>
                    <a:srgbClr val="FF0000"/>
                  </a:solidFill>
                </a:ln>
              </a:rPr>
              <a:t>Tính chất</a:t>
            </a:r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725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9" grpId="0"/>
      <p:bldP spid="11" grpId="0"/>
      <p:bldP spid="14" grpId="0" animBg="1"/>
      <p:bldP spid="15" grpId="0" animBg="1"/>
      <p:bldP spid="16" grpId="0" animBg="1"/>
      <p:bldP spid="17" grpId="0"/>
      <p:bldP spid="18" grpId="0" animBg="1"/>
      <p:bldP spid="20" grpId="0" animBg="1"/>
      <p:bldP spid="21" grpId="0" animBg="1"/>
      <p:bldP spid="22" grpId="0" animBg="1"/>
      <p:bldP spid="23" grpId="0" animBg="1"/>
      <p:bldP spid="70" grpId="0" animBg="1"/>
      <p:bldP spid="71" grpId="0" animBg="1"/>
      <p:bldP spid="72" grpId="0"/>
      <p:bldP spid="73" grpId="0"/>
      <p:bldP spid="74" grpId="0"/>
      <p:bldP spid="75" grpId="0"/>
      <p:bldP spid="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76322"/>
            <a:ext cx="4964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</a:rPr>
              <a:t>Cách vẽ đồ thị y = ax +b (a 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sym typeface="Symbol"/>
              </a:rPr>
              <a:t> 0)</a:t>
            </a:r>
            <a:endParaRPr lang="en-US" sz="28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771550"/>
            <a:ext cx="8307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	* </a:t>
            </a:r>
            <a:r>
              <a:rPr lang="en-US" sz="2400" b="1" smtClean="0"/>
              <a:t>Khi b = 0 thì y = ax</a:t>
            </a:r>
          </a:p>
          <a:p>
            <a:r>
              <a:rPr lang="en-US" sz="2400" smtClean="0"/>
              <a:t>  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</a:rPr>
              <a:t>Đồ thị hàm số y = ax là đường thẳng đi qua gốc tọa độ O(0;0) và</a:t>
            </a:r>
          </a:p>
          <a:p>
            <a:r>
              <a:rPr lang="en-US" sz="2400" smtClean="0">
                <a:solidFill>
                  <a:schemeClr val="accent4">
                    <a:lumMod val="50000"/>
                  </a:schemeClr>
                </a:solidFill>
              </a:rPr>
              <a:t>điểm A(1;a)</a:t>
            </a:r>
            <a:endParaRPr lang="en-US" sz="240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139702"/>
            <a:ext cx="75872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	* </a:t>
            </a:r>
            <a:r>
              <a:rPr lang="en-US" sz="2400" b="1" smtClean="0"/>
              <a:t>Khi b </a:t>
            </a:r>
            <a:r>
              <a:rPr lang="en-US" sz="2400" b="1" smtClean="0">
                <a:sym typeface="Symbol"/>
              </a:rPr>
              <a:t></a:t>
            </a:r>
            <a:r>
              <a:rPr lang="en-US" sz="2400" b="1" smtClean="0"/>
              <a:t> 0 thì y = ax + b</a:t>
            </a:r>
          </a:p>
          <a:p>
            <a:r>
              <a:rPr lang="en-US" sz="2400" smtClean="0"/>
              <a:t>  </a:t>
            </a:r>
            <a:r>
              <a:rPr lang="en-US" sz="2400" smtClean="0">
                <a:solidFill>
                  <a:srgbClr val="0070C0"/>
                </a:solidFill>
              </a:rPr>
              <a:t>Với x = 0 thì y = b ta được điểm A(0;b) thuộc trục tung Oy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Với y = 0 thì x = -b/a ta được điểm B(-b/a; 0) thuộc trục Ox</a:t>
            </a:r>
          </a:p>
          <a:p>
            <a:endParaRPr lang="en-US" sz="2400"/>
          </a:p>
          <a:p>
            <a:r>
              <a:rPr lang="en-US" sz="2400" smtClean="0">
                <a:solidFill>
                  <a:srgbClr val="7030A0"/>
                </a:solidFill>
              </a:rPr>
              <a:t>Sau đó kẻ đường thẳng đi qua A và B ta được đồ thị hàm số</a:t>
            </a:r>
          </a:p>
          <a:p>
            <a:r>
              <a:rPr lang="en-US" sz="2400" smtClean="0">
                <a:solidFill>
                  <a:srgbClr val="7030A0"/>
                </a:solidFill>
              </a:rPr>
              <a:t>y = ax + b</a:t>
            </a:r>
            <a:endParaRPr lang="en-US" sz="24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1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6194"/>
            <a:ext cx="3639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7030A0"/>
                </a:solidFill>
              </a:rPr>
              <a:t>Vẽ đồ thị hàm số  y = 4 - 2x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602208"/>
            <a:ext cx="2515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C000"/>
                </a:solidFill>
              </a:rPr>
              <a:t>Tập xác định:  </a:t>
            </a:r>
            <a:r>
              <a:rPr lang="en-US" sz="2000" smtClean="0">
                <a:solidFill>
                  <a:srgbClr val="FFC000"/>
                </a:solidFill>
                <a:sym typeface="Symbol"/>
              </a:rPr>
              <a:t></a:t>
            </a:r>
            <a:r>
              <a:rPr lang="en-US" sz="2000" smtClean="0">
                <a:solidFill>
                  <a:srgbClr val="FFC000"/>
                </a:solidFill>
              </a:rPr>
              <a:t>x </a:t>
            </a:r>
            <a:r>
              <a:rPr lang="en-US" sz="2000" smtClean="0">
                <a:solidFill>
                  <a:srgbClr val="FFC000"/>
                </a:solidFill>
                <a:sym typeface="Symbol"/>
              </a:rPr>
              <a:t> </a:t>
            </a:r>
            <a:r>
              <a:rPr lang="en-US" sz="2000" smtClean="0">
                <a:solidFill>
                  <a:srgbClr val="FFC000"/>
                </a:solidFill>
              </a:rPr>
              <a:t>R</a:t>
            </a:r>
            <a:endParaRPr lang="en-US" sz="2000">
              <a:solidFill>
                <a:srgbClr val="FFC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864917"/>
              </p:ext>
            </p:extLst>
          </p:nvPr>
        </p:nvGraphicFramePr>
        <p:xfrm>
          <a:off x="395536" y="1470030"/>
          <a:ext cx="3528392" cy="7416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224136"/>
                <a:gridCol w="1128125"/>
                <a:gridCol w="11761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4 -2x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1019512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C000"/>
                </a:solidFill>
              </a:rPr>
              <a:t>Bảng giá trị:</a:t>
            </a:r>
            <a:endParaRPr lang="en-US" sz="2000">
              <a:solidFill>
                <a:srgbClr val="FFC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210656"/>
              </p:ext>
            </p:extLst>
          </p:nvPr>
        </p:nvGraphicFramePr>
        <p:xfrm>
          <a:off x="4860392" y="1275606"/>
          <a:ext cx="324000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4860032" y="952301"/>
            <a:ext cx="3436761" cy="3214016"/>
            <a:chOff x="4860032" y="952301"/>
            <a:chExt cx="3436761" cy="321401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860032" y="3467019"/>
              <a:ext cx="3312368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300192" y="1229958"/>
              <a:ext cx="0" cy="2936359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43979" y="291511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1</a:t>
              </a:r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43979" y="254683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3979" y="217854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3</a:t>
              </a:r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943979" y="181026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43979" y="144197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5</a:t>
              </a:r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321005" y="346806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1"/>
                  </a:solidFill>
                </a:rPr>
                <a:t>O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43979" y="3651685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-1</a:t>
              </a:r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96711" y="346806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x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82451" y="95230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1"/>
                  </a:solidFill>
                </a:rPr>
                <a:t>y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24101" y="345755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-3</a:t>
              </a:r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60648" y="344082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-2</a:t>
              </a:r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25239" y="343437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-1</a:t>
              </a:r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82331" y="3498562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 1</a:t>
              </a:r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18878" y="3498562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 </a:t>
              </a:r>
              <a:r>
                <a:rPr lang="en-US" smtClean="0"/>
                <a:t>2</a:t>
              </a:r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24246" y="34985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3</a:t>
              </a:r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84286" y="34985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4</a:t>
              </a:r>
              <a:endParaRPr lang="en-US"/>
            </a:p>
          </p:txBody>
        </p:sp>
      </p:grpSp>
      <p:sp>
        <p:nvSpPr>
          <p:cNvPr id="30" name="Flowchart: Connector 29"/>
          <p:cNvSpPr/>
          <p:nvPr/>
        </p:nvSpPr>
        <p:spPr>
          <a:xfrm>
            <a:off x="6254964" y="1940204"/>
            <a:ext cx="90455" cy="109450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lowchart: Connector 30"/>
          <p:cNvSpPr/>
          <p:nvPr/>
        </p:nvSpPr>
        <p:spPr>
          <a:xfrm>
            <a:off x="6978744" y="3413343"/>
            <a:ext cx="90455" cy="109450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796136" y="1002318"/>
            <a:ext cx="1656184" cy="329762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3715864">
            <a:off x="6348364" y="2520158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7030A0"/>
                </a:solidFill>
              </a:rPr>
              <a:t>y = 4 - 2x</a:t>
            </a:r>
            <a:endParaRPr lang="en-US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4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30" grpId="0" animBg="1"/>
      <p:bldP spid="31" grpId="0" animBg="1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5940152" y="2248172"/>
            <a:ext cx="911024" cy="1040938"/>
          </a:xfrm>
          <a:custGeom>
            <a:avLst/>
            <a:gdLst>
              <a:gd name="connsiteX0" fmla="*/ 0 w 805218"/>
              <a:gd name="connsiteY0" fmla="*/ 3709 h 1040938"/>
              <a:gd name="connsiteX1" fmla="*/ 532263 w 805218"/>
              <a:gd name="connsiteY1" fmla="*/ 126538 h 1040938"/>
              <a:gd name="connsiteX2" fmla="*/ 313899 w 805218"/>
              <a:gd name="connsiteY2" fmla="*/ 836222 h 1040938"/>
              <a:gd name="connsiteX3" fmla="*/ 805218 w 805218"/>
              <a:gd name="connsiteY3" fmla="*/ 1040938 h 1040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5218" h="1040938">
                <a:moveTo>
                  <a:pt x="0" y="3709"/>
                </a:moveTo>
                <a:cubicBezTo>
                  <a:pt x="239973" y="-4253"/>
                  <a:pt x="479947" y="-12214"/>
                  <a:pt x="532263" y="126538"/>
                </a:cubicBezTo>
                <a:cubicBezTo>
                  <a:pt x="584579" y="265290"/>
                  <a:pt x="268407" y="683822"/>
                  <a:pt x="313899" y="836222"/>
                </a:cubicBezTo>
                <a:cubicBezTo>
                  <a:pt x="359392" y="988622"/>
                  <a:pt x="582305" y="1014780"/>
                  <a:pt x="805218" y="1040938"/>
                </a:cubicBezTo>
              </a:path>
            </a:pathLst>
          </a:cu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306472" y="2548675"/>
            <a:ext cx="780033" cy="439931"/>
          </a:xfrm>
          <a:custGeom>
            <a:avLst/>
            <a:gdLst>
              <a:gd name="connsiteX0" fmla="*/ 764274 w 780033"/>
              <a:gd name="connsiteY0" fmla="*/ 436728 h 439931"/>
              <a:gd name="connsiteX1" fmla="*/ 764274 w 780033"/>
              <a:gd name="connsiteY1" fmla="*/ 382137 h 439931"/>
              <a:gd name="connsiteX2" fmla="*/ 600501 w 780033"/>
              <a:gd name="connsiteY2" fmla="*/ 40943 h 439931"/>
              <a:gd name="connsiteX3" fmla="*/ 0 w 780033"/>
              <a:gd name="connsiteY3" fmla="*/ 0 h 4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033" h="439931">
                <a:moveTo>
                  <a:pt x="764274" y="436728"/>
                </a:moveTo>
                <a:cubicBezTo>
                  <a:pt x="777922" y="442414"/>
                  <a:pt x="791570" y="448101"/>
                  <a:pt x="764274" y="382137"/>
                </a:cubicBezTo>
                <a:cubicBezTo>
                  <a:pt x="736978" y="316173"/>
                  <a:pt x="727880" y="104632"/>
                  <a:pt x="600501" y="40943"/>
                </a:cubicBezTo>
                <a:cubicBezTo>
                  <a:pt x="473122" y="-22746"/>
                  <a:pt x="47767" y="45493"/>
                  <a:pt x="0" y="0"/>
                </a:cubicBezTo>
              </a:path>
            </a:pathLst>
          </a:cu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3221979" y="1635646"/>
            <a:ext cx="1514819" cy="865611"/>
          </a:xfrm>
          <a:prstGeom prst="parallelogram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4644008" y="1635646"/>
            <a:ext cx="1514819" cy="865611"/>
          </a:xfrm>
          <a:prstGeom prst="parallelogram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2995564" y="2613314"/>
            <a:ext cx="1514819" cy="865611"/>
          </a:xfrm>
          <a:prstGeom prst="parallelogram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mtClean="0"/>
          </a:p>
          <a:p>
            <a:pPr algn="ctr"/>
            <a:r>
              <a:rPr lang="en-US" smtClean="0">
                <a:solidFill>
                  <a:srgbClr val="0070C0"/>
                </a:solidFill>
              </a:rPr>
              <a:t>(a </a:t>
            </a:r>
            <a:r>
              <a:rPr lang="en-US" smtClean="0">
                <a:solidFill>
                  <a:srgbClr val="0070C0"/>
                </a:solidFill>
                <a:sym typeface="Symbol"/>
              </a:rPr>
              <a:t> 0)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4404551" y="2621461"/>
            <a:ext cx="1514819" cy="865611"/>
          </a:xfrm>
          <a:prstGeom prst="parallelogram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86247" y="1779662"/>
            <a:ext cx="1401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C00000"/>
                </a:solidFill>
                <a:latin typeface="+mj-lt"/>
              </a:rPr>
              <a:t>Ñoà thò cuûa</a:t>
            </a:r>
          </a:p>
          <a:p>
            <a:r>
              <a:rPr lang="en-US" sz="2000" smtClean="0">
                <a:solidFill>
                  <a:srgbClr val="C00000"/>
                </a:solidFill>
                <a:latin typeface="+mj-lt"/>
              </a:rPr>
              <a:t> haøm soá</a:t>
            </a:r>
            <a:endParaRPr lang="en-US" sz="200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867" y="2643758"/>
            <a:ext cx="759146" cy="83021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22910" y="1635646"/>
            <a:ext cx="13308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  <a:latin typeface="+mj-lt"/>
              </a:rPr>
              <a:t>Haøm soá</a:t>
            </a:r>
          </a:p>
          <a:p>
            <a:r>
              <a:rPr lang="en-US" sz="2400" smtClean="0">
                <a:solidFill>
                  <a:srgbClr val="C00000"/>
                </a:solidFill>
                <a:latin typeface="+mj-lt"/>
              </a:rPr>
              <a:t>baäc nhaát</a:t>
            </a:r>
            <a:endParaRPr lang="en-US" sz="2400">
              <a:solidFill>
                <a:srgbClr val="C00000"/>
              </a:solidFill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123369"/>
              </p:ext>
            </p:extLst>
          </p:nvPr>
        </p:nvGraphicFramePr>
        <p:xfrm>
          <a:off x="3208535" y="2787774"/>
          <a:ext cx="1147441" cy="359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647640" imgH="203040" progId="Equation.DSMT4">
                  <p:embed/>
                </p:oleObj>
              </mc:Choice>
              <mc:Fallback>
                <p:oleObj name="Equation" r:id="rId7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08535" y="2787774"/>
                        <a:ext cx="1147441" cy="3599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eeform 13"/>
          <p:cNvSpPr/>
          <p:nvPr/>
        </p:nvSpPr>
        <p:spPr>
          <a:xfrm>
            <a:off x="6021634" y="1118769"/>
            <a:ext cx="1214662" cy="948925"/>
          </a:xfrm>
          <a:custGeom>
            <a:avLst/>
            <a:gdLst>
              <a:gd name="connsiteX0" fmla="*/ 11 w 1214662"/>
              <a:gd name="connsiteY0" fmla="*/ 948925 h 948925"/>
              <a:gd name="connsiteX1" fmla="*/ 327558 w 1214662"/>
              <a:gd name="connsiteY1" fmla="*/ 785152 h 948925"/>
              <a:gd name="connsiteX2" fmla="*/ 11 w 1214662"/>
              <a:gd name="connsiteY2" fmla="*/ 280185 h 948925"/>
              <a:gd name="connsiteX3" fmla="*/ 341205 w 1214662"/>
              <a:gd name="connsiteY3" fmla="*/ 20878 h 948925"/>
              <a:gd name="connsiteX4" fmla="*/ 1214662 w 1214662"/>
              <a:gd name="connsiteY4" fmla="*/ 34525 h 94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662" h="948925">
                <a:moveTo>
                  <a:pt x="11" y="948925"/>
                </a:moveTo>
                <a:cubicBezTo>
                  <a:pt x="163784" y="922767"/>
                  <a:pt x="327558" y="896609"/>
                  <a:pt x="327558" y="785152"/>
                </a:cubicBezTo>
                <a:cubicBezTo>
                  <a:pt x="327558" y="673695"/>
                  <a:pt x="-2264" y="407564"/>
                  <a:pt x="11" y="280185"/>
                </a:cubicBezTo>
                <a:cubicBezTo>
                  <a:pt x="2286" y="152806"/>
                  <a:pt x="138763" y="61821"/>
                  <a:pt x="341205" y="20878"/>
                </a:cubicBezTo>
                <a:cubicBezTo>
                  <a:pt x="543647" y="-20065"/>
                  <a:pt x="879154" y="7230"/>
                  <a:pt x="1214662" y="3452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64288" y="411510"/>
            <a:ext cx="1737976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mtClean="0"/>
              <a:t>y = ax + b, (a</a:t>
            </a:r>
            <a:r>
              <a:rPr lang="en-US" smtClean="0">
                <a:sym typeface="Symbol"/>
              </a:rPr>
              <a:t>0)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457472" y="1428978"/>
            <a:ext cx="1435008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mtClean="0"/>
              <a:t>* b = 0</a:t>
            </a:r>
          </a:p>
          <a:p>
            <a:r>
              <a:rPr lang="en-US" smtClean="0"/>
              <a:t>y = ax , (a</a:t>
            </a:r>
            <a:r>
              <a:rPr lang="en-US" smtClean="0">
                <a:sym typeface="Symbol"/>
              </a:rPr>
              <a:t>0)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380312" y="2706474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TXĐ:</a:t>
            </a:r>
            <a:r>
              <a:rPr lang="en-US" b="1" smtClean="0">
                <a:sym typeface="Symbol"/>
              </a:rPr>
              <a:t></a:t>
            </a:r>
            <a:r>
              <a:rPr lang="en-US" b="1" smtClean="0"/>
              <a:t> x </a:t>
            </a:r>
            <a:r>
              <a:rPr lang="en-US" b="1" smtClean="0">
                <a:sym typeface="Symbol"/>
              </a:rPr>
              <a:t> R</a:t>
            </a:r>
            <a:endParaRPr lang="en-US" b="1"/>
          </a:p>
        </p:txBody>
      </p:sp>
      <p:sp>
        <p:nvSpPr>
          <p:cNvPr id="18" name="TextBox 17"/>
          <p:cNvSpPr txBox="1"/>
          <p:nvPr/>
        </p:nvSpPr>
        <p:spPr>
          <a:xfrm>
            <a:off x="6300192" y="3612961"/>
            <a:ext cx="2843808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* a &gt; 0  Đồng biến</a:t>
            </a:r>
          </a:p>
          <a:p>
            <a:r>
              <a:rPr lang="en-US" sz="2400" smtClean="0"/>
              <a:t>* a &lt; 0  Nghịch biến</a:t>
            </a:r>
            <a:endParaRPr lang="en-US" sz="2400"/>
          </a:p>
        </p:txBody>
      </p:sp>
      <p:sp>
        <p:nvSpPr>
          <p:cNvPr id="20" name="Freeform 19"/>
          <p:cNvSpPr/>
          <p:nvPr/>
        </p:nvSpPr>
        <p:spPr>
          <a:xfrm>
            <a:off x="6762086" y="581891"/>
            <a:ext cx="600771" cy="577106"/>
          </a:xfrm>
          <a:custGeom>
            <a:avLst/>
            <a:gdLst>
              <a:gd name="connsiteX0" fmla="*/ 438814 w 600771"/>
              <a:gd name="connsiteY0" fmla="*/ 561109 h 577106"/>
              <a:gd name="connsiteX1" fmla="*/ 594678 w 600771"/>
              <a:gd name="connsiteY1" fmla="*/ 561109 h 577106"/>
              <a:gd name="connsiteX2" fmla="*/ 511550 w 600771"/>
              <a:gd name="connsiteY2" fmla="*/ 394854 h 577106"/>
              <a:gd name="connsiteX3" fmla="*/ 2396 w 600771"/>
              <a:gd name="connsiteY3" fmla="*/ 176645 h 577106"/>
              <a:gd name="connsiteX4" fmla="*/ 355687 w 600771"/>
              <a:gd name="connsiteY4" fmla="*/ 0 h 577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771" h="577106">
                <a:moveTo>
                  <a:pt x="438814" y="561109"/>
                </a:moveTo>
                <a:cubicBezTo>
                  <a:pt x="510684" y="574963"/>
                  <a:pt x="582555" y="588818"/>
                  <a:pt x="594678" y="561109"/>
                </a:cubicBezTo>
                <a:cubicBezTo>
                  <a:pt x="606801" y="533400"/>
                  <a:pt x="610264" y="458931"/>
                  <a:pt x="511550" y="394854"/>
                </a:cubicBezTo>
                <a:cubicBezTo>
                  <a:pt x="412836" y="330777"/>
                  <a:pt x="28373" y="242454"/>
                  <a:pt x="2396" y="176645"/>
                </a:cubicBezTo>
                <a:cubicBezTo>
                  <a:pt x="-23581" y="110836"/>
                  <a:pt x="166053" y="55418"/>
                  <a:pt x="355687" y="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077290" y="1160146"/>
            <a:ext cx="367450" cy="640080"/>
          </a:xfrm>
          <a:custGeom>
            <a:avLst/>
            <a:gdLst>
              <a:gd name="connsiteX0" fmla="*/ 131230 w 367450"/>
              <a:gd name="connsiteY0" fmla="*/ 0 h 640080"/>
              <a:gd name="connsiteX1" fmla="*/ 215050 w 367450"/>
              <a:gd name="connsiteY1" fmla="*/ 30480 h 640080"/>
              <a:gd name="connsiteX2" fmla="*/ 230290 w 367450"/>
              <a:gd name="connsiteY2" fmla="*/ 160020 h 640080"/>
              <a:gd name="connsiteX3" fmla="*/ 1690 w 367450"/>
              <a:gd name="connsiteY3" fmla="*/ 525780 h 640080"/>
              <a:gd name="connsiteX4" fmla="*/ 367450 w 367450"/>
              <a:gd name="connsiteY4" fmla="*/ 640080 h 64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450" h="640080">
                <a:moveTo>
                  <a:pt x="131230" y="0"/>
                </a:moveTo>
                <a:cubicBezTo>
                  <a:pt x="164885" y="1905"/>
                  <a:pt x="198540" y="3810"/>
                  <a:pt x="215050" y="30480"/>
                </a:cubicBezTo>
                <a:cubicBezTo>
                  <a:pt x="231560" y="57150"/>
                  <a:pt x="265850" y="77470"/>
                  <a:pt x="230290" y="160020"/>
                </a:cubicBezTo>
                <a:cubicBezTo>
                  <a:pt x="194730" y="242570"/>
                  <a:pt x="-21170" y="445770"/>
                  <a:pt x="1690" y="525780"/>
                </a:cubicBezTo>
                <a:cubicBezTo>
                  <a:pt x="24550" y="605790"/>
                  <a:pt x="309030" y="619760"/>
                  <a:pt x="367450" y="640080"/>
                </a:cubicBezTo>
              </a:path>
            </a:pathLst>
          </a:cu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815137" y="3052763"/>
            <a:ext cx="1905000" cy="250309"/>
          </a:xfrm>
          <a:custGeom>
            <a:avLst/>
            <a:gdLst>
              <a:gd name="connsiteX0" fmla="*/ 0 w 1905000"/>
              <a:gd name="connsiteY0" fmla="*/ 219075 h 250309"/>
              <a:gd name="connsiteX1" fmla="*/ 266700 w 1905000"/>
              <a:gd name="connsiteY1" fmla="*/ 238125 h 250309"/>
              <a:gd name="connsiteX2" fmla="*/ 323850 w 1905000"/>
              <a:gd name="connsiteY2" fmla="*/ 57150 h 250309"/>
              <a:gd name="connsiteX3" fmla="*/ 1905000 w 1905000"/>
              <a:gd name="connsiteY3" fmla="*/ 0 h 250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250309">
                <a:moveTo>
                  <a:pt x="0" y="219075"/>
                </a:moveTo>
                <a:cubicBezTo>
                  <a:pt x="106362" y="242093"/>
                  <a:pt x="212725" y="265112"/>
                  <a:pt x="266700" y="238125"/>
                </a:cubicBezTo>
                <a:cubicBezTo>
                  <a:pt x="320675" y="211138"/>
                  <a:pt x="50800" y="96837"/>
                  <a:pt x="323850" y="57150"/>
                </a:cubicBezTo>
                <a:cubicBezTo>
                  <a:pt x="596900" y="17463"/>
                  <a:pt x="1250950" y="8731"/>
                  <a:pt x="1905000" y="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940152" y="3288581"/>
            <a:ext cx="1031184" cy="800100"/>
          </a:xfrm>
          <a:custGeom>
            <a:avLst/>
            <a:gdLst>
              <a:gd name="connsiteX0" fmla="*/ 793744 w 1031184"/>
              <a:gd name="connsiteY0" fmla="*/ 0 h 800100"/>
              <a:gd name="connsiteX1" fmla="*/ 984244 w 1031184"/>
              <a:gd name="connsiteY1" fmla="*/ 57150 h 800100"/>
              <a:gd name="connsiteX2" fmla="*/ 22219 w 1031184"/>
              <a:gd name="connsiteY2" fmla="*/ 285750 h 800100"/>
              <a:gd name="connsiteX3" fmla="*/ 346069 w 1031184"/>
              <a:gd name="connsiteY3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1184" h="800100">
                <a:moveTo>
                  <a:pt x="793744" y="0"/>
                </a:moveTo>
                <a:cubicBezTo>
                  <a:pt x="953288" y="4762"/>
                  <a:pt x="1112832" y="9525"/>
                  <a:pt x="984244" y="57150"/>
                </a:cubicBezTo>
                <a:cubicBezTo>
                  <a:pt x="855657" y="104775"/>
                  <a:pt x="128582" y="161925"/>
                  <a:pt x="22219" y="285750"/>
                </a:cubicBezTo>
                <a:cubicBezTo>
                  <a:pt x="-84144" y="409575"/>
                  <a:pt x="219069" y="730250"/>
                  <a:pt x="346069" y="800100"/>
                </a:cubicBezTo>
              </a:path>
            </a:pathLst>
          </a:custGeom>
          <a:ln w="1905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212792" y="3182099"/>
            <a:ext cx="2198968" cy="1754326"/>
            <a:chOff x="107504" y="3182099"/>
            <a:chExt cx="2198968" cy="1754326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6" name="TextBox 25"/>
            <p:cNvSpPr txBox="1"/>
            <p:nvPr/>
          </p:nvSpPr>
          <p:spPr>
            <a:xfrm>
              <a:off x="107504" y="3182099"/>
              <a:ext cx="2198968" cy="1754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* Cho x = 0 =&gt; y = b</a:t>
              </a:r>
            </a:p>
            <a:p>
              <a:r>
                <a:rPr lang="en-US" smtClean="0"/>
                <a:t>được điểm </a:t>
              </a:r>
              <a:r>
                <a:rPr lang="en-US" smtClean="0">
                  <a:solidFill>
                    <a:srgbClr val="0070C0"/>
                  </a:solidFill>
                </a:rPr>
                <a:t>A(0;b)</a:t>
              </a:r>
            </a:p>
            <a:p>
              <a:r>
                <a:rPr lang="en-US" smtClean="0"/>
                <a:t>* Cho y = 0 =&gt;</a:t>
              </a:r>
            </a:p>
            <a:p>
              <a:r>
                <a:rPr lang="en-US" smtClean="0"/>
                <a:t>được điểm</a:t>
              </a:r>
            </a:p>
            <a:p>
              <a:r>
                <a:rPr lang="en-US" smtClean="0"/>
                <a:t>- Vẽ đường thẳng đi </a:t>
              </a:r>
            </a:p>
            <a:p>
              <a:r>
                <a:rPr lang="en-US" smtClean="0"/>
                <a:t>qua </a:t>
              </a:r>
              <a:r>
                <a:rPr lang="en-US" smtClean="0">
                  <a:solidFill>
                    <a:srgbClr val="0070C0"/>
                  </a:solidFill>
                </a:rPr>
                <a:t>A</a:t>
              </a:r>
              <a:r>
                <a:rPr lang="en-US" smtClean="0"/>
                <a:t> và 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r>
                <a:rPr lang="en-US" smtClean="0"/>
                <a:t> </a:t>
              </a:r>
              <a:endParaRPr lang="en-US"/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4756047"/>
                </p:ext>
              </p:extLst>
            </p:nvPr>
          </p:nvGraphicFramePr>
          <p:xfrm>
            <a:off x="1642307" y="3655730"/>
            <a:ext cx="625437" cy="524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Equation" r:id="rId9" imgW="469800" imgH="393480" progId="Equation.DSMT4">
                    <p:embed/>
                  </p:oleObj>
                </mc:Choice>
                <mc:Fallback>
                  <p:oleObj name="Equation" r:id="rId9" imgW="4698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642307" y="3655730"/>
                          <a:ext cx="625437" cy="52401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1616993"/>
                </p:ext>
              </p:extLst>
            </p:nvPr>
          </p:nvGraphicFramePr>
          <p:xfrm>
            <a:off x="1272830" y="3970572"/>
            <a:ext cx="706882" cy="4763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Equation" r:id="rId11" imgW="583920" imgH="393480" progId="Equation.DSMT4">
                    <p:embed/>
                  </p:oleObj>
                </mc:Choice>
                <mc:Fallback>
                  <p:oleObj name="Equation" r:id="rId11" imgW="58392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272830" y="3970572"/>
                          <a:ext cx="706882" cy="47637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3" name="Group 42"/>
          <p:cNvGrpSpPr/>
          <p:nvPr/>
        </p:nvGrpSpPr>
        <p:grpSpPr>
          <a:xfrm>
            <a:off x="539552" y="-20538"/>
            <a:ext cx="1656184" cy="1433443"/>
            <a:chOff x="683568" y="-20538"/>
            <a:chExt cx="1656184" cy="1433443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683568" y="780842"/>
              <a:ext cx="1574735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1470935" y="67281"/>
              <a:ext cx="0" cy="13456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312276" y="267494"/>
              <a:ext cx="811452" cy="892652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463606" y="-205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y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039670" y="4115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 rot="2679182">
              <a:off x="1404535" y="8881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9" name="Flowchart: Connector 38"/>
            <p:cNvSpPr/>
            <p:nvPr/>
          </p:nvSpPr>
          <p:spPr>
            <a:xfrm>
              <a:off x="1448674" y="740093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lowchart: Connector 39"/>
            <p:cNvSpPr/>
            <p:nvPr/>
          </p:nvSpPr>
          <p:spPr>
            <a:xfrm>
              <a:off x="1440044" y="411510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81082" y="76225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O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01744" y="25820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59489" y="-20538"/>
            <a:ext cx="1936447" cy="1449516"/>
            <a:chOff x="403305" y="-20538"/>
            <a:chExt cx="1936447" cy="1449516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683568" y="780842"/>
              <a:ext cx="1574735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1470935" y="67281"/>
              <a:ext cx="0" cy="13456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312276" y="267494"/>
              <a:ext cx="811452" cy="892652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463606" y="-205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y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39670" y="4115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 rot="2679182">
              <a:off x="1404535" y="8881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1" name="Flowchart: Connector 50"/>
            <p:cNvSpPr/>
            <p:nvPr/>
          </p:nvSpPr>
          <p:spPr>
            <a:xfrm>
              <a:off x="1448674" y="740093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1440044" y="411510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81082" y="76225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O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201744" y="25820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78594" y="536326"/>
              <a:ext cx="811452" cy="892652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rot="2679182">
              <a:off x="403305" y="841501"/>
              <a:ext cx="1277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    y=a’x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b’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95936" y="-13821"/>
            <a:ext cx="1656184" cy="1433443"/>
            <a:chOff x="683568" y="-20538"/>
            <a:chExt cx="1656184" cy="1433443"/>
          </a:xfrm>
        </p:grpSpPr>
        <p:cxnSp>
          <p:nvCxnSpPr>
            <p:cNvPr id="56" name="Straight Arrow Connector 55"/>
            <p:cNvCxnSpPr/>
            <p:nvPr/>
          </p:nvCxnSpPr>
          <p:spPr>
            <a:xfrm>
              <a:off x="683568" y="780842"/>
              <a:ext cx="1574735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1470935" y="67281"/>
              <a:ext cx="0" cy="13456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312276" y="267494"/>
              <a:ext cx="811452" cy="892652"/>
            </a:xfrm>
            <a:prstGeom prst="line">
              <a:avLst/>
            </a:prstGeom>
            <a:ln w="28575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463606" y="-205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y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039670" y="4115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accent5"/>
                  </a:solidFill>
                </a:rPr>
                <a:t>x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2679182">
              <a:off x="1404535" y="888109"/>
              <a:ext cx="8931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2" name="Flowchart: Connector 61"/>
            <p:cNvSpPr/>
            <p:nvPr/>
          </p:nvSpPr>
          <p:spPr>
            <a:xfrm>
              <a:off x="1448674" y="740093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lowchart: Connector 62"/>
            <p:cNvSpPr/>
            <p:nvPr/>
          </p:nvSpPr>
          <p:spPr>
            <a:xfrm>
              <a:off x="1440044" y="411510"/>
              <a:ext cx="61782" cy="67960"/>
            </a:xfrm>
            <a:prstGeom prst="flowChartConnector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81082" y="76225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5"/>
                  </a:solidFill>
                </a:rPr>
                <a:t>O</a:t>
              </a:r>
              <a:endParaRPr lang="en-US">
                <a:solidFill>
                  <a:schemeClr val="accent5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201744" y="25820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b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1336343" y="267494"/>
              <a:ext cx="811452" cy="892652"/>
            </a:xfrm>
            <a:prstGeom prst="line">
              <a:avLst/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 rot="2894332">
              <a:off x="1315301" y="460225"/>
              <a:ext cx="1047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accent3">
                      <a:lumMod val="50000"/>
                    </a:schemeClr>
                  </a:solidFill>
                </a:rPr>
                <a:t>y=a’x</a:t>
              </a:r>
              <a:r>
                <a:rPr lang="en-US" smtClean="0"/>
                <a:t>+</a:t>
              </a:r>
              <a:r>
                <a:rPr lang="en-US" smtClean="0">
                  <a:solidFill>
                    <a:srgbClr val="FF0000"/>
                  </a:solidFill>
                </a:rPr>
                <a:t>b’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70" name="Freeform 69"/>
          <p:cNvSpPr/>
          <p:nvPr/>
        </p:nvSpPr>
        <p:spPr>
          <a:xfrm>
            <a:off x="413032" y="1073150"/>
            <a:ext cx="1974568" cy="1498863"/>
          </a:xfrm>
          <a:custGeom>
            <a:avLst/>
            <a:gdLst>
              <a:gd name="connsiteX0" fmla="*/ 1974568 w 1974568"/>
              <a:gd name="connsiteY0" fmla="*/ 1473200 h 1498863"/>
              <a:gd name="connsiteX1" fmla="*/ 1733268 w 1974568"/>
              <a:gd name="connsiteY1" fmla="*/ 1473200 h 1498863"/>
              <a:gd name="connsiteX2" fmla="*/ 1682468 w 1974568"/>
              <a:gd name="connsiteY2" fmla="*/ 1206500 h 1498863"/>
              <a:gd name="connsiteX3" fmla="*/ 44168 w 1974568"/>
              <a:gd name="connsiteY3" fmla="*/ 355600 h 1498863"/>
              <a:gd name="connsiteX4" fmla="*/ 628368 w 1974568"/>
              <a:gd name="connsiteY4" fmla="*/ 0 h 1498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4568" h="1498863">
                <a:moveTo>
                  <a:pt x="1974568" y="1473200"/>
                </a:moveTo>
                <a:cubicBezTo>
                  <a:pt x="1878259" y="1495425"/>
                  <a:pt x="1781951" y="1517650"/>
                  <a:pt x="1733268" y="1473200"/>
                </a:cubicBezTo>
                <a:cubicBezTo>
                  <a:pt x="1684585" y="1428750"/>
                  <a:pt x="1963985" y="1392767"/>
                  <a:pt x="1682468" y="1206500"/>
                </a:cubicBezTo>
                <a:cubicBezTo>
                  <a:pt x="1400951" y="1020233"/>
                  <a:pt x="219851" y="556683"/>
                  <a:pt x="44168" y="355600"/>
                </a:cubicBezTo>
                <a:cubicBezTo>
                  <a:pt x="-131515" y="154517"/>
                  <a:pt x="248426" y="77258"/>
                  <a:pt x="628368" y="0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1092200" y="2551228"/>
            <a:ext cx="1326347" cy="630122"/>
          </a:xfrm>
          <a:custGeom>
            <a:avLst/>
            <a:gdLst>
              <a:gd name="connsiteX0" fmla="*/ 1308100 w 1326347"/>
              <a:gd name="connsiteY0" fmla="*/ 33222 h 630122"/>
              <a:gd name="connsiteX1" fmla="*/ 952500 w 1326347"/>
              <a:gd name="connsiteY1" fmla="*/ 45922 h 630122"/>
              <a:gd name="connsiteX2" fmla="*/ 1295400 w 1326347"/>
              <a:gd name="connsiteY2" fmla="*/ 477722 h 630122"/>
              <a:gd name="connsiteX3" fmla="*/ 0 w 1326347"/>
              <a:gd name="connsiteY3" fmla="*/ 630122 h 630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347" h="630122">
                <a:moveTo>
                  <a:pt x="1308100" y="33222"/>
                </a:moveTo>
                <a:cubicBezTo>
                  <a:pt x="1131358" y="2530"/>
                  <a:pt x="954617" y="-28161"/>
                  <a:pt x="952500" y="45922"/>
                </a:cubicBezTo>
                <a:cubicBezTo>
                  <a:pt x="950383" y="120005"/>
                  <a:pt x="1454150" y="380355"/>
                  <a:pt x="1295400" y="477722"/>
                </a:cubicBezTo>
                <a:cubicBezTo>
                  <a:pt x="1136650" y="575089"/>
                  <a:pt x="198967" y="611072"/>
                  <a:pt x="0" y="630122"/>
                </a:cubicBezTo>
              </a:path>
            </a:pathLst>
          </a:cu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 rot="1566795">
            <a:off x="621402" y="1524733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Đường thẳng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26597" y="2237110"/>
            <a:ext cx="893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y=ax+b</a:t>
            </a:r>
          </a:p>
          <a:p>
            <a:r>
              <a:rPr lang="en-US" smtClean="0"/>
              <a:t>(a </a:t>
            </a:r>
            <a:r>
              <a:rPr lang="en-US" smtClean="0">
                <a:sym typeface="Symbol"/>
              </a:rPr>
              <a:t> 0)</a:t>
            </a:r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 rot="21360405">
            <a:off x="1249139" y="2818386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Cách vẽ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 rot="21354439">
            <a:off x="6012160" y="862862"/>
            <a:ext cx="1005785" cy="305233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Định nghĩa</a:t>
            </a:r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3238388">
            <a:off x="6158618" y="2136610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n>
                  <a:solidFill>
                    <a:srgbClr val="FF0000"/>
                  </a:solidFill>
                </a:ln>
              </a:rPr>
              <a:t>Tính chất</a:t>
            </a:r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1306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875" y="4492869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Đừng ngần ngại khi đưa ra một ý tưởng và đừng chần chừ khi thực hiện nó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72918" y="4788832"/>
            <a:ext cx="492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Vì ý tưởng sớm hay muộn cũng trở thành hiện thực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99" y="298150"/>
            <a:ext cx="83599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 học đến đây là kết thúc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5339" y="1018459"/>
            <a:ext cx="7904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Chúc các bạn học thật tốt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2744" y="1921316"/>
            <a:ext cx="4748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Tham gia nhóm Toán </a:t>
            </a:r>
            <a:r>
              <a:rPr lang="en-US" b="1" i="1" smtClean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9 </a:t>
            </a: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- Thầy Luân qua link</a:t>
            </a:r>
            <a:endParaRPr lang="en-US" b="1" i="1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1258709"/>
            <a:ext cx="2286000" cy="21431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43121" y="2207117"/>
            <a:ext cx="3627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https://zalo.me/g/isjfhc015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6874" y="2709393"/>
            <a:ext cx="16610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i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Hoặc quét mã:</a:t>
            </a:r>
            <a:endParaRPr lang="en-US" b="1" i="1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120834" name="Picture 2" descr="D:\GiaoAn\2021\toan 9\toan 9 Q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062" y="2391783"/>
            <a:ext cx="2216119" cy="216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89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83518"/>
            <a:ext cx="1827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Định nghĩa: 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1577" y="1203598"/>
            <a:ext cx="7532831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Hàm số bậc nhất là hàm số được cho bởi công thức</a:t>
            </a:r>
          </a:p>
          <a:p>
            <a:pPr algn="ctr"/>
            <a:endParaRPr lang="en-US" sz="2800" smtClean="0"/>
          </a:p>
          <a:p>
            <a:pPr algn="ctr"/>
            <a:r>
              <a:rPr lang="en-US" sz="4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y = ax + b</a:t>
            </a:r>
          </a:p>
          <a:p>
            <a:pPr algn="ctr"/>
            <a:endParaRPr lang="en-US" sz="2800"/>
          </a:p>
          <a:p>
            <a:pPr algn="just"/>
            <a:r>
              <a:rPr lang="en-US" sz="2800" smtClean="0"/>
              <a:t>Trong đó a, b là các số cho trước a </a:t>
            </a:r>
            <a:r>
              <a:rPr lang="en-US" sz="2800" smtClean="0">
                <a:sym typeface="Symbol"/>
              </a:rPr>
              <a:t> 0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44003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464" y="123478"/>
            <a:ext cx="5897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Xác định các hàm số bậc nhất trong bảng sau. 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Nêu ra hệ số a, b của chúng</a:t>
            </a:r>
            <a:endParaRPr lang="en-US" sz="2400">
              <a:solidFill>
                <a:srgbClr val="0070C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80454"/>
              </p:ext>
            </p:extLst>
          </p:nvPr>
        </p:nvGraphicFramePr>
        <p:xfrm>
          <a:off x="1023382" y="1103283"/>
          <a:ext cx="6788978" cy="3556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2514"/>
                <a:gridCol w="1512168"/>
                <a:gridCol w="1368152"/>
                <a:gridCol w="1296144"/>
              </a:tblGrid>
              <a:tr h="794581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Hàm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Hàm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 bậc nhất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hệ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 a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hệ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 b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3 - 2x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3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 = 2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- 0,2x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3x</a:t>
                      </a:r>
                      <a:r>
                        <a:rPr lang="en-US" baseline="30000" smtClean="0"/>
                        <a:t>2</a:t>
                      </a:r>
                      <a:r>
                        <a:rPr lang="en-US" baseline="0" smtClean="0"/>
                        <a:t> + 5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591960"/>
              </p:ext>
            </p:extLst>
          </p:nvPr>
        </p:nvGraphicFramePr>
        <p:xfrm>
          <a:off x="1379261" y="4299942"/>
          <a:ext cx="1896595" cy="35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1295280" imgH="241200" progId="Equation.DSMT4">
                  <p:embed/>
                </p:oleObj>
              </mc:Choice>
              <mc:Fallback>
                <p:oleObj name="Equation" r:id="rId3" imgW="1295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9261" y="4299942"/>
                        <a:ext cx="1896595" cy="35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39952" y="1779662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3152006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39952" y="4083918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192367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-2</a:t>
            </a:r>
            <a:endParaRPr lang="en-US" sz="2400"/>
          </a:p>
        </p:txBody>
      </p:sp>
      <p:sp>
        <p:nvSpPr>
          <p:cNvPr id="10" name="TextBox 9"/>
          <p:cNvSpPr txBox="1"/>
          <p:nvPr/>
        </p:nvSpPr>
        <p:spPr>
          <a:xfrm>
            <a:off x="7041758" y="19335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3</a:t>
            </a:r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5508104" y="3296022"/>
            <a:ext cx="671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-0,2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7041758" y="330589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0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553171"/>
              </p:ext>
            </p:extLst>
          </p:nvPr>
        </p:nvGraphicFramePr>
        <p:xfrm>
          <a:off x="5526223" y="4266419"/>
          <a:ext cx="511337" cy="36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317160" imgH="228600" progId="Equation.DSMT4">
                  <p:embed/>
                </p:oleObj>
              </mc:Choice>
              <mc:Fallback>
                <p:oleObj name="Equation" r:id="rId5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26223" y="4266419"/>
                        <a:ext cx="511337" cy="36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93164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650990"/>
              </p:ext>
            </p:extLst>
          </p:nvPr>
        </p:nvGraphicFramePr>
        <p:xfrm>
          <a:off x="6761163" y="4271963"/>
          <a:ext cx="8985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558720" imgH="228600" progId="Equation.DSMT4">
                  <p:embed/>
                </p:oleObj>
              </mc:Choice>
              <mc:Fallback>
                <p:oleObj name="Equation" r:id="rId9" imgW="55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61163" y="4271963"/>
                        <a:ext cx="898525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844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83518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Tính chất: 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1577" y="1131590"/>
            <a:ext cx="7117654" cy="1242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Hàm số bậc nhất </a:t>
            </a:r>
            <a:r>
              <a:rPr lang="en-US" sz="4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y = ax + b </a:t>
            </a:r>
            <a:r>
              <a:rPr lang="en-US" sz="2800" smtClean="0"/>
              <a:t>được xác định</a:t>
            </a:r>
          </a:p>
          <a:p>
            <a:r>
              <a:rPr lang="en-US" sz="2800" smtClean="0"/>
              <a:t> với mọi giá trị của x thuộc R, có tính chất sau:</a:t>
            </a:r>
          </a:p>
          <a:p>
            <a:endParaRPr lang="en-US" sz="2800" b="1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just"/>
            <a:endParaRPr lang="en-US" sz="2800"/>
          </a:p>
        </p:txBody>
      </p:sp>
      <p:sp>
        <p:nvSpPr>
          <p:cNvPr id="4" name="Rectangle 3"/>
          <p:cNvSpPr/>
          <p:nvPr/>
        </p:nvSpPr>
        <p:spPr>
          <a:xfrm>
            <a:off x="1440160" y="24997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* Đồng biến trên R, khi a &gt; 0</a:t>
            </a:r>
          </a:p>
        </p:txBody>
      </p:sp>
      <p:sp>
        <p:nvSpPr>
          <p:cNvPr id="5" name="Rectangle 4"/>
          <p:cNvSpPr/>
          <p:nvPr/>
        </p:nvSpPr>
        <p:spPr>
          <a:xfrm>
            <a:off x="1475656" y="3109714"/>
            <a:ext cx="46410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* Nghịch biến trên R, khi a &lt; 0</a:t>
            </a:r>
            <a:endParaRPr lang="en-US" sz="28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0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9542"/>
            <a:ext cx="7973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Xác định các hàm số đồng biến và nghịch biến trong bảng sau.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408871"/>
              </p:ext>
            </p:extLst>
          </p:nvPr>
        </p:nvGraphicFramePr>
        <p:xfrm>
          <a:off x="611560" y="1511370"/>
          <a:ext cx="8064896" cy="2635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4536"/>
                <a:gridCol w="1369210"/>
                <a:gridCol w="1297147"/>
                <a:gridCol w="1297147"/>
                <a:gridCol w="1486856"/>
              </a:tblGrid>
              <a:tr h="794581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Hàm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hệ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 a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hệ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số b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Đồng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biến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C00000"/>
                          </a:solidFill>
                        </a:rPr>
                        <a:t>Nghịch</a:t>
                      </a:r>
                      <a:r>
                        <a:rPr lang="en-US" baseline="0" smtClean="0">
                          <a:solidFill>
                            <a:srgbClr val="C00000"/>
                          </a:solidFill>
                        </a:rPr>
                        <a:t> biến</a:t>
                      </a:r>
                      <a:endParaRPr lang="en-US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3 - 2x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-2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3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- 0,2x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-0,2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0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3x</a:t>
                      </a:r>
                      <a:r>
                        <a:rPr lang="en-US" baseline="0" smtClean="0"/>
                        <a:t> + 5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3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</a:t>
                      </a:r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53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539235"/>
              </p:ext>
            </p:extLst>
          </p:nvPr>
        </p:nvGraphicFramePr>
        <p:xfrm>
          <a:off x="967439" y="3753867"/>
          <a:ext cx="1896595" cy="35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3" imgW="1295280" imgH="241200" progId="Equation.DSMT4">
                  <p:embed/>
                </p:oleObj>
              </mc:Choice>
              <mc:Fallback>
                <p:oleObj name="Equation" r:id="rId3" imgW="1295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7439" y="3753867"/>
                        <a:ext cx="1896595" cy="353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87718" y="2210396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62318" y="2657895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7558" y="3123853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272597"/>
              </p:ext>
            </p:extLst>
          </p:nvPr>
        </p:nvGraphicFramePr>
        <p:xfrm>
          <a:off x="3635375" y="3721125"/>
          <a:ext cx="3683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5" imgW="228600" imgH="228600" progId="Equation.DSMT4">
                  <p:embed/>
                </p:oleObj>
              </mc:Choice>
              <mc:Fallback>
                <p:oleObj name="Equation" r:id="rId5" imgW="228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375" y="3721125"/>
                        <a:ext cx="368300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41975"/>
              </p:ext>
            </p:extLst>
          </p:nvPr>
        </p:nvGraphicFramePr>
        <p:xfrm>
          <a:off x="3982378" y="2770287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7" imgW="914400" imgH="198720" progId="Equation.DSMT4">
                  <p:embed/>
                </p:oleObj>
              </mc:Choice>
              <mc:Fallback>
                <p:oleObj name="Equation" r:id="rId7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82378" y="2770287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1945"/>
              </p:ext>
            </p:extLst>
          </p:nvPr>
        </p:nvGraphicFramePr>
        <p:xfrm>
          <a:off x="4798828" y="3725888"/>
          <a:ext cx="8985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9" imgW="558720" imgH="228600" progId="Equation.DSMT4">
                  <p:embed/>
                </p:oleObj>
              </mc:Choice>
              <mc:Fallback>
                <p:oleObj name="Equation" r:id="rId9" imgW="55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98828" y="3725888"/>
                        <a:ext cx="898525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247558" y="3602509"/>
            <a:ext cx="628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smtClean="0">
                <a:solidFill>
                  <a:srgbClr val="0070C0"/>
                </a:solidFill>
                <a:sym typeface="Wingdings"/>
              </a:rPr>
              <a:t></a:t>
            </a:r>
            <a:endParaRPr lang="en-US" sz="4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7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7494"/>
            <a:ext cx="5604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29997" dir="5400000" sy="-100000" algn="bl" rotWithShape="0"/>
                </a:effectLst>
              </a:rPr>
              <a:t>Đồ thị của hàm số y = ax + b (a </a:t>
            </a:r>
            <a:r>
              <a:rPr lang="en-US" sz="2800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29997" dir="5400000" sy="-100000" algn="bl" rotWithShape="0"/>
                </a:effectLst>
                <a:sym typeface="Symbol"/>
              </a:rPr>
              <a:t> 0)</a:t>
            </a:r>
            <a:endParaRPr lang="en-US" sz="2800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141" y="826641"/>
            <a:ext cx="6466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2">
                    <a:lumMod val="50000"/>
                  </a:schemeClr>
                </a:solidFill>
              </a:rPr>
              <a:t>Biểu diễn các điểm sau trên cùng mặt phẳng tọa độ</a:t>
            </a:r>
            <a:endParaRPr lang="en-US" sz="24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377231"/>
            <a:ext cx="29193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A(1;2), B(2;4), C(3;6)</a:t>
            </a:r>
          </a:p>
          <a:p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A’(1;2+1), B’(2;4+1)</a:t>
            </a:r>
          </a:p>
          <a:p>
            <a:r>
              <a:rPr lang="en-US" sz="2400" smtClean="0">
                <a:solidFill>
                  <a:schemeClr val="bg2">
                    <a:lumMod val="25000"/>
                  </a:schemeClr>
                </a:solidFill>
              </a:rPr>
              <a:t>C’(3;6+1)</a:t>
            </a:r>
            <a:endParaRPr lang="en-US" sz="240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877986"/>
              </p:ext>
            </p:extLst>
          </p:nvPr>
        </p:nvGraphicFramePr>
        <p:xfrm>
          <a:off x="5064006" y="1733902"/>
          <a:ext cx="2160000" cy="292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5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4631958" y="4587974"/>
            <a:ext cx="3252410" cy="423138"/>
            <a:chOff x="3779912" y="4587974"/>
            <a:chExt cx="3252410" cy="42313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3779912" y="4659982"/>
              <a:ext cx="3240360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424794" y="46417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/>
                <a:t>1</a:t>
              </a:r>
              <a:endParaRPr lang="en-US" b="1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72106" y="46417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60114" y="46417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3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12534" y="46417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4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32240" y="458797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bg2">
                      <a:lumMod val="25000"/>
                    </a:schemeClr>
                  </a:solidFill>
                </a:rPr>
                <a:t>x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843889" y="464131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5</a:t>
              </a:r>
              <a:endParaRPr lang="en-US" b="1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712628" y="1363895"/>
            <a:ext cx="651460" cy="3665419"/>
            <a:chOff x="3860582" y="1363895"/>
            <a:chExt cx="651460" cy="3665419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4211960" y="1491630"/>
              <a:ext cx="0" cy="345638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906545" y="408391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/>
                <a:t>1</a:t>
              </a:r>
              <a:endParaRPr lang="en-US" b="1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06545" y="372172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06545" y="335953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3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06545" y="299733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6545" y="2635143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5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06545" y="227294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06545" y="191075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7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06545" y="154856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8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11960" y="136389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chemeClr val="bg2">
                      <a:lumMod val="25000"/>
                    </a:schemeClr>
                  </a:solidFill>
                </a:rPr>
                <a:t>y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60582" y="4659982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bg2">
                      <a:lumMod val="25000"/>
                    </a:schemeClr>
                  </a:solidFill>
                </a:rPr>
                <a:t>O</a:t>
              </a:r>
              <a:endParaRPr lang="en-US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sp>
        <p:nvSpPr>
          <p:cNvPr id="29" name="Flowchart: Connector 28"/>
          <p:cNvSpPr/>
          <p:nvPr/>
        </p:nvSpPr>
        <p:spPr>
          <a:xfrm>
            <a:off x="5384385" y="3875037"/>
            <a:ext cx="90455" cy="90455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14063" y="38586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4" name="Flowchart: Connector 33"/>
          <p:cNvSpPr/>
          <p:nvPr/>
        </p:nvSpPr>
        <p:spPr>
          <a:xfrm>
            <a:off x="5752423" y="3149009"/>
            <a:ext cx="90455" cy="90455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724128" y="313257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36" name="Flowchart: Connector 35"/>
          <p:cNvSpPr/>
          <p:nvPr/>
        </p:nvSpPr>
        <p:spPr>
          <a:xfrm>
            <a:off x="6120837" y="2415679"/>
            <a:ext cx="90455" cy="90455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175092" y="23928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38" name="Flowchart: Connector 37"/>
          <p:cNvSpPr/>
          <p:nvPr/>
        </p:nvSpPr>
        <p:spPr>
          <a:xfrm>
            <a:off x="5379305" y="3511039"/>
            <a:ext cx="90455" cy="90455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076056" y="3147814"/>
            <a:ext cx="402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A’</a:t>
            </a:r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Flowchart: Connector 39"/>
          <p:cNvSpPr/>
          <p:nvPr/>
        </p:nvSpPr>
        <p:spPr>
          <a:xfrm>
            <a:off x="5736828" y="2778661"/>
            <a:ext cx="90455" cy="90455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364088" y="24997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B’</a:t>
            </a:r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2" name="Flowchart: Connector 41"/>
          <p:cNvSpPr/>
          <p:nvPr/>
        </p:nvSpPr>
        <p:spPr>
          <a:xfrm>
            <a:off x="6113884" y="2051681"/>
            <a:ext cx="90455" cy="90455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797650" y="176010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C’</a:t>
            </a:r>
            <a:endParaRPr lang="en-US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5201347" y="1641997"/>
            <a:ext cx="1374177" cy="2736303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076056" y="1548561"/>
            <a:ext cx="1368152" cy="2679373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51520" y="2819809"/>
            <a:ext cx="33774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accent3">
                    <a:lumMod val="50000"/>
                  </a:schemeClr>
                </a:solidFill>
              </a:rPr>
              <a:t>Nhận xét ba điểm A, B, C cùng nằm trên một đường thẳng d</a:t>
            </a:r>
          </a:p>
          <a:p>
            <a:endParaRPr lang="en-US" sz="200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000" smtClean="0">
                <a:solidFill>
                  <a:schemeClr val="accent3">
                    <a:lumMod val="50000"/>
                  </a:schemeClr>
                </a:solidFill>
              </a:rPr>
              <a:t>Ba điểm A’, B’, C’ cũng thuộc một đường thẳng d’ // d</a:t>
            </a:r>
            <a:endParaRPr lang="en-US" sz="200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3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44609"/>
            <a:ext cx="850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7030A0"/>
                </a:solidFill>
              </a:rPr>
              <a:t>Tính giá trị tương ứng của các hàm số y = 2x và hàm số y =2x + 1</a:t>
            </a:r>
          </a:p>
          <a:p>
            <a:r>
              <a:rPr lang="en-US" sz="2400" smtClean="0">
                <a:solidFill>
                  <a:srgbClr val="7030A0"/>
                </a:solidFill>
              </a:rPr>
              <a:t>với các giá trị x đã cho. Rồi điền các giá trị tính được vào bảng sau:</a:t>
            </a:r>
            <a:endParaRPr lang="en-US" sz="2400">
              <a:solidFill>
                <a:srgbClr val="7030A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49630"/>
              </p:ext>
            </p:extLst>
          </p:nvPr>
        </p:nvGraphicFramePr>
        <p:xfrm>
          <a:off x="539552" y="1707654"/>
          <a:ext cx="806489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0911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  <a:gridCol w="7848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-4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-3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-0,5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0,5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 = 2x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y=2x+1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42197" y="2067694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accent5">
                    <a:lumMod val="75000"/>
                  </a:schemeClr>
                </a:solidFill>
              </a:rPr>
              <a:t>   -8           -6          -2          -1	           0            1            2           4            6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2197" y="2437026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   -7           -5          -1           0	           1            2            3           5            7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2123728" y="2806358"/>
            <a:ext cx="5832648" cy="1997640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43809" y="3171621"/>
            <a:ext cx="4680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Có nhận xét gì về giá trị của hàm số y = 2x + 1 so với hàm số y = 2x với cùng giá trị của x</a:t>
            </a:r>
            <a:endParaRPr lang="en-US" sz="2400"/>
          </a:p>
        </p:txBody>
      </p:sp>
      <p:sp>
        <p:nvSpPr>
          <p:cNvPr id="8" name="Cloud Callout 7"/>
          <p:cNvSpPr/>
          <p:nvPr/>
        </p:nvSpPr>
        <p:spPr>
          <a:xfrm>
            <a:off x="683568" y="2772965"/>
            <a:ext cx="5832648" cy="1997640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9" y="3101206"/>
            <a:ext cx="4680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Với cùng giá trị của x thì giá trị  hàm số y = 2x + 1 luôn lớn hơn 1 đơn vị so với hàm số y = 2x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2771800" y="2806358"/>
            <a:ext cx="5832648" cy="1997640"/>
          </a:xfrm>
          <a:prstGeom prst="cloudCallout">
            <a:avLst>
              <a:gd name="adj1" fmla="val 41223"/>
              <a:gd name="adj2" fmla="val 5995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3171620"/>
            <a:ext cx="4680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Nói cách khác với mọi trị của x thì giá trị  hàm số y = 2x + 1 luôn lớn hơn 1 đơn vị so với hàm số y = 2x</a:t>
            </a:r>
            <a:endParaRPr lang="en-US" sz="2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23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9" grpId="1"/>
      <p:bldP spid="10" grpId="0" animBg="1"/>
      <p:bldP spid="10" grpId="1" animBg="1"/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4067944" y="928005"/>
            <a:ext cx="4464496" cy="3794666"/>
            <a:chOff x="4067944" y="928005"/>
            <a:chExt cx="4464496" cy="3794666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4067944" y="3328712"/>
              <a:ext cx="4464496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6104381" y="928005"/>
              <a:ext cx="0" cy="379466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6104381" y="4350065"/>
              <a:ext cx="0" cy="156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737223" y="3249216"/>
              <a:ext cx="0" cy="154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482841" y="3249216"/>
              <a:ext cx="0" cy="154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762305" y="3249216"/>
              <a:ext cx="0" cy="154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373236" y="3249216"/>
              <a:ext cx="0" cy="154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984169" y="3249216"/>
              <a:ext cx="0" cy="1548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104381" y="2754759"/>
              <a:ext cx="0" cy="156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6104381" y="1639591"/>
              <a:ext cx="0" cy="156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6104381" y="1082007"/>
              <a:ext cx="0" cy="156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104381" y="3792483"/>
              <a:ext cx="0" cy="156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6104381" y="2197175"/>
              <a:ext cx="0" cy="156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247867" y="3446287"/>
              <a:ext cx="410098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-1</a:t>
              </a:r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99103" y="3406155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1</a:t>
              </a:r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210033" y="3419402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20966" y="3419402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3</a:t>
              </a:r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02250" y="3446287"/>
              <a:ext cx="410098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-2</a:t>
              </a:r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21327" y="2626736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1</a:t>
              </a:r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21327" y="2060493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21327" y="1494249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21327" y="928005"/>
              <a:ext cx="326405" cy="397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4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6182705" y="2275500"/>
              <a:ext cx="5796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2" idx="0"/>
            </p:cNvCxnSpPr>
            <p:nvPr/>
          </p:nvCxnSpPr>
          <p:spPr>
            <a:xfrm flipV="1">
              <a:off x="6762305" y="2275500"/>
              <a:ext cx="0" cy="113065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lowchart: Connector 43"/>
            <p:cNvSpPr/>
            <p:nvPr/>
          </p:nvSpPr>
          <p:spPr>
            <a:xfrm>
              <a:off x="6717583" y="2217906"/>
              <a:ext cx="89445" cy="88438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6059658" y="2775622"/>
              <a:ext cx="89445" cy="88438"/>
            </a:xfrm>
            <a:prstGeom prst="flowChartConnector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TextBox 46"/>
          <p:cNvSpPr txBox="1"/>
          <p:nvPr/>
        </p:nvSpPr>
        <p:spPr>
          <a:xfrm rot="18109872">
            <a:off x="7007399" y="1336409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y =2x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18109872">
            <a:off x="6487305" y="94194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y = 2x +1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4672" y="335599"/>
            <a:ext cx="41264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Đồ thị hàm số y = 2x +1 là </a:t>
            </a:r>
          </a:p>
          <a:p>
            <a:r>
              <a:rPr lang="en-US" sz="2800" smtClean="0">
                <a:solidFill>
                  <a:srgbClr val="002060"/>
                </a:solidFill>
              </a:rPr>
              <a:t>một đường thẳng</a:t>
            </a:r>
            <a:endParaRPr lang="en-US" sz="2800">
              <a:solidFill>
                <a:srgbClr val="00206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3250" y="2625755"/>
            <a:ext cx="42370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Song song với đường thẳng </a:t>
            </a:r>
          </a:p>
          <a:p>
            <a:r>
              <a:rPr lang="en-US" sz="2800" smtClean="0">
                <a:solidFill>
                  <a:srgbClr val="002060"/>
                </a:solidFill>
              </a:rPr>
              <a:t>y = 2x</a:t>
            </a:r>
            <a:endParaRPr lang="en-US" sz="280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3944" y="1473627"/>
            <a:ext cx="382829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2060"/>
                </a:solidFill>
              </a:rPr>
              <a:t>Cắt trục tung tại điểm có </a:t>
            </a:r>
          </a:p>
          <a:p>
            <a:r>
              <a:rPr lang="en-US" sz="2800" smtClean="0">
                <a:solidFill>
                  <a:srgbClr val="002060"/>
                </a:solidFill>
              </a:rPr>
              <a:t>tung độ bằng 1</a:t>
            </a:r>
            <a:endParaRPr lang="en-US" sz="280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76256" y="21397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</a:t>
            </a:r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5136351" y="618236"/>
            <a:ext cx="2656479" cy="42372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871556" y="555526"/>
            <a:ext cx="2656479" cy="42372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5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5896" y="195486"/>
            <a:ext cx="20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</a:rPr>
              <a:t>TỔNG QUÁT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187" y="1011381"/>
            <a:ext cx="79383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chemeClr val="accent5">
                    <a:lumMod val="50000"/>
                  </a:schemeClr>
                </a:solidFill>
              </a:rPr>
              <a:t>Đồ thị hàm số y = ax +b (a</a:t>
            </a:r>
            <a:r>
              <a:rPr lang="en-US" sz="2800" b="1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0) là một đường thẳng:</a:t>
            </a:r>
            <a:endParaRPr lang="en-US" sz="2800" b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3227" y="1590927"/>
            <a:ext cx="5400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5">
                    <a:lumMod val="75000"/>
                  </a:schemeClr>
                </a:solidFill>
              </a:rPr>
              <a:t>- Cắt trục tung tại điểm có tung độ bằng b </a:t>
            </a:r>
            <a:endParaRPr lang="en-US" sz="24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226" y="2052592"/>
            <a:ext cx="72843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5">
                    <a:lumMod val="75000"/>
                  </a:schemeClr>
                </a:solidFill>
              </a:rPr>
              <a:t>- Song song với đường thẳng y = ax, nếu b </a:t>
            </a:r>
            <a:r>
              <a:rPr lang="en-US" sz="240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 0; trùng với </a:t>
            </a:r>
          </a:p>
          <a:p>
            <a:r>
              <a:rPr lang="en-US" sz="2400" smtClean="0">
                <a:solidFill>
                  <a:schemeClr val="accent5">
                    <a:lumMod val="75000"/>
                  </a:schemeClr>
                </a:solidFill>
                <a:sym typeface="Symbol"/>
              </a:rPr>
              <a:t>đường thẳng y = ax, nếu b = 0</a:t>
            </a:r>
            <a:r>
              <a:rPr lang="en-US" sz="24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sz="240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3226" y="3171621"/>
            <a:ext cx="7967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Lưu ý:</a:t>
            </a:r>
            <a:r>
              <a:rPr lang="en-US" sz="2400" smtClean="0"/>
              <a:t>  đồ thị của hàm số </a:t>
            </a:r>
            <a:r>
              <a:rPr lang="en-US" sz="2400" smtClean="0">
                <a:sym typeface="Symbol"/>
              </a:rPr>
              <a:t>y = ax +b (a  0) còn được gọi là </a:t>
            </a:r>
          </a:p>
          <a:p>
            <a:r>
              <a:rPr lang="en-US" sz="2400" smtClean="0">
                <a:sym typeface="Symbol"/>
              </a:rPr>
              <a:t>đường thẳng y = ax +b, </a:t>
            </a:r>
            <a:r>
              <a:rPr lang="en-US" sz="240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en-US" sz="2400" smtClean="0">
                <a:sym typeface="Symbol"/>
              </a:rPr>
              <a:t>gọi là </a:t>
            </a:r>
            <a:r>
              <a:rPr lang="en-US" sz="2400" smtClean="0">
                <a:solidFill>
                  <a:srgbClr val="FF0000"/>
                </a:solidFill>
                <a:sym typeface="Symbol"/>
              </a:rPr>
              <a:t>hệ số góc</a:t>
            </a:r>
            <a:r>
              <a:rPr lang="en-US" sz="2400" smtClean="0">
                <a:sym typeface="Symbol"/>
              </a:rPr>
              <a:t>, </a:t>
            </a:r>
            <a:r>
              <a:rPr lang="en-US" sz="2400" smtClean="0">
                <a:solidFill>
                  <a:schemeClr val="accent1"/>
                </a:solidFill>
                <a:sym typeface="Symbol"/>
              </a:rPr>
              <a:t>b</a:t>
            </a:r>
            <a:r>
              <a:rPr lang="en-US" sz="2400" smtClean="0">
                <a:sym typeface="Symbol"/>
              </a:rPr>
              <a:t> gọi là </a:t>
            </a:r>
            <a:r>
              <a:rPr lang="en-US" sz="2400" smtClean="0">
                <a:solidFill>
                  <a:schemeClr val="accent1"/>
                </a:solidFill>
                <a:sym typeface="Symbol"/>
              </a:rPr>
              <a:t>tung độ góc </a:t>
            </a:r>
          </a:p>
          <a:p>
            <a:r>
              <a:rPr lang="en-US" sz="2400" smtClean="0">
                <a:sym typeface="Symbol"/>
              </a:rPr>
              <a:t>của đường thẳng.</a:t>
            </a:r>
            <a:r>
              <a:rPr lang="en-US" sz="2400" smtClean="0"/>
              <a:t>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0345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drop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imes">
      <a:majorFont>
        <a:latin typeface="VNI-Ariston"/>
        <a:ea typeface=""/>
        <a:cs typeface=""/>
      </a:majorFont>
      <a:minorFont>
        <a:latin typeface="Times New Roman"/>
        <a:ea typeface=""/>
        <a:cs typeface="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</Template>
  <TotalTime>287</TotalTime>
  <Words>991</Words>
  <Application>Microsoft Office PowerPoint</Application>
  <PresentationFormat>On-screen Show (16:9)</PresentationFormat>
  <Paragraphs>248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drop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68</cp:revision>
  <dcterms:created xsi:type="dcterms:W3CDTF">2021-08-07T11:44:29Z</dcterms:created>
  <dcterms:modified xsi:type="dcterms:W3CDTF">2021-08-08T02:42:56Z</dcterms:modified>
</cp:coreProperties>
</file>