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66" r:id="rId2"/>
    <p:sldId id="367" r:id="rId3"/>
    <p:sldId id="370" r:id="rId4"/>
    <p:sldId id="368" r:id="rId5"/>
    <p:sldId id="371" r:id="rId6"/>
    <p:sldId id="372" r:id="rId7"/>
    <p:sldId id="373" r:id="rId8"/>
    <p:sldId id="374" r:id="rId9"/>
    <p:sldId id="403" r:id="rId10"/>
    <p:sldId id="375" r:id="rId11"/>
    <p:sldId id="383" r:id="rId12"/>
    <p:sldId id="404"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376" r:id="rId26"/>
    <p:sldId id="405" r:id="rId27"/>
    <p:sldId id="418" r:id="rId28"/>
    <p:sldId id="443" r:id="rId29"/>
    <p:sldId id="377" r:id="rId30"/>
    <p:sldId id="364" r:id="rId31"/>
    <p:sldId id="365" r:id="rId32"/>
    <p:sldId id="351" r:id="rId33"/>
    <p:sldId id="352" r:id="rId34"/>
    <p:sldId id="353" r:id="rId35"/>
    <p:sldId id="354" r:id="rId36"/>
    <p:sldId id="355" r:id="rId37"/>
    <p:sldId id="440" r:id="rId38"/>
    <p:sldId id="419" r:id="rId39"/>
    <p:sldId id="421" r:id="rId40"/>
    <p:sldId id="424" r:id="rId41"/>
    <p:sldId id="441" r:id="rId42"/>
    <p:sldId id="420" r:id="rId43"/>
    <p:sldId id="423" r:id="rId44"/>
    <p:sldId id="442" r:id="rId45"/>
    <p:sldId id="426" r:id="rId46"/>
    <p:sldId id="395" r:id="rId47"/>
    <p:sldId id="396"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Merriweather Sans" panose="020B0604020202020204" charset="0"/>
      <p:regular r:id="rId54"/>
      <p:bold r:id="rId55"/>
      <p:italic r:id="rId56"/>
      <p:boldItalic r:id="rId57"/>
    </p:embeddedFont>
    <p:embeddedFont>
      <p:font typeface="Cambria Math" panose="02040503050406030204" pitchFamily="18" charset="0"/>
      <p:regular r:id="rId58"/>
    </p:embeddedFont>
    <p:embeddedFont>
      <p:font typeface="Malgun Gothic" panose="020B0503020000020004" pitchFamily="34" charset="-127"/>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0E0"/>
    <a:srgbClr val="FFC000"/>
    <a:srgbClr val="000000"/>
    <a:srgbClr val="FCEAEB"/>
    <a:srgbClr val="F1B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4562" autoAdjust="0"/>
  </p:normalViewPr>
  <p:slideViewPr>
    <p:cSldViewPr>
      <p:cViewPr varScale="1">
        <p:scale>
          <a:sx n="40" d="100"/>
          <a:sy n="40" d="100"/>
        </p:scale>
        <p:origin x="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6/6/2024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21</a:t>
            </a:fld>
            <a:endParaRPr lang="en-US"/>
          </a:p>
        </p:txBody>
      </p:sp>
    </p:spTree>
    <p:extLst>
      <p:ext uri="{BB962C8B-B14F-4D97-AF65-F5344CB8AC3E}">
        <p14:creationId xmlns:p14="http://schemas.microsoft.com/office/powerpoint/2010/main" val="31642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24</a:t>
            </a:fld>
            <a:endParaRPr lang="en-US"/>
          </a:p>
        </p:txBody>
      </p:sp>
    </p:spTree>
    <p:extLst>
      <p:ext uri="{BB962C8B-B14F-4D97-AF65-F5344CB8AC3E}">
        <p14:creationId xmlns:p14="http://schemas.microsoft.com/office/powerpoint/2010/main" val="281761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3.png"/><Relationship Id="rId17" Type="http://schemas.openxmlformats.org/officeDocument/2006/relationships/image" Target="../media/image4.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37.svg"/><Relationship Id="rId2" Type="http://schemas.openxmlformats.org/officeDocument/2006/relationships/image" Target="../media/image5.png"/><Relationship Id="rId1" Type="http://schemas.openxmlformats.org/officeDocument/2006/relationships/slideLayout" Target="../slideLayouts/slideLayout7.xml"/><Relationship Id="rId10"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7.wdp"/><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96.png"/><Relationship Id="rId4" Type="http://schemas.openxmlformats.org/officeDocument/2006/relationships/image" Target="../media/image93.png"/><Relationship Id="rId9" Type="http://schemas.openxmlformats.org/officeDocument/2006/relationships/image" Target="../media/image69.svg"/></Relationships>
</file>

<file path=ppt/slides/_rels/slide3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slide" Target="slide34.xml"/><Relationship Id="rId18" Type="http://schemas.openxmlformats.org/officeDocument/2006/relationships/image" Target="../media/image105.png"/><Relationship Id="rId3" Type="http://schemas.openxmlformats.org/officeDocument/2006/relationships/image" Target="../media/image98.png"/><Relationship Id="rId34" Type="http://schemas.openxmlformats.org/officeDocument/2006/relationships/image" Target="../media/image107.png"/><Relationship Id="rId7" Type="http://schemas.openxmlformats.org/officeDocument/2006/relationships/image" Target="../media/image100.png"/><Relationship Id="rId12" Type="http://schemas.openxmlformats.org/officeDocument/2006/relationships/image" Target="../media/image102.png"/><Relationship Id="rId17" Type="http://schemas.openxmlformats.org/officeDocument/2006/relationships/slide" Target="slide36.xml"/><Relationship Id="rId33" Type="http://schemas.openxmlformats.org/officeDocument/2006/relationships/image" Target="../media/image90.svg"/><Relationship Id="rId2" Type="http://schemas.openxmlformats.org/officeDocument/2006/relationships/image" Target="../media/image97.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slide" Target="slide33.xml"/><Relationship Id="rId5" Type="http://schemas.openxmlformats.org/officeDocument/2006/relationships/image" Target="../media/image92.png"/><Relationship Id="rId15" Type="http://schemas.openxmlformats.org/officeDocument/2006/relationships/slide" Target="slide35.xml"/><Relationship Id="rId10" Type="http://schemas.openxmlformats.org/officeDocument/2006/relationships/image" Target="../media/image101.png"/><Relationship Id="rId19" Type="http://schemas.openxmlformats.org/officeDocument/2006/relationships/image" Target="../media/image106.png"/><Relationship Id="rId4" Type="http://schemas.openxmlformats.org/officeDocument/2006/relationships/image" Target="../media/image99.png"/><Relationship Id="rId9" Type="http://schemas.openxmlformats.org/officeDocument/2006/relationships/slide" Target="slide32.xml"/><Relationship Id="rId14" Type="http://schemas.openxmlformats.org/officeDocument/2006/relationships/image" Target="../media/image103.png"/><Relationship Id="rId35" Type="http://schemas.openxmlformats.org/officeDocument/2006/relationships/image" Target="../media/image92.svg"/></Relationships>
</file>

<file path=ppt/slides/_rels/slide3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3.svg"/><Relationship Id="rId7" Type="http://schemas.openxmlformats.org/officeDocument/2006/relationships/image" Target="../media/image109.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108.png"/><Relationship Id="rId10" Type="http://schemas.openxmlformats.org/officeDocument/2006/relationships/image" Target="../media/image98.svg"/><Relationship Id="rId4" Type="http://schemas.openxmlformats.org/officeDocument/2006/relationships/image" Target="../media/image1070.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98.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2.png"/><Relationship Id="rId10" Type="http://schemas.openxmlformats.org/officeDocument/2006/relationships/image" Target="../media/image96.svg"/><Relationship Id="rId4" Type="http://schemas.openxmlformats.org/officeDocument/2006/relationships/image" Target="../media/image111.png"/><Relationship Id="rId9" Type="http://schemas.openxmlformats.org/officeDocument/2006/relationships/image" Target="../media/image10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98.svg"/><Relationship Id="rId12" Type="http://schemas.openxmlformats.org/officeDocument/2006/relationships/image" Target="../media/image114.png"/><Relationship Id="rId2" Type="http://schemas.openxmlformats.org/officeDocument/2006/relationships/image" Target="../media/image92.png"/><Relationship Id="rId1" Type="http://schemas.openxmlformats.org/officeDocument/2006/relationships/slideLayout" Target="../slideLayouts/slideLayout7.xml"/><Relationship Id="rId11" Type="http://schemas.openxmlformats.org/officeDocument/2006/relationships/image" Target="../media/image113.png"/><Relationship Id="rId10" Type="http://schemas.openxmlformats.org/officeDocument/2006/relationships/image" Target="../media/image96.svg"/><Relationship Id="rId4" Type="http://schemas.openxmlformats.org/officeDocument/2006/relationships/image" Target="../media/image110.png"/><Relationship Id="rId9" Type="http://schemas.openxmlformats.org/officeDocument/2006/relationships/image" Target="../media/image10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6.png"/><Relationship Id="rId10" Type="http://schemas.openxmlformats.org/officeDocument/2006/relationships/image" Target="../media/image105.svg"/><Relationship Id="rId4" Type="http://schemas.openxmlformats.org/officeDocument/2006/relationships/image" Target="../media/image115.png"/><Relationship Id="rId9"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104.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18.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98.png"/><Relationship Id="rId34" Type="http://schemas.openxmlformats.org/officeDocument/2006/relationships/image" Target="../media/image107.png"/><Relationship Id="rId7" Type="http://schemas.openxmlformats.org/officeDocument/2006/relationships/image" Target="../media/image100.png"/><Relationship Id="rId33" Type="http://schemas.openxmlformats.org/officeDocument/2006/relationships/image" Target="../media/image90.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92.png"/><Relationship Id="rId4" Type="http://schemas.openxmlformats.org/officeDocument/2006/relationships/image" Target="../media/image99.png"/><Relationship Id="rId9" Type="http://schemas.openxmlformats.org/officeDocument/2006/relationships/image" Target="../media/image106.png"/><Relationship Id="rId35" Type="http://schemas.openxmlformats.org/officeDocument/2006/relationships/image" Target="../media/image92.svg"/></Relationships>
</file>

<file path=ppt/slides/_rels/slide3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35.sv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29" Type="http://schemas.openxmlformats.org/officeDocument/2006/relationships/image" Target="../media/image59.svg"/><Relationship Id="rId1" Type="http://schemas.openxmlformats.org/officeDocument/2006/relationships/slideLayout" Target="../slideLayouts/slideLayout7.xml"/><Relationship Id="rId31" Type="http://schemas.openxmlformats.org/officeDocument/2006/relationships/image" Target="../media/image127.png"/><Relationship Id="rId30" Type="http://schemas.openxmlformats.org/officeDocument/2006/relationships/image" Target="../media/image12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137.png"/><Relationship Id="rId7" Type="http://schemas.openxmlformats.org/officeDocument/2006/relationships/image" Target="../media/image4.png"/><Relationship Id="rId2" Type="http://schemas.openxmlformats.org/officeDocument/2006/relationships/image" Target="../media/image1.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5.svg"/><Relationship Id="rId19" Type="http://schemas.openxmlformats.org/officeDocument/2006/relationships/image" Target="../media/image135.png"/></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3.svg"/></Relationships>
</file>

<file path=ppt/slides/_rels/slide4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38.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0.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10" Type="http://schemas.microsoft.com/office/2007/relationships/hdphoto" Target="../media/hdphoto2.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5408627" y="-2571749"/>
            <a:ext cx="7467602"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974946" y="1714500"/>
            <a:ext cx="12493654" cy="6512937"/>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CHÀO MỪNG CÁC EM ĐẾN VỚI TIẾT HỌC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MÔN TOÁN!</a:t>
            </a:r>
            <a:endPar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Freeform 5"/>
          <p:cNvSpPr/>
          <p:nvPr/>
        </p:nvSpPr>
        <p:spPr>
          <a:xfrm rot="1442205">
            <a:off x="15904956" y="710411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1" name="Freeform 10"/>
          <p:cNvSpPr/>
          <p:nvPr/>
        </p:nvSpPr>
        <p:spPr>
          <a:xfrm rot="2205827">
            <a:off x="-577263" y="253708"/>
            <a:ext cx="2755284" cy="3824570"/>
          </a:xfrm>
          <a:custGeom>
            <a:avLst/>
            <a:gdLst/>
            <a:ahLst/>
            <a:cxnLst/>
            <a:rect l="l" t="t" r="r" b="b"/>
            <a:pathLst>
              <a:path w="2755284" h="3824570">
                <a:moveTo>
                  <a:pt x="0" y="0"/>
                </a:moveTo>
                <a:lnTo>
                  <a:pt x="2755284" y="0"/>
                </a:lnTo>
                <a:lnTo>
                  <a:pt x="2755284" y="3824570"/>
                </a:lnTo>
                <a:lnTo>
                  <a:pt x="0" y="3824570"/>
                </a:lnTo>
                <a:lnTo>
                  <a:pt x="0" y="0"/>
                </a:lnTo>
                <a:close/>
              </a:path>
            </a:pathLst>
          </a:custGeom>
          <a:blipFill>
            <a:blip r:embed="rId7">
              <a:extLst>
                <a:ext uri="{96DAC541-7B7A-43D3-8B79-37D633B846F1}">
                  <asvg:svgBlip xmlns:asvg="http://schemas.microsoft.com/office/drawing/2016/SVG/main" xmlns="" r:embed="rId16"/>
                </a:ext>
              </a:extLst>
            </a:blip>
            <a:stretch>
              <a:fillRect/>
            </a:stretch>
          </a:blipFill>
        </p:spPr>
      </p:sp>
      <p:sp>
        <p:nvSpPr>
          <p:cNvPr id="12" name="Freeform 11"/>
          <p:cNvSpPr/>
          <p:nvPr/>
        </p:nvSpPr>
        <p:spPr>
          <a:xfrm rot="9946665">
            <a:off x="13608708" y="7731126"/>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1894587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1181017" y="876300"/>
            <a:ext cx="7734384" cy="1447800"/>
            <a:chOff x="1831469" y="262060"/>
            <a:chExt cx="7114187"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7114187"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083059" y="416199"/>
              <a:ext cx="6706263" cy="405647"/>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Khái </a:t>
              </a:r>
              <a:r>
                <a:rPr lang="en-US" sz="4500" b="1" kern="0">
                  <a:solidFill>
                    <a:prstClr val="black"/>
                  </a:solidFill>
                  <a:latin typeface="Arial"/>
                  <a:cs typeface="Arial" panose="020B0604020202020204" pitchFamily="34" charset="0"/>
                  <a:sym typeface="Arial"/>
                </a:rPr>
                <a:t>niệm bất đẳng thức </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069480" y="5147250"/>
                <a:ext cx="16149040" cy="4339650"/>
              </a:xfrm>
              <a:prstGeom prst="rect">
                <a:avLst/>
              </a:prstGeom>
            </p:spPr>
            <p:txBody>
              <a:bodyPr wrap="square">
                <a:spAutoFit/>
              </a:bodyPr>
              <a:lstStyle/>
              <a:p>
                <a:pPr algn="just">
                  <a:lnSpc>
                    <a:spcPct val="175000"/>
                  </a:lnSpc>
                  <a:spcBef>
                    <a:spcPts val="600"/>
                  </a:spcBef>
                  <a:spcAft>
                    <a:spcPts val="600"/>
                  </a:spcAft>
                </a:pPr>
                <a:r>
                  <a:rPr lang="vi-VN" sz="3900" b="1" i="1" u="sng" smtClean="0">
                    <a:solidFill>
                      <a:srgbClr val="C00000"/>
                    </a:solidFill>
                    <a:effectLst/>
                    <a:ea typeface="Malgun Gothic" panose="020B0503020000020004" pitchFamily="34" charset="-127"/>
                    <a:cs typeface="Times New Roman" panose="02020603050405020304" pitchFamily="18" charset="0"/>
                  </a:rPr>
                  <a:t>Chú </a:t>
                </a:r>
                <a:r>
                  <a:rPr lang="vi-VN" sz="3900" b="1" i="1" u="sng">
                    <a:solidFill>
                      <a:srgbClr val="C00000"/>
                    </a:solidFill>
                    <a:effectLst/>
                    <a:ea typeface="Malgun Gothic" panose="020B0503020000020004" pitchFamily="34" charset="-127"/>
                    <a:cs typeface="Times New Roman" panose="02020603050405020304" pitchFamily="18" charset="0"/>
                  </a:rPr>
                  <a:t>ý:</a:t>
                </a:r>
                <a:endParaRPr lang="en-US" sz="3900" i="1" u="sng">
                  <a:solidFill>
                    <a:srgbClr val="C00000"/>
                  </a:solidFill>
                  <a:effectLst/>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vi-VN" sz="3900">
                    <a:effectLst/>
                    <a:ea typeface="Malgun Gothic" panose="020B0503020000020004" pitchFamily="34" charset="-127"/>
                    <a:cs typeface="Times New Roman" panose="02020603050405020304" pitchFamily="18" charset="0"/>
                  </a:rPr>
                  <a:t>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−3&lt;−2</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8&gt;5</m:t>
                    </m:r>
                  </m:oMath>
                </a14:m>
                <a:r>
                  <a:rPr lang="vi-VN" sz="3900">
                    <a:effectLst/>
                    <a:ea typeface="Malgun Gothic" panose="020B0503020000020004" pitchFamily="34" charset="-127"/>
                    <a:cs typeface="Times New Roman" panose="02020603050405020304" pitchFamily="18" charset="0"/>
                  </a:rPr>
                  <a:t>) được gọi là hai bất đẳng thức cùng chiều. 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−2&gt;−3</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5&lt;8</m:t>
                    </m:r>
                  </m:oMath>
                </a14:m>
                <a:r>
                  <a:rPr lang="vi-VN" sz="3900">
                    <a:effectLst/>
                    <a:ea typeface="Malgun Gothic" panose="020B0503020000020004" pitchFamily="34" charset="-127"/>
                    <a:cs typeface="Times New Roman" panose="02020603050405020304" pitchFamily="18" charset="0"/>
                  </a:rPr>
                  <a:t>) được gọi là hai bất đẳng thức ngược chiều</a:t>
                </a:r>
                <a:r>
                  <a:rPr lang="vi-VN" sz="3900" smtClean="0">
                    <a:effectLst/>
                    <a:ea typeface="Malgun Gothic" panose="020B0503020000020004" pitchFamily="34" charset="-127"/>
                    <a:cs typeface="Times New Roman" panose="02020603050405020304" pitchFamily="18" charset="0"/>
                  </a:rPr>
                  <a:t>.</a:t>
                </a:r>
                <a:endParaRPr lang="en-US" sz="3900">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9480" y="5147250"/>
                <a:ext cx="16149040" cy="4339650"/>
              </a:xfrm>
              <a:prstGeom prst="rect">
                <a:avLst/>
              </a:prstGeom>
              <a:blipFill>
                <a:blip r:embed="rId3"/>
                <a:stretch>
                  <a:fillRect l="-1283" r="-1245" b="-39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383000" y="514725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9480" y="2628900"/>
                <a:ext cx="16149040" cy="2139047"/>
              </a:xfrm>
              <a:prstGeom prst="rect">
                <a:avLst/>
              </a:prstGeom>
            </p:spPr>
            <p:txBody>
              <a:bodyPr wrap="square">
                <a:spAutoFit/>
              </a:bodyPr>
              <a:lstStyle/>
              <a:p>
                <a:pPr lvl="0" algn="just">
                  <a:lnSpc>
                    <a:spcPct val="175000"/>
                  </a:lnSpc>
                  <a:spcBef>
                    <a:spcPts val="600"/>
                  </a:spcBef>
                  <a:spcAft>
                    <a:spcPts val="600"/>
                  </a:spcAft>
                </a:pPr>
                <a:r>
                  <a:rPr lang="vi-VN" sz="3900" smtClean="0">
                    <a:solidFill>
                      <a:prstClr val="black"/>
                    </a:solidFill>
                    <a:ea typeface="Malgun Gothic" panose="020B0503020000020004" pitchFamily="34" charset="-127"/>
                    <a:cs typeface="Times New Roman" panose="02020603050405020304" pitchFamily="18" charset="0"/>
                  </a:rPr>
                  <a:t>Ta gọi hệ thức dạng</a:t>
                </a:r>
                <a:r>
                  <a:rPr lang="en-US"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(hay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bất đẳng thức và gọi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900">
                    <a:solidFill>
                      <a:prstClr val="black"/>
                    </a:solidFill>
                    <a:ea typeface="Malgun Gothic" panose="020B0503020000020004" pitchFamily="34" charset="-127"/>
                    <a:cs typeface="Times New Roman" panose="02020603050405020304" pitchFamily="18" charset="0"/>
                  </a:rPr>
                  <a:t> là vế trái,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vế phải của bất đẳng thức.</a:t>
                </a:r>
                <a:endParaRPr lang="en-US" sz="3900">
                  <a:solidFill>
                    <a:prstClr val="black"/>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9480" y="2628900"/>
                <a:ext cx="16149040" cy="2139047"/>
              </a:xfrm>
              <a:prstGeom prst="rect">
                <a:avLst/>
              </a:prstGeom>
              <a:blipFill>
                <a:blip r:embed="rId5"/>
                <a:stretch>
                  <a:fillRect l="-1283" r="-1245" b="-6553"/>
                </a:stretch>
              </a:blipFill>
            </p:spPr>
            <p:txBody>
              <a:bodyPr/>
              <a:lstStyle/>
              <a:p>
                <a:r>
                  <a:rPr lang="en-US">
                    <a:noFill/>
                  </a:rPr>
                  <a:t> </a:t>
                </a:r>
              </a:p>
            </p:txBody>
          </p:sp>
        </mc:Fallback>
      </mc:AlternateContent>
    </p:spTree>
    <p:extLst>
      <p:ext uri="{BB962C8B-B14F-4D97-AF65-F5344CB8AC3E}">
        <p14:creationId xmlns:p14="http://schemas.microsoft.com/office/powerpoint/2010/main" val="40982496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943814" y="5695512"/>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1.</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743200" y="2095500"/>
                <a:ext cx="12877800" cy="2427459"/>
              </a:xfrm>
              <a:prstGeom prst="rect">
                <a:avLst/>
              </a:prstGeom>
            </p:spPr>
            <p:txBody>
              <a:bodyPr wrap="square">
                <a:spAutoFit/>
              </a:bodyPr>
              <a:lstStyle/>
              <a:p>
                <a:pPr algn="just">
                  <a:lnSpc>
                    <a:spcPct val="200000"/>
                  </a:lnSpc>
                  <a:spcAft>
                    <a:spcPts val="500"/>
                  </a:spcAft>
                </a:pPr>
                <a:r>
                  <a:rPr lang="en-US" sz="4000" smtClean="0">
                    <a:latin typeface="Arial" panose="020B0604020202020204" pitchFamily="34" charset="0"/>
                    <a:cs typeface="Arial" panose="020B0604020202020204" pitchFamily="34" charset="0"/>
                  </a:rPr>
                  <a:t>Xác định vế trái và vế phải của các bất đẳng thức sau</a:t>
                </a:r>
                <a:r>
                  <a:rPr lang="en-US" sz="400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a:p>
                <a:pPr algn="just">
                  <a:lnSpc>
                    <a:spcPct val="200000"/>
                  </a:lnSpc>
                  <a:spcAft>
                    <a:spcPts val="500"/>
                  </a:spcAft>
                </a:pPr>
                <a:r>
                  <a:rPr lang="en-US" sz="4000" smtClean="0">
                    <a:latin typeface="Arial" panose="020B0604020202020204" pitchFamily="34" charset="0"/>
                    <a:cs typeface="Arial" panose="020B0604020202020204" pitchFamily="34" charset="0"/>
                  </a:rPr>
                  <a:t>a</a:t>
                </a:r>
                <a:r>
                  <a:rPr lang="en-US" sz="400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cs typeface="Arial" panose="020B0604020202020204" pitchFamily="34" charset="0"/>
                      </a:rPr>
                      <m:t>−2 &gt;</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b</a:t>
                </a:r>
                <a:r>
                  <a:rPr lang="en-US" sz="400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+1&gt;0</m:t>
                    </m:r>
                  </m:oMath>
                </a14:m>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43200" y="2095500"/>
                <a:ext cx="12877800" cy="2427459"/>
              </a:xfrm>
              <a:prstGeom prst="rect">
                <a:avLst/>
              </a:prstGeom>
              <a:blipFill>
                <a:blip r:embed="rId4"/>
                <a:stretch>
                  <a:fillRect l="-1656" b="-9799"/>
                </a:stretch>
              </a:blipFill>
            </p:spPr>
            <p:txBody>
              <a:bodyPr/>
              <a:lstStyle/>
              <a:p>
                <a:r>
                  <a:rPr lang="en-US">
                    <a:noFill/>
                  </a:rPr>
                  <a:t> </a:t>
                </a:r>
              </a:p>
            </p:txBody>
          </p:sp>
        </mc:Fallback>
      </mc:AlternateContent>
      <p:sp>
        <p:nvSpPr>
          <p:cNvPr id="13" name="Rectangle 12"/>
          <p:cNvSpPr/>
          <p:nvPr/>
        </p:nvSpPr>
        <p:spPr>
          <a:xfrm>
            <a:off x="8480998" y="5067300"/>
            <a:ext cx="1326004" cy="707886"/>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743200" y="6440091"/>
                <a:ext cx="12573000" cy="2517228"/>
              </a:xfrm>
              <a:prstGeom prst="rect">
                <a:avLst/>
              </a:prstGeom>
            </p:spPr>
            <p:txBody>
              <a:bodyPr wrap="square">
                <a:spAutoFit/>
              </a:bodyPr>
              <a:lstStyle/>
              <a:p>
                <a:pPr lvl="0" algn="just">
                  <a:lnSpc>
                    <a:spcPct val="200000"/>
                  </a:lnSpc>
                  <a:spcBef>
                    <a:spcPts val="600"/>
                  </a:spcBef>
                  <a:spcAft>
                    <a:spcPts val="600"/>
                  </a:spcAft>
                </a:pPr>
                <a:r>
                  <a:rPr lang="en-US" sz="4000" smtClean="0">
                    <a:solidFill>
                      <a:prstClr val="black"/>
                    </a:solidFill>
                    <a:latin typeface="Arial" panose="020B0604020202020204" pitchFamily="34" charset="0"/>
                    <a:cs typeface="Arial" panose="020B0604020202020204" pitchFamily="34" charset="0"/>
                  </a:rPr>
                  <a:t>a) Vế trái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2</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7</m:t>
                    </m:r>
                  </m:oMath>
                </a14:m>
                <a:r>
                  <a:rPr lang="en-US" sz="4000">
                    <a:solidFill>
                      <a:prstClr val="black"/>
                    </a:solidFill>
                    <a:latin typeface="Arial" panose="020B0604020202020204" pitchFamily="34" charset="0"/>
                    <a:cs typeface="Arial" panose="020B0604020202020204" pitchFamily="34" charset="0"/>
                  </a:rPr>
                  <a:t>.</a:t>
                </a:r>
              </a:p>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b) Vế trái là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743200" y="6440091"/>
                <a:ext cx="12573000" cy="2517228"/>
              </a:xfrm>
              <a:prstGeom prst="rect">
                <a:avLst/>
              </a:prstGeom>
              <a:blipFill>
                <a:blip r:embed="rId5"/>
                <a:stretch>
                  <a:fillRect l="-1697" b="-9443"/>
                </a:stretch>
              </a:blipFill>
            </p:spPr>
            <p:txBody>
              <a:bodyPr/>
              <a:lstStyle/>
              <a:p>
                <a:r>
                  <a:rPr lang="en-US">
                    <a:noFill/>
                  </a:rPr>
                  <a:t> </a:t>
                </a:r>
              </a:p>
            </p:txBody>
          </p:sp>
        </mc:Fallback>
      </mc:AlternateContent>
    </p:spTree>
    <p:extLst>
      <p:ext uri="{BB962C8B-B14F-4D97-AF65-F5344CB8AC3E}">
        <p14:creationId xmlns:p14="http://schemas.microsoft.com/office/powerpoint/2010/main" val="7146555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5752319">
            <a:off x="15958516" y="5646035"/>
            <a:ext cx="3232631" cy="3311375"/>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2.</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953221" y="8672780"/>
                <a:ext cx="14401800" cy="661720"/>
              </a:xfrm>
              <a:prstGeom prst="rect">
                <a:avLst/>
              </a:prstGeom>
            </p:spPr>
            <p:txBody>
              <a:bodyPr wrap="square">
                <a:spAutoFit/>
              </a:bodyPr>
              <a:lstStyle/>
              <a:p>
                <a:pPr lvl="0" algn="just">
                  <a:spcBef>
                    <a:spcPts val="600"/>
                  </a:spcBef>
                  <a:spcAft>
                    <a:spcPts val="600"/>
                  </a:spcAft>
                </a:pPr>
                <a:r>
                  <a:rPr lang="fr-FR" sz="3700">
                    <a:solidFill>
                      <a:prstClr val="black"/>
                    </a:solidFill>
                    <a:latin typeface="Arial" panose="020B0604020202020204" pitchFamily="34" charset="0"/>
                    <a:cs typeface="Arial" panose="020B0604020202020204" pitchFamily="34" charset="0"/>
                  </a:rPr>
                  <a:t>a)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&gt;−5	</m:t>
                    </m:r>
                  </m:oMath>
                </a14:m>
                <a:r>
                  <a:rPr lang="fr-FR" sz="3700" smtClean="0">
                    <a:solidFill>
                      <a:prstClr val="black"/>
                    </a:solidFill>
                    <a:latin typeface="Arial" panose="020B0604020202020204" pitchFamily="34" charset="0"/>
                    <a:cs typeface="Arial" panose="020B0604020202020204" pitchFamily="34" charset="0"/>
                  </a:rPr>
                  <a:t>					b)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&lt;4</m:t>
                    </m:r>
                  </m:oMath>
                </a14:m>
                <a:r>
                  <a:rPr lang="fr-FR" sz="3700" smtClean="0">
                    <a:solidFill>
                      <a:prstClr val="black"/>
                    </a:solidFill>
                    <a:latin typeface="Arial" panose="020B0604020202020204" pitchFamily="34" charset="0"/>
                    <a:cs typeface="Arial" panose="020B0604020202020204" pitchFamily="34" charset="0"/>
                  </a:rPr>
                  <a:t>					c)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𝑥</m:t>
                    </m:r>
                    <m:r>
                      <a:rPr lang="fr-FR" sz="3700" i="1" smtClean="0">
                        <a:solidFill>
                          <a:prstClr val="black"/>
                        </a:solidFill>
                        <a:latin typeface="Cambria Math" panose="02040503050406030204" pitchFamily="18" charset="0"/>
                        <a:cs typeface="Arial" panose="020B0604020202020204" pitchFamily="34" charset="0"/>
                      </a:rPr>
                      <m:t>≥16</m:t>
                    </m:r>
                  </m:oMath>
                </a14:m>
                <a:endParaRPr lang="fr-FR" sz="37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53221" y="8672780"/>
                <a:ext cx="14401800" cy="661720"/>
              </a:xfrm>
              <a:prstGeom prst="rect">
                <a:avLst/>
              </a:prstGeom>
              <a:blipFill>
                <a:blip r:embed="rId4"/>
                <a:stretch>
                  <a:fillRect l="-1312"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43100" y="2374196"/>
                <a:ext cx="14401800" cy="4579715"/>
              </a:xfrm>
              <a:prstGeom prst="rect">
                <a:avLst/>
              </a:prstGeom>
            </p:spPr>
            <p:txBody>
              <a:bodyPr wrap="square">
                <a:spAutoFit/>
              </a:bodyPr>
              <a:lstStyle/>
              <a:p>
                <a:pPr lvl="0" algn="just">
                  <a:lnSpc>
                    <a:spcPct val="170000"/>
                  </a:lnSpc>
                  <a:spcBef>
                    <a:spcPts val="1200"/>
                  </a:spcBef>
                  <a:spcAft>
                    <a:spcPts val="1200"/>
                  </a:spcAft>
                </a:pPr>
                <a:r>
                  <a:rPr lang="vi-VN" sz="3700" smtClean="0">
                    <a:solidFill>
                      <a:prstClr val="black"/>
                    </a:solidFill>
                    <a:cs typeface="Arial" panose="020B0604020202020204" pitchFamily="34" charset="0"/>
                  </a:rPr>
                  <a:t>a</a:t>
                </a:r>
                <a:r>
                  <a:rPr lang="vi-VN" sz="3700">
                    <a:solidFill>
                      <a:prstClr val="black"/>
                    </a:solidFill>
                    <a:cs typeface="Arial" panose="020B0604020202020204" pitchFamily="34" charset="0"/>
                  </a:rPr>
                  <a:t>) Tuần tới,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tại Tokyo là trên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–5°</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b)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bảo quản của một loại sữa là dưới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c) Để được điều khiển xe máy điện thì số tuổi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𝑥</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của một người phải ít nhất là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16</m:t>
                    </m:r>
                  </m:oMath>
                </a14:m>
                <a:r>
                  <a:rPr lang="vi-VN" sz="3700">
                    <a:solidFill>
                      <a:prstClr val="black"/>
                    </a:solidFill>
                    <a:cs typeface="Arial" panose="020B0604020202020204" pitchFamily="34" charset="0"/>
                  </a:rPr>
                  <a:t> tuổi.</a:t>
                </a:r>
              </a:p>
            </p:txBody>
          </p:sp>
        </mc:Choice>
        <mc:Fallback xmlns="">
          <p:sp>
            <p:nvSpPr>
              <p:cNvPr id="7" name="Rectangle 6"/>
              <p:cNvSpPr>
                <a:spLocks noRot="1" noChangeAspect="1" noMove="1" noResize="1" noEditPoints="1" noAdjustHandles="1" noChangeArrowheads="1" noChangeShapeType="1" noTextEdit="1"/>
              </p:cNvSpPr>
              <p:nvPr/>
            </p:nvSpPr>
            <p:spPr>
              <a:xfrm>
                <a:off x="1943100" y="2374196"/>
                <a:ext cx="14401800" cy="4579715"/>
              </a:xfrm>
              <a:prstGeom prst="rect">
                <a:avLst/>
              </a:prstGeom>
              <a:blipFill>
                <a:blip r:embed="rId5"/>
                <a:stretch>
                  <a:fillRect l="-1355" r="-1312" b="-1197"/>
                </a:stretch>
              </a:blipFill>
            </p:spPr>
            <p:txBody>
              <a:bodyPr/>
              <a:lstStyle/>
              <a:p>
                <a:r>
                  <a:rPr lang="en-US">
                    <a:noFill/>
                  </a:rPr>
                  <a:t> </a:t>
                </a:r>
              </a:p>
            </p:txBody>
          </p:sp>
        </mc:Fallback>
      </mc:AlternateContent>
      <p:sp>
        <p:nvSpPr>
          <p:cNvPr id="11" name="Rectangle 10"/>
          <p:cNvSpPr/>
          <p:nvPr/>
        </p:nvSpPr>
        <p:spPr>
          <a:xfrm>
            <a:off x="8524279" y="704850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7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537940" y="898852"/>
            <a:ext cx="10702060" cy="1060290"/>
          </a:xfrm>
          <a:prstGeom prst="rect">
            <a:avLst/>
          </a:prstGeom>
        </p:spPr>
        <p:txBody>
          <a:bodyPr wrap="square">
            <a:spAutoFit/>
          </a:bodyPr>
          <a:lstStyle/>
          <a:p>
            <a:pPr lvl="0" algn="just">
              <a:lnSpc>
                <a:spcPct val="170000"/>
              </a:lnSpc>
            </a:pPr>
            <a:r>
              <a:rPr lang="vi-VN" sz="3700">
                <a:solidFill>
                  <a:prstClr val="black"/>
                </a:solidFill>
                <a:cs typeface="Arial" panose="020B0604020202020204" pitchFamily="34" charset="0"/>
              </a:rPr>
              <a:t>Viết bất đẳng thức để mô tả mỗi tình huống sau:</a:t>
            </a:r>
            <a:endParaRPr lang="en-US" sz="3700">
              <a:solidFill>
                <a:prstClr val="black"/>
              </a:solidFill>
              <a:cs typeface="Arial" panose="020B0604020202020204" pitchFamily="34" charset="0"/>
            </a:endParaRPr>
          </a:p>
        </p:txBody>
      </p:sp>
    </p:spTree>
    <p:extLst>
      <p:ext uri="{BB962C8B-B14F-4D97-AF65-F5344CB8AC3E}">
        <p14:creationId xmlns:p14="http://schemas.microsoft.com/office/powerpoint/2010/main" val="26778152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1" name="Group 10"/>
          <p:cNvGrpSpPr/>
          <p:nvPr/>
        </p:nvGrpSpPr>
        <p:grpSpPr>
          <a:xfrm>
            <a:off x="2019217" y="952500"/>
            <a:ext cx="6362783" cy="1219200"/>
            <a:chOff x="1831469" y="262060"/>
            <a:chExt cx="5852571"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5852571"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427308" y="398248"/>
              <a:ext cx="4652226" cy="325260"/>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smtClean="0">
                  <a:solidFill>
                    <a:prstClr val="black"/>
                  </a:solidFill>
                  <a:latin typeface="Arial"/>
                  <a:cs typeface="Arial" panose="020B0604020202020204" pitchFamily="34" charset="0"/>
                  <a:sym typeface="Arial"/>
                </a:rPr>
                <a:t>Tính </a:t>
              </a:r>
              <a:r>
                <a:rPr lang="en-US" sz="4500" b="1" kern="0">
                  <a:solidFill>
                    <a:prstClr val="black"/>
                  </a:solidFill>
                  <a:latin typeface="Arial"/>
                  <a:cs typeface="Arial" panose="020B0604020202020204" pitchFamily="34" charset="0"/>
                  <a:sym typeface="Arial"/>
                </a:rPr>
                <a:t>chất bắc cầu</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983880" y="5959897"/>
                <a:ext cx="14258876" cy="3477875"/>
              </a:xfrm>
              <a:prstGeom prst="rect">
                <a:avLst/>
              </a:prstGeom>
            </p:spPr>
            <p:txBody>
              <a:bodyPr wrap="square">
                <a:spAutoFit/>
              </a:bodyPr>
              <a:lstStyle/>
              <a:p>
                <a:pPr marL="0" marR="0" lvl="0" indent="0" algn="just" defTabSz="914400" rtl="0" eaLnBrk="1" fontAlgn="auto" latinLnBrk="0" hangingPunct="1">
                  <a:lnSpc>
                    <a:spcPct val="175000"/>
                  </a:lnSpc>
                  <a:spcBef>
                    <a:spcPts val="600"/>
                  </a:spcBef>
                  <a:spcAft>
                    <a:spcPts val="600"/>
                  </a:spcAft>
                  <a:buClrTx/>
                  <a:buSzTx/>
                  <a:buFontTx/>
                  <a:buNone/>
                  <a:tabLst/>
                  <a:defRPr/>
                </a:pPr>
                <a:r>
                  <a:rPr kumimoji="0" lang="vi-VN" sz="40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Chú </a:t>
                </a: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ý:</a:t>
                </a:r>
                <a:endParaRPr kumimoji="0" lang="en-US" sz="4000" b="0" i="1" u="sng"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Tương tự, các thứ tự lớn hơn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(&gt;)</m:t>
                    </m:r>
                  </m:oMath>
                </a14:m>
                <a:r>
                  <a:rPr lang="en-US" sz="4000">
                    <a:latin typeface="Arial" panose="020B0604020202020204" pitchFamily="34" charset="0"/>
                    <a:ea typeface="Malgun Gothic" panose="020B0503020000020004" pitchFamily="34" charset="-127"/>
                    <a:cs typeface="Arial" panose="020B0604020202020204" pitchFamily="34" charset="0"/>
                  </a:rPr>
                  <a:t>, lớn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nhỏ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cũng có tính chất bắc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3880" y="5959897"/>
                <a:ext cx="14258876" cy="3477875"/>
              </a:xfrm>
              <a:prstGeom prst="rect">
                <a:avLst/>
              </a:prstGeom>
              <a:blipFill>
                <a:blip r:embed="rId3"/>
                <a:stretch>
                  <a:fillRect l="-1496" r="-1539" b="-22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242756" y="613410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83880" y="2680037"/>
                <a:ext cx="7464920" cy="1015663"/>
              </a:xfrm>
              <a:prstGeom prst="rect">
                <a:avLst/>
              </a:prstGeom>
            </p:spPr>
            <p:txBody>
              <a:bodyPr wrap="square">
                <a:spAutoFit/>
              </a:bodyPr>
              <a:lstStyle/>
              <a:p>
                <a:pPr algn="just">
                  <a:lnSpc>
                    <a:spcPct val="150000"/>
                  </a:lnSpc>
                  <a:spcBef>
                    <a:spcPts val="600"/>
                  </a:spcBef>
                  <a:spcAft>
                    <a:spcPts val="600"/>
                  </a:spcAft>
                </a:pPr>
                <a:r>
                  <a:rPr lang="vi-VN" sz="4000" smtClean="0">
                    <a:ea typeface="Malgun Gothic" panose="020B0503020000020004" pitchFamily="34" charset="-127"/>
                    <a:cs typeface="Times New Roman" panose="02020603050405020304" pitchFamily="18" charset="0"/>
                  </a:rPr>
                  <a:t>Nếu</a:t>
                </a:r>
                <a:r>
                  <a:rPr lang="en-US" sz="4000" smtClean="0">
                    <a:ea typeface="Malgun Gothic" panose="020B0503020000020004" pitchFamily="34" charset="-127"/>
                    <a:cs typeface="Times New Roman" panose="02020603050405020304" pitchFamily="18" charset="0"/>
                  </a:rPr>
                  <a:t> </a:t>
                </a:r>
                <a14:m>
                  <m:oMath xmlns:m="http://schemas.openxmlformats.org/officeDocument/2006/math">
                    <m:r>
                      <a:rPr lang="vi-VN" sz="4000" i="1" kern="0">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4000" kern="0">
                    <a:effectLst/>
                    <a:ea typeface="Malgun Gothic" panose="020B0503020000020004" pitchFamily="34" charset="-127"/>
                  </a:rPr>
                  <a:t> và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𝑏</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kern="0">
                    <a:effectLst/>
                    <a:ea typeface="Malgun Gothic" panose="020B0503020000020004" pitchFamily="34" charset="-127"/>
                  </a:rPr>
                  <a:t> thì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3880" y="2680037"/>
                <a:ext cx="7464920" cy="1015663"/>
              </a:xfrm>
              <a:prstGeom prst="rect">
                <a:avLst/>
              </a:prstGeom>
              <a:blipFill>
                <a:blip r:embed="rId5"/>
                <a:stretch>
                  <a:fillRect l="-2857" b="-14458"/>
                </a:stretch>
              </a:blipFill>
            </p:spPr>
            <p:txBody>
              <a:bodyPr/>
              <a:lstStyle/>
              <a:p>
                <a:r>
                  <a:rPr lang="en-US">
                    <a:noFill/>
                  </a:rPr>
                  <a:t> </a:t>
                </a:r>
              </a:p>
            </p:txBody>
          </p:sp>
        </mc:Fallback>
      </mc:AlternateContent>
      <p:pic>
        <p:nvPicPr>
          <p:cNvPr id="10" name="Picture 9"/>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0" y="4204037"/>
            <a:ext cx="8610600" cy="1168063"/>
          </a:xfrm>
          <a:prstGeom prst="rect">
            <a:avLst/>
          </a:prstGeom>
        </p:spPr>
      </p:pic>
    </p:spTree>
    <p:extLst>
      <p:ext uri="{BB962C8B-B14F-4D97-AF65-F5344CB8AC3E}">
        <p14:creationId xmlns:p14="http://schemas.microsoft.com/office/powerpoint/2010/main" val="38298876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6"/>
          <p:cNvSpPr/>
          <p:nvPr/>
        </p:nvSpPr>
        <p:spPr>
          <a:xfrm rot="927469">
            <a:off x="17248818" y="7090289"/>
            <a:ext cx="830030" cy="3805322"/>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7" name="Flowchart: Terminator 6"/>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3.</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4" name="TextBox 3"/>
              <p:cNvSpPr txBox="1"/>
              <p:nvPr/>
            </p:nvSpPr>
            <p:spPr>
              <a:xfrm>
                <a:off x="5970227" y="2324100"/>
                <a:ext cx="6629400" cy="119090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US" sz="3800" smtClean="0">
                          <a:latin typeface="Arial" panose="020B0604020202020204" pitchFamily="34" charset="0"/>
                          <a:cs typeface="Arial" panose="020B0604020202020204" pitchFamily="34" charset="0"/>
                        </a:rPr>
                        <m:t>Ch</m:t>
                      </m:r>
                      <m:r>
                        <m:rPr>
                          <m:nor/>
                        </m:rPr>
                        <a:rPr lang="en-US" sz="3800" smtClean="0">
                          <a:latin typeface="Arial" panose="020B0604020202020204" pitchFamily="34" charset="0"/>
                          <a:cs typeface="Arial" panose="020B0604020202020204" pitchFamily="34" charset="0"/>
                        </a:rPr>
                        <m:t>ứ</m:t>
                      </m:r>
                      <m:r>
                        <m:rPr>
                          <m:nor/>
                        </m:rPr>
                        <a:rPr lang="en-US" sz="3800" smtClean="0">
                          <a:latin typeface="Arial" panose="020B0604020202020204" pitchFamily="34" charset="0"/>
                          <a:cs typeface="Arial" panose="020B0604020202020204" pitchFamily="34" charset="0"/>
                        </a:rPr>
                        <m:t>ng</m:t>
                      </m:r>
                      <m:r>
                        <m:rPr>
                          <m:nor/>
                        </m:rPr>
                        <a:rPr lang="en-US" sz="3800" smtClean="0">
                          <a:latin typeface="Arial" panose="020B0604020202020204" pitchFamily="34" charset="0"/>
                          <a:cs typeface="Arial" panose="020B0604020202020204" pitchFamily="34" charset="0"/>
                        </a:rPr>
                        <m:t> </m:t>
                      </m:r>
                      <m:r>
                        <m:rPr>
                          <m:nor/>
                        </m:rPr>
                        <a:rPr lang="en-US" sz="3800" smtClean="0">
                          <a:latin typeface="Arial" panose="020B0604020202020204" pitchFamily="34" charset="0"/>
                          <a:cs typeface="Arial" panose="020B0604020202020204" pitchFamily="34" charset="0"/>
                        </a:rPr>
                        <m:t>minh</m:t>
                      </m:r>
                      <m:r>
                        <a:rPr lang="en-US" sz="3800" b="0" i="1" smtClean="0">
                          <a:latin typeface="Cambria Math" panose="02040503050406030204" pitchFamily="18" charset="0"/>
                          <a:cs typeface="Arial" panose="020B0604020202020204" pitchFamily="34" charset="0"/>
                        </a:rPr>
                        <m:t>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0227" y="2324100"/>
                <a:ext cx="6629400" cy="1190903"/>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2362200" y="4152900"/>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362200" y="5641593"/>
                <a:ext cx="13845455" cy="3388107"/>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800" b="0" i="0" smtClean="0">
                          <a:latin typeface="Arial" panose="020B0604020202020204" pitchFamily="34" charset="0"/>
                          <a:cs typeface="Arial" panose="020B0604020202020204" pitchFamily="34" charset="0"/>
                        </a:rPr>
                        <m:t>Ta</m:t>
                      </m:r>
                      <m:r>
                        <m:rPr>
                          <m:nor/>
                        </m:rPr>
                        <a:rPr lang="en-US" sz="3800" b="0" i="0" smtClean="0">
                          <a:latin typeface="Arial" panose="020B0604020202020204" pitchFamily="34" charset="0"/>
                          <a:cs typeface="Arial" panose="020B0604020202020204" pitchFamily="34" charset="0"/>
                        </a:rPr>
                        <m:t> </m:t>
                      </m:r>
                      <m:r>
                        <m:rPr>
                          <m:nor/>
                        </m:rPr>
                        <a:rPr lang="en-US" sz="3800" b="0" i="0" smtClean="0">
                          <a:latin typeface="Arial" panose="020B0604020202020204" pitchFamily="34" charset="0"/>
                          <a:cs typeface="Arial" panose="020B0604020202020204" pitchFamily="34" charset="0"/>
                        </a:rPr>
                        <m:t>c</m:t>
                      </m:r>
                      <m:r>
                        <m:rPr>
                          <m:nor/>
                        </m:rPr>
                        <a:rPr lang="en-US" sz="3800" b="0" i="0" smtClean="0">
                          <a:latin typeface="Arial" panose="020B0604020202020204" pitchFamily="34" charset="0"/>
                          <a:cs typeface="Arial" panose="020B0604020202020204" pitchFamily="34" charset="0"/>
                        </a:rPr>
                        <m:t>ó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 1 +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1 </m:t>
                      </m:r>
                      <m:r>
                        <m:rPr>
                          <m:nor/>
                        </m:rPr>
                        <a:rPr lang="en-US" sz="3800" b="0" i="0" smtClean="0">
                          <a:latin typeface="Cambria Math" panose="02040503050406030204" pitchFamily="18" charset="0"/>
                          <a:cs typeface="Arial" panose="020B0604020202020204" pitchFamily="34" charset="0"/>
                        </a:rPr>
                        <m:t> </m:t>
                      </m:r>
                      <m:r>
                        <m:rPr>
                          <m:nor/>
                        </m:rPr>
                        <a:rPr lang="en-US" sz="3800">
                          <a:latin typeface="Arial" panose="020B0604020202020204" pitchFamily="34" charset="0"/>
                          <a:cs typeface="Arial" panose="020B0604020202020204" pitchFamily="34" charset="0"/>
                        </a:rPr>
                        <m:t>v</m:t>
                      </m:r>
                      <m:r>
                        <m:rPr>
                          <m:nor/>
                        </m:rPr>
                        <a:rPr lang="en-US" sz="3800">
                          <a:latin typeface="Arial" panose="020B0604020202020204" pitchFamily="34" charset="0"/>
                          <a:cs typeface="Arial" panose="020B0604020202020204" pitchFamily="34" charset="0"/>
                        </a:rPr>
                        <m:t>à </m:t>
                      </m:r>
                      <m:r>
                        <a:rPr lang="en-US" sz="3800" b="0" i="1" smtClean="0">
                          <a:latin typeface="Cambria Math" panose="02040503050406030204" pitchFamily="18" charset="0"/>
                          <a:cs typeface="Arial" panose="020B0604020202020204" pitchFamily="34" charset="0"/>
                        </a:rPr>
                        <m: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 = 1 − </m:t>
                      </m:r>
                      <m:f>
                        <m:fPr>
                          <m:ctrlPr>
                            <a:rPr lang="en-US" sz="3800" i="1">
                              <a:latin typeface="Cambria Math" panose="02040503050406030204" pitchFamily="18" charset="0"/>
                              <a:cs typeface="Arial" panose="020B0604020202020204" pitchFamily="34" charset="0"/>
                            </a:rPr>
                          </m:ctrlPr>
                        </m:fPr>
                        <m:num>
                          <m:r>
                            <a:rPr lang="en-US" sz="3800" i="1">
                              <a:latin typeface="Cambria Math" panose="02040503050406030204" pitchFamily="18" charset="0"/>
                              <a:cs typeface="Arial" panose="020B0604020202020204" pitchFamily="34" charset="0"/>
                            </a:rPr>
                            <m:t>1</m:t>
                          </m:r>
                        </m:num>
                        <m:den>
                          <m:r>
                            <a:rPr lang="en-US" sz="3800" i="1">
                              <a:latin typeface="Cambria Math" panose="02040503050406030204" pitchFamily="18" charset="0"/>
                              <a:cs typeface="Arial" panose="020B0604020202020204" pitchFamily="34" charset="0"/>
                            </a:rPr>
                            <m:t>2 02</m:t>
                          </m:r>
                          <m:r>
                            <a:rPr lang="en-US" sz="3800" b="0" i="1" smtClean="0">
                              <a:latin typeface="Cambria Math" panose="02040503050406030204" pitchFamily="18" charset="0"/>
                              <a:cs typeface="Arial" panose="020B0604020202020204" pitchFamily="34" charset="0"/>
                            </a:rPr>
                            <m:t>2</m:t>
                          </m:r>
                        </m:den>
                      </m:f>
                      <m:r>
                        <a:rPr lang="en-US" sz="3800" b="0" i="1" smtClean="0">
                          <a:latin typeface="Cambria Math" panose="02040503050406030204" pitchFamily="18" charset="0"/>
                          <a:cs typeface="Arial" panose="020B0604020202020204" pitchFamily="34" charset="0"/>
                        </a:rPr>
                        <m:t> &lt; 1</m:t>
                      </m:r>
                      <m:r>
                        <m:rPr>
                          <m:nor/>
                        </m:rPr>
                        <a:rPr lang="en-US" sz="3800" b="0" i="0" smtClean="0">
                          <a:latin typeface="Cambria Math" panose="02040503050406030204" pitchFamily="18" charset="0"/>
                          <a:cs typeface="Arial" panose="020B0604020202020204" pitchFamily="34" charset="0"/>
                        </a:rPr>
                        <m:t> </m:t>
                      </m:r>
                    </m:oMath>
                  </m:oMathPara>
                </a14:m>
                <a:endParaRPr lang="en-US" sz="3800" b="0" i="0" smtClean="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cs typeface="Arial" panose="020B0604020202020204" pitchFamily="34" charset="0"/>
                        </a:rPr>
                        <m:t>n</m:t>
                      </m:r>
                      <m:r>
                        <m:rPr>
                          <m:nor/>
                        </m:rPr>
                        <a:rPr lang="en-US" sz="3800">
                          <a:latin typeface="Arial" panose="020B0604020202020204" pitchFamily="34" charset="0"/>
                          <a:cs typeface="Arial" panose="020B0604020202020204" pitchFamily="34" charset="0"/>
                        </a:rPr>
                        <m:t>ê</m:t>
                      </m:r>
                      <m:r>
                        <m:rPr>
                          <m:nor/>
                        </m:rPr>
                        <a:rPr lang="en-US" sz="3800">
                          <a:latin typeface="Arial" panose="020B0604020202020204" pitchFamily="34" charset="0"/>
                          <a:cs typeface="Arial" panose="020B0604020202020204" pitchFamily="34" charset="0"/>
                        </a:rPr>
                        <m:t>n</m:t>
                      </m:r>
                      <m:r>
                        <m:rPr>
                          <m:nor/>
                        </m:rPr>
                        <a:rPr lang="en-US" sz="3800" b="0" i="0" smtClean="0">
                          <a:latin typeface="Arial" panose="020B0604020202020204" pitchFamily="34"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2 024</m:t>
                          </m:r>
                        </m:num>
                        <m:den>
                          <m:r>
                            <a:rPr lang="en-US" sz="3800" i="1">
                              <a:solidFill>
                                <a:prstClr val="black"/>
                              </a:solidFill>
                              <a:latin typeface="Cambria Math" panose="02040503050406030204" pitchFamily="18" charset="0"/>
                              <a:cs typeface="Arial" panose="020B0604020202020204" pitchFamily="34" charset="0"/>
                            </a:rPr>
                            <m:t>2 023</m:t>
                          </m:r>
                        </m:den>
                      </m:f>
                      <m:r>
                        <a:rPr lang="en-US" sz="3800" b="0" i="1" smtClean="0">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&gt;</m:t>
                      </m:r>
                      <m:r>
                        <a:rPr lang="en-US" sz="3800" b="0" i="1" smtClean="0">
                          <a:solidFill>
                            <a:prstClr val="black"/>
                          </a:solidFill>
                          <a:latin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2 021</m:t>
                          </m:r>
                        </m:num>
                        <m:den>
                          <m:r>
                            <a:rPr lang="en-US" sz="3800" i="1">
                              <a:solidFill>
                                <a:prstClr val="black"/>
                              </a:solidFill>
                              <a:latin typeface="Cambria Math" panose="02040503050406030204" pitchFamily="18" charset="0"/>
                              <a:cs typeface="Arial" panose="020B0604020202020204" pitchFamily="34" charset="0"/>
                            </a:rPr>
                            <m:t>2 022</m:t>
                          </m:r>
                        </m:den>
                      </m:f>
                    </m:oMath>
                  </m:oMathPara>
                </a14:m>
                <a:endParaRPr lang="en-US" sz="38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62200" y="5641593"/>
                <a:ext cx="13845455" cy="33881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7734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375611"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2</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5719011" y="902698"/>
            <a:ext cx="4572000" cy="875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Chứng</a:t>
            </a:r>
            <a:r>
              <a:rPr kumimoji="0" lang="en-US" sz="38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minh rằng:</a:t>
            </a:r>
            <a:endParaRPr kumimoji="0" lang="pt-BR" sz="3800" b="0" i="0" u="none" strike="noStrike" kern="1200" cap="none" spc="0" normalizeH="0" baseline="0" noProof="0" smtClean="0">
              <a:ln>
                <a:noFill/>
              </a:ln>
              <a:solidFill>
                <a:srgbClr val="0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378434" y="5492988"/>
                <a:ext cx="5940777" cy="3459024"/>
              </a:xfrm>
              <a:prstGeom prst="rect">
                <a:avLst/>
              </a:prstGeom>
            </p:spPr>
            <p:txBody>
              <a:bodyPr wrap="square">
                <a:spAutoFit/>
              </a:bodyPr>
              <a:lstStyle/>
              <a:p>
                <a:pPr algn="just">
                  <a:lnSpc>
                    <a:spcPct val="200000"/>
                  </a:lnSpc>
                </a:pPr>
                <a:r>
                  <a:rPr lang="en-US" sz="3800" smtClean="0">
                    <a:latin typeface="Arial" panose="020B0604020202020204" pitchFamily="34" charset="0"/>
                    <a:ea typeface="Malgun Gothic" panose="020B0503020000020004" pitchFamily="34" charset="-127"/>
                    <a:cs typeface="Arial" panose="020B0604020202020204" pitchFamily="34" charset="0"/>
                  </a:rPr>
                  <a:t>Ta </a:t>
                </a:r>
                <a:r>
                  <a:rPr lang="en-US" sz="3800">
                    <a:latin typeface="Arial" panose="020B0604020202020204" pitchFamily="34" charset="0"/>
                    <a:ea typeface="Malgun Gothic" panose="020B0503020000020004" pitchFamily="34" charset="-127"/>
                    <a:cs typeface="Arial" panose="020B0604020202020204" pitchFamily="34" charset="0"/>
                  </a:rPr>
                  <a:t>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2024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8434" y="5492988"/>
                <a:ext cx="5940777" cy="3459024"/>
              </a:xfrm>
              <a:prstGeom prst="rect">
                <a:avLst/>
              </a:prstGeom>
              <a:blipFill>
                <a:blip r:embed="rId3"/>
                <a:stretch>
                  <a:fillRect l="-3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266948" y="2464432"/>
                <a:ext cx="4323142" cy="181716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b</m:t>
                      </m:r>
                      <m:r>
                        <m:rPr>
                          <m:nor/>
                        </m:rPr>
                        <a:rPr lang="en-US" sz="3800">
                          <a:latin typeface="Arial" panose="020B0604020202020204" pitchFamily="34" charset="0"/>
                          <a:ea typeface="Malgun Gothic" panose="020B0503020000020004" pitchFamily="34" charset="-127"/>
                          <a:cs typeface="Arial" panose="020B0604020202020204" pitchFamily="34"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022</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266948" y="2464432"/>
                <a:ext cx="4323142" cy="18171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71600" y="2464432"/>
                <a:ext cx="3399585" cy="181716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2 024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1 000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 y="2464432"/>
                <a:ext cx="3399585" cy="1817164"/>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a:xfrm>
            <a:off x="8282855" y="5572629"/>
            <a:ext cx="0" cy="43714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0312904" y="5492988"/>
                <a:ext cx="7136896" cy="3459024"/>
              </a:xfrm>
              <a:prstGeom prst="rect">
                <a:avLst/>
              </a:prstGeom>
            </p:spPr>
            <p:txBody>
              <a:bodyPr wrap="square">
                <a:spAutoFit/>
              </a:bodyPr>
              <a:lstStyle/>
              <a:p>
                <a:pPr lvl="0" algn="just">
                  <a:lnSpc>
                    <a:spcPct val="200000"/>
                  </a:lnSpc>
                </a:pPr>
                <a:r>
                  <a:rPr lang="en-US"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Ta </a:t>
                </a: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2022</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12904" y="5492988"/>
                <a:ext cx="7136896" cy="3459024"/>
              </a:xfrm>
              <a:prstGeom prst="rect">
                <a:avLst/>
              </a:prstGeom>
              <a:blipFill>
                <a:blip r:embed="rId6"/>
                <a:stretch>
                  <a:fillRect l="-2818"/>
                </a:stretch>
              </a:blipFill>
            </p:spPr>
            <p:txBody>
              <a:bodyPr/>
              <a:lstStyle/>
              <a:p>
                <a:r>
                  <a:rPr lang="en-US">
                    <a:noFill/>
                  </a:rPr>
                  <a:t> </a:t>
                </a:r>
              </a:p>
            </p:txBody>
          </p:sp>
        </mc:Fallback>
      </mc:AlternateContent>
      <p:sp>
        <p:nvSpPr>
          <p:cNvPr id="22" name="Rectangle 21"/>
          <p:cNvSpPr/>
          <p:nvPr/>
        </p:nvSpPr>
        <p:spPr>
          <a:xfrm>
            <a:off x="7650310" y="4552552"/>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52523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500"/>
                                        <p:tgtEl>
                                          <p:spTgt spid="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42832" y="571500"/>
            <a:ext cx="17035568"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1066800" y="1181100"/>
            <a:ext cx="4419600" cy="1424741"/>
            <a:chOff x="4246031" y="575563"/>
            <a:chExt cx="10058401" cy="1577849"/>
          </a:xfrm>
        </p:grpSpPr>
        <p:grpSp>
          <p:nvGrpSpPr>
            <p:cNvPr id="11" name="Group 10"/>
            <p:cNvGrpSpPr/>
            <p:nvPr/>
          </p:nvGrpSpPr>
          <p:grpSpPr>
            <a:xfrm>
              <a:off x="4246031" y="575563"/>
              <a:ext cx="10058401" cy="1577849"/>
              <a:chOff x="609600" y="2793000"/>
              <a:chExt cx="16942307" cy="1448540"/>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0"/>
                <a:ext cx="16840200" cy="1356852"/>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grpSp>
        <p:sp>
          <p:nvSpPr>
            <p:cNvPr id="12" name="Rectangle 11"/>
            <p:cNvSpPr/>
            <p:nvPr/>
          </p:nvSpPr>
          <p:spPr>
            <a:xfrm>
              <a:off x="5532528" y="669948"/>
              <a:ext cx="7497812" cy="1252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4500" b="1" i="0" u="none" strike="noStrike" kern="1200" cap="none" spc="0" normalizeH="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1090468" y="2848600"/>
            <a:ext cx="16295679"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2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latin typeface="Arial" panose="020B0604020202020204" pitchFamily="34" charset="0"/>
                <a:ea typeface="Open Sans"/>
              </a:rPr>
              <a:t>Viết các bất đẳng thức để mô tả tốc độ cho phép trong tình huống mở đầu:</a:t>
            </a:r>
          </a:p>
          <a:p>
            <a:pPr lvl="0">
              <a:lnSpc>
                <a:spcPct val="350000"/>
              </a:lnSpc>
            </a:pPr>
            <a:r>
              <a:rPr lang="en-US" altLang="en-US" sz="3800"/>
              <a:t>a) Ô tô ở làn </a:t>
            </a:r>
            <a:r>
              <a:rPr lang="en-US" altLang="en-US" sz="3800" smtClean="0"/>
              <a:t>giữa</a:t>
            </a:r>
            <a:endParaRPr lang="en-US" altLang="en-US" sz="3800"/>
          </a:p>
          <a:p>
            <a:pPr lvl="0">
              <a:lnSpc>
                <a:spcPct val="350000"/>
              </a:lnSpc>
            </a:pPr>
            <a:r>
              <a:rPr lang="en-US" altLang="en-US" sz="3800"/>
              <a:t>b) Xe máy ở làn bên </a:t>
            </a:r>
            <a:r>
              <a:rPr lang="en-US" altLang="en-US" sz="3800" smtClean="0"/>
              <a:t>phải</a:t>
            </a:r>
            <a:endParaRPr kumimoji="0" lang="en-US" altLang="en-US" sz="3800" b="0" i="0" u="none" strike="noStrike" cap="none" normalizeH="0" baseline="0" smtClean="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278837" y="5371892"/>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278837" y="5371892"/>
                <a:ext cx="2362057" cy="6771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143" y="7344400"/>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𝒃</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143" y="7344400"/>
                <a:ext cx="2362057" cy="677108"/>
              </a:xfrm>
              <a:prstGeom prst="rect">
                <a:avLst/>
              </a:prstGeom>
              <a:blipFill>
                <a:blip r:embed="rId3"/>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4945215" y="8368134"/>
            <a:ext cx="2733185" cy="1531680"/>
          </a:xfrm>
          <a:prstGeom prst="rect">
            <a:avLst/>
          </a:prstGeom>
        </p:spPr>
      </p:pic>
    </p:spTree>
    <p:extLst>
      <p:ext uri="{BB962C8B-B14F-4D97-AF65-F5344CB8AC3E}">
        <p14:creationId xmlns:p14="http://schemas.microsoft.com/office/powerpoint/2010/main" val="268638181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876300"/>
            <a:ext cx="15544800" cy="4356577"/>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kumimoji="0" lang="en-US" sz="92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2. LIÊN</a:t>
            </a:r>
            <a:r>
              <a:rPr kumimoji="0" lang="en-US" sz="92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HỆ GIỮA THỨ TỰ VÀ PHÉP CỘNG</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65442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082844" y="419100"/>
                <a:ext cx="16078198" cy="2716513"/>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3600" smtClean="0">
                    <a:solidFill>
                      <a:srgbClr val="000000"/>
                    </a:solidFill>
                    <a:ea typeface="Calibri" panose="020F0502020204030204" pitchFamily="34" charset="0"/>
                    <a:cs typeface="Times New Roman" panose="02020603050405020304" pitchFamily="18" charset="0"/>
                  </a:rPr>
                  <a:t>Xét bất đẳng thức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−1&lt;2</m:t>
                    </m:r>
                  </m:oMath>
                </a14:m>
                <a:r>
                  <a:rPr lang="en-US" sz="3600" smtClean="0">
                    <a:effectLst/>
                    <a:ea typeface="Calibri" panose="020F0502020204030204" pitchFamily="34" charset="0"/>
                    <a:cs typeface="Times New Roman" panose="02020603050405020304" pitchFamily="18" charset="0"/>
                  </a:rPr>
                  <a:t>               </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a) Cộng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ffectLst/>
                    <a:ea typeface="Calibri" panose="020F0502020204030204" pitchFamily="34" charset="0"/>
                    <a:cs typeface="Times New Roman" panose="02020603050405020304" pitchFamily="18" charset="0"/>
                  </a:rPr>
                  <a:t> vào hai vế của bất đẳng </a:t>
                </a:r>
                <a:r>
                  <a:rPr lang="vi-VN" sz="3600" smtClean="0">
                    <a:solidFill>
                      <a:srgbClr val="000000"/>
                    </a:solidFill>
                    <a:effectLst/>
                    <a:ea typeface="Calibri" panose="020F0502020204030204" pitchFamily="34" charset="0"/>
                    <a:cs typeface="Times New Roman" panose="02020603050405020304" pitchFamily="18" charset="0"/>
                  </a:rPr>
                  <a:t>thức</a:t>
                </a:r>
                <a:r>
                  <a:rPr lang="en-US" sz="3600" smtClean="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a:t>
                </a:r>
                <a:r>
                  <a:rPr lang="vi-VN" sz="3600" smtClean="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ffectLst/>
                    <a:ea typeface="Calibri" panose="020F0502020204030204" pitchFamily="34" charset="0"/>
                    <a:cs typeface="Times New Roman" panose="02020603050405020304" pitchFamily="18" charset="0"/>
                  </a:rPr>
                  <a:t>rồi so sánh kết quả thì ta được bất đẳng </a:t>
                </a:r>
                <a:r>
                  <a:rPr lang="vi-VN" sz="3600" smtClean="0">
                    <a:solidFill>
                      <a:srgbClr val="000000"/>
                    </a:solidFill>
                    <a:effectLst/>
                    <a:ea typeface="Calibri" panose="020F0502020204030204" pitchFamily="34" charset="0"/>
                    <a:cs typeface="Times New Roman" panose="02020603050405020304" pitchFamily="18" charset="0"/>
                  </a:rPr>
                  <a:t>thứ</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ea typeface="Calibri" panose="020F0502020204030204" pitchFamily="34" charset="0"/>
                    <a:cs typeface="Times New Roman" panose="02020603050405020304" pitchFamily="18" charset="0"/>
                  </a:rPr>
                  <a:t>nào</a:t>
                </a:r>
                <a:r>
                  <a:rPr lang="vi-VN" sz="3600" smtClean="0">
                    <a:solidFill>
                      <a:srgbClr val="000000"/>
                    </a:solidFill>
                    <a:effectLst/>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2844" y="419100"/>
                <a:ext cx="16078198" cy="2716513"/>
              </a:xfrm>
              <a:prstGeom prst="rect">
                <a:avLst/>
              </a:prstGeom>
              <a:blipFill>
                <a:blip r:embed="rId3"/>
                <a:stretch>
                  <a:fillRect l="-1176" r="-1138" b="-4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82843" y="4425798"/>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b) Cộng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a typeface="Calibri" panose="020F0502020204030204" pitchFamily="34" charset="0"/>
                    <a:cs typeface="Times New Roman" panose="02020603050405020304" pitchFamily="18" charset="0"/>
                  </a:rPr>
                  <a:t> vào hai vế của bất đẳng thức (</a:t>
                </a:r>
                <a:r>
                  <a:rPr lang="vi-VN" sz="3600" smtClean="0">
                    <a:solidFill>
                      <a:srgbClr val="000000"/>
                    </a:solidFill>
                    <a:ea typeface="Calibri" panose="020F0502020204030204" pitchFamily="34" charset="0"/>
                    <a:cs typeface="Times New Roman" panose="02020603050405020304" pitchFamily="18" charset="0"/>
                  </a:rPr>
                  <a:t>1</a:t>
                </a:r>
                <a:r>
                  <a:rPr lang="en-US" sz="3600" smtClean="0">
                    <a:solidFill>
                      <a:srgbClr val="000000"/>
                    </a:solidFill>
                    <a:ea typeface="Calibri" panose="020F0502020204030204" pitchFamily="34" charset="0"/>
                    <a:cs typeface="Times New Roman" panose="02020603050405020304" pitchFamily="18" charset="0"/>
                  </a:rPr>
                  <a:t>) </a:t>
                </a:r>
                <a:r>
                  <a:rPr lang="vi-VN" sz="3600" smtClean="0">
                    <a:solidFill>
                      <a:srgbClr val="000000"/>
                    </a:solidFill>
                    <a:ea typeface="Calibri" panose="020F0502020204030204" pitchFamily="34" charset="0"/>
                    <a:cs typeface="Times New Roman" panose="02020603050405020304" pitchFamily="18" charset="0"/>
                  </a:rPr>
                  <a:t>rồi </a:t>
                </a:r>
                <a:r>
                  <a:rPr lang="vi-VN" sz="3600">
                    <a:solidFill>
                      <a:srgbClr val="000000"/>
                    </a:solidFill>
                    <a:ea typeface="Calibri" panose="020F0502020204030204" pitchFamily="34" charset="0"/>
                    <a:cs typeface="Times New Roman" panose="02020603050405020304" pitchFamily="18" charset="0"/>
                  </a:rPr>
                  <a:t>so sánh kết quả thì ta được bất đẳng thức nào</a:t>
                </a:r>
                <a:r>
                  <a:rPr lang="vi-VN" sz="3600" smtClean="0">
                    <a:solidFill>
                      <a:srgbClr val="000000"/>
                    </a:solidFill>
                    <a:ea typeface="Calibri" panose="020F0502020204030204" pitchFamily="34" charset="0"/>
                    <a:cs typeface="Times New Roman" panose="02020603050405020304" pitchFamily="18" charset="0"/>
                  </a:rPr>
                  <a:t>?</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2843" y="4425798"/>
                <a:ext cx="16078198" cy="1754326"/>
              </a:xfrm>
              <a:prstGeom prst="rect">
                <a:avLst/>
              </a:prstGeom>
              <a:blipFill>
                <a:blip r:embed="rId4"/>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82842" y="7335441"/>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c) Cộng vào hai vế của bất đẳng thức (1) với cùng một số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ea typeface="Calibri" panose="020F0502020204030204" pitchFamily="34" charset="0"/>
                    <a:cs typeface="Times New Roman" panose="02020603050405020304" pitchFamily="18" charset="0"/>
                  </a:rPr>
                  <a:t>thì ta sẽ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2842" y="7335441"/>
                <a:ext cx="16078198" cy="1754326"/>
              </a:xfrm>
              <a:prstGeom prst="rect">
                <a:avLst/>
              </a:prstGeom>
              <a:blipFill>
                <a:blip r:embed="rId5"/>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33900" y="3257644"/>
                <a:ext cx="9220200" cy="923330"/>
              </a:xfrm>
              <a:prstGeom prst="rect">
                <a:avLst/>
              </a:prstGeom>
            </p:spPr>
            <p:txBody>
              <a:bodyPr wrap="square">
                <a:spAutoFit/>
              </a:bodyPr>
              <a:lstStyle/>
              <a:p>
                <a:pPr algn="just">
                  <a:lnSpc>
                    <a:spcPct val="150000"/>
                  </a:lnSpc>
                  <a:spcBef>
                    <a:spcPts val="600"/>
                  </a:spcBef>
                  <a:spcAft>
                    <a:spcPts val="600"/>
                  </a:spcAft>
                </a:pPr>
                <a:r>
                  <a:rPr lang="en-US" sz="36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r>
                  <a:rPr lang="en-US" sz="3600" b="1"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33900" y="3257644"/>
                <a:ext cx="9220200" cy="923330"/>
              </a:xfrm>
              <a:prstGeom prst="rect">
                <a:avLst/>
              </a:prstGeom>
              <a:blipFill>
                <a:blip r:embed="rId6"/>
                <a:stretch>
                  <a:fillRect l="-205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511840" y="6281789"/>
                <a:ext cx="9813759" cy="923330"/>
              </a:xfrm>
              <a:prstGeom prst="rect">
                <a:avLst/>
              </a:prstGeom>
            </p:spPr>
            <p:txBody>
              <a:bodyPr wrap="square">
                <a:spAutoFit/>
              </a:bodyPr>
              <a:lstStyle/>
              <a:p>
                <a:pPr algn="just">
                  <a:lnSpc>
                    <a:spcPct val="150000"/>
                  </a:lnSpc>
                  <a:spcBef>
                    <a:spcPts val="600"/>
                  </a:spcBef>
                  <a:spcAft>
                    <a:spcPts val="600"/>
                  </a:spcAft>
                </a:pPr>
                <a:r>
                  <a:rPr lang="en-US" sz="36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r>
                  <a:rPr lang="en-US" sz="3600" b="1"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511840" y="6281789"/>
                <a:ext cx="9813759" cy="923330"/>
              </a:xfrm>
              <a:prstGeom prst="rect">
                <a:avLst/>
              </a:prstGeom>
              <a:blipFill>
                <a:blip r:embed="rId7"/>
                <a:stretch>
                  <a:fillRect l="-186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95800" y="8867626"/>
                <a:ext cx="9220200" cy="100027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95800" y="8867626"/>
                <a:ext cx="9220200" cy="100027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9723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4" grpId="0"/>
      <p:bldP spid="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20574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278395" y="369141"/>
              <a:ext cx="8759168"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smtClean="0">
                  <a:solidFill>
                    <a:prstClr val="black"/>
                  </a:solidFill>
                  <a:latin typeface="Arial"/>
                  <a:cs typeface="Arial" panose="020B0604020202020204" pitchFamily="34" charset="0"/>
                  <a:sym typeface="Arial"/>
                </a:rPr>
                <a:t>Liên </a:t>
              </a:r>
              <a:r>
                <a:rPr lang="en-US" sz="4300" b="1" kern="0">
                  <a:solidFill>
                    <a:prstClr val="black"/>
                  </a:solidFill>
                  <a:latin typeface="Arial"/>
                  <a:cs typeface="Arial" panose="020B0604020202020204" pitchFamily="34" charset="0"/>
                  <a:sym typeface="Arial"/>
                </a:rPr>
                <a:t>hệ giữa thứ tự và phép </a:t>
              </a:r>
              <a:r>
                <a:rPr lang="en-US" sz="4300" b="1" kern="0" smtClean="0">
                  <a:solidFill>
                    <a:prstClr val="black"/>
                  </a:solidFill>
                  <a:latin typeface="Arial"/>
                  <a:cs typeface="Arial" panose="020B0604020202020204" pitchFamily="34" charset="0"/>
                  <a:sym typeface="Arial"/>
                </a:rPr>
                <a:t>cộng</a:t>
              </a:r>
              <a:endPar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866900" y="2628900"/>
                <a:ext cx="14554200" cy="700191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Khi cộng cùng một số vào hai vế của một bất đẳng thức ta được bất đẳng thức mới cùng chiều với bất đẳng thức đã cho.</a:t>
                </a:r>
              </a:p>
              <a:p>
                <a:pPr algn="just">
                  <a:lnSpc>
                    <a:spcPct val="150000"/>
                  </a:lnSpc>
                  <a:spcBef>
                    <a:spcPts val="600"/>
                  </a:spcBef>
                  <a:spcAft>
                    <a:spcPts val="600"/>
                  </a:spcAft>
                </a:pPr>
                <a:r>
                  <a:rPr lang="en-US" sz="3800" b="1">
                    <a:effectLst/>
                    <a:latin typeface="Arial" panose="020B0604020202020204" pitchFamily="34" charset="0"/>
                    <a:ea typeface="Malgun Gothic" panose="020B0503020000020004" pitchFamily="34" charset="-127"/>
                    <a:cs typeface="Arial" panose="020B0604020202020204" pitchFamily="34" charset="0"/>
                  </a:rPr>
                  <a:t>Chú ý</a:t>
                </a:r>
                <a:r>
                  <a:rPr lang="en-US" sz="3800">
                    <a:effectLst/>
                    <a:latin typeface="Arial" panose="020B0604020202020204" pitchFamily="34" charset="0"/>
                    <a:ea typeface="Malgun Gothic" panose="020B0503020000020004" pitchFamily="34" charset="-127"/>
                    <a:cs typeface="Arial" panose="020B0604020202020204" pitchFamily="34" charset="0"/>
                  </a:rPr>
                  <a:t>: Với ba số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66900" y="2628900"/>
                <a:ext cx="14554200" cy="7001917"/>
              </a:xfrm>
              <a:prstGeom prst="rect">
                <a:avLst/>
              </a:prstGeom>
              <a:blipFill>
                <a:blip r:embed="rId3"/>
                <a:stretch>
                  <a:fillRect l="-1382" r="-1340" b="-1044"/>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733492" y="7752682"/>
            <a:ext cx="1375216" cy="2039249"/>
          </a:xfrm>
          <a:prstGeom prst="rect">
            <a:avLst/>
          </a:prstGeom>
        </p:spPr>
      </p:pic>
    </p:spTree>
    <p:extLst>
      <p:ext uri="{BB962C8B-B14F-4D97-AF65-F5344CB8AC3E}">
        <p14:creationId xmlns:p14="http://schemas.microsoft.com/office/powerpoint/2010/main" val="173971277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anim calcmode="lin" valueType="num">
                                      <p:cBhvr>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7" name="Rectangle 16"/>
          <p:cNvSpPr/>
          <p:nvPr/>
        </p:nvSpPr>
        <p:spPr>
          <a:xfrm>
            <a:off x="533400" y="571500"/>
            <a:ext cx="172212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20220840">
            <a:off x="17013562" y="1178952"/>
            <a:ext cx="996798" cy="1624617"/>
          </a:xfrm>
          <a:custGeom>
            <a:avLst/>
            <a:gdLst/>
            <a:ahLst/>
            <a:cxnLst/>
            <a:rect l="l" t="t" r="r" b="b"/>
            <a:pathLst>
              <a:path w="1813625" h="2758365">
                <a:moveTo>
                  <a:pt x="0" y="0"/>
                </a:moveTo>
                <a:lnTo>
                  <a:pt x="1813625" y="0"/>
                </a:lnTo>
                <a:lnTo>
                  <a:pt x="1813625" y="2758365"/>
                </a:lnTo>
                <a:lnTo>
                  <a:pt x="0" y="2758365"/>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11" name="Rectangle 10"/>
          <p:cNvSpPr/>
          <p:nvPr/>
        </p:nvSpPr>
        <p:spPr>
          <a:xfrm>
            <a:off x="1278025" y="3390900"/>
            <a:ext cx="9459737" cy="5410712"/>
          </a:xfrm>
          <a:prstGeom prst="rect">
            <a:avLst/>
          </a:prstGeom>
        </p:spPr>
        <p:txBody>
          <a:bodyPr wrap="square">
            <a:spAutoFit/>
          </a:bodyPr>
          <a:lstStyle/>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Khi đi đường, chúng ta có thể thấy các biển báo giao thông báo hiệu giới hạn tốc độ mà xe cơ giới được phép đi. </a:t>
            </a:r>
          </a:p>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Em có biết ý nghĩa của biển báo giao thông ở Hình 2.3 (biển báo giới hạn tốc độ tối đa cho phép theo xe, trên từng làn đường) không?</a:t>
            </a:r>
          </a:p>
        </p:txBody>
      </p:sp>
      <p:sp>
        <p:nvSpPr>
          <p:cNvPr id="13" name="Rectangle 12"/>
          <p:cNvSpPr/>
          <p:nvPr/>
        </p:nvSpPr>
        <p:spPr>
          <a:xfrm>
            <a:off x="1278025" y="1276171"/>
            <a:ext cx="5588388" cy="1200329"/>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143E63"/>
              </a:buClr>
              <a:buSzPts val="3000"/>
              <a:buFontTx/>
              <a:buNone/>
              <a:tabLst/>
              <a:defRPr/>
            </a:pPr>
            <a:r>
              <a:rPr kumimoji="0" lang="en-US" sz="7200" b="1" i="0" u="none" strike="noStrike" kern="0" cap="none" spc="0" normalizeH="0" baseline="0" noProof="0">
                <a:ln>
                  <a:noFill/>
                </a:ln>
                <a:solidFill>
                  <a:srgbClr val="34679A"/>
                </a:solidFill>
                <a:effectLst/>
                <a:uLnTx/>
                <a:uFillTx/>
                <a:latin typeface="Arial"/>
                <a:ea typeface="+mn-ea"/>
                <a:cs typeface="Arial"/>
                <a:sym typeface="Merriweather Sans"/>
              </a:rPr>
              <a:t>KHỞI ĐỘNG</a:t>
            </a:r>
          </a:p>
        </p:txBody>
      </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82387" y="3543300"/>
            <a:ext cx="5586413" cy="5314329"/>
          </a:xfrm>
          <a:prstGeom prst="rect">
            <a:avLst/>
          </a:prstGeom>
        </p:spPr>
      </p:pic>
    </p:spTree>
    <p:extLst>
      <p:ext uri="{BB962C8B-B14F-4D97-AF65-F5344CB8AC3E}">
        <p14:creationId xmlns:p14="http://schemas.microsoft.com/office/powerpoint/2010/main" val="85946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898358" y="800100"/>
            <a:ext cx="165354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484578" y="-1505387"/>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4.</a:t>
            </a:r>
            <a:endPar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311442" y="2454405"/>
                <a:ext cx="15697200" cy="2431435"/>
              </a:xfrm>
              <a:prstGeom prst="rect">
                <a:avLst/>
              </a:prstGeom>
            </p:spPr>
            <p:txBody>
              <a:bodyPr wrap="square">
                <a:spAutoFit/>
              </a:bodyPr>
              <a:lstStyle/>
              <a:p>
                <a:pPr marL="0" marR="0" lvl="0" indent="0" defTabSz="914400" rtl="0" eaLnBrk="1" fontAlgn="auto" latinLnBrk="0" hangingPunct="1">
                  <a:lnSpc>
                    <a:spcPct val="200000"/>
                  </a:lnSpc>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Không</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thực hiện phép tính, hãy so sánh</a:t>
                </a:r>
              </a:p>
              <a:p>
                <a:pPr marL="0" marR="0" lvl="0" indent="0" algn="ctr" defTabSz="914400" rtl="0" eaLnBrk="1" fontAlgn="auto" latinLnBrk="0" hangingPunct="1">
                  <a:lnSpc>
                    <a:spcPct val="200000"/>
                  </a:lnSpc>
                  <a:buClrTx/>
                  <a:buSzTx/>
                  <a:buFontTx/>
                  <a:buNone/>
                  <a:tabLst/>
                  <a:defRPr/>
                </a:pPr>
                <a14:m>
                  <m:oMath xmlns:m="http://schemas.openxmlformats.org/officeDocument/2006/math">
                    <m:r>
                      <a:rPr lang="en-US" sz="3800" i="1" baseline="0" smtClean="0">
                        <a:solidFill>
                          <a:prstClr val="black"/>
                        </a:solidFill>
                        <a:latin typeface="Cambria Math" panose="02040503050406030204" pitchFamily="18" charset="0"/>
                        <a:cs typeface="Arial" panose="020B0604020202020204" pitchFamily="34" charset="0"/>
                      </a:rPr>
                      <m:t>2</m:t>
                    </m:r>
                    <m:r>
                      <a:rPr lang="en-US" sz="3800" i="1" smtClean="0">
                        <a:solidFill>
                          <a:prstClr val="black"/>
                        </a:solidFill>
                        <a:latin typeface="Cambria Math" panose="02040503050406030204" pitchFamily="18" charset="0"/>
                        <a:cs typeface="Arial" panose="020B0604020202020204" pitchFamily="34" charset="0"/>
                      </a:rPr>
                      <m:t> 023+(−19) </m:t>
                    </m:r>
                  </m:oMath>
                </a14:m>
                <a:r>
                  <a:rPr lang="en-US" sz="38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2 024+(−19)</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442" y="2454405"/>
                <a:ext cx="15697200" cy="2431435"/>
              </a:xfrm>
              <a:prstGeom prst="rect">
                <a:avLst/>
              </a:prstGeom>
              <a:blipFill>
                <a:blip r:embed="rId4"/>
                <a:stretch>
                  <a:fillRect l="-1282" b="-2010"/>
                </a:stretch>
              </a:blipFill>
            </p:spPr>
            <p:txBody>
              <a:bodyPr/>
              <a:lstStyle/>
              <a:p>
                <a:r>
                  <a:rPr lang="en-US">
                    <a:noFill/>
                  </a:rPr>
                  <a:t> </a:t>
                </a:r>
              </a:p>
            </p:txBody>
          </p:sp>
        </mc:Fallback>
      </mc:AlternateContent>
      <p:sp>
        <p:nvSpPr>
          <p:cNvPr id="13" name="Rectangle 12"/>
          <p:cNvSpPr/>
          <p:nvPr/>
        </p:nvSpPr>
        <p:spPr>
          <a:xfrm>
            <a:off x="8511455" y="5456992"/>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11442" y="6520577"/>
                <a:ext cx="15849600" cy="2585323"/>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Vì</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2023&lt;2024</m:t>
                    </m:r>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nên</a:t>
                </a:r>
              </a:p>
              <a:p>
                <a:pPr algn="just">
                  <a:lnSpc>
                    <a:spcPct val="200000"/>
                  </a:lnSpc>
                  <a:spcBef>
                    <a:spcPts val="600"/>
                  </a:spcBef>
                  <a:spcAft>
                    <a:spcPts val="600"/>
                  </a:spcAft>
                </a:pP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2 024+</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−19</m:t>
                        </m:r>
                      </m:e>
                    </m:d>
                    <m:r>
                      <a:rPr lang="en-US" sz="38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smtClean="0">
                    <a:solidFill>
                      <a:srgbClr val="0070C0"/>
                    </a:solidFill>
                    <a:latin typeface="Arial" panose="020B0604020202020204" pitchFamily="34" charset="0"/>
                    <a:cs typeface="Arial" panose="020B0604020202020204" pitchFamily="34" charset="0"/>
                  </a:rPr>
                  <a:t> cộng vào hai vế với cùng một số </a:t>
                </a:r>
                <a14:m>
                  <m:oMath xmlns:m="http://schemas.openxmlformats.org/officeDocument/2006/math">
                    <m:r>
                      <a:rPr lang="en-US" sz="3800" i="1">
                        <a:solidFill>
                          <a:srgbClr val="0070C0"/>
                        </a:solidFill>
                        <a:latin typeface="Cambria Math" panose="02040503050406030204" pitchFamily="18" charset="0"/>
                        <a:cs typeface="Arial" panose="020B0604020202020204" pitchFamily="34" charset="0"/>
                      </a:rPr>
                      <m:t>−19</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11442" y="6520577"/>
                <a:ext cx="15849600" cy="2585323"/>
              </a:xfrm>
              <a:prstGeom prst="rect">
                <a:avLst/>
              </a:prstGeom>
              <a:blipFill>
                <a:blip r:embed="rId5"/>
                <a:stretch>
                  <a:fillRect l="-1269" b="-1651"/>
                </a:stretch>
              </a:blipFill>
            </p:spPr>
            <p:txBody>
              <a:bodyPr/>
              <a:lstStyle/>
              <a:p>
                <a:r>
                  <a:rPr lang="en-US">
                    <a:noFill/>
                  </a:rPr>
                  <a:t> </a:t>
                </a:r>
              </a:p>
            </p:txBody>
          </p:sp>
        </mc:Fallback>
      </mc:AlternateContent>
    </p:spTree>
    <p:extLst>
      <p:ext uri="{BB962C8B-B14F-4D97-AF65-F5344CB8AC3E}">
        <p14:creationId xmlns:p14="http://schemas.microsoft.com/office/powerpoint/2010/main" val="10935264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sp>
        <p:nvSpPr>
          <p:cNvPr id="16" name="Rectangle 15"/>
          <p:cNvSpPr/>
          <p:nvPr/>
        </p:nvSpPr>
        <p:spPr>
          <a:xfrm>
            <a:off x="673768" y="647700"/>
            <a:ext cx="16992600" cy="9099884"/>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438400" y="9525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3</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2362200" y="2563937"/>
                <a:ext cx="10083056" cy="1969963"/>
              </a:xfrm>
              <a:prstGeom prst="rect">
                <a:avLst/>
              </a:prstGeom>
            </p:spPr>
            <p:txBody>
              <a:bodyPr wrap="square">
                <a:spAutoFit/>
              </a:bodyPr>
              <a:lstStyle/>
              <a:p>
                <a:pPr lvl="0" algn="just">
                  <a:lnSpc>
                    <a:spcPct val="150000"/>
                  </a:lnSpc>
                  <a:spcBef>
                    <a:spcPts val="600"/>
                  </a:spcBef>
                  <a:spcAft>
                    <a:spcPts val="600"/>
                  </a:spcAft>
                </a:pPr>
                <a:r>
                  <a:rPr lang="vi-VN" sz="3800" smtClean="0">
                    <a:solidFill>
                      <a:srgbClr val="000000"/>
                    </a:solidFill>
                  </a:rPr>
                  <a:t>a</a:t>
                </a:r>
                <a:r>
                  <a:rPr lang="vi-VN" sz="3800">
                    <a:solidFill>
                      <a:srgbClr val="000000"/>
                    </a:solidFill>
                  </a:rPr>
                  <a:t>) </a:t>
                </a:r>
                <a14:m>
                  <m:oMath xmlns:m="http://schemas.openxmlformats.org/officeDocument/2006/math">
                    <m:r>
                      <a:rPr lang="vi-VN" sz="3800" i="1" smtClean="0">
                        <a:solidFill>
                          <a:srgbClr val="000000"/>
                        </a:solidFill>
                        <a:latin typeface="Cambria Math" panose="02040503050406030204" pitchFamily="18" charset="0"/>
                      </a:rPr>
                      <m:t>19</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2 023</m:t>
                    </m:r>
                  </m:oMath>
                </a14:m>
                <a:r>
                  <a:rPr lang="en-US" sz="3800" smtClean="0">
                    <a:solidFill>
                      <a:srgbClr val="000000"/>
                    </a:solidFill>
                  </a:rPr>
                  <a:t> </a:t>
                </a:r>
                <a:r>
                  <a:rPr lang="vi-VN" sz="3800">
                    <a:solidFill>
                      <a:srgbClr val="000000"/>
                    </a:solidFill>
                  </a:rPr>
                  <a:t>và </a:t>
                </a:r>
                <a14:m>
                  <m:oMath xmlns:m="http://schemas.openxmlformats.org/officeDocument/2006/math">
                    <m:r>
                      <a:rPr lang="en-US" sz="3800" b="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31 + 2 023;</m:t>
                    </m:r>
                  </m:oMath>
                </a14:m>
                <a:endParaRPr lang="vi-VN" sz="3800">
                  <a:solidFill>
                    <a:srgbClr val="000000"/>
                  </a:solidFill>
                </a:endParaRPr>
              </a:p>
              <a:p>
                <a:pPr lvl="0" algn="just">
                  <a:lnSpc>
                    <a:spcPct val="150000"/>
                  </a:lnSpc>
                  <a:spcBef>
                    <a:spcPts val="600"/>
                  </a:spcBef>
                  <a:spcAft>
                    <a:spcPts val="600"/>
                  </a:spcAft>
                </a:pPr>
                <a:r>
                  <a:rPr lang="vi-VN" sz="3800" smtClean="0">
                    <a:solidFill>
                      <a:srgbClr val="000000"/>
                    </a:solidFill>
                  </a:rPr>
                  <a:t>b</a:t>
                </a:r>
                <a:r>
                  <a:rPr lang="vi-VN" sz="3800">
                    <a:solidFill>
                      <a:srgbClr val="000000"/>
                    </a:solidFill>
                  </a:rPr>
                  <a:t>) </a:t>
                </a:r>
                <a14:m>
                  <m:oMath xmlns:m="http://schemas.openxmlformats.org/officeDocument/2006/math">
                    <m:rad>
                      <m:radPr>
                        <m:degHide m:val="on"/>
                        <m:ctrlPr>
                          <a:rPr lang="vi-VN" sz="3800" i="1" smtClean="0">
                            <a:solidFill>
                              <a:srgbClr val="000000"/>
                            </a:solidFill>
                            <a:latin typeface="Cambria Math" panose="02040503050406030204" pitchFamily="18" charset="0"/>
                          </a:rPr>
                        </m:ctrlPr>
                      </m:radPr>
                      <m:deg/>
                      <m:e>
                        <m:r>
                          <a:rPr lang="en-US" sz="3800" b="0" i="1" smtClean="0">
                            <a:solidFill>
                              <a:srgbClr val="000000"/>
                            </a:solidFill>
                            <a:latin typeface="Cambria Math" panose="02040503050406030204" pitchFamily="18" charset="0"/>
                          </a:rPr>
                          <m:t>2</m:t>
                        </m:r>
                      </m:e>
                    </m:rad>
                    <m:r>
                      <a:rPr lang="en-US" sz="3800" b="0" i="1" smtClean="0">
                        <a:solidFill>
                          <a:srgbClr val="000000"/>
                        </a:solidFill>
                        <a:latin typeface="Cambria Math" panose="02040503050406030204" pitchFamily="18" charset="0"/>
                      </a:rPr>
                      <m:t> + 2</m:t>
                    </m:r>
                  </m:oMath>
                </a14:m>
                <a:r>
                  <a:rPr lang="en-US" sz="3800" smtClean="0">
                    <a:solidFill>
                      <a:srgbClr val="000000"/>
                    </a:solidFill>
                  </a:rPr>
                  <a:t> </a:t>
                </a:r>
                <a:r>
                  <a:rPr lang="vi-VN" sz="3800" smtClean="0">
                    <a:solidFill>
                      <a:srgbClr val="000000"/>
                    </a:solidFill>
                  </a:rPr>
                  <a:t>và </a:t>
                </a:r>
                <a14:m>
                  <m:oMath xmlns:m="http://schemas.openxmlformats.org/officeDocument/2006/math">
                    <m:r>
                      <a:rPr lang="vi-VN" sz="3800" i="1" smtClean="0">
                        <a:solidFill>
                          <a:srgbClr val="000000"/>
                        </a:solidFill>
                        <a:latin typeface="Cambria Math" panose="02040503050406030204" pitchFamily="18" charset="0"/>
                      </a:rPr>
                      <m:t>4</m:t>
                    </m:r>
                  </m:oMath>
                </a14:m>
                <a:r>
                  <a:rPr lang="vi-VN" sz="3800">
                    <a:solidFill>
                      <a:srgbClr val="000000"/>
                    </a:solidFill>
                  </a:rPr>
                  <a:t>.</a:t>
                </a:r>
                <a:endParaRPr kumimoji="0" lang="pt-BR" sz="3800" b="0" i="0" u="none" strike="noStrike" kern="1200" cap="none" spc="0" normalizeH="0" baseline="0" noProof="0" smtClean="0">
                  <a:ln>
                    <a:noFill/>
                  </a:ln>
                  <a:solidFill>
                    <a:srgbClr val="000000"/>
                  </a:solidFill>
                  <a:effectLst/>
                  <a:uLnTx/>
                  <a:uFillTx/>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2362200" y="2563937"/>
                <a:ext cx="10083056" cy="1969963"/>
              </a:xfrm>
              <a:prstGeom prst="rect">
                <a:avLst/>
              </a:prstGeom>
              <a:blipFill>
                <a:blip r:embed="rId4"/>
                <a:stretch>
                  <a:fillRect l="-1995" b="-10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6210300"/>
                <a:ext cx="13716000" cy="311700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19&gt;−31</m:t>
                    </m:r>
                  </m:oMath>
                </a14:m>
                <a:r>
                  <a:rPr lang="en-US" sz="38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19+2023&gt;−31+2023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4=2+2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0" smtClean="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&lt;2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+2&lt;2+2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+2&lt;4</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6210300"/>
                <a:ext cx="13716000" cy="3117007"/>
              </a:xfrm>
              <a:prstGeom prst="rect">
                <a:avLst/>
              </a:prstGeom>
              <a:blipFill>
                <a:blip r:embed="rId5"/>
                <a:stretch>
                  <a:fillRect l="-1467" b="-2740"/>
                </a:stretch>
              </a:blipFill>
            </p:spPr>
            <p:txBody>
              <a:bodyPr/>
              <a:lstStyle/>
              <a:p>
                <a:r>
                  <a:rPr lang="en-US">
                    <a:noFill/>
                  </a:rPr>
                  <a:t> </a:t>
                </a:r>
              </a:p>
            </p:txBody>
          </p:sp>
        </mc:Fallback>
      </mc:AlternateContent>
      <p:sp>
        <p:nvSpPr>
          <p:cNvPr id="5" name="Rectangle 4"/>
          <p:cNvSpPr/>
          <p:nvPr/>
        </p:nvSpPr>
        <p:spPr>
          <a:xfrm>
            <a:off x="6818705" y="1189792"/>
            <a:ext cx="8954695" cy="677108"/>
          </a:xfrm>
          <a:prstGeom prst="rect">
            <a:avLst/>
          </a:prstGeom>
        </p:spPr>
        <p:txBody>
          <a:bodyPr wrap="none">
            <a:spAutoFit/>
          </a:bodyPr>
          <a:lstStyle/>
          <a:p>
            <a:pPr lvl="0" algn="just"/>
            <a:r>
              <a:rPr lang="vi-VN" sz="3800">
                <a:solidFill>
                  <a:srgbClr val="000000"/>
                </a:solidFill>
              </a:rPr>
              <a:t>Không thực hiện phép tính, hãy so sánh:</a:t>
            </a:r>
          </a:p>
        </p:txBody>
      </p:sp>
      <p:sp>
        <p:nvSpPr>
          <p:cNvPr id="17" name="Rectangle 16"/>
          <p:cNvSpPr/>
          <p:nvPr/>
        </p:nvSpPr>
        <p:spPr>
          <a:xfrm>
            <a:off x="8945710" y="4838700"/>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20739154">
            <a:off x="17147130" y="3704059"/>
            <a:ext cx="547115" cy="2352449"/>
          </a:xfrm>
          <a:prstGeom prst="rect">
            <a:avLst/>
          </a:prstGeom>
        </p:spPr>
      </p:pic>
    </p:spTree>
    <p:extLst>
      <p:ext uri="{BB962C8B-B14F-4D97-AF65-F5344CB8AC3E}">
        <p14:creationId xmlns:p14="http://schemas.microsoft.com/office/powerpoint/2010/main" val="1561188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left)">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800100"/>
            <a:ext cx="15544800" cy="4672048"/>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lang="en-US" sz="9200" b="1">
                <a:solidFill>
                  <a:srgbClr val="3A4949"/>
                </a:solidFill>
                <a:latin typeface="Arial" panose="020B0604020202020204" pitchFamily="34" charset="0"/>
                <a:cs typeface="Arial" panose="020B0604020202020204" pitchFamily="34" charset="0"/>
              </a:rPr>
              <a:t>3</a:t>
            </a:r>
            <a:r>
              <a:rPr kumimoji="0" lang="en-US" sz="92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 LIÊN HỆ GIỮA THỨ TỰ VÀ PHÉP NHÂN</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1940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604085" y="-3390897"/>
            <a:ext cx="9067800" cy="169926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mc:AlternateContent xmlns:mc="http://schemas.openxmlformats.org/markup-compatibility/2006" xmlns:a14="http://schemas.microsoft.com/office/drawing/2010/main">
        <mc:Choice Requires="a14">
          <p:sp>
            <p:nvSpPr>
              <p:cNvPr id="19" name="Rectangle 18"/>
              <p:cNvSpPr/>
              <p:nvPr/>
            </p:nvSpPr>
            <p:spPr>
              <a:xfrm>
                <a:off x="1387644" y="963439"/>
                <a:ext cx="15452556" cy="2808461"/>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lang="en-US" sz="37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Cho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bất đẳng thức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vế của bất đẳng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37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7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 sánh kết quả thì ta được bất đẳng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thứ</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87644" y="963439"/>
                <a:ext cx="15452556" cy="2808461"/>
              </a:xfrm>
              <a:prstGeom prst="rect">
                <a:avLst/>
              </a:prstGeom>
              <a:blipFill>
                <a:blip r:embed="rId3"/>
                <a:stretch>
                  <a:fillRect l="-1262" r="-1223" b="-3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87643" y="5829300"/>
                <a:ext cx="15452556" cy="1800493"/>
              </a:xfrm>
              <a:prstGeom prst="rect">
                <a:avLst/>
              </a:prstGeom>
            </p:spPr>
            <p:txBody>
              <a:bodyPr wrap="square">
                <a:spAutoFit/>
              </a:bodyPr>
              <a:lstStyle/>
              <a:p>
                <a:pPr lvl="0" algn="just">
                  <a:lnSpc>
                    <a:spcPct val="150000"/>
                  </a:lnSpc>
                  <a:spcBef>
                    <a:spcPts val="600"/>
                  </a:spcBef>
                  <a:spcAft>
                    <a:spcPts val="600"/>
                  </a:spcAft>
                </a:pP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en-US" sz="3700" b="0" i="0" u="none" strike="noStrike" kern="1200" cap="none" spc="0" normalizeH="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vế của bất đẳng thức </a:t>
                </a: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với </a:t>
                </a:r>
                <a14:m>
                  <m:oMath xmlns:m="http://schemas.openxmlformats.org/officeDocument/2006/math">
                    <m:r>
                      <a:rPr lang="en-US" sz="37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baseline="0" noProof="0" smtClean="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so sánh kết quả thì ta được bất đẳng thức nào</a:t>
                </a:r>
                <a:r>
                  <a:rPr kumimoji="0" lang="vi-VN" sz="37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87643" y="5829300"/>
                <a:ext cx="15452556" cy="1800493"/>
              </a:xfrm>
              <a:prstGeom prst="rect">
                <a:avLst/>
              </a:prstGeom>
              <a:blipFill>
                <a:blip r:embed="rId4"/>
                <a:stretch>
                  <a:fillRect l="-1263" r="-1263"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49792" y="4226429"/>
                <a:ext cx="11544300" cy="840871"/>
              </a:xfrm>
              <a:prstGeom prst="rect">
                <a:avLst/>
              </a:prstGeom>
            </p:spPr>
            <p:txBody>
              <a:bodyPr wrap="square">
                <a:spAutoFit/>
              </a:bodyPr>
              <a:lstStyle/>
              <a:p>
                <a:pPr algn="ctr">
                  <a:lnSpc>
                    <a:spcPct val="150000"/>
                  </a:lnSpc>
                  <a:spcBef>
                    <a:spcPts val="600"/>
                  </a:spcBef>
                  <a:spcAft>
                    <a:spcPts val="600"/>
                  </a:spcAft>
                </a:pPr>
                <a:r>
                  <a:rPr lang="en-US" sz="37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349792" y="4226429"/>
                <a:ext cx="11544300" cy="840871"/>
              </a:xfrm>
              <a:prstGeom prst="rect">
                <a:avLst/>
              </a:prstGeom>
              <a:blipFill>
                <a:blip r:embed="rId5"/>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453062" y="8039100"/>
                <a:ext cx="11337760" cy="840871"/>
              </a:xfrm>
              <a:prstGeom prst="rect">
                <a:avLst/>
              </a:prstGeom>
            </p:spPr>
            <p:txBody>
              <a:bodyPr wrap="square">
                <a:spAutoFit/>
              </a:bodyPr>
              <a:lstStyle/>
              <a:p>
                <a:pPr algn="ctr">
                  <a:lnSpc>
                    <a:spcPct val="150000"/>
                  </a:lnSpc>
                  <a:spcBef>
                    <a:spcPts val="600"/>
                  </a:spcBef>
                  <a:spcAft>
                    <a:spcPts val="600"/>
                  </a:spcAft>
                </a:pPr>
                <a:r>
                  <a:rPr lang="en-US" sz="3700" b="1" smtClean="0">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smtClea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a:t>
                </a:r>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453062" y="8039100"/>
                <a:ext cx="11337760" cy="840871"/>
              </a:xfrm>
              <a:prstGeom prst="rect">
                <a:avLst/>
              </a:prstGeom>
              <a:blipFill>
                <a:blip r:embed="rId6"/>
                <a:stretch>
                  <a:fillRect l="-1344" b="-26812"/>
                </a:stretch>
              </a:blipFill>
            </p:spPr>
            <p:txBody>
              <a:bodyPr/>
              <a:lstStyle/>
              <a:p>
                <a:r>
                  <a:rPr lang="en-US">
                    <a:noFill/>
                  </a:rPr>
                  <a:t> </a:t>
                </a:r>
              </a:p>
            </p:txBody>
          </p:sp>
        </mc:Fallback>
      </mc:AlternateContent>
    </p:spTree>
    <p:extLst>
      <p:ext uri="{BB962C8B-B14F-4D97-AF65-F5344CB8AC3E}">
        <p14:creationId xmlns:p14="http://schemas.microsoft.com/office/powerpoint/2010/main" val="17871445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sp>
      <p:grpSp>
        <p:nvGrpSpPr>
          <p:cNvPr id="10" name="Group 9"/>
          <p:cNvGrpSpPr/>
          <p:nvPr/>
        </p:nvGrpSpPr>
        <p:grpSpPr>
          <a:xfrm>
            <a:off x="990600" y="723899"/>
            <a:ext cx="8999352" cy="1066801"/>
            <a:chOff x="2406351" y="262059"/>
            <a:chExt cx="8486846" cy="551386"/>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2406351" y="262059"/>
              <a:ext cx="8486846" cy="551386"/>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714525" y="369141"/>
              <a:ext cx="7886910" cy="365878"/>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Liên </a:t>
              </a:r>
              <a:r>
                <a:rPr kumimoji="0" lang="en-US" sz="4000"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hệ giữa thứ tự và phép </a:t>
              </a:r>
              <a:r>
                <a:rPr kumimoji="0" lang="en-US" sz="4000" b="1" i="0" u="none" strike="noStrike" kern="0" cap="none" spc="0" normalizeH="0" baseline="0" noProof="0" smtClean="0">
                  <a:ln>
                    <a:noFill/>
                  </a:ln>
                  <a:solidFill>
                    <a:prstClr val="black"/>
                  </a:solidFill>
                  <a:effectLst/>
                  <a:uLnTx/>
                  <a:uFillTx/>
                  <a:latin typeface="Arial"/>
                  <a:ea typeface="+mn-ea"/>
                  <a:cs typeface="Arial" panose="020B0604020202020204" pitchFamily="34" charset="0"/>
                  <a:sym typeface="Arial"/>
                </a:rPr>
                <a:t>nhân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990600" y="1954292"/>
            <a:ext cx="16230600" cy="3570208"/>
          </a:xfrm>
          <a:prstGeom prst="rect">
            <a:avLst/>
          </a:prstGeom>
        </p:spPr>
        <p:txBody>
          <a:bodyPr wrap="square">
            <a:spAutoFit/>
          </a:bodyPr>
          <a:lstStyle/>
          <a:p>
            <a:pPr marL="571500" lvl="0" indent="-571500" algn="just">
              <a:lnSpc>
                <a:spcPct val="150000"/>
              </a:lnSpc>
              <a:spcBef>
                <a:spcPts val="600"/>
              </a:spcBef>
              <a:spcAft>
                <a:spcPts val="600"/>
              </a:spcAft>
              <a:buFontTx/>
              <a:buChar char="-"/>
            </a:pPr>
            <a:r>
              <a:rPr lang="vi-VN" sz="3550" smtClean="0">
                <a:solidFill>
                  <a:prstClr val="black"/>
                </a:solidFill>
                <a:ea typeface="Calibri" panose="020F0502020204030204" pitchFamily="34" charset="0"/>
                <a:cs typeface="Arial" panose="020B0604020202020204" pitchFamily="34" charset="0"/>
              </a:rPr>
              <a:t>Khi </a:t>
            </a:r>
            <a:r>
              <a:rPr lang="vi-VN" sz="3550">
                <a:solidFill>
                  <a:prstClr val="black"/>
                </a:solidFill>
                <a:ea typeface="Calibri" panose="020F0502020204030204" pitchFamily="34" charset="0"/>
                <a:cs typeface="Arial" panose="020B0604020202020204" pitchFamily="34" charset="0"/>
              </a:rPr>
              <a:t>nhân cả hai vế của một bất đẳng thức với cùng một số dương ta được bất đẳng thức mới cùng chiều với bất đẳng thức đã </a:t>
            </a:r>
            <a:r>
              <a:rPr lang="vi-VN" sz="3550" smtClean="0">
                <a:solidFill>
                  <a:prstClr val="black"/>
                </a:solidFill>
                <a:ea typeface="Calibri" panose="020F0502020204030204" pitchFamily="34" charset="0"/>
                <a:cs typeface="Arial" panose="020B0604020202020204" pitchFamily="34" charset="0"/>
              </a:rPr>
              <a:t>cho.</a:t>
            </a:r>
            <a:endParaRPr lang="en-US" sz="3550">
              <a:solidFill>
                <a:prstClr val="black"/>
              </a:solidFill>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3550" smtClean="0">
                <a:solidFill>
                  <a:prstClr val="black"/>
                </a:solidFill>
                <a:ea typeface="Calibri" panose="020F0502020204030204" pitchFamily="34" charset="0"/>
                <a:cs typeface="Arial" panose="020B0604020202020204" pitchFamily="34" charset="0"/>
              </a:rPr>
              <a:t>Khi </a:t>
            </a:r>
            <a:r>
              <a:rPr lang="vi-VN" sz="3550">
                <a:solidFill>
                  <a:prstClr val="black"/>
                </a:solidFill>
                <a:ea typeface="Calibri" panose="020F0502020204030204" pitchFamily="34" charset="0"/>
                <a:cs typeface="Arial" panose="020B0604020202020204" pitchFamily="34" charset="0"/>
              </a:rPr>
              <a:t>nhân cả hai vế của một bất đẳng thức với cùng một số âm ta được bất đẳng thức mới ngược chiều với bất đẳng thức đã </a:t>
            </a:r>
            <a:r>
              <a:rPr lang="vi-VN" sz="3550" smtClean="0">
                <a:solidFill>
                  <a:prstClr val="black"/>
                </a:solidFill>
                <a:ea typeface="Calibri" panose="020F0502020204030204" pitchFamily="34" charset="0"/>
                <a:cs typeface="Arial" panose="020B0604020202020204" pitchFamily="34" charset="0"/>
              </a:rPr>
              <a:t>cho</a:t>
            </a:r>
            <a:r>
              <a:rPr lang="en-US" sz="3550" smtClean="0">
                <a:solidFill>
                  <a:prstClr val="black"/>
                </a:solidFill>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600199" y="5490809"/>
                <a:ext cx="7050309" cy="4349845"/>
              </a:xfrm>
              <a:prstGeom prst="rect">
                <a:avLst/>
              </a:prstGeom>
            </p:spPr>
            <p:txBody>
              <a:bodyPr wrap="square">
                <a:spAutoFit/>
              </a:bodyPr>
              <a:lstStyle/>
              <a:p>
                <a:pPr algn="just">
                  <a:lnSpc>
                    <a:spcPct val="150000"/>
                  </a:lnSpc>
                  <a:spcBef>
                    <a:spcPts val="200"/>
                  </a:spcBef>
                  <a:spcAft>
                    <a:spcPts val="200"/>
                  </a:spcAft>
                </a:pPr>
                <a:r>
                  <a:rPr lang="en-US" sz="3550" smtClean="0">
                    <a:latin typeface="Arial" panose="020B0604020202020204" pitchFamily="34" charset="0"/>
                    <a:ea typeface="Malgun Gothic" panose="020B0503020000020004" pitchFamily="34" charset="-127"/>
                    <a:cs typeface="Arial" panose="020B0604020202020204" pitchFamily="34" charset="0"/>
                  </a:rPr>
                  <a:t>Với </a:t>
                </a:r>
                <a:r>
                  <a:rPr lang="en-US" sz="3550">
                    <a:latin typeface="Arial" panose="020B0604020202020204" pitchFamily="34" charset="0"/>
                    <a:ea typeface="Malgun Gothic" panose="020B0503020000020004" pitchFamily="34" charset="-127"/>
                    <a:cs typeface="Arial" panose="020B0604020202020204" pitchFamily="34" charset="0"/>
                  </a:rPr>
                  <a:t>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00199" y="5490809"/>
                <a:ext cx="7050309" cy="4349845"/>
              </a:xfrm>
              <a:prstGeom prst="rect">
                <a:avLst/>
              </a:prstGeom>
              <a:blipFill>
                <a:blip r:embed="rId4"/>
                <a:stretch>
                  <a:fillRect l="-2506" b="-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599550" y="5594255"/>
                <a:ext cx="7010833" cy="4349845"/>
              </a:xfrm>
              <a:prstGeom prst="rect">
                <a:avLst/>
              </a:prstGeom>
            </p:spPr>
            <p:txBody>
              <a:bodyPr wrap="square">
                <a:spAutoFit/>
              </a:bodyPr>
              <a:lstStyle/>
              <a:p>
                <a:pPr algn="just">
                  <a:lnSpc>
                    <a:spcPct val="150000"/>
                  </a:lnSpc>
                  <a:spcBef>
                    <a:spcPts val="200"/>
                  </a:spcBef>
                  <a:spcAft>
                    <a:spcPts val="200"/>
                  </a:spcAft>
                </a:pPr>
                <a:r>
                  <a:rPr lang="en-US" sz="3550" smtClean="0">
                    <a:latin typeface="Arial" panose="020B0604020202020204" pitchFamily="34" charset="0"/>
                    <a:ea typeface="Malgun Gothic" panose="020B0503020000020004" pitchFamily="34" charset="-127"/>
                    <a:cs typeface="Arial" panose="020B0604020202020204" pitchFamily="34" charset="0"/>
                  </a:rPr>
                  <a:t>Với </a:t>
                </a:r>
                <a:r>
                  <a:rPr lang="en-US" sz="3550">
                    <a:latin typeface="Arial" panose="020B0604020202020204" pitchFamily="34" charset="0"/>
                    <a:ea typeface="Malgun Gothic" panose="020B0503020000020004" pitchFamily="34" charset="-127"/>
                    <a:cs typeface="Arial" panose="020B0604020202020204" pitchFamily="34" charset="0"/>
                  </a:rPr>
                  <a:t>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99550" y="5594255"/>
                <a:ext cx="7010833" cy="4349845"/>
              </a:xfrm>
              <a:prstGeom prst="rect">
                <a:avLst/>
              </a:prstGeom>
              <a:blipFill>
                <a:blip r:embed="rId5"/>
                <a:stretch>
                  <a:fillRect l="-2609" b="-3086"/>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6635934" y="177288"/>
            <a:ext cx="974450" cy="1461675"/>
          </a:xfrm>
          <a:prstGeom prst="rect">
            <a:avLst/>
          </a:prstGeom>
        </p:spPr>
      </p:pic>
      <p:pic>
        <p:nvPicPr>
          <p:cNvPr id="9" name="Picture 8"/>
          <p:cNvPicPr>
            <a:picLocks noChangeAspect="1"/>
          </p:cNvPicPr>
          <p:nvPr/>
        </p:nvPicPr>
        <p:blipFill>
          <a:blip r:embed="rId7"/>
          <a:stretch>
            <a:fillRect/>
          </a:stretch>
        </p:blipFill>
        <p:spPr>
          <a:xfrm>
            <a:off x="661251" y="5705372"/>
            <a:ext cx="658698" cy="573585"/>
          </a:xfrm>
          <a:prstGeom prst="rect">
            <a:avLst/>
          </a:prstGeom>
        </p:spPr>
      </p:pic>
    </p:spTree>
    <p:extLst>
      <p:ext uri="{BB962C8B-B14F-4D97-AF65-F5344CB8AC3E}">
        <p14:creationId xmlns:p14="http://schemas.microsoft.com/office/powerpoint/2010/main" val="4063663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128116" y="3695700"/>
            <a:ext cx="1239442" cy="661720"/>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7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Flowchart: Terminator 10"/>
          <p:cNvSpPr/>
          <p:nvPr/>
        </p:nvSpPr>
        <p:spPr>
          <a:xfrm>
            <a:off x="-685800" y="715595"/>
            <a:ext cx="33528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F7DE78">
                    <a:lumMod val="20000"/>
                    <a:lumOff val="80000"/>
                  </a:srgbClr>
                </a:solidFill>
                <a:effectLst/>
                <a:uLnTx/>
                <a:uFillTx/>
                <a:latin typeface="Arial"/>
                <a:ea typeface="+mn-ea"/>
                <a:cs typeface="+mn-cs"/>
              </a:rPr>
              <a:t>       Ví dụ 5.</a:t>
            </a:r>
            <a:endParaRPr kumimoji="0" lang="en-US" sz="4000" b="1" i="0" u="none" strike="noStrike" kern="1200" cap="none" spc="0" normalizeH="0" baseline="0" noProof="0">
              <a:ln>
                <a:noFill/>
              </a:ln>
              <a:solidFill>
                <a:srgbClr val="F7DE78">
                  <a:lumMod val="20000"/>
                  <a:lumOff val="80000"/>
                </a:srgbClr>
              </a:solidFill>
              <a:effectLst/>
              <a:uLnTx/>
              <a:uFillTx/>
              <a:latin typeface="Arial"/>
              <a:ea typeface="+mn-ea"/>
              <a:cs typeface="+mn-cs"/>
            </a:endParaRPr>
          </a:p>
        </p:txBody>
      </p:sp>
      <p:grpSp>
        <p:nvGrpSpPr>
          <p:cNvPr id="12" name="Group 11"/>
          <p:cNvGrpSpPr/>
          <p:nvPr/>
        </p:nvGrpSpPr>
        <p:grpSpPr>
          <a:xfrm>
            <a:off x="2855496" y="477719"/>
            <a:ext cx="14782800" cy="1694951"/>
            <a:chOff x="2674927" y="6441462"/>
            <a:chExt cx="14782800" cy="1694951"/>
          </a:xfrm>
        </p:grpSpPr>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674927" y="6441462"/>
                  <a:ext cx="14782800" cy="16949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 Sans"/>
                    </a:rPr>
                    <a:t>Thay </a:t>
                  </a:r>
                  <a:r>
                    <a:rPr kumimoji="0" lang="en-US" altLang="en-US" sz="3700" b="0" i="0" u="none" strike="noStrike" cap="none" normalizeH="0" smtClean="0">
                      <a:ln>
                        <a:noFill/>
                      </a:ln>
                      <a:solidFill>
                        <a:srgbClr val="000000"/>
                      </a:solidFill>
                      <a:effectLst/>
                      <a:ea typeface="Open Sans"/>
                    </a:rPr>
                    <a:t>        </a:t>
                  </a:r>
                  <a:r>
                    <a:rPr kumimoji="0" lang="en-US" altLang="en-US" sz="3700" b="0" i="0" u="none" strike="noStrike" cap="none" normalizeH="0" baseline="0" smtClean="0">
                      <a:ln>
                        <a:noFill/>
                      </a:ln>
                      <a:solidFill>
                        <a:srgbClr val="000000"/>
                      </a:solidFill>
                      <a:effectLst/>
                      <a:ea typeface="Open Sans"/>
                    </a:rPr>
                    <a:t> trong các biểu thức sau bởi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700" b="0" i="0" u="none" strike="noStrike" cap="none" normalizeH="0" baseline="0" smtClean="0">
                      <a:ln>
                        <a:noFill/>
                      </a:ln>
                      <a:solidFill>
                        <a:schemeClr val="tx1"/>
                      </a:solidFill>
                      <a:effectLst/>
                    </a:rPr>
                    <a:t> để</a:t>
                  </a:r>
                  <a:r>
                    <a:rPr kumimoji="0" lang="en-US" altLang="en-US" sz="3700" b="0" i="0" u="none" strike="noStrike" cap="none" normalizeH="0" smtClean="0">
                      <a:ln>
                        <a:noFill/>
                      </a:ln>
                      <a:solidFill>
                        <a:schemeClr val="tx1"/>
                      </a:solidFill>
                      <a:effectLst/>
                    </a:rPr>
                    <a:t> được khẳng định đúng.</a:t>
                  </a:r>
                  <a:endParaRPr kumimoji="0" lang="en-US" altLang="en-US" sz="3700" b="0" i="0" u="none" strike="noStrike" cap="none" normalizeH="0" baseline="0" smtClean="0">
                    <a:ln>
                      <a:noFill/>
                    </a:ln>
                    <a:solidFill>
                      <a:schemeClr val="tx1"/>
                    </a:solidFill>
                    <a:effectLs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674927" y="6441462"/>
                  <a:ext cx="14782800" cy="1694951"/>
                </a:xfrm>
                <a:prstGeom prst="rect">
                  <a:avLst/>
                </a:prstGeom>
                <a:blipFill>
                  <a:blip r:embed="rId3"/>
                  <a:stretch>
                    <a:fillRect l="-1278" r="-825" b="-10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3970327"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3970327" y="6529889"/>
                  <a:ext cx="914400" cy="759048"/>
                </a:xfrm>
                <a:prstGeom prst="roundRect">
                  <a:avLst/>
                </a:prstGeom>
                <a:blipFill>
                  <a:blip r:embed="rId4"/>
                  <a:stretch>
                    <a:fillRect/>
                  </a:stretch>
                </a:blipFill>
                <a:ln>
                  <a:solidFill>
                    <a:srgbClr val="FFC000"/>
                  </a:solidFill>
                </a:ln>
              </p:spPr>
              <p:txBody>
                <a:bodyPr/>
                <a:lstStyle/>
                <a:p>
                  <a:r>
                    <a:rPr lang="en-US">
                      <a:noFill/>
                    </a:rPr>
                    <a:t> </a:t>
                  </a:r>
                </a:p>
              </p:txBody>
            </p:sp>
          </mc:Fallback>
        </mc:AlternateContent>
      </p:grpSp>
      <p:grpSp>
        <p:nvGrpSpPr>
          <p:cNvPr id="18" name="Group 17"/>
          <p:cNvGrpSpPr/>
          <p:nvPr/>
        </p:nvGrpSpPr>
        <p:grpSpPr>
          <a:xfrm>
            <a:off x="2855496" y="2406148"/>
            <a:ext cx="5204182" cy="908552"/>
            <a:chOff x="2572851" y="7776795"/>
            <a:chExt cx="5204182" cy="908552"/>
          </a:xfrm>
        </p:grpSpPr>
        <mc:AlternateContent xmlns:mc="http://schemas.openxmlformats.org/markup-compatibility/2006" xmlns:a14="http://schemas.microsoft.com/office/drawing/2010/main">
          <mc:Choice Requires="a14">
            <p:sp>
              <p:nvSpPr>
                <p:cNvPr id="20" name="Rectangle 19"/>
                <p:cNvSpPr/>
                <p:nvPr/>
              </p:nvSpPr>
              <p:spPr>
                <a:xfrm>
                  <a:off x="2572851" y="7776795"/>
                  <a:ext cx="5204182"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3.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572851" y="7776795"/>
                  <a:ext cx="5204182" cy="840871"/>
                </a:xfrm>
                <a:prstGeom prst="rect">
                  <a:avLst/>
                </a:prstGeom>
                <a:blipFill>
                  <a:blip r:embed="rId5"/>
                  <a:stretch>
                    <a:fillRect l="-3630"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4995513" y="792629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4995513" y="7926299"/>
                  <a:ext cx="914400" cy="759048"/>
                </a:xfrm>
                <a:prstGeom prst="roundRect">
                  <a:avLst/>
                </a:prstGeom>
                <a:blipFill>
                  <a:blip r:embed="rId6"/>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10653345" y="2325777"/>
            <a:ext cx="6908751" cy="921242"/>
            <a:chOff x="1720571" y="7776795"/>
            <a:chExt cx="6908751" cy="921242"/>
          </a:xfrm>
        </p:grpSpPr>
        <mc:AlternateContent xmlns:mc="http://schemas.openxmlformats.org/markup-compatibility/2006" xmlns:a14="http://schemas.microsoft.com/office/drawing/2010/main">
          <mc:Choice Requires="a14">
            <p:sp>
              <p:nvSpPr>
                <p:cNvPr id="23" name="Rectangle 22"/>
                <p:cNvSpPr/>
                <p:nvPr/>
              </p:nvSpPr>
              <p:spPr>
                <a:xfrm>
                  <a:off x="1720571" y="7776795"/>
                  <a:ext cx="6908751"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720571" y="7776795"/>
                  <a:ext cx="6908751" cy="840871"/>
                </a:xfrm>
                <a:prstGeom prst="rect">
                  <a:avLst/>
                </a:prstGeom>
                <a:blipFill>
                  <a:blip r:embed="rId7"/>
                  <a:stretch>
                    <a:fillRect l="-2824" b="-27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4982616" y="79389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4982616" y="7938989"/>
                  <a:ext cx="914400" cy="759048"/>
                </a:xfrm>
                <a:prstGeom prst="roundRect">
                  <a:avLst/>
                </a:prstGeom>
                <a:blipFill>
                  <a:blip r:embed="rId8"/>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128116" y="4914900"/>
                <a:ext cx="16967380" cy="1825693"/>
              </a:xfrm>
              <a:prstGeom prst="rect">
                <a:avLst/>
              </a:prstGeom>
            </p:spPr>
            <p:txBody>
              <a:bodyPr wrap="square">
                <a:spAutoFit/>
              </a:bodyPr>
              <a:lstStyle/>
              <a:p>
                <a:pPr lvl="0" algn="just">
                  <a:lnSpc>
                    <a:spcPct val="150000"/>
                  </a:lnSpc>
                </a:pPr>
                <a:r>
                  <a:rPr lang="en-US" altLang="en-US" sz="3700" smtClean="0">
                    <a:solidFill>
                      <a:prstClr val="black"/>
                    </a:solidFill>
                    <a:latin typeface="Arial" panose="020B0604020202020204" pitchFamily="34" charset="0"/>
                    <a:cs typeface="Arial" panose="020B0604020202020204" pitchFamily="34" charset="0"/>
                  </a:rPr>
                  <a:t>a)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3&gt;0</m:t>
                    </m:r>
                  </m:oMath>
                </a14:m>
                <a:r>
                  <a:rPr lang="en-US" altLang="en-US" sz="3700" smtClean="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b="0" i="0" smtClean="0">
                        <a:solidFill>
                          <a:srgbClr val="0070C0"/>
                        </a:solidFill>
                        <a:latin typeface="Arial" panose="020B0604020202020204" pitchFamily="34" charset="0"/>
                        <a:cs typeface="Arial" panose="020B0604020202020204" pitchFamily="34" charset="0"/>
                      </a:rPr>
                      <m:t>nh</m:t>
                    </m:r>
                    <m:r>
                      <m:rPr>
                        <m:nor/>
                      </m:rPr>
                      <a:rPr lang="en-US" sz="3800" b="0" i="0" smtClean="0">
                        <a:solidFill>
                          <a:srgbClr val="0070C0"/>
                        </a:solidFill>
                        <a:latin typeface="Arial" panose="020B0604020202020204" pitchFamily="34" charset="0"/>
                        <a:cs typeface="Arial" panose="020B0604020202020204" pitchFamily="34" charset="0"/>
                      </a:rPr>
                      <m:t>â</m:t>
                    </m:r>
                    <m:r>
                      <m:rPr>
                        <m:nor/>
                      </m:rPr>
                      <a:rPr lang="en-US" sz="3800" b="0" i="0" smtClean="0">
                        <a:solidFill>
                          <a:srgbClr val="0070C0"/>
                        </a:solidFill>
                        <a:latin typeface="Arial" panose="020B0604020202020204" pitchFamily="34" charset="0"/>
                        <a:cs typeface="Arial" panose="020B0604020202020204" pitchFamily="34" charset="0"/>
                      </a:rPr>
                      <m:t>n</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ả </m:t>
                    </m:r>
                    <m:r>
                      <m:rPr>
                        <m:nor/>
                      </m:rPr>
                      <a:rPr lang="en-US" sz="3800" b="0" i="0" smtClean="0">
                        <a:solidFill>
                          <a:srgbClr val="0070C0"/>
                        </a:solidFill>
                        <a:latin typeface="Arial" panose="020B0604020202020204" pitchFamily="34" charset="0"/>
                        <a:cs typeface="Arial" panose="020B0604020202020204" pitchFamily="34" charset="0"/>
                      </a:rPr>
                      <m:t>hai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ế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ủ</m:t>
                    </m:r>
                    <m:r>
                      <m:rPr>
                        <m:nor/>
                      </m:rPr>
                      <a:rPr lang="en-US" sz="3800" b="0" i="0" smtClean="0">
                        <a:solidFill>
                          <a:srgbClr val="0070C0"/>
                        </a:solidFill>
                        <a:latin typeface="Arial" panose="020B0604020202020204" pitchFamily="34" charset="0"/>
                        <a:cs typeface="Arial" panose="020B0604020202020204" pitchFamily="34" charset="0"/>
                      </a:rPr>
                      <m:t>a</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b</m:t>
                    </m:r>
                    <m:r>
                      <m:rPr>
                        <m:nor/>
                      </m:rPr>
                      <a:rPr lang="en-US" sz="3800" b="0" i="0" smtClean="0">
                        <a:solidFill>
                          <a:srgbClr val="0070C0"/>
                        </a:solidFill>
                        <a:latin typeface="Arial" panose="020B0604020202020204" pitchFamily="34" charset="0"/>
                        <a:cs typeface="Arial" panose="020B0604020202020204" pitchFamily="34" charset="0"/>
                      </a:rPr>
                      <m:t>ấ</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đẳ</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oMath>
                </a14:m>
                <a:endParaRPr lang="en-US" sz="3800" b="0" i="0" smtClean="0">
                  <a:solidFill>
                    <a:srgbClr val="0070C0"/>
                  </a:solidFill>
                  <a:latin typeface="Arial" panose="020B0604020202020204" pitchFamily="34" charset="0"/>
                  <a:cs typeface="Arial" panose="020B0604020202020204" pitchFamily="34" charset="0"/>
                </a:endParaRPr>
              </a:p>
              <a:p>
                <a:pPr lvl="0" algn="just">
                  <a:lnSpc>
                    <a:spcPct val="150000"/>
                  </a:lnSpc>
                </a:pPr>
                <a:r>
                  <a:rPr lang="en-US" sz="3800" b="0" smtClean="0">
                    <a:solidFill>
                      <a:srgbClr val="0070C0"/>
                    </a:solidFill>
                    <a:cs typeface="Arial" panose="020B0604020202020204" pitchFamily="34" charset="0"/>
                  </a:rPr>
                  <a:t>											 </a:t>
                </a:r>
                <a14:m>
                  <m:oMath xmlns:m="http://schemas.openxmlformats.org/officeDocument/2006/math">
                    <m:r>
                      <m:rPr>
                        <m:nor/>
                      </m:rPr>
                      <a:rPr lang="en-US" sz="3800" b="0" i="0" smtClean="0">
                        <a:solidFill>
                          <a:srgbClr val="0070C0"/>
                        </a:solidFill>
                        <a:latin typeface="Arial" panose="020B0604020202020204" pitchFamily="34" charset="0"/>
                        <a:cs typeface="Arial" panose="020B0604020202020204" pitchFamily="34" charset="0"/>
                      </a:rPr>
                      <m:t>th</m:t>
                    </m:r>
                    <m:r>
                      <m:rPr>
                        <m:nor/>
                      </m:rPr>
                      <a:rPr lang="en-US" sz="3800" b="0" i="0" smtClean="0">
                        <a:solidFill>
                          <a:srgbClr val="0070C0"/>
                        </a:solidFill>
                        <a:latin typeface="Arial" panose="020B0604020202020204" pitchFamily="34" charset="0"/>
                        <a:cs typeface="Arial" panose="020B0604020202020204" pitchFamily="34" charset="0"/>
                      </a:rPr>
                      <m:t>ứ</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ớ</m:t>
                    </m:r>
                    <m:r>
                      <m:rPr>
                        <m:nor/>
                      </m:rPr>
                      <a:rPr lang="en-US" sz="3800" b="0" i="0" smtClean="0">
                        <a:solidFill>
                          <a:srgbClr val="0070C0"/>
                        </a:solidFill>
                        <a:latin typeface="Arial" panose="020B0604020202020204" pitchFamily="34" charset="0"/>
                        <a:cs typeface="Arial" panose="020B0604020202020204" pitchFamily="34" charset="0"/>
                      </a:rPr>
                      <m:t>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ù</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m</m:t>
                    </m:r>
                    <m:r>
                      <m:rPr>
                        <m:nor/>
                      </m:rPr>
                      <a:rPr lang="en-US" sz="3800" b="0" i="0" smtClean="0">
                        <a:solidFill>
                          <a:srgbClr val="0070C0"/>
                        </a:solidFill>
                        <a:latin typeface="Arial" panose="020B0604020202020204" pitchFamily="34" charset="0"/>
                        <a:cs typeface="Arial" panose="020B0604020202020204" pitchFamily="34" charset="0"/>
                      </a:rPr>
                      <m:t>ộ</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s</m:t>
                    </m:r>
                    <m:r>
                      <m:rPr>
                        <m:nor/>
                      </m:rPr>
                      <a:rPr lang="en-US" sz="3800" b="0" i="0" smtClean="0">
                        <a:solidFill>
                          <a:srgbClr val="0070C0"/>
                        </a:solidFill>
                        <a:latin typeface="Arial" panose="020B0604020202020204" pitchFamily="34" charset="0"/>
                        <a:cs typeface="Arial" panose="020B0604020202020204" pitchFamily="34" charset="0"/>
                      </a:rPr>
                      <m:t>ố </m:t>
                    </m:r>
                    <m:r>
                      <m:rPr>
                        <m:nor/>
                      </m:rPr>
                      <a:rPr lang="en-US" sz="3800" b="0" i="0" smtClean="0">
                        <a:solidFill>
                          <a:srgbClr val="0070C0"/>
                        </a:solidFill>
                        <a:latin typeface="Arial" panose="020B0604020202020204" pitchFamily="34" charset="0"/>
                        <a:cs typeface="Arial" panose="020B0604020202020204" pitchFamily="34" charset="0"/>
                      </a:rPr>
                      <m:t>d</m:t>
                    </m:r>
                    <m:r>
                      <m:rPr>
                        <m:nor/>
                      </m:rPr>
                      <a:rPr lang="en-US" sz="3800" b="0" i="0" smtClean="0">
                        <a:solidFill>
                          <a:srgbClr val="0070C0"/>
                        </a:solidFill>
                        <a:latin typeface="Arial" panose="020B0604020202020204" pitchFamily="34" charset="0"/>
                        <a:cs typeface="Arial" panose="020B0604020202020204" pitchFamily="34" charset="0"/>
                      </a:rPr>
                      <m:t>ươ</m:t>
                    </m:r>
                    <m:r>
                      <m:rPr>
                        <m:nor/>
                      </m:rPr>
                      <a:rPr lang="en-US" sz="3800" b="0" i="0" smtClean="0">
                        <a:solidFill>
                          <a:srgbClr val="0070C0"/>
                        </a:solidFill>
                        <a:latin typeface="Arial" panose="020B0604020202020204" pitchFamily="34" charset="0"/>
                        <a:cs typeface="Arial" panose="020B0604020202020204" pitchFamily="34" charset="0"/>
                      </a:rPr>
                      <m:t>ng</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28116" y="4914900"/>
                <a:ext cx="16967380" cy="1825693"/>
              </a:xfrm>
              <a:prstGeom prst="rect">
                <a:avLst/>
              </a:prstGeom>
              <a:blipFill>
                <a:blip r:embed="rId9"/>
                <a:stretch>
                  <a:fillRect l="-1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128116" y="7107708"/>
                <a:ext cx="16357780" cy="2912592"/>
              </a:xfrm>
              <a:prstGeom prst="rect">
                <a:avLst/>
              </a:prstGeom>
            </p:spPr>
            <p:txBody>
              <a:bodyPr wrap="square">
                <a:spAutoFit/>
              </a:bodyPr>
              <a:lstStyle/>
              <a:p>
                <a:pPr lvl="0" algn="just">
                  <a:lnSpc>
                    <a:spcPct val="150000"/>
                  </a:lnSpc>
                </a:pPr>
                <a:r>
                  <a:rPr lang="en-US" altLang="en-US" sz="3700" smtClean="0">
                    <a:solidFill>
                      <a:prstClr val="black"/>
                    </a:solidFill>
                    <a:latin typeface="Arial" panose="020B0604020202020204" pitchFamily="34" charset="0"/>
                    <a:cs typeface="Arial" panose="020B0604020202020204" pitchFamily="34" charset="0"/>
                  </a:rPr>
                  <a:t>b)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smtClean="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b="0" i="0" smtClean="0">
                        <a:solidFill>
                          <a:prstClr val="black"/>
                        </a:solidFill>
                        <a:latin typeface="Cambria Math" panose="02040503050406030204" pitchFamily="18" charset="0"/>
                        <a:cs typeface="Arial" panose="020B0604020202020204" pitchFamily="34" charset="0"/>
                      </a:rPr>
                      <m:t>−</m:t>
                    </m:r>
                    <m:r>
                      <a:rPr lang="en-US" altLang="en-US" sz="3700" i="1" smtClean="0">
                        <a:solidFill>
                          <a:prstClr val="black"/>
                        </a:solidFill>
                        <a:latin typeface="Cambria Math" panose="02040503050406030204" pitchFamily="18" charset="0"/>
                        <a:cs typeface="Arial" panose="020B0604020202020204" pitchFamily="34" charset="0"/>
                      </a:rPr>
                      <m:t>3</m:t>
                    </m:r>
                    <m:r>
                      <a:rPr lang="en-US" altLang="en-US" sz="3700" b="0" i="1" smtClean="0">
                        <a:solidFill>
                          <a:prstClr val="black"/>
                        </a:solidFill>
                        <a:latin typeface="Cambria Math" panose="02040503050406030204" pitchFamily="18" charset="0"/>
                        <a:cs typeface="Arial" panose="020B0604020202020204" pitchFamily="34" charset="0"/>
                      </a:rPr>
                      <m:t>&lt;</m:t>
                    </m:r>
                    <m:r>
                      <a:rPr lang="en-US" altLang="en-US" sz="3700" i="1" smtClean="0">
                        <a:solidFill>
                          <a:prstClr val="black"/>
                        </a:solidFill>
                        <a:latin typeface="Cambria Math" panose="02040503050406030204" pitchFamily="18" charset="0"/>
                        <a:cs typeface="Arial" panose="020B0604020202020204" pitchFamily="34" charset="0"/>
                      </a:rPr>
                      <m:t>0</m:t>
                    </m:r>
                  </m:oMath>
                </a14:m>
                <a:r>
                  <a:rPr lang="en-US" altLang="en-US" sz="3700" smtClean="0">
                    <a:solidFill>
                      <a:prstClr val="black"/>
                    </a:solidFill>
                    <a:latin typeface="Arial" panose="020B0604020202020204" pitchFamily="34" charset="0"/>
                    <a:cs typeface="Arial" panose="020B0604020202020204" pitchFamily="34" charset="0"/>
                  </a:rPr>
                  <a:t> nên </a:t>
                </a:r>
                <a14:m>
                  <m:oMath xmlns:m="http://schemas.openxmlformats.org/officeDocument/2006/math">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a:solidFill>
                          <a:srgbClr val="0070C0"/>
                        </a:solidFill>
                        <a:latin typeface="Arial" panose="020B0604020202020204" pitchFamily="34" charset="0"/>
                        <a:cs typeface="Arial" panose="020B0604020202020204" pitchFamily="34" charset="0"/>
                      </a:rPr>
                      <m:t>nh</m:t>
                    </m:r>
                    <m:r>
                      <m:rPr>
                        <m:nor/>
                      </m:rPr>
                      <a:rPr lang="en-US" sz="3800">
                        <a:solidFill>
                          <a:srgbClr val="0070C0"/>
                        </a:solidFill>
                        <a:latin typeface="Arial" panose="020B0604020202020204" pitchFamily="34" charset="0"/>
                        <a:cs typeface="Arial" panose="020B0604020202020204" pitchFamily="34" charset="0"/>
                      </a:rPr>
                      <m:t>â</m:t>
                    </m:r>
                    <m:r>
                      <m:rPr>
                        <m:nor/>
                      </m:rPr>
                      <a:rPr lang="en-US" sz="3800">
                        <a:solidFill>
                          <a:srgbClr val="0070C0"/>
                        </a:solidFill>
                        <a:latin typeface="Arial" panose="020B0604020202020204" pitchFamily="34" charset="0"/>
                        <a:cs typeface="Arial" panose="020B0604020202020204" pitchFamily="34" charset="0"/>
                      </a:rPr>
                      <m:t>n</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ả </m:t>
                    </m:r>
                    <m:r>
                      <m:rPr>
                        <m:nor/>
                      </m:rPr>
                      <a:rPr lang="en-US" sz="3800">
                        <a:solidFill>
                          <a:srgbClr val="0070C0"/>
                        </a:solidFill>
                        <a:latin typeface="Arial" panose="020B0604020202020204" pitchFamily="34" charset="0"/>
                        <a:cs typeface="Arial" panose="020B0604020202020204" pitchFamily="34" charset="0"/>
                      </a:rPr>
                      <m:t>hai</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ế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ủ</m:t>
                    </m:r>
                    <m:r>
                      <m:rPr>
                        <m:nor/>
                      </m:rPr>
                      <a:rPr lang="en-US" sz="3800">
                        <a:solidFill>
                          <a:srgbClr val="0070C0"/>
                        </a:solidFill>
                        <a:latin typeface="Arial" panose="020B0604020202020204" pitchFamily="34" charset="0"/>
                        <a:cs typeface="Arial" panose="020B0604020202020204" pitchFamily="34" charset="0"/>
                      </a:rPr>
                      <m:t>a</m:t>
                    </m:r>
                  </m:oMath>
                </a14:m>
                <a:endParaRPr lang="en-US" sz="3800" smtClean="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b</m:t>
                      </m:r>
                      <m:r>
                        <m:rPr>
                          <m:nor/>
                        </m:rPr>
                        <a:rPr lang="en-US" sz="3800">
                          <a:solidFill>
                            <a:srgbClr val="0070C0"/>
                          </a:solidFill>
                          <a:latin typeface="Arial" panose="020B0604020202020204" pitchFamily="34" charset="0"/>
                          <a:cs typeface="Arial" panose="020B0604020202020204" pitchFamily="34" charset="0"/>
                        </a:rPr>
                        <m:t>ấ</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đẳ</m:t>
                      </m:r>
                      <m:r>
                        <m:rPr>
                          <m:nor/>
                        </m:rPr>
                        <a:rPr lang="en-US" sz="3800">
                          <a:solidFill>
                            <a:srgbClr val="0070C0"/>
                          </a:solidFill>
                          <a:latin typeface="Arial" panose="020B0604020202020204" pitchFamily="34" charset="0"/>
                          <a:cs typeface="Arial" panose="020B0604020202020204" pitchFamily="34" charset="0"/>
                        </a:rPr>
                        <m:t>ng</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th</m:t>
                      </m:r>
                      <m:r>
                        <m:rPr>
                          <m:nor/>
                        </m:rPr>
                        <a:rPr lang="en-US" sz="3800">
                          <a:solidFill>
                            <a:srgbClr val="0070C0"/>
                          </a:solidFill>
                          <a:latin typeface="Arial" panose="020B0604020202020204" pitchFamily="34" charset="0"/>
                          <a:cs typeface="Arial" panose="020B0604020202020204" pitchFamily="34" charset="0"/>
                        </a:rPr>
                        <m:t>ứ</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ớ</m:t>
                      </m:r>
                      <m:r>
                        <m:rPr>
                          <m:nor/>
                        </m:rPr>
                        <a:rPr lang="en-US" sz="3800">
                          <a:solidFill>
                            <a:srgbClr val="0070C0"/>
                          </a:solidFill>
                          <a:latin typeface="Arial" panose="020B0604020202020204" pitchFamily="34" charset="0"/>
                          <a:cs typeface="Arial" panose="020B0604020202020204" pitchFamily="34" charset="0"/>
                        </a:rPr>
                        <m:t>i</m:t>
                      </m:r>
                    </m:oMath>
                  </m:oMathPara>
                </a14:m>
                <a:endParaRPr lang="en-US" sz="3800" smtClean="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ù</m:t>
                      </m:r>
                      <m:r>
                        <m:rPr>
                          <m:nor/>
                        </m:rPr>
                        <a:rPr lang="en-US" sz="380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m</m:t>
                      </m:r>
                      <m:r>
                        <m:rPr>
                          <m:nor/>
                        </m:rPr>
                        <a:rPr lang="en-US" sz="3800">
                          <a:solidFill>
                            <a:srgbClr val="0070C0"/>
                          </a:solidFill>
                          <a:latin typeface="Arial" panose="020B0604020202020204" pitchFamily="34" charset="0"/>
                          <a:cs typeface="Arial" panose="020B0604020202020204" pitchFamily="34" charset="0"/>
                        </a:rPr>
                        <m:t>ộ</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s</m:t>
                      </m:r>
                      <m:r>
                        <m:rPr>
                          <m:nor/>
                        </m:rPr>
                        <a:rPr lang="en-US" sz="3800">
                          <a:solidFill>
                            <a:srgbClr val="0070C0"/>
                          </a:solidFill>
                          <a:latin typeface="Arial" panose="020B0604020202020204" pitchFamily="34" charset="0"/>
                          <a:cs typeface="Arial" panose="020B0604020202020204" pitchFamily="34" charset="0"/>
                        </a:rPr>
                        <m:t>ố â</m:t>
                      </m:r>
                      <m:r>
                        <m:rPr>
                          <m:nor/>
                        </m:rPr>
                        <a:rPr lang="en-US" sz="3800" b="0" i="0" smtClean="0">
                          <a:solidFill>
                            <a:srgbClr val="0070C0"/>
                          </a:solidFill>
                          <a:latin typeface="Arial" panose="020B0604020202020204" pitchFamily="34" charset="0"/>
                          <a:cs typeface="Arial" panose="020B0604020202020204" pitchFamily="34" charset="0"/>
                        </a:rPr>
                        <m:t>m</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128116" y="7107708"/>
                <a:ext cx="16357780" cy="2912592"/>
              </a:xfrm>
              <a:prstGeom prst="rect">
                <a:avLst/>
              </a:prstGeom>
              <a:blipFill>
                <a:blip r:embed="rId10"/>
                <a:stretch>
                  <a:fillRect l="-1155"/>
                </a:stretch>
              </a:blipFill>
            </p:spPr>
            <p:txBody>
              <a:bodyPr/>
              <a:lstStyle/>
              <a:p>
                <a:r>
                  <a:rPr lang="en-US">
                    <a:noFill/>
                  </a:rPr>
                  <a:t> </a:t>
                </a:r>
              </a:p>
            </p:txBody>
          </p:sp>
        </mc:Fallback>
      </mc:AlternateContent>
    </p:spTree>
    <p:extLst>
      <p:ext uri="{BB962C8B-B14F-4D97-AF65-F5344CB8AC3E}">
        <p14:creationId xmlns:p14="http://schemas.microsoft.com/office/powerpoint/2010/main" val="287868652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 calcmode="lin" valueType="num">
                                      <p:cBhvr additive="base">
                                        <p:cTn id="4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5">
                                            <p:txEl>
                                              <p:pRg st="1" end="1"/>
                                            </p:txEl>
                                          </p:spTgt>
                                        </p:tgtEl>
                                        <p:attrNameLst>
                                          <p:attrName>style.visibility</p:attrName>
                                        </p:attrNameLst>
                                      </p:cBhvr>
                                      <p:to>
                                        <p:strVal val="visible"/>
                                      </p:to>
                                    </p:set>
                                    <p:anim calcmode="lin" valueType="num">
                                      <p:cBhvr additive="base">
                                        <p:cTn id="4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xEl>
                                              <p:pRg st="2" end="2"/>
                                            </p:txEl>
                                          </p:spTgt>
                                        </p:tgtEl>
                                        <p:attrNameLst>
                                          <p:attrName>style.visibility</p:attrName>
                                        </p:attrNameLst>
                                      </p:cBhvr>
                                      <p:to>
                                        <p:strVal val="visible"/>
                                      </p:to>
                                    </p:set>
                                    <p:anim calcmode="lin" valueType="num">
                                      <p:cBhvr additive="base">
                                        <p:cTn id="5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20777" r="-20777"/>
            </a:stretch>
          </a:blipFill>
        </p:spPr>
      </p:sp>
      <p:sp>
        <p:nvSpPr>
          <p:cNvPr id="14" name="Rectangle 13"/>
          <p:cNvSpPr/>
          <p:nvPr/>
        </p:nvSpPr>
        <p:spPr>
          <a:xfrm>
            <a:off x="8505650" y="6143014"/>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1371600" y="2324100"/>
            <a:ext cx="15518782" cy="1846659"/>
            <a:chOff x="2674927" y="6365608"/>
            <a:chExt cx="17781777" cy="1846659"/>
          </a:xfrm>
        </p:grpSpPr>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674927" y="6365608"/>
                  <a:ext cx="17781777"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smtClean="0">
                      <a:ln>
                        <a:noFill/>
                      </a:ln>
                      <a:solidFill>
                        <a:srgbClr val="000000"/>
                      </a:solidFill>
                      <a:effectLst/>
                      <a:ea typeface="Open Sans"/>
                    </a:rPr>
                    <a:t>Thay </a:t>
                  </a:r>
                  <a:r>
                    <a:rPr kumimoji="0" lang="en-US" altLang="en-US" sz="3800" b="0" i="0" u="none" strike="noStrike" cap="none" normalizeH="0" smtClean="0">
                      <a:ln>
                        <a:noFill/>
                      </a:ln>
                      <a:solidFill>
                        <a:srgbClr val="000000"/>
                      </a:solidFill>
                      <a:effectLst/>
                      <a:ea typeface="Open Sans"/>
                    </a:rPr>
                    <a:t>        </a:t>
                  </a:r>
                  <a:r>
                    <a:rPr kumimoji="0" lang="en-US" altLang="en-US" sz="3800" b="0" i="0" u="none" strike="noStrike" cap="none" normalizeH="0" baseline="0" smtClean="0">
                      <a:ln>
                        <a:noFill/>
                      </a:ln>
                      <a:solidFill>
                        <a:srgbClr val="000000"/>
                      </a:solidFill>
                      <a:effectLst/>
                      <a:ea typeface="Open Sans"/>
                    </a:rPr>
                    <a:t> trong các biểu thức sau bởi dấu thích hợp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800" b="0" i="0" u="none" strike="noStrike" cap="none" normalizeH="0" baseline="0" smtClean="0">
                      <a:ln>
                        <a:noFill/>
                      </a:ln>
                      <a:solidFill>
                        <a:schemeClr val="tx1"/>
                      </a:solidFill>
                      <a:effectLst/>
                    </a:rPr>
                    <a:t> để</a:t>
                  </a:r>
                  <a:r>
                    <a:rPr kumimoji="0" lang="en-US" altLang="en-US" sz="3800" b="0" i="0" u="none" strike="noStrike" cap="none" normalizeH="0" smtClean="0">
                      <a:ln>
                        <a:noFill/>
                      </a:ln>
                      <a:solidFill>
                        <a:schemeClr val="tx1"/>
                      </a:solidFill>
                      <a:effectLst/>
                    </a:rPr>
                    <a:t> được khẳng định đúng.</a:t>
                  </a:r>
                  <a:endParaRPr kumimoji="0" lang="en-US" altLang="en-US" sz="3800" b="0" i="0" u="none" strike="noStrike" cap="none" normalizeH="0" baseline="0" smtClean="0">
                    <a:ln>
                      <a:noFill/>
                    </a:ln>
                    <a:solidFill>
                      <a:schemeClr val="tx1"/>
                    </a:solidFill>
                    <a:effectLst/>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674927" y="6365608"/>
                  <a:ext cx="17781777" cy="1846659"/>
                </a:xfrm>
                <a:prstGeom prst="rect">
                  <a:avLst/>
                </a:prstGeom>
                <a:blipFill>
                  <a:blip r:embed="rId4"/>
                  <a:stretch>
                    <a:fillRect l="-1296" r="-1296" b="-6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4467190"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4467190" y="6529889"/>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9" name="Group 18"/>
          <p:cNvGrpSpPr/>
          <p:nvPr/>
        </p:nvGrpSpPr>
        <p:grpSpPr>
          <a:xfrm>
            <a:off x="1371600" y="4475698"/>
            <a:ext cx="6384568" cy="861133"/>
            <a:chOff x="1982660" y="7776795"/>
            <a:chExt cx="6384568" cy="861133"/>
          </a:xfrm>
        </p:grpSpPr>
        <mc:AlternateContent xmlns:mc="http://schemas.openxmlformats.org/markup-compatibility/2006" xmlns:a14="http://schemas.microsoft.com/office/drawing/2010/main">
          <mc:Choice Requires="a14">
            <p:sp>
              <p:nvSpPr>
                <p:cNvPr id="20" name="Rectangle 19"/>
                <p:cNvSpPr/>
                <p:nvPr/>
              </p:nvSpPr>
              <p:spPr>
                <a:xfrm>
                  <a:off x="1982660" y="7776795"/>
                  <a:ext cx="6384568" cy="861133"/>
                </a:xfrm>
                <a:prstGeom prst="rect">
                  <a:avLst/>
                </a:prstGeom>
              </p:spPr>
              <p:txBody>
                <a:bodyPr wrap="none">
                  <a:spAutoFit/>
                </a:bodyPr>
                <a:lstStyle/>
                <a:p>
                  <a:pPr lvl="0" algn="just">
                    <a:lnSpc>
                      <a:spcPct val="150000"/>
                    </a:lnSpc>
                    <a:spcBef>
                      <a:spcPts val="600"/>
                    </a:spcBef>
                    <a:spcAft>
                      <a:spcPts val="600"/>
                    </a:spcAft>
                  </a:pPr>
                  <a:r>
                    <a:rPr lang="da-DK"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13.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982660" y="7776795"/>
                  <a:ext cx="6384568" cy="861133"/>
                </a:xfrm>
                <a:prstGeom prst="rect">
                  <a:avLst/>
                </a:prstGeom>
                <a:blipFill>
                  <a:blip r:embed="rId6"/>
                  <a:stretch>
                    <a:fillRect l="-315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5427145" y="787810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427145" y="7878106"/>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8835548" y="4443614"/>
            <a:ext cx="8054834" cy="874499"/>
            <a:chOff x="1147531" y="7776795"/>
            <a:chExt cx="8054834" cy="874499"/>
          </a:xfrm>
        </p:grpSpPr>
        <mc:AlternateContent xmlns:mc="http://schemas.openxmlformats.org/markup-compatibility/2006" xmlns:a14="http://schemas.microsoft.com/office/drawing/2010/main">
          <mc:Choice Requires="a14">
            <p:sp>
              <p:nvSpPr>
                <p:cNvPr id="23" name="Rectangle 22"/>
                <p:cNvSpPr/>
                <p:nvPr/>
              </p:nvSpPr>
              <p:spPr>
                <a:xfrm>
                  <a:off x="1147531" y="7776795"/>
                  <a:ext cx="8054834" cy="861133"/>
                </a:xfrm>
                <a:prstGeom prst="rect">
                  <a:avLst/>
                </a:prstGeom>
              </p:spPr>
              <p:txBody>
                <a:bodyPr wrap="none">
                  <a:spAutoFit/>
                </a:bodyPr>
                <a:lstStyle/>
                <a:p>
                  <a:pPr lvl="0" algn="just">
                    <a:lnSpc>
                      <a:spcPct val="150000"/>
                    </a:lnSpc>
                    <a:spcBef>
                      <a:spcPts val="600"/>
                    </a:spcBef>
                    <a:spcAft>
                      <a:spcPts val="600"/>
                    </a:spcAft>
                  </a:pPr>
                  <a:r>
                    <a:rPr lang="da-DK" sz="3800" smtClean="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7531" y="7776795"/>
                  <a:ext cx="8054834" cy="861133"/>
                </a:xfrm>
                <a:prstGeom prst="rect">
                  <a:avLst/>
                </a:prstGeom>
                <a:blipFill>
                  <a:blip r:embed="rId8"/>
                  <a:stretch>
                    <a:fillRect l="-2496"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5421763" y="789224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5421763" y="7892246"/>
                  <a:ext cx="914400" cy="759048"/>
                </a:xfrm>
                <a:prstGeom prst="roundRect">
                  <a:avLst/>
                </a:prstGeom>
                <a:blipFill>
                  <a:blip r:embed="rId9"/>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1371600" y="7048500"/>
                <a:ext cx="15407241" cy="2585323"/>
              </a:xfrm>
              <a:prstGeom prst="rect">
                <a:avLst/>
              </a:prstGeom>
            </p:spPr>
            <p:txBody>
              <a:bodyPr wrap="square">
                <a:spAutoFit/>
              </a:bodyPr>
              <a:lstStyle/>
              <a:p>
                <a:pPr algn="just">
                  <a:lnSpc>
                    <a:spcPct val="20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13&gt;0</m:t>
                    </m:r>
                  </m:oMath>
                </a14:m>
                <a:r>
                  <a:rPr lang="en-US" sz="3800" smtClean="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&lt;13.11,2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38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−13&lt;0</m:t>
                    </m:r>
                  </m:oMath>
                </a14:m>
                <a:r>
                  <a:rPr lang="en-US" sz="3800" smtClean="0">
                    <a:effectLst/>
                    <a:latin typeface="Arial" panose="020B0604020202020204" pitchFamily="34" charset="0"/>
                    <a:ea typeface="Calibri" panose="020F0502020204030204" pitchFamily="34" charset="0"/>
                    <a:cs typeface="Arial" panose="020B0604020202020204" pitchFamily="34" charset="0"/>
                  </a:rPr>
                  <a:t> </a:t>
                </a:r>
                <a:r>
                  <a:rPr lang="en-US" sz="38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371600" y="7048500"/>
                <a:ext cx="15407241" cy="2585323"/>
              </a:xfrm>
              <a:prstGeom prst="rect">
                <a:avLst/>
              </a:prstGeom>
              <a:blipFill>
                <a:blip r:embed="rId10"/>
                <a:stretch>
                  <a:fillRect l="-1306" b="-1887"/>
                </a:stretch>
              </a:blipFill>
            </p:spPr>
            <p:txBody>
              <a:bodyPr/>
              <a:lstStyle/>
              <a:p>
                <a:r>
                  <a:rPr lang="en-US">
                    <a:noFill/>
                  </a:rPr>
                  <a:t> </a:t>
                </a:r>
              </a:p>
            </p:txBody>
          </p:sp>
        </mc:Fallback>
      </mc:AlternateContent>
      <p:grpSp>
        <p:nvGrpSpPr>
          <p:cNvPr id="28" name="Group 27"/>
          <p:cNvGrpSpPr/>
          <p:nvPr/>
        </p:nvGrpSpPr>
        <p:grpSpPr>
          <a:xfrm>
            <a:off x="7162800" y="742534"/>
            <a:ext cx="3927123" cy="1200566"/>
            <a:chOff x="4246031" y="570663"/>
            <a:chExt cx="10058401" cy="1582749"/>
          </a:xfrm>
        </p:grpSpPr>
        <p:grpSp>
          <p:nvGrpSpPr>
            <p:cNvPr id="29" name="Group 28"/>
            <p:cNvGrpSpPr/>
            <p:nvPr/>
          </p:nvGrpSpPr>
          <p:grpSpPr>
            <a:xfrm>
              <a:off x="4246031" y="575563"/>
              <a:ext cx="10058401" cy="1577849"/>
              <a:chOff x="609600" y="2793000"/>
              <a:chExt cx="16942307" cy="1448540"/>
            </a:xfrm>
          </p:grpSpPr>
          <p:sp>
            <p:nvSpPr>
              <p:cNvPr id="32"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4</a:t>
              </a:r>
              <a:endPar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Tree>
    <p:extLst>
      <p:ext uri="{BB962C8B-B14F-4D97-AF65-F5344CB8AC3E}">
        <p14:creationId xmlns:p14="http://schemas.microsoft.com/office/powerpoint/2010/main" val="1477038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endPar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smtClean="0">
                  <a:solidFill>
                    <a:srgbClr val="000000"/>
                  </a:solidFill>
                  <a:ea typeface="Open Sans"/>
                </a:rPr>
                <a:t>                                  </a:t>
              </a:r>
              <a:r>
                <a:rPr lang="vi-VN" altLang="en-US" sz="3500" smtClean="0">
                  <a:solidFill>
                    <a:srgbClr val="000000"/>
                  </a:solidFill>
                  <a:ea typeface="Open Sans"/>
                </a:rPr>
                <a:t>Một </a:t>
              </a:r>
              <a:r>
                <a:rPr lang="vi-VN" altLang="en-US" sz="3500">
                  <a:solidFill>
                    <a:srgbClr val="000000"/>
                  </a:solidFill>
                  <a:ea typeface="Open Sans"/>
                </a:rPr>
                <a:t>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smtClean="0">
                <a:ln>
                  <a:noFill/>
                </a:ln>
                <a:solidFill>
                  <a:prstClr val="black"/>
                </a:solidFill>
                <a:effectLst/>
                <a:uLnTx/>
                <a:uFillTx/>
              </a:endParaRPr>
            </a:p>
          </p:txBody>
        </p:sp>
      </p:grpSp>
      <p:sp>
        <p:nvSpPr>
          <p:cNvPr id="19" name="Rectangle 18"/>
          <p:cNvSpPr/>
          <p:nvPr/>
        </p:nvSpPr>
        <p:spPr>
          <a:xfrm>
            <a:off x="751116" y="6117000"/>
            <a:ext cx="1183336" cy="630942"/>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5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685800" y="5964600"/>
                <a:ext cx="16905516" cy="4131900"/>
              </a:xfrm>
              <a:prstGeom prst="rect">
                <a:avLst/>
              </a:prstGeom>
            </p:spPr>
            <p:txBody>
              <a:bodyPr wrap="square">
                <a:spAutoFit/>
              </a:bodyPr>
              <a:lstStyle/>
              <a:p>
                <a:pPr algn="just">
                  <a:lnSpc>
                    <a:spcPct val="150000"/>
                  </a:lnSpc>
                </a:pPr>
                <a:r>
                  <a:rPr lang="en-US" sz="3500" smtClean="0">
                    <a:latin typeface="Arial" panose="020B0604020202020204" pitchFamily="34" charset="0"/>
                    <a:ea typeface="Calibri" panose="020F0502020204030204" pitchFamily="34" charset="0"/>
                    <a:cs typeface="Arial" panose="020B0604020202020204" pitchFamily="34" charset="0"/>
                  </a:rPr>
                  <a:t>            Số </a:t>
                </a:r>
                <a:r>
                  <a:rPr lang="en-US" sz="3500">
                    <a:latin typeface="Arial" panose="020B0604020202020204" pitchFamily="34" charset="0"/>
                    <a:ea typeface="Calibri" panose="020F0502020204030204" pitchFamily="34" charset="0"/>
                    <a:cs typeface="Arial" panose="020B0604020202020204" pitchFamily="34" charset="0"/>
                  </a:rPr>
                  <a:t>tiền dành cho việc ăn của một học sinh (gồm 1 bữa sáng, 1 bữa trưa và </a:t>
                </a:r>
                <a:r>
                  <a:rPr lang="en-US" sz="3500" smtClean="0">
                    <a:latin typeface="Arial" panose="020B0604020202020204" pitchFamily="34" charset="0"/>
                    <a:ea typeface="Calibri" panose="020F0502020204030204" pitchFamily="34" charset="0"/>
                    <a:cs typeface="Arial" panose="020B0604020202020204" pitchFamily="34" charset="0"/>
                  </a:rPr>
                  <a:t>   1 </a:t>
                </a:r>
                <a:r>
                  <a:rPr lang="en-US" sz="3500">
                    <a:latin typeface="Arial" panose="020B0604020202020204" pitchFamily="34" charset="0"/>
                    <a:ea typeface="Calibri" panose="020F0502020204030204" pitchFamily="34" charset="0"/>
                    <a:cs typeface="Arial" panose="020B0604020202020204" pitchFamily="34" charset="0"/>
                  </a:rPr>
                  <a:t>bữa tối) là 150 000 đồng.</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Số tiền tài trợ cho học sinh dành cho việc ăn là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30 – 17 = 13 </m:t>
                    </m:r>
                  </m:oMath>
                </a14:m>
                <a:r>
                  <a:rPr lang="en-US" sz="3500">
                    <a:effectLst/>
                    <a:latin typeface="Arial" panose="020B0604020202020204" pitchFamily="34" charset="0"/>
                    <a:ea typeface="Calibri" panose="020F0502020204030204" pitchFamily="34" charset="0"/>
                    <a:cs typeface="Arial" panose="020B0604020202020204" pitchFamily="34" charset="0"/>
                  </a:rPr>
                  <a:t>(triệu)</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Malgun Gothic" panose="020B0503020000020004" pitchFamily="34" charset="-127"/>
                    <a:cs typeface="Arial" panose="020B0604020202020204" pitchFamily="34" charset="0"/>
                  </a:rPr>
                  <a:t> là số bạn học sinh được tài trợ, khi đó ta có:</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150 000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≤13 000 000</m:t>
                    </m:r>
                  </m:oMath>
                </a14:m>
                <a:r>
                  <a:rPr lang="en-US" sz="3500" kern="0" smtClea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15</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≤1 300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a:t>
                </a:r>
                <a:endParaRPr lang="en-US" sz="3500">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85800" y="5964600"/>
                <a:ext cx="16905516" cy="4131900"/>
              </a:xfrm>
              <a:prstGeom prst="rect">
                <a:avLst/>
              </a:prstGeom>
              <a:blipFill>
                <a:blip r:embed="rId2"/>
                <a:stretch>
                  <a:fillRect l="-1082" r="-1046" b="-1917"/>
                </a:stretch>
              </a:blipFill>
            </p:spPr>
            <p:txBody>
              <a:bodyPr/>
              <a:lstStyle/>
              <a:p>
                <a:r>
                  <a:rPr lang="en-US">
                    <a:noFill/>
                  </a:rPr>
                  <a:t> </a:t>
                </a:r>
              </a:p>
            </p:txBody>
          </p:sp>
        </mc:Fallback>
      </mc:AlternateContent>
    </p:spTree>
    <p:extLst>
      <p:ext uri="{BB962C8B-B14F-4D97-AF65-F5344CB8AC3E}">
        <p14:creationId xmlns:p14="http://schemas.microsoft.com/office/powerpoint/2010/main" val="16124118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endPar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                                  </a:t>
              </a:r>
              <a:r>
                <a:rPr kumimoji="0" lang="vi-VN" altLang="en-US" sz="3500" b="0" i="0" u="none" strike="noStrike" kern="1200" cap="none" spc="0" normalizeH="0" baseline="0" noProof="0" smtClean="0">
                  <a:ln>
                    <a:noFill/>
                  </a:ln>
                  <a:solidFill>
                    <a:srgbClr val="000000"/>
                  </a:solidFill>
                  <a:effectLst/>
                  <a:uLnTx/>
                  <a:uFillTx/>
                  <a:latin typeface="Arial" panose="020B0604020202020204" pitchFamily="34" charset="0"/>
                  <a:ea typeface="Open Sans"/>
                  <a:cs typeface="+mn-cs"/>
                </a:rPr>
                <a:t>Một </a:t>
              </a:r>
              <a:r>
                <a:rPr kumimoji="0" lang="vi-VN"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grpSp>
      <p:sp>
        <p:nvSpPr>
          <p:cNvPr id="19" name="Rectangle 18"/>
          <p:cNvSpPr/>
          <p:nvPr/>
        </p:nvSpPr>
        <p:spPr>
          <a:xfrm>
            <a:off x="751116" y="6057900"/>
            <a:ext cx="1183336" cy="630942"/>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500" b="1" i="1" u="sng" strike="noStrike" kern="1200" cap="none" spc="0" normalizeH="0" baseline="0" noProof="0" smtClean="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p:cNvSpPr/>
              <p:nvPr/>
            </p:nvSpPr>
            <p:spPr>
              <a:xfrm>
                <a:off x="723042" y="6667500"/>
                <a:ext cx="16905516" cy="3226011"/>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500" smtClean="0">
                          <a:solidFill>
                            <a:prstClr val="black"/>
                          </a:solidFill>
                          <a:ea typeface="Calibri" panose="020F0502020204030204" pitchFamily="34" charset="0"/>
                          <a:cs typeface="Arial" panose="020B0604020202020204" pitchFamily="34" charset="0"/>
                        </a:rPr>
                        <m:t>Suy</m:t>
                      </m:r>
                      <m:r>
                        <m:rPr>
                          <m:nor/>
                        </m:rPr>
                        <a:rPr lang="vi-VN" sz="3500" smtClean="0">
                          <a:solidFill>
                            <a:prstClr val="black"/>
                          </a:solidFill>
                          <a:ea typeface="Calibri" panose="020F0502020204030204" pitchFamily="34" charset="0"/>
                          <a:cs typeface="Arial" panose="020B0604020202020204" pitchFamily="34" charset="0"/>
                        </a:rPr>
                        <m:t> </m:t>
                      </m:r>
                      <m:r>
                        <m:rPr>
                          <m:nor/>
                        </m:rPr>
                        <a:rPr lang="vi-VN" sz="3500" smtClean="0">
                          <a:solidFill>
                            <a:prstClr val="black"/>
                          </a:solidFill>
                          <a:ea typeface="Calibri" panose="020F0502020204030204" pitchFamily="34" charset="0"/>
                          <a:cs typeface="Arial" panose="020B0604020202020204" pitchFamily="34" charset="0"/>
                        </a:rPr>
                        <m:t>ra</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1 300</m:t>
                          </m:r>
                        </m:num>
                        <m:den>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15</m:t>
                          </m:r>
                        </m:den>
                      </m:f>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m:oMathPara>
                </a14:m>
                <a:endParaRPr lang="vi-VN" sz="3500">
                  <a:solidFill>
                    <a:prstClr val="black"/>
                  </a:solidFill>
                  <a:ea typeface="Calibri" panose="020F0502020204030204" pitchFamily="34" charset="0"/>
                  <a:cs typeface="Arial" panose="020B0604020202020204" pitchFamily="34" charset="0"/>
                </a:endParaRPr>
              </a:p>
              <a:p>
                <a:pPr lvl="0" algn="just">
                  <a:lnSpc>
                    <a:spcPct val="150000"/>
                  </a:lnSpc>
                </a:pPr>
                <a:r>
                  <a:rPr lang="vi-VN" sz="3500" smtClean="0">
                    <a:solidFill>
                      <a:prstClr val="black"/>
                    </a:solidFill>
                    <a:ea typeface="Calibri" panose="020F0502020204030204" pitchFamily="34" charset="0"/>
                    <a:cs typeface="Arial" panose="020B0604020202020204" pitchFamily="34" charset="0"/>
                  </a:rPr>
                  <a:t>Mà </a:t>
                </a:r>
                <a14:m>
                  <m:oMath xmlns:m="http://schemas.openxmlformats.org/officeDocument/2006/math">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3500">
                    <a:solidFill>
                      <a:prstClr val="black"/>
                    </a:solidFill>
                    <a:ea typeface="Calibri" panose="020F0502020204030204" pitchFamily="34" charset="0"/>
                    <a:cs typeface="Arial" panose="020B0604020202020204" pitchFamily="34" charset="0"/>
                  </a:rPr>
                  <a:t>nên số bạn học sinh nhiều nhất có thể tham gia được là 86 bạn.</a:t>
                </a:r>
              </a:p>
              <a:p>
                <a:pPr lvl="0" algn="just">
                  <a:lnSpc>
                    <a:spcPct val="150000"/>
                  </a:lnSpc>
                </a:pPr>
                <a:r>
                  <a:rPr lang="vi-VN" sz="3500" smtClean="0">
                    <a:solidFill>
                      <a:prstClr val="black"/>
                    </a:solidFill>
                    <a:ea typeface="Calibri" panose="020F0502020204030204" pitchFamily="34" charset="0"/>
                    <a:cs typeface="Arial" panose="020B0604020202020204" pitchFamily="34" charset="0"/>
                  </a:rPr>
                  <a:t>Vậy </a:t>
                </a:r>
                <a:r>
                  <a:rPr lang="vi-VN" sz="3500">
                    <a:solidFill>
                      <a:prstClr val="black"/>
                    </a:solidFill>
                    <a:ea typeface="Calibri" panose="020F0502020204030204" pitchFamily="34" charset="0"/>
                    <a:cs typeface="Arial" panose="020B0604020202020204" pitchFamily="34" charset="0"/>
                  </a:rPr>
                  <a:t>nhà tài trợ có thể tổ chức cho nhiều nhất 86 bạn tham gia được chuyến đi.</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723042" y="6667500"/>
                <a:ext cx="16905516" cy="3226011"/>
              </a:xfrm>
              <a:prstGeom prst="rect">
                <a:avLst/>
              </a:prstGeom>
              <a:blipFill>
                <a:blip r:embed="rId2"/>
                <a:stretch>
                  <a:fillRect l="-1082" b="-2836"/>
                </a:stretch>
              </a:blipFill>
            </p:spPr>
            <p:txBody>
              <a:bodyPr/>
              <a:lstStyle/>
              <a:p>
                <a:r>
                  <a:rPr lang="en-US">
                    <a:noFill/>
                  </a:rPr>
                  <a:t> </a:t>
                </a:r>
              </a:p>
            </p:txBody>
          </p:sp>
        </mc:Fallback>
      </mc:AlternateContent>
    </p:spTree>
    <p:extLst>
      <p:ext uri="{BB962C8B-B14F-4D97-AF65-F5344CB8AC3E}">
        <p14:creationId xmlns:p14="http://schemas.microsoft.com/office/powerpoint/2010/main" val="452608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LUYỆN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TẬP</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90481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6" name="Freeform 2"/>
          <p:cNvSpPr/>
          <p:nvPr/>
        </p:nvSpPr>
        <p:spPr>
          <a:xfrm rot="5400000">
            <a:off x="4572001" y="-3924301"/>
            <a:ext cx="9143999" cy="18288001"/>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7" name="TextBox 23"/>
          <p:cNvSpPr txBox="1"/>
          <p:nvPr/>
        </p:nvSpPr>
        <p:spPr>
          <a:xfrm>
            <a:off x="1066800" y="867668"/>
            <a:ext cx="16078200" cy="8771632"/>
          </a:xfrm>
          <a:prstGeom prst="rect">
            <a:avLst/>
          </a:prstGeom>
        </p:spPr>
        <p:txBody>
          <a:bodyPr wrap="square" lIns="0" tIns="0" rIns="0" bIns="0" rtlCol="0" anchor="t">
            <a:spAutoFit/>
          </a:bodyPr>
          <a:lstStyle/>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CHƯƠNG II. PHƯƠNG TRÌNH VÀ </a:t>
            </a:r>
            <a:endParaRPr lang="en-US" sz="7200" b="1" smtClean="0">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smtClean="0">
                <a:solidFill>
                  <a:srgbClr val="00487E"/>
                </a:solidFill>
                <a:cs typeface="Arial" panose="020B0604020202020204" pitchFamily="34" charset="0"/>
                <a:sym typeface="Arial"/>
              </a:rPr>
              <a:t>BẤT </a:t>
            </a:r>
            <a:r>
              <a:rPr lang="vi-VN" sz="7200" b="1">
                <a:solidFill>
                  <a:srgbClr val="00487E"/>
                </a:solidFill>
                <a:cs typeface="Arial" panose="020B0604020202020204" pitchFamily="34" charset="0"/>
                <a:sym typeface="Arial"/>
              </a:rPr>
              <a:t>PHƯƠNG TRÌNH BẬC NHẤT MỘT </a:t>
            </a:r>
            <a:r>
              <a:rPr lang="vi-VN" sz="7200" b="1" smtClean="0">
                <a:solidFill>
                  <a:srgbClr val="00487E"/>
                </a:solidFill>
                <a:cs typeface="Arial" panose="020B0604020202020204" pitchFamily="34" charset="0"/>
                <a:sym typeface="Arial"/>
              </a:rPr>
              <a:t>ẨN</a:t>
            </a:r>
            <a:endParaRPr lang="en-US" sz="7200" b="1" smtClean="0">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BÀI 5. BẤT ĐẲNG THỨC VÀ </a:t>
            </a:r>
            <a:endParaRPr lang="en-US" sz="7200" b="1" smtClean="0">
              <a:solidFill>
                <a:srgbClr val="C00000"/>
              </a:solidFill>
              <a:cs typeface="Arial" panose="020B0604020202020204" pitchFamily="34" charset="0"/>
              <a:sym typeface="Arial"/>
            </a:endParaRPr>
          </a:p>
          <a:p>
            <a:pPr lvl="0" algn="ctr">
              <a:lnSpc>
                <a:spcPct val="150000"/>
              </a:lnSpc>
              <a:spcBef>
                <a:spcPts val="600"/>
              </a:spcBef>
              <a:spcAft>
                <a:spcPts val="600"/>
              </a:spcAft>
              <a:defRPr/>
            </a:pPr>
            <a:r>
              <a:rPr lang="vi-VN" sz="7200" b="1" smtClean="0">
                <a:solidFill>
                  <a:srgbClr val="C00000"/>
                </a:solidFill>
                <a:cs typeface="Arial" panose="020B0604020202020204" pitchFamily="34" charset="0"/>
                <a:sym typeface="Arial"/>
              </a:rPr>
              <a:t>TÍNH </a:t>
            </a:r>
            <a:r>
              <a:rPr lang="vi-VN" sz="7200" b="1">
                <a:solidFill>
                  <a:srgbClr val="C00000"/>
                </a:solidFill>
                <a:cs typeface="Arial" panose="020B0604020202020204" pitchFamily="34" charset="0"/>
                <a:sym typeface="Arial"/>
              </a:rPr>
              <a:t>CHẤT </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18" name="Freeform 18"/>
          <p:cNvSpPr/>
          <p:nvPr/>
        </p:nvSpPr>
        <p:spPr>
          <a:xfrm rot="-1260574">
            <a:off x="15473380" y="8324285"/>
            <a:ext cx="2582620" cy="3056005"/>
          </a:xfrm>
          <a:custGeom>
            <a:avLst/>
            <a:gdLst/>
            <a:ahLst/>
            <a:cxnLst/>
            <a:rect l="l" t="t" r="r" b="b"/>
            <a:pathLst>
              <a:path w="5399661" h="7272271">
                <a:moveTo>
                  <a:pt x="0" y="0"/>
                </a:moveTo>
                <a:lnTo>
                  <a:pt x="5399661" y="0"/>
                </a:lnTo>
                <a:lnTo>
                  <a:pt x="5399661" y="7272271"/>
                </a:lnTo>
                <a:lnTo>
                  <a:pt x="0" y="7272271"/>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6084905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895600" y="3585508"/>
            <a:ext cx="12875079" cy="1938992"/>
          </a:xfrm>
          <a:prstGeom prst="rect">
            <a:avLst/>
          </a:prstGeom>
          <a:noFill/>
        </p:spPr>
        <p:txBody>
          <a:bodyPr wrap="square">
            <a:spAutoFit/>
          </a:bodyPr>
          <a:lstStyle/>
          <a:p>
            <a:pPr algn="ctr"/>
            <a:r>
              <a:rPr lang="en-US" sz="12000" b="1" dirty="0">
                <a:latin typeface="Arial" panose="020B0604020202020204" pitchFamily="34" charset="0"/>
                <a:cs typeface="Arial" panose="020B0604020202020204" pitchFamily="34" charset="0"/>
              </a:rPr>
              <a:t>ONG </a:t>
            </a:r>
            <a:r>
              <a:rPr lang="en-US" sz="12000" b="1">
                <a:latin typeface="Arial" panose="020B0604020202020204" pitchFamily="34" charset="0"/>
                <a:cs typeface="Arial" panose="020B0604020202020204" pitchFamily="34" charset="0"/>
              </a:rPr>
              <a:t>TÌM </a:t>
            </a:r>
            <a:r>
              <a:rPr lang="en-US" sz="12000" b="1" smtClean="0">
                <a:latin typeface="Arial" panose="020B0604020202020204" pitchFamily="34" charset="0"/>
                <a:cs typeface="Arial" panose="020B0604020202020204" pitchFamily="34" charset="0"/>
              </a:rPr>
              <a:t>ĐIỂM</a:t>
            </a:r>
            <a:endParaRPr lang="en-US" sz="12000" b="1"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4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39" name="Picture 38">
            <a:hlinkClick r:id="rId9"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0"/>
          <a:stretch>
            <a:fillRect/>
          </a:stretch>
        </p:blipFill>
        <p:spPr>
          <a:xfrm>
            <a:off x="5272063" y="3707181"/>
            <a:ext cx="2606040" cy="3017519"/>
          </a:xfrm>
          <a:prstGeom prst="rect">
            <a:avLst/>
          </a:prstGeom>
        </p:spPr>
      </p:pic>
      <p:pic>
        <p:nvPicPr>
          <p:cNvPr id="40" name="Picture 39">
            <a:hlinkClick r:id="rId11"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2"/>
          <a:stretch>
            <a:fillRect/>
          </a:stretch>
        </p:blipFill>
        <p:spPr>
          <a:xfrm>
            <a:off x="6548497" y="1435625"/>
            <a:ext cx="2606040" cy="3028145"/>
          </a:xfrm>
          <a:prstGeom prst="rect">
            <a:avLst/>
          </a:prstGeom>
        </p:spPr>
      </p:pic>
      <p:pic>
        <p:nvPicPr>
          <p:cNvPr id="41" name="Picture 40">
            <a:hlinkClick r:id="rId13"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4"/>
          <a:stretch>
            <a:fillRect/>
          </a:stretch>
        </p:blipFill>
        <p:spPr>
          <a:xfrm>
            <a:off x="7840979" y="3631771"/>
            <a:ext cx="2606040" cy="3028145"/>
          </a:xfrm>
          <a:prstGeom prst="rect">
            <a:avLst/>
          </a:prstGeom>
        </p:spPr>
      </p:pic>
      <p:pic>
        <p:nvPicPr>
          <p:cNvPr id="42" name="Picture 41">
            <a:hlinkClick r:id="rId15"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6"/>
          <a:stretch>
            <a:fillRect/>
          </a:stretch>
        </p:blipFill>
        <p:spPr>
          <a:xfrm>
            <a:off x="9126469" y="1410783"/>
            <a:ext cx="2606040" cy="3028145"/>
          </a:xfrm>
          <a:prstGeom prst="rect">
            <a:avLst/>
          </a:prstGeom>
        </p:spPr>
      </p:pic>
      <p:pic>
        <p:nvPicPr>
          <p:cNvPr id="43" name="Picture 42">
            <a:hlinkClick r:id="rId17"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18"/>
          <a:stretch>
            <a:fillRect/>
          </a:stretch>
        </p:blipFill>
        <p:spPr>
          <a:xfrm>
            <a:off x="10407493" y="363176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6286500"/>
                <a:ext cx="16279586" cy="13034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−3&gt;</m:t>
                    </m:r>
                    <m:r>
                      <a:rPr lang="vi-VN" sz="4000" i="1">
                        <a:solidFill>
                          <a:prstClr val="black"/>
                        </a:solidFill>
                        <a:latin typeface="Cambria Math" panose="02040503050406030204" pitchFamily="18" charset="0"/>
                        <a:ea typeface="Times New Roman" panose="02020603050405020304" pitchFamily="18" charset="0"/>
                      </a:rPr>
                      <m:t>𝑏</m:t>
                    </m:r>
                    <m:r>
                      <a:rPr lang="vi-VN" sz="4000" i="1">
                        <a:solidFill>
                          <a:prstClr val="black"/>
                        </a:solidFill>
                        <a:latin typeface="Cambria Math" panose="02040503050406030204" pitchFamily="18" charset="0"/>
                        <a:ea typeface="Times New Roman" panose="02020603050405020304" pitchFamily="18" charset="0"/>
                      </a:rPr>
                      <m:t>−3</m:t>
                    </m:r>
                  </m:oMath>
                </a14:m>
                <a:r>
                  <a:rPr lang="vi-VN" sz="4000">
                    <a:solidFill>
                      <a:prstClr val="black"/>
                    </a:solidFill>
                    <a:ea typeface="Times New Roman" panose="02020603050405020304" pitchFamily="18" charset="0"/>
                    <a:cs typeface="Arial" panose="020B0604020202020204" pitchFamily="34" charset="0"/>
                  </a:rPr>
                  <a:t>.</a:t>
                </a:r>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6286500"/>
                <a:ext cx="16279586" cy="1303421"/>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571500"/>
                <a:ext cx="16279586"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200"/>
                  </a:spcBef>
                  <a:spcAft>
                    <a:spcPts val="12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Bất đẳng thức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−3&gt;</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−3</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+4&gt;−3</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+4</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+3&lt;2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−5</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−1&lt;−5</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−1</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4207" y="571500"/>
                <a:ext cx="16279586" cy="51054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989221" y="64389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B.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en-US" sz="4000" i="1">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𝑏</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438900"/>
                <a:ext cx="14370088"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989221" y="495300"/>
                <a:ext cx="14370088" cy="54102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2</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thì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&gt;</m:t>
                    </m:r>
                    <m:r>
                      <a:rPr lang="en-US" sz="4000" i="1">
                        <a:solidFill>
                          <a:schemeClr val="tx1"/>
                        </a:solidFill>
                        <a:effectLst/>
                        <a:latin typeface="Cambria Math" panose="02040503050406030204" pitchFamily="18" charset="0"/>
                        <a:ea typeface="Times New Roman" panose="02020603050405020304" pitchFamily="18" charset="0"/>
                      </a:rPr>
                      <m:t>𝑏</m:t>
                    </m:r>
                    <m:r>
                      <a:rPr lang="en-US" sz="4000" i="1">
                        <a:solidFill>
                          <a:schemeClr val="tx1"/>
                        </a:solidFill>
                        <a:effectLst/>
                        <a:latin typeface="Cambria Math" panose="02040503050406030204" pitchFamily="18" charset="0"/>
                        <a:ea typeface="Times New Roman" panose="02020603050405020304" pitchFamily="18" charset="0"/>
                      </a:rPr>
                      <m:t>.</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&lt;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495300"/>
                <a:ext cx="14370088" cy="54102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9" name="Rectangle: Rounded Corners 1049">
                <a:extLst>
                  <a:ext uri="{FF2B5EF4-FFF2-40B4-BE49-F238E27FC236}">
                    <a16:creationId xmlns:a16="http://schemas.microsoft.com/office/drawing/2014/main" id="{EF73749A-D73F-A533-3960-BFBD06CAF859}"/>
                  </a:ext>
                </a:extLst>
              </p:cNvPr>
              <p:cNvSpPr/>
              <p:nvPr/>
            </p:nvSpPr>
            <p:spPr>
              <a:xfrm>
                <a:off x="1989221" y="62865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indent="3594100"/>
                <a:r>
                  <a:rPr lang="en-US" sz="4000" smtClean="0">
                    <a:solidFill>
                      <a:prstClr val="black"/>
                    </a:solidFill>
                    <a:ea typeface="Times New Roman" panose="02020603050405020304" pitchFamily="18" charset="0"/>
                    <a:cs typeface="Arial" panose="020B0604020202020204" pitchFamily="34" charset="0"/>
                  </a:rPr>
                  <a:t>			    </a:t>
                </a:r>
                <a:r>
                  <a:rPr lang="vi-VN" sz="4000" smtClean="0">
                    <a:solidFill>
                      <a:prstClr val="black"/>
                    </a:solidFill>
                    <a:ea typeface="Times New Roman" panose="02020603050405020304" pitchFamily="18" charset="0"/>
                    <a:cs typeface="Arial" panose="020B0604020202020204" pitchFamily="34" charset="0"/>
                  </a:rPr>
                  <a:t>D</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𝑏</m:t>
                    </m:r>
                  </m:oMath>
                </a14:m>
                <a:r>
                  <a:rPr lang="vi-VN" sz="4000" smtClean="0">
                    <a:solidFill>
                      <a:prstClr val="black"/>
                    </a:solidFill>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286500"/>
                <a:ext cx="14370088" cy="1295400"/>
              </a:xfrm>
              <a:prstGeom prst="roundRect">
                <a:avLst/>
              </a:prstGeom>
              <a:blipFill>
                <a:blip r:embed="rId11"/>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050">
                <a:extLst>
                  <a:ext uri="{FF2B5EF4-FFF2-40B4-BE49-F238E27FC236}">
                    <a16:creationId xmlns:a16="http://schemas.microsoft.com/office/drawing/2014/main" id="{DE6E00C5-F557-EFA5-65E2-47EA80DE9FAA}"/>
                  </a:ext>
                </a:extLst>
              </p:cNvPr>
              <p:cNvSpPr/>
              <p:nvPr/>
            </p:nvSpPr>
            <p:spPr>
              <a:xfrm>
                <a:off x="1989221" y="571500"/>
                <a:ext cx="14370088"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lớn hơn 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Khi đó ta kí hiệu:</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&lt;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571500"/>
                <a:ext cx="14370088" cy="5105400"/>
              </a:xfrm>
              <a:prstGeom prst="roundRect">
                <a:avLst/>
              </a:prstGeom>
              <a:blipFill>
                <a:blip r:embed="rId12"/>
                <a:stretch>
                  <a:fillRect/>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847249" y="6286500"/>
                <a:ext cx="14588927"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pPr>
                <a:r>
                  <a:rPr lang="vi-VN" sz="4000">
                    <a:solidFill>
                      <a:prstClr val="black"/>
                    </a:solidFill>
                    <a:ea typeface="Times New Roman" panose="02020603050405020304" pitchFamily="18" charset="0"/>
                    <a:cs typeface="Arial" panose="020B0604020202020204" pitchFamily="34" charset="0"/>
                  </a:rPr>
                  <a:t>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𝑥</m:t>
                    </m:r>
                    <m:r>
                      <a:rPr lang="vi-VN" sz="4000" i="1">
                        <a:solidFill>
                          <a:prstClr val="black"/>
                        </a:solidFill>
                        <a:latin typeface="Cambria Math" panose="02040503050406030204" pitchFamily="18" charset="0"/>
                        <a:ea typeface="Times New Roman" panose="02020603050405020304" pitchFamily="18" charset="0"/>
                      </a:rPr>
                      <m:t>≤180</m:t>
                    </m:r>
                  </m:oMath>
                </a14:m>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847249" y="6286500"/>
                <a:ext cx="14588927"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847250" y="499424"/>
                <a:ext cx="14588926" cy="517747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4.</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bạn Huy không quá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180</m:t>
                    </m:r>
                    <m:r>
                      <a:rPr lang="fr-FR" sz="4000" i="1">
                        <a:solidFill>
                          <a:schemeClr val="tx1"/>
                        </a:solidFill>
                        <a:effectLst/>
                        <a:latin typeface="Cambria Math" panose="02040503050406030204" pitchFamily="18" charset="0"/>
                        <a:ea typeface="Times New Roman" panose="02020603050405020304" pitchFamily="18" charset="0"/>
                      </a:rPr>
                      <m:t>𝑐𝑚</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𝑥</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là chiều cao của Huy, vậy bất đẳng thức phù hợp là </a:t>
                </a:r>
                <a:r>
                  <a:rPr lang="fr-FR"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&gt;180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&lt;180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847250" y="499424"/>
                <a:ext cx="14588926" cy="5177476"/>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6286500"/>
                <a:ext cx="16279586" cy="13716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smtClean="0">
                    <a:solidFill>
                      <a:prstClr val="black"/>
                    </a:solidFill>
                    <a:ea typeface="Times New Roman" panose="02020603050405020304" pitchFamily="18" charset="0"/>
                    <a:cs typeface="Arial" panose="020B0604020202020204" pitchFamily="34" charset="0"/>
                  </a:rPr>
                  <a:t>A</a:t>
                </a:r>
                <a:r>
                  <a:rPr lang="vi-VN" sz="4000">
                    <a:solidFill>
                      <a:prstClr val="black"/>
                    </a:solidFill>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𝐴</m:t>
                        </m:r>
                      </m:e>
                    </m:acc>
                    <m:r>
                      <a:rPr lang="vi-VN" sz="4000" i="1">
                        <a:solidFill>
                          <a:prstClr val="black"/>
                        </a:solidFill>
                        <a:latin typeface="Cambria Math" panose="02040503050406030204" pitchFamily="18" charset="0"/>
                        <a:ea typeface="Times New Roman" panose="02020603050405020304" pitchFamily="18" charset="0"/>
                      </a:rPr>
                      <m:t>+</m:t>
                    </m:r>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𝐵</m:t>
                        </m:r>
                      </m:e>
                    </m:acc>
                    <m:r>
                      <a:rPr lang="vi-VN" sz="4000" i="1">
                        <a:solidFill>
                          <a:prstClr val="black"/>
                        </a:solidFill>
                        <a:latin typeface="Cambria Math" panose="02040503050406030204" pitchFamily="18" charset="0"/>
                        <a:ea typeface="Times New Roman" panose="02020603050405020304" pitchFamily="18" charset="0"/>
                      </a:rPr>
                      <m:t>&lt;180°</m:t>
                    </m:r>
                  </m:oMath>
                </a14:m>
                <a:r>
                  <a:rPr lang="vi-VN" sz="40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6286500"/>
                <a:ext cx="16279586" cy="13716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419100"/>
                <a:ext cx="16279586" cy="52578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spcBef>
                    <a:spcPts val="600"/>
                  </a:spcBef>
                  <a:spcAft>
                    <a:spcPts val="600"/>
                  </a:spcAft>
                </a:pPr>
                <a:r>
                  <a:rPr lang="fr-FR" sz="40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𝐴𝐵𝐶</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en-US"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&lt;180°</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𝐶</m:t>
                        </m:r>
                      </m:e>
                    </m:acc>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50000"/>
                  </a:lnSpc>
                </a:pP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smtClean="0">
                    <a:solidFill>
                      <a:schemeClr val="tx1"/>
                    </a:solidFill>
                    <a:effectLst/>
                    <a:latin typeface="Arial" panose="020B0604020202020204" pitchFamily="34" charset="0"/>
                    <a:ea typeface="Calibri" panose="020F0502020204030204" pitchFamily="34" charset="0"/>
                    <a:cs typeface="Arial" panose="020B0604020202020204" pitchFamily="34" charset="0"/>
                  </a:rPr>
                  <a:t>D</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solidFill>
                              <a:schemeClr val="tx1"/>
                            </a:solidFill>
                            <a:effectLst/>
                            <a:latin typeface="Cambria Math" panose="02040503050406030204" pitchFamily="18" charset="0"/>
                          </a:rPr>
                        </m:ctrlPr>
                      </m:accPr>
                      <m:e>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419100"/>
                <a:ext cx="16279586" cy="52578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199588868"/>
      </p:ext>
    </p:extLst>
  </p:cSld>
  <p:clrMapOvr>
    <a:masterClrMapping/>
  </p:clrMapOvr>
  <p:transition spd="med">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8" name="Freeform 28"/>
          <p:cNvSpPr/>
          <p:nvPr/>
        </p:nvSpPr>
        <p:spPr>
          <a:xfrm rot="20072028">
            <a:off x="16409748" y="8047284"/>
            <a:ext cx="3154793" cy="4381656"/>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5" name="Group 34"/>
          <p:cNvGrpSpPr/>
          <p:nvPr/>
        </p:nvGrpSpPr>
        <p:grpSpPr>
          <a:xfrm>
            <a:off x="6761338" y="647700"/>
            <a:ext cx="4765323" cy="1247894"/>
            <a:chOff x="4246031" y="411221"/>
            <a:chExt cx="10058401" cy="1742191"/>
          </a:xfrm>
        </p:grpSpPr>
        <p:grpSp>
          <p:nvGrpSpPr>
            <p:cNvPr id="33" name="Group 32"/>
            <p:cNvGrpSpPr/>
            <p:nvPr/>
          </p:nvGrpSpPr>
          <p:grpSpPr>
            <a:xfrm>
              <a:off x="4246031" y="575563"/>
              <a:ext cx="10058401" cy="1577849"/>
              <a:chOff x="609600" y="2793000"/>
              <a:chExt cx="16942307" cy="1448540"/>
            </a:xfrm>
          </p:grpSpPr>
          <p:sp>
            <p:nvSpPr>
              <p:cNvPr id="9"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9"/>
              <p:cNvSpPr txBox="1"/>
              <p:nvPr/>
            </p:nvSpPr>
            <p:spPr>
              <a:xfrm>
                <a:off x="609600" y="2793000"/>
                <a:ext cx="16840200" cy="1356852"/>
              </a:xfrm>
              <a:prstGeom prst="rect">
                <a:avLst/>
              </a:prstGeom>
              <a:solidFill>
                <a:srgbClr val="FFE39A"/>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8016502" y="411221"/>
              <a:ext cx="2749470"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a:t>
              </a:r>
              <a:endParaRPr kumimoji="0" lang="nl-NL" sz="5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2" name="Rectangle 11"/>
              <p:cNvSpPr/>
              <p:nvPr/>
            </p:nvSpPr>
            <p:spPr>
              <a:xfrm>
                <a:off x="1064788" y="2476500"/>
                <a:ext cx="16232612" cy="6629957"/>
              </a:xfrm>
              <a:prstGeom prst="rect">
                <a:avLst/>
              </a:prstGeom>
            </p:spPr>
            <p:txBody>
              <a:bodyPr wrap="square">
                <a:spAutoFit/>
              </a:bodyPr>
              <a:lstStyle/>
              <a:p>
                <a:pPr algn="just">
                  <a:lnSpc>
                    <a:spcPct val="150000"/>
                  </a:lnSpc>
                  <a:spcBef>
                    <a:spcPts val="600"/>
                  </a:spcBef>
                  <a:spcAft>
                    <a:spcPts val="600"/>
                  </a:spcAft>
                  <a:tabLst>
                    <a:tab pos="361950" algn="l"/>
                  </a:tabLst>
                </a:pP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 2.6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vi-VN" sz="3600">
                    <a:solidFill>
                      <a:srgbClr val="000000"/>
                    </a:solidFill>
                    <a:ea typeface="Times New Roman" panose="02020603050405020304" pitchFamily="18" charset="0"/>
                    <a:cs typeface="Arial" panose="020B0604020202020204" pitchFamily="34" charset="0"/>
                  </a:rPr>
                  <a:t>Dùng kí hiệu để viết bất đẳng thức tương ứng với mỗi truờng hợp sau</a:t>
                </a:r>
                <a:r>
                  <a:rPr lang="vi-VN" sz="3600" smtClean="0">
                    <a:solidFill>
                      <a:srgbClr val="000000"/>
                    </a:solidFill>
                    <a:ea typeface="Times New Roman" panose="02020603050405020304" pitchFamily="18" charset="0"/>
                    <a:cs typeface="Arial" panose="020B0604020202020204" pitchFamily="34" charset="0"/>
                  </a:rPr>
                  <a:t>:</a:t>
                </a:r>
                <a:endParaRPr lang="en-US" sz="3600" smtClean="0">
                  <a:solidFill>
                    <a:srgbClr val="000000"/>
                  </a:solidFill>
                  <a:ea typeface="Times New Roman" panose="02020603050405020304" pitchFamily="18"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a)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oMath>
                </a14:m>
                <a:r>
                  <a:rPr lang="vi-VN" sz="3600">
                    <a:solidFill>
                      <a:srgbClr val="000000"/>
                    </a:solidFill>
                    <a:ea typeface="Calibri" panose="020F0502020204030204" pitchFamily="34" charset="0"/>
                    <a:cs typeface="Arial" panose="020B0604020202020204" pitchFamily="34" charset="0"/>
                  </a:rPr>
                  <a:t> nhỏ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b)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âm</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c)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oMath>
                </a14:m>
                <a:r>
                  <a:rPr lang="vi-VN" sz="3600">
                    <a:solidFill>
                      <a:srgbClr val="000000"/>
                    </a:solidFill>
                    <a:ea typeface="Calibri" panose="020F0502020204030204" pitchFamily="34" charset="0"/>
                    <a:cs typeface="Arial" panose="020B0604020202020204" pitchFamily="34" charset="0"/>
                  </a:rPr>
                  <a:t> là số </a:t>
                </a:r>
                <a:r>
                  <a:rPr lang="vi-VN" sz="3600" smtClean="0">
                    <a:solidFill>
                      <a:srgbClr val="000000"/>
                    </a:solidFill>
                    <a:ea typeface="Calibri" panose="020F0502020204030204" pitchFamily="34" charset="0"/>
                    <a:cs typeface="Arial" panose="020B0604020202020204" pitchFamily="34" charset="0"/>
                  </a:rPr>
                  <a:t>dương</a:t>
                </a:r>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d)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m:t>
                    </m:r>
                  </m:oMath>
                </a14:m>
                <a:r>
                  <a:rPr lang="vi-VN" sz="3600">
                    <a:solidFill>
                      <a:srgbClr val="000000"/>
                    </a:solidFill>
                    <a:ea typeface="Calibri" panose="020F0502020204030204" pitchFamily="34" charset="0"/>
                    <a:cs typeface="Arial" panose="020B0604020202020204" pitchFamily="34" charset="0"/>
                  </a:rPr>
                  <a:t> lớn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2 024</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4788" y="2476500"/>
                <a:ext cx="16232612" cy="6629957"/>
              </a:xfrm>
              <a:prstGeom prst="rect">
                <a:avLst/>
              </a:prstGeom>
              <a:blipFill>
                <a:blip r:embed="rId5"/>
                <a:stretch>
                  <a:fillRect l="-1164" r="-1127"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160099" y="4619233"/>
                <a:ext cx="229261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𝒙</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160099" y="4619233"/>
                <a:ext cx="2292615"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91000" y="5868769"/>
                <a:ext cx="210987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𝒎</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&lt;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191000" y="5868769"/>
                <a:ext cx="2109873"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24400" y="7172430"/>
                <a:ext cx="19575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𝒚</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oMath>
                  </m:oMathPara>
                </a14:m>
                <a:endParaRPr lang="en-US" b="1">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724400" y="7172430"/>
                <a:ext cx="1957587"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66253" y="8383369"/>
                <a:ext cx="28969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𝒑</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𝟎𝟐𝟒</m:t>
                      </m:r>
                    </m:oMath>
                  </m:oMathPara>
                </a14:m>
                <a:endParaRPr lang="en-US" b="1">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466253" y="8383369"/>
                <a:ext cx="2896947" cy="64633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4719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762000" y="358942"/>
            <a:ext cx="16840200" cy="9508958"/>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15"/>
          <p:cNvSpPr/>
          <p:nvPr/>
        </p:nvSpPr>
        <p:spPr>
          <a:xfrm rot="19839516">
            <a:off x="16442251" y="8117026"/>
            <a:ext cx="2727440" cy="3646655"/>
          </a:xfrm>
          <a:custGeom>
            <a:avLst/>
            <a:gdLst/>
            <a:ahLst/>
            <a:cxnLst/>
            <a:rect l="l" t="t" r="r" b="b"/>
            <a:pathLst>
              <a:path w="1224256" h="1699372">
                <a:moveTo>
                  <a:pt x="0" y="0"/>
                </a:moveTo>
                <a:lnTo>
                  <a:pt x="1224256" y="0"/>
                </a:lnTo>
                <a:lnTo>
                  <a:pt x="1224256" y="1699372"/>
                </a:lnTo>
                <a:lnTo>
                  <a:pt x="0" y="1699372"/>
                </a:lnTo>
                <a:lnTo>
                  <a:pt x="0" y="0"/>
                </a:lnTo>
                <a:close/>
              </a:path>
            </a:pathLst>
          </a:custGeom>
          <a:blipFill>
            <a:blip r:embed="rId3">
              <a:extLst>
                <a:ext uri="{96DAC541-7B7A-43D3-8B79-37D633B846F1}">
                  <asvg:svgBlip xmlns:asvg="http://schemas.microsoft.com/office/drawing/2016/SVG/main" xmlns="" r:embed="rId29"/>
                </a:ext>
              </a:extLst>
            </a:blip>
            <a:stretch>
              <a:fillRect/>
            </a:stretch>
          </a:blipFill>
        </p:spPr>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362200" y="829056"/>
                <a:ext cx="14129084" cy="27904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2.8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Không thực hiện phép tính, hãy chứng minh</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 (–7)+2 023&lt;2 . (–1)+2 </m:t>
                    </m:r>
                    <m:r>
                      <a:rPr lang="pt-BR" sz="3600" i="1">
                        <a:solidFill>
                          <a:srgbClr val="000000"/>
                        </a:solidFill>
                        <a:latin typeface="Cambria Math" panose="02040503050406030204" pitchFamily="18" charset="0"/>
                        <a:ea typeface="Times New Roman" panose="02020603050405020304" pitchFamily="18" charset="0"/>
                        <a:cs typeface="Arial" panose="020B0604020202020204" pitchFamily="34" charset="0"/>
                      </a:rPr>
                      <m:t>023</m:t>
                    </m:r>
                  </m:oMath>
                </a14:m>
                <a:endPar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 (–8)+1 975&gt;(–3) . (–7)+1 975</m:t>
                    </m:r>
                  </m:oMath>
                </a14:m>
                <a:endParaRPr kumimoji="0" lang="en-US" sz="34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362200" y="829056"/>
                <a:ext cx="14129084" cy="2790444"/>
              </a:xfrm>
              <a:prstGeom prst="rect">
                <a:avLst/>
              </a:prstGeom>
              <a:blipFill>
                <a:blip r:embed="rId30"/>
                <a:stretch>
                  <a:fillRect l="-1338" b="-58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62200" y="5524500"/>
                <a:ext cx="13671884" cy="3877985"/>
              </a:xfrm>
              <a:prstGeom prst="rect">
                <a:avLst/>
              </a:prstGeom>
            </p:spPr>
            <p:txBody>
              <a:bodyPr wrap="square">
                <a:spAutoFit/>
              </a:bodyPr>
              <a:lstStyle/>
              <a:p>
                <a:pPr algn="just">
                  <a:lnSpc>
                    <a:spcPct val="150000"/>
                  </a:lnSpc>
                  <a:spcBef>
                    <a:spcPts val="600"/>
                  </a:spcBef>
                  <a:spcAft>
                    <a:spcPts val="6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−7&lt;−1</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2&gt;0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&lt;2.(−1)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+2023&lt;2.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−8&lt;−7</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62200" y="5524500"/>
                <a:ext cx="13671884" cy="3877985"/>
              </a:xfrm>
              <a:prstGeom prst="rect">
                <a:avLst/>
              </a:prstGeom>
              <a:blipFill>
                <a:blip r:embed="rId31"/>
                <a:stretch>
                  <a:fillRect l="-1383" b="-2358"/>
                </a:stretch>
              </a:blipFill>
            </p:spPr>
            <p:txBody>
              <a:bodyPr/>
              <a:lstStyle/>
              <a:p>
                <a:r>
                  <a:rPr lang="en-US">
                    <a:noFill/>
                  </a:rPr>
                  <a:t> </a:t>
                </a:r>
              </a:p>
            </p:txBody>
          </p:sp>
        </mc:Fallback>
      </mc:AlternateContent>
      <p:sp>
        <p:nvSpPr>
          <p:cNvPr id="15" name="Rectangle 14"/>
          <p:cNvSpPr/>
          <p:nvPr/>
        </p:nvSpPr>
        <p:spPr>
          <a:xfrm>
            <a:off x="8386305" y="42291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7403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8" name="Rectangle 7"/>
          <p:cNvSpPr/>
          <p:nvPr/>
        </p:nvSpPr>
        <p:spPr>
          <a:xfrm>
            <a:off x="761999" y="723900"/>
            <a:ext cx="16764001"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20"/>
          <p:cNvSpPr/>
          <p:nvPr/>
        </p:nvSpPr>
        <p:spPr>
          <a:xfrm>
            <a:off x="15813269" y="6134100"/>
            <a:ext cx="2132891" cy="3657600"/>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txBody>
          <a:bodyPr/>
          <a:lstStyle/>
          <a:p>
            <a:r>
              <a:rPr lang="en-US" smtClean="0"/>
              <a:t> </a:t>
            </a:r>
            <a:endParaRPr lang="en-US"/>
          </a:p>
        </p:txBody>
      </p:sp>
      <p:sp>
        <p:nvSpPr>
          <p:cNvPr id="6" name="Rectangle 5"/>
          <p:cNvSpPr/>
          <p:nvPr/>
        </p:nvSpPr>
        <p:spPr>
          <a:xfrm>
            <a:off x="4399251" y="1237156"/>
            <a:ext cx="10154949" cy="120032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NỘI DUNG </a:t>
            </a:r>
            <a:r>
              <a:rPr kumimoji="0" lang="vi-VN" sz="7200" b="1" i="0" u="none" strike="noStrike" kern="0" cap="none" spc="0" normalizeH="0" baseline="0" noProof="0" smtClean="0">
                <a:ln>
                  <a:noFill/>
                </a:ln>
                <a:solidFill>
                  <a:srgbClr val="EC7951">
                    <a:lumMod val="75000"/>
                  </a:srgbClr>
                </a:solidFill>
                <a:effectLst/>
                <a:uLnTx/>
                <a:uFillTx/>
                <a:latin typeface="Arial"/>
                <a:ea typeface="+mn-ea"/>
                <a:cs typeface="Arial"/>
                <a:sym typeface="Merriweather Sans"/>
              </a:rPr>
              <a:t>BÀI </a:t>
            </a: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HỌC</a:t>
            </a:r>
          </a:p>
        </p:txBody>
      </p:sp>
      <p:sp>
        <p:nvSpPr>
          <p:cNvPr id="7" name="Rectangle 6"/>
          <p:cNvSpPr/>
          <p:nvPr/>
        </p:nvSpPr>
        <p:spPr>
          <a:xfrm>
            <a:off x="2819400" y="3213522"/>
            <a:ext cx="5029200" cy="1384995"/>
          </a:xfrm>
          <a:prstGeom prst="rect">
            <a:avLst/>
          </a:prstGeom>
        </p:spPr>
        <p:txBody>
          <a:bodyPr wrap="square">
            <a:spAutoFit/>
          </a:bodyPr>
          <a:lstStyle/>
          <a:p>
            <a:pPr lvl="0" algn="just">
              <a:lnSpc>
                <a:spcPct val="200000"/>
              </a:lnSpc>
              <a:spcBef>
                <a:spcPts val="600"/>
              </a:spcBef>
              <a:spcAft>
                <a:spcPts val="600"/>
              </a:spcAft>
            </a:pPr>
            <a:r>
              <a:rPr lang="da-DK" sz="4200" b="1">
                <a:solidFill>
                  <a:srgbClr val="000000"/>
                </a:solidFill>
                <a:latin typeface="Arial"/>
                <a:ea typeface="Calibri" panose="020F0502020204030204" pitchFamily="34" charset="0"/>
                <a:cs typeface="Times New Roman" panose="02020603050405020304" pitchFamily="18" charset="0"/>
              </a:rPr>
              <a:t>1. Bất đẳng thức</a:t>
            </a:r>
            <a:endParaRPr kumimoji="0" lang="en-US" sz="4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Rectangle 9"/>
          <p:cNvSpPr/>
          <p:nvPr/>
        </p:nvSpPr>
        <p:spPr>
          <a:xfrm>
            <a:off x="2819400" y="5082336"/>
            <a:ext cx="9564159" cy="1384995"/>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cộng</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819400" y="7300436"/>
            <a:ext cx="9564159" cy="738664"/>
          </a:xfrm>
          <a:prstGeom prst="rect">
            <a:avLst/>
          </a:prstGeom>
        </p:spPr>
        <p:txBody>
          <a:bodyPr wrap="square">
            <a:spAutoFit/>
          </a:bodyPr>
          <a:lstStyle/>
          <a:p>
            <a:pPr marL="0" marR="0" lvl="0" indent="0" defTabSz="914400" rtl="0" eaLnBrk="1" fontAlgn="auto" latinLnBrk="0" hangingPunct="1">
              <a:spcBef>
                <a:spcPts val="600"/>
              </a:spcBef>
              <a:spcAft>
                <a:spcPts val="600"/>
              </a:spcAft>
              <a:buClrTx/>
              <a:buSzTx/>
              <a:buFontTx/>
              <a:buNone/>
              <a:tabLst/>
              <a:defRPr/>
            </a:pPr>
            <a:r>
              <a:rPr kumimoji="0" lang="en-US"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2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2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nhân</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7547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53716" y="647700"/>
            <a:ext cx="169926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1631473" y="1028700"/>
                <a:ext cx="15079483" cy="19543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7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Bài 2.9 </a:t>
                </a:r>
                <a:r>
                  <a:rPr lang="en-US" sz="3700" b="1">
                    <a:solidFill>
                      <a:srgbClr val="000000"/>
                    </a:solidFill>
                    <a:latin typeface="Arial" panose="020B0604020202020204" pitchFamily="34" charset="0"/>
                    <a:ea typeface="Times New Roman" panose="02020603050405020304" pitchFamily="18" charset="0"/>
                    <a:cs typeface="Arial" panose="020B0604020202020204" pitchFamily="34" charset="0"/>
                  </a:rPr>
                  <a:t>(SHS-tr35</a:t>
                </a:r>
                <a:r>
                  <a:rPr lang="en-US" sz="37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pt-BR" sz="37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&lt;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hãy so sánh</a:t>
                </a:r>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+7 </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m:t>
                    </m:r>
                  </m:oMath>
                </a14:m>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r>
                  <a:rPr lang="pt-BR" sz="37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37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1631473" y="1028700"/>
                <a:ext cx="15079483" cy="1954381"/>
              </a:xfrm>
              <a:prstGeom prst="rect">
                <a:avLst/>
              </a:prstGeom>
              <a:blipFill>
                <a:blip r:embed="rId2"/>
                <a:stretch>
                  <a:fillRect l="-1294"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8"/>
          <p:cNvSpPr/>
          <p:nvPr/>
        </p:nvSpPr>
        <p:spPr>
          <a:xfrm>
            <a:off x="8551493" y="387218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30"/>
          <p:cNvSpPr/>
          <p:nvPr/>
        </p:nvSpPr>
        <p:spPr>
          <a:xfrm>
            <a:off x="17345053" y="8273716"/>
            <a:ext cx="602526" cy="1905000"/>
          </a:xfrm>
          <a:custGeom>
            <a:avLst/>
            <a:gdLst/>
            <a:ahLst/>
            <a:cxnLst/>
            <a:rect l="l" t="t" r="r" b="b"/>
            <a:pathLst>
              <a:path w="484179" h="2376340">
                <a:moveTo>
                  <a:pt x="0" y="0"/>
                </a:moveTo>
                <a:lnTo>
                  <a:pt x="484179" y="0"/>
                </a:lnTo>
                <a:lnTo>
                  <a:pt x="484179" y="2376340"/>
                </a:lnTo>
                <a:lnTo>
                  <a:pt x="0" y="2376340"/>
                </a:lnTo>
                <a:lnTo>
                  <a:pt x="0" y="0"/>
                </a:lnTo>
                <a:close/>
              </a:path>
            </a:pathLst>
          </a:custGeom>
          <a:blipFill>
            <a:blip r:embed="rId3">
              <a:extLst>
                <a:ext uri="{96DAC541-7B7A-43D3-8B79-37D633B846F1}">
                  <asvg:svgBlip xmlns:asvg="http://schemas.microsoft.com/office/drawing/2016/SVG/main" xmlns="" r:embed="rId8"/>
                </a:ext>
              </a:extLst>
            </a:blip>
            <a:stretch>
              <a:fillRect/>
            </a:stretch>
          </a:blipFill>
        </p:spPr>
      </p:sp>
      <mc:AlternateContent xmlns:mc="http://schemas.openxmlformats.org/markup-compatibility/2006" xmlns:a14="http://schemas.microsoft.com/office/drawing/2010/main">
        <mc:Choice Requires="a14">
          <p:sp>
            <p:nvSpPr>
              <p:cNvPr id="4" name="Rectangle 3"/>
              <p:cNvSpPr/>
              <p:nvPr/>
            </p:nvSpPr>
            <p:spPr>
              <a:xfrm>
                <a:off x="1631473" y="5372100"/>
                <a:ext cx="15079483" cy="3970318"/>
              </a:xfrm>
              <a:prstGeom prst="rect">
                <a:avLst/>
              </a:prstGeom>
            </p:spPr>
            <p:txBody>
              <a:bodyPr wrap="square">
                <a:spAutoFit/>
              </a:bodyPr>
              <a:lstStyle/>
              <a:p>
                <a:pPr algn="just">
                  <a:lnSpc>
                    <a:spcPct val="150000"/>
                  </a:lnSpc>
                  <a:spcBef>
                    <a:spcPts val="600"/>
                  </a:spcBef>
                  <a:spcAft>
                    <a:spcPts val="600"/>
                  </a:spcAft>
                </a:pPr>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5&gt;0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31473" y="5372100"/>
                <a:ext cx="15079483" cy="3970318"/>
              </a:xfrm>
              <a:prstGeom prst="rect">
                <a:avLst/>
              </a:prstGeom>
              <a:blipFill>
                <a:blip r:embed="rId9"/>
                <a:stretch>
                  <a:fillRect l="-1294" b="-2147"/>
                </a:stretch>
              </a:blipFill>
            </p:spPr>
            <p:txBody>
              <a:bodyPr/>
              <a:lstStyle/>
              <a:p>
                <a:r>
                  <a:rPr lang="en-US">
                    <a:noFill/>
                  </a:rPr>
                  <a:t> </a:t>
                </a:r>
              </a:p>
            </p:txBody>
          </p:sp>
        </mc:Fallback>
      </mc:AlternateContent>
    </p:spTree>
    <p:extLst>
      <p:ext uri="{BB962C8B-B14F-4D97-AF65-F5344CB8AC3E}">
        <p14:creationId xmlns:p14="http://schemas.microsoft.com/office/powerpoint/2010/main" val="1709253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VẬN</a:t>
            </a:r>
            <a:r>
              <a:rPr kumimoji="0" lang="en-US" sz="16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DỤNG</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35598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85800" y="571500"/>
            <a:ext cx="168402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066800" y="825738"/>
            <a:ext cx="16459200" cy="322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defRPr/>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2.7 </a:t>
            </a: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(SHS-tr35</a:t>
            </a:r>
            <a:r>
              <a:rPr lang="en-US" sz="35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vi-VN" sz="3500" b="1">
                <a:solidFill>
                  <a:srgbClr val="000000"/>
                </a:solidFill>
                <a:ea typeface="Times New Roman" panose="02020603050405020304" pitchFamily="18" charset="0"/>
                <a:cs typeface="Arial" panose="020B0604020202020204" pitchFamily="34" charset="0"/>
              </a:rPr>
              <a:t> </a:t>
            </a:r>
            <a:r>
              <a:rPr lang="vi-VN" sz="3500">
                <a:solidFill>
                  <a:srgbClr val="000000"/>
                </a:solidFill>
                <a:ea typeface="Times New Roman" panose="02020603050405020304" pitchFamily="18" charset="0"/>
                <a:cs typeface="Arial" panose="020B0604020202020204" pitchFamily="34" charset="0"/>
              </a:rPr>
              <a:t>Viết một bất đẳng thức phù hợp trong mỗi trường hợp sau</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a) Bạn phải ít nhất 18 tuổi mới được phép lái ô tô</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b) Xe buýt chở được tối đa 45 người</a:t>
            </a:r>
            <a:r>
              <a:rPr lang="vi-VN" sz="3500" smtClean="0">
                <a:solidFill>
                  <a:srgbClr val="000000"/>
                </a:solidFill>
                <a:ea typeface="Times New Roman" panose="02020603050405020304" pitchFamily="18" charset="0"/>
                <a:cs typeface="Arial" panose="020B0604020202020204" pitchFamily="34" charset="0"/>
              </a:rPr>
              <a:t>;</a:t>
            </a:r>
            <a:endParaRPr lang="vi-VN" sz="3500">
              <a:solidFill>
                <a:srgbClr val="000000"/>
              </a:solidFill>
              <a:ea typeface="Times New Roman" panose="02020603050405020304" pitchFamily="18" charset="0"/>
              <a:cs typeface="Arial" panose="020B0604020202020204" pitchFamily="34" charset="0"/>
            </a:endParaRP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c) Mức lương tối thiểu cho một giờ làm việc của người lao động là 20 000 đồng.</a:t>
            </a:r>
            <a:r>
              <a:rPr lang="en-US" sz="35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kumimoji="0" lang="en-US" sz="35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415339" y="4497566"/>
            <a:ext cx="1183337"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66800" y="5576184"/>
                <a:ext cx="15880416" cy="4339842"/>
              </a:xfrm>
              <a:prstGeom prst="rect">
                <a:avLst/>
              </a:prstGeom>
            </p:spPr>
            <p:txBody>
              <a:bodyPr wrap="square">
                <a:spAutoFit/>
              </a:bodyPr>
              <a:lstStyle/>
              <a:p>
                <a:pPr algn="just">
                  <a:lnSpc>
                    <a:spcPct val="150000"/>
                  </a:lnSpc>
                  <a:spcBef>
                    <a:spcPts val="300"/>
                  </a:spcBef>
                  <a:spcAft>
                    <a:spcPts val="30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(tuổi) là số tuổi của bạn,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là số người xe buýt có thể chở được, khi đó bất đẳng thức là: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(đồng) là mức lương cho một giờ làm việc của người lao động,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≥20 000</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576184"/>
                <a:ext cx="15880416" cy="4339842"/>
              </a:xfrm>
              <a:prstGeom prst="rect">
                <a:avLst/>
              </a:prstGeom>
              <a:blipFill>
                <a:blip r:embed="rId3"/>
                <a:stretch>
                  <a:fillRect l="-1113" r="-1113" b="-562"/>
                </a:stretch>
              </a:blipFill>
            </p:spPr>
            <p:txBody>
              <a:bodyPr/>
              <a:lstStyle/>
              <a:p>
                <a:r>
                  <a:rPr lang="en-US">
                    <a:noFill/>
                  </a:rPr>
                  <a:t> </a:t>
                </a:r>
              </a:p>
            </p:txBody>
          </p:sp>
        </mc:Fallback>
      </mc:AlternateContent>
    </p:spTree>
    <p:extLst>
      <p:ext uri="{BB962C8B-B14F-4D97-AF65-F5344CB8AC3E}">
        <p14:creationId xmlns:p14="http://schemas.microsoft.com/office/powerpoint/2010/main" val="16278830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a:t>
                </a:r>
                <a:r>
                  <a:rPr lang="en-US" sz="3600" b="1" smtClean="0">
                    <a:solidFill>
                      <a:srgbClr val="000000"/>
                    </a:solidFill>
                    <a:latin typeface="Arial" panose="020B0604020202020204" pitchFamily="34" charset="0"/>
                    <a:ea typeface="Times New Roman" panose="02020603050405020304" pitchFamily="18" charset="0"/>
                    <a:cs typeface="Arial" panose="020B0604020202020204" pitchFamily="34" charset="0"/>
                  </a:rPr>
                  <a:t>2.10 </a:t>
                </a: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nếu</a:t>
                </a:r>
                <a:r>
                  <a:rPr lang="en-US"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algn="just">
                  <a:lnSpc>
                    <a:spcPct val="150000"/>
                  </a:lnSpc>
                  <a:spcBef>
                    <a:spcPts val="600"/>
                  </a:spcBef>
                  <a:spcAft>
                    <a:spcPts val="600"/>
                  </a:spcAft>
                  <a:defRPr/>
                </a:pPr>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+1 954&lt;</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m:t>
                    </m:r>
                  </m:oMath>
                </a14:m>
                <a:r>
                  <a:rPr lang="pt-BR" sz="3600" smtClean="0">
                    <a:solidFill>
                      <a:srgbClr val="000000"/>
                    </a:solidFill>
                    <a:latin typeface="Arial" panose="020B0604020202020204" pitchFamily="34" charset="0"/>
                    <a:ea typeface="Times New Roman" panose="02020603050405020304" pitchFamily="18" charset="0"/>
                    <a:cs typeface="Arial" panose="020B0604020202020204" pitchFamily="34" charset="0"/>
                  </a:rPr>
                  <a:t>							b</a:t>
                </a: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&gt; –2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Rectangle 1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133599" y="5075515"/>
                <a:ext cx="14478001" cy="4031873"/>
              </a:xfrm>
              <a:prstGeom prst="rect">
                <a:avLst/>
              </a:prstGeom>
            </p:spPr>
            <p:txBody>
              <a:bodyPr wrap="square">
                <a:spAutoFit/>
              </a:bodyPr>
              <a:lstStyle/>
              <a:p>
                <a:pPr algn="just">
                  <a:lnSpc>
                    <a:spcPct val="150000"/>
                  </a:lnSpc>
                  <a:spcBef>
                    <a:spcPts val="800"/>
                  </a:spcBef>
                  <a:spcAft>
                    <a:spcPts val="8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Cộng cả hai vế của bất đẳng thức với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ta được :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800"/>
                  </a:spcBef>
                  <a:spcAft>
                    <a:spcPts val="800"/>
                  </a:spcAft>
                </a:pP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9" y="5075515"/>
                <a:ext cx="14478001" cy="4031873"/>
              </a:xfrm>
              <a:prstGeom prst="rect">
                <a:avLst/>
              </a:prstGeom>
              <a:blipFill>
                <a:blip r:embed="rId5"/>
                <a:stretch>
                  <a:fillRect l="-1263" b="-2269"/>
                </a:stretch>
              </a:blipFill>
            </p:spPr>
            <p:txBody>
              <a:bodyPr/>
              <a:lstStyle/>
              <a:p>
                <a:r>
                  <a:rPr lang="en-US">
                    <a:noFill/>
                  </a:rPr>
                  <a:t> </a:t>
                </a:r>
              </a:p>
            </p:txBody>
          </p:sp>
        </mc:Fallback>
      </mc:AlternateContent>
    </p:spTree>
    <p:extLst>
      <p:ext uri="{BB962C8B-B14F-4D97-AF65-F5344CB8AC3E}">
        <p14:creationId xmlns:p14="http://schemas.microsoft.com/office/powerpoint/2010/main" val="23173741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en-US" sz="3600" b="1"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2.10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(SHS-tr35)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nếu</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pt-BR"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+1 954&lt;</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m:t>
                    </m:r>
                  </m:oMath>
                </a14:m>
                <a:r>
                  <a:rPr kumimoji="0" lang="pt-BR" sz="36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t>
                </a: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&gt; –2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3597" y="4686300"/>
                <a:ext cx="14478001" cy="522861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fr-FR"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Ta có: </a:t>
                </a:r>
                <a14:m>
                  <m:oMath xmlns:m="http://schemas.openxmlformats.org/officeDocument/2006/math">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oMath>
                </a14:m>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&lt;0</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b="0" i="0" smtClean="0">
                          <a:solidFill>
                            <a:srgbClr val="000000"/>
                          </a:solidFill>
                          <a:latin typeface="Arial" panose="020B0604020202020204" pitchFamily="34" charset="0"/>
                          <a:ea typeface="Calibri" panose="020F0502020204030204" pitchFamily="34"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&lt;−2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hay</m:t>
                      </m:r>
                      <m:r>
                        <a:rPr lang="en-US" sz="3600" b="0" i="1" kern="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7" y="4686300"/>
                <a:ext cx="14478001" cy="5228611"/>
              </a:xfrm>
              <a:prstGeom prst="rect">
                <a:avLst/>
              </a:prstGeom>
              <a:blipFill>
                <a:blip r:embed="rId5"/>
                <a:stretch>
                  <a:fillRect l="-1263" b="-1634"/>
                </a:stretch>
              </a:blipFill>
            </p:spPr>
            <p:txBody>
              <a:bodyPr/>
              <a:lstStyle/>
              <a:p>
                <a:r>
                  <a:rPr lang="en-US">
                    <a:noFill/>
                  </a:rPr>
                  <a:t> </a:t>
                </a:r>
              </a:p>
            </p:txBody>
          </p:sp>
        </mc:Fallback>
      </mc:AlternateContent>
      <p:sp>
        <p:nvSpPr>
          <p:cNvPr id="9" name="Rectangle 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18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rot="19967378">
            <a:off x="16830177" y="8281941"/>
            <a:ext cx="1241368" cy="1701071"/>
            <a:chOff x="15153338" y="-753143"/>
            <a:chExt cx="3374271" cy="4340425"/>
          </a:xfrm>
        </p:grpSpPr>
        <p:sp>
          <p:nvSpPr>
            <p:cNvPr id="17" name="Freeform 5"/>
            <p:cNvSpPr/>
            <p:nvPr/>
          </p:nvSpPr>
          <p:spPr>
            <a:xfrm rot="1442205">
              <a:off x="16784451" y="-56870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8" name="Freeform 17"/>
            <p:cNvSpPr/>
            <p:nvPr/>
          </p:nvSpPr>
          <p:spPr>
            <a:xfrm rot="1269624">
              <a:off x="15153338" y="-753143"/>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7">
                <a:extLst>
                  <a:ext uri="{96DAC541-7B7A-43D3-8B79-37D633B846F1}">
                    <asvg:svgBlip xmlns:asvg="http://schemas.microsoft.com/office/drawing/2016/SVG/main" xmlns="" r:embed="rId18"/>
                  </a:ext>
                </a:extLst>
              </a:blip>
              <a:stretch>
                <a:fillRect/>
              </a:stretch>
            </a:blipFill>
          </p:spPr>
        </p:sp>
      </p:grpSp>
      <mc:AlternateContent xmlns:mc="http://schemas.openxmlformats.org/markup-compatibility/2006" xmlns:a14="http://schemas.microsoft.com/office/drawing/2010/main">
        <mc:Choice Requires="a14">
          <p:sp>
            <p:nvSpPr>
              <p:cNvPr id="3" name="Rectangle 2"/>
              <p:cNvSpPr/>
              <p:nvPr/>
            </p:nvSpPr>
            <p:spPr>
              <a:xfrm>
                <a:off x="838200" y="114300"/>
                <a:ext cx="16687800" cy="156671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 2.11 (</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SHS</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tr</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35)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Ch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ứ</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minh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r</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ằ</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a:rPr lang="en-US" sz="34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114300"/>
                <a:ext cx="16687800" cy="1566711"/>
              </a:xfrm>
              <a:prstGeom prst="rect">
                <a:avLst/>
              </a:prstGeom>
              <a:blipFill>
                <a:blip r:embed="rId19"/>
                <a:stretch>
                  <a:fillRect/>
                </a:stretch>
              </a:blipFill>
            </p:spPr>
            <p:txBody>
              <a:bodyPr/>
              <a:lstStyle/>
              <a:p>
                <a:r>
                  <a:rPr lang="en-US">
                    <a:noFill/>
                  </a:rPr>
                  <a:t> </a:t>
                </a:r>
              </a:p>
            </p:txBody>
          </p:sp>
        </mc:Fallback>
      </mc:AlternateContent>
      <p:sp>
        <p:nvSpPr>
          <p:cNvPr id="14" name="Rectangle 13"/>
          <p:cNvSpPr/>
          <p:nvPr/>
        </p:nvSpPr>
        <p:spPr>
          <a:xfrm>
            <a:off x="838200" y="1784747"/>
            <a:ext cx="115608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4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 y="2402613"/>
                <a:ext cx="17076080" cy="464588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&lt;1</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r>
                        <m:rPr>
                          <m:nor/>
                        </m:rPr>
                        <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−1&lt;0</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en-US" sz="34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 y="2402613"/>
                <a:ext cx="17076080" cy="464588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880668"/>
                <a:ext cx="16861259" cy="312803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6880668"/>
                <a:ext cx="16861259" cy="3128036"/>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601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2" name="Rectangle 1"/>
          <p:cNvSpPr/>
          <p:nvPr/>
        </p:nvSpPr>
        <p:spPr>
          <a:xfrm>
            <a:off x="838200" y="762000"/>
            <a:ext cx="166116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11"/>
          <p:cNvSpPr txBox="1"/>
          <p:nvPr/>
        </p:nvSpPr>
        <p:spPr>
          <a:xfrm>
            <a:off x="4572000" y="1257300"/>
            <a:ext cx="9657588" cy="1550874"/>
          </a:xfrm>
          <a:prstGeom prst="rect">
            <a:avLst/>
          </a:prstGeom>
        </p:spPr>
        <p:txBody>
          <a:bodyPr wrap="square" lIns="0" tIns="0" rIns="0" bIns="0" rtlCol="0" anchor="t">
            <a:spAutoFit/>
          </a:bodyPr>
          <a:lstStyle/>
          <a:p>
            <a:pPr marL="0" marR="0" lvl="0" indent="0" algn="ctr" defTabSz="914400" rtl="0" eaLnBrk="1" fontAlgn="auto" latinLnBrk="0" hangingPunct="1">
              <a:lnSpc>
                <a:spcPts val="14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HƯỚNG DẪN VỀ NHÀ</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048000" y="3619500"/>
            <a:ext cx="11008158" cy="4708981"/>
          </a:xfrm>
          <a:prstGeom prst="rect">
            <a:avLst/>
          </a:prstGeom>
        </p:spPr>
        <p:txBody>
          <a:bodyPr wrap="square">
            <a:spAutoFit/>
          </a:bodyPr>
          <a:lstStyle/>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Ghi </a:t>
            </a:r>
            <a:r>
              <a:rPr lang="vi-VN" sz="4000">
                <a:solidFill>
                  <a:prstClr val="black"/>
                </a:solidFill>
                <a:ea typeface="Calibri" panose="020F0502020204030204" pitchFamily="34" charset="0"/>
                <a:cs typeface="Arial" panose="020B0604020202020204" pitchFamily="34" charset="0"/>
              </a:rPr>
              <a:t>nhớ kiến thức trong bài.</a:t>
            </a: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Hoàn </a:t>
            </a:r>
            <a:r>
              <a:rPr lang="vi-VN" sz="4000">
                <a:solidFill>
                  <a:prstClr val="black"/>
                </a:solidFill>
                <a:ea typeface="Calibri" panose="020F0502020204030204" pitchFamily="34" charset="0"/>
                <a:cs typeface="Arial" panose="020B0604020202020204" pitchFamily="34" charset="0"/>
              </a:rPr>
              <a:t>thành bài tập trong SBT.</a:t>
            </a:r>
          </a:p>
          <a:p>
            <a:pPr marL="571500" lvl="0" indent="-571500" algn="just">
              <a:lnSpc>
                <a:spcPct val="250000"/>
              </a:lnSpc>
              <a:buFont typeface="Wingdings" panose="05000000000000000000" pitchFamily="2" charset="2"/>
              <a:buChar char="q"/>
            </a:pPr>
            <a:r>
              <a:rPr lang="vi-VN" sz="4000" smtClean="0">
                <a:solidFill>
                  <a:prstClr val="black"/>
                </a:solidFill>
                <a:ea typeface="Calibri" panose="020F0502020204030204" pitchFamily="34" charset="0"/>
                <a:cs typeface="Arial" panose="020B0604020202020204" pitchFamily="34" charset="0"/>
              </a:rPr>
              <a:t>Chuẩn </a:t>
            </a:r>
            <a:r>
              <a:rPr lang="vi-VN" sz="4000">
                <a:solidFill>
                  <a:prstClr val="black"/>
                </a:solidFill>
                <a:ea typeface="Calibri" panose="020F0502020204030204" pitchFamily="34" charset="0"/>
                <a:cs typeface="Arial" panose="020B0604020202020204" pitchFamily="34" charset="0"/>
              </a:rPr>
              <a:t>bị bài sau </a:t>
            </a:r>
            <a:r>
              <a:rPr lang="vi-VN" sz="4000" b="1" i="1">
                <a:solidFill>
                  <a:prstClr val="black"/>
                </a:solidFill>
                <a:ea typeface="Calibri" panose="020F0502020204030204" pitchFamily="34" charset="0"/>
                <a:cs typeface="Arial" panose="020B0604020202020204" pitchFamily="34" charset="0"/>
              </a:rPr>
              <a:t>“Luyện tập chung”.</a:t>
            </a:r>
          </a:p>
        </p:txBody>
      </p:sp>
      <p:sp>
        <p:nvSpPr>
          <p:cNvPr id="15" name="Freeform 20"/>
          <p:cNvSpPr/>
          <p:nvPr/>
        </p:nvSpPr>
        <p:spPr>
          <a:xfrm>
            <a:off x="16306800" y="7370809"/>
            <a:ext cx="1714851" cy="2916191"/>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3273743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6233977" y="-3757476"/>
            <a:ext cx="6010549"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6" name="TextBox 6"/>
          <p:cNvSpPr txBox="1"/>
          <p:nvPr/>
        </p:nvSpPr>
        <p:spPr>
          <a:xfrm>
            <a:off x="2533651" y="1567467"/>
            <a:ext cx="13411200" cy="455201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CẢM ƠN CÁC EM</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ĐÃ THAM GIA TIẾT HỌC!</a:t>
            </a:r>
          </a:p>
        </p:txBody>
      </p:sp>
      <p:sp>
        <p:nvSpPr>
          <p:cNvPr id="15" name="Freeform 5"/>
          <p:cNvSpPr/>
          <p:nvPr/>
        </p:nvSpPr>
        <p:spPr>
          <a:xfrm rot="1634593">
            <a:off x="-989131" y="-104404"/>
            <a:ext cx="3154793" cy="4381656"/>
          </a:xfrm>
          <a:custGeom>
            <a:avLst/>
            <a:gdLst/>
            <a:ahLst/>
            <a:cxnLst/>
            <a:rect l="l" t="t" r="r" b="b"/>
            <a:pathLst>
              <a:path w="3154793" h="4381656">
                <a:moveTo>
                  <a:pt x="0" y="0"/>
                </a:moveTo>
                <a:lnTo>
                  <a:pt x="3154793" y="0"/>
                </a:lnTo>
                <a:lnTo>
                  <a:pt x="3154793" y="4381656"/>
                </a:lnTo>
                <a:lnTo>
                  <a:pt x="0" y="4381656"/>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6" name="Freeform 6"/>
          <p:cNvSpPr/>
          <p:nvPr/>
        </p:nvSpPr>
        <p:spPr>
          <a:xfrm rot="-2347531">
            <a:off x="-138246" y="743193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Tree>
    <p:extLst>
      <p:ext uri="{BB962C8B-B14F-4D97-AF65-F5344CB8AC3E}">
        <p14:creationId xmlns:p14="http://schemas.microsoft.com/office/powerpoint/2010/main" val="2110211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20" name="Freeform 6"/>
          <p:cNvSpPr/>
          <p:nvPr/>
        </p:nvSpPr>
        <p:spPr>
          <a:xfrm rot="2005953">
            <a:off x="1226255" y="75008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 xmlns:asvg="http://schemas.microsoft.com/office/drawing/2016/SVG/main" r:embed="rId8"/>
                </a:ext>
              </a:extLst>
            </a:blip>
            <a:stretch>
              <a:fillRect/>
            </a:stretch>
          </a:blipFill>
        </p:spPr>
      </p:sp>
      <p:sp>
        <p:nvSpPr>
          <p:cNvPr id="21" name="TextBox 15"/>
          <p:cNvSpPr txBox="1"/>
          <p:nvPr/>
        </p:nvSpPr>
        <p:spPr>
          <a:xfrm>
            <a:off x="1355558" y="1001911"/>
            <a:ext cx="15544800"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0" b="1" i="0" u="none" strike="noStrike" kern="1200" cap="none" spc="0" normalizeH="0" baseline="0" noProof="0" smtClean="0">
                <a:ln>
                  <a:noFill/>
                </a:ln>
                <a:solidFill>
                  <a:srgbClr val="3A4949"/>
                </a:solidFill>
                <a:effectLst/>
                <a:uLnTx/>
                <a:uFillTx/>
                <a:latin typeface="Arial" panose="020B0604020202020204" pitchFamily="34" charset="0"/>
                <a:ea typeface="+mn-ea"/>
                <a:cs typeface="Arial" panose="020B0604020202020204" pitchFamily="34" charset="0"/>
              </a:rPr>
              <a:t>1. BẤT</a:t>
            </a:r>
            <a:r>
              <a:rPr kumimoji="0" lang="en-US" sz="12000" b="1" i="0" u="none" strike="noStrike" kern="1200" cap="none" spc="0" normalizeH="0" noProof="0" smtClean="0">
                <a:ln>
                  <a:noFill/>
                </a:ln>
                <a:solidFill>
                  <a:srgbClr val="3A4949"/>
                </a:solidFill>
                <a:effectLst/>
                <a:uLnTx/>
                <a:uFillTx/>
                <a:latin typeface="Arial" panose="020B0604020202020204" pitchFamily="34" charset="0"/>
                <a:ea typeface="+mn-ea"/>
                <a:cs typeface="Arial" panose="020B0604020202020204" pitchFamily="34" charset="0"/>
              </a:rPr>
              <a:t> ĐẲNG THỨC</a:t>
            </a:r>
            <a:endPar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rot="19890200">
            <a:off x="11564660" y="6078696"/>
            <a:ext cx="4413812" cy="6157264"/>
          </a:xfrm>
          <a:prstGeom prst="rect">
            <a:avLst/>
          </a:prstGeom>
        </p:spPr>
      </p:pic>
    </p:spTree>
    <p:extLst>
      <p:ext uri="{BB962C8B-B14F-4D97-AF65-F5344CB8AC3E}">
        <p14:creationId xmlns:p14="http://schemas.microsoft.com/office/powerpoint/2010/main" val="422475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sp>
      <p:grpSp>
        <p:nvGrpSpPr>
          <p:cNvPr id="16" name="Group 15"/>
          <p:cNvGrpSpPr/>
          <p:nvPr/>
        </p:nvGrpSpPr>
        <p:grpSpPr>
          <a:xfrm>
            <a:off x="1143000" y="669124"/>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7" name="Round Single Corner Rectangle 16"/>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Rectangle 17"/>
            <p:cNvSpPr/>
            <p:nvPr/>
          </p:nvSpPr>
          <p:spPr>
            <a:xfrm>
              <a:off x="2691849" y="375799"/>
              <a:ext cx="7932261" cy="381785"/>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vi-VN" sz="4200" b="1" kern="0" smtClean="0">
                  <a:solidFill>
                    <a:prstClr val="black"/>
                  </a:solidFill>
                  <a:latin typeface="Arial"/>
                  <a:cs typeface="Arial" panose="020B0604020202020204" pitchFamily="34" charset="0"/>
                  <a:sym typeface="Arial"/>
                </a:rPr>
                <a:t>Nhắc </a:t>
              </a:r>
              <a:r>
                <a:rPr lang="vi-VN" sz="4200" b="1" kern="0">
                  <a:solidFill>
                    <a:prstClr val="black"/>
                  </a:solidFill>
                  <a:latin typeface="Arial"/>
                  <a:cs typeface="Arial" panose="020B0604020202020204" pitchFamily="34" charset="0"/>
                  <a:sym typeface="Arial"/>
                </a:rPr>
                <a:t>lại thứ tự trên tập số </a:t>
              </a:r>
              <a:r>
                <a:rPr lang="vi-VN" sz="4200" b="1" kern="0" smtClean="0">
                  <a:solidFill>
                    <a:prstClr val="black"/>
                  </a:solidFill>
                  <a:latin typeface="Arial"/>
                  <a:cs typeface="Arial" panose="020B0604020202020204" pitchFamily="34" charset="0"/>
                  <a:sym typeface="Arial"/>
                </a:rPr>
                <a:t>thực </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1021404" y="2040724"/>
                <a:ext cx="13151796" cy="3864776"/>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với 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có ba trường hợp sau:</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a)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bằng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b)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lớn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c)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nhỏ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1404" y="2040724"/>
                <a:ext cx="13151796" cy="3864776"/>
              </a:xfrm>
              <a:prstGeom prst="rect">
                <a:avLst/>
              </a:prstGeom>
              <a:blipFill>
                <a:blip r:embed="rId3"/>
                <a:stretch>
                  <a:fillRect l="-1484" b="-5047"/>
                </a:stretch>
              </a:blipFill>
            </p:spPr>
            <p:txBody>
              <a:bodyPr/>
              <a:lstStyle/>
              <a:p>
                <a:r>
                  <a:rPr lang="en-US">
                    <a:noFill/>
                  </a:rPr>
                  <a:t> </a:t>
                </a:r>
              </a:p>
            </p:txBody>
          </p:sp>
        </mc:Fallback>
      </mc:AlternateContent>
      <p:grpSp>
        <p:nvGrpSpPr>
          <p:cNvPr id="7" name="Group 6"/>
          <p:cNvGrpSpPr/>
          <p:nvPr/>
        </p:nvGrpSpPr>
        <p:grpSpPr>
          <a:xfrm>
            <a:off x="2884188" y="6965954"/>
            <a:ext cx="13809613" cy="759048"/>
            <a:chOff x="2626801" y="6863822"/>
            <a:chExt cx="13809613" cy="759048"/>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2626801" y="6912486"/>
                  <a:ext cx="1380961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smtClean="0">
                      <a:ln>
                        <a:noFill/>
                      </a:ln>
                      <a:solidFill>
                        <a:srgbClr val="000000"/>
                      </a:solidFill>
                      <a:effectLst/>
                      <a:ea typeface="Open Sans"/>
                    </a:rPr>
                    <a:t>Thay </a:t>
                  </a:r>
                  <a:r>
                    <a:rPr kumimoji="0" lang="en-US" altLang="en-US" sz="3700" b="0" i="0" u="none" strike="noStrike" cap="none" normalizeH="0" smtClean="0">
                      <a:ln>
                        <a:noFill/>
                      </a:ln>
                      <a:solidFill>
                        <a:srgbClr val="000000"/>
                      </a:solidFill>
                      <a:effectLst/>
                      <a:ea typeface="Open Sans"/>
                    </a:rPr>
                    <a:t>        </a:t>
                  </a:r>
                  <a:r>
                    <a:rPr kumimoji="0" lang="en-US" altLang="en-US" sz="3700" b="0" i="0" u="none" strike="noStrike" cap="none" normalizeH="0" baseline="0" smtClean="0">
                      <a:ln>
                        <a:noFill/>
                      </a:ln>
                      <a:solidFill>
                        <a:srgbClr val="000000"/>
                      </a:solidFill>
                      <a:effectLst/>
                      <a:ea typeface="Open Sans"/>
                    </a:rPr>
                    <a:t> trong các biểu thức sau bằng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 &gt;, &lt;).</m:t>
                      </m:r>
                    </m:oMath>
                  </a14:m>
                  <a:endParaRPr kumimoji="0" lang="en-US" altLang="en-US" sz="3700" b="0" i="0" u="none" strike="noStrike" cap="none" normalizeH="0" baseline="0" smtClean="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2626801" y="6912486"/>
                  <a:ext cx="13809613" cy="661720"/>
                </a:xfrm>
                <a:prstGeom prst="rect">
                  <a:avLst/>
                </a:prstGeom>
                <a:blipFill>
                  <a:blip r:embed="rId4"/>
                  <a:stretch>
                    <a:fillRect l="-927" t="-14815" b="-351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003150" y="68638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003150" y="6863822"/>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5" name="Group 14"/>
          <p:cNvGrpSpPr/>
          <p:nvPr/>
        </p:nvGrpSpPr>
        <p:grpSpPr>
          <a:xfrm>
            <a:off x="3070152" y="8524365"/>
            <a:ext cx="4321248" cy="916021"/>
            <a:chOff x="3014313" y="7776795"/>
            <a:chExt cx="4321248" cy="916021"/>
          </a:xfrm>
        </p:grpSpPr>
        <mc:AlternateContent xmlns:mc="http://schemas.openxmlformats.org/markup-compatibility/2006" xmlns:a14="http://schemas.microsoft.com/office/drawing/2010/main">
          <mc:Choice Requires="a14">
            <p:sp>
              <p:nvSpPr>
                <p:cNvPr id="9" name="Rectangle 8"/>
                <p:cNvSpPr/>
                <p:nvPr/>
              </p:nvSpPr>
              <p:spPr>
                <a:xfrm>
                  <a:off x="3014313" y="7776795"/>
                  <a:ext cx="4321248" cy="840871"/>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−34,2</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−27</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14313" y="7776795"/>
                  <a:ext cx="4321248" cy="840871"/>
                </a:xfrm>
                <a:prstGeom prst="rect">
                  <a:avLst/>
                </a:prstGeom>
                <a:blipFill>
                  <a:blip r:embed="rId6"/>
                  <a:stretch>
                    <a:fillRect l="-4513"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5105400" y="7933768"/>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105400" y="7933768"/>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pic>
        <p:nvPicPr>
          <p:cNvPr id="11" name="Picture 10"/>
          <p:cNvPicPr>
            <a:picLocks noChangeAspect="1"/>
          </p:cNvPicPr>
          <p:nvPr/>
        </p:nvPicPr>
        <p:blipFill>
          <a:blip r:embed="rId8"/>
          <a:stretch>
            <a:fillRect/>
          </a:stretch>
        </p:blipFill>
        <p:spPr>
          <a:xfrm>
            <a:off x="1524000" y="6743700"/>
            <a:ext cx="1187503" cy="1124783"/>
          </a:xfrm>
          <a:prstGeom prst="rect">
            <a:avLst/>
          </a:prstGeom>
        </p:spPr>
      </p:pic>
      <p:grpSp>
        <p:nvGrpSpPr>
          <p:cNvPr id="13" name="Group 12"/>
          <p:cNvGrpSpPr/>
          <p:nvPr/>
        </p:nvGrpSpPr>
        <p:grpSpPr>
          <a:xfrm>
            <a:off x="7998439" y="8401883"/>
            <a:ext cx="3581109" cy="1190903"/>
            <a:chOff x="8288449" y="7841774"/>
            <a:chExt cx="3581109" cy="1190903"/>
          </a:xfrm>
        </p:grpSpPr>
        <mc:AlternateContent xmlns:mc="http://schemas.openxmlformats.org/markup-compatibility/2006" xmlns:a14="http://schemas.microsoft.com/office/drawing/2010/main">
          <mc:Choice Requires="a14">
            <p:sp>
              <p:nvSpPr>
                <p:cNvPr id="12" name="Rectangle 11"/>
                <p:cNvSpPr/>
                <p:nvPr/>
              </p:nvSpPr>
              <p:spPr>
                <a:xfrm>
                  <a:off x="8288449" y="7841774"/>
                  <a:ext cx="3581109"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8288449" y="7841774"/>
                  <a:ext cx="3581109" cy="11909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9906000" y="8115300"/>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9906000" y="8115300"/>
                  <a:ext cx="914400" cy="759048"/>
                </a:xfrm>
                <a:prstGeom prst="roundRect">
                  <a:avLst/>
                </a:prstGeom>
                <a:blipFill>
                  <a:blip r:embed="rId10"/>
                  <a:stretch>
                    <a:fillRect/>
                  </a:stretch>
                </a:blipFill>
                <a:ln>
                  <a:solidFill>
                    <a:srgbClr val="FFC000"/>
                  </a:solidFill>
                </a:ln>
              </p:spPr>
              <p:txBody>
                <a:bodyPr/>
                <a:lstStyle/>
                <a:p>
                  <a:r>
                    <a:rPr lang="en-US">
                      <a:noFill/>
                    </a:rPr>
                    <a:t> </a:t>
                  </a:r>
                </a:p>
              </p:txBody>
            </p:sp>
          </mc:Fallback>
        </mc:AlternateContent>
      </p:grpSp>
      <p:grpSp>
        <p:nvGrpSpPr>
          <p:cNvPr id="23" name="Group 22"/>
          <p:cNvGrpSpPr/>
          <p:nvPr/>
        </p:nvGrpSpPr>
        <p:grpSpPr>
          <a:xfrm>
            <a:off x="12633074" y="8525986"/>
            <a:ext cx="4060727" cy="903703"/>
            <a:chOff x="12801600" y="7787567"/>
            <a:chExt cx="4060727" cy="903703"/>
          </a:xfrm>
        </p:grpSpPr>
        <mc:AlternateContent xmlns:mc="http://schemas.openxmlformats.org/markup-compatibility/2006" xmlns:a14="http://schemas.microsoft.com/office/drawing/2010/main">
          <mc:Choice Requires="a14">
            <p:sp>
              <p:nvSpPr>
                <p:cNvPr id="14" name="Rectangle 13"/>
                <p:cNvSpPr/>
                <p:nvPr/>
              </p:nvSpPr>
              <p:spPr>
                <a:xfrm>
                  <a:off x="12801600" y="7787567"/>
                  <a:ext cx="4060727" cy="861133"/>
                </a:xfrm>
                <a:prstGeom prst="rect">
                  <a:avLst/>
                </a:prstGeom>
              </p:spPr>
              <p:txBody>
                <a:bodyPr wrap="none">
                  <a:spAutoFit/>
                </a:bodyPr>
                <a:lstStyle/>
                <a:p>
                  <a:pPr lvl="0" algn="just">
                    <a:lnSpc>
                      <a:spcPct val="150000"/>
                    </a:lnSpc>
                    <a:spcBef>
                      <a:spcPts val="600"/>
                    </a:spcBef>
                    <a:spcAft>
                      <a:spcPts val="600"/>
                    </a:spcAft>
                  </a:pPr>
                  <a: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2024</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1954</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01600" y="7787567"/>
                  <a:ext cx="4060727" cy="861133"/>
                </a:xfrm>
                <a:prstGeom prst="rect">
                  <a:avLst/>
                </a:prstGeom>
                <a:blipFill>
                  <a:blip r:embed="rId11"/>
                  <a:stretch>
                    <a:fillRect l="-4655" b="-24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14658474" y="79322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14658474" y="7932222"/>
                  <a:ext cx="914400" cy="759048"/>
                </a:xfrm>
                <a:prstGeom prst="roundRect">
                  <a:avLst/>
                </a:prstGeom>
                <a:blipFill>
                  <a:blip r:embed="rId12"/>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ounded Rectangle 24"/>
              <p:cNvSpPr/>
              <p:nvPr/>
            </p:nvSpPr>
            <p:spPr>
              <a:xfrm>
                <a:off x="5174937"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&lt;</m:t>
                      </m:r>
                    </m:oMath>
                  </m:oMathPara>
                </a14:m>
                <a:endParaRPr lang="en-US" sz="3800" b="1">
                  <a:solidFill>
                    <a:schemeClr val="tx1"/>
                  </a:solidFill>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5174937" y="8655131"/>
                <a:ext cx="914400" cy="759048"/>
              </a:xfrm>
              <a:prstGeom prst="roundRect">
                <a:avLst/>
              </a:prstGeom>
              <a:blipFill>
                <a:blip r:embed="rId13"/>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615990"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m:t>
                      </m:r>
                    </m:oMath>
                  </m:oMathPara>
                </a14:m>
                <a:endParaRPr lang="en-US" sz="38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615990" y="8655131"/>
                <a:ext cx="914400" cy="759048"/>
              </a:xfrm>
              <a:prstGeom prst="roundRect">
                <a:avLst/>
              </a:prstGeom>
              <a:blipFill>
                <a:blip r:embed="rId14"/>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14478000" y="867064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&gt;</m:t>
                      </m:r>
                    </m:oMath>
                  </m:oMathPara>
                </a14:m>
                <a:endParaRPr lang="en-US" sz="38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14478000" y="8670641"/>
                <a:ext cx="914400" cy="759048"/>
              </a:xfrm>
              <a:prstGeom prst="roundRect">
                <a:avLst/>
              </a:prstGeom>
              <a:blipFill>
                <a:blip r:embed="rId15"/>
                <a:stretch>
                  <a:fillRect/>
                </a:stretch>
              </a:blipFill>
              <a:ln>
                <a:solidFill>
                  <a:srgbClr val="FFC000"/>
                </a:solidFill>
              </a:ln>
            </p:spPr>
            <p:txBody>
              <a:bodyPr/>
              <a:lstStyle/>
              <a:p>
                <a:r>
                  <a:rPr lang="en-US">
                    <a:noFill/>
                  </a:rPr>
                  <a:t> </a:t>
                </a:r>
              </a:p>
            </p:txBody>
          </p:sp>
        </mc:Fallback>
      </mc:AlternateContent>
      <p:pic>
        <p:nvPicPr>
          <p:cNvPr id="24" name="Picture 23"/>
          <p:cNvPicPr>
            <a:picLocks noChangeAspect="1"/>
          </p:cNvPicPr>
          <p:nvPr/>
        </p:nvPicPr>
        <p:blipFill>
          <a:blip r:embed="rId16"/>
          <a:stretch>
            <a:fillRect/>
          </a:stretch>
        </p:blipFill>
        <p:spPr>
          <a:xfrm>
            <a:off x="15980517" y="782990"/>
            <a:ext cx="1426568" cy="951045"/>
          </a:xfrm>
          <a:prstGeom prst="rect">
            <a:avLst/>
          </a:prstGeom>
        </p:spPr>
      </p:pic>
    </p:spTree>
    <p:extLst>
      <p:ext uri="{BB962C8B-B14F-4D97-AF65-F5344CB8AC3E}">
        <p14:creationId xmlns:p14="http://schemas.microsoft.com/office/powerpoint/2010/main" val="18952898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grpSp>
        <p:nvGrpSpPr>
          <p:cNvPr id="10" name="Group 9"/>
          <p:cNvGrpSpPr/>
          <p:nvPr/>
        </p:nvGrpSpPr>
        <p:grpSpPr>
          <a:xfrm>
            <a:off x="11430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870987" y="369141"/>
              <a:ext cx="7573985"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smtClean="0">
                  <a:solidFill>
                    <a:prstClr val="black"/>
                  </a:solidFill>
                  <a:latin typeface="Arial"/>
                  <a:cs typeface="Arial" panose="020B0604020202020204" pitchFamily="34" charset="0"/>
                  <a:sym typeface="Arial"/>
                </a:rPr>
                <a:t>Biểu </a:t>
              </a:r>
              <a:r>
                <a:rPr lang="en-US" sz="4300" b="1" kern="0">
                  <a:solidFill>
                    <a:prstClr val="black"/>
                  </a:solidFill>
                  <a:latin typeface="Arial"/>
                  <a:cs typeface="Arial" panose="020B0604020202020204" pitchFamily="34" charset="0"/>
                  <a:sym typeface="Arial"/>
                </a:rPr>
                <a:t>diễn số thực trên trục số</a:t>
              </a:r>
              <a:endParaRPr kumimoji="0" lang="en-US" sz="4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143000" y="2623453"/>
                <a:ext cx="16154400" cy="2139047"/>
              </a:xfrm>
              <a:prstGeom prst="rect">
                <a:avLst/>
              </a:prstGeom>
            </p:spPr>
            <p:txBody>
              <a:bodyPr wrap="square">
                <a:spAutoFit/>
              </a:bodyPr>
              <a:lstStyle/>
              <a:p>
                <a:pPr algn="just">
                  <a:lnSpc>
                    <a:spcPct val="175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Khi biểu diễn số thực trên trục số, điểm biểu diễn số bé hơn nằm trước điểm biểu diễn số lớn hơn. Chẳng hạn,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−2,5&lt;−1&lt;1&lt;1,5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623453"/>
                <a:ext cx="16154400" cy="2139047"/>
              </a:xfrm>
              <a:prstGeom prst="rect">
                <a:avLst/>
              </a:prstGeom>
              <a:blipFill>
                <a:blip r:embed="rId3"/>
                <a:stretch>
                  <a:fillRect l="-1245" r="-1208"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7124700"/>
                <a:ext cx="15925800"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lớn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nhỏ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7124700"/>
                <a:ext cx="15925800" cy="2000548"/>
              </a:xfrm>
              <a:prstGeom prst="rect">
                <a:avLst/>
              </a:prstGeom>
              <a:blipFill>
                <a:blip r:embed="rId4"/>
                <a:stretch>
                  <a:fillRect l="-1263" b="-579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25" y="5238750"/>
            <a:ext cx="8743950" cy="1352550"/>
          </a:xfrm>
          <a:prstGeom prst="rect">
            <a:avLst/>
          </a:prstGeom>
        </p:spPr>
      </p:pic>
    </p:spTree>
    <p:extLst>
      <p:ext uri="{BB962C8B-B14F-4D97-AF65-F5344CB8AC3E}">
        <p14:creationId xmlns:p14="http://schemas.microsoft.com/office/powerpoint/2010/main" val="23765367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914400"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5979761" y="570663"/>
              <a:ext cx="6530318" cy="100271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Luyện</a:t>
              </a:r>
              <a:r>
                <a:rPr kumimoji="0" lang="nl-NL" sz="4500" b="1" i="0" u="none" strike="noStrike" kern="1200" cap="none" spc="0" normalizeH="0" noProof="0" smtClean="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tập 1</a:t>
              </a:r>
              <a:endPar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838200" y="2324100"/>
            <a:ext cx="10083056" cy="5909310"/>
          </a:xfrm>
          <a:prstGeom prst="rect">
            <a:avLst/>
          </a:prstGeom>
        </p:spPr>
        <p:txBody>
          <a:bodyPr wrap="square">
            <a:spAutoFit/>
          </a:bodyPr>
          <a:lstStyle/>
          <a:p>
            <a:pPr algn="just">
              <a:lnSpc>
                <a:spcPct val="150000"/>
              </a:lnSpc>
            </a:pPr>
            <a:r>
              <a:rPr lang="vi-VN" sz="3600">
                <a:solidFill>
                  <a:srgbClr val="000000"/>
                </a:solidFill>
              </a:rPr>
              <a:t>Biển báo giao thông R.306 (H.2.4) báo tốc độ tối thiểu cho các xe cơ giới. Biển có hiệu lực bắt buộc các loại xe cơ giới vận hành với tốc độ không nhỏ hơn trị số ghi trên biển trong điều kiện giao thông thuận lợi và an toàn. Nếu một ô tô đi trên đường đó với tốc độ a (km/h) thì a phải thoả mãn điều kiện nào trong các điều kiện sau</a:t>
            </a:r>
            <a:r>
              <a:rPr lang="vi-VN" sz="3600" smtClean="0">
                <a:solidFill>
                  <a:srgbClr val="000000"/>
                </a:solidFill>
              </a:rPr>
              <a:t>?</a:t>
            </a:r>
            <a:r>
              <a:rPr lang="pt-BR" sz="3600">
                <a:solidFill>
                  <a:srgbClr val="000000"/>
                </a:solidFill>
              </a:rPr>
              <a:t> </a:t>
            </a:r>
            <a:endParaRPr lang="pt-BR" sz="3600" smtClean="0">
              <a:solidFill>
                <a:srgbClr val="000000"/>
              </a:solidFill>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1430000" y="2569848"/>
            <a:ext cx="6021247" cy="4191000"/>
          </a:xfrm>
          <a:prstGeom prst="rect">
            <a:avLst/>
          </a:prstGeom>
        </p:spPr>
      </p:pic>
      <p:sp>
        <p:nvSpPr>
          <p:cNvPr id="8" name="Rectangle 7"/>
          <p:cNvSpPr/>
          <p:nvPr/>
        </p:nvSpPr>
        <p:spPr>
          <a:xfrm>
            <a:off x="838199" y="8496300"/>
            <a:ext cx="16613047" cy="820674"/>
          </a:xfrm>
          <a:prstGeom prst="rect">
            <a:avLst/>
          </a:prstGeom>
        </p:spPr>
        <p:txBody>
          <a:bodyPr wrap="square">
            <a:spAutoFit/>
          </a:bodyPr>
          <a:lstStyle/>
          <a:p>
            <a:pPr lvl="0" algn="ctr">
              <a:lnSpc>
                <a:spcPct val="150000"/>
              </a:lnSpc>
            </a:pPr>
            <a:r>
              <a:rPr lang="pt-BR" sz="3600">
                <a:solidFill>
                  <a:srgbClr val="000000"/>
                </a:solidFill>
                <a:latin typeface="Arial" panose="020B0604020202020204" pitchFamily="34" charset="0"/>
                <a:cs typeface="Arial" panose="020B0604020202020204" pitchFamily="34" charset="0"/>
              </a:rPr>
              <a:t>A. a &lt; </a:t>
            </a:r>
            <a:r>
              <a:rPr lang="pt-BR" sz="3600" smtClean="0">
                <a:solidFill>
                  <a:srgbClr val="000000"/>
                </a:solidFill>
                <a:latin typeface="Arial" panose="020B0604020202020204" pitchFamily="34" charset="0"/>
                <a:cs typeface="Arial" panose="020B0604020202020204" pitchFamily="34" charset="0"/>
              </a:rPr>
              <a:t>60.			B</a:t>
            </a:r>
            <a:r>
              <a:rPr lang="pt-BR" sz="3600">
                <a:solidFill>
                  <a:srgbClr val="000000"/>
                </a:solidFill>
                <a:latin typeface="Arial" panose="020B0604020202020204" pitchFamily="34" charset="0"/>
                <a:cs typeface="Arial" panose="020B0604020202020204" pitchFamily="34" charset="0"/>
              </a:rPr>
              <a:t>. a &gt; </a:t>
            </a:r>
            <a:r>
              <a:rPr lang="pt-BR" sz="3600" smtClean="0">
                <a:solidFill>
                  <a:srgbClr val="000000"/>
                </a:solidFill>
                <a:latin typeface="Arial" panose="020B0604020202020204" pitchFamily="34" charset="0"/>
                <a:cs typeface="Arial" panose="020B0604020202020204" pitchFamily="34" charset="0"/>
              </a:rPr>
              <a:t>60.			C</a:t>
            </a:r>
            <a:r>
              <a:rPr lang="pt-BR" sz="3600">
                <a:solidFill>
                  <a:srgbClr val="000000"/>
                </a:solidFill>
                <a:latin typeface="Arial" panose="020B0604020202020204" pitchFamily="34" charset="0"/>
                <a:cs typeface="Arial" panose="020B0604020202020204" pitchFamily="34" charset="0"/>
              </a:rPr>
              <a:t>. a ≥ </a:t>
            </a:r>
            <a:r>
              <a:rPr lang="pt-BR" sz="3600" smtClean="0">
                <a:solidFill>
                  <a:srgbClr val="000000"/>
                </a:solidFill>
                <a:latin typeface="Arial" panose="020B0604020202020204" pitchFamily="34" charset="0"/>
                <a:cs typeface="Arial" panose="020B0604020202020204" pitchFamily="34" charset="0"/>
              </a:rPr>
              <a:t>60.			D</a:t>
            </a:r>
            <a:r>
              <a:rPr lang="pt-BR" sz="3600">
                <a:solidFill>
                  <a:srgbClr val="000000"/>
                </a:solidFill>
                <a:latin typeface="Arial" panose="020B0604020202020204" pitchFamily="34" charset="0"/>
                <a:cs typeface="Arial" panose="020B0604020202020204" pitchFamily="34" charset="0"/>
              </a:rPr>
              <a:t>. a ≤ 60.</a:t>
            </a:r>
            <a:endParaRPr lang="en-US" sz="3600">
              <a:solidFill>
                <a:prstClr val="black"/>
              </a:solidFill>
              <a:latin typeface="Arial" panose="020B0604020202020204" pitchFamily="34" charset="0"/>
              <a:cs typeface="Arial" panose="020B0604020202020204" pitchFamily="34" charset="0"/>
            </a:endParaRPr>
          </a:p>
        </p:txBody>
      </p:sp>
      <p:sp>
        <p:nvSpPr>
          <p:cNvPr id="9" name="Oval 8"/>
          <p:cNvSpPr/>
          <p:nvPr/>
        </p:nvSpPr>
        <p:spPr>
          <a:xfrm>
            <a:off x="10058400" y="8572500"/>
            <a:ext cx="914400" cy="8542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8307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676400" y="952500"/>
            <a:ext cx="4571999" cy="130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MỞ</a:t>
            </a:r>
            <a:r>
              <a:rPr kumimoji="0" lang="en-US" sz="6000" b="1" i="0" u="none" strike="noStrike" kern="1200" cap="none" spc="0" normalizeH="0" noProof="0" smtClean="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 RỘNG</a:t>
            </a:r>
            <a:endParaRPr kumimoji="0" lang="en-US" sz="6000" b="0" i="0" u="none" strike="noStrike" kern="1200" cap="none" spc="0" normalizeH="0" baseline="0" noProof="0">
              <a:ln>
                <a:noFill/>
              </a:ln>
              <a:solidFill>
                <a:schemeClr val="tx2">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271932" y="1342192"/>
            <a:ext cx="9882468" cy="677108"/>
          </a:xfrm>
          <a:prstGeom prst="rect">
            <a:avLst/>
          </a:prstGeom>
        </p:spPr>
        <p:txBody>
          <a:bodyPr wrap="square">
            <a:spAutoFit/>
          </a:bodyPr>
          <a:lstStyle/>
          <a:p>
            <a:pPr lvl="0">
              <a:spcBef>
                <a:spcPts val="800"/>
              </a:spcBef>
              <a:spcAft>
                <a:spcPts val="800"/>
              </a:spcAft>
              <a:defRP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Các em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tìm hiểu thêm về các biển báo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819400" y="3424350"/>
            <a:ext cx="3200399" cy="3943925"/>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087139" y="3424350"/>
            <a:ext cx="3704590" cy="3943925"/>
          </a:xfrm>
          <a:prstGeom prst="rect">
            <a:avLst/>
          </a:prstGeom>
        </p:spPr>
      </p:pic>
      <p:sp>
        <p:nvSpPr>
          <p:cNvPr id="5" name="Rectangle 4"/>
          <p:cNvSpPr/>
          <p:nvPr/>
        </p:nvSpPr>
        <p:spPr>
          <a:xfrm>
            <a:off x="16764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a) </a:t>
            </a:r>
            <a:endParaRPr lang="en-US" sz="3800">
              <a:latin typeface="Arial" panose="020B0604020202020204" pitchFamily="34" charset="0"/>
              <a:cs typeface="Arial" panose="020B0604020202020204" pitchFamily="34" charset="0"/>
            </a:endParaRPr>
          </a:p>
        </p:txBody>
      </p:sp>
      <p:sp>
        <p:nvSpPr>
          <p:cNvPr id="11" name="Rectangle 10"/>
          <p:cNvSpPr/>
          <p:nvPr/>
        </p:nvSpPr>
        <p:spPr>
          <a:xfrm>
            <a:off x="7848600" y="3162300"/>
            <a:ext cx="752129" cy="677108"/>
          </a:xfrm>
          <a:prstGeom prst="rect">
            <a:avLst/>
          </a:prstGeom>
        </p:spPr>
        <p:txBody>
          <a:bodyPr wrap="none">
            <a:spAutoFit/>
          </a:bodyPr>
          <a:lstStyle/>
          <a:p>
            <a:r>
              <a:rPr lang="en-US" sz="3800" kern="0" smtClean="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510632" y="8129809"/>
                <a:ext cx="18179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𝟕𝟎</m:t>
                      </m:r>
                    </m:oMath>
                  </m:oMathPara>
                </a14:m>
                <a:endParaRPr lang="en-US" sz="3800"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510632" y="8129809"/>
                <a:ext cx="1817934"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258800" y="6743700"/>
                <a:ext cx="3886200" cy="3031599"/>
              </a:xfrm>
              <a:prstGeom prst="rect">
                <a:avLst/>
              </a:prstGeom>
            </p:spPr>
            <p:txBody>
              <a:bodyPr wrap="square">
                <a:spAutoFit/>
              </a:bodyPr>
              <a:lstStyle/>
              <a:p>
                <a:pPr algn="just">
                  <a:lnSpc>
                    <a:spcPct val="150000"/>
                  </a:lnSpc>
                  <a:spcBef>
                    <a:spcPts val="600"/>
                  </a:spcBef>
                  <a:spcAft>
                    <a:spcPts val="600"/>
                  </a:spcAft>
                </a:pPr>
                <a:r>
                  <a:rPr lang="en-US" sz="3800" b="1" smtClean="0">
                    <a:solidFill>
                      <a:srgbClr val="C00000"/>
                    </a:solidFill>
                    <a:latin typeface="Arial" panose="020B0604020202020204" pitchFamily="34" charset="0"/>
                    <a:ea typeface="Calibri" panose="020F0502020204030204" pitchFamily="34" charset="0"/>
                    <a:cs typeface="Arial" panose="020B0604020202020204" pitchFamily="34" charset="0"/>
                  </a:rPr>
                  <a:t>Làn 1: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𝟖𝟎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2: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𝟔𝟎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smtClean="0">
                    <a:solidFill>
                      <a:srgbClr val="C00000"/>
                    </a:solidFill>
                    <a:effectLst/>
                    <a:latin typeface="Arial" panose="020B0604020202020204" pitchFamily="34" charset="0"/>
                    <a:ea typeface="Calibri" panose="020F0502020204030204" pitchFamily="34" charset="0"/>
                    <a:cs typeface="Arial" panose="020B0604020202020204" pitchFamily="34" charset="0"/>
                  </a:rPr>
                  <a:t>Làn </a:t>
                </a: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3: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58800" y="6743700"/>
                <a:ext cx="3886200" cy="3031599"/>
              </a:xfrm>
              <a:prstGeom prst="rect">
                <a:avLst/>
              </a:prstGeom>
              <a:blipFill>
                <a:blip r:embed="rId8"/>
                <a:stretch>
                  <a:fillRect l="-5172" b="-3614"/>
                </a:stretch>
              </a:blipFill>
            </p:spPr>
            <p:txBody>
              <a:bodyPr/>
              <a:lstStyle/>
              <a:p>
                <a:r>
                  <a:rPr lang="en-US">
                    <a:noFill/>
                  </a:rPr>
                  <a:t> </a:t>
                </a:r>
              </a:p>
            </p:txBody>
          </p:sp>
        </mc:Fallback>
      </mc:AlternateContent>
    </p:spTree>
    <p:extLst>
      <p:ext uri="{BB962C8B-B14F-4D97-AF65-F5344CB8AC3E}">
        <p14:creationId xmlns:p14="http://schemas.microsoft.com/office/powerpoint/2010/main" val="36512129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11"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10086</TotalTime>
  <Words>2478</Words>
  <PresentationFormat>Custom</PresentationFormat>
  <Paragraphs>260</Paragraphs>
  <Slides>47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Calibri</vt:lpstr>
      <vt:lpstr>Times New Roman</vt:lpstr>
      <vt:lpstr>Merriweather Sans</vt:lpstr>
      <vt:lpstr>Arial</vt:lpstr>
      <vt:lpstr>Cambria Math</vt:lpstr>
      <vt:lpstr>Wingdings</vt:lpstr>
      <vt:lpstr>Malgun Gothic</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2024-06-05T18:11:24Z</dcterms:modified>
  <dc:identifier>DAGAyUl9Dnw</dc:identifier>
</cp:coreProperties>
</file>