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471"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55" r:id="rId38"/>
    <p:sldId id="456" r:id="rId39"/>
    <p:sldId id="457" r:id="rId40"/>
    <p:sldId id="458" r:id="rId41"/>
    <p:sldId id="459" r:id="rId42"/>
    <p:sldId id="460" r:id="rId43"/>
    <p:sldId id="461" r:id="rId44"/>
    <p:sldId id="462" r:id="rId45"/>
    <p:sldId id="463" r:id="rId46"/>
    <p:sldId id="464" r:id="rId47"/>
    <p:sldId id="465" r:id="rId48"/>
    <p:sldId id="466" r:id="rId49"/>
    <p:sldId id="467" r:id="rId50"/>
    <p:sldId id="468" r:id="rId51"/>
    <p:sldId id="469" r:id="rId52"/>
    <p:sldId id="470"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51" d="100"/>
          <a:sy n="51" d="100"/>
        </p:scale>
        <p:origin x="-900" y="-570"/>
      </p:cViewPr>
      <p:guideLst>
        <p:guide orient="horz" pos="2160"/>
        <p:guide pos="3840"/>
      </p:guideLst>
    </p:cSldViewPr>
  </p:slideViewPr>
  <p:notesTextViewPr>
    <p:cViewPr>
      <p:scale>
        <a:sx n="150" d="100"/>
        <a:sy n="15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a:ext uri="{909E8E84-426E-40DD-AFC4-6F175D3DCCD1}"/>
            <a:ext uri="{91240B29-F687-4F45-9708-019B960494DF}"/>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7/22/2022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xmlns="" val="22029171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Xây dựng </a:t>
            </a:r>
            <a:r>
              <a:rPr lang="en-US" altLang="vi-VN" sz="3600" b="1" dirty="0" smtClean="0">
                <a:solidFill>
                  <a:srgbClr val="FFFF00"/>
                </a:solidFill>
                <a:latin typeface="Times New Roman" pitchFamily="18" charset="0"/>
                <a:cs typeface="Times New Roman" pitchFamily="18" charset="0"/>
              </a:rPr>
              <a:t>phòng </a:t>
            </a:r>
            <a:r>
              <a:rPr lang="en-US" altLang="vi-VN" sz="3600" b="1" dirty="0">
                <a:solidFill>
                  <a:srgbClr val="FFFF00"/>
                </a:solidFill>
                <a:latin typeface="Times New Roman" pitchFamily="18" charset="0"/>
                <a:cs typeface="Times New Roman" pitchFamily="18" charset="0"/>
              </a:rPr>
              <a:t>tuyến </a:t>
            </a:r>
            <a:r>
              <a:rPr lang="vi-VN" altLang="vi-VN" sz="3600" b="1" dirty="0" smtClean="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12423" y="2886330"/>
            <a:ext cx="5172287" cy="33017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2883193"/>
            <a:ext cx="6256020" cy="3652712"/>
          </a:xfrm>
          <a:prstGeom prst="rect">
            <a:avLst/>
          </a:prstGeom>
          <a:noFill/>
          <a:ln w="9525">
            <a:noFill/>
            <a:miter lim="800000"/>
            <a:headEnd/>
            <a:tailEnd/>
          </a:ln>
        </p:spPr>
      </p:pic>
      <p:sp>
        <p:nvSpPr>
          <p:cNvPr id="11" name="Rectangular Callout 10"/>
          <p:cNvSpPr/>
          <p:nvPr/>
        </p:nvSpPr>
        <p:spPr>
          <a:xfrm>
            <a:off x="650240" y="1473872"/>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75360" y="1654346"/>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strVal val="#ppt_w*0.70"/>
                                          </p:val>
                                        </p:tav>
                                        <p:tav tm="100000">
                                          <p:val>
                                            <p:strVal val="#ppt_w"/>
                                          </p:val>
                                        </p:tav>
                                      </p:tavLst>
                                    </p:anim>
                                    <p:anim calcmode="lin" valueType="num">
                                      <p:cBhvr>
                                        <p:cTn id="8" dur="1000" fill="hold"/>
                                        <p:tgtEl>
                                          <p:spTgt spid="6147"/>
                                        </p:tgtEl>
                                        <p:attrNameLst>
                                          <p:attrName>ppt_h</p:attrName>
                                        </p:attrNameLst>
                                      </p:cBhvr>
                                      <p:tavLst>
                                        <p:tav tm="0">
                                          <p:val>
                                            <p:strVal val="#ppt_h"/>
                                          </p:val>
                                        </p:tav>
                                        <p:tav tm="100000">
                                          <p:val>
                                            <p:strVal val="#ppt_h"/>
                                          </p:val>
                                        </p:tav>
                                      </p:tavLst>
                                    </p:anim>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838200" y="1676277"/>
            <a:ext cx="10972800" cy="1569644"/>
          </a:xfrm>
          <a:prstGeom prst="rect">
            <a:avLst/>
          </a:prstGeom>
          <a:noFill/>
          <a:ln w="9525">
            <a:noFill/>
            <a:miter lim="800000"/>
            <a:headEnd/>
            <a:tailEnd/>
          </a:ln>
        </p:spPr>
        <p:txBody>
          <a:bodyPr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a:t>
            </a:r>
            <a:r>
              <a:rPr lang="vi-VN" sz="3200" b="1" dirty="0" smtClean="0">
                <a:solidFill>
                  <a:srgbClr val="FF0000"/>
                </a:solidFill>
                <a:latin typeface="Times New Roman" pitchFamily="18" charset="0"/>
                <a:ea typeface="Microsoft YaHei" pitchFamily="34" charset="-122"/>
                <a:cs typeface="Times New Roman" pitchFamily="18" charset="0"/>
              </a:rPr>
              <a:t>5</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TỐNG </a:t>
            </a:r>
          </a:p>
          <a:p>
            <a:pPr algn="ctr"/>
            <a:r>
              <a:rPr lang="vi-VN" sz="3200" b="1" dirty="0" smtClean="0">
                <a:solidFill>
                  <a:srgbClr val="FF0000"/>
                </a:solidFill>
                <a:latin typeface="Times New Roman" pitchFamily="18" charset="0"/>
                <a:ea typeface="Microsoft YaHei" pitchFamily="34" charset="-122"/>
                <a:cs typeface="Times New Roman" pitchFamily="18" charset="0"/>
              </a:rPr>
              <a:t>XÂM LƯỢC CỦA NHÀ </a:t>
            </a:r>
            <a:r>
              <a:rPr lang="en-US" sz="3200" b="1" dirty="0" smtClean="0">
                <a:solidFill>
                  <a:srgbClr val="FF0000"/>
                </a:solidFill>
                <a:latin typeface="Times New Roman" pitchFamily="18" charset="0"/>
                <a:ea typeface="Microsoft YaHei" pitchFamily="34" charset="-122"/>
                <a:cs typeface="Times New Roman" pitchFamily="18" charset="0"/>
              </a:rPr>
              <a:t>LÝ (</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39"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 </a:t>
            </a:r>
            <a:r>
              <a:rPr lang="vi-VN" altLang="vi-VN" sz="3600" b="1" dirty="0" smtClean="0">
                <a:solidFill>
                  <a:srgbClr val="FFFF00"/>
                </a:solidFill>
                <a:latin typeface="Times New Roman" pitchFamily="18" charset="0"/>
                <a:cs typeface="Times New Roman" pitchFamily="18" charset="0"/>
              </a:rPr>
              <a:t>Xây dựng </a:t>
            </a:r>
            <a:r>
              <a:rPr lang="en-US" altLang="vi-VN" sz="3600" b="1" dirty="0" smtClean="0">
                <a:solidFill>
                  <a:srgbClr val="FFFF00"/>
                </a:solidFill>
                <a:latin typeface="Times New Roman" pitchFamily="18" charset="0"/>
                <a:cs typeface="Times New Roman" pitchFamily="18" charset="0"/>
              </a:rPr>
              <a:t>phòng tuyến </a:t>
            </a:r>
            <a:r>
              <a:rPr lang="vi-VN" altLang="vi-VN" sz="3600" b="1" dirty="0" smtClean="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sp>
        <p:nvSpPr>
          <p:cNvPr id="14340" name="TextBox 7"/>
          <p:cNvSpPr txBox="1">
            <a:spLocks noChangeArrowheads="1"/>
          </p:cNvSpPr>
          <p:nvPr/>
        </p:nvSpPr>
        <p:spPr bwMode="auto">
          <a:xfrm>
            <a:off x="457200" y="1219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strVal val="#ppt_w*0.70"/>
                                          </p:val>
                                        </p:tav>
                                        <p:tav tm="100000">
                                          <p:val>
                                            <p:strVal val="#ppt_w"/>
                                          </p:val>
                                        </p:tav>
                                      </p:tavLst>
                                    </p:anim>
                                    <p:anim calcmode="lin" valueType="num">
                                      <p:cBhvr>
                                        <p:cTn id="8" dur="1000" fill="hold"/>
                                        <p:tgtEl>
                                          <p:spTgt spid="15363"/>
                                        </p:tgtEl>
                                        <p:attrNameLst>
                                          <p:attrName>ppt_h</p:attrName>
                                        </p:attrNameLst>
                                      </p:cBhvr>
                                      <p:tavLst>
                                        <p:tav tm="0">
                                          <p:val>
                                            <p:strVal val="#ppt_h"/>
                                          </p:val>
                                        </p:tav>
                                        <p:tav tm="100000">
                                          <p:val>
                                            <p:strVal val="#ppt_h"/>
                                          </p:val>
                                        </p:tav>
                                      </p:tavLst>
                                    </p:anim>
                                    <p:animEffect transition="in" filter="fade">
                                      <p:cBhvr>
                                        <p:cTn id="9" dur="1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15.3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làm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để</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thực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hiện</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162801"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xmlns=""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xmlns=""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5943600" y="0"/>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0"/>
            <a:ext cx="5943600" cy="6858000"/>
          </a:xfrm>
          <a:prstGeom prst="rect">
            <a:avLst/>
          </a:prstGeom>
          <a:noFill/>
          <a:ln w="9525">
            <a:noFill/>
            <a:miter lim="800000"/>
            <a:headEnd/>
            <a:tailEnd/>
          </a:ln>
        </p:spPr>
      </p:pic>
    </p:spTree>
    <p:extLst>
      <p:ext uri="{BB962C8B-B14F-4D97-AF65-F5344CB8AC3E}">
        <p14:creationId xmlns=""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xmlns=""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2">
            <a:extLst>
              <a:ext uri="{FF2B5EF4-FFF2-40B4-BE49-F238E27FC236}">
                <a16:creationId xmlns:a16="http://schemas.microsoft.com/office/drawing/2014/main" xmlns=""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xmlns=""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xmlns=""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xmlns=""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xmlns=""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xmlns=""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xmlns=""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xmlns=""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xmlns=""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xmlns=""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xmlns=""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xmlns=""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xmlns=""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xmlns=""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xmlns=""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xmlns=""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xmlns=""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xmlns=""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xmlns=""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xmlns=""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xmlns=""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xmlns=""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xmlns=""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xmlns=""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xmlns=""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xmlns=""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xmlns=""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xmlns=""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xmlns=""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xmlns=""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xmlns=""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xmlns=""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xmlns=""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xmlns=""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xmlns=""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xmlns=""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xmlns=""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xmlns=""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xmlns=""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xmlns=""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xmlns=""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xmlns=""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xmlns=""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xmlns=""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xmlns=""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xmlns=""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xmlns=""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xmlns=""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xmlns=""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xmlns=""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xmlns=""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xmlns=""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xmlns=""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xmlns=""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xmlns=""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xmlns=""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xmlns=""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xmlns=""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xmlns=""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xmlns=""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xmlns=""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xmlns=""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xmlns=""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xmlns=""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xmlns=""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xmlns=""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xmlns=""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xmlns=""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xmlns=""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xmlns=""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xmlns=""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xmlns=""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xmlns=""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xmlns=""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xmlns=""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xmlns=""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xmlns=""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xmlns=""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xmlns=""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xmlns=""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xmlns=""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xmlns=""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xmlns=""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xmlns=""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xmlns=""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xmlns=""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xmlns=""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xmlns=""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xmlns=""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xmlns=""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xmlns=""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xmlns=""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xmlns=""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xmlns=""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xmlns=""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xmlns=""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xmlns=""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xmlns=""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xmlns=""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xmlns=""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xmlns=""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xmlns=""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xmlns=""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xmlns=""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xmlns=""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xmlns=""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xmlns=""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xmlns=""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xmlns=""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xmlns=""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xmlns=""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xmlns=""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xmlns=""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xmlns=""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xmlns=""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xmlns=""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xmlns=""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xmlns=""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xmlns=""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xmlns=""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xmlns=""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xmlns=""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xmlns=""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xmlns=""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xmlns=""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xmlns=""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xmlns=""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xmlns=""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xmlns=""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xmlns=""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xmlns=""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15">
                <a:extLst>
                  <a:ext uri="{FF2B5EF4-FFF2-40B4-BE49-F238E27FC236}">
                    <a16:creationId xmlns:a16="http://schemas.microsoft.com/office/drawing/2014/main" xmlns=""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xmlns=""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xmlns=""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xmlns=""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xmlns=""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3019</TotalTime>
  <Words>3011</Words>
  <PresentationFormat>Custom</PresentationFormat>
  <Paragraphs>537</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Nơi tập trung lực lượng của quân Tống</vt:lpstr>
      <vt:lpstr>Slide 10</vt:lpstr>
      <vt:lpstr>Slide 11</vt:lpstr>
      <vt:lpstr>Slide 12</vt:lpstr>
      <vt:lpstr>Slide 13</vt:lpstr>
      <vt:lpstr>Slide 14</vt:lpstr>
      <vt:lpstr>Sự chuẩn bị của Lý Thường Kiệt</vt:lpstr>
      <vt:lpstr>Slide 16</vt:lpstr>
      <vt:lpstr>Slide 17</vt:lpstr>
      <vt:lpstr>Slide 18</vt:lpstr>
      <vt:lpstr>Slide 19</vt:lpstr>
      <vt:lpstr>Slide 20</vt:lpstr>
      <vt:lpstr>Slide 21</vt:lpstr>
      <vt:lpstr>Slide 22</vt:lpstr>
      <vt:lpstr>Slide 23</vt:lpstr>
      <vt:lpstr>- Căm tức, chuẩn bị ráo riết xâm lược Đại Việt</vt:lpstr>
      <vt:lpstr>Slide 25</vt:lpstr>
      <vt:lpstr>Slide 26</vt:lpstr>
      <vt:lpstr>Slide 27</vt:lpstr>
      <vt:lpstr>Tranh minh họa Lý Thường Kiệt và bài thơ thần “Nam quốc sơn hà”</vt:lpstr>
      <vt:lpstr>Slide 29</vt:lpstr>
      <vt:lpstr>Slide 30</vt:lpstr>
      <vt:lpstr>Slide 31</vt:lpstr>
      <vt:lpstr>Slide 32</vt:lpstr>
      <vt:lpstr>Slide 33</vt:lpstr>
      <vt:lpstr>Slide 34</vt:lpstr>
      <vt:lpstr>HOẠT ĐỘNG LUYỆN TẬP</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2018-11-04T14:19:53Z</dcterms:created>
  <dcterms:modified xsi:type="dcterms:W3CDTF">2022-07-21T19:28:38Z</dcterms:modified>
</cp:coreProperties>
</file>