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2" r:id="rId2"/>
    <p:sldId id="262" r:id="rId3"/>
    <p:sldId id="298" r:id="rId4"/>
    <p:sldId id="263" r:id="rId5"/>
    <p:sldId id="300" r:id="rId6"/>
    <p:sldId id="265" r:id="rId7"/>
    <p:sldId id="266" r:id="rId8"/>
    <p:sldId id="267" r:id="rId9"/>
    <p:sldId id="291" r:id="rId10"/>
    <p:sldId id="268" r:id="rId11"/>
    <p:sldId id="280" r:id="rId12"/>
    <p:sldId id="270" r:id="rId13"/>
    <p:sldId id="293" r:id="rId14"/>
    <p:sldId id="278" r:id="rId15"/>
    <p:sldId id="279" r:id="rId16"/>
    <p:sldId id="296" r:id="rId17"/>
    <p:sldId id="295" r:id="rId18"/>
    <p:sldId id="271" r:id="rId19"/>
    <p:sldId id="272" r:id="rId20"/>
    <p:sldId id="284" r:id="rId21"/>
    <p:sldId id="286" r:id="rId22"/>
    <p:sldId id="287"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979" y="19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560A9-74B1-4912-ABFC-92B800136BAA}" type="datetimeFigureOut">
              <a:rPr lang="en-US" smtClean="0"/>
              <a:pPr/>
              <a:t>7/6/2021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30EDB-854A-47F8-B2D4-74F9022B90C8}" type="slidenum">
              <a:rPr lang="en-US" smtClean="0"/>
              <a:pPr/>
              <a:t>‹#›</a:t>
            </a:fld>
            <a:endParaRPr lang="en-US"/>
          </a:p>
        </p:txBody>
      </p:sp>
    </p:spTree>
    <p:extLst>
      <p:ext uri="{BB962C8B-B14F-4D97-AF65-F5344CB8AC3E}">
        <p14:creationId xmlns:p14="http://schemas.microsoft.com/office/powerpoint/2010/main" xmlns="" val="116207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428267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13322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63031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CONTENT">
  <p:cSld name="TITLE + CONTENT">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3017700"/>
            <a:ext cx="3447000" cy="114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2137767"/>
            <a:ext cx="63021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xmlns="" val="1991160607"/>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381">
          <p15:clr>
            <a:srgbClr val="FA7B17"/>
          </p15:clr>
        </p15:guide>
        <p15:guide id="2" orient="horz" pos="144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30113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37000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86821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A1AB8-4855-4AE8-99C8-C69F8E9073DF}"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29519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A1AB8-4855-4AE8-99C8-C69F8E9073DF}"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69652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A1AB8-4855-4AE8-99C8-C69F8E9073DF}"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373164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19784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601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1AB8-4855-4AE8-99C8-C69F8E9073DF}" type="datetimeFigureOut">
              <a:rPr lang="en-US" smtClean="0"/>
              <a:pPr/>
              <a:t>7/6/2021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56049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6.png"/><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Bài 7: GIA ĐÌNH YÊU THƯƠNG</a:t>
            </a:r>
            <a:endParaRPr lang="en-US" b="1">
              <a:solidFill>
                <a:srgbClr val="FF0000"/>
              </a:solidFill>
            </a:endParaRPr>
          </a:p>
        </p:txBody>
      </p:sp>
      <p:sp>
        <p:nvSpPr>
          <p:cNvPr id="3" name="Content Placeholder 2"/>
          <p:cNvSpPr>
            <a:spLocks noGrp="1"/>
          </p:cNvSpPr>
          <p:nvPr>
            <p:ph idx="1"/>
          </p:nvPr>
        </p:nvSpPr>
        <p:spPr>
          <a:xfrm>
            <a:off x="4001729" y="5987179"/>
            <a:ext cx="5105400" cy="833950"/>
          </a:xfrm>
        </p:spPr>
        <p:txBody>
          <a:bodyPr>
            <a:normAutofit/>
          </a:bodyPr>
          <a:lstStyle/>
          <a:p>
            <a:pPr marL="0" indent="0">
              <a:buNone/>
            </a:pPr>
            <a:r>
              <a:rPr lang="en-US" b="1" smtClean="0">
                <a:solidFill>
                  <a:srgbClr val="FF0000"/>
                </a:solidFill>
              </a:rPr>
              <a:t>Giáo viên: CAO VĂN MUỐN</a:t>
            </a:r>
            <a:endParaRPr lang="en-US" b="1">
              <a:solidFill>
                <a:srgbClr val="FF0000"/>
              </a:solidFill>
            </a:endParaRPr>
          </a:p>
        </p:txBody>
      </p:sp>
      <p:pic>
        <p:nvPicPr>
          <p:cNvPr id="1026" name="Picture 2" descr="https://anhdepblog.com/wp-content/uploads/2020/10/hinh-anh-dep-ve-tinh-yeu-gia-dinh-ban-muon-chia-se-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7871" y="1295400"/>
            <a:ext cx="8345129" cy="4503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421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51530"/>
            <a:ext cx="9144000" cy="6863256"/>
          </a:xfrm>
          <a:prstGeom prst="rect">
            <a:avLst/>
          </a:prstGeom>
        </p:spPr>
      </p:pic>
      <p:sp>
        <p:nvSpPr>
          <p:cNvPr id="2" name="Title 1"/>
          <p:cNvSpPr>
            <a:spLocks noGrp="1"/>
          </p:cNvSpPr>
          <p:nvPr>
            <p:ph type="title"/>
          </p:nvPr>
        </p:nvSpPr>
        <p:spPr>
          <a:xfrm>
            <a:off x="279167" y="654074"/>
            <a:ext cx="3683234" cy="1066800"/>
          </a:xfrm>
        </p:spPr>
        <p:txBody>
          <a:bodyPr>
            <a:normAutofit fontScale="90000"/>
          </a:bodyPr>
          <a:lstStyle/>
          <a:p>
            <a:r>
              <a:rPr lang="en-US" sz="3600" b="1" i="1" smtClean="0">
                <a:solidFill>
                  <a:srgbClr val="FF0000"/>
                </a:solidFill>
                <a:latin typeface="Times New Roman" pitchFamily="18" charset="0"/>
                <a:cs typeface="Times New Roman" pitchFamily="18" charset="0"/>
              </a:rPr>
              <a:t>II. Luyện tập viết theo các bước</a:t>
            </a:r>
            <a:endParaRPr lang="en-US" sz="3600" b="1" i="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00400" y="1447800"/>
            <a:ext cx="3048000" cy="3505201"/>
          </a:xfrm>
        </p:spPr>
        <p:txBody>
          <a:bodyPr>
            <a:normAutofit fontScale="92500" lnSpcReduction="10000"/>
          </a:bodyPr>
          <a:lstStyle/>
          <a:p>
            <a:pPr marL="0" indent="0" algn="ctr">
              <a:buNone/>
            </a:pPr>
            <a:endParaRPr lang="en-US" sz="3600" i="1" dirty="0" smtClean="0">
              <a:solidFill>
                <a:srgbClr val="FF0000"/>
              </a:solidFill>
              <a:latin typeface="Times New Roman" pitchFamily="18" charset="0"/>
              <a:cs typeface="Times New Roman" pitchFamily="18" charset="0"/>
            </a:endParaRPr>
          </a:p>
          <a:p>
            <a:pPr marL="0" indent="0" algn="ctr">
              <a:buNone/>
            </a:pPr>
            <a:r>
              <a:rPr lang="en-US" sz="3600" i="1" dirty="0" err="1" smtClean="0">
                <a:solidFill>
                  <a:srgbClr val="FF0000"/>
                </a:solidFill>
                <a:latin typeface="Times New Roman" pitchFamily="18" charset="0"/>
                <a:cs typeface="Times New Roman" pitchFamily="18" charset="0"/>
              </a:rPr>
              <a:t>Viết</a:t>
            </a:r>
            <a:r>
              <a:rPr lang="en-US" sz="3600" i="1" dirty="0" smtClean="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đoạn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văn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khoảng</a:t>
            </a:r>
            <a:r>
              <a:rPr lang="en-US" sz="3600" i="1" dirty="0">
                <a:solidFill>
                  <a:srgbClr val="FF0000"/>
                </a:solidFill>
                <a:latin typeface="Times New Roman" pitchFamily="18" charset="0"/>
                <a:cs typeface="Times New Roman" pitchFamily="18" charset="0"/>
              </a:rPr>
              <a:t> 200) </a:t>
            </a:r>
            <a:r>
              <a:rPr lang="en-US" sz="3600" i="1" dirty="0" err="1">
                <a:solidFill>
                  <a:srgbClr val="FF0000"/>
                </a:solidFill>
                <a:latin typeface="Times New Roman" pitchFamily="18" charset="0"/>
                <a:cs typeface="Times New Roman" pitchFamily="18" charset="0"/>
              </a:rPr>
              <a:t>chữ</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ghi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lại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cảm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xúc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về</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bài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thơ</a:t>
            </a:r>
            <a:r>
              <a:rPr lang="en-US" sz="3600" i="1" dirty="0">
                <a:solidFill>
                  <a:srgbClr val="FF0000"/>
                </a:solidFill>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a:t>
            </a:r>
            <a:r>
              <a:rPr lang="en-US" sz="3600" i="1" dirty="0" err="1" smtClean="0">
                <a:solidFill>
                  <a:srgbClr val="FF0000"/>
                </a:solidFill>
                <a:latin typeface="Times New Roman" pitchFamily="18" charset="0"/>
                <a:cs typeface="Times New Roman" pitchFamily="18" charset="0"/>
              </a:rPr>
              <a:t>Bầm</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ơi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của</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nhà</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thơ</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Tố</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Hữu</a:t>
            </a:r>
            <a:endParaRPr lang="en-US" sz="3600" i="1" dirty="0">
              <a:solidFill>
                <a:srgbClr val="FF0000"/>
              </a:solidFill>
              <a:latin typeface="Times New Roman" pitchFamily="18" charset="0"/>
              <a:cs typeface="Times New Roman" pitchFamily="18" charset="0"/>
            </a:endParaRPr>
          </a:p>
          <a:p>
            <a:pPr marL="0" indent="0">
              <a:buNone/>
            </a:pPr>
            <a:endParaRPr lang="en-US" sz="3600" i="1" dirty="0">
              <a:solidFill>
                <a:srgbClr val="FF0000"/>
              </a:solidFill>
              <a:latin typeface="Times New Roman" pitchFamily="18" charset="0"/>
              <a:cs typeface="Times New Roman" pitchFamily="18" charset="0"/>
            </a:endParaRPr>
          </a:p>
        </p:txBody>
      </p:sp>
      <p:sp>
        <p:nvSpPr>
          <p:cNvPr id="4" name="TextBox 3"/>
          <p:cNvSpPr txBox="1"/>
          <p:nvPr/>
        </p:nvSpPr>
        <p:spPr>
          <a:xfrm>
            <a:off x="1981200" y="-56"/>
            <a:ext cx="5797741" cy="646331"/>
          </a:xfrm>
          <a:prstGeom prst="rect">
            <a:avLst/>
          </a:prstGeom>
          <a:noFill/>
        </p:spPr>
        <p:txBody>
          <a:bodyPr wrap="none" rtlCol="0">
            <a:spAutoFit/>
          </a:bodyPr>
          <a:lstStyle/>
          <a:p>
            <a:pPr algn="ctr"/>
            <a:r>
              <a:rPr lang="en-US" sz="3600" b="1" smtClean="0">
                <a:solidFill>
                  <a:srgbClr val="0070C0"/>
                </a:solidFill>
                <a:latin typeface="Times New Roman" pitchFamily="18" charset="0"/>
                <a:cs typeface="Times New Roman" pitchFamily="18" charset="0"/>
              </a:rPr>
              <a:t>HOẠT ĐỘNG LUYỆN TẬP</a:t>
            </a:r>
            <a:endParaRPr lang="en-US" sz="36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420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76200"/>
            <a:ext cx="9144000" cy="6934200"/>
          </a:xfrm>
          <a:prstGeom prst="rect">
            <a:avLst/>
          </a:prstGeom>
        </p:spPr>
      </p:pic>
      <p:pic>
        <p:nvPicPr>
          <p:cNvPr id="8" name="Ngâm thơ- Bầm ơi - Tố Hữu - NSƯT Trần Thị Tuyết.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1524000" y="156890"/>
            <a:ext cx="381000" cy="381000"/>
          </a:xfrm>
        </p:spPr>
      </p:pic>
      <p:sp>
        <p:nvSpPr>
          <p:cNvPr id="10" name="TextBox 9"/>
          <p:cNvSpPr txBox="1"/>
          <p:nvPr/>
        </p:nvSpPr>
        <p:spPr>
          <a:xfrm>
            <a:off x="381000" y="685800"/>
            <a:ext cx="8915400" cy="11172289"/>
          </a:xfrm>
          <a:prstGeom prst="rect">
            <a:avLst/>
          </a:prstGeom>
          <a:noFill/>
        </p:spPr>
        <p:txBody>
          <a:bodyPr wrap="square" numCol="2" rtlCol="0">
            <a:spAutoFit/>
          </a:bodyPr>
          <a:lstStyle/>
          <a:p>
            <a:r>
              <a:rPr lang="en-US" smtClean="0"/>
              <a:t>       Ai </a:t>
            </a:r>
            <a:r>
              <a:rPr lang="en-US"/>
              <a:t>về thăm mẹ quê ta</a:t>
            </a:r>
            <a:br>
              <a:rPr lang="en-US"/>
            </a:br>
            <a:r>
              <a:rPr lang="en-US"/>
              <a:t>Chiều nay có đứa con xa nhớ thầm...</a:t>
            </a:r>
            <a:br>
              <a:rPr lang="en-US"/>
            </a:br>
            <a:r>
              <a:rPr lang="en-US"/>
              <a:t>      Bầm ơi có rét không bầm?</a:t>
            </a:r>
            <a:br>
              <a:rPr lang="en-US"/>
            </a:br>
            <a:r>
              <a:rPr lang="en-US"/>
              <a:t>Heo heo gió núi, lâm thâm mưa phùn</a:t>
            </a:r>
            <a:br>
              <a:rPr lang="en-US"/>
            </a:br>
            <a:r>
              <a:rPr lang="en-US"/>
              <a:t>      Bầm ra ruộng cấy bầm run</a:t>
            </a:r>
            <a:br>
              <a:rPr lang="en-US"/>
            </a:br>
            <a:r>
              <a:rPr lang="en-US"/>
              <a:t>Chân lội dưới bùn, tay cấy mạ non</a:t>
            </a:r>
            <a:br>
              <a:rPr lang="en-US"/>
            </a:br>
            <a:r>
              <a:rPr lang="en-US"/>
              <a:t>      Mạ non bầm cấy mấy đon</a:t>
            </a:r>
            <a:br>
              <a:rPr lang="en-US"/>
            </a:br>
            <a:r>
              <a:rPr lang="en-US"/>
              <a:t>Ruột gan bầm lại thương con mấy lần.</a:t>
            </a:r>
            <a:br>
              <a:rPr lang="en-US"/>
            </a:br>
            <a:r>
              <a:rPr lang="en-US"/>
              <a:t>       Mưa phùn ướt áo tứ thân</a:t>
            </a:r>
            <a:br>
              <a:rPr lang="en-US"/>
            </a:br>
            <a:r>
              <a:rPr lang="en-US"/>
              <a:t>Mưa bao nhiêu hạt, thương bầm bấy nhiêu!</a:t>
            </a:r>
            <a:br>
              <a:rPr lang="en-US"/>
            </a:br>
            <a:r>
              <a:rPr lang="en-US"/>
              <a:t>       Bầm ơi, sớm sớm chiều chiều</a:t>
            </a:r>
            <a:br>
              <a:rPr lang="en-US"/>
            </a:br>
            <a:r>
              <a:rPr lang="en-US"/>
              <a:t>Thương con, bầm chớ lo nhiều bầm nghe!</a:t>
            </a:r>
            <a:br>
              <a:rPr lang="en-US"/>
            </a:br>
            <a:r>
              <a:rPr lang="en-US"/>
              <a:t>        Con đi trăm núi ngàn khe</a:t>
            </a:r>
            <a:br>
              <a:rPr lang="en-US"/>
            </a:br>
            <a:r>
              <a:rPr lang="en-US"/>
              <a:t>Chưa bằng muôn nỗi tái tê lòng bầm</a:t>
            </a:r>
            <a:br>
              <a:rPr lang="en-US"/>
            </a:br>
            <a:r>
              <a:rPr lang="en-US"/>
              <a:t>        Con đi đánh giặc mười năm</a:t>
            </a:r>
            <a:br>
              <a:rPr lang="en-US"/>
            </a:br>
            <a:r>
              <a:rPr lang="en-US"/>
              <a:t>Chưa bằng khó nhọc đời bầm sáu mươi.</a:t>
            </a:r>
            <a:br>
              <a:rPr lang="en-US"/>
            </a:br>
            <a:r>
              <a:rPr lang="en-US"/>
              <a:t>        Con ra tiền tuyến xa xôi</a:t>
            </a:r>
            <a:br>
              <a:rPr lang="en-US"/>
            </a:br>
            <a:r>
              <a:rPr lang="en-US"/>
              <a:t>Yêu bầm yêu nước, cả đôi mẹ hiền</a:t>
            </a:r>
            <a:r>
              <a:rPr lang="en-US" smtClean="0"/>
              <a:t>.</a:t>
            </a:r>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r>
              <a:rPr lang="en-US"/>
              <a:t/>
            </a:r>
            <a:br>
              <a:rPr lang="en-US"/>
            </a:br>
            <a:r>
              <a:rPr lang="en-US"/>
              <a:t>        Nhớ thương con, bầm yên tâm nhé</a:t>
            </a:r>
            <a:br>
              <a:rPr lang="en-US"/>
            </a:br>
            <a:r>
              <a:rPr lang="en-US"/>
              <a:t>       Bầm của con, mẹ Vệ quốc quân.</a:t>
            </a:r>
            <a:br>
              <a:rPr lang="en-US"/>
            </a:br>
            <a:r>
              <a:rPr lang="en-US"/>
              <a:t>        Con đi xa cũng như gần</a:t>
            </a:r>
            <a:br>
              <a:rPr lang="en-US"/>
            </a:br>
            <a:r>
              <a:rPr lang="en-US"/>
              <a:t>Anh em đồng chí quây quần là con</a:t>
            </a:r>
            <a:br>
              <a:rPr lang="en-US"/>
            </a:br>
            <a:r>
              <a:rPr lang="en-US"/>
              <a:t>        Bầm yêu con, yêu luôn đồng chí</a:t>
            </a:r>
            <a:br>
              <a:rPr lang="en-US"/>
            </a:br>
            <a:r>
              <a:rPr lang="en-US"/>
              <a:t>        Bầm quý con, bầm quý anh em</a:t>
            </a:r>
            <a:r>
              <a:rPr lang="en-US" smtClean="0"/>
              <a:t>.</a:t>
            </a:r>
            <a:r>
              <a:rPr lang="en-US"/>
              <a:t/>
            </a:r>
            <a:br>
              <a:rPr lang="en-US"/>
            </a:br>
            <a:r>
              <a:rPr lang="en-US"/>
              <a:t>       Bầm ơi, liền khúc ruột mềm</a:t>
            </a:r>
            <a:br>
              <a:rPr lang="en-US"/>
            </a:br>
            <a:r>
              <a:rPr lang="en-US"/>
              <a:t>Có con có mẹ, còn thêm đồng bào</a:t>
            </a:r>
            <a:br>
              <a:rPr lang="en-US"/>
            </a:br>
            <a:r>
              <a:rPr lang="en-US"/>
              <a:t>       Con đi mỗi bước gian lao</a:t>
            </a:r>
            <a:br>
              <a:rPr lang="en-US"/>
            </a:br>
            <a:r>
              <a:rPr lang="en-US"/>
              <a:t> </a:t>
            </a:r>
            <a:r>
              <a:rPr lang="en-US" smtClean="0"/>
              <a:t> Xa </a:t>
            </a:r>
            <a:r>
              <a:rPr lang="en-US"/>
              <a:t>bầm nhưng lại có bao nhiêu bầm!</a:t>
            </a:r>
            <a:br>
              <a:rPr lang="en-US"/>
            </a:br>
            <a:r>
              <a:rPr lang="en-US"/>
              <a:t>       Bao bà cụ từ tâm như mẹ</a:t>
            </a:r>
            <a:br>
              <a:rPr lang="en-US"/>
            </a:br>
            <a:r>
              <a:rPr lang="en-US"/>
              <a:t>       Yêu quý con như đẻ con ra</a:t>
            </a:r>
            <a:br>
              <a:rPr lang="en-US"/>
            </a:br>
            <a:r>
              <a:rPr lang="en-US"/>
              <a:t>       Cho con nào áo nào quà</a:t>
            </a:r>
            <a:br>
              <a:rPr lang="en-US"/>
            </a:br>
            <a:r>
              <a:rPr lang="en-US"/>
              <a:t>Cho củi con sưởi, cho nhà con ngơi.</a:t>
            </a:r>
            <a:br>
              <a:rPr lang="en-US"/>
            </a:br>
            <a:r>
              <a:rPr lang="en-US"/>
              <a:t/>
            </a:r>
            <a:br>
              <a:rPr lang="en-US"/>
            </a:br>
            <a:r>
              <a:rPr lang="en-US"/>
              <a:t>        Con đi, con lớn lên rồi</a:t>
            </a:r>
            <a:br>
              <a:rPr lang="en-US"/>
            </a:br>
            <a:r>
              <a:rPr lang="en-US"/>
              <a:t>Chỉ thương bầm ở nhà ngồi nhớ con!</a:t>
            </a:r>
            <a:br>
              <a:rPr lang="en-US"/>
            </a:br>
            <a:r>
              <a:rPr lang="en-US"/>
              <a:t>        Nhớ con, bầm nhé đừng buồn</a:t>
            </a:r>
            <a:br>
              <a:rPr lang="en-US"/>
            </a:br>
            <a:r>
              <a:rPr lang="en-US"/>
              <a:t>Giặc tan, con lại sớm hôm cùng bầm.</a:t>
            </a:r>
            <a:br>
              <a:rPr lang="en-US"/>
            </a:br>
            <a:r>
              <a:rPr lang="en-US"/>
              <a:t>        Mẹ già tóc bạc hoa râm</a:t>
            </a:r>
            <a:br>
              <a:rPr lang="en-US"/>
            </a:br>
            <a:r>
              <a:rPr lang="en-US"/>
              <a:t>Chiều nay chắc cũng </a:t>
            </a:r>
            <a:r>
              <a:rPr lang="en-US" smtClean="0"/>
              <a:t>nghe </a:t>
            </a:r>
            <a:r>
              <a:rPr lang="en-US"/>
              <a:t>thầm tiếng con</a:t>
            </a:r>
            <a:r>
              <a:rPr lang="en-US" smtClean="0"/>
              <a:t>...</a:t>
            </a:r>
          </a:p>
          <a:p>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                                                     ( Tố Hữu)</a:t>
            </a:r>
            <a:endParaRPr lang="en-US" i="1">
              <a:latin typeface="Times New Roman" pitchFamily="18" charset="0"/>
              <a:cs typeface="Times New Roman" pitchFamily="18" charset="0"/>
            </a:endParaRPr>
          </a:p>
        </p:txBody>
      </p:sp>
      <p:sp>
        <p:nvSpPr>
          <p:cNvPr id="12" name="TextBox 11"/>
          <p:cNvSpPr txBox="1"/>
          <p:nvPr/>
        </p:nvSpPr>
        <p:spPr>
          <a:xfrm>
            <a:off x="3572207" y="42041"/>
            <a:ext cx="1870833" cy="707886"/>
          </a:xfrm>
          <a:prstGeom prst="rect">
            <a:avLst/>
          </a:prstGeom>
          <a:noFill/>
        </p:spPr>
        <p:txBody>
          <a:bodyPr wrap="none" rtlCol="0">
            <a:spAutoFit/>
          </a:bodyPr>
          <a:lstStyle/>
          <a:p>
            <a:r>
              <a:rPr lang="en-US" sz="4000" b="1" smtClean="0">
                <a:solidFill>
                  <a:srgbClr val="FF0000"/>
                </a:solidFill>
              </a:rPr>
              <a:t>BẦM ƠI</a:t>
            </a:r>
            <a:endParaRPr lang="en-US" sz="4000" b="1">
              <a:solidFill>
                <a:srgbClr val="FF0000"/>
              </a:solidFill>
            </a:endParaRPr>
          </a:p>
        </p:txBody>
      </p:sp>
    </p:spTree>
    <p:extLst>
      <p:ext uri="{BB962C8B-B14F-4D97-AF65-F5344CB8AC3E}">
        <p14:creationId xmlns:p14="http://schemas.microsoft.com/office/powerpoint/2010/main" xmlns="" val="111161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85"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64978" cy="6857999"/>
          </a:xfrm>
          <a:prstGeom prst="rect">
            <a:avLst/>
          </a:prstGeom>
        </p:spPr>
      </p:pic>
      <p:sp>
        <p:nvSpPr>
          <p:cNvPr id="7" name="矩形 17"/>
          <p:cNvSpPr/>
          <p:nvPr/>
        </p:nvSpPr>
        <p:spPr bwMode="auto">
          <a:xfrm>
            <a:off x="1227161" y="272615"/>
            <a:ext cx="7140575" cy="550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1: TRƯỚC KHI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371600" y="762000"/>
            <a:ext cx="662940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indent="-342900" algn="just">
              <a:lnSpc>
                <a:spcPct val="150000"/>
              </a:lnSpc>
              <a:spcBef>
                <a:spcPts val="600"/>
              </a:spcBef>
              <a:buAutoNum type="alphaLcParenR"/>
            </a:pPr>
            <a:r>
              <a:rPr lang="en-US" sz="2800" b="1" dirty="0" err="1" smtClean="0">
                <a:solidFill>
                  <a:srgbClr val="FF0000"/>
                </a:solidFill>
                <a:latin typeface="Times New Roman" pitchFamily="18" charset="0"/>
                <a:ea typeface="Calibri" pitchFamily="34" charset="0"/>
                <a:cs typeface="Calibri" pitchFamily="34" charset="0"/>
              </a:rPr>
              <a:t>Xác</a:t>
            </a:r>
            <a:r>
              <a:rPr lang="en-US" sz="2800" b="1" dirty="0" smtClean="0">
                <a:solidFill>
                  <a:srgbClr val="FF0000"/>
                </a:solidFill>
                <a:latin typeface="Times New Roman" pitchFamily="18" charset="0"/>
                <a:ea typeface="Calibri" pitchFamily="34" charset="0"/>
                <a:cs typeface="Calibri" pitchFamily="34" charset="0"/>
              </a:rPr>
              <a:t> </a:t>
            </a:r>
            <a:r>
              <a:rPr lang="en-US" sz="2800" b="1" dirty="0" err="1" smtClean="0">
                <a:solidFill>
                  <a:srgbClr val="FF0000"/>
                </a:solidFill>
                <a:latin typeface="Times New Roman" pitchFamily="18" charset="0"/>
                <a:ea typeface="Calibri" pitchFamily="34" charset="0"/>
                <a:cs typeface="Calibri" pitchFamily="34" charset="0"/>
              </a:rPr>
              <a:t>định</a:t>
            </a:r>
            <a:r>
              <a:rPr lang="en-US" sz="2800" b="1" dirty="0" smtClean="0">
                <a:solidFill>
                  <a:srgbClr val="FF0000"/>
                </a:solidFill>
                <a:latin typeface="Times New Roman" pitchFamily="18" charset="0"/>
                <a:ea typeface="Calibri" pitchFamily="34" charset="0"/>
                <a:cs typeface="Calibri" pitchFamily="34" charset="0"/>
              </a:rPr>
              <a:t> </a:t>
            </a:r>
            <a:r>
              <a:rPr lang="vi-VN" sz="2800" b="1" dirty="0" smtClean="0">
                <a:solidFill>
                  <a:srgbClr val="FF0000"/>
                </a:solidFill>
                <a:latin typeface="Times New Roman" pitchFamily="18" charset="0"/>
                <a:ea typeface="Calibri" pitchFamily="34" charset="0"/>
                <a:cs typeface="Calibri" pitchFamily="34" charset="0"/>
              </a:rPr>
              <a:t>đề tài</a:t>
            </a:r>
            <a:r>
              <a:rPr lang="en-US" sz="2800" b="1" dirty="0" smtClean="0">
                <a:solidFill>
                  <a:srgbClr val="FF0000"/>
                </a:solidFill>
                <a:latin typeface="Times New Roman" pitchFamily="18" charset="0"/>
                <a:ea typeface="Calibri" pitchFamily="34" charset="0"/>
                <a:cs typeface="Calibri" pitchFamily="34" charset="0"/>
              </a:rPr>
              <a:t>:</a:t>
            </a:r>
          </a:p>
          <a:p>
            <a:r>
              <a:rPr lang="vi-VN" sz="2800" dirty="0"/>
              <a:t>- </a:t>
            </a:r>
            <a:r>
              <a:rPr lang="en-US" sz="2800" dirty="0" err="1"/>
              <a:t>Yêu</a:t>
            </a:r>
            <a:r>
              <a:rPr lang="en-US" sz="2800" dirty="0"/>
              <a:t> </a:t>
            </a:r>
            <a:r>
              <a:rPr lang="en-US" sz="2800" dirty="0" err="1"/>
              <a:t>cầu</a:t>
            </a:r>
            <a:r>
              <a:rPr lang="en-US" sz="2800" dirty="0"/>
              <a:t> </a:t>
            </a:r>
            <a:r>
              <a:rPr lang="en-US" sz="2800" dirty="0" err="1"/>
              <a:t>đề</a:t>
            </a:r>
            <a:r>
              <a:rPr lang="en-US" sz="2800" dirty="0"/>
              <a:t> </a:t>
            </a:r>
            <a:r>
              <a:rPr lang="en-US" sz="2800" dirty="0" err="1"/>
              <a:t>bài</a:t>
            </a:r>
            <a:r>
              <a:rPr lang="en-US" sz="2800" dirty="0"/>
              <a:t>: </a:t>
            </a:r>
            <a:r>
              <a:rPr lang="en-US" sz="2800" dirty="0" err="1" smtClean="0"/>
              <a:t>Viết</a:t>
            </a:r>
            <a:r>
              <a:rPr lang="en-US" sz="2800" dirty="0" smtClean="0"/>
              <a:t> </a:t>
            </a:r>
            <a:r>
              <a:rPr lang="en-US" sz="2800" dirty="0" err="1"/>
              <a:t>về</a:t>
            </a:r>
            <a:r>
              <a:rPr lang="en-US" sz="2800" dirty="0"/>
              <a:t> </a:t>
            </a:r>
            <a:r>
              <a:rPr lang="en-US" sz="2800" dirty="0" err="1"/>
              <a:t>tình</a:t>
            </a:r>
            <a:r>
              <a:rPr lang="en-US" sz="2800" dirty="0"/>
              <a:t> </a:t>
            </a:r>
            <a:r>
              <a:rPr lang="en-US" sz="2800" dirty="0" err="1"/>
              <a:t>cảm</a:t>
            </a:r>
            <a:r>
              <a:rPr lang="en-US" sz="2800" dirty="0"/>
              <a:t> </a:t>
            </a:r>
            <a:r>
              <a:rPr lang="en-US" sz="2800" dirty="0" err="1"/>
              <a:t>yêu</a:t>
            </a:r>
            <a:r>
              <a:rPr lang="en-US" sz="2800" dirty="0"/>
              <a:t> </a:t>
            </a:r>
            <a:r>
              <a:rPr lang="en-US" sz="2800" dirty="0" err="1"/>
              <a:t>thương</a:t>
            </a:r>
            <a:r>
              <a:rPr lang="en-US" sz="2800" dirty="0"/>
              <a:t> </a:t>
            </a:r>
            <a:r>
              <a:rPr lang="en-US" sz="2800" dirty="0" err="1"/>
              <a:t>mẹ</a:t>
            </a:r>
            <a:r>
              <a:rPr lang="en-US" sz="2800" dirty="0"/>
              <a:t> </a:t>
            </a:r>
            <a:r>
              <a:rPr lang="en-US" sz="2800" dirty="0" err="1"/>
              <a:t>sâu</a:t>
            </a:r>
            <a:r>
              <a:rPr lang="en-US" sz="2800" dirty="0"/>
              <a:t> </a:t>
            </a:r>
            <a:r>
              <a:rPr lang="en-US" sz="2800" dirty="0" err="1"/>
              <a:t>nặng</a:t>
            </a:r>
            <a:r>
              <a:rPr lang="en-US" sz="2800" dirty="0"/>
              <a:t> </a:t>
            </a:r>
            <a:r>
              <a:rPr lang="en-US" sz="2800" dirty="0" err="1"/>
              <a:t>của</a:t>
            </a:r>
            <a:r>
              <a:rPr lang="en-US" sz="2800" dirty="0"/>
              <a:t> </a:t>
            </a:r>
            <a:r>
              <a:rPr lang="en-US" sz="2800" dirty="0" err="1"/>
              <a:t>anh</a:t>
            </a:r>
            <a:r>
              <a:rPr lang="en-US" sz="2800" dirty="0"/>
              <a:t> </a:t>
            </a:r>
            <a:r>
              <a:rPr lang="en-US" sz="2800" dirty="0" err="1"/>
              <a:t>chiến</a:t>
            </a:r>
            <a:r>
              <a:rPr lang="en-US" sz="2800" dirty="0"/>
              <a:t> </a:t>
            </a:r>
            <a:r>
              <a:rPr lang="en-US" sz="2800" dirty="0" err="1"/>
              <a:t>sĩ</a:t>
            </a:r>
            <a:endParaRPr lang="en-US" sz="2800" dirty="0"/>
          </a:p>
          <a:p>
            <a:r>
              <a:rPr lang="vi-VN" sz="2800" dirty="0"/>
              <a:t>- </a:t>
            </a:r>
            <a:r>
              <a:rPr lang="en-US" sz="2800" dirty="0" err="1"/>
              <a:t>Kiểu</a:t>
            </a:r>
            <a:r>
              <a:rPr lang="en-US" sz="2800" dirty="0"/>
              <a:t> </a:t>
            </a:r>
            <a:r>
              <a:rPr lang="en-US" sz="2800" dirty="0" err="1"/>
              <a:t>bài</a:t>
            </a:r>
            <a:r>
              <a:rPr lang="en-US" sz="2800" dirty="0"/>
              <a:t>:</a:t>
            </a:r>
          </a:p>
          <a:p>
            <a:r>
              <a:rPr lang="en-US" sz="2800" dirty="0"/>
              <a:t> + </a:t>
            </a:r>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cảm</a:t>
            </a:r>
            <a:r>
              <a:rPr lang="en-US" sz="2800" dirty="0"/>
              <a:t> </a:t>
            </a:r>
            <a:r>
              <a:rPr lang="en-US" sz="2800" dirty="0" err="1"/>
              <a:t>nhận</a:t>
            </a:r>
            <a:r>
              <a:rPr lang="en-US" sz="2800" dirty="0"/>
              <a:t> </a:t>
            </a:r>
            <a:r>
              <a:rPr lang="en-US" sz="2800" dirty="0" err="1"/>
              <a:t>về</a:t>
            </a:r>
            <a:r>
              <a:rPr lang="en-US" sz="2800" dirty="0"/>
              <a:t> </a:t>
            </a:r>
            <a:r>
              <a:rPr lang="en-US" sz="2800" dirty="0" err="1"/>
              <a:t>bài</a:t>
            </a:r>
            <a:r>
              <a:rPr lang="en-US" sz="2800" dirty="0"/>
              <a:t> </a:t>
            </a:r>
            <a:r>
              <a:rPr lang="en-US" sz="2800" dirty="0" err="1"/>
              <a:t>thơ</a:t>
            </a:r>
            <a:r>
              <a:rPr lang="en-US" sz="2800" dirty="0"/>
              <a:t>. </a:t>
            </a:r>
          </a:p>
          <a:p>
            <a:r>
              <a:rPr lang="en-US" sz="2800" dirty="0"/>
              <a:t> + </a:t>
            </a:r>
            <a:r>
              <a:rPr lang="en-US" sz="2800" dirty="0" err="1"/>
              <a:t>Giới</a:t>
            </a:r>
            <a:r>
              <a:rPr lang="en-US" sz="2800" dirty="0"/>
              <a:t> </a:t>
            </a:r>
            <a:r>
              <a:rPr lang="en-US" sz="2800" dirty="0" err="1"/>
              <a:t>hạn</a:t>
            </a:r>
            <a:r>
              <a:rPr lang="en-US" sz="2800" dirty="0"/>
              <a:t> </a:t>
            </a:r>
            <a:r>
              <a:rPr lang="en-US" sz="2800" dirty="0" err="1"/>
              <a:t>viết</a:t>
            </a:r>
            <a:r>
              <a:rPr lang="en-US" sz="2800" dirty="0"/>
              <a:t>: </a:t>
            </a:r>
            <a:r>
              <a:rPr lang="en-US" sz="2800" dirty="0" err="1"/>
              <a:t>không</a:t>
            </a:r>
            <a:r>
              <a:rPr lang="en-US" sz="2800" dirty="0"/>
              <a:t> </a:t>
            </a:r>
            <a:r>
              <a:rPr lang="en-US" sz="2800" dirty="0" err="1"/>
              <a:t>quá</a:t>
            </a:r>
            <a:r>
              <a:rPr lang="en-US" sz="2800" dirty="0"/>
              <a:t> 200 </a:t>
            </a:r>
            <a:r>
              <a:rPr lang="en-US" sz="2800" dirty="0" err="1"/>
              <a:t>chữ</a:t>
            </a:r>
            <a:r>
              <a:rPr lang="en-US" sz="2800" dirty="0"/>
              <a:t> (</a:t>
            </a:r>
            <a:r>
              <a:rPr lang="en-US" sz="2800" dirty="0" err="1"/>
              <a:t>khoảng</a:t>
            </a:r>
            <a:r>
              <a:rPr lang="en-US" sz="2800" dirty="0"/>
              <a:t> 20 </a:t>
            </a:r>
            <a:r>
              <a:rPr lang="en-US" sz="2800" dirty="0" err="1"/>
              <a:t>câu</a:t>
            </a:r>
            <a:r>
              <a:rPr lang="en-US" sz="2800" dirty="0" smtClean="0"/>
              <a:t>).</a:t>
            </a:r>
          </a:p>
          <a:p>
            <a:r>
              <a:rPr lang="en-US" sz="2800" b="1" dirty="0" smtClean="0">
                <a:solidFill>
                  <a:srgbClr val="FF0000"/>
                </a:solidFill>
              </a:rPr>
              <a:t>       b)   Thu </a:t>
            </a:r>
            <a:r>
              <a:rPr lang="en-US" sz="2800" b="1" dirty="0" err="1">
                <a:solidFill>
                  <a:srgbClr val="FF0000"/>
                </a:solidFill>
              </a:rPr>
              <a:t>thập</a:t>
            </a:r>
            <a:r>
              <a:rPr lang="en-US" sz="2800" b="1" dirty="0">
                <a:solidFill>
                  <a:srgbClr val="FF0000"/>
                </a:solidFill>
              </a:rPr>
              <a:t> </a:t>
            </a:r>
            <a:r>
              <a:rPr lang="en-US" sz="2800" b="1" dirty="0" err="1">
                <a:solidFill>
                  <a:srgbClr val="FF0000"/>
                </a:solidFill>
              </a:rPr>
              <a:t>tư</a:t>
            </a:r>
            <a:r>
              <a:rPr lang="en-US" sz="2800" b="1" dirty="0">
                <a:solidFill>
                  <a:srgbClr val="FF0000"/>
                </a:solidFill>
              </a:rPr>
              <a:t> </a:t>
            </a:r>
            <a:r>
              <a:rPr lang="en-US" sz="2800" b="1" dirty="0" err="1" smtClean="0">
                <a:solidFill>
                  <a:srgbClr val="FF0000"/>
                </a:solidFill>
              </a:rPr>
              <a:t>liệu</a:t>
            </a:r>
            <a:r>
              <a:rPr lang="en-US" sz="2800" b="1" dirty="0" smtClean="0">
                <a:solidFill>
                  <a:srgbClr val="FF0000"/>
                </a:solidFill>
              </a:rPr>
              <a:t>:</a:t>
            </a:r>
            <a:endParaRPr lang="en-US" sz="2800" dirty="0">
              <a:solidFill>
                <a:srgbClr val="FF0000"/>
              </a:solidFill>
            </a:endParaRPr>
          </a:p>
          <a:p>
            <a:r>
              <a:rPr lang="en-US" sz="2800" dirty="0"/>
              <a:t> </a:t>
            </a:r>
            <a:r>
              <a:rPr lang="en-US" sz="2800" dirty="0" smtClean="0"/>
              <a:t> </a:t>
            </a:r>
            <a:r>
              <a:rPr lang="en-US" sz="2800" dirty="0" err="1" smtClean="0"/>
              <a:t>Các</a:t>
            </a:r>
            <a:r>
              <a:rPr lang="en-US" sz="2800" dirty="0" smtClean="0"/>
              <a:t> </a:t>
            </a:r>
            <a:r>
              <a:rPr lang="en-US" sz="2800" dirty="0" err="1"/>
              <a:t>thông</a:t>
            </a:r>
            <a:r>
              <a:rPr lang="en-US" sz="2800" dirty="0"/>
              <a:t> tin </a:t>
            </a:r>
            <a:r>
              <a:rPr lang="en-US" sz="2800" dirty="0" err="1"/>
              <a:t>cần</a:t>
            </a:r>
            <a:r>
              <a:rPr lang="en-US" sz="2800" dirty="0"/>
              <a:t> </a:t>
            </a:r>
            <a:r>
              <a:rPr lang="en-US" sz="2800" dirty="0" err="1"/>
              <a:t>hướng</a:t>
            </a:r>
            <a:r>
              <a:rPr lang="en-US" sz="2800" dirty="0"/>
              <a:t> </a:t>
            </a:r>
            <a:r>
              <a:rPr lang="en-US" sz="2800" dirty="0" err="1"/>
              <a:t>tới</a:t>
            </a:r>
            <a:r>
              <a:rPr lang="en-US" sz="2800" dirty="0"/>
              <a:t>: </a:t>
            </a:r>
            <a:r>
              <a:rPr lang="en-US" sz="2800" dirty="0" err="1"/>
              <a:t>tình</a:t>
            </a:r>
            <a:r>
              <a:rPr lang="en-US" sz="2800" dirty="0"/>
              <a:t> </a:t>
            </a:r>
            <a:r>
              <a:rPr lang="en-US" sz="2800" dirty="0" err="1"/>
              <a:t>cảm</a:t>
            </a:r>
            <a:r>
              <a:rPr lang="en-US" sz="2800" dirty="0"/>
              <a:t> </a:t>
            </a:r>
            <a:r>
              <a:rPr lang="en-US" sz="2800" dirty="0" err="1"/>
              <a:t>mẹ</a:t>
            </a:r>
            <a:r>
              <a:rPr lang="en-US" sz="2800" dirty="0"/>
              <a:t> con </a:t>
            </a:r>
            <a:r>
              <a:rPr lang="en-US" sz="2800" dirty="0" err="1"/>
              <a:t>thắm</a:t>
            </a:r>
            <a:r>
              <a:rPr lang="en-US" sz="2800" dirty="0"/>
              <a:t> </a:t>
            </a:r>
            <a:r>
              <a:rPr lang="en-US" sz="2800" dirty="0" err="1"/>
              <a:t>thiết</a:t>
            </a:r>
            <a:r>
              <a:rPr lang="en-US" sz="2800" dirty="0"/>
              <a:t>, </a:t>
            </a:r>
            <a:r>
              <a:rPr lang="en-US" sz="2800" dirty="0" err="1"/>
              <a:t>sâu</a:t>
            </a:r>
            <a:r>
              <a:rPr lang="en-US" sz="2800" dirty="0"/>
              <a:t> </a:t>
            </a:r>
            <a:r>
              <a:rPr lang="en-US" sz="2800" dirty="0" err="1"/>
              <a:t>nặng</a:t>
            </a:r>
            <a:r>
              <a:rPr lang="en-US" sz="2800" dirty="0"/>
              <a:t> </a:t>
            </a:r>
            <a:r>
              <a:rPr lang="en-US" sz="2800" dirty="0" err="1"/>
              <a:t>trong</a:t>
            </a:r>
            <a:r>
              <a:rPr lang="en-US" sz="2800" dirty="0"/>
              <a:t> </a:t>
            </a:r>
            <a:r>
              <a:rPr lang="en-US" sz="2800" dirty="0" err="1"/>
              <a:t>bài</a:t>
            </a:r>
            <a:r>
              <a:rPr lang="en-US" sz="2800" dirty="0"/>
              <a:t> </a:t>
            </a:r>
            <a:r>
              <a:rPr lang="en-US" sz="2800" dirty="0" err="1"/>
              <a:t>thơ</a:t>
            </a:r>
            <a:endParaRPr lang="en-US" sz="2800" dirty="0"/>
          </a:p>
        </p:txBody>
      </p:sp>
    </p:spTree>
    <p:extLst>
      <p:ext uri="{BB962C8B-B14F-4D97-AF65-F5344CB8AC3E}">
        <p14:creationId xmlns:p14="http://schemas.microsoft.com/office/powerpoint/2010/main" xmlns="" val="33526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8" y="0"/>
            <a:ext cx="9139943" cy="6858000"/>
          </a:xfrm>
          <a:prstGeom prst="rect">
            <a:avLst/>
          </a:prstGeom>
        </p:spPr>
      </p:pic>
      <p:sp>
        <p:nvSpPr>
          <p:cNvPr id="7" name="矩形 17"/>
          <p:cNvSpPr/>
          <p:nvPr/>
        </p:nvSpPr>
        <p:spPr bwMode="auto">
          <a:xfrm>
            <a:off x="1421360" y="234424"/>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143000" y="1066800"/>
            <a:ext cx="5757863"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algn="ctr">
              <a:lnSpc>
                <a:spcPct val="150000"/>
              </a:lnSpc>
              <a:spcBef>
                <a:spcPts val="600"/>
              </a:spcBef>
            </a:pPr>
            <a:r>
              <a:rPr lang="en-US" sz="2400" b="1" smtClean="0">
                <a:solidFill>
                  <a:srgbClr val="FF0000"/>
                </a:solidFill>
                <a:latin typeface="Times New Roman" pitchFamily="18" charset="0"/>
                <a:ea typeface="Calibri" pitchFamily="34" charset="0"/>
                <a:cs typeface="Calibri" pitchFamily="34" charset="0"/>
              </a:rPr>
              <a:t>HOÀN THÀNH PHIẾU HỌC TẬP 2</a:t>
            </a:r>
          </a:p>
          <a:p>
            <a:pPr marL="457200" algn="just">
              <a:lnSpc>
                <a:spcPct val="150000"/>
              </a:lnSpc>
              <a:spcBef>
                <a:spcPts val="600"/>
              </a:spcBef>
            </a:pPr>
            <a:endParaRPr lang="en-US">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smtClean="0">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xmlns="" val="3637252889"/>
              </p:ext>
            </p:extLst>
          </p:nvPr>
        </p:nvGraphicFramePr>
        <p:xfrm>
          <a:off x="1435115" y="2133600"/>
          <a:ext cx="6126148" cy="3884313"/>
        </p:xfrm>
        <a:graphic>
          <a:graphicData uri="http://schemas.openxmlformats.org/drawingml/2006/table">
            <a:tbl>
              <a:tblPr firstRow="1" firstCol="1" bandRow="1">
                <a:tableStyleId>{5940675A-B579-460E-94D1-54222C63F5DA}</a:tableStyleId>
              </a:tblPr>
              <a:tblGrid>
                <a:gridCol w="3058771"/>
                <a:gridCol w="3067377"/>
              </a:tblGrid>
              <a:tr h="971196">
                <a:tc>
                  <a:txBody>
                    <a:bodyPr/>
                    <a:lstStyle/>
                    <a:p>
                      <a:pPr marL="0" marR="0" algn="ctr">
                        <a:lnSpc>
                          <a:spcPct val="115000"/>
                        </a:lnSpc>
                        <a:spcBef>
                          <a:spcPts val="0"/>
                        </a:spcBef>
                        <a:spcAft>
                          <a:spcPts val="0"/>
                        </a:spcAft>
                      </a:pPr>
                      <a:r>
                        <a:rPr lang="en-US" sz="2200" b="1" dirty="0" err="1">
                          <a:solidFill>
                            <a:srgbClr val="FF0000"/>
                          </a:solidFill>
                          <a:effectLst/>
                        </a:rPr>
                        <a:t>Đặc</a:t>
                      </a:r>
                      <a:r>
                        <a:rPr lang="en-US" sz="2200" b="1" dirty="0">
                          <a:solidFill>
                            <a:srgbClr val="FF0000"/>
                          </a:solidFill>
                          <a:effectLst/>
                        </a:rPr>
                        <a:t> </a:t>
                      </a:r>
                      <a:r>
                        <a:rPr lang="en-US" sz="2200" b="1" dirty="0" err="1">
                          <a:solidFill>
                            <a:srgbClr val="FF0000"/>
                          </a:solidFill>
                          <a:effectLst/>
                        </a:rPr>
                        <a:t>điểm</a:t>
                      </a:r>
                      <a:r>
                        <a:rPr lang="en-US" sz="2200" b="1" dirty="0">
                          <a:solidFill>
                            <a:srgbClr val="FF0000"/>
                          </a:solidFill>
                          <a:effectLst/>
                        </a:rPr>
                        <a:t> </a:t>
                      </a:r>
                      <a:r>
                        <a:rPr lang="en-US" sz="2200" b="1" dirty="0" err="1">
                          <a:solidFill>
                            <a:srgbClr val="FF0000"/>
                          </a:solidFill>
                          <a:effectLst/>
                        </a:rPr>
                        <a:t>nổi</a:t>
                      </a:r>
                      <a:r>
                        <a:rPr lang="en-US" sz="2200" b="1" dirty="0">
                          <a:solidFill>
                            <a:srgbClr val="FF0000"/>
                          </a:solidFill>
                          <a:effectLst/>
                        </a:rPr>
                        <a:t> </a:t>
                      </a:r>
                      <a:r>
                        <a:rPr lang="en-US" sz="2200" b="1" dirty="0" err="1">
                          <a:solidFill>
                            <a:srgbClr val="FF0000"/>
                          </a:solidFill>
                          <a:effectLst/>
                        </a:rPr>
                        <a:t>bật</a:t>
                      </a:r>
                      <a:endParaRPr lang="en-US" sz="2200" b="1" dirty="0">
                        <a:solidFill>
                          <a:srgbClr val="FF0000"/>
                        </a:solidFill>
                        <a:effectLst/>
                      </a:endParaRPr>
                    </a:p>
                    <a:p>
                      <a:pPr marL="0" marR="0" algn="ctr">
                        <a:lnSpc>
                          <a:spcPct val="115000"/>
                        </a:lnSpc>
                        <a:spcBef>
                          <a:spcPts val="0"/>
                        </a:spcBef>
                        <a:spcAft>
                          <a:spcPts val="0"/>
                        </a:spcAft>
                      </a:pPr>
                      <a:r>
                        <a:rPr lang="en-US" sz="2200" b="1" dirty="0">
                          <a:solidFill>
                            <a:srgbClr val="FF0000"/>
                          </a:solidFill>
                          <a:effectLst/>
                        </a:rPr>
                        <a:t> </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200" b="1">
                          <a:solidFill>
                            <a:srgbClr val="FF0000"/>
                          </a:solidFill>
                          <a:effectLst/>
                        </a:rPr>
                        <a:t>Thể hiện trong bài thơ</a:t>
                      </a:r>
                    </a:p>
                    <a:p>
                      <a:pPr marL="0" marR="0" algn="ctr">
                        <a:lnSpc>
                          <a:spcPct val="115000"/>
                        </a:lnSpc>
                        <a:spcBef>
                          <a:spcPts val="0"/>
                        </a:spcBef>
                        <a:spcAft>
                          <a:spcPts val="0"/>
                        </a:spcAft>
                      </a:pPr>
                      <a:r>
                        <a:rPr lang="en-US" sz="2200" b="1">
                          <a:solidFill>
                            <a:srgbClr val="FF0000"/>
                          </a:solidFill>
                          <a:effectLst/>
                        </a:rPr>
                        <a:t> </a:t>
                      </a:r>
                      <a:endParaRPr lang="en-US" sz="2200" b="1" i="1">
                        <a:solidFill>
                          <a:srgbClr val="FF0000"/>
                        </a:solidFill>
                        <a:effectLst/>
                        <a:latin typeface="Times New Roman" pitchFamily="18" charset="0"/>
                        <a:ea typeface="Times New Roman"/>
                        <a:cs typeface="Times New Roman" pitchFamily="18" charset="0"/>
                      </a:endParaRPr>
                    </a:p>
                  </a:txBody>
                  <a:tcPr marL="68580" marR="68580" marT="0" marB="0"/>
                </a:tc>
              </a:tr>
              <a:tr h="1010004">
                <a:tc>
                  <a:txBody>
                    <a:bodyPr/>
                    <a:lstStyle/>
                    <a:p>
                      <a:pPr marL="0" marR="0" algn="just">
                        <a:lnSpc>
                          <a:spcPct val="115000"/>
                        </a:lnSpc>
                        <a:spcBef>
                          <a:spcPts val="0"/>
                        </a:spcBef>
                        <a:spcAft>
                          <a:spcPts val="0"/>
                        </a:spcAft>
                      </a:pPr>
                      <a:r>
                        <a:rPr lang="en-US" sz="2200" b="1" i="1" dirty="0" err="1">
                          <a:effectLst/>
                        </a:rPr>
                        <a:t>Mạch</a:t>
                      </a:r>
                      <a:r>
                        <a:rPr lang="en-US" sz="2200" b="1" i="1" dirty="0">
                          <a:effectLst/>
                        </a:rPr>
                        <a:t> </a:t>
                      </a:r>
                      <a:r>
                        <a:rPr lang="en-US" sz="2200" b="1" i="1" dirty="0" err="1">
                          <a:effectLst/>
                        </a:rPr>
                        <a:t>cảm</a:t>
                      </a:r>
                      <a:r>
                        <a:rPr lang="en-US" sz="2200" b="1" i="1" dirty="0">
                          <a:effectLst/>
                        </a:rPr>
                        <a:t> </a:t>
                      </a:r>
                      <a:r>
                        <a:rPr lang="en-US" sz="2200" b="1" i="1" dirty="0" err="1">
                          <a:effectLst/>
                        </a:rPr>
                        <a:t>xúc</a:t>
                      </a:r>
                      <a:r>
                        <a:rPr lang="en-US" sz="2200" b="1" i="1" dirty="0">
                          <a:effectLst/>
                        </a:rPr>
                        <a:t> </a:t>
                      </a:r>
                      <a:r>
                        <a:rPr lang="en-US" sz="2200" b="1" i="1" dirty="0" err="1">
                          <a:effectLst/>
                        </a:rPr>
                        <a:t>của</a:t>
                      </a:r>
                      <a:r>
                        <a:rPr lang="en-US" sz="2200" b="1" i="1" dirty="0">
                          <a:effectLst/>
                        </a:rPr>
                        <a:t> </a:t>
                      </a:r>
                      <a:r>
                        <a:rPr lang="en-US" sz="2200" b="1" i="1" dirty="0" err="1">
                          <a:effectLst/>
                        </a:rPr>
                        <a:t>toàn</a:t>
                      </a:r>
                      <a:r>
                        <a:rPr lang="en-US" sz="2200" b="1" i="1" dirty="0">
                          <a:effectLst/>
                        </a:rPr>
                        <a:t> </a:t>
                      </a:r>
                      <a:r>
                        <a:rPr lang="en-US" sz="2200" b="1" i="1" dirty="0" err="1" smtClean="0">
                          <a:effectLst/>
                        </a:rPr>
                        <a:t>bài</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r h="896692">
                <a:tc>
                  <a:txBody>
                    <a:bodyPr/>
                    <a:lstStyle/>
                    <a:p>
                      <a:pPr marL="0" marR="0" algn="just">
                        <a:lnSpc>
                          <a:spcPct val="115000"/>
                        </a:lnSpc>
                        <a:spcBef>
                          <a:spcPts val="0"/>
                        </a:spcBef>
                        <a:spcAft>
                          <a:spcPts val="0"/>
                        </a:spcAft>
                      </a:pPr>
                      <a:r>
                        <a:rPr lang="en-US" sz="2200" b="1" i="1" dirty="0" err="1">
                          <a:effectLst/>
                        </a:rPr>
                        <a:t>Từ</a:t>
                      </a:r>
                      <a:r>
                        <a:rPr lang="en-US" sz="2200" b="1" i="1" dirty="0">
                          <a:effectLst/>
                        </a:rPr>
                        <a:t> </a:t>
                      </a:r>
                      <a:r>
                        <a:rPr lang="en-US" sz="2200" b="1" i="1" dirty="0" err="1">
                          <a:effectLst/>
                        </a:rPr>
                        <a:t>ngữ</a:t>
                      </a:r>
                      <a:r>
                        <a:rPr lang="en-US" sz="2200" b="1" i="1" dirty="0">
                          <a:effectLst/>
                        </a:rPr>
                        <a:t>, </a:t>
                      </a:r>
                      <a:r>
                        <a:rPr lang="en-US" sz="2200" b="1" i="1" dirty="0" err="1">
                          <a:effectLst/>
                        </a:rPr>
                        <a:t>hình</a:t>
                      </a:r>
                      <a:r>
                        <a:rPr lang="en-US" sz="2200" b="1" i="1" dirty="0">
                          <a:effectLst/>
                        </a:rPr>
                        <a:t> </a:t>
                      </a:r>
                      <a:r>
                        <a:rPr lang="en-US" sz="2200" b="1" i="1" dirty="0" err="1">
                          <a:effectLst/>
                        </a:rPr>
                        <a:t>ảnh</a:t>
                      </a:r>
                      <a:r>
                        <a:rPr lang="en-US" sz="2200" b="1" i="1" dirty="0">
                          <a:effectLst/>
                        </a:rPr>
                        <a:t> </a:t>
                      </a:r>
                      <a:r>
                        <a:rPr lang="en-US" sz="2200" b="1" i="1" dirty="0" err="1">
                          <a:effectLst/>
                        </a:rPr>
                        <a:t>độc</a:t>
                      </a:r>
                      <a:r>
                        <a:rPr lang="en-US" sz="2200" b="1" i="1" dirty="0">
                          <a:effectLst/>
                        </a:rPr>
                        <a:t> </a:t>
                      </a:r>
                      <a:r>
                        <a:rPr lang="en-US" sz="2200" b="1" i="1" dirty="0" err="1" smtClean="0">
                          <a:effectLst/>
                        </a:rPr>
                        <a:t>đáo</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r h="1006421">
                <a:tc>
                  <a:txBody>
                    <a:bodyPr/>
                    <a:lstStyle/>
                    <a:p>
                      <a:pPr marL="0" marR="0" algn="just">
                        <a:lnSpc>
                          <a:spcPct val="115000"/>
                        </a:lnSpc>
                        <a:spcBef>
                          <a:spcPts val="0"/>
                        </a:spcBef>
                        <a:spcAft>
                          <a:spcPts val="0"/>
                        </a:spcAft>
                      </a:pPr>
                      <a:r>
                        <a:rPr lang="en-US" sz="2200" b="1" i="1" dirty="0" err="1">
                          <a:effectLst/>
                        </a:rPr>
                        <a:t>Bài</a:t>
                      </a:r>
                      <a:r>
                        <a:rPr lang="en-US" sz="2200" b="1" i="1" dirty="0">
                          <a:effectLst/>
                        </a:rPr>
                        <a:t> </a:t>
                      </a:r>
                      <a:r>
                        <a:rPr lang="en-US" sz="2200" b="1" i="1" dirty="0" err="1">
                          <a:effectLst/>
                        </a:rPr>
                        <a:t>học</a:t>
                      </a:r>
                      <a:r>
                        <a:rPr lang="en-US" sz="2200" b="1" i="1" dirty="0">
                          <a:effectLst/>
                        </a:rPr>
                        <a:t> </a:t>
                      </a:r>
                      <a:r>
                        <a:rPr lang="en-US" sz="2200" b="1" i="1" dirty="0" err="1">
                          <a:effectLst/>
                        </a:rPr>
                        <a:t>nhận</a:t>
                      </a:r>
                      <a:r>
                        <a:rPr lang="en-US" sz="2200" b="1" i="1" dirty="0">
                          <a:effectLst/>
                        </a:rPr>
                        <a:t> </a:t>
                      </a:r>
                      <a:r>
                        <a:rPr lang="en-US" sz="2200" b="1" i="1" dirty="0" err="1">
                          <a:effectLst/>
                        </a:rPr>
                        <a:t>thức</a:t>
                      </a:r>
                      <a:r>
                        <a:rPr lang="en-US" sz="2200" b="1" i="1" dirty="0">
                          <a:effectLst/>
                        </a:rPr>
                        <a:t> </a:t>
                      </a:r>
                      <a:r>
                        <a:rPr lang="en-US" sz="2200" b="1" i="1" dirty="0" err="1">
                          <a:effectLst/>
                        </a:rPr>
                        <a:t>dành</a:t>
                      </a:r>
                      <a:r>
                        <a:rPr lang="en-US" sz="2200" b="1" i="1" dirty="0">
                          <a:effectLst/>
                        </a:rPr>
                        <a:t> </a:t>
                      </a:r>
                      <a:r>
                        <a:rPr lang="en-US" sz="2200" b="1" i="1" dirty="0" err="1">
                          <a:effectLst/>
                        </a:rPr>
                        <a:t>cho</a:t>
                      </a:r>
                      <a:r>
                        <a:rPr lang="en-US" sz="2200" b="1" i="1" dirty="0">
                          <a:effectLst/>
                        </a:rPr>
                        <a:t> </a:t>
                      </a:r>
                      <a:r>
                        <a:rPr lang="en-US" sz="2200" b="1" i="1" dirty="0" err="1">
                          <a:effectLst/>
                        </a:rPr>
                        <a:t>bản</a:t>
                      </a:r>
                      <a:r>
                        <a:rPr lang="en-US" sz="2200" b="1" i="1" dirty="0">
                          <a:effectLst/>
                        </a:rPr>
                        <a:t> </a:t>
                      </a:r>
                      <a:r>
                        <a:rPr lang="en-US" sz="2200" b="1" i="1" dirty="0" err="1" smtClean="0">
                          <a:effectLst/>
                        </a:rPr>
                        <a:t>thân</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bl>
          </a:graphicData>
        </a:graphic>
      </p:graphicFrame>
      <p:sp>
        <p:nvSpPr>
          <p:cNvPr id="3" name="Rectangle 1"/>
          <p:cNvSpPr>
            <a:spLocks noChangeArrowheads="1"/>
          </p:cNvSpPr>
          <p:nvPr/>
        </p:nvSpPr>
        <p:spPr bwMode="auto">
          <a:xfrm>
            <a:off x="2989263" y="2881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4248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179512" y="197860"/>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304800" y="1219200"/>
            <a:ext cx="8610600"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971550" indent="-514350" algn="just">
              <a:lnSpc>
                <a:spcPct val="150000"/>
              </a:lnSpc>
              <a:spcBef>
                <a:spcPts val="600"/>
              </a:spcBef>
              <a:buAutoNum type="alphaLcParenR"/>
            </a:pPr>
            <a:r>
              <a:rPr lang="en-US" sz="2600" dirty="0" err="1" smtClean="0">
                <a:solidFill>
                  <a:srgbClr val="FF0000"/>
                </a:solidFill>
                <a:latin typeface="Times New Roman" pitchFamily="18" charset="0"/>
                <a:ea typeface="Calibri" pitchFamily="34" charset="0"/>
                <a:cs typeface="Calibri" pitchFamily="34" charset="0"/>
              </a:rPr>
              <a:t>Tìm</a:t>
            </a:r>
            <a:r>
              <a:rPr lang="en-US" sz="2600" dirty="0" smtClean="0">
                <a:solidFill>
                  <a:srgbClr val="FF0000"/>
                </a:solidFill>
                <a:latin typeface="Times New Roman" pitchFamily="18" charset="0"/>
                <a:ea typeface="Calibri" pitchFamily="34" charset="0"/>
                <a:cs typeface="Calibri" pitchFamily="34" charset="0"/>
              </a:rPr>
              <a:t> ý</a:t>
            </a:r>
          </a:p>
          <a:p>
            <a:pPr marL="457200" indent="-457200">
              <a:buFontTx/>
              <a:buChar char="-"/>
            </a:pPr>
            <a:r>
              <a:rPr lang="en-US" sz="2600" dirty="0" err="1" smtClean="0"/>
              <a:t>Mạch</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bài</a:t>
            </a:r>
            <a:r>
              <a:rPr lang="en-US" sz="2600" dirty="0" smtClean="0"/>
              <a:t> </a:t>
            </a:r>
            <a:r>
              <a:rPr lang="en-US" sz="2600" dirty="0" err="1" smtClean="0"/>
              <a:t>thơ</a:t>
            </a:r>
            <a:r>
              <a:rPr lang="en-US" sz="2600" dirty="0" smtClean="0"/>
              <a:t>, </a:t>
            </a:r>
            <a:r>
              <a:rPr lang="en-US" sz="2600" dirty="0" err="1" smtClean="0"/>
              <a:t>thể</a:t>
            </a:r>
            <a:r>
              <a:rPr lang="en-US" sz="2600" dirty="0" smtClean="0"/>
              <a:t> </a:t>
            </a:r>
            <a:r>
              <a:rPr lang="en-US" sz="2600" dirty="0" err="1" smtClean="0"/>
              <a:t>hiện</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yêu</a:t>
            </a:r>
            <a:r>
              <a:rPr lang="en-US" sz="2600" dirty="0" smtClean="0"/>
              <a:t> </a:t>
            </a:r>
            <a:r>
              <a:rPr lang="en-US" sz="2600" dirty="0" err="1" smtClean="0"/>
              <a:t>thương</a:t>
            </a:r>
            <a:r>
              <a:rPr lang="en-US" sz="2600" dirty="0" smtClean="0"/>
              <a:t> </a:t>
            </a:r>
            <a:r>
              <a:rPr lang="en-US" sz="2600" dirty="0" err="1" smtClean="0"/>
              <a:t>mẹ</a:t>
            </a:r>
            <a:r>
              <a:rPr lang="en-US" sz="2600" dirty="0" smtClean="0"/>
              <a:t> </a:t>
            </a:r>
            <a:r>
              <a:rPr lang="en-US" sz="2600" dirty="0" err="1" smtClean="0"/>
              <a:t>rất</a:t>
            </a:r>
            <a:r>
              <a:rPr lang="en-US" sz="2600" dirty="0" smtClean="0"/>
              <a:t> </a:t>
            </a:r>
            <a:r>
              <a:rPr lang="en-US" sz="2600" dirty="0" err="1" smtClean="0"/>
              <a:t>sâu</a:t>
            </a:r>
            <a:r>
              <a:rPr lang="en-US" sz="2600" dirty="0" smtClean="0"/>
              <a:t> </a:t>
            </a:r>
            <a:r>
              <a:rPr lang="en-US" sz="2600" dirty="0" err="1" smtClean="0"/>
              <a:t>nặng</a:t>
            </a:r>
            <a:r>
              <a:rPr lang="en-US" sz="2600" dirty="0" smtClean="0"/>
              <a:t> </a:t>
            </a:r>
            <a:r>
              <a:rPr lang="en-US" sz="2600" dirty="0" err="1" smtClean="0"/>
              <a:t>của</a:t>
            </a:r>
            <a:r>
              <a:rPr lang="en-US" sz="2600" dirty="0" smtClean="0"/>
              <a:t> </a:t>
            </a:r>
            <a:r>
              <a:rPr lang="en-US" sz="2600" dirty="0" err="1" smtClean="0"/>
              <a:t>anh</a:t>
            </a:r>
            <a:r>
              <a:rPr lang="en-US" sz="2600" dirty="0" smtClean="0"/>
              <a:t> </a:t>
            </a:r>
            <a:r>
              <a:rPr lang="en-US" sz="2600" dirty="0" err="1" smtClean="0"/>
              <a:t>chiến</a:t>
            </a:r>
            <a:r>
              <a:rPr lang="en-US" sz="2600" dirty="0" smtClean="0"/>
              <a:t> </a:t>
            </a:r>
            <a:r>
              <a:rPr lang="en-US" sz="2600" dirty="0" err="1" smtClean="0"/>
              <a:t>sĩ</a:t>
            </a:r>
            <a:r>
              <a:rPr lang="en-US" sz="2600" dirty="0" smtClean="0"/>
              <a:t> </a:t>
            </a:r>
            <a:r>
              <a:rPr lang="en-US" sz="2600" dirty="0" err="1" smtClean="0"/>
              <a:t>Vệ</a:t>
            </a:r>
            <a:r>
              <a:rPr lang="en-US" sz="2600" dirty="0" smtClean="0"/>
              <a:t> </a:t>
            </a:r>
            <a:r>
              <a:rPr lang="en-US" sz="2600" dirty="0" err="1" smtClean="0"/>
              <a:t>quốc</a:t>
            </a:r>
            <a:r>
              <a:rPr lang="en-US" sz="2600" dirty="0" smtClean="0"/>
              <a:t> </a:t>
            </a:r>
            <a:r>
              <a:rPr lang="en-US" sz="2600" dirty="0" err="1" smtClean="0"/>
              <a:t>quân</a:t>
            </a:r>
            <a:r>
              <a:rPr lang="en-US" sz="2600" dirty="0" smtClean="0"/>
              <a:t> </a:t>
            </a:r>
            <a:r>
              <a:rPr lang="en-US" sz="2600" dirty="0" err="1" smtClean="0"/>
              <a:t>trong</a:t>
            </a:r>
            <a:r>
              <a:rPr lang="en-US" sz="2600" dirty="0" smtClean="0"/>
              <a:t> </a:t>
            </a:r>
            <a:r>
              <a:rPr lang="en-US" sz="2600" dirty="0" err="1" smtClean="0"/>
              <a:t>khi</a:t>
            </a:r>
            <a:r>
              <a:rPr lang="en-US" sz="2600" dirty="0" smtClean="0"/>
              <a:t> </a:t>
            </a:r>
            <a:r>
              <a:rPr lang="en-US" sz="2600" dirty="0" err="1" smtClean="0"/>
              <a:t>chiến</a:t>
            </a:r>
            <a:r>
              <a:rPr lang="en-US" sz="2600" dirty="0" smtClean="0"/>
              <a:t> </a:t>
            </a:r>
            <a:r>
              <a:rPr lang="en-US" sz="2600" dirty="0" err="1" smtClean="0"/>
              <a:t>đấu</a:t>
            </a:r>
            <a:r>
              <a:rPr lang="en-US" sz="2600" dirty="0" smtClean="0"/>
              <a:t>, </a:t>
            </a:r>
            <a:r>
              <a:rPr lang="en-US" sz="2600" dirty="0" err="1" smtClean="0"/>
              <a:t>không</a:t>
            </a:r>
            <a:r>
              <a:rPr lang="en-US" sz="2600" dirty="0" smtClean="0"/>
              <a:t> </a:t>
            </a:r>
            <a:r>
              <a:rPr lang="en-US" sz="2600" dirty="0" err="1" smtClean="0"/>
              <a:t>thể</a:t>
            </a:r>
            <a:r>
              <a:rPr lang="en-US" sz="2600" dirty="0" smtClean="0"/>
              <a:t> </a:t>
            </a:r>
            <a:r>
              <a:rPr lang="en-US" sz="2600" dirty="0" err="1" smtClean="0"/>
              <a:t>về</a:t>
            </a:r>
            <a:r>
              <a:rPr lang="en-US" sz="2600" dirty="0" smtClean="0"/>
              <a:t> </a:t>
            </a:r>
            <a:r>
              <a:rPr lang="en-US" sz="2600" dirty="0" err="1" smtClean="0"/>
              <a:t>thăm</a:t>
            </a:r>
            <a:r>
              <a:rPr lang="en-US" sz="2600" dirty="0" smtClean="0"/>
              <a:t> </a:t>
            </a:r>
            <a:r>
              <a:rPr lang="en-US" sz="2600" dirty="0" err="1" smtClean="0"/>
              <a:t>mẹ</a:t>
            </a:r>
            <a:r>
              <a:rPr lang="en-US" sz="2600" dirty="0" smtClean="0"/>
              <a:t>.</a:t>
            </a:r>
            <a:endParaRPr lang="en-US" sz="2600" dirty="0"/>
          </a:p>
          <a:p>
            <a:pPr marL="457200" indent="-457200">
              <a:buFontTx/>
              <a:buChar char="-"/>
            </a:pPr>
            <a:r>
              <a:rPr lang="en-US" sz="2600" dirty="0" err="1" smtClean="0"/>
              <a:t>Từ</a:t>
            </a:r>
            <a:r>
              <a:rPr lang="en-US" sz="2600" dirty="0" smtClean="0"/>
              <a:t> </a:t>
            </a:r>
            <a:r>
              <a:rPr lang="en-US" sz="2600" dirty="0" err="1" smtClean="0"/>
              <a:t>ngữ</a:t>
            </a:r>
            <a:r>
              <a:rPr lang="en-US" sz="2600" dirty="0" smtClean="0"/>
              <a:t>, </a:t>
            </a:r>
            <a:r>
              <a:rPr lang="en-US" sz="2600" dirty="0" err="1" smtClean="0"/>
              <a:t>hình</a:t>
            </a:r>
            <a:r>
              <a:rPr lang="en-US" sz="2600" dirty="0" smtClean="0"/>
              <a:t> </a:t>
            </a:r>
            <a:r>
              <a:rPr lang="en-US" sz="2600" dirty="0" err="1" smtClean="0"/>
              <a:t>ảnh</a:t>
            </a:r>
            <a:r>
              <a:rPr lang="en-US" sz="2600" dirty="0" smtClean="0"/>
              <a:t> </a:t>
            </a:r>
            <a:r>
              <a:rPr lang="en-US" sz="2600" dirty="0" err="1" smtClean="0"/>
              <a:t>độc</a:t>
            </a:r>
            <a:r>
              <a:rPr lang="en-US" sz="2600" dirty="0" smtClean="0"/>
              <a:t> </a:t>
            </a:r>
            <a:r>
              <a:rPr lang="en-US" sz="2600" dirty="0" err="1" smtClean="0"/>
              <a:t>đáo</a:t>
            </a:r>
            <a:r>
              <a:rPr lang="en-US" sz="2600" dirty="0" smtClean="0"/>
              <a:t>: </a:t>
            </a:r>
          </a:p>
          <a:p>
            <a:r>
              <a:rPr lang="en-US" sz="2600" dirty="0" smtClean="0"/>
              <a:t>+ </a:t>
            </a:r>
            <a:r>
              <a:rPr lang="en-US" sz="2600" dirty="0" err="1" smtClean="0"/>
              <a:t>Từ</a:t>
            </a:r>
            <a:r>
              <a:rPr lang="en-US" sz="2600" dirty="0" smtClean="0"/>
              <a:t> </a:t>
            </a:r>
            <a:r>
              <a:rPr lang="en-US" sz="2600" dirty="0" err="1" smtClean="0"/>
              <a:t>ngữ</a:t>
            </a:r>
            <a:r>
              <a:rPr lang="en-US" sz="2600" dirty="0" smtClean="0"/>
              <a:t>: </a:t>
            </a:r>
            <a:r>
              <a:rPr lang="en-US" sz="2600" dirty="0" err="1" smtClean="0"/>
              <a:t>từ</a:t>
            </a:r>
            <a:r>
              <a:rPr lang="en-US" sz="2600" dirty="0" smtClean="0"/>
              <a:t> </a:t>
            </a:r>
            <a:r>
              <a:rPr lang="en-US" sz="2600" dirty="0" err="1" smtClean="0"/>
              <a:t>láy</a:t>
            </a:r>
            <a:r>
              <a:rPr lang="en-US" sz="2600" dirty="0" smtClean="0"/>
              <a:t> (</a:t>
            </a:r>
            <a:r>
              <a:rPr lang="en-US" sz="2600" dirty="0" err="1" smtClean="0"/>
              <a:t>heo</a:t>
            </a:r>
            <a:r>
              <a:rPr lang="en-US" sz="2600" dirty="0" smtClean="0"/>
              <a:t> </a:t>
            </a:r>
            <a:r>
              <a:rPr lang="en-US" sz="2600" dirty="0" err="1" smtClean="0"/>
              <a:t>heo</a:t>
            </a:r>
            <a:r>
              <a:rPr lang="en-US" sz="2600" dirty="0" smtClean="0"/>
              <a:t>, </a:t>
            </a:r>
            <a:r>
              <a:rPr lang="en-US" sz="2600" dirty="0" err="1" smtClean="0"/>
              <a:t>lâm</a:t>
            </a:r>
            <a:r>
              <a:rPr lang="en-US" sz="2600" dirty="0" smtClean="0"/>
              <a:t> </a:t>
            </a:r>
            <a:r>
              <a:rPr lang="en-US" sz="2600" dirty="0" err="1" smtClean="0"/>
              <a:t>thâm</a:t>
            </a:r>
            <a:r>
              <a:rPr lang="en-US" sz="2600" dirty="0" smtClean="0"/>
              <a:t>, </a:t>
            </a:r>
            <a:r>
              <a:rPr lang="en-US" sz="2600" dirty="0" err="1" smtClean="0"/>
              <a:t>sớm</a:t>
            </a:r>
            <a:r>
              <a:rPr lang="en-US" sz="2600" dirty="0" smtClean="0"/>
              <a:t> </a:t>
            </a:r>
            <a:r>
              <a:rPr lang="en-US" sz="2600" dirty="0" err="1" smtClean="0"/>
              <a:t>sớm</a:t>
            </a:r>
            <a:r>
              <a:rPr lang="en-US" sz="2600" dirty="0" smtClean="0"/>
              <a:t>, </a:t>
            </a:r>
            <a:r>
              <a:rPr lang="en-US" sz="2600" dirty="0" err="1" smtClean="0"/>
              <a:t>chiều</a:t>
            </a:r>
            <a:r>
              <a:rPr lang="en-US" sz="2600" dirty="0" smtClean="0"/>
              <a:t> </a:t>
            </a:r>
            <a:r>
              <a:rPr lang="en-US" sz="2600" dirty="0" err="1" smtClean="0"/>
              <a:t>chiều</a:t>
            </a:r>
            <a:r>
              <a:rPr lang="en-US" sz="2600" dirty="0" smtClean="0"/>
              <a:t>, </a:t>
            </a:r>
            <a:r>
              <a:rPr lang="en-US" sz="2600" dirty="0" err="1" smtClean="0"/>
              <a:t>quây</a:t>
            </a:r>
            <a:r>
              <a:rPr lang="en-US" sz="2600" dirty="0" smtClean="0"/>
              <a:t> </a:t>
            </a:r>
            <a:r>
              <a:rPr lang="en-US" sz="2600" dirty="0" err="1" smtClean="0"/>
              <a:t>quần</a:t>
            </a:r>
            <a:r>
              <a:rPr lang="en-US" sz="2600" dirty="0" smtClean="0"/>
              <a:t>…),  </a:t>
            </a:r>
            <a:r>
              <a:rPr lang="en-US" sz="2600" dirty="0" err="1" smtClean="0"/>
              <a:t>từ</a:t>
            </a:r>
            <a:r>
              <a:rPr lang="en-US" sz="2600" dirty="0" smtClean="0"/>
              <a:t> </a:t>
            </a:r>
            <a:r>
              <a:rPr lang="en-US" sz="2600" dirty="0" err="1" smtClean="0"/>
              <a:t>địa</a:t>
            </a:r>
            <a:r>
              <a:rPr lang="en-US" sz="2600" dirty="0" smtClean="0"/>
              <a:t> </a:t>
            </a:r>
            <a:r>
              <a:rPr lang="en-US" sz="2600" dirty="0" err="1" smtClean="0"/>
              <a:t>phương</a:t>
            </a:r>
            <a:r>
              <a:rPr lang="en-US" sz="2600" dirty="0" smtClean="0"/>
              <a:t> (</a:t>
            </a:r>
            <a:r>
              <a:rPr lang="en-US" sz="2600" dirty="0" err="1" smtClean="0"/>
              <a:t>bầm</a:t>
            </a:r>
            <a:r>
              <a:rPr lang="en-US" sz="2600" dirty="0" smtClean="0"/>
              <a:t>- </a:t>
            </a:r>
            <a:r>
              <a:rPr lang="en-US" sz="2600" dirty="0" err="1" smtClean="0"/>
              <a:t>mẹ</a:t>
            </a:r>
            <a:r>
              <a:rPr lang="en-US" sz="2600" dirty="0" smtClean="0"/>
              <a:t>).</a:t>
            </a:r>
          </a:p>
          <a:p>
            <a:r>
              <a:rPr lang="en-US" sz="2600" dirty="0" smtClean="0"/>
              <a:t>+ </a:t>
            </a:r>
            <a:r>
              <a:rPr lang="en-US" sz="2600" dirty="0" err="1" smtClean="0"/>
              <a:t>Hình</a:t>
            </a:r>
            <a:r>
              <a:rPr lang="en-US" sz="2600" dirty="0" smtClean="0"/>
              <a:t> </a:t>
            </a:r>
            <a:r>
              <a:rPr lang="en-US" sz="2600" dirty="0" err="1" smtClean="0"/>
              <a:t>ảnh</a:t>
            </a:r>
            <a:r>
              <a:rPr lang="en-US" sz="2600" dirty="0" smtClean="0"/>
              <a:t> so </a:t>
            </a:r>
            <a:r>
              <a:rPr lang="en-US" sz="2600" dirty="0" err="1" smtClean="0"/>
              <a:t>sánh</a:t>
            </a:r>
            <a:r>
              <a:rPr lang="en-US" sz="2600" dirty="0" smtClean="0"/>
              <a:t> </a:t>
            </a:r>
            <a:r>
              <a:rPr lang="en-US" sz="2600" dirty="0" err="1" smtClean="0"/>
              <a:t>độc</a:t>
            </a:r>
            <a:r>
              <a:rPr lang="en-US" sz="2600" dirty="0" smtClean="0"/>
              <a:t> </a:t>
            </a:r>
            <a:r>
              <a:rPr lang="en-US" sz="2600" dirty="0" err="1" smtClean="0"/>
              <a:t>đáo</a:t>
            </a:r>
            <a:r>
              <a:rPr lang="en-US" sz="2600" dirty="0" smtClean="0"/>
              <a:t>: </a:t>
            </a:r>
            <a:r>
              <a:rPr lang="en-US" sz="2600" dirty="0" err="1" smtClean="0"/>
              <a:t>cấy</a:t>
            </a:r>
            <a:r>
              <a:rPr lang="en-US" sz="2600" dirty="0" smtClean="0"/>
              <a:t> </a:t>
            </a:r>
            <a:r>
              <a:rPr lang="en-US" sz="2600" dirty="0" err="1" smtClean="0"/>
              <a:t>mạ</a:t>
            </a:r>
            <a:r>
              <a:rPr lang="en-US" sz="2600" dirty="0" smtClean="0"/>
              <a:t> non- </a:t>
            </a:r>
            <a:r>
              <a:rPr lang="en-US" sz="2600" dirty="0" err="1" smtClean="0"/>
              <a:t>nỗi</a:t>
            </a:r>
            <a:r>
              <a:rPr lang="en-US" sz="2600" dirty="0" smtClean="0"/>
              <a:t> </a:t>
            </a:r>
            <a:r>
              <a:rPr lang="en-US" sz="2600" dirty="0" err="1" smtClean="0"/>
              <a:t>thương</a:t>
            </a:r>
            <a:r>
              <a:rPr lang="en-US" sz="2600" dirty="0" smtClean="0"/>
              <a:t> con; </a:t>
            </a:r>
            <a:r>
              <a:rPr lang="en-US" sz="2600" dirty="0" err="1" smtClean="0"/>
              <a:t>hạt</a:t>
            </a:r>
            <a:r>
              <a:rPr lang="en-US" sz="2600" dirty="0" smtClean="0"/>
              <a:t> </a:t>
            </a:r>
            <a:r>
              <a:rPr lang="en-US" sz="2600" dirty="0" err="1" smtClean="0"/>
              <a:t>mưa</a:t>
            </a:r>
            <a:r>
              <a:rPr lang="en-US" sz="2600" dirty="0" smtClean="0"/>
              <a:t> </a:t>
            </a:r>
            <a:r>
              <a:rPr lang="en-US" sz="2600" dirty="0" err="1" smtClean="0"/>
              <a:t>phùn</a:t>
            </a:r>
            <a:r>
              <a:rPr lang="en-US" sz="2600" dirty="0" smtClean="0"/>
              <a:t> - </a:t>
            </a:r>
            <a:r>
              <a:rPr lang="en-US" sz="2600" dirty="0" err="1" smtClean="0"/>
              <a:t>nỗi</a:t>
            </a:r>
            <a:r>
              <a:rPr lang="en-US" sz="2600" dirty="0" smtClean="0"/>
              <a:t> </a:t>
            </a:r>
            <a:r>
              <a:rPr lang="en-US" sz="2600" dirty="0" err="1" smtClean="0"/>
              <a:t>thương</a:t>
            </a:r>
            <a:r>
              <a:rPr lang="en-US" sz="2600" dirty="0" smtClean="0"/>
              <a:t> </a:t>
            </a:r>
            <a:r>
              <a:rPr lang="en-US" sz="2600" dirty="0" err="1" smtClean="0"/>
              <a:t>bầm</a:t>
            </a:r>
            <a:r>
              <a:rPr lang="en-US" sz="2600" dirty="0" smtClean="0"/>
              <a:t> </a:t>
            </a:r>
            <a:r>
              <a:rPr lang="en-US" sz="2600" dirty="0" err="1" smtClean="0"/>
              <a:t>của</a:t>
            </a:r>
            <a:r>
              <a:rPr lang="en-US" sz="2600" dirty="0" smtClean="0"/>
              <a:t> </a:t>
            </a:r>
            <a:r>
              <a:rPr lang="en-US" sz="2600" dirty="0" err="1" smtClean="0"/>
              <a:t>người</a:t>
            </a:r>
            <a:r>
              <a:rPr lang="en-US" sz="2600" dirty="0" smtClean="0"/>
              <a:t> </a:t>
            </a:r>
            <a:r>
              <a:rPr lang="en-US" sz="2600" dirty="0" err="1" smtClean="0"/>
              <a:t>chiến</a:t>
            </a:r>
            <a:r>
              <a:rPr lang="en-US" sz="2600" dirty="0" smtClean="0"/>
              <a:t> </a:t>
            </a:r>
            <a:r>
              <a:rPr lang="en-US" sz="2600" dirty="0" err="1" smtClean="0"/>
              <a:t>sĩ</a:t>
            </a:r>
            <a:r>
              <a:rPr lang="en-US" sz="2600" dirty="0" smtClean="0"/>
              <a:t>.</a:t>
            </a:r>
          </a:p>
          <a:p>
            <a:r>
              <a:rPr lang="en-US" sz="2600" dirty="0" smtClean="0"/>
              <a:t>+ Qua </a:t>
            </a:r>
            <a:r>
              <a:rPr lang="en-US" sz="2600" dirty="0" err="1" smtClean="0"/>
              <a:t>bài</a:t>
            </a:r>
            <a:r>
              <a:rPr lang="en-US" sz="2600" dirty="0" smtClean="0"/>
              <a:t> </a:t>
            </a:r>
            <a:r>
              <a:rPr lang="en-US" sz="2600" dirty="0" err="1" smtClean="0"/>
              <a:t>thơ</a:t>
            </a:r>
            <a:r>
              <a:rPr lang="en-US" sz="2600" dirty="0" smtClean="0"/>
              <a:t>, </a:t>
            </a:r>
            <a:r>
              <a:rPr lang="en-US" sz="2600" dirty="0" err="1" smtClean="0"/>
              <a:t>em</a:t>
            </a:r>
            <a:r>
              <a:rPr lang="en-US" sz="2600" dirty="0" smtClean="0"/>
              <a:t> </a:t>
            </a:r>
            <a:r>
              <a:rPr lang="en-US" sz="2600" dirty="0" err="1" smtClean="0"/>
              <a:t>cảm</a:t>
            </a:r>
            <a:r>
              <a:rPr lang="en-US" sz="2600" dirty="0" smtClean="0"/>
              <a:t> </a:t>
            </a:r>
            <a:r>
              <a:rPr lang="en-US" sz="2600" dirty="0" err="1" smtClean="0"/>
              <a:t>thấy</a:t>
            </a:r>
            <a:r>
              <a:rPr lang="en-US" sz="2600" dirty="0" smtClean="0"/>
              <a:t> </a:t>
            </a:r>
            <a:r>
              <a:rPr lang="en-US" sz="2600" dirty="0" err="1" smtClean="0"/>
              <a:t>yêu</a:t>
            </a:r>
            <a:r>
              <a:rPr lang="en-US" sz="2600" dirty="0" smtClean="0"/>
              <a:t> </a:t>
            </a:r>
            <a:r>
              <a:rPr lang="en-US" sz="2600" dirty="0" err="1" smtClean="0"/>
              <a:t>quý</a:t>
            </a:r>
            <a:r>
              <a:rPr lang="en-US" sz="2600" dirty="0" smtClean="0"/>
              <a:t> </a:t>
            </a:r>
            <a:r>
              <a:rPr lang="en-US" sz="2600" dirty="0" err="1" smtClean="0"/>
              <a:t>mẹ</a:t>
            </a:r>
            <a:r>
              <a:rPr lang="en-US" sz="2600" dirty="0" smtClean="0"/>
              <a:t> </a:t>
            </a:r>
            <a:r>
              <a:rPr lang="en-US" sz="2600" dirty="0" err="1" smtClean="0"/>
              <a:t>của</a:t>
            </a:r>
            <a:r>
              <a:rPr lang="en-US" sz="2600" dirty="0" smtClean="0"/>
              <a:t> </a:t>
            </a:r>
            <a:r>
              <a:rPr lang="en-US" sz="2600" dirty="0" err="1" smtClean="0"/>
              <a:t>mình</a:t>
            </a:r>
            <a:r>
              <a:rPr lang="en-US" sz="2600" dirty="0" smtClean="0"/>
              <a:t> </a:t>
            </a:r>
            <a:r>
              <a:rPr lang="en-US" sz="2600" dirty="0" err="1" smtClean="0"/>
              <a:t>hơn</a:t>
            </a:r>
            <a:r>
              <a:rPr lang="en-US" sz="2600" dirty="0" smtClean="0"/>
              <a:t> </a:t>
            </a:r>
            <a:r>
              <a:rPr lang="en-US" sz="2600" dirty="0" err="1" smtClean="0"/>
              <a:t>nữa</a:t>
            </a:r>
            <a:r>
              <a:rPr lang="en-US" sz="2600" dirty="0" smtClean="0"/>
              <a:t> </a:t>
            </a:r>
            <a:r>
              <a:rPr lang="en-US" sz="2600" dirty="0" err="1" smtClean="0"/>
              <a:t>bởi</a:t>
            </a:r>
            <a:r>
              <a:rPr lang="en-US" sz="2600" dirty="0" smtClean="0"/>
              <a:t> </a:t>
            </a:r>
            <a:r>
              <a:rPr lang="en-US" sz="2600" dirty="0" err="1" smtClean="0"/>
              <a:t>mẹ</a:t>
            </a:r>
            <a:r>
              <a:rPr lang="en-US" sz="2600" dirty="0" smtClean="0"/>
              <a:t> </a:t>
            </a:r>
            <a:r>
              <a:rPr lang="en-US" sz="2600" dirty="0" err="1" smtClean="0"/>
              <a:t>luôn</a:t>
            </a:r>
            <a:r>
              <a:rPr lang="en-US" sz="2600" dirty="0" smtClean="0"/>
              <a:t> </a:t>
            </a:r>
            <a:r>
              <a:rPr lang="en-US" sz="2600" dirty="0" err="1" smtClean="0"/>
              <a:t>là</a:t>
            </a:r>
            <a:r>
              <a:rPr lang="en-US" sz="2600" dirty="0" smtClean="0"/>
              <a:t> </a:t>
            </a:r>
            <a:r>
              <a:rPr lang="en-US" sz="2600" dirty="0" err="1" smtClean="0"/>
              <a:t>người</a:t>
            </a:r>
            <a:r>
              <a:rPr lang="en-US" sz="2600" dirty="0" smtClean="0"/>
              <a:t> </a:t>
            </a:r>
            <a:r>
              <a:rPr lang="en-US" sz="2600" dirty="0" err="1" smtClean="0"/>
              <a:t>phụ</a:t>
            </a:r>
            <a:r>
              <a:rPr lang="en-US" sz="2600" dirty="0" smtClean="0"/>
              <a:t> </a:t>
            </a:r>
            <a:r>
              <a:rPr lang="en-US" sz="2600" dirty="0" err="1" smtClean="0"/>
              <a:t>nữ</a:t>
            </a:r>
            <a:r>
              <a:rPr lang="en-US" sz="2600" dirty="0" smtClean="0"/>
              <a:t> </a:t>
            </a:r>
            <a:r>
              <a:rPr lang="en-US" sz="2600" dirty="0" err="1" smtClean="0"/>
              <a:t>tần</a:t>
            </a:r>
            <a:r>
              <a:rPr lang="en-US" sz="2600" dirty="0" smtClean="0"/>
              <a:t> </a:t>
            </a:r>
            <a:r>
              <a:rPr lang="en-US" sz="2600" dirty="0" err="1" smtClean="0"/>
              <a:t>tảo</a:t>
            </a:r>
            <a:r>
              <a:rPr lang="en-US" sz="2600" dirty="0" smtClean="0"/>
              <a:t>, </a:t>
            </a:r>
            <a:r>
              <a:rPr lang="en-US" sz="2600" dirty="0" err="1" smtClean="0"/>
              <a:t>gánh</a:t>
            </a:r>
            <a:r>
              <a:rPr lang="en-US" sz="2600" dirty="0" smtClean="0"/>
              <a:t> </a:t>
            </a:r>
            <a:r>
              <a:rPr lang="en-US" sz="2600" dirty="0" err="1" smtClean="0"/>
              <a:t>vác</a:t>
            </a:r>
            <a:r>
              <a:rPr lang="en-US" sz="2600" dirty="0" smtClean="0"/>
              <a:t> </a:t>
            </a:r>
            <a:r>
              <a:rPr lang="en-US" sz="2600" dirty="0" err="1" smtClean="0"/>
              <a:t>công</a:t>
            </a:r>
            <a:r>
              <a:rPr lang="en-US" sz="2600" dirty="0" smtClean="0"/>
              <a:t> </a:t>
            </a:r>
            <a:r>
              <a:rPr lang="en-US" sz="2600" dirty="0" err="1" smtClean="0"/>
              <a:t>việc</a:t>
            </a:r>
            <a:r>
              <a:rPr lang="en-US" sz="2600" dirty="0" smtClean="0"/>
              <a:t> ở </a:t>
            </a:r>
            <a:r>
              <a:rPr lang="en-US" sz="2600" dirty="0" err="1" smtClean="0"/>
              <a:t>gia</a:t>
            </a:r>
            <a:r>
              <a:rPr lang="en-US" sz="2600" dirty="0" smtClean="0"/>
              <a:t> </a:t>
            </a:r>
            <a:r>
              <a:rPr lang="en-US" sz="2600" dirty="0" err="1" smtClean="0"/>
              <a:t>đình</a:t>
            </a:r>
            <a:r>
              <a:rPr lang="en-US" sz="2600" dirty="0" smtClean="0"/>
              <a:t> </a:t>
            </a:r>
            <a:r>
              <a:rPr lang="en-US" sz="2600" dirty="0" err="1" smtClean="0"/>
              <a:t>dù</a:t>
            </a:r>
            <a:r>
              <a:rPr lang="en-US" sz="2600" dirty="0" smtClean="0"/>
              <a:t> </a:t>
            </a:r>
            <a:r>
              <a:rPr lang="en-US" sz="2600" dirty="0" err="1" smtClean="0"/>
              <a:t>trong</a:t>
            </a:r>
            <a:r>
              <a:rPr lang="en-US" sz="2600" dirty="0" smtClean="0"/>
              <a:t> </a:t>
            </a:r>
            <a:r>
              <a:rPr lang="en-US" sz="2600" dirty="0" err="1" smtClean="0"/>
              <a:t>bất</a:t>
            </a:r>
            <a:r>
              <a:rPr lang="en-US" sz="2600" dirty="0" smtClean="0"/>
              <a:t> </a:t>
            </a:r>
            <a:r>
              <a:rPr lang="en-US" sz="2600" dirty="0" err="1" smtClean="0"/>
              <a:t>kỳ</a:t>
            </a:r>
            <a:r>
              <a:rPr lang="en-US" sz="2600" dirty="0" smtClean="0"/>
              <a:t> </a:t>
            </a:r>
            <a:r>
              <a:rPr lang="en-US" sz="2600" dirty="0" err="1" smtClean="0"/>
              <a:t>hoàn</a:t>
            </a:r>
            <a:r>
              <a:rPr lang="en-US" sz="2600" dirty="0" smtClean="0"/>
              <a:t> </a:t>
            </a:r>
            <a:r>
              <a:rPr lang="en-US" sz="2600" dirty="0" err="1" smtClean="0"/>
              <a:t>cảnh</a:t>
            </a:r>
            <a:r>
              <a:rPr lang="en-US" sz="2600" dirty="0" smtClean="0"/>
              <a:t> </a:t>
            </a:r>
            <a:r>
              <a:rPr lang="en-US" sz="2600" dirty="0" err="1" smtClean="0"/>
              <a:t>nào</a:t>
            </a:r>
            <a:r>
              <a:rPr lang="en-US" sz="2600" dirty="0" smtClean="0"/>
              <a:t>.</a:t>
            </a:r>
          </a:p>
        </p:txBody>
      </p:sp>
    </p:spTree>
    <p:extLst>
      <p:ext uri="{BB962C8B-B14F-4D97-AF65-F5344CB8AC3E}">
        <p14:creationId xmlns:p14="http://schemas.microsoft.com/office/powerpoint/2010/main" xmlns="" val="30806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0510"/>
            <a:ext cx="9179449" cy="6847490"/>
          </a:xfrm>
          <a:prstGeom prst="rect">
            <a:avLst/>
          </a:prstGeom>
        </p:spPr>
      </p:pic>
      <p:sp>
        <p:nvSpPr>
          <p:cNvPr id="7" name="矩形 17"/>
          <p:cNvSpPr/>
          <p:nvPr/>
        </p:nvSpPr>
        <p:spPr bwMode="auto">
          <a:xfrm>
            <a:off x="1143000" y="178954"/>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752600" y="1066800"/>
            <a:ext cx="5410199"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itchFamily="18" charset="0"/>
                <a:cs typeface="Times New Roman" pitchFamily="18" charset="0"/>
              </a:rPr>
              <a:t>b) </a:t>
            </a:r>
            <a:r>
              <a:rPr lang="en-US" sz="2600" dirty="0" err="1" smtClean="0">
                <a:solidFill>
                  <a:srgbClr val="FF0000"/>
                </a:solidFill>
                <a:latin typeface="Times New Roman" pitchFamily="18" charset="0"/>
                <a:cs typeface="Times New Roman" pitchFamily="18" charset="0"/>
              </a:rPr>
              <a:t>Lập</a:t>
            </a:r>
            <a:r>
              <a:rPr lang="en-US" sz="2600" dirty="0" smtClean="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dàn</a:t>
            </a:r>
            <a:r>
              <a:rPr lang="en-US" sz="2600" dirty="0">
                <a:solidFill>
                  <a:srgbClr val="FF0000"/>
                </a:solidFill>
                <a:latin typeface="Times New Roman" pitchFamily="18" charset="0"/>
                <a:cs typeface="Times New Roman" pitchFamily="18" charset="0"/>
              </a:rPr>
              <a:t> ý</a:t>
            </a:r>
          </a:p>
          <a:p>
            <a:r>
              <a:rPr lang="en-US" sz="2600" dirty="0"/>
              <a:t>- </a:t>
            </a:r>
            <a:r>
              <a:rPr lang="en-US" sz="2600" dirty="0" err="1"/>
              <a:t>Mở</a:t>
            </a:r>
            <a:r>
              <a:rPr lang="en-US" sz="2600" dirty="0"/>
              <a:t> </a:t>
            </a:r>
            <a:r>
              <a:rPr lang="en-US" sz="2600" dirty="0" err="1"/>
              <a:t>đoạn</a:t>
            </a:r>
            <a:r>
              <a:rPr lang="en-US" sz="2600" dirty="0"/>
              <a:t>: </a:t>
            </a:r>
            <a:r>
              <a:rPr lang="en-US" sz="2600" dirty="0" err="1"/>
              <a:t>Bài</a:t>
            </a:r>
            <a:r>
              <a:rPr lang="en-US" sz="2600" dirty="0"/>
              <a:t> </a:t>
            </a:r>
            <a:r>
              <a:rPr lang="en-US" sz="2600" dirty="0" err="1"/>
              <a:t>thơ</a:t>
            </a:r>
            <a:r>
              <a:rPr lang="en-US" sz="2600" dirty="0"/>
              <a:t> </a:t>
            </a:r>
            <a:r>
              <a:rPr lang="en-US" sz="2600" dirty="0" smtClean="0"/>
              <a:t>“</a:t>
            </a:r>
            <a:r>
              <a:rPr lang="en-US" sz="2600" dirty="0" err="1" smtClean="0"/>
              <a:t>Bầm</a:t>
            </a:r>
            <a:r>
              <a:rPr lang="en-US" sz="2600" dirty="0" smtClean="0"/>
              <a:t> </a:t>
            </a:r>
            <a:r>
              <a:rPr lang="en-US" sz="2600" dirty="0" err="1" smtClean="0"/>
              <a:t>ơi</a:t>
            </a:r>
            <a:r>
              <a:rPr lang="en-US" sz="2600" dirty="0" smtClean="0"/>
              <a:t>” </a:t>
            </a:r>
            <a:r>
              <a:rPr lang="en-US" sz="2600" dirty="0" err="1"/>
              <a:t>của</a:t>
            </a:r>
            <a:r>
              <a:rPr lang="en-US" sz="2600" dirty="0"/>
              <a:t> </a:t>
            </a:r>
            <a:r>
              <a:rPr lang="en-US" sz="2600" dirty="0" err="1"/>
              <a:t>nhà</a:t>
            </a:r>
            <a:r>
              <a:rPr lang="en-US" sz="2600" dirty="0"/>
              <a:t> </a:t>
            </a:r>
            <a:r>
              <a:rPr lang="en-US" sz="2600" dirty="0" err="1"/>
              <a:t>thơ</a:t>
            </a:r>
            <a:r>
              <a:rPr lang="en-US" sz="2600" dirty="0"/>
              <a:t> </a:t>
            </a:r>
            <a:r>
              <a:rPr lang="en-US" sz="2600" dirty="0" err="1"/>
              <a:t>Tố</a:t>
            </a:r>
            <a:r>
              <a:rPr lang="en-US" sz="2600" dirty="0"/>
              <a:t> </a:t>
            </a:r>
            <a:r>
              <a:rPr lang="en-US" sz="2600" dirty="0" err="1"/>
              <a:t>Hữu</a:t>
            </a:r>
            <a:r>
              <a:rPr lang="en-US" sz="2600" dirty="0"/>
              <a:t> ca </a:t>
            </a:r>
            <a:r>
              <a:rPr lang="en-US" sz="2600" dirty="0" err="1"/>
              <a:t>ngợi</a:t>
            </a:r>
            <a:r>
              <a:rPr lang="en-US" sz="2600" dirty="0"/>
              <a:t> </a:t>
            </a:r>
            <a:r>
              <a:rPr lang="en-US" sz="2600" dirty="0" err="1"/>
              <a:t>người</a:t>
            </a:r>
            <a:r>
              <a:rPr lang="en-US" sz="2600" dirty="0"/>
              <a:t> </a:t>
            </a:r>
            <a:r>
              <a:rPr lang="en-US" sz="2600" dirty="0" err="1"/>
              <a:t>mẹ</a:t>
            </a:r>
            <a:r>
              <a:rPr lang="en-US" sz="2600" dirty="0"/>
              <a:t> </a:t>
            </a:r>
            <a:r>
              <a:rPr lang="en-US" sz="2600" dirty="0" err="1"/>
              <a:t>và</a:t>
            </a:r>
            <a:r>
              <a:rPr lang="en-US" sz="2600" dirty="0"/>
              <a:t> </a:t>
            </a:r>
            <a:r>
              <a:rPr lang="en-US" sz="2600" dirty="0" err="1"/>
              <a:t>tình</a:t>
            </a:r>
            <a:r>
              <a:rPr lang="en-US" sz="2600" dirty="0"/>
              <a:t> </a:t>
            </a:r>
            <a:r>
              <a:rPr lang="en-US" sz="2600" dirty="0" err="1"/>
              <a:t>yêu</a:t>
            </a:r>
            <a:r>
              <a:rPr lang="en-US" sz="2600" dirty="0"/>
              <a:t> con </a:t>
            </a:r>
            <a:r>
              <a:rPr lang="en-US" sz="2600" dirty="0" err="1"/>
              <a:t>thắm</a:t>
            </a:r>
            <a:r>
              <a:rPr lang="en-US" sz="2600" dirty="0"/>
              <a:t> </a:t>
            </a:r>
            <a:r>
              <a:rPr lang="en-US" sz="2600" dirty="0" err="1"/>
              <a:t>thiết</a:t>
            </a:r>
            <a:r>
              <a:rPr lang="en-US" sz="2600" dirty="0"/>
              <a:t>, </a:t>
            </a:r>
            <a:r>
              <a:rPr lang="en-US" sz="2600" dirty="0" err="1"/>
              <a:t>sâu</a:t>
            </a:r>
            <a:r>
              <a:rPr lang="en-US" sz="2600" dirty="0"/>
              <a:t> </a:t>
            </a:r>
            <a:r>
              <a:rPr lang="en-US" sz="2600" dirty="0" err="1"/>
              <a:t>nặng</a:t>
            </a:r>
            <a:r>
              <a:rPr lang="en-US" sz="2600" dirty="0"/>
              <a:t> </a:t>
            </a:r>
            <a:r>
              <a:rPr lang="en-US" sz="2600" dirty="0" err="1"/>
              <a:t>giữa</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ở </a:t>
            </a:r>
            <a:r>
              <a:rPr lang="en-US" sz="2600" dirty="0" err="1"/>
              <a:t>ngoài</a:t>
            </a:r>
            <a:r>
              <a:rPr lang="en-US" sz="2600" dirty="0"/>
              <a:t> </a:t>
            </a:r>
            <a:r>
              <a:rPr lang="en-US" sz="2600" dirty="0" err="1"/>
              <a:t>tiền</a:t>
            </a:r>
            <a:r>
              <a:rPr lang="en-US" sz="2600" dirty="0"/>
              <a:t> </a:t>
            </a:r>
            <a:r>
              <a:rPr lang="en-US" sz="2600" dirty="0" err="1"/>
              <a:t>tuyến</a:t>
            </a:r>
            <a:r>
              <a:rPr lang="en-US" sz="2600" dirty="0"/>
              <a:t> </a:t>
            </a:r>
            <a:r>
              <a:rPr lang="en-US" sz="2600" dirty="0" err="1"/>
              <a:t>với</a:t>
            </a:r>
            <a:r>
              <a:rPr lang="en-US" sz="2600" dirty="0"/>
              <a:t> </a:t>
            </a:r>
            <a:r>
              <a:rPr lang="en-US" sz="2600" dirty="0" err="1"/>
              <a:t>người</a:t>
            </a:r>
            <a:r>
              <a:rPr lang="en-US" sz="2600" dirty="0"/>
              <a:t> </a:t>
            </a:r>
            <a:r>
              <a:rPr lang="en-US" sz="2600" dirty="0" err="1"/>
              <a:t>mẹ</a:t>
            </a:r>
            <a:r>
              <a:rPr lang="en-US" sz="2600" dirty="0"/>
              <a:t> </a:t>
            </a:r>
            <a:r>
              <a:rPr lang="en-US" sz="2600" dirty="0" err="1"/>
              <a:t>tần</a:t>
            </a:r>
            <a:r>
              <a:rPr lang="en-US" sz="2600" dirty="0"/>
              <a:t> </a:t>
            </a:r>
            <a:r>
              <a:rPr lang="en-US" sz="2600" dirty="0" err="1"/>
              <a:t>tảo</a:t>
            </a:r>
            <a:r>
              <a:rPr lang="en-US" sz="2600" dirty="0"/>
              <a:t>, </a:t>
            </a:r>
            <a:r>
              <a:rPr lang="en-US" sz="2600" dirty="0" err="1"/>
              <a:t>giàu</a:t>
            </a:r>
            <a:r>
              <a:rPr lang="en-US" sz="2600" dirty="0"/>
              <a:t> </a:t>
            </a:r>
            <a:r>
              <a:rPr lang="en-US" sz="2600" dirty="0" err="1"/>
              <a:t>tình</a:t>
            </a:r>
            <a:r>
              <a:rPr lang="en-US" sz="2600" dirty="0"/>
              <a:t> </a:t>
            </a:r>
            <a:r>
              <a:rPr lang="en-US" sz="2600" dirty="0" err="1"/>
              <a:t>yêu</a:t>
            </a:r>
            <a:r>
              <a:rPr lang="en-US" sz="2600" dirty="0"/>
              <a:t> </a:t>
            </a:r>
            <a:r>
              <a:rPr lang="en-US" sz="2600" dirty="0" err="1"/>
              <a:t>thương</a:t>
            </a:r>
            <a:r>
              <a:rPr lang="en-US" sz="2600" dirty="0"/>
              <a:t> con </a:t>
            </a:r>
            <a:r>
              <a:rPr lang="en-US" sz="2600" dirty="0" err="1"/>
              <a:t>nơi</a:t>
            </a:r>
            <a:r>
              <a:rPr lang="en-US" sz="2600" dirty="0"/>
              <a:t> </a:t>
            </a:r>
            <a:r>
              <a:rPr lang="en-US" sz="2600" dirty="0" err="1"/>
              <a:t>quê</a:t>
            </a:r>
            <a:r>
              <a:rPr lang="en-US" sz="2600" dirty="0"/>
              <a:t> </a:t>
            </a:r>
            <a:r>
              <a:rPr lang="en-US" sz="2600" dirty="0" err="1"/>
              <a:t>nhà</a:t>
            </a:r>
            <a:r>
              <a:rPr lang="en-US" sz="2600" dirty="0"/>
              <a:t>.</a:t>
            </a:r>
            <a:br>
              <a:rPr lang="en-US" sz="2600" dirty="0"/>
            </a:br>
            <a:endParaRPr lang="en-US" sz="2600" dirty="0"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sz="2600" dirty="0"/>
          </a:p>
        </p:txBody>
      </p:sp>
    </p:spTree>
    <p:extLst>
      <p:ext uri="{BB962C8B-B14F-4D97-AF65-F5344CB8AC3E}">
        <p14:creationId xmlns:p14="http://schemas.microsoft.com/office/powerpoint/2010/main" xmlns="" val="6810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432735" y="166187"/>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230188" y="1024156"/>
            <a:ext cx="8805767"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smtClean="0"/>
              <a:t>               </a:t>
            </a:r>
            <a:r>
              <a:rPr lang="en-US" sz="2400" dirty="0" smtClean="0">
                <a:solidFill>
                  <a:srgbClr val="FF0000"/>
                </a:solidFill>
                <a:latin typeface="Times New Roman" pitchFamily="18" charset="0"/>
                <a:cs typeface="Times New Roman" pitchFamily="18" charset="0"/>
              </a:rPr>
              <a:t>b) </a:t>
            </a:r>
            <a:r>
              <a:rPr lang="en-US" sz="2400" dirty="0" err="1" smtClean="0">
                <a:solidFill>
                  <a:srgbClr val="FF0000"/>
                </a:solidFill>
                <a:latin typeface="Times New Roman" pitchFamily="18" charset="0"/>
                <a:cs typeface="Times New Roman" pitchFamily="18" charset="0"/>
              </a:rPr>
              <a:t>Lập</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dàn</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ý</a:t>
            </a:r>
            <a:r>
              <a:rPr lang="en-US" sz="2400" dirty="0"/>
              <a:t/>
            </a:r>
            <a:br>
              <a:rPr lang="en-US" sz="2400" dirty="0"/>
            </a:br>
            <a:r>
              <a:rPr lang="en-US" sz="2400" dirty="0"/>
              <a:t>- </a:t>
            </a:r>
            <a:r>
              <a:rPr lang="en-US" sz="2400" dirty="0" err="1"/>
              <a:t>Thân</a:t>
            </a:r>
            <a:r>
              <a:rPr lang="en-US" sz="2400" dirty="0"/>
              <a:t> </a:t>
            </a:r>
            <a:r>
              <a:rPr lang="en-US" sz="2400" dirty="0" err="1"/>
              <a:t>đoạn</a:t>
            </a:r>
            <a:r>
              <a:rPr lang="en-US" sz="2400" dirty="0"/>
              <a:t>:</a:t>
            </a:r>
            <a:r>
              <a:rPr lang="en-US" sz="2400" b="1" dirty="0"/>
              <a:t> </a:t>
            </a:r>
            <a:endParaRPr lang="en-US" sz="2400" dirty="0"/>
          </a:p>
          <a:p>
            <a:r>
              <a:rPr lang="en-US" sz="2400" dirty="0"/>
              <a:t>       + </a:t>
            </a:r>
            <a:r>
              <a:rPr lang="en-US" sz="2400" dirty="0" err="1"/>
              <a:t>Cả</a:t>
            </a:r>
            <a:r>
              <a:rPr lang="en-US" sz="2400" dirty="0"/>
              <a:t> </a:t>
            </a:r>
            <a:r>
              <a:rPr lang="en-US" sz="2400" dirty="0" err="1"/>
              <a:t>bài</a:t>
            </a:r>
            <a:r>
              <a:rPr lang="en-US" sz="2400" dirty="0"/>
              <a:t> </a:t>
            </a:r>
            <a:r>
              <a:rPr lang="en-US" sz="2400" dirty="0" err="1"/>
              <a:t>thơ</a:t>
            </a:r>
            <a:r>
              <a:rPr lang="en-US" sz="2400" dirty="0"/>
              <a:t> </a:t>
            </a:r>
            <a:r>
              <a:rPr lang="en-US" sz="2400" dirty="0" err="1"/>
              <a:t>là</a:t>
            </a:r>
            <a:r>
              <a:rPr lang="en-US" sz="2400" dirty="0"/>
              <a:t> </a:t>
            </a:r>
            <a:r>
              <a:rPr lang="en-US" sz="2400" dirty="0" err="1"/>
              <a:t>lời</a:t>
            </a:r>
            <a:r>
              <a:rPr lang="en-US" sz="2400" dirty="0"/>
              <a:t> </a:t>
            </a:r>
            <a:r>
              <a:rPr lang="en-US" sz="2400" dirty="0" err="1"/>
              <a:t>suy</a:t>
            </a:r>
            <a:r>
              <a:rPr lang="en-US" sz="2400" dirty="0"/>
              <a:t> </a:t>
            </a:r>
            <a:r>
              <a:rPr lang="en-US" sz="2400" dirty="0" err="1"/>
              <a:t>nghĩ</a:t>
            </a:r>
            <a:r>
              <a:rPr lang="en-US" sz="2400" dirty="0"/>
              <a:t> </a:t>
            </a:r>
            <a:r>
              <a:rPr lang="en-US" sz="2400" dirty="0" err="1"/>
              <a:t>của</a:t>
            </a:r>
            <a:r>
              <a:rPr lang="en-US" sz="2400" dirty="0"/>
              <a:t> </a:t>
            </a:r>
            <a:r>
              <a:rPr lang="en-US" sz="2400" dirty="0" err="1"/>
              <a:t>người</a:t>
            </a:r>
            <a:r>
              <a:rPr lang="en-US" sz="2400" dirty="0"/>
              <a:t> con ở </a:t>
            </a:r>
            <a:r>
              <a:rPr lang="en-US" sz="2400" dirty="0" err="1"/>
              <a:t>tiền</a:t>
            </a:r>
            <a:r>
              <a:rPr lang="en-US" sz="2400" dirty="0"/>
              <a:t> </a:t>
            </a:r>
            <a:r>
              <a:rPr lang="en-US" sz="2400" dirty="0" err="1"/>
              <a:t>tuyến</a:t>
            </a:r>
            <a:r>
              <a:rPr lang="en-US" sz="2400" dirty="0"/>
              <a:t> </a:t>
            </a:r>
            <a:r>
              <a:rPr lang="en-US" sz="2400" dirty="0" err="1"/>
              <a:t>nhớ</a:t>
            </a:r>
            <a:r>
              <a:rPr lang="en-US" sz="2400" dirty="0"/>
              <a:t> </a:t>
            </a:r>
            <a:r>
              <a:rPr lang="en-US" sz="2400" dirty="0" err="1"/>
              <a:t>về</a:t>
            </a:r>
            <a:r>
              <a:rPr lang="en-US" sz="2400" dirty="0"/>
              <a:t> </a:t>
            </a:r>
            <a:r>
              <a:rPr lang="en-US" sz="2400" dirty="0" err="1"/>
              <a:t>bầm</a:t>
            </a:r>
            <a:r>
              <a:rPr lang="en-US" sz="2400" dirty="0"/>
              <a:t> </a:t>
            </a:r>
            <a:r>
              <a:rPr lang="en-US" sz="2400" dirty="0" err="1"/>
              <a:t>mà</a:t>
            </a:r>
            <a:r>
              <a:rPr lang="en-US" sz="2400" dirty="0"/>
              <a:t> </a:t>
            </a:r>
            <a:r>
              <a:rPr lang="en-US" sz="2400" dirty="0" err="1"/>
              <a:t>không</a:t>
            </a:r>
            <a:r>
              <a:rPr lang="en-US" sz="2400" dirty="0"/>
              <a:t> </a:t>
            </a:r>
            <a:r>
              <a:rPr lang="en-US" sz="2400" dirty="0" err="1"/>
              <a:t>thể</a:t>
            </a:r>
            <a:r>
              <a:rPr lang="en-US" sz="2400" dirty="0"/>
              <a:t> </a:t>
            </a:r>
            <a:r>
              <a:rPr lang="en-US" sz="2400" dirty="0" err="1"/>
              <a:t>về</a:t>
            </a:r>
            <a:r>
              <a:rPr lang="en-US" sz="2400" dirty="0"/>
              <a:t> </a:t>
            </a:r>
            <a:r>
              <a:rPr lang="en-US" sz="2400" dirty="0" err="1"/>
              <a:t>được</a:t>
            </a:r>
            <a:r>
              <a:rPr lang="en-US" sz="2400" dirty="0"/>
              <a:t> </a:t>
            </a:r>
            <a:r>
              <a:rPr lang="en-US" sz="2400" dirty="0" err="1"/>
              <a:t>với</a:t>
            </a:r>
            <a:r>
              <a:rPr lang="en-US" sz="2400" dirty="0"/>
              <a:t> </a:t>
            </a:r>
            <a:r>
              <a:rPr lang="en-US" sz="2400" dirty="0" err="1"/>
              <a:t>những</a:t>
            </a:r>
            <a:r>
              <a:rPr lang="en-US" sz="2400" dirty="0"/>
              <a:t> </a:t>
            </a:r>
            <a:r>
              <a:rPr lang="en-US" sz="2400" dirty="0" err="1"/>
              <a:t>ngôn</a:t>
            </a:r>
            <a:r>
              <a:rPr lang="en-US" sz="2400" dirty="0"/>
              <a:t> </a:t>
            </a:r>
            <a:r>
              <a:rPr lang="en-US" sz="2400" dirty="0" err="1"/>
              <a:t>từ</a:t>
            </a:r>
            <a:r>
              <a:rPr lang="en-US" sz="2400" dirty="0"/>
              <a:t> </a:t>
            </a:r>
            <a:r>
              <a:rPr lang="en-US" sz="2400" dirty="0" err="1"/>
              <a:t>mộc</a:t>
            </a:r>
            <a:r>
              <a:rPr lang="en-US" sz="2400" dirty="0"/>
              <a:t> </a:t>
            </a:r>
            <a:r>
              <a:rPr lang="en-US" sz="2400" dirty="0" err="1"/>
              <a:t>mạc</a:t>
            </a:r>
            <a:r>
              <a:rPr lang="en-US" sz="2400" dirty="0"/>
              <a:t>, </a:t>
            </a:r>
            <a:r>
              <a:rPr lang="en-US" sz="2400" dirty="0" err="1"/>
              <a:t>bình</a:t>
            </a:r>
            <a:r>
              <a:rPr lang="en-US" sz="2400" dirty="0"/>
              <a:t> </a:t>
            </a:r>
            <a:r>
              <a:rPr lang="en-US" sz="2400" dirty="0" err="1"/>
              <a:t>dị</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a:t>
            </a:r>
            <a:r>
              <a:rPr lang="en-US" sz="2400" dirty="0" err="1"/>
              <a:t>hằng</a:t>
            </a:r>
            <a:r>
              <a:rPr lang="en-US" sz="2400" dirty="0"/>
              <a:t> </a:t>
            </a:r>
            <a:r>
              <a:rPr lang="en-US" sz="2400" dirty="0" err="1"/>
              <a:t>ngày</a:t>
            </a:r>
            <a:r>
              <a:rPr lang="en-US" sz="2400" dirty="0"/>
              <a:t>. </a:t>
            </a:r>
            <a:r>
              <a:rPr lang="en-US" sz="2400" dirty="0" err="1"/>
              <a:t>Nó</a:t>
            </a:r>
            <a:r>
              <a:rPr lang="en-US" sz="2400" dirty="0"/>
              <a:t> </a:t>
            </a:r>
            <a:r>
              <a:rPr lang="en-US" sz="2400" dirty="0" err="1"/>
              <a:t>như</a:t>
            </a:r>
            <a:r>
              <a:rPr lang="en-US" sz="2400" dirty="0"/>
              <a:t> </a:t>
            </a:r>
            <a:r>
              <a:rPr lang="en-US" sz="2400" dirty="0" err="1"/>
              <a:t>là</a:t>
            </a:r>
            <a:r>
              <a:rPr lang="en-US" sz="2400" dirty="0"/>
              <a:t> </a:t>
            </a:r>
            <a:r>
              <a:rPr lang="en-US" sz="2400" dirty="0" err="1"/>
              <a:t>một</a:t>
            </a:r>
            <a:r>
              <a:rPr lang="en-US" sz="2400" dirty="0"/>
              <a:t> </a:t>
            </a:r>
            <a:r>
              <a:rPr lang="en-US" sz="2400" dirty="0" err="1"/>
              <a:t>bức</a:t>
            </a:r>
            <a:r>
              <a:rPr lang="en-US" sz="2400" dirty="0"/>
              <a:t> </a:t>
            </a:r>
            <a:r>
              <a:rPr lang="en-US" sz="2400" dirty="0" err="1"/>
              <a:t>thư</a:t>
            </a:r>
            <a:r>
              <a:rPr lang="en-US" sz="2400" dirty="0"/>
              <a:t> </a:t>
            </a:r>
            <a:r>
              <a:rPr lang="en-US" sz="2400" dirty="0" err="1"/>
              <a:t>mà</a:t>
            </a:r>
            <a:r>
              <a:rPr lang="en-US" sz="2400" dirty="0"/>
              <a:t> </a:t>
            </a:r>
            <a:r>
              <a:rPr lang="en-US" sz="2400" dirty="0" err="1"/>
              <a:t>người</a:t>
            </a:r>
            <a:r>
              <a:rPr lang="en-US" sz="2400" dirty="0"/>
              <a:t> con </a:t>
            </a:r>
            <a:r>
              <a:rPr lang="en-US" sz="2400" dirty="0" err="1"/>
              <a:t>gởi</a:t>
            </a:r>
            <a:r>
              <a:rPr lang="en-US" sz="2400" dirty="0"/>
              <a:t> </a:t>
            </a:r>
            <a:r>
              <a:rPr lang="en-US" sz="2400" dirty="0" err="1"/>
              <a:t>cho</a:t>
            </a:r>
            <a:r>
              <a:rPr lang="en-US" sz="2400" dirty="0"/>
              <a:t> </a:t>
            </a:r>
            <a:r>
              <a:rPr lang="en-US" sz="2400" dirty="0" err="1"/>
              <a:t>mẹ</a:t>
            </a:r>
            <a:r>
              <a:rPr lang="en-US" sz="2400" dirty="0"/>
              <a:t> </a:t>
            </a:r>
            <a:r>
              <a:rPr lang="en-US" sz="2400" dirty="0" err="1"/>
              <a:t>của</a:t>
            </a:r>
            <a:r>
              <a:rPr lang="en-US" sz="2400" dirty="0"/>
              <a:t> </a:t>
            </a:r>
            <a:r>
              <a:rPr lang="en-US" sz="2400" dirty="0" err="1"/>
              <a:t>mình</a:t>
            </a:r>
            <a:r>
              <a:rPr lang="en-US" sz="2400" dirty="0"/>
              <a:t>. </a:t>
            </a:r>
          </a:p>
          <a:p>
            <a:r>
              <a:rPr lang="en-US" sz="2400" dirty="0"/>
              <a:t>       + </a:t>
            </a:r>
            <a:r>
              <a:rPr lang="en-US" sz="2400" dirty="0" err="1"/>
              <a:t>Hình</a:t>
            </a:r>
            <a:r>
              <a:rPr lang="en-US" sz="2400" dirty="0"/>
              <a:t> </a:t>
            </a:r>
            <a:r>
              <a:rPr lang="en-US" sz="2400" dirty="0" err="1"/>
              <a:t>dáng</a:t>
            </a:r>
            <a:r>
              <a:rPr lang="en-US" sz="2400" dirty="0"/>
              <a:t> </a:t>
            </a:r>
            <a:r>
              <a:rPr lang="en-US" sz="2400" dirty="0" err="1"/>
              <a:t>người</a:t>
            </a:r>
            <a:r>
              <a:rPr lang="en-US" sz="2400" dirty="0"/>
              <a:t> </a:t>
            </a:r>
            <a:r>
              <a:rPr lang="en-US" sz="2400" dirty="0" err="1"/>
              <a:t>bầm</a:t>
            </a:r>
            <a:r>
              <a:rPr lang="en-US" sz="2400" dirty="0"/>
              <a:t> </a:t>
            </a:r>
            <a:r>
              <a:rPr lang="en-US" sz="2400" dirty="0" err="1"/>
              <a:t>hiện</a:t>
            </a:r>
            <a:r>
              <a:rPr lang="en-US" sz="2400" dirty="0"/>
              <a:t> </a:t>
            </a:r>
            <a:r>
              <a:rPr lang="en-US" sz="2400" dirty="0" err="1"/>
              <a:t>lên</a:t>
            </a:r>
            <a:r>
              <a:rPr lang="en-US" sz="2400" dirty="0"/>
              <a:t> </a:t>
            </a:r>
            <a:r>
              <a:rPr lang="en-US" sz="2400" dirty="0" err="1"/>
              <a:t>với</a:t>
            </a:r>
            <a:r>
              <a:rPr lang="en-US" sz="2400" dirty="0"/>
              <a:t> </a:t>
            </a:r>
            <a:r>
              <a:rPr lang="en-US" sz="2400" dirty="0" err="1"/>
              <a:t>cảnh</a:t>
            </a:r>
            <a:r>
              <a:rPr lang="en-US" sz="2400" dirty="0"/>
              <a:t> </a:t>
            </a:r>
            <a:r>
              <a:rPr lang="en-US" sz="2400" dirty="0" err="1"/>
              <a:t>chiều</a:t>
            </a:r>
            <a:r>
              <a:rPr lang="en-US" sz="2400" dirty="0"/>
              <a:t> </a:t>
            </a:r>
            <a:r>
              <a:rPr lang="en-US" sz="2400" dirty="0" err="1"/>
              <a:t>đông</a:t>
            </a:r>
            <a:r>
              <a:rPr lang="en-US" sz="2400" dirty="0"/>
              <a:t>, </a:t>
            </a:r>
            <a:r>
              <a:rPr lang="en-US" sz="2400" dirty="0" err="1"/>
              <a:t>gió</a:t>
            </a:r>
            <a:r>
              <a:rPr lang="en-US" sz="2400" dirty="0"/>
              <a:t> </a:t>
            </a:r>
            <a:r>
              <a:rPr lang="en-US" sz="2400" dirty="0" err="1"/>
              <a:t>bấc</a:t>
            </a:r>
            <a:r>
              <a:rPr lang="en-US" sz="2400" dirty="0"/>
              <a:t> </a:t>
            </a:r>
            <a:r>
              <a:rPr lang="en-US" sz="2400" dirty="0" err="1"/>
              <a:t>như</a:t>
            </a:r>
            <a:r>
              <a:rPr lang="en-US" sz="2400" dirty="0"/>
              <a:t> </a:t>
            </a:r>
            <a:r>
              <a:rPr lang="en-US" sz="2400" dirty="0" err="1"/>
              <a:t>mưa</a:t>
            </a:r>
            <a:r>
              <a:rPr lang="en-US" sz="2400" dirty="0"/>
              <a:t> </a:t>
            </a:r>
            <a:r>
              <a:rPr lang="en-US" sz="2400" dirty="0" err="1"/>
              <a:t>phùn</a:t>
            </a:r>
            <a:r>
              <a:rPr lang="en-US" sz="2400" dirty="0"/>
              <a:t>, </a:t>
            </a:r>
            <a:r>
              <a:rPr lang="en-US" sz="2400" dirty="0" err="1"/>
              <a:t>các</a:t>
            </a:r>
            <a:r>
              <a:rPr lang="en-US" sz="2400" dirty="0"/>
              <a:t> </a:t>
            </a:r>
            <a:r>
              <a:rPr lang="en-US" sz="2400" dirty="0" err="1"/>
              <a:t>làng</a:t>
            </a:r>
            <a:r>
              <a:rPr lang="en-US" sz="2400" dirty="0"/>
              <a:t> </a:t>
            </a:r>
            <a:r>
              <a:rPr lang="en-US" sz="2400" dirty="0" err="1"/>
              <a:t>quê</a:t>
            </a:r>
            <a:r>
              <a:rPr lang="en-US" sz="2400" dirty="0"/>
              <a:t> </a:t>
            </a:r>
            <a:r>
              <a:rPr lang="en-US" sz="2400" dirty="0" err="1"/>
              <a:t>vào</a:t>
            </a:r>
            <a:r>
              <a:rPr lang="en-US" sz="2400" dirty="0"/>
              <a:t> </a:t>
            </a:r>
            <a:r>
              <a:rPr lang="en-US" sz="2400" dirty="0" err="1"/>
              <a:t>vụ</a:t>
            </a:r>
            <a:r>
              <a:rPr lang="en-US" sz="2400" dirty="0"/>
              <a:t> </a:t>
            </a:r>
            <a:r>
              <a:rPr lang="en-US" sz="2400" dirty="0" err="1"/>
              <a:t>cấy</a:t>
            </a:r>
            <a:r>
              <a:rPr lang="en-US" sz="2400" dirty="0"/>
              <a:t> </a:t>
            </a:r>
            <a:r>
              <a:rPr lang="en-US" sz="2400" dirty="0" err="1"/>
              <a:t>đông</a:t>
            </a:r>
            <a:r>
              <a:rPr lang="en-US" sz="2400" dirty="0"/>
              <a:t> </a:t>
            </a:r>
            <a:r>
              <a:rPr lang="en-US" sz="2400" dirty="0" err="1"/>
              <a:t>làm</a:t>
            </a:r>
            <a:r>
              <a:rPr lang="en-US" sz="2400" dirty="0"/>
              <a:t> </a:t>
            </a:r>
            <a:r>
              <a:rPr lang="en-US" sz="2400" dirty="0" err="1"/>
              <a:t>anh</a:t>
            </a:r>
            <a:r>
              <a:rPr lang="en-US" sz="2400" dirty="0"/>
              <a:t> </a:t>
            </a:r>
            <a:r>
              <a:rPr lang="en-US" sz="2400" dirty="0" err="1"/>
              <a:t>chiến</a:t>
            </a:r>
            <a:r>
              <a:rPr lang="en-US" sz="2400" dirty="0"/>
              <a:t> </a:t>
            </a:r>
            <a:r>
              <a:rPr lang="en-US" sz="2400" dirty="0" err="1"/>
              <a:t>sĩ</a:t>
            </a:r>
            <a:r>
              <a:rPr lang="en-US" sz="2400" dirty="0"/>
              <a:t> </a:t>
            </a:r>
            <a:r>
              <a:rPr lang="en-US" sz="2400" dirty="0" err="1"/>
              <a:t>phải</a:t>
            </a:r>
            <a:r>
              <a:rPr lang="en-US" sz="2400" dirty="0"/>
              <a:t> </a:t>
            </a:r>
            <a:r>
              <a:rPr lang="en-US" sz="2400" dirty="0" err="1"/>
              <a:t>chạnh</a:t>
            </a:r>
            <a:r>
              <a:rPr lang="en-US" sz="2400" dirty="0"/>
              <a:t> </a:t>
            </a:r>
            <a:r>
              <a:rPr lang="en-US" sz="2400" dirty="0" err="1"/>
              <a:t>lòng</a:t>
            </a:r>
            <a:r>
              <a:rPr lang="en-US" sz="2400" dirty="0"/>
              <a:t>, </a:t>
            </a:r>
            <a:r>
              <a:rPr lang="en-US" sz="2400" dirty="0" err="1"/>
              <a:t>không</a:t>
            </a:r>
            <a:r>
              <a:rPr lang="en-US" sz="2400" dirty="0"/>
              <a:t> </a:t>
            </a:r>
            <a:r>
              <a:rPr lang="en-US" sz="2400" dirty="0" err="1"/>
              <a:t>nguôi</a:t>
            </a:r>
            <a:r>
              <a:rPr lang="en-US" sz="2400" dirty="0"/>
              <a:t> </a:t>
            </a:r>
            <a:r>
              <a:rPr lang="en-US" sz="2400" dirty="0" err="1"/>
              <a:t>nhớ</a:t>
            </a:r>
            <a:r>
              <a:rPr lang="en-US" sz="2400" dirty="0"/>
              <a:t> </a:t>
            </a:r>
            <a:r>
              <a:rPr lang="en-US" sz="2400" dirty="0" err="1"/>
              <a:t>về</a:t>
            </a:r>
            <a:r>
              <a:rPr lang="en-US" sz="2400" dirty="0"/>
              <a:t> </a:t>
            </a:r>
            <a:r>
              <a:rPr lang="en-US" sz="2400" dirty="0" err="1" smtClean="0"/>
              <a:t>bầm</a:t>
            </a:r>
            <a:r>
              <a:rPr lang="en-US" sz="2400" dirty="0" smtClean="0"/>
              <a:t> - </a:t>
            </a:r>
            <a:r>
              <a:rPr lang="en-US" sz="2400" dirty="0" err="1"/>
              <a:t>người</a:t>
            </a:r>
            <a:r>
              <a:rPr lang="en-US" sz="2400" dirty="0"/>
              <a:t> </a:t>
            </a:r>
            <a:r>
              <a:rPr lang="en-US" sz="2400" dirty="0" err="1"/>
              <a:t>tần</a:t>
            </a:r>
            <a:r>
              <a:rPr lang="en-US" sz="2400" dirty="0"/>
              <a:t> </a:t>
            </a:r>
            <a:r>
              <a:rPr lang="en-US" sz="2400" dirty="0" err="1"/>
              <a:t>tảo</a:t>
            </a:r>
            <a:r>
              <a:rPr lang="en-US" sz="2400" dirty="0"/>
              <a:t>, </a:t>
            </a:r>
            <a:r>
              <a:rPr lang="en-US" sz="2400" dirty="0" err="1"/>
              <a:t>vất</a:t>
            </a:r>
            <a:r>
              <a:rPr lang="en-US" sz="2400" dirty="0"/>
              <a:t> </a:t>
            </a:r>
            <a:r>
              <a:rPr lang="en-US" sz="2400" dirty="0" err="1"/>
              <a:t>vả</a:t>
            </a:r>
            <a:r>
              <a:rPr lang="en-US" sz="2400" dirty="0"/>
              <a:t> </a:t>
            </a:r>
            <a:r>
              <a:rPr lang="en-US" sz="2400" dirty="0" err="1"/>
              <a:t>nuôi</a:t>
            </a:r>
            <a:r>
              <a:rPr lang="en-US" sz="2400" dirty="0"/>
              <a:t> </a:t>
            </a:r>
            <a:r>
              <a:rPr lang="en-US" sz="2400" dirty="0" err="1"/>
              <a:t>anh</a:t>
            </a:r>
            <a:r>
              <a:rPr lang="en-US" sz="2400" dirty="0"/>
              <a:t> </a:t>
            </a:r>
            <a:r>
              <a:rPr lang="en-US" sz="2400" dirty="0" err="1"/>
              <a:t>khôn</a:t>
            </a:r>
            <a:r>
              <a:rPr lang="en-US" sz="2400" dirty="0"/>
              <a:t> </a:t>
            </a:r>
            <a:r>
              <a:rPr lang="en-US" sz="2400" dirty="0" err="1"/>
              <a:t>lớn</a:t>
            </a:r>
            <a:r>
              <a:rPr lang="en-US" sz="2400" dirty="0"/>
              <a:t>. </a:t>
            </a:r>
          </a:p>
          <a:p>
            <a:r>
              <a:rPr lang="en-US" sz="2400" dirty="0"/>
              <a:t>       + </a:t>
            </a:r>
            <a:r>
              <a:rPr lang="en-US" sz="2400" dirty="0" err="1"/>
              <a:t>Nó</a:t>
            </a:r>
            <a:r>
              <a:rPr lang="en-US" sz="2400" dirty="0"/>
              <a:t> </a:t>
            </a:r>
            <a:r>
              <a:rPr lang="en-US" sz="2400" dirty="0" err="1"/>
              <a:t>làm</a:t>
            </a:r>
            <a:r>
              <a:rPr lang="en-US" sz="2400" dirty="0"/>
              <a:t> </a:t>
            </a:r>
            <a:r>
              <a:rPr lang="en-US" sz="2400" dirty="0" err="1"/>
              <a:t>cho</a:t>
            </a:r>
            <a:r>
              <a:rPr lang="en-US" sz="2400" dirty="0"/>
              <a:t> </a:t>
            </a:r>
            <a:r>
              <a:rPr lang="en-US" sz="2400" dirty="0" err="1"/>
              <a:t>tôi</a:t>
            </a:r>
            <a:r>
              <a:rPr lang="en-US" sz="2400" dirty="0"/>
              <a:t> </a:t>
            </a:r>
            <a:r>
              <a:rPr lang="en-US" sz="2400" dirty="0" err="1"/>
              <a:t>liên</a:t>
            </a:r>
            <a:r>
              <a:rPr lang="en-US" sz="2400" dirty="0"/>
              <a:t> </a:t>
            </a:r>
            <a:r>
              <a:rPr lang="en-US" sz="2400" dirty="0" err="1"/>
              <a:t>tưởng</a:t>
            </a:r>
            <a:r>
              <a:rPr lang="en-US" sz="2400" dirty="0"/>
              <a:t> </a:t>
            </a:r>
            <a:r>
              <a:rPr lang="en-US" sz="2400" dirty="0" err="1"/>
              <a:t>đến</a:t>
            </a:r>
            <a:r>
              <a:rPr lang="en-US" sz="2400" dirty="0"/>
              <a:t> </a:t>
            </a:r>
            <a:r>
              <a:rPr lang="en-US" sz="2400" dirty="0" err="1"/>
              <a:t>phẩm</a:t>
            </a:r>
            <a:r>
              <a:rPr lang="en-US" sz="2400" dirty="0"/>
              <a:t> </a:t>
            </a:r>
            <a:r>
              <a:rPr lang="en-US" sz="2400" dirty="0" err="1"/>
              <a:t>chất</a:t>
            </a:r>
            <a:r>
              <a:rPr lang="en-US" sz="2400" dirty="0"/>
              <a:t> </a:t>
            </a:r>
            <a:r>
              <a:rPr lang="en-US" sz="2400" dirty="0" err="1"/>
              <a:t>cao</a:t>
            </a:r>
            <a:r>
              <a:rPr lang="en-US" sz="2400" dirty="0"/>
              <a:t> </a:t>
            </a:r>
            <a:r>
              <a:rPr lang="en-US" sz="2400" dirty="0" err="1"/>
              <a:t>đẹp</a:t>
            </a:r>
            <a:r>
              <a:rPr lang="en-US" sz="2400" dirty="0"/>
              <a:t> </a:t>
            </a:r>
            <a:r>
              <a:rPr lang="en-US" sz="2400" dirty="0" err="1"/>
              <a:t>của</a:t>
            </a:r>
            <a:r>
              <a:rPr lang="en-US" sz="2400" dirty="0"/>
              <a:t> </a:t>
            </a:r>
            <a:r>
              <a:rPr lang="en-US" sz="2400" dirty="0" err="1"/>
              <a:t>người</a:t>
            </a:r>
            <a:r>
              <a:rPr lang="en-US" sz="2400" dirty="0"/>
              <a:t> </a:t>
            </a:r>
            <a:r>
              <a:rPr lang="en-US" sz="2400" dirty="0" err="1"/>
              <a:t>phụ</a:t>
            </a:r>
            <a:r>
              <a:rPr lang="en-US" sz="2400" dirty="0"/>
              <a:t> </a:t>
            </a:r>
            <a:r>
              <a:rPr lang="en-US" sz="2400" dirty="0" err="1"/>
              <a:t>nữ</a:t>
            </a:r>
            <a:r>
              <a:rPr lang="en-US" sz="2400" dirty="0"/>
              <a:t> </a:t>
            </a:r>
            <a:r>
              <a:rPr lang="en-US" sz="2400" dirty="0" err="1"/>
              <a:t>Việt</a:t>
            </a:r>
            <a:r>
              <a:rPr lang="en-US" sz="2400" dirty="0"/>
              <a:t> Nam </a:t>
            </a:r>
            <a:r>
              <a:rPr lang="en-US" sz="2400" dirty="0" err="1"/>
              <a:t>suốt</a:t>
            </a:r>
            <a:r>
              <a:rPr lang="en-US" sz="2400" dirty="0"/>
              <a:t> </a:t>
            </a:r>
            <a:r>
              <a:rPr lang="en-US" sz="2400" dirty="0" err="1"/>
              <a:t>đời</a:t>
            </a:r>
            <a:r>
              <a:rPr lang="en-US" sz="2400" dirty="0"/>
              <a:t> </a:t>
            </a:r>
            <a:r>
              <a:rPr lang="en-US" sz="2400" dirty="0" err="1"/>
              <a:t>luôn</a:t>
            </a:r>
            <a:r>
              <a:rPr lang="en-US" sz="2400" dirty="0"/>
              <a:t> hi </a:t>
            </a:r>
            <a:r>
              <a:rPr lang="en-US" sz="2400" dirty="0" err="1"/>
              <a:t>sinh</a:t>
            </a:r>
            <a:r>
              <a:rPr lang="en-US" sz="2400" dirty="0"/>
              <a:t> </a:t>
            </a:r>
            <a:r>
              <a:rPr lang="en-US" sz="2400" dirty="0" err="1"/>
              <a:t>vì</a:t>
            </a:r>
            <a:r>
              <a:rPr lang="en-US" sz="2400" dirty="0"/>
              <a:t> con </a:t>
            </a:r>
            <a:r>
              <a:rPr lang="en-US" sz="2400" dirty="0" err="1"/>
              <a:t>cái</a:t>
            </a:r>
            <a:r>
              <a:rPr lang="en-US" sz="2400" dirty="0"/>
              <a:t>. </a:t>
            </a:r>
          </a:p>
          <a:p>
            <a:r>
              <a:rPr lang="en-US" sz="2400" dirty="0"/>
              <a:t>       + </a:t>
            </a:r>
            <a:r>
              <a:rPr lang="en-US" sz="2400" dirty="0" err="1"/>
              <a:t>Các</a:t>
            </a:r>
            <a:r>
              <a:rPr lang="en-US" sz="2400" dirty="0"/>
              <a:t> </a:t>
            </a:r>
            <a:r>
              <a:rPr lang="en-US" sz="2400" dirty="0" err="1"/>
              <a:t>hình</a:t>
            </a:r>
            <a:r>
              <a:rPr lang="en-US" sz="2400" dirty="0"/>
              <a:t> </a:t>
            </a:r>
            <a:r>
              <a:rPr lang="en-US" sz="2400" dirty="0" err="1"/>
              <a:t>ảnh</a:t>
            </a:r>
            <a:r>
              <a:rPr lang="en-US" sz="2400" dirty="0"/>
              <a:t> </a:t>
            </a:r>
            <a:r>
              <a:rPr lang="en-US" sz="2400" dirty="0" err="1"/>
              <a:t>mạ</a:t>
            </a:r>
            <a:r>
              <a:rPr lang="en-US" sz="2400" dirty="0"/>
              <a:t> non, </a:t>
            </a:r>
            <a:r>
              <a:rPr lang="en-US" sz="2400" dirty="0" err="1"/>
              <a:t>hạt</a:t>
            </a:r>
            <a:r>
              <a:rPr lang="en-US" sz="2400" dirty="0"/>
              <a:t> </a:t>
            </a:r>
            <a:r>
              <a:rPr lang="en-US" sz="2400" dirty="0" err="1"/>
              <a:t>mưa</a:t>
            </a:r>
            <a:r>
              <a:rPr lang="en-US" sz="2400" dirty="0"/>
              <a:t> </a:t>
            </a:r>
            <a:r>
              <a:rPr lang="en-US" sz="2400" dirty="0" err="1"/>
              <a:t>phùn</a:t>
            </a:r>
            <a:r>
              <a:rPr lang="en-US" sz="2400" dirty="0"/>
              <a:t> qua </a:t>
            </a:r>
            <a:r>
              <a:rPr lang="en-US" sz="2400" dirty="0" err="1"/>
              <a:t>biện</a:t>
            </a:r>
            <a:r>
              <a:rPr lang="en-US" sz="2400" dirty="0"/>
              <a:t> </a:t>
            </a:r>
            <a:r>
              <a:rPr lang="en-US" sz="2400" dirty="0" err="1"/>
              <a:t>pháp</a:t>
            </a:r>
            <a:r>
              <a:rPr lang="en-US" sz="2400" dirty="0"/>
              <a:t> </a:t>
            </a:r>
            <a:r>
              <a:rPr lang="en-US" sz="2400" dirty="0" err="1"/>
              <a:t>tu</a:t>
            </a:r>
            <a:r>
              <a:rPr lang="en-US" sz="2400" dirty="0"/>
              <a:t> </a:t>
            </a:r>
            <a:r>
              <a:rPr lang="en-US" sz="2400" dirty="0" err="1"/>
              <a:t>từ</a:t>
            </a:r>
            <a:r>
              <a:rPr lang="en-US" sz="2400" dirty="0"/>
              <a:t> so </a:t>
            </a:r>
            <a:r>
              <a:rPr lang="en-US" sz="2400" dirty="0" err="1"/>
              <a:t>sánh</a:t>
            </a:r>
            <a:r>
              <a:rPr lang="en-US" sz="2400" dirty="0"/>
              <a:t> </a:t>
            </a:r>
            <a:r>
              <a:rPr lang="en-US" sz="2400" dirty="0" err="1"/>
              <a:t>đã</a:t>
            </a:r>
            <a:r>
              <a:rPr lang="en-US" sz="2400" dirty="0"/>
              <a:t> </a:t>
            </a:r>
            <a:r>
              <a:rPr lang="en-US" sz="2400" dirty="0" err="1"/>
              <a:t>nhấn</a:t>
            </a:r>
            <a:r>
              <a:rPr lang="en-US" sz="2400" dirty="0"/>
              <a:t> </a:t>
            </a:r>
            <a:r>
              <a:rPr lang="en-US" sz="2400" dirty="0" err="1"/>
              <a:t>mạnh</a:t>
            </a:r>
            <a:r>
              <a:rPr lang="en-US" sz="2400" dirty="0"/>
              <a:t> </a:t>
            </a:r>
            <a:r>
              <a:rPr lang="en-US" sz="2400" dirty="0" err="1"/>
              <a:t>được</a:t>
            </a:r>
            <a:r>
              <a:rPr lang="en-US" sz="2400" dirty="0"/>
              <a:t> </a:t>
            </a:r>
            <a:r>
              <a:rPr lang="en-US" sz="2400" dirty="0" err="1"/>
              <a:t>tình</a:t>
            </a:r>
            <a:r>
              <a:rPr lang="en-US" sz="2400" dirty="0"/>
              <a:t> </a:t>
            </a:r>
            <a:r>
              <a:rPr lang="en-US" sz="2400" dirty="0" err="1"/>
              <a:t>thương</a:t>
            </a:r>
            <a:r>
              <a:rPr lang="en-US" sz="2400" dirty="0"/>
              <a:t> </a:t>
            </a:r>
            <a:r>
              <a:rPr lang="en-US" sz="2400" dirty="0" err="1"/>
              <a:t>bao</a:t>
            </a:r>
            <a:r>
              <a:rPr lang="en-US" sz="2400" dirty="0"/>
              <a:t> la </a:t>
            </a:r>
            <a:r>
              <a:rPr lang="en-US" sz="2400" dirty="0" err="1"/>
              <a:t>của</a:t>
            </a:r>
            <a:r>
              <a:rPr lang="en-US" sz="2400" dirty="0"/>
              <a:t> </a:t>
            </a:r>
            <a:r>
              <a:rPr lang="en-US" sz="2400" dirty="0" err="1"/>
              <a:t>người</a:t>
            </a:r>
            <a:r>
              <a:rPr lang="en-US" sz="2400" dirty="0"/>
              <a:t> </a:t>
            </a:r>
            <a:r>
              <a:rPr lang="en-US" sz="2400" dirty="0" err="1"/>
              <a:t>mẹ</a:t>
            </a:r>
            <a:r>
              <a:rPr lang="en-US" sz="2400" dirty="0"/>
              <a:t> </a:t>
            </a:r>
            <a:r>
              <a:rPr lang="en-US" sz="2400" dirty="0" err="1"/>
              <a:t>đối</a:t>
            </a:r>
            <a:r>
              <a:rPr lang="en-US" sz="2400" dirty="0"/>
              <a:t> </a:t>
            </a:r>
            <a:r>
              <a:rPr lang="en-US" sz="2400" dirty="0" err="1"/>
              <a:t>với</a:t>
            </a:r>
            <a:r>
              <a:rPr lang="en-US" sz="2400" dirty="0"/>
              <a:t> con, </a:t>
            </a:r>
            <a:r>
              <a:rPr lang="en-US" sz="2400" dirty="0" err="1"/>
              <a:t>cũng</a:t>
            </a:r>
            <a:r>
              <a:rPr lang="en-US" sz="2400" dirty="0"/>
              <a:t> </a:t>
            </a:r>
            <a:r>
              <a:rPr lang="en-US" sz="2400" dirty="0" err="1"/>
              <a:t>như</a:t>
            </a:r>
            <a:r>
              <a:rPr lang="en-US" sz="2400" dirty="0"/>
              <a:t> con </a:t>
            </a:r>
            <a:r>
              <a:rPr lang="en-US" sz="2400" dirty="0" err="1"/>
              <a:t>đối</a:t>
            </a:r>
            <a:r>
              <a:rPr lang="en-US" sz="2400" dirty="0"/>
              <a:t> </a:t>
            </a:r>
            <a:r>
              <a:rPr lang="en-US" sz="2400" dirty="0" err="1"/>
              <a:t>với</a:t>
            </a:r>
            <a:r>
              <a:rPr lang="en-US" sz="2400" dirty="0"/>
              <a:t> </a:t>
            </a:r>
            <a:r>
              <a:rPr lang="en-US" sz="2400" dirty="0" err="1"/>
              <a:t>mẹ</a:t>
            </a:r>
            <a:r>
              <a:rPr lang="en-US" sz="2400" dirty="0"/>
              <a:t>, </a:t>
            </a:r>
            <a:r>
              <a:rPr lang="en-US" sz="2400" dirty="0" err="1"/>
              <a:t>không</a:t>
            </a:r>
            <a:r>
              <a:rPr lang="en-US" sz="2400" dirty="0"/>
              <a:t> </a:t>
            </a:r>
            <a:r>
              <a:rPr lang="en-US" sz="2400" dirty="0" err="1"/>
              <a:t>gì</a:t>
            </a:r>
            <a:r>
              <a:rPr lang="en-US" sz="2400" dirty="0"/>
              <a:t> </a:t>
            </a:r>
            <a:r>
              <a:rPr lang="en-US" sz="2400" dirty="0" err="1"/>
              <a:t>có</a:t>
            </a:r>
            <a:r>
              <a:rPr lang="en-US" sz="2400" dirty="0"/>
              <a:t> </a:t>
            </a:r>
            <a:r>
              <a:rPr lang="en-US" sz="2400" dirty="0" err="1"/>
              <a:t>thể</a:t>
            </a:r>
            <a:r>
              <a:rPr lang="en-US" sz="2400" dirty="0"/>
              <a:t> </a:t>
            </a:r>
            <a:r>
              <a:rPr lang="en-US" sz="2400" dirty="0" err="1"/>
              <a:t>đong</a:t>
            </a:r>
            <a:r>
              <a:rPr lang="en-US" sz="2400" dirty="0"/>
              <a:t> </a:t>
            </a:r>
            <a:r>
              <a:rPr lang="en-US" sz="2400" dirty="0" err="1"/>
              <a:t>đếm</a:t>
            </a:r>
            <a:r>
              <a:rPr lang="en-US" sz="2400" dirty="0"/>
              <a:t> </a:t>
            </a:r>
            <a:r>
              <a:rPr lang="en-US" sz="2400" dirty="0" err="1"/>
              <a:t>được</a:t>
            </a:r>
            <a:r>
              <a:rPr lang="en-US" sz="2400" dirty="0"/>
              <a:t>. </a:t>
            </a:r>
            <a:endParaRPr lang="en-US" sz="2400" dirty="0" smtClean="0">
              <a:solidFill>
                <a:srgbClr val="000000"/>
              </a:solidFill>
              <a:latin typeface="Times New Roman" pitchFamily="18" charset="0"/>
              <a:ea typeface="Calibri" pitchFamily="34" charset="0"/>
              <a:cs typeface="Calibri" pitchFamily="34" charset="0"/>
            </a:endParaRPr>
          </a:p>
        </p:txBody>
      </p:sp>
    </p:spTree>
    <p:extLst>
      <p:ext uri="{BB962C8B-B14F-4D97-AF65-F5344CB8AC3E}">
        <p14:creationId xmlns:p14="http://schemas.microsoft.com/office/powerpoint/2010/main" xmlns="" val="21401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001712" y="1676400"/>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69116" y="2743200"/>
            <a:ext cx="8805767" cy="4585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itchFamily="18" charset="0"/>
                <a:cs typeface="Times New Roman" pitchFamily="18" charset="0"/>
              </a:rPr>
              <a:t>b) </a:t>
            </a:r>
            <a:r>
              <a:rPr lang="en-US" sz="2600" dirty="0" err="1" smtClean="0">
                <a:solidFill>
                  <a:srgbClr val="FF0000"/>
                </a:solidFill>
                <a:latin typeface="Times New Roman" pitchFamily="18" charset="0"/>
                <a:cs typeface="Times New Roman" pitchFamily="18" charset="0"/>
              </a:rPr>
              <a:t>Lập</a:t>
            </a:r>
            <a:r>
              <a:rPr lang="en-US" sz="2600" dirty="0" smtClean="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dàn</a:t>
            </a:r>
            <a:r>
              <a:rPr lang="en-US" sz="2600" dirty="0">
                <a:solidFill>
                  <a:srgbClr val="FF0000"/>
                </a:solidFill>
                <a:latin typeface="Times New Roman" pitchFamily="18" charset="0"/>
                <a:cs typeface="Times New Roman" pitchFamily="18" charset="0"/>
              </a:rPr>
              <a:t> ý</a:t>
            </a:r>
          </a:p>
          <a:p>
            <a:r>
              <a:rPr lang="en-US" sz="2600" dirty="0" smtClean="0"/>
              <a:t>- </a:t>
            </a:r>
            <a:r>
              <a:rPr lang="en-US" sz="2600" dirty="0" err="1"/>
              <a:t>Kết</a:t>
            </a:r>
            <a:r>
              <a:rPr lang="en-US" sz="2600" dirty="0"/>
              <a:t> </a:t>
            </a:r>
            <a:r>
              <a:rPr lang="en-US" sz="2600" dirty="0" err="1"/>
              <a:t>đoạn</a:t>
            </a:r>
            <a:r>
              <a:rPr lang="en-US" sz="2600" dirty="0"/>
              <a:t>: </a:t>
            </a:r>
          </a:p>
          <a:p>
            <a:r>
              <a:rPr lang="en-US" sz="2600" dirty="0"/>
              <a:t>      + </a:t>
            </a:r>
            <a:r>
              <a:rPr lang="en-US" sz="2600" dirty="0" err="1" smtClean="0"/>
              <a:t>B</a:t>
            </a:r>
            <a:r>
              <a:rPr lang="en-US" sz="2600" dirty="0" err="1" smtClean="0"/>
              <a:t>ài</a:t>
            </a:r>
            <a:r>
              <a:rPr lang="en-US" sz="2600" dirty="0" smtClean="0"/>
              <a:t> </a:t>
            </a:r>
            <a:r>
              <a:rPr lang="en-US" sz="2600" dirty="0" err="1"/>
              <a:t>thơ</a:t>
            </a:r>
            <a:r>
              <a:rPr lang="en-US" sz="2600" dirty="0"/>
              <a:t> </a:t>
            </a:r>
            <a:r>
              <a:rPr lang="en-US" sz="2600" dirty="0" err="1"/>
              <a:t>làm</a:t>
            </a:r>
            <a:r>
              <a:rPr lang="en-US" sz="2600" dirty="0"/>
              <a:t> </a:t>
            </a:r>
            <a:r>
              <a:rPr lang="en-US" sz="2600" dirty="0" err="1"/>
              <a:t>tôi</a:t>
            </a:r>
            <a:r>
              <a:rPr lang="en-US" sz="2600" dirty="0"/>
              <a:t> </a:t>
            </a:r>
            <a:r>
              <a:rPr lang="en-US" sz="2600" dirty="0" err="1"/>
              <a:t>cảm</a:t>
            </a:r>
            <a:r>
              <a:rPr lang="en-US" sz="2600" dirty="0"/>
              <a:t> </a:t>
            </a:r>
            <a:r>
              <a:rPr lang="en-US" sz="2600" dirty="0" err="1"/>
              <a:t>nhận</a:t>
            </a:r>
            <a:r>
              <a:rPr lang="en-US" sz="2600" dirty="0"/>
              <a:t> </a:t>
            </a:r>
            <a:r>
              <a:rPr lang="en-US" sz="2600" dirty="0" err="1"/>
              <a:t>được</a:t>
            </a:r>
            <a:r>
              <a:rPr lang="en-US" sz="2600" dirty="0"/>
              <a:t> </a:t>
            </a:r>
            <a:r>
              <a:rPr lang="en-US" sz="2600" dirty="0" err="1"/>
              <a:t>tình</a:t>
            </a:r>
            <a:r>
              <a:rPr lang="en-US" sz="2600" dirty="0"/>
              <a:t> </a:t>
            </a:r>
            <a:r>
              <a:rPr lang="en-US" sz="2600" dirty="0" err="1"/>
              <a:t>cảm</a:t>
            </a:r>
            <a:r>
              <a:rPr lang="en-US" sz="2600" dirty="0"/>
              <a:t> </a:t>
            </a:r>
            <a:r>
              <a:rPr lang="en-US" sz="2600" dirty="0" err="1"/>
              <a:t>sâu</a:t>
            </a:r>
            <a:r>
              <a:rPr lang="en-US" sz="2600" dirty="0"/>
              <a:t> </a:t>
            </a:r>
            <a:r>
              <a:rPr lang="en-US" sz="2600" dirty="0" err="1"/>
              <a:t>sắc</a:t>
            </a:r>
            <a:r>
              <a:rPr lang="en-US" sz="2600" dirty="0"/>
              <a:t> </a:t>
            </a:r>
            <a:r>
              <a:rPr lang="en-US" sz="2600" dirty="0" err="1"/>
              <a:t>của</a:t>
            </a:r>
            <a:r>
              <a:rPr lang="en-US" sz="2600" dirty="0"/>
              <a:t> </a:t>
            </a:r>
            <a:r>
              <a:rPr lang="en-US" sz="2600" dirty="0" err="1"/>
              <a:t>những</a:t>
            </a:r>
            <a:r>
              <a:rPr lang="en-US" sz="2600" dirty="0"/>
              <a:t> </a:t>
            </a:r>
            <a:r>
              <a:rPr lang="en-US" sz="2600" dirty="0" err="1"/>
              <a:t>người</a:t>
            </a:r>
            <a:r>
              <a:rPr lang="en-US" sz="2600" dirty="0"/>
              <a:t> </a:t>
            </a:r>
            <a:r>
              <a:rPr lang="en-US" sz="2600" dirty="0" err="1"/>
              <a:t>mẹ</a:t>
            </a:r>
            <a:r>
              <a:rPr lang="en-US" sz="2600" dirty="0"/>
              <a:t> </a:t>
            </a:r>
            <a:r>
              <a:rPr lang="en-US" sz="2600" dirty="0" err="1"/>
              <a:t>có</a:t>
            </a:r>
            <a:r>
              <a:rPr lang="en-US" sz="2600" dirty="0"/>
              <a:t> con </a:t>
            </a:r>
            <a:r>
              <a:rPr lang="en-US" sz="2600" dirty="0" err="1"/>
              <a:t>phải</a:t>
            </a:r>
            <a:r>
              <a:rPr lang="en-US" sz="2600" dirty="0"/>
              <a:t> </a:t>
            </a:r>
            <a:r>
              <a:rPr lang="en-US" sz="2600" dirty="0" err="1"/>
              <a:t>đi</a:t>
            </a:r>
            <a:r>
              <a:rPr lang="en-US" sz="2600" dirty="0"/>
              <a:t> </a:t>
            </a:r>
            <a:r>
              <a:rPr lang="en-US" sz="2600" dirty="0" err="1"/>
              <a:t>chiến</a:t>
            </a:r>
            <a:r>
              <a:rPr lang="en-US" sz="2600" dirty="0"/>
              <a:t> </a:t>
            </a:r>
            <a:r>
              <a:rPr lang="en-US" sz="2600" dirty="0" err="1"/>
              <a:t>đấu</a:t>
            </a:r>
            <a:r>
              <a:rPr lang="en-US" sz="2600" dirty="0"/>
              <a:t> </a:t>
            </a:r>
            <a:r>
              <a:rPr lang="en-US" sz="2600" dirty="0" err="1"/>
              <a:t>xa</a:t>
            </a:r>
            <a:r>
              <a:rPr lang="en-US" sz="2600" dirty="0"/>
              <a:t> </a:t>
            </a:r>
            <a:r>
              <a:rPr lang="en-US" sz="2600" dirty="0" err="1"/>
              <a:t>nhà</a:t>
            </a:r>
            <a:r>
              <a:rPr lang="en-US" sz="2600" dirty="0"/>
              <a:t> </a:t>
            </a:r>
            <a:r>
              <a:rPr lang="en-US" sz="2600" dirty="0" err="1"/>
              <a:t>cũng</a:t>
            </a:r>
            <a:r>
              <a:rPr lang="en-US" sz="2600" dirty="0"/>
              <a:t> </a:t>
            </a:r>
            <a:r>
              <a:rPr lang="en-US" sz="2600" dirty="0" err="1"/>
              <a:t>như</a:t>
            </a:r>
            <a:r>
              <a:rPr lang="en-US" sz="2600" dirty="0"/>
              <a:t> </a:t>
            </a:r>
            <a:r>
              <a:rPr lang="en-US" sz="2600" dirty="0" err="1"/>
              <a:t>tình</a:t>
            </a:r>
            <a:r>
              <a:rPr lang="en-US" sz="2600" dirty="0"/>
              <a:t> </a:t>
            </a:r>
            <a:r>
              <a:rPr lang="en-US" sz="2600" dirty="0" err="1"/>
              <a:t>cảm</a:t>
            </a:r>
            <a:r>
              <a:rPr lang="en-US" sz="2600" dirty="0"/>
              <a:t> </a:t>
            </a:r>
            <a:r>
              <a:rPr lang="en-US" sz="2600" dirty="0" err="1"/>
              <a:t>những</a:t>
            </a:r>
            <a:r>
              <a:rPr lang="en-US" sz="2600" dirty="0"/>
              <a:t> </a:t>
            </a:r>
            <a:r>
              <a:rPr lang="en-US" sz="2600" dirty="0" err="1"/>
              <a:t>người</a:t>
            </a:r>
            <a:r>
              <a:rPr lang="en-US" sz="2600" dirty="0"/>
              <a:t> con </a:t>
            </a:r>
            <a:r>
              <a:rPr lang="en-US" sz="2600" dirty="0" err="1"/>
              <a:t>dành</a:t>
            </a:r>
            <a:r>
              <a:rPr lang="en-US" sz="2600" dirty="0"/>
              <a:t> </a:t>
            </a:r>
            <a:r>
              <a:rPr lang="en-US" sz="2600" dirty="0" err="1"/>
              <a:t>cho</a:t>
            </a:r>
            <a:r>
              <a:rPr lang="en-US" sz="2600" dirty="0"/>
              <a:t> </a:t>
            </a:r>
            <a:r>
              <a:rPr lang="en-US" sz="2600" dirty="0" err="1"/>
              <a:t>mẹ</a:t>
            </a:r>
            <a:r>
              <a:rPr lang="en-US" sz="2600" dirty="0"/>
              <a:t>. </a:t>
            </a:r>
          </a:p>
          <a:p>
            <a:r>
              <a:rPr lang="en-US" sz="2600" dirty="0"/>
              <a:t>      + </a:t>
            </a:r>
            <a:r>
              <a:rPr lang="en-US" sz="2600" dirty="0" err="1"/>
              <a:t>Mẹ</a:t>
            </a:r>
            <a:r>
              <a:rPr lang="en-US" sz="2600" dirty="0"/>
              <a:t> </a:t>
            </a:r>
            <a:r>
              <a:rPr lang="en-US" sz="2600" dirty="0" err="1"/>
              <a:t>luôn</a:t>
            </a:r>
            <a:r>
              <a:rPr lang="en-US" sz="2600" dirty="0"/>
              <a:t> </a:t>
            </a:r>
            <a:r>
              <a:rPr lang="en-US" sz="2600" dirty="0" err="1"/>
              <a:t>dành</a:t>
            </a:r>
            <a:r>
              <a:rPr lang="en-US" sz="2600" dirty="0"/>
              <a:t> </a:t>
            </a:r>
            <a:r>
              <a:rPr lang="en-US" sz="2600" dirty="0" err="1"/>
              <a:t>những</a:t>
            </a:r>
            <a:r>
              <a:rPr lang="en-US" sz="2600" dirty="0"/>
              <a:t> </a:t>
            </a:r>
            <a:r>
              <a:rPr lang="en-US" sz="2600" dirty="0" err="1"/>
              <a:t>điều</a:t>
            </a:r>
            <a:r>
              <a:rPr lang="en-US" sz="2600" dirty="0"/>
              <a:t> </a:t>
            </a:r>
            <a:r>
              <a:rPr lang="en-US" sz="2600" dirty="0" err="1"/>
              <a:t>tốt</a:t>
            </a:r>
            <a:r>
              <a:rPr lang="en-US" sz="2600" dirty="0"/>
              <a:t> </a:t>
            </a:r>
            <a:r>
              <a:rPr lang="en-US" sz="2600" dirty="0" err="1"/>
              <a:t>nhất</a:t>
            </a:r>
            <a:r>
              <a:rPr lang="en-US" sz="2600" dirty="0"/>
              <a:t> </a:t>
            </a:r>
            <a:r>
              <a:rPr lang="en-US" sz="2600" dirty="0" err="1"/>
              <a:t>dành</a:t>
            </a:r>
            <a:r>
              <a:rPr lang="en-US" sz="2600" dirty="0"/>
              <a:t> </a:t>
            </a:r>
            <a:r>
              <a:rPr lang="en-US" sz="2600" dirty="0" err="1"/>
              <a:t>cho</a:t>
            </a:r>
            <a:r>
              <a:rPr lang="en-US" sz="2600" dirty="0"/>
              <a:t> </a:t>
            </a:r>
            <a:r>
              <a:rPr lang="en-US" sz="2600" dirty="0" err="1"/>
              <a:t>mỗi</a:t>
            </a:r>
            <a:r>
              <a:rPr lang="en-US" sz="2600" dirty="0"/>
              <a:t> </a:t>
            </a:r>
            <a:r>
              <a:rPr lang="en-US" sz="2600" dirty="0" err="1"/>
              <a:t>người</a:t>
            </a:r>
            <a:r>
              <a:rPr lang="en-US" sz="2600" dirty="0"/>
              <a:t>. </a:t>
            </a:r>
            <a:r>
              <a:rPr lang="en-US" sz="2600" dirty="0" err="1"/>
              <a:t>Bởi</a:t>
            </a:r>
            <a:r>
              <a:rPr lang="en-US" sz="2600" dirty="0"/>
              <a:t> </a:t>
            </a:r>
            <a:r>
              <a:rPr lang="en-US" sz="2600" dirty="0" err="1"/>
              <a:t>thế</a:t>
            </a:r>
            <a:r>
              <a:rPr lang="en-US" sz="2600" dirty="0"/>
              <a:t>, </a:t>
            </a:r>
            <a:r>
              <a:rPr lang="en-US" sz="2600" dirty="0" err="1"/>
              <a:t>tôi</a:t>
            </a:r>
            <a:r>
              <a:rPr lang="en-US" sz="2600" dirty="0"/>
              <a:t> </a:t>
            </a:r>
            <a:r>
              <a:rPr lang="en-US" sz="2600" dirty="0" err="1"/>
              <a:t>sẽ</a:t>
            </a:r>
            <a:r>
              <a:rPr lang="en-US" sz="2600" dirty="0"/>
              <a:t> </a:t>
            </a:r>
            <a:r>
              <a:rPr lang="en-US" sz="2600" dirty="0" err="1"/>
              <a:t>cố</a:t>
            </a:r>
            <a:r>
              <a:rPr lang="en-US" sz="2600" dirty="0"/>
              <a:t> </a:t>
            </a:r>
            <a:r>
              <a:rPr lang="en-US" sz="2600" dirty="0" err="1"/>
              <a:t>gắng</a:t>
            </a:r>
            <a:r>
              <a:rPr lang="en-US" sz="2600" dirty="0"/>
              <a:t> </a:t>
            </a:r>
            <a:r>
              <a:rPr lang="en-US" sz="2600" dirty="0" err="1"/>
              <a:t>học</a:t>
            </a:r>
            <a:r>
              <a:rPr lang="en-US" sz="2600" dirty="0"/>
              <a:t> </a:t>
            </a:r>
            <a:r>
              <a:rPr lang="en-US" sz="2600" dirty="0" err="1"/>
              <a:t>tập</a:t>
            </a:r>
            <a:r>
              <a:rPr lang="en-US" sz="2600" dirty="0"/>
              <a:t>, </a:t>
            </a:r>
            <a:r>
              <a:rPr lang="en-US" sz="2600" dirty="0" err="1"/>
              <a:t>hiếu</a:t>
            </a:r>
            <a:r>
              <a:rPr lang="en-US" sz="2600" dirty="0"/>
              <a:t> </a:t>
            </a:r>
            <a:r>
              <a:rPr lang="en-US" sz="2600" dirty="0" err="1"/>
              <a:t>thảo</a:t>
            </a:r>
            <a:r>
              <a:rPr lang="en-US" sz="2600" dirty="0"/>
              <a:t> </a:t>
            </a:r>
            <a:r>
              <a:rPr lang="en-US" sz="2600" dirty="0" err="1"/>
              <a:t>thêm</a:t>
            </a:r>
            <a:r>
              <a:rPr lang="en-US" sz="2600" dirty="0"/>
              <a:t> </a:t>
            </a:r>
            <a:r>
              <a:rPr lang="en-US" sz="2600" dirty="0" err="1"/>
              <a:t>nữa</a:t>
            </a:r>
            <a:r>
              <a:rPr lang="en-US" sz="2600" dirty="0"/>
              <a:t> </a:t>
            </a:r>
            <a:r>
              <a:rPr lang="en-US" sz="2600" dirty="0" err="1"/>
              <a:t>để</a:t>
            </a:r>
            <a:r>
              <a:rPr lang="en-US" sz="2600" dirty="0"/>
              <a:t> </a:t>
            </a:r>
            <a:r>
              <a:rPr lang="en-US" sz="2600" dirty="0" err="1"/>
              <a:t>làm</a:t>
            </a:r>
            <a:r>
              <a:rPr lang="en-US" sz="2600" dirty="0"/>
              <a:t> </a:t>
            </a:r>
            <a:r>
              <a:rPr lang="en-US" sz="2600" dirty="0" err="1"/>
              <a:t>cho</a:t>
            </a:r>
            <a:r>
              <a:rPr lang="en-US" sz="2600" dirty="0"/>
              <a:t> </a:t>
            </a:r>
            <a:r>
              <a:rPr lang="en-US" sz="2600" dirty="0" err="1"/>
              <a:t>mẹ</a:t>
            </a:r>
            <a:r>
              <a:rPr lang="en-US" sz="2600" dirty="0"/>
              <a:t> </a:t>
            </a:r>
            <a:r>
              <a:rPr lang="en-US" sz="2600" dirty="0" err="1"/>
              <a:t>và</a:t>
            </a:r>
            <a:r>
              <a:rPr lang="en-US" sz="2600" dirty="0"/>
              <a:t> </a:t>
            </a:r>
            <a:r>
              <a:rPr lang="en-US" sz="2600" dirty="0" err="1"/>
              <a:t>cả</a:t>
            </a:r>
            <a:r>
              <a:rPr lang="en-US" sz="2600" dirty="0"/>
              <a:t> </a:t>
            </a:r>
            <a:r>
              <a:rPr lang="en-US" sz="2600" dirty="0" err="1"/>
              <a:t>gia</a:t>
            </a:r>
            <a:r>
              <a:rPr lang="en-US" sz="2600" dirty="0"/>
              <a:t> </a:t>
            </a:r>
            <a:r>
              <a:rPr lang="en-US" sz="2600" dirty="0" err="1"/>
              <a:t>đình</a:t>
            </a:r>
            <a:r>
              <a:rPr lang="en-US" sz="2600" dirty="0"/>
              <a:t> </a:t>
            </a:r>
            <a:r>
              <a:rPr lang="en-US" sz="2600" dirty="0" err="1"/>
              <a:t>vui</a:t>
            </a:r>
            <a:r>
              <a:rPr lang="en-US" sz="2600" dirty="0"/>
              <a:t> </a:t>
            </a:r>
            <a:r>
              <a:rPr lang="en-US" sz="2600" dirty="0" err="1"/>
              <a:t>lòng</a:t>
            </a:r>
            <a:r>
              <a:rPr lang="en-US" sz="2600" dirty="0"/>
              <a:t>.</a:t>
            </a:r>
          </a:p>
          <a:p>
            <a:pPr marL="457200" algn="just">
              <a:lnSpc>
                <a:spcPct val="150000"/>
              </a:lnSpc>
              <a:spcBef>
                <a:spcPts val="600"/>
              </a:spcBef>
            </a:pPr>
            <a:endParaRPr lang="en-US" sz="2600" dirty="0"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sz="2600" dirty="0"/>
          </a:p>
        </p:txBody>
      </p:sp>
    </p:spTree>
    <p:extLst>
      <p:ext uri="{BB962C8B-B14F-4D97-AF65-F5344CB8AC3E}">
        <p14:creationId xmlns:p14="http://schemas.microsoft.com/office/powerpoint/2010/main" xmlns="" val="21401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685800" y="469105"/>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VIẾT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ĐOẠN</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066800" y="1042669"/>
            <a:ext cx="7391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a:t>- Viết theo dàn ý.</a:t>
            </a:r>
          </a:p>
          <a:p>
            <a:r>
              <a:rPr lang="en-US" sz="2800"/>
              <a:t>- Thống nhất ngôi thứ nhất </a:t>
            </a:r>
            <a:r>
              <a:rPr lang="en-US" sz="2800" smtClean="0"/>
              <a:t>chia sẻ cảm </a:t>
            </a:r>
            <a:r>
              <a:rPr lang="en-US" sz="2800"/>
              <a:t>xúc.</a:t>
            </a:r>
          </a:p>
          <a:p>
            <a:r>
              <a:rPr lang="en-US" sz="2800"/>
              <a:t>- Kết hợp </a:t>
            </a:r>
            <a:r>
              <a:rPr lang="en-US" sz="2800" smtClean="0"/>
              <a:t>thêm </a:t>
            </a:r>
            <a:r>
              <a:rPr lang="en-US" sz="2800"/>
              <a:t>các từ ngữ liên kết câu, đoạn.</a:t>
            </a:r>
          </a:p>
        </p:txBody>
      </p:sp>
    </p:spTree>
    <p:extLst>
      <p:ext uri="{BB962C8B-B14F-4D97-AF65-F5344CB8AC3E}">
        <p14:creationId xmlns:p14="http://schemas.microsoft.com/office/powerpoint/2010/main" xmlns="" val="52482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781800"/>
          </a:xfrm>
          <a:prstGeom prst="rect">
            <a:avLst/>
          </a:prstGeom>
        </p:spPr>
      </p:pic>
      <p:sp>
        <p:nvSpPr>
          <p:cNvPr id="7" name="矩形 17"/>
          <p:cNvSpPr/>
          <p:nvPr/>
        </p:nvSpPr>
        <p:spPr bwMode="auto">
          <a:xfrm>
            <a:off x="1981200" y="241790"/>
            <a:ext cx="548640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4</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CHỈNH SỬA BÀI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981200" y="1928812"/>
            <a:ext cx="8847138"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algn="just">
              <a:lnSpc>
                <a:spcPct val="150000"/>
              </a:lnSpc>
              <a:spcBef>
                <a:spcPts val="600"/>
              </a:spcBef>
            </a:pPr>
            <a:r>
              <a:rPr lang="vi-VN" sz="2800">
                <a:solidFill>
                  <a:srgbClr val="000000"/>
                </a:solidFill>
                <a:latin typeface="Times New Roman" pitchFamily="18" charset="0"/>
                <a:ea typeface="Calibri" pitchFamily="34" charset="0"/>
                <a:cs typeface="Calibri" pitchFamily="34" charset="0"/>
              </a:rPr>
              <a:t>- Đọc lại bài.</a:t>
            </a:r>
            <a:endParaRPr lang="en-US" sz="2800">
              <a:solidFill>
                <a:srgbClr val="000000"/>
              </a:solidFill>
              <a:latin typeface="Times New Roman" pitchFamily="18" charset="0"/>
              <a:ea typeface="Calibri" pitchFamily="34" charset="0"/>
              <a:cs typeface="Calibri" pitchFamily="34" charset="0"/>
            </a:endParaRPr>
          </a:p>
        </p:txBody>
      </p:sp>
      <p:sp>
        <p:nvSpPr>
          <p:cNvPr id="11" name="Rectangle 10"/>
          <p:cNvSpPr>
            <a:spLocks noChangeArrowheads="1"/>
          </p:cNvSpPr>
          <p:nvPr/>
        </p:nvSpPr>
        <p:spPr bwMode="auto">
          <a:xfrm>
            <a:off x="828841" y="2590800"/>
            <a:ext cx="7518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algn="just">
              <a:lnSpc>
                <a:spcPct val="150000"/>
              </a:lnSpc>
              <a:spcBef>
                <a:spcPts val="600"/>
              </a:spcBef>
            </a:pPr>
            <a:r>
              <a:rPr lang="en-US" sz="2800" smtClean="0">
                <a:solidFill>
                  <a:srgbClr val="000000"/>
                </a:solidFill>
                <a:latin typeface="Times New Roman" pitchFamily="18" charset="0"/>
                <a:ea typeface="Calibri" pitchFamily="34" charset="0"/>
                <a:cs typeface="Calibri" pitchFamily="34" charset="0"/>
              </a:rPr>
              <a:t>             </a:t>
            </a:r>
            <a:r>
              <a:rPr lang="vi-VN" sz="2800" smtClean="0">
                <a:solidFill>
                  <a:srgbClr val="000000"/>
                </a:solidFill>
                <a:latin typeface="Times New Roman" pitchFamily="18" charset="0"/>
                <a:ea typeface="Calibri" pitchFamily="34" charset="0"/>
                <a:cs typeface="Calibri" pitchFamily="34" charset="0"/>
              </a:rPr>
              <a:t>- </a:t>
            </a:r>
            <a:r>
              <a:rPr lang="vi-VN" sz="2800">
                <a:solidFill>
                  <a:srgbClr val="000000"/>
                </a:solidFill>
                <a:latin typeface="Times New Roman" pitchFamily="18" charset="0"/>
                <a:ea typeface="Calibri" pitchFamily="34" charset="0"/>
                <a:cs typeface="Calibri" pitchFamily="34" charset="0"/>
              </a:rPr>
              <a:t>Sửa lại bài viết (nếu cần</a:t>
            </a:r>
            <a:r>
              <a:rPr lang="vi-VN" sz="2800" smtClean="0">
                <a:solidFill>
                  <a:srgbClr val="000000"/>
                </a:solidFill>
                <a:latin typeface="Times New Roman" pitchFamily="18" charset="0"/>
                <a:ea typeface="Calibri" pitchFamily="34" charset="0"/>
                <a:cs typeface="Calibri" pitchFamily="34" charset="0"/>
              </a:rPr>
              <a:t>).</a:t>
            </a:r>
            <a:endParaRPr lang="en-US" sz="2800">
              <a:solidFill>
                <a:srgbClr val="000000"/>
              </a:solidFill>
              <a:latin typeface="Times New Roman" pitchFamily="18" charset="0"/>
              <a:ea typeface="Calibri" pitchFamily="34" charset="0"/>
              <a:cs typeface="Calibri" pitchFamily="34" charset="0"/>
            </a:endParaRPr>
          </a:p>
        </p:txBody>
      </p:sp>
    </p:spTree>
    <p:extLst>
      <p:ext uri="{BB962C8B-B14F-4D97-AF65-F5344CB8AC3E}">
        <p14:creationId xmlns:p14="http://schemas.microsoft.com/office/powerpoint/2010/main" xmlns="" val="280852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486136" cy="6858000"/>
          </a:xfrm>
          <a:prstGeom prst="rect">
            <a:avLst/>
          </a:prstGeom>
        </p:spPr>
      </p:pic>
      <p:sp>
        <p:nvSpPr>
          <p:cNvPr id="2" name="Title 1"/>
          <p:cNvSpPr>
            <a:spLocks noGrp="1"/>
          </p:cNvSpPr>
          <p:nvPr>
            <p:ph type="title"/>
          </p:nvPr>
        </p:nvSpPr>
        <p:spPr>
          <a:xfrm>
            <a:off x="552734" y="152400"/>
            <a:ext cx="8229600" cy="838200"/>
          </a:xfrm>
        </p:spPr>
        <p:txBody>
          <a:bodyPr>
            <a:normAutofit/>
          </a:bodyPr>
          <a:lstStyle/>
          <a:p>
            <a:r>
              <a:rPr lang="en-US" sz="3600" b="1" smtClean="0">
                <a:solidFill>
                  <a:schemeClr val="accent1"/>
                </a:solidFill>
              </a:rPr>
              <a:t>GIỚI THIỆU KIỂU BÀI</a:t>
            </a:r>
            <a:endParaRPr lang="en-US" sz="3600" b="1">
              <a:solidFill>
                <a:schemeClr val="accent1"/>
              </a:solidFill>
            </a:endParaRPr>
          </a:p>
        </p:txBody>
      </p:sp>
      <p:sp>
        <p:nvSpPr>
          <p:cNvPr id="10" name="AutoShape 32"/>
          <p:cNvSpPr txBox="1">
            <a:spLocks noChangeArrowheads="1"/>
          </p:cNvSpPr>
          <p:nvPr/>
        </p:nvSpPr>
        <p:spPr bwMode="auto">
          <a:xfrm>
            <a:off x="1701421" y="1261281"/>
            <a:ext cx="6164238" cy="3581869"/>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b="1" smtClean="0">
                <a:solidFill>
                  <a:srgbClr val="FF0000"/>
                </a:solidFill>
              </a:rPr>
              <a:t>Để diễn tả cảm xúc ấy thành một đoạn văn hoàn chỉnh, ta phải thực hiện các bước nào?</a:t>
            </a:r>
            <a:endParaRPr lang="en-US" altLang="en-US" b="1">
              <a:solidFill>
                <a:srgbClr val="FF0000"/>
              </a:solidFill>
            </a:endParaRPr>
          </a:p>
        </p:txBody>
      </p:sp>
      <p:sp>
        <p:nvSpPr>
          <p:cNvPr id="11" name="AutoShape 32"/>
          <p:cNvSpPr txBox="1">
            <a:spLocks noChangeArrowheads="1"/>
          </p:cNvSpPr>
          <p:nvPr/>
        </p:nvSpPr>
        <p:spPr bwMode="auto">
          <a:xfrm>
            <a:off x="1676399" y="1232848"/>
            <a:ext cx="6189259" cy="3610302"/>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en-US" b="1" smtClean="0">
              <a:solidFill>
                <a:srgbClr val="FF0000"/>
              </a:solidFill>
            </a:endParaRPr>
          </a:p>
          <a:p>
            <a:pPr marL="0" indent="0" algn="ctr">
              <a:buNone/>
            </a:pPr>
            <a:r>
              <a:rPr lang="en-US" altLang="en-US" b="1" smtClean="0">
                <a:solidFill>
                  <a:srgbClr val="FF0000"/>
                </a:solidFill>
              </a:rPr>
              <a:t>Cảm xúc của em về bài thơ như thế nào?</a:t>
            </a:r>
            <a:endParaRPr lang="en-US" altLang="en-US" b="1">
              <a:solidFill>
                <a:srgbClr val="000099"/>
              </a:solidFill>
            </a:endParaRPr>
          </a:p>
        </p:txBody>
      </p:sp>
      <p:sp>
        <p:nvSpPr>
          <p:cNvPr id="13" name="AutoShape 32"/>
          <p:cNvSpPr txBox="1">
            <a:spLocks noChangeArrowheads="1"/>
          </p:cNvSpPr>
          <p:nvPr/>
        </p:nvSpPr>
        <p:spPr bwMode="auto">
          <a:xfrm>
            <a:off x="1676400" y="1219200"/>
            <a:ext cx="6189259" cy="3581869"/>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altLang="en-US" b="1" smtClean="0">
              <a:solidFill>
                <a:srgbClr val="FF0000"/>
              </a:solidFill>
            </a:endParaRPr>
          </a:p>
          <a:p>
            <a:pPr marL="0" indent="0" algn="ctr">
              <a:buFont typeface="Arial" pitchFamily="34" charset="0"/>
              <a:buNone/>
            </a:pPr>
            <a:r>
              <a:rPr lang="en-US" altLang="en-US" b="1" smtClean="0">
                <a:solidFill>
                  <a:srgbClr val="FF0000"/>
                </a:solidFill>
              </a:rPr>
              <a:t>Em hãy đọc một bài thơ mà em thích?</a:t>
            </a:r>
            <a:endParaRPr lang="en-US" altLang="en-US" b="1">
              <a:solidFill>
                <a:srgbClr val="FF0000"/>
              </a:solidFill>
            </a:endParaRPr>
          </a:p>
        </p:txBody>
      </p:sp>
      <p:grpSp>
        <p:nvGrpSpPr>
          <p:cNvPr id="6" name="Group 5"/>
          <p:cNvGrpSpPr/>
          <p:nvPr/>
        </p:nvGrpSpPr>
        <p:grpSpPr>
          <a:xfrm>
            <a:off x="1875428" y="2157490"/>
            <a:ext cx="5791200" cy="2261883"/>
            <a:chOff x="1875428" y="2157490"/>
            <a:chExt cx="5791200" cy="2261883"/>
          </a:xfrm>
        </p:grpSpPr>
        <p:sp>
          <p:nvSpPr>
            <p:cNvPr id="4" name="Horizontal Scroll 3"/>
            <p:cNvSpPr/>
            <p:nvPr/>
          </p:nvSpPr>
          <p:spPr>
            <a:xfrm>
              <a:off x="1875428" y="2157490"/>
              <a:ext cx="5791200" cy="22618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0840" y="2503601"/>
              <a:ext cx="5105400" cy="1569660"/>
            </a:xfrm>
            <a:prstGeom prst="rect">
              <a:avLst/>
            </a:prstGeom>
            <a:noFill/>
          </p:spPr>
          <p:txBody>
            <a:bodyPr wrap="square" rtlCol="0">
              <a:spAutoFit/>
            </a:bodyPr>
            <a:lstStyle/>
            <a:p>
              <a:r>
                <a:rPr lang="en-US" sz="2400" b="1">
                  <a:solidFill>
                    <a:srgbClr val="FF0000"/>
                  </a:solidFill>
                  <a:sym typeface="Wingdings" pitchFamily="2" charset="2"/>
                </a:rPr>
                <a:t> </a:t>
              </a:r>
              <a:r>
                <a:rPr lang="en-US" sz="2400" b="1">
                  <a:solidFill>
                    <a:srgbClr val="FF0000"/>
                  </a:solidFill>
                </a:rPr>
                <a:t>Viết đoạn văn ghi lại cảm xúc một bài thơ là chia sẻ những cảm xúc của bản thân có được sau khi đã đọc  bài thơ đó.</a:t>
              </a:r>
            </a:p>
          </p:txBody>
        </p:sp>
      </p:grpSp>
    </p:spTree>
    <p:extLst>
      <p:ext uri="{BB962C8B-B14F-4D97-AF65-F5344CB8AC3E}">
        <p14:creationId xmlns:p14="http://schemas.microsoft.com/office/powerpoint/2010/main" xmlns="" val="18121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noChangeArrowheads="1"/>
          </p:cNvSpPr>
          <p:nvPr>
            <p:ph type="title"/>
          </p:nvPr>
        </p:nvSpPr>
        <p:spPr/>
        <p:txBody>
          <a:bodyPr/>
          <a:lstStyle/>
          <a:p>
            <a:endParaRPr lang="en-US" smtClean="0"/>
          </a:p>
        </p:txBody>
      </p:sp>
      <p:pic>
        <p:nvPicPr>
          <p:cNvPr id="76802"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8000"/>
          </a:xfrm>
        </p:spPr>
      </p:pic>
      <p:pic>
        <p:nvPicPr>
          <p:cNvPr id="8" name="PA_库_文本框 7"/>
          <p:cNvPicPr>
            <a:picLocks noChangeArrowheads="1"/>
          </p:cNvPicPr>
          <p:nvPr>
            <p:custDataLst>
              <p:tags r:id="rId1"/>
            </p:custDataLst>
          </p:nvPr>
        </p:nvPicPr>
        <p:blipFill>
          <a:blip r:embed="rId4">
            <a:extLst>
              <a:ext uri="{28A0092B-C50C-407E-A947-70E740481C1C}">
                <a14:useLocalDpi xmlns:a14="http://schemas.microsoft.com/office/drawing/2010/main" xmlns="" val="0"/>
              </a:ext>
            </a:extLst>
          </a:blip>
          <a:srcRect/>
          <a:stretch>
            <a:fillRect/>
          </a:stretch>
        </p:blipFill>
        <p:spPr bwMode="auto">
          <a:xfrm>
            <a:off x="1473200" y="838200"/>
            <a:ext cx="6121400" cy="1397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a:spLocks noChangeArrowheads="1"/>
          </p:cNvSpPr>
          <p:nvPr/>
        </p:nvSpPr>
        <p:spPr bwMode="auto">
          <a:xfrm>
            <a:off x="1714500" y="2286000"/>
            <a:ext cx="506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b="1" i="1">
                <a:solidFill>
                  <a:srgbClr val="7030A0"/>
                </a:solidFill>
                <a:latin typeface="Times New Roman" pitchFamily="18" charset="0"/>
                <a:cs typeface="Times New Roman" pitchFamily="18" charset="0"/>
              </a:rPr>
              <a:t>1. Nhắc lại yêu cầu của kiểu bài.</a:t>
            </a:r>
          </a:p>
        </p:txBody>
      </p:sp>
      <p:sp>
        <p:nvSpPr>
          <p:cNvPr id="10" name="TextBox 9"/>
          <p:cNvSpPr txBox="1">
            <a:spLocks noChangeArrowheads="1"/>
          </p:cNvSpPr>
          <p:nvPr/>
        </p:nvSpPr>
        <p:spPr bwMode="auto">
          <a:xfrm>
            <a:off x="1524000" y="2657475"/>
            <a:ext cx="6248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cảm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Bầm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ơi</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khoảng</a:t>
            </a:r>
            <a:r>
              <a:rPr lang="en-US" sz="2200" dirty="0" smtClean="0">
                <a:latin typeface="Times New Roman" pitchFamily="18" charset="0"/>
                <a:cs typeface="Times New Roman" pitchFamily="18" charset="0"/>
              </a:rPr>
              <a:t> 200 </a:t>
            </a:r>
            <a:r>
              <a:rPr lang="en-US" sz="2200" dirty="0" err="1" smtClean="0">
                <a:latin typeface="Times New Roman" pitchFamily="18" charset="0"/>
                <a:cs typeface="Times New Roman" pitchFamily="18" charset="0"/>
              </a:rPr>
              <a:t>chữ</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Người </a:t>
            </a:r>
            <a:r>
              <a:rPr lang="en-US" sz="2200" dirty="0" err="1" smtClean="0">
                <a:latin typeface="Times New Roman" pitchFamily="18" charset="0"/>
                <a:cs typeface="Times New Roman" pitchFamily="18" charset="0"/>
              </a:rPr>
              <a:t>viết</a:t>
            </a: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sử dụng ngôi kể thứ nhất (xưng “</a:t>
            </a:r>
            <a:r>
              <a:rPr lang="vi-VN" sz="2200" smtClean="0">
                <a:latin typeface="Times New Roman" pitchFamily="18" charset="0"/>
                <a:cs typeface="Times New Roman" pitchFamily="18" charset="0"/>
              </a:rPr>
              <a:t>tôi”).</a:t>
            </a:r>
            <a:endParaRPr lang="vi-VN" sz="2200">
              <a:latin typeface="Times New Roman" pitchFamily="18" charset="0"/>
              <a:cs typeface="Times New Roman" pitchFamily="18" charset="0"/>
            </a:endParaRPr>
          </a:p>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sẻ</a:t>
            </a:r>
            <a:r>
              <a:rPr lang="en-US" sz="2200" dirty="0" smtClean="0">
                <a:latin typeface="Times New Roman" pitchFamily="18" charset="0"/>
                <a:cs typeface="Times New Roman" pitchFamily="18" charset="0"/>
              </a:rPr>
              <a:t> c</a:t>
            </a:r>
            <a:r>
              <a:rPr lang="vi-VN" sz="2200" dirty="0" smtClean="0">
                <a:latin typeface="Times New Roman" pitchFamily="18" charset="0"/>
                <a:cs typeface="Times New Roman" pitchFamily="18" charset="0"/>
              </a:rPr>
              <a:t>ảm </a:t>
            </a:r>
            <a:r>
              <a:rPr lang="vi-VN" sz="2200" dirty="0">
                <a:latin typeface="Times New Roman" pitchFamily="18" charset="0"/>
                <a:cs typeface="Times New Roman" pitchFamily="18" charset="0"/>
              </a:rPr>
              <a:t>xúc của bản thân…</a:t>
            </a:r>
            <a:endParaRPr lang="en-US" sz="2200" dirty="0">
              <a:latin typeface="Times New Roman" pitchFamily="18" charset="0"/>
              <a:cs typeface="Times New Roman" pitchFamily="18" charset="0"/>
            </a:endParaRPr>
          </a:p>
        </p:txBody>
      </p:sp>
      <p:sp>
        <p:nvSpPr>
          <p:cNvPr id="11" name="TextBox 10"/>
          <p:cNvSpPr txBox="1">
            <a:spLocks noChangeArrowheads="1"/>
          </p:cNvSpPr>
          <p:nvPr/>
        </p:nvSpPr>
        <p:spPr bwMode="auto">
          <a:xfrm>
            <a:off x="1714500" y="4075113"/>
            <a:ext cx="506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b="1" i="1">
                <a:solidFill>
                  <a:srgbClr val="7030A0"/>
                </a:solidFill>
                <a:latin typeface="Times New Roman" pitchFamily="18" charset="0"/>
                <a:cs typeface="Times New Roman" pitchFamily="18" charset="0"/>
              </a:rPr>
              <a:t>2. Đọc và sửa </a:t>
            </a:r>
            <a:r>
              <a:rPr lang="en-US" b="1" i="1" smtClean="0">
                <a:solidFill>
                  <a:srgbClr val="7030A0"/>
                </a:solidFill>
                <a:latin typeface="Times New Roman" pitchFamily="18" charset="0"/>
                <a:cs typeface="Times New Roman" pitchFamily="18" charset="0"/>
              </a:rPr>
              <a:t>bài (dựa vào bảng kiểm)</a:t>
            </a:r>
            <a:endParaRPr lang="en-US" b="1" i="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6647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strips(downLeft)">
                                      <p:cBhvr>
                                        <p:cTn id="14" dur="500"/>
                                        <p:tgtEl>
                                          <p:spTgt spid="1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strips(downLeft)">
                                      <p:cBhvr>
                                        <p:cTn id="19" dur="500"/>
                                        <p:tgtEl>
                                          <p:spTgt spid="1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strips(downLeft)">
                                      <p:cBhvr>
                                        <p:cTn id="24" dur="500"/>
                                        <p:tgtEl>
                                          <p:spTgt spid="1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strips(downLeft)">
                                      <p:cBhvr>
                                        <p:cTn id="29" dur="500"/>
                                        <p:tgtEl>
                                          <p:spTgt spid="1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p:cTn id="3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
            <a:ext cx="8229600" cy="5715000"/>
          </a:xfrm>
        </p:spPr>
        <p:txBody>
          <a:bodyPr/>
          <a:lstStyle/>
          <a:p>
            <a:pPr marL="0" indent="0" algn="ctr">
              <a:buNone/>
            </a:pPr>
            <a:r>
              <a:rPr lang="en-US" sz="4000" b="1" smtClean="0">
                <a:solidFill>
                  <a:srgbClr val="FF0000"/>
                </a:solidFill>
                <a:latin typeface="+mj-lt"/>
                <a:ea typeface="Tahoma" pitchFamily="34" charset="0"/>
                <a:cs typeface="Tahoma" pitchFamily="34" charset="0"/>
              </a:rPr>
              <a:t>Bảng kiểm</a:t>
            </a:r>
          </a:p>
          <a:p>
            <a:pPr marL="0" indent="0" algn="ctr">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53969575"/>
              </p:ext>
            </p:extLst>
          </p:nvPr>
        </p:nvGraphicFramePr>
        <p:xfrm>
          <a:off x="533399" y="1066800"/>
          <a:ext cx="8153400" cy="5772223"/>
        </p:xfrm>
        <a:graphic>
          <a:graphicData uri="http://schemas.openxmlformats.org/drawingml/2006/table">
            <a:tbl>
              <a:tblPr firstRow="1" firstCol="1" bandRow="1">
                <a:tableStyleId>{5940675A-B579-460E-94D1-54222C63F5DA}</a:tableStyleId>
              </a:tblPr>
              <a:tblGrid>
                <a:gridCol w="1384540"/>
                <a:gridCol w="5922753"/>
                <a:gridCol w="846107"/>
              </a:tblGrid>
              <a:tr h="874147">
                <a:tc>
                  <a:txBody>
                    <a:bodyPr/>
                    <a:lstStyle/>
                    <a:p>
                      <a:pPr marL="0" marR="0" algn="ctr">
                        <a:lnSpc>
                          <a:spcPct val="100000"/>
                        </a:lnSpc>
                        <a:spcBef>
                          <a:spcPts val="0"/>
                        </a:spcBef>
                        <a:spcAft>
                          <a:spcPts val="0"/>
                        </a:spcAft>
                      </a:pPr>
                      <a:r>
                        <a:rPr lang="en-US" sz="1800" b="1">
                          <a:solidFill>
                            <a:srgbClr val="FF0000"/>
                          </a:solidFill>
                          <a:effectLst/>
                        </a:rPr>
                        <a:t>Các phần của đoạn văn</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00000"/>
                        </a:lnSpc>
                        <a:spcBef>
                          <a:spcPts val="0"/>
                        </a:spcBef>
                        <a:spcAft>
                          <a:spcPts val="0"/>
                        </a:spcAft>
                      </a:pPr>
                      <a:r>
                        <a:rPr lang="en-US" sz="1800" b="1">
                          <a:solidFill>
                            <a:srgbClr val="FF0000"/>
                          </a:solidFill>
                          <a:effectLst/>
                        </a:rPr>
                        <a:t>Nội dung kiểm tra</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00000"/>
                        </a:lnSpc>
                        <a:spcBef>
                          <a:spcPts val="0"/>
                        </a:spcBef>
                        <a:spcAft>
                          <a:spcPts val="600"/>
                        </a:spcAft>
                      </a:pPr>
                      <a:r>
                        <a:rPr lang="en-US" sz="1800" b="1">
                          <a:solidFill>
                            <a:srgbClr val="FF0000"/>
                          </a:solidFill>
                          <a:effectLst/>
                        </a:rPr>
                        <a:t>Đạt/ Chưa đạt</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r>
              <a:tr h="388510">
                <a:tc rowSpan="3">
                  <a:txBody>
                    <a:bodyPr/>
                    <a:lstStyle/>
                    <a:p>
                      <a:pPr marL="0" marR="0" algn="ctr">
                        <a:lnSpc>
                          <a:spcPct val="150000"/>
                        </a:lnSpc>
                        <a:spcBef>
                          <a:spcPts val="600"/>
                        </a:spcBef>
                        <a:spcAft>
                          <a:spcPts val="0"/>
                        </a:spcAft>
                      </a:pPr>
                      <a:r>
                        <a:rPr lang="en-US" sz="1800" b="1">
                          <a:effectLst/>
                        </a:rPr>
                        <a:t>Mở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Mở đoạn bằng chữ viết hoa lùi vào đầu dòng.</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388510">
                <a:tc vMerge="1">
                  <a:txBody>
                    <a:bodyPr/>
                    <a:lstStyle/>
                    <a:p>
                      <a:endParaRPr lang="en-US"/>
                    </a:p>
                  </a:txBody>
                  <a:tcPr/>
                </a:tc>
                <a:tc>
                  <a:txBody>
                    <a:bodyPr/>
                    <a:lstStyle/>
                    <a:p>
                      <a:pPr marL="0" marR="0">
                        <a:lnSpc>
                          <a:spcPct val="150000"/>
                        </a:lnSpc>
                        <a:spcBef>
                          <a:spcPts val="0"/>
                        </a:spcBef>
                        <a:spcAft>
                          <a:spcPts val="0"/>
                        </a:spcAft>
                      </a:pPr>
                      <a:r>
                        <a:rPr lang="en-US" sz="1800" i="1">
                          <a:effectLst/>
                        </a:rPr>
                        <a:t>Dùng ngôi thứ nhất ghi lại cảm xúc về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Nêu nhan đề, tên tác giả và cảm xúc khái quát về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rowSpan="3">
                  <a:txBody>
                    <a:bodyPr/>
                    <a:lstStyle/>
                    <a:p>
                      <a:pPr marL="0" marR="0" algn="ctr">
                        <a:lnSpc>
                          <a:spcPct val="150000"/>
                        </a:lnSpc>
                        <a:spcBef>
                          <a:spcPts val="600"/>
                        </a:spcBef>
                        <a:spcAft>
                          <a:spcPts val="0"/>
                        </a:spcAft>
                      </a:pPr>
                      <a:r>
                        <a:rPr lang="en-US" sz="1800" b="1">
                          <a:effectLst/>
                        </a:rPr>
                        <a:t>Thân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Trình bày cảm xúc về bài thơ theo một trình tự hợp lí bằng một số câu</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Dẫn chứng bằng một số từ ngữ, hình ảnh gợi cảm xúc trong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Sử dụng một số từ ngữ để tạo sự liên kết chặt chẽ giữa các câu</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rowSpan="2">
                  <a:txBody>
                    <a:bodyPr/>
                    <a:lstStyle/>
                    <a:p>
                      <a:pPr marL="0" marR="0" algn="ctr">
                        <a:lnSpc>
                          <a:spcPct val="150000"/>
                        </a:lnSpc>
                        <a:spcBef>
                          <a:spcPts val="600"/>
                        </a:spcBef>
                        <a:spcAft>
                          <a:spcPts val="0"/>
                        </a:spcAft>
                      </a:pPr>
                      <a:r>
                        <a:rPr lang="en-US" sz="1800" b="1">
                          <a:effectLst/>
                        </a:rPr>
                        <a:t>Kết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Khẳng định lại cảm xúc và ý nghĩa của bài thơ với bản thân</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391141">
                <a:tc vMerge="1">
                  <a:txBody>
                    <a:bodyPr/>
                    <a:lstStyle/>
                    <a:p>
                      <a:endParaRPr lang="en-US"/>
                    </a:p>
                  </a:txBody>
                  <a:tcPr/>
                </a:tc>
                <a:tc>
                  <a:txBody>
                    <a:bodyPr/>
                    <a:lstStyle/>
                    <a:p>
                      <a:pPr marL="0" marR="0">
                        <a:lnSpc>
                          <a:spcPct val="150000"/>
                        </a:lnSpc>
                        <a:spcBef>
                          <a:spcPts val="0"/>
                        </a:spcBef>
                        <a:spcAft>
                          <a:spcPts val="0"/>
                        </a:spcAft>
                      </a:pPr>
                      <a:r>
                        <a:rPr lang="en-US" sz="1800" i="1">
                          <a:effectLst/>
                        </a:rPr>
                        <a:t>Kết đoạn bằng dấu câu dùng để ngắt đoạn</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bl>
          </a:graphicData>
        </a:graphic>
      </p:graphicFrame>
    </p:spTree>
    <p:extLst>
      <p:ext uri="{BB962C8B-B14F-4D97-AF65-F5344CB8AC3E}">
        <p14:creationId xmlns:p14="http://schemas.microsoft.com/office/powerpoint/2010/main" xmlns="" val="23210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533400" y="1143000"/>
            <a:ext cx="8229600" cy="1143000"/>
          </a:xfrm>
        </p:spPr>
        <p:txBody>
          <a:bodyPr>
            <a:noAutofit/>
          </a:bodyPr>
          <a:lstStyle/>
          <a:p>
            <a:r>
              <a:rPr lang="en-US" sz="3200" b="1" i="1">
                <a:solidFill>
                  <a:srgbClr val="FF0000"/>
                </a:solidFill>
                <a:latin typeface="Times New Roman" pitchFamily="18" charset="0"/>
                <a:cs typeface="Times New Roman" pitchFamily="18" charset="0"/>
              </a:rPr>
              <a:t>Viết đoạn văn (khoảng 200 chữ )ghi lại cảm xúc một bài thơ mà em </a:t>
            </a:r>
            <a:r>
              <a:rPr lang="en-US" sz="3200" b="1" i="1" smtClean="0">
                <a:solidFill>
                  <a:srgbClr val="FF0000"/>
                </a:solidFill>
                <a:latin typeface="Times New Roman" pitchFamily="18" charset="0"/>
                <a:cs typeface="Times New Roman" pitchFamily="18" charset="0"/>
              </a:rPr>
              <a:t>thích</a:t>
            </a:r>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endParaRPr lang="en-US" sz="3200">
              <a:latin typeface="Times New Roman" pitchFamily="18" charset="0"/>
              <a:cs typeface="Times New Roman" pitchFamily="18" charset="0"/>
            </a:endParaRPr>
          </a:p>
        </p:txBody>
      </p:sp>
      <p:sp>
        <p:nvSpPr>
          <p:cNvPr id="4" name="TextBox 3"/>
          <p:cNvSpPr txBox="1"/>
          <p:nvPr/>
        </p:nvSpPr>
        <p:spPr>
          <a:xfrm>
            <a:off x="1905000" y="154506"/>
            <a:ext cx="5618205" cy="646331"/>
          </a:xfrm>
          <a:prstGeom prst="rect">
            <a:avLst/>
          </a:prstGeom>
          <a:noFill/>
        </p:spPr>
        <p:txBody>
          <a:bodyPr wrap="none" rtlCol="0">
            <a:spAutoFit/>
          </a:bodyPr>
          <a:lstStyle/>
          <a:p>
            <a:r>
              <a:rPr lang="en-US" sz="3600" b="1" smtClean="0">
                <a:solidFill>
                  <a:schemeClr val="accent1"/>
                </a:solidFill>
                <a:latin typeface="Times New Roman" pitchFamily="18" charset="0"/>
                <a:cs typeface="Times New Roman" pitchFamily="18" charset="0"/>
              </a:rPr>
              <a:t>HOẠT ĐỘNG VẬN DỤNG</a:t>
            </a:r>
            <a:endParaRPr lang="en-US" sz="3600" b="1">
              <a:solidFill>
                <a:schemeClr val="accent1"/>
              </a:solidFill>
              <a:latin typeface="Times New Roman" pitchFamily="18" charset="0"/>
              <a:cs typeface="Times New Roman" pitchFamily="18" charset="0"/>
            </a:endParaRPr>
          </a:p>
        </p:txBody>
      </p:sp>
      <p:sp>
        <p:nvSpPr>
          <p:cNvPr id="5" name="TextBox 4"/>
          <p:cNvSpPr txBox="1"/>
          <p:nvPr/>
        </p:nvSpPr>
        <p:spPr>
          <a:xfrm>
            <a:off x="886669" y="2280746"/>
            <a:ext cx="7265413" cy="1938992"/>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Yêu cầu: </a:t>
            </a:r>
          </a:p>
          <a:p>
            <a:r>
              <a:rPr lang="en-US" sz="2400" smtClean="0"/>
              <a:t>-    Viết đúng cấu trúc đoạn văn.</a:t>
            </a:r>
          </a:p>
          <a:p>
            <a:pPr marL="285750" indent="-285750">
              <a:buFontTx/>
              <a:buChar char="-"/>
            </a:pPr>
            <a:r>
              <a:rPr lang="en-US" sz="2400" smtClean="0"/>
              <a:t>Đoạn văn mạch lạc, đảm bảo yêu cầu về nội dung và hình thức.</a:t>
            </a:r>
          </a:p>
          <a:p>
            <a:pPr marL="285750" indent="-285750">
              <a:buFontTx/>
              <a:buChar char="-"/>
            </a:pPr>
            <a:r>
              <a:rPr lang="en-US" sz="2400" smtClean="0"/>
              <a:t>Chia sẻ được cảm xúc của bản thân mình.</a:t>
            </a:r>
            <a:endParaRPr lang="en-US" sz="2400"/>
          </a:p>
        </p:txBody>
      </p:sp>
      <p:sp>
        <p:nvSpPr>
          <p:cNvPr id="6" name="TextBox 5"/>
          <p:cNvSpPr txBox="1"/>
          <p:nvPr/>
        </p:nvSpPr>
        <p:spPr>
          <a:xfrm>
            <a:off x="865648" y="4343400"/>
            <a:ext cx="6934200" cy="1200329"/>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Dặn dò: </a:t>
            </a:r>
          </a:p>
          <a:p>
            <a:r>
              <a:rPr lang="en-US" sz="2400" b="1">
                <a:solidFill>
                  <a:srgbClr val="FF0000"/>
                </a:solidFill>
              </a:rPr>
              <a:t> </a:t>
            </a:r>
            <a:r>
              <a:rPr lang="en-US" sz="2400" b="1" smtClean="0">
                <a:solidFill>
                  <a:srgbClr val="FF0000"/>
                </a:solidFill>
              </a:rPr>
              <a:t>      </a:t>
            </a:r>
            <a:r>
              <a:rPr lang="en-US" sz="2400" smtClean="0"/>
              <a:t>Đọc và chuẩn bị đề tài thảo luận: </a:t>
            </a:r>
            <a:r>
              <a:rPr lang="en-US" sz="2400" i="1" u="sng" smtClean="0">
                <a:solidFill>
                  <a:srgbClr val="FF0000"/>
                </a:solidFill>
              </a:rPr>
              <a:t>Làm thế nào để mọi người trong gia đình hiểu và yêu thương nhau?</a:t>
            </a:r>
            <a:endParaRPr lang="en-US" sz="2400" i="1" u="sng">
              <a:solidFill>
                <a:srgbClr val="FF0000"/>
              </a:solidFill>
            </a:endParaRPr>
          </a:p>
        </p:txBody>
      </p:sp>
    </p:spTree>
    <p:extLst>
      <p:ext uri="{BB962C8B-B14F-4D97-AF65-F5344CB8AC3E}">
        <p14:creationId xmlns:p14="http://schemas.microsoft.com/office/powerpoint/2010/main" xmlns="" val="358571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81000" y="2351782"/>
            <a:ext cx="8458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sz="3200" b="1">
                <a:solidFill>
                  <a:srgbClr val="FF0000"/>
                </a:solidFill>
              </a:rPr>
              <a:t>KÍNH CHÚC QUÝ THẦY CÔ GIÁO MẠNH KHỎE, CHÚC CÁC EM HỌC GIỎI!</a:t>
            </a:r>
          </a:p>
        </p:txBody>
      </p:sp>
      <p:pic>
        <p:nvPicPr>
          <p:cNvPr id="6" name="Picture 114" descr="mouse3"/>
          <p:cNvPicPr>
            <a:picLocks noChangeAspect="1" noChangeArrowheads="1" noCrop="1"/>
          </p:cNvPicPr>
          <p:nvPr/>
        </p:nvPicPr>
        <p:blipFill>
          <a:blip r:embed="rId3">
            <a:lum bright="-6000" contrast="30000"/>
            <a:extLst>
              <a:ext uri="{28A0092B-C50C-407E-A947-70E740481C1C}">
                <a14:useLocalDpi xmlns:a14="http://schemas.microsoft.com/office/drawing/2010/main" xmlns="" val="0"/>
              </a:ext>
            </a:extLst>
          </a:blip>
          <a:srcRect/>
          <a:stretch>
            <a:fillRect/>
          </a:stretch>
        </p:blipFill>
        <p:spPr bwMode="auto">
          <a:xfrm>
            <a:off x="204087" y="3475968"/>
            <a:ext cx="1888243" cy="1553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4" descr="mouse3"/>
          <p:cNvPicPr>
            <a:picLocks noChangeAspect="1" noChangeArrowheads="1" noCrop="1"/>
          </p:cNvPicPr>
          <p:nvPr/>
        </p:nvPicPr>
        <p:blipFill>
          <a:blip r:embed="rId3">
            <a:lum bright="-6000" contrast="30000"/>
            <a:extLst>
              <a:ext uri="{28A0092B-C50C-407E-A947-70E740481C1C}">
                <a14:useLocalDpi xmlns:a14="http://schemas.microsoft.com/office/drawing/2010/main" xmlns="" val="0"/>
              </a:ext>
            </a:extLst>
          </a:blip>
          <a:srcRect/>
          <a:stretch>
            <a:fillRect/>
          </a:stretch>
        </p:blipFill>
        <p:spPr bwMode="auto">
          <a:xfrm flipH="1">
            <a:off x="6968359" y="3571875"/>
            <a:ext cx="2175641"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826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2" name="Google Shape;142;p24"/>
          <p:cNvSpPr txBox="1">
            <a:spLocks noGrp="1"/>
          </p:cNvSpPr>
          <p:nvPr>
            <p:ph type="subTitle" idx="1"/>
          </p:nvPr>
        </p:nvSpPr>
        <p:spPr>
          <a:xfrm flipH="1">
            <a:off x="1760739" y="1747822"/>
            <a:ext cx="5859261" cy="2443178"/>
          </a:xfrm>
          <a:prstGeom prst="rect">
            <a:avLst/>
          </a:prstGeom>
        </p:spPr>
        <p:txBody>
          <a:bodyPr spcFirstLastPara="1" wrap="square" lIns="91425" tIns="91425" rIns="91425" bIns="91425" anchor="t" anchorCtr="0">
            <a:noAutofit/>
          </a:bodyPr>
          <a:lstStyle/>
          <a:p>
            <a:pPr eaLnBrk="1" hangingPunct="1"/>
            <a:r>
              <a:rPr lang="en-US" sz="4000" b="1">
                <a:solidFill>
                  <a:srgbClr val="FF0000"/>
                </a:solidFill>
                <a:latin typeface="Calibri" pitchFamily="34" charset="0"/>
              </a:rPr>
              <a:t>VIẾT ĐOẠN VĂN GHI </a:t>
            </a:r>
            <a:r>
              <a:rPr lang="en-US" sz="4000" b="1" smtClean="0">
                <a:solidFill>
                  <a:srgbClr val="FF0000"/>
                </a:solidFill>
                <a:latin typeface="Calibri" pitchFamily="34" charset="0"/>
              </a:rPr>
              <a:t>LẠI </a:t>
            </a:r>
          </a:p>
          <a:p>
            <a:pPr eaLnBrk="1" hangingPunct="1"/>
            <a:r>
              <a:rPr lang="en-US" sz="4000" b="1" smtClean="0">
                <a:solidFill>
                  <a:srgbClr val="FF0000"/>
                </a:solidFill>
                <a:latin typeface="Calibri" pitchFamily="34" charset="0"/>
              </a:rPr>
              <a:t>CẢM </a:t>
            </a:r>
            <a:r>
              <a:rPr lang="en-US" sz="4000" b="1">
                <a:solidFill>
                  <a:srgbClr val="FF0000"/>
                </a:solidFill>
                <a:latin typeface="Calibri" pitchFamily="34" charset="0"/>
              </a:rPr>
              <a:t>XÚC MỘT BÀI THƠ</a:t>
            </a:r>
            <a:endParaRPr lang="en-US" sz="4000" b="1" dirty="0">
              <a:solidFill>
                <a:srgbClr val="FF0000"/>
              </a:solidFill>
              <a:latin typeface="Calibri" pitchFamily="34" charset="0"/>
            </a:endParaRPr>
          </a:p>
        </p:txBody>
      </p:sp>
      <p:sp>
        <p:nvSpPr>
          <p:cNvPr id="143" name="Google Shape;143;p24"/>
          <p:cNvSpPr txBox="1">
            <a:spLocks noGrp="1"/>
          </p:cNvSpPr>
          <p:nvPr>
            <p:ph type="ctrTitle"/>
          </p:nvPr>
        </p:nvSpPr>
        <p:spPr>
          <a:xfrm>
            <a:off x="1389302" y="528865"/>
            <a:ext cx="6302100" cy="770400"/>
          </a:xfrm>
          <a:prstGeom prst="rect">
            <a:avLst/>
          </a:prstGeom>
        </p:spPr>
        <p:txBody>
          <a:bodyPr spcFirstLastPara="1" wrap="square" lIns="91425" tIns="91425" rIns="91425" bIns="91425" anchor="b" anchorCtr="0">
            <a:noAutofit/>
          </a:bodyPr>
          <a:lstStyle/>
          <a:p>
            <a:pPr lvl="0"/>
            <a:r>
              <a:rPr lang="en-US" sz="4800" b="1">
                <a:solidFill>
                  <a:schemeClr val="tx1"/>
                </a:solidFill>
                <a:latin typeface="Calibri" pitchFamily="34" charset="0"/>
              </a:rPr>
              <a:t>HOẠT ĐỘNG VIẾT</a:t>
            </a:r>
            <a:endParaRPr sz="4800">
              <a:solidFill>
                <a:schemeClr val="tx1"/>
              </a:solidFill>
              <a:latin typeface="Calibri" pitchFamily="34" charset="0"/>
              <a:cs typeface="Times New Roman" pitchFamily="18" charset="0"/>
            </a:endParaRPr>
          </a:p>
        </p:txBody>
      </p:sp>
      <p:pic>
        <p:nvPicPr>
          <p:cNvPr id="144" name="Google Shape;144;p24"/>
          <p:cNvPicPr preferRelativeResize="0"/>
          <p:nvPr/>
        </p:nvPicPr>
        <p:blipFill rotWithShape="1">
          <a:blip r:embed="rId4" cstate="print">
            <a:alphaModFix/>
          </a:blip>
          <a:srcRect l="-9482" t="-16507" r="-9494" b="-16507"/>
          <a:stretch/>
        </p:blipFill>
        <p:spPr>
          <a:xfrm rot="-5400000">
            <a:off x="6767555" y="2742156"/>
            <a:ext cx="755767" cy="518625"/>
          </a:xfrm>
          <a:prstGeom prst="rect">
            <a:avLst/>
          </a:prstGeom>
          <a:noFill/>
          <a:ln>
            <a:noFill/>
          </a:ln>
        </p:spPr>
      </p:pic>
      <p:pic>
        <p:nvPicPr>
          <p:cNvPr id="145" name="Google Shape;145;p24"/>
          <p:cNvPicPr preferRelativeResize="0"/>
          <p:nvPr/>
        </p:nvPicPr>
        <p:blipFill rotWithShape="1">
          <a:blip r:embed="rId5" cstate="print">
            <a:alphaModFix/>
          </a:blip>
          <a:srcRect l="16195" t="-16508" r="-9487" b="58236"/>
          <a:stretch/>
        </p:blipFill>
        <p:spPr>
          <a:xfrm rot="-5400000">
            <a:off x="6857038" y="2672312"/>
            <a:ext cx="406100" cy="155674"/>
          </a:xfrm>
          <a:prstGeom prst="rect">
            <a:avLst/>
          </a:prstGeom>
          <a:noFill/>
          <a:ln>
            <a:noFill/>
          </a:ln>
        </p:spPr>
      </p:pic>
      <p:pic>
        <p:nvPicPr>
          <p:cNvPr id="146" name="Google Shape;146;p24"/>
          <p:cNvPicPr preferRelativeResize="0"/>
          <p:nvPr/>
        </p:nvPicPr>
        <p:blipFill rotWithShape="1">
          <a:blip r:embed="rId6" cstate="print">
            <a:alphaModFix/>
          </a:blip>
          <a:srcRect l="-3466" t="-15946" b="32717"/>
          <a:stretch/>
        </p:blipFill>
        <p:spPr>
          <a:xfrm>
            <a:off x="5473301" y="6190455"/>
            <a:ext cx="3268173" cy="667547"/>
          </a:xfrm>
          <a:prstGeom prst="rect">
            <a:avLst/>
          </a:prstGeom>
          <a:noFill/>
          <a:ln>
            <a:noFill/>
          </a:ln>
        </p:spPr>
      </p:pic>
      <p:pic>
        <p:nvPicPr>
          <p:cNvPr id="149" name="Google Shape;149;p24"/>
          <p:cNvPicPr preferRelativeResize="0"/>
          <p:nvPr/>
        </p:nvPicPr>
        <p:blipFill rotWithShape="1">
          <a:blip r:embed="rId5" cstate="print">
            <a:alphaModFix/>
          </a:blip>
          <a:srcRect l="16195" t="-16508" r="-9487" b="58236"/>
          <a:stretch/>
        </p:blipFill>
        <p:spPr>
          <a:xfrm rot="5400000" flipH="1">
            <a:off x="2554063" y="4710846"/>
            <a:ext cx="406100" cy="155674"/>
          </a:xfrm>
          <a:prstGeom prst="rect">
            <a:avLst/>
          </a:prstGeom>
          <a:noFill/>
          <a:ln>
            <a:noFill/>
          </a:ln>
        </p:spPr>
      </p:pic>
      <p:pic>
        <p:nvPicPr>
          <p:cNvPr id="150" name="Google Shape;150;p24"/>
          <p:cNvPicPr preferRelativeResize="0"/>
          <p:nvPr/>
        </p:nvPicPr>
        <p:blipFill rotWithShape="1">
          <a:blip r:embed="rId7" cstate="print">
            <a:alphaModFix/>
          </a:blip>
          <a:srcRect/>
          <a:stretch/>
        </p:blipFill>
        <p:spPr>
          <a:xfrm rot="10800000">
            <a:off x="240889" y="2570333"/>
            <a:ext cx="1304600" cy="2015300"/>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7563618" y="630467"/>
            <a:ext cx="998850" cy="820233"/>
          </a:xfrm>
          <a:prstGeom prst="rect">
            <a:avLst/>
          </a:prstGeom>
          <a:noFill/>
          <a:ln>
            <a:noFill/>
          </a:ln>
        </p:spPr>
      </p:pic>
      <p:pic>
        <p:nvPicPr>
          <p:cNvPr id="152" name="Google Shape;152;p24"/>
          <p:cNvPicPr preferRelativeResize="0"/>
          <p:nvPr/>
        </p:nvPicPr>
        <p:blipFill rotWithShape="1">
          <a:blip r:embed="rId9" cstate="print">
            <a:alphaModFix/>
          </a:blip>
          <a:srcRect l="-9339" t="-12878" r="-9327" b="-12891"/>
          <a:stretch/>
        </p:blipFill>
        <p:spPr>
          <a:xfrm rot="10800000">
            <a:off x="7399445" y="1933077"/>
            <a:ext cx="663599" cy="887700"/>
          </a:xfrm>
          <a:prstGeom prst="rect">
            <a:avLst/>
          </a:prstGeom>
          <a:noFill/>
          <a:ln>
            <a:noFill/>
          </a:ln>
        </p:spPr>
      </p:pic>
      <p:sp>
        <p:nvSpPr>
          <p:cNvPr id="15" name="TextBox 14"/>
          <p:cNvSpPr txBox="1"/>
          <p:nvPr/>
        </p:nvSpPr>
        <p:spPr>
          <a:xfrm>
            <a:off x="278744" y="1941493"/>
            <a:ext cx="1017010" cy="954107"/>
          </a:xfrm>
          <a:prstGeom prst="rect">
            <a:avLst/>
          </a:prstGeom>
          <a:noFill/>
        </p:spPr>
        <p:txBody>
          <a:bodyPr wrap="none" rtlCol="0">
            <a:spAutoFit/>
          </a:bodyPr>
          <a:lstStyle/>
          <a:p>
            <a:r>
              <a:rPr lang="en-US" sz="2800" b="1" i="1" smtClean="0">
                <a:solidFill>
                  <a:srgbClr val="FF0000"/>
                </a:solidFill>
                <a:latin typeface="Calibri" pitchFamily="34" charset="0"/>
              </a:rPr>
              <a:t>Tuần:</a:t>
            </a:r>
          </a:p>
          <a:p>
            <a:r>
              <a:rPr lang="en-US" sz="2800" b="1" i="1" smtClean="0">
                <a:solidFill>
                  <a:srgbClr val="FF0000"/>
                </a:solidFill>
                <a:latin typeface="Calibri" pitchFamily="34" charset="0"/>
              </a:rPr>
              <a:t>Tiết:</a:t>
            </a:r>
            <a:endParaRPr lang="en-US" sz="2800" b="1" i="1">
              <a:solidFill>
                <a:srgbClr val="FF0000"/>
              </a:solidFill>
              <a:latin typeface="Calibri" pitchFamily="34" charset="0"/>
            </a:endParaRPr>
          </a:p>
        </p:txBody>
      </p:sp>
    </p:spTree>
    <p:extLst>
      <p:ext uri="{BB962C8B-B14F-4D97-AF65-F5344CB8AC3E}">
        <p14:creationId xmlns:p14="http://schemas.microsoft.com/office/powerpoint/2010/main" xmlns="" val="403892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57693" cy="6858000"/>
          </a:xfrm>
          <a:prstGeom prst="rect">
            <a:avLst/>
          </a:prstGeom>
        </p:spPr>
      </p:pic>
      <p:sp>
        <p:nvSpPr>
          <p:cNvPr id="2" name="Title 1"/>
          <p:cNvSpPr>
            <a:spLocks noGrp="1"/>
          </p:cNvSpPr>
          <p:nvPr>
            <p:ph type="title"/>
          </p:nvPr>
        </p:nvSpPr>
        <p:spPr>
          <a:xfrm>
            <a:off x="304800" y="1969827"/>
            <a:ext cx="3581400" cy="3581400"/>
          </a:xfrm>
        </p:spPr>
        <p:txBody>
          <a:bodyPr>
            <a:normAutofit/>
          </a:bodyPr>
          <a:lstStyle/>
          <a:p>
            <a:r>
              <a:rPr lang="en-US" sz="3600" i="1" smtClean="0">
                <a:solidFill>
                  <a:srgbClr val="FF0000"/>
                </a:solidFill>
                <a:latin typeface="Times New Roman" pitchFamily="18" charset="0"/>
                <a:cs typeface="Times New Roman" pitchFamily="18" charset="0"/>
              </a:rPr>
              <a:t>I. Các yêu cầu đối với đoạn văn ghi lại cảm xúc một bài thơ</a:t>
            </a:r>
            <a:endParaRPr lang="en-US" sz="3600" i="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62600" y="1828800"/>
            <a:ext cx="3152804" cy="3810000"/>
          </a:xfrm>
        </p:spPr>
        <p:txBody>
          <a:bodyPr numCol="1">
            <a:noAutofit/>
          </a:bodyPr>
          <a:lstStyle/>
          <a:p>
            <a:pPr marL="0" indent="0">
              <a:buNone/>
            </a:pPr>
            <a:r>
              <a:rPr lang="en-US" sz="3600" i="1" dirty="0" smtClean="0">
                <a:solidFill>
                  <a:srgbClr val="FF0000"/>
                </a:solidFill>
                <a:latin typeface="Times New Roman" pitchFamily="18" charset="0"/>
                <a:cs typeface="Times New Roman" pitchFamily="18" charset="0"/>
              </a:rPr>
              <a:t>      </a:t>
            </a:r>
          </a:p>
          <a:p>
            <a:pPr marL="0" indent="0" algn="ctr">
              <a:buNone/>
            </a:pP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Phân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tích</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đoạn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văn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ghi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lại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cảm</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xúc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bài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thơ</a:t>
            </a:r>
            <a:r>
              <a:rPr lang="en-US" sz="3600" i="1" dirty="0" smtClean="0">
                <a:solidFill>
                  <a:srgbClr val="FF0000"/>
                </a:solidFill>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a:t>
            </a:r>
            <a:r>
              <a:rPr lang="en-US" sz="3600" i="1" dirty="0" err="1" smtClean="0">
                <a:solidFill>
                  <a:srgbClr val="FF0000"/>
                </a:solidFill>
                <a:latin typeface="Times New Roman" pitchFamily="18" charset="0"/>
                <a:cs typeface="Times New Roman" pitchFamily="18" charset="0"/>
              </a:rPr>
              <a:t>Những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cánh</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buồm</a:t>
            </a:r>
            <a:r>
              <a:rPr lang="en-US" sz="3600" i="1" dirty="0" smtClean="0">
                <a:solidFill>
                  <a:srgbClr val="FF0000"/>
                </a:solidFill>
                <a:latin typeface="Times New Roman" pitchFamily="18" charset="0"/>
                <a:cs typeface="Times New Roman" pitchFamily="18" charset="0"/>
              </a:rPr>
              <a:t>”</a:t>
            </a:r>
            <a:endParaRPr lang="en-US" sz="3600" i="1" dirty="0" smtClean="0">
              <a:solidFill>
                <a:srgbClr val="FF0000"/>
              </a:solidFill>
              <a:latin typeface="Times New Roman" pitchFamily="18" charset="0"/>
              <a:cs typeface="Times New Roman" pitchFamily="18" charset="0"/>
            </a:endParaRPr>
          </a:p>
          <a:p>
            <a:pPr marL="0" indent="0">
              <a:buNone/>
            </a:pPr>
            <a:endParaRPr lang="en-US" sz="3600" i="1" dirty="0" smtClean="0">
              <a:solidFill>
                <a:srgbClr val="FF0000"/>
              </a:solidFill>
              <a:latin typeface="Times New Roman" pitchFamily="18" charset="0"/>
              <a:cs typeface="Times New Roman" pitchFamily="18" charset="0"/>
            </a:endParaRPr>
          </a:p>
          <a:p>
            <a:pPr marL="0" indent="0">
              <a:buNone/>
            </a:pPr>
            <a:endParaRPr lang="en-US" sz="3600" i="1" dirty="0">
              <a:solidFill>
                <a:srgbClr val="FF0000"/>
              </a:solidFill>
              <a:latin typeface="Times New Roman" pitchFamily="18" charset="0"/>
              <a:cs typeface="Times New Roman" pitchFamily="18" charset="0"/>
            </a:endParaRPr>
          </a:p>
        </p:txBody>
      </p:sp>
      <p:sp>
        <p:nvSpPr>
          <p:cNvPr id="5" name="Rectangle 2"/>
          <p:cNvSpPr>
            <a:spLocks noChangeArrowheads="1"/>
          </p:cNvSpPr>
          <p:nvPr/>
        </p:nvSpPr>
        <p:spPr bwMode="auto">
          <a:xfrm>
            <a:off x="2809875" y="22669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27241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838200" y="268069"/>
            <a:ext cx="7404078" cy="646331"/>
          </a:xfrm>
          <a:prstGeom prst="rect">
            <a:avLst/>
          </a:prstGeom>
          <a:noFill/>
        </p:spPr>
        <p:txBody>
          <a:bodyPr wrap="none" rtlCol="0">
            <a:spAutoFit/>
          </a:bodyPr>
          <a:lstStyle/>
          <a:p>
            <a:r>
              <a:rPr lang="en-US" sz="3600" b="1" smtClean="0">
                <a:solidFill>
                  <a:srgbClr val="0070C0"/>
                </a:solidFill>
              </a:rPr>
              <a:t>HOẠT ĐỘNG HÌNH THÀNH KIẾN THỨC</a:t>
            </a:r>
            <a:endParaRPr lang="en-US" sz="3600" b="1">
              <a:solidFill>
                <a:srgbClr val="0070C0"/>
              </a:solidFill>
            </a:endParaRPr>
          </a:p>
        </p:txBody>
      </p:sp>
      <p:cxnSp>
        <p:nvCxnSpPr>
          <p:cNvPr id="11" name="Straight Connector 10"/>
          <p:cNvCxnSpPr/>
          <p:nvPr/>
        </p:nvCxnSpPr>
        <p:spPr>
          <a:xfrm>
            <a:off x="4692639" y="2495550"/>
            <a:ext cx="0" cy="35242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377938" y="104140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152400" y="997803"/>
            <a:ext cx="888641" cy="830997"/>
          </a:xfrm>
          <a:prstGeom prst="rect">
            <a:avLst/>
          </a:prstGeom>
          <a:noFill/>
        </p:spPr>
        <p:txBody>
          <a:bodyPr wrap="none" rtlCol="0">
            <a:spAutoFit/>
          </a:bodyPr>
          <a:lstStyle/>
          <a:p>
            <a:r>
              <a:rPr lang="en-US" sz="2400" b="1" smtClean="0">
                <a:solidFill>
                  <a:srgbClr val="FF0000"/>
                </a:solidFill>
              </a:rPr>
              <a:t>Tuần:</a:t>
            </a:r>
          </a:p>
          <a:p>
            <a:r>
              <a:rPr lang="en-US" sz="2400" b="1" smtClean="0">
                <a:solidFill>
                  <a:srgbClr val="FF0000"/>
                </a:solidFill>
              </a:rPr>
              <a:t>Tiết:</a:t>
            </a:r>
            <a:endParaRPr lang="en-US" sz="2400" b="1">
              <a:solidFill>
                <a:srgbClr val="FF0000"/>
              </a:solidFill>
            </a:endParaRPr>
          </a:p>
        </p:txBody>
      </p:sp>
    </p:spTree>
    <p:extLst>
      <p:ext uri="{BB962C8B-B14F-4D97-AF65-F5344CB8AC3E}">
        <p14:creationId xmlns:p14="http://schemas.microsoft.com/office/powerpoint/2010/main" xmlns="" val="30354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0545" y="0"/>
            <a:ext cx="8229600" cy="1143000"/>
          </a:xfrm>
        </p:spPr>
        <p:txBody>
          <a:bodyPr>
            <a:normAutofit fontScale="90000"/>
          </a:bodyPr>
          <a:lstStyle/>
          <a:p>
            <a:r>
              <a:rPr lang="en-US" b="1" i="1">
                <a:solidFill>
                  <a:srgbClr val="FF0000"/>
                </a:solidFill>
                <a:latin typeface="Times New Roman" pitchFamily="18" charset="0"/>
                <a:cs typeface="Times New Roman" pitchFamily="18" charset="0"/>
              </a:rPr>
              <a:t>Phân tích đoạn văn ghi lại cảm xúc bài thơ Những cánh </a:t>
            </a:r>
            <a:r>
              <a:rPr lang="en-US" b="1" i="1" smtClean="0">
                <a:solidFill>
                  <a:srgbClr val="FF0000"/>
                </a:solidFill>
                <a:latin typeface="Times New Roman" pitchFamily="18" charset="0"/>
                <a:cs typeface="Times New Roman" pitchFamily="18" charset="0"/>
              </a:rPr>
              <a:t>buồm</a:t>
            </a:r>
            <a:endParaRPr lang="en-US"/>
          </a:p>
        </p:txBody>
      </p:sp>
      <p:sp>
        <p:nvSpPr>
          <p:cNvPr id="4" name="Title 1"/>
          <p:cNvSpPr txBox="1">
            <a:spLocks/>
          </p:cNvSpPr>
          <p:nvPr/>
        </p:nvSpPr>
        <p:spPr>
          <a:xfrm>
            <a:off x="359979" y="1066800"/>
            <a:ext cx="8534400" cy="5668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cha con </a:t>
            </a:r>
            <a:r>
              <a:rPr lang="en-US" sz="2400" dirty="0" err="1" smtClean="0">
                <a:latin typeface="Times New Roman" pitchFamily="18" charset="0"/>
                <a:cs typeface="Times New Roman" pitchFamily="18" charset="0"/>
              </a:rPr>
              <a:t>thiêng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dắt</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lặp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dành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lai</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cậy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cha con </a:t>
            </a:r>
            <a:r>
              <a:rPr lang="en-US" sz="2400" dirty="0" err="1" smtClean="0">
                <a:latin typeface="Times New Roman" pitchFamily="18" charset="0"/>
                <a:cs typeface="Times New Roman" pitchFamily="18" charset="0"/>
              </a:rPr>
              <a:t>thắm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may </a:t>
            </a:r>
            <a:r>
              <a:rPr lang="en-US" sz="2400" dirty="0" err="1" smtClean="0">
                <a:latin typeface="Times New Roman" pitchFamily="18" charset="0"/>
                <a:cs typeface="Times New Roman" pitchFamily="18" charset="0"/>
              </a:rPr>
              <a:t>mắn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cha.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346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292" y="-6965"/>
            <a:ext cx="9382722" cy="6864965"/>
          </a:xfrm>
          <a:prstGeom prst="rect">
            <a:avLst/>
          </a:prstGeom>
        </p:spPr>
      </p:pic>
      <p:sp>
        <p:nvSpPr>
          <p:cNvPr id="2" name="Title 1"/>
          <p:cNvSpPr>
            <a:spLocks noGrp="1"/>
          </p:cNvSpPr>
          <p:nvPr>
            <p:ph type="title"/>
          </p:nvPr>
        </p:nvSpPr>
        <p:spPr>
          <a:xfrm>
            <a:off x="914400" y="457200"/>
            <a:ext cx="8229600" cy="838200"/>
          </a:xfrm>
        </p:spPr>
        <p:txBody>
          <a:bodyPr>
            <a:normAutofit fontScale="90000"/>
          </a:bodyPr>
          <a:lstStyle/>
          <a:p>
            <a:pPr marL="0" indent="0" algn="l"/>
            <a:r>
              <a:rPr lang="en-US" i="1" dirty="0" err="1" smtClean="0">
                <a:solidFill>
                  <a:srgbClr val="FF0000"/>
                </a:solidFill>
              </a:rPr>
              <a:t>Phân</a:t>
            </a:r>
            <a:r>
              <a:rPr lang="en-US" i="1" dirty="0" smtClean="0">
                <a:solidFill>
                  <a:srgbClr val="FF0000"/>
                </a:solidFill>
              </a:rPr>
              <a:t> </a:t>
            </a:r>
            <a:r>
              <a:rPr lang="en-US" i="1" dirty="0" err="1" smtClean="0">
                <a:solidFill>
                  <a:srgbClr val="FF0000"/>
                </a:solidFill>
              </a:rPr>
              <a:t>tích</a:t>
            </a:r>
            <a:r>
              <a:rPr lang="en-US" i="1" dirty="0" smtClean="0">
                <a:solidFill>
                  <a:srgbClr val="FF0000"/>
                </a:solidFill>
              </a:rPr>
              <a:t> </a:t>
            </a:r>
            <a:r>
              <a:rPr lang="en-US" i="1" dirty="0" err="1" smtClean="0">
                <a:solidFill>
                  <a:srgbClr val="FF0000"/>
                </a:solidFill>
              </a:rPr>
              <a:t>đoạn</a:t>
            </a:r>
            <a:r>
              <a:rPr lang="en-US" i="1" dirty="0" smtClean="0">
                <a:solidFill>
                  <a:srgbClr val="FF0000"/>
                </a:solidFill>
              </a:rPr>
              <a:t> </a:t>
            </a:r>
            <a:r>
              <a:rPr lang="en-US" i="1" dirty="0" err="1" smtClean="0">
                <a:solidFill>
                  <a:srgbClr val="FF0000"/>
                </a:solidFill>
              </a:rPr>
              <a:t>văn</a:t>
            </a:r>
            <a:r>
              <a:rPr lang="en-US" i="1" dirty="0" smtClean="0">
                <a:solidFill>
                  <a:srgbClr val="FF0000"/>
                </a:solidFill>
              </a:rPr>
              <a:t> </a:t>
            </a:r>
            <a:r>
              <a:rPr lang="en-US" i="1" dirty="0" err="1" smtClean="0">
                <a:solidFill>
                  <a:srgbClr val="FF0000"/>
                </a:solidFill>
              </a:rPr>
              <a:t>ghi</a:t>
            </a:r>
            <a:r>
              <a:rPr lang="en-US" i="1" dirty="0" smtClean="0">
                <a:solidFill>
                  <a:srgbClr val="FF0000"/>
                </a:solidFill>
              </a:rPr>
              <a:t> </a:t>
            </a:r>
            <a:r>
              <a:rPr lang="en-US" i="1" dirty="0" err="1" smtClean="0">
                <a:solidFill>
                  <a:srgbClr val="FF0000"/>
                </a:solidFill>
              </a:rPr>
              <a:t>lại</a:t>
            </a:r>
            <a:r>
              <a:rPr lang="en-US" i="1" dirty="0" smtClean="0">
                <a:solidFill>
                  <a:srgbClr val="FF0000"/>
                </a:solidFill>
              </a:rPr>
              <a:t> </a:t>
            </a:r>
            <a:r>
              <a:rPr lang="en-US" i="1" dirty="0" err="1" smtClean="0">
                <a:solidFill>
                  <a:srgbClr val="FF0000"/>
                </a:solidFill>
              </a:rPr>
              <a:t>cảm</a:t>
            </a:r>
            <a:r>
              <a:rPr lang="en-US" i="1" dirty="0" smtClean="0">
                <a:solidFill>
                  <a:srgbClr val="FF0000"/>
                </a:solidFill>
              </a:rPr>
              <a:t> </a:t>
            </a:r>
            <a:r>
              <a:rPr lang="en-US" i="1" dirty="0" err="1" smtClean="0">
                <a:solidFill>
                  <a:srgbClr val="FF0000"/>
                </a:solidFill>
              </a:rPr>
              <a:t>xúc</a:t>
            </a:r>
            <a:r>
              <a:rPr lang="en-US" i="1" dirty="0" smtClean="0">
                <a:solidFill>
                  <a:srgbClr val="FF0000"/>
                </a:solidFill>
              </a:rPr>
              <a:t> </a:t>
            </a:r>
            <a:r>
              <a:rPr lang="en-US" i="1" dirty="0" err="1" smtClean="0">
                <a:solidFill>
                  <a:srgbClr val="FF0000"/>
                </a:solidFill>
              </a:rPr>
              <a:t>bài</a:t>
            </a:r>
            <a:r>
              <a:rPr lang="en-US" i="1" dirty="0" smtClean="0">
                <a:solidFill>
                  <a:srgbClr val="FF0000"/>
                </a:solidFill>
              </a:rPr>
              <a:t> </a:t>
            </a:r>
            <a:r>
              <a:rPr lang="en-US" i="1" dirty="0" err="1" smtClean="0">
                <a:solidFill>
                  <a:srgbClr val="FF0000"/>
                </a:solidFill>
              </a:rPr>
              <a:t>thơ</a:t>
            </a:r>
            <a:r>
              <a:rPr lang="en-US" i="1" dirty="0" smtClean="0">
                <a:solidFill>
                  <a:srgbClr val="FF0000"/>
                </a:solidFill>
              </a:rPr>
              <a:t> </a:t>
            </a:r>
            <a:r>
              <a:rPr lang="en-US" i="1" dirty="0" smtClean="0">
                <a:solidFill>
                  <a:srgbClr val="FF0000"/>
                </a:solidFill>
              </a:rPr>
              <a:t>“</a:t>
            </a:r>
            <a:r>
              <a:rPr lang="en-US" i="1" dirty="0" err="1" smtClean="0">
                <a:solidFill>
                  <a:srgbClr val="FF0000"/>
                </a:solidFill>
              </a:rPr>
              <a:t>Những</a:t>
            </a:r>
            <a:r>
              <a:rPr lang="en-US" i="1" dirty="0" smtClean="0">
                <a:solidFill>
                  <a:srgbClr val="FF0000"/>
                </a:solidFill>
              </a:rPr>
              <a:t> </a:t>
            </a:r>
            <a:r>
              <a:rPr lang="en-US" i="1" dirty="0" err="1" smtClean="0">
                <a:solidFill>
                  <a:srgbClr val="FF0000"/>
                </a:solidFill>
              </a:rPr>
              <a:t>cánh</a:t>
            </a:r>
            <a:r>
              <a:rPr lang="en-US" i="1" dirty="0" smtClean="0">
                <a:solidFill>
                  <a:srgbClr val="FF0000"/>
                </a:solidFill>
              </a:rPr>
              <a:t> </a:t>
            </a:r>
            <a:r>
              <a:rPr lang="en-US" i="1" dirty="0" err="1" smtClean="0">
                <a:solidFill>
                  <a:srgbClr val="FF0000"/>
                </a:solidFill>
              </a:rPr>
              <a:t>buồm</a:t>
            </a:r>
            <a:r>
              <a:rPr lang="en-US" i="1" dirty="0" smtClean="0">
                <a:solidFill>
                  <a:srgbClr val="FF0000"/>
                </a:solidFill>
              </a:rPr>
              <a:t>”</a:t>
            </a:r>
            <a:endParaRPr lang="en-US" i="1" dirty="0" smtClean="0">
              <a:solidFill>
                <a:srgbClr val="FF0000"/>
              </a:solidFill>
            </a:endParaRPr>
          </a:p>
        </p:txBody>
      </p:sp>
      <p:sp>
        <p:nvSpPr>
          <p:cNvPr id="3" name="Content Placeholder 2"/>
          <p:cNvSpPr>
            <a:spLocks noGrp="1"/>
          </p:cNvSpPr>
          <p:nvPr>
            <p:ph idx="1"/>
          </p:nvPr>
        </p:nvSpPr>
        <p:spPr>
          <a:xfrm>
            <a:off x="457200" y="1905000"/>
            <a:ext cx="8229600" cy="4221163"/>
          </a:xfrm>
        </p:spPr>
        <p:txBody>
          <a:bodyPr/>
          <a:lstStyle/>
          <a:p>
            <a:pPr>
              <a:buFontTx/>
              <a:buChar char="-"/>
            </a:pPr>
            <a:r>
              <a:rPr lang="en-US" smtClean="0"/>
              <a:t>Kiểu bài: </a:t>
            </a:r>
          </a:p>
          <a:p>
            <a:pPr>
              <a:buFontTx/>
              <a:buChar char="-"/>
            </a:pPr>
            <a:r>
              <a:rPr lang="en-US" smtClean="0"/>
              <a:t>Đối tượng: </a:t>
            </a:r>
          </a:p>
          <a:p>
            <a:pPr>
              <a:buFontTx/>
              <a:buChar char="-"/>
            </a:pPr>
            <a:r>
              <a:rPr lang="en-US" smtClean="0"/>
              <a:t>Ngôi viết: </a:t>
            </a:r>
          </a:p>
          <a:p>
            <a:pPr>
              <a:buFontTx/>
              <a:buChar char="-"/>
            </a:pPr>
            <a:r>
              <a:rPr lang="en-US" smtClean="0"/>
              <a:t>Cảm xúc:</a:t>
            </a:r>
            <a:endParaRPr lang="en-US"/>
          </a:p>
        </p:txBody>
      </p:sp>
      <p:sp>
        <p:nvSpPr>
          <p:cNvPr id="4" name="Rectangle 3"/>
          <p:cNvSpPr/>
          <p:nvPr/>
        </p:nvSpPr>
        <p:spPr>
          <a:xfrm>
            <a:off x="0" y="128826"/>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
        <p:nvSpPr>
          <p:cNvPr id="5" name="TextBox 4"/>
          <p:cNvSpPr txBox="1"/>
          <p:nvPr/>
        </p:nvSpPr>
        <p:spPr>
          <a:xfrm>
            <a:off x="2590800" y="1905000"/>
            <a:ext cx="5334000" cy="584775"/>
          </a:xfrm>
          <a:prstGeom prst="rect">
            <a:avLst/>
          </a:prstGeom>
          <a:noFill/>
        </p:spPr>
        <p:txBody>
          <a:bodyPr wrap="square" rtlCol="0">
            <a:spAutoFit/>
          </a:bodyPr>
          <a:lstStyle/>
          <a:p>
            <a:r>
              <a:rPr lang="en-US" sz="3200" smtClean="0"/>
              <a:t>viết đoạn văn biểu cảm.</a:t>
            </a:r>
          </a:p>
        </p:txBody>
      </p:sp>
      <p:sp>
        <p:nvSpPr>
          <p:cNvPr id="6" name="TextBox 5"/>
          <p:cNvSpPr txBox="1"/>
          <p:nvPr/>
        </p:nvSpPr>
        <p:spPr>
          <a:xfrm>
            <a:off x="2895600" y="2489775"/>
            <a:ext cx="2971800" cy="584775"/>
          </a:xfrm>
          <a:prstGeom prst="rect">
            <a:avLst/>
          </a:prstGeom>
          <a:noFill/>
        </p:spPr>
        <p:txBody>
          <a:bodyPr wrap="square" rtlCol="0">
            <a:spAutoFit/>
          </a:bodyPr>
          <a:lstStyle/>
          <a:p>
            <a:r>
              <a:rPr lang="en-US" sz="3200"/>
              <a:t>b</a:t>
            </a:r>
            <a:r>
              <a:rPr lang="en-US" sz="3200" smtClean="0"/>
              <a:t>ài thơ.</a:t>
            </a:r>
            <a:endParaRPr lang="en-US" sz="3200"/>
          </a:p>
        </p:txBody>
      </p:sp>
      <p:sp>
        <p:nvSpPr>
          <p:cNvPr id="7" name="TextBox 6"/>
          <p:cNvSpPr txBox="1"/>
          <p:nvPr/>
        </p:nvSpPr>
        <p:spPr>
          <a:xfrm>
            <a:off x="2743200" y="3074550"/>
            <a:ext cx="2971800" cy="584775"/>
          </a:xfrm>
          <a:prstGeom prst="rect">
            <a:avLst/>
          </a:prstGeom>
          <a:noFill/>
        </p:spPr>
        <p:txBody>
          <a:bodyPr wrap="square" rtlCol="0">
            <a:spAutoFit/>
          </a:bodyPr>
          <a:lstStyle/>
          <a:p>
            <a:r>
              <a:rPr lang="en-US" sz="3200"/>
              <a:t>n</a:t>
            </a:r>
            <a:r>
              <a:rPr lang="en-US" sz="3200" smtClean="0"/>
              <a:t>gôi thứ nhất.</a:t>
            </a:r>
            <a:endParaRPr lang="en-US" sz="3200"/>
          </a:p>
        </p:txBody>
      </p:sp>
      <p:sp>
        <p:nvSpPr>
          <p:cNvPr id="8" name="TextBox 7"/>
          <p:cNvSpPr txBox="1"/>
          <p:nvPr/>
        </p:nvSpPr>
        <p:spPr>
          <a:xfrm>
            <a:off x="2590800" y="3574197"/>
            <a:ext cx="5867400" cy="1077218"/>
          </a:xfrm>
          <a:prstGeom prst="rect">
            <a:avLst/>
          </a:prstGeom>
          <a:noFill/>
        </p:spPr>
        <p:txBody>
          <a:bodyPr wrap="square" rtlCol="0">
            <a:spAutoFit/>
          </a:bodyPr>
          <a:lstStyle/>
          <a:p>
            <a:r>
              <a:rPr lang="en-US" sz="3200"/>
              <a:t>y</a:t>
            </a:r>
            <a:r>
              <a:rPr lang="en-US" sz="3200" smtClean="0"/>
              <a:t>êu thương cha, thể hiện tình cha con sâu sắc.</a:t>
            </a:r>
            <a:endParaRPr lang="en-US" sz="3200"/>
          </a:p>
        </p:txBody>
      </p:sp>
    </p:spTree>
    <p:extLst>
      <p:ext uri="{BB962C8B-B14F-4D97-AF65-F5344CB8AC3E}">
        <p14:creationId xmlns:p14="http://schemas.microsoft.com/office/powerpoint/2010/main" xmlns="" val="15926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28600"/>
            <a:ext cx="8229600" cy="1143000"/>
          </a:xfrm>
        </p:spPr>
        <p:txBody>
          <a:bodyPr/>
          <a:lstStyle/>
          <a:p>
            <a:r>
              <a:rPr lang="en-US" b="1" smtClean="0">
                <a:solidFill>
                  <a:srgbClr val="FF0000"/>
                </a:solidFill>
              </a:rPr>
              <a:t>Thảo luận Phiếu học tập 1</a:t>
            </a:r>
            <a:endParaRPr lang="en-US" b="1">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19134648"/>
              </p:ext>
            </p:extLst>
          </p:nvPr>
        </p:nvGraphicFramePr>
        <p:xfrm>
          <a:off x="685800" y="914400"/>
          <a:ext cx="7772400" cy="4557333"/>
        </p:xfrm>
        <a:graphic>
          <a:graphicData uri="http://schemas.openxmlformats.org/drawingml/2006/table">
            <a:tbl>
              <a:tblPr firstRow="1" firstCol="1" bandRow="1">
                <a:tableStyleId>{5940675A-B579-460E-94D1-54222C63F5DA}</a:tableStyleId>
              </a:tblPr>
              <a:tblGrid>
                <a:gridCol w="3550217"/>
                <a:gridCol w="4222183"/>
              </a:tblGrid>
              <a:tr h="1047939">
                <a:tc>
                  <a:txBody>
                    <a:bodyPr/>
                    <a:lstStyle/>
                    <a:p>
                      <a:pPr marL="0" marR="0" algn="ctr">
                        <a:lnSpc>
                          <a:spcPct val="115000"/>
                        </a:lnSpc>
                        <a:spcBef>
                          <a:spcPts val="0"/>
                        </a:spcBef>
                        <a:spcAft>
                          <a:spcPts val="0"/>
                        </a:spcAft>
                      </a:pPr>
                      <a:r>
                        <a:rPr lang="en-US" sz="2400" b="1" smtClean="0">
                          <a:solidFill>
                            <a:srgbClr val="FF0000"/>
                          </a:solidFill>
                          <a:effectLst/>
                        </a:rPr>
                        <a:t>Đặc điểm</a:t>
                      </a:r>
                      <a:endParaRPr lang="en-US" sz="24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smtClean="0">
                          <a:solidFill>
                            <a:srgbClr val="FF0000"/>
                          </a:solidFill>
                          <a:effectLst/>
                        </a:rPr>
                        <a:t>Thể hiện trong đoạn văn ghi lại cảm xúc bài thơ</a:t>
                      </a:r>
                    </a:p>
                    <a:p>
                      <a:pPr marL="0" marR="0" algn="ctr">
                        <a:lnSpc>
                          <a:spcPct val="115000"/>
                        </a:lnSpc>
                        <a:spcBef>
                          <a:spcPts val="0"/>
                        </a:spcBef>
                        <a:spcAft>
                          <a:spcPts val="0"/>
                        </a:spcAft>
                      </a:pPr>
                      <a:r>
                        <a:rPr lang="en-US" sz="2400" b="1" smtClean="0">
                          <a:solidFill>
                            <a:srgbClr val="FF0000"/>
                          </a:solidFill>
                          <a:effectLst/>
                        </a:rPr>
                        <a:t>Những cánh buồm</a:t>
                      </a:r>
                      <a:endParaRPr lang="en-US" sz="2400" b="1">
                        <a:solidFill>
                          <a:srgbClr val="FF0000"/>
                        </a:solidFill>
                        <a:effectLst/>
                        <a:latin typeface="Times New Roman" pitchFamily="18" charset="0"/>
                        <a:ea typeface="Times New Roman"/>
                        <a:cs typeface="Times New Roman" pitchFamily="18" charset="0"/>
                      </a:endParaRPr>
                    </a:p>
                  </a:txBody>
                  <a:tcPr marL="68580" marR="68580" marT="0" marB="0"/>
                </a:tc>
              </a:tr>
              <a:tr h="323913">
                <a:tc>
                  <a:txBody>
                    <a:bodyPr/>
                    <a:lstStyle/>
                    <a:p>
                      <a:pPr marL="0" marR="0" algn="ctr">
                        <a:lnSpc>
                          <a:spcPct val="115000"/>
                        </a:lnSpc>
                        <a:spcBef>
                          <a:spcPts val="0"/>
                        </a:spcBef>
                        <a:spcAft>
                          <a:spcPts val="0"/>
                        </a:spcAft>
                      </a:pPr>
                      <a:r>
                        <a:rPr lang="en-US" sz="1800" b="1" i="1" dirty="0" err="1">
                          <a:effectLst/>
                        </a:rPr>
                        <a:t>Cấu</a:t>
                      </a:r>
                      <a:r>
                        <a:rPr lang="en-US" sz="1800" b="1" i="1" dirty="0">
                          <a:effectLst/>
                        </a:rPr>
                        <a:t> </a:t>
                      </a:r>
                      <a:r>
                        <a:rPr lang="en-US" sz="1800" b="1" i="1" dirty="0" err="1">
                          <a:effectLst/>
                        </a:rPr>
                        <a:t>trúc</a:t>
                      </a:r>
                      <a:r>
                        <a:rPr lang="en-US" sz="1800" b="1" i="1" dirty="0">
                          <a:effectLst/>
                        </a:rPr>
                        <a:t> </a:t>
                      </a:r>
                      <a:r>
                        <a:rPr lang="en-US" sz="1800" b="1" i="1"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647826">
                <a:tc>
                  <a:txBody>
                    <a:bodyPr/>
                    <a:lstStyle/>
                    <a:p>
                      <a:pPr marL="0" marR="0" algn="ctr">
                        <a:lnSpc>
                          <a:spcPct val="115000"/>
                        </a:lnSpc>
                        <a:spcBef>
                          <a:spcPts val="0"/>
                        </a:spcBef>
                        <a:spcAft>
                          <a:spcPts val="0"/>
                        </a:spcAft>
                      </a:pPr>
                      <a:r>
                        <a:rPr lang="en-US" sz="1800" b="1" i="1" dirty="0" err="1">
                          <a:effectLst/>
                        </a:rPr>
                        <a:t>Vai</a:t>
                      </a:r>
                      <a:r>
                        <a:rPr lang="en-US" sz="1800" b="1" i="1" dirty="0">
                          <a:effectLst/>
                        </a:rPr>
                        <a:t> </a:t>
                      </a:r>
                      <a:r>
                        <a:rPr lang="en-US" sz="1800" b="1" i="1" dirty="0" err="1">
                          <a:effectLst/>
                        </a:rPr>
                        <a:t>trò</a:t>
                      </a:r>
                      <a:r>
                        <a:rPr lang="en-US" sz="1800" b="1" i="1" dirty="0">
                          <a:effectLst/>
                        </a:rPr>
                        <a:t> </a:t>
                      </a:r>
                      <a:r>
                        <a:rPr lang="en-US" sz="1800" b="1" i="1" dirty="0" err="1">
                          <a:effectLst/>
                        </a:rPr>
                        <a:t>của</a:t>
                      </a:r>
                      <a:r>
                        <a:rPr lang="en-US" sz="1800" b="1" i="1" dirty="0">
                          <a:effectLst/>
                        </a:rPr>
                        <a:t> </a:t>
                      </a:r>
                      <a:r>
                        <a:rPr lang="en-US" sz="1800" b="1" i="1" dirty="0" err="1" smtClean="0">
                          <a:effectLst/>
                        </a:rPr>
                        <a:t>từng</a:t>
                      </a:r>
                      <a:r>
                        <a:rPr lang="en-US" sz="1800" b="1" i="1" baseline="0" dirty="0" smtClean="0">
                          <a:effectLst/>
                        </a:rPr>
                        <a:t> </a:t>
                      </a:r>
                      <a:r>
                        <a:rPr lang="en-US" sz="1800" b="1" i="1" baseline="0" dirty="0" err="1" smtClean="0">
                          <a:effectLst/>
                        </a:rPr>
                        <a:t>phần</a:t>
                      </a:r>
                      <a:r>
                        <a:rPr lang="en-US" sz="1800" b="1" i="1" baseline="0" dirty="0" smtClean="0">
                          <a:effectLst/>
                        </a:rPr>
                        <a:t> </a:t>
                      </a:r>
                      <a:r>
                        <a:rPr lang="en-US" sz="1800" b="1" i="1" baseline="0" dirty="0" err="1" smtClean="0">
                          <a:effectLst/>
                        </a:rPr>
                        <a:t>trong</a:t>
                      </a:r>
                      <a:r>
                        <a:rPr lang="en-US" sz="1800" b="1" i="1" baseline="0" dirty="0" smtClean="0">
                          <a:effectLst/>
                        </a:rPr>
                        <a:t> </a:t>
                      </a:r>
                      <a:r>
                        <a:rPr lang="en-US" sz="1800" b="1" i="1" baseline="0"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704158">
                <a:tc>
                  <a:txBody>
                    <a:bodyPr/>
                    <a:lstStyle/>
                    <a:p>
                      <a:pPr marL="0" marR="0" algn="ctr">
                        <a:lnSpc>
                          <a:spcPct val="115000"/>
                        </a:lnSpc>
                        <a:spcBef>
                          <a:spcPts val="0"/>
                        </a:spcBef>
                        <a:spcAft>
                          <a:spcPts val="0"/>
                        </a:spcAft>
                      </a:pP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thể</a:t>
                      </a:r>
                      <a:r>
                        <a:rPr lang="en-US" sz="1800" b="1" i="1" dirty="0">
                          <a:effectLst/>
                        </a:rPr>
                        <a:t>  </a:t>
                      </a:r>
                      <a:r>
                        <a:rPr lang="en-US" sz="1800" b="1" i="1" dirty="0" err="1">
                          <a:effectLst/>
                        </a:rPr>
                        <a:t>hiện</a:t>
                      </a:r>
                      <a:r>
                        <a:rPr lang="en-US" sz="1800" b="1" i="1" dirty="0">
                          <a:effectLst/>
                        </a:rPr>
                        <a:t> </a:t>
                      </a:r>
                      <a:r>
                        <a:rPr lang="en-US" sz="1800" b="1" i="1" dirty="0" err="1">
                          <a:effectLst/>
                        </a:rPr>
                        <a:t>cảm</a:t>
                      </a:r>
                      <a:r>
                        <a:rPr lang="en-US" sz="1800" b="1" i="1" dirty="0">
                          <a:effectLst/>
                        </a:rPr>
                        <a:t> </a:t>
                      </a:r>
                      <a:r>
                        <a:rPr lang="en-US" sz="1800" b="1" i="1" dirty="0" err="1">
                          <a:effectLst/>
                        </a:rPr>
                        <a:t>xúc</a:t>
                      </a:r>
                      <a:r>
                        <a:rPr lang="en-US" sz="1800" b="1" i="1" dirty="0">
                          <a:effectLst/>
                        </a:rPr>
                        <a:t> </a:t>
                      </a:r>
                      <a:r>
                        <a:rPr lang="en-US" sz="1800" b="1" i="1" dirty="0" err="1">
                          <a:effectLst/>
                        </a:rPr>
                        <a:t>trong</a:t>
                      </a:r>
                      <a:r>
                        <a:rPr lang="en-US" sz="1800" b="1" i="1" dirty="0">
                          <a:effectLst/>
                        </a:rPr>
                        <a:t> </a:t>
                      </a:r>
                      <a:r>
                        <a:rPr lang="en-US" sz="1800" b="1" i="1"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1619564">
                <a:tc>
                  <a:txBody>
                    <a:bodyPr/>
                    <a:lstStyle/>
                    <a:p>
                      <a:pPr marL="0" marR="0" algn="ctr">
                        <a:lnSpc>
                          <a:spcPct val="115000"/>
                        </a:lnSpc>
                        <a:spcBef>
                          <a:spcPts val="0"/>
                        </a:spcBef>
                        <a:spcAft>
                          <a:spcPts val="0"/>
                        </a:spcAft>
                      </a:pP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được</a:t>
                      </a:r>
                      <a:r>
                        <a:rPr lang="en-US" sz="1800" b="1" i="1" dirty="0">
                          <a:effectLst/>
                        </a:rPr>
                        <a:t> </a:t>
                      </a:r>
                      <a:r>
                        <a:rPr lang="en-US" sz="1800" b="1" i="1" dirty="0" err="1">
                          <a:effectLst/>
                        </a:rPr>
                        <a:t>dùng</a:t>
                      </a:r>
                      <a:r>
                        <a:rPr lang="en-US" sz="1800" b="1" i="1" dirty="0">
                          <a:effectLst/>
                        </a:rPr>
                        <a:t> </a:t>
                      </a:r>
                      <a:r>
                        <a:rPr lang="en-US" sz="1800" b="1" i="1" dirty="0" err="1">
                          <a:effectLst/>
                        </a:rPr>
                        <a:t>theo</a:t>
                      </a:r>
                      <a:r>
                        <a:rPr lang="en-US" sz="1800" b="1" i="1" dirty="0">
                          <a:effectLst/>
                        </a:rPr>
                        <a:t> </a:t>
                      </a:r>
                      <a:r>
                        <a:rPr lang="en-US" sz="1800" b="1" i="1" dirty="0" err="1">
                          <a:effectLst/>
                        </a:rPr>
                        <a:t>kiểu</a:t>
                      </a:r>
                      <a:r>
                        <a:rPr lang="en-US" sz="1800" b="1" i="1" dirty="0">
                          <a:effectLst/>
                        </a:rPr>
                        <a:t> </a:t>
                      </a:r>
                      <a:r>
                        <a:rPr lang="en-US" sz="1800" b="1" i="1" dirty="0" err="1">
                          <a:effectLst/>
                        </a:rPr>
                        <a:t>lặp</a:t>
                      </a:r>
                      <a:r>
                        <a:rPr lang="en-US" sz="1800" b="1" i="1" dirty="0">
                          <a:effectLst/>
                        </a:rPr>
                        <a:t> </a:t>
                      </a:r>
                      <a:r>
                        <a:rPr lang="en-US" sz="1800" b="1" i="1" dirty="0" err="1">
                          <a:effectLst/>
                        </a:rPr>
                        <a:t>lại</a:t>
                      </a:r>
                      <a:r>
                        <a:rPr lang="en-US" sz="1800" b="1" i="1" dirty="0">
                          <a:effectLst/>
                        </a:rPr>
                        <a:t> </a:t>
                      </a:r>
                      <a:r>
                        <a:rPr lang="en-US" sz="1800" b="1" i="1" dirty="0" err="1">
                          <a:effectLst/>
                        </a:rPr>
                        <a:t>hoặc</a:t>
                      </a:r>
                      <a:r>
                        <a:rPr lang="en-US" sz="1800" b="1" i="1" dirty="0">
                          <a:effectLst/>
                        </a:rPr>
                        <a:t> </a:t>
                      </a:r>
                      <a:r>
                        <a:rPr lang="en-US" sz="1800" b="1" i="1" dirty="0" err="1">
                          <a:effectLst/>
                        </a:rPr>
                        <a:t>thay</a:t>
                      </a:r>
                      <a:r>
                        <a:rPr lang="en-US" sz="1800" b="1" i="1" dirty="0">
                          <a:effectLst/>
                        </a:rPr>
                        <a:t> </a:t>
                      </a:r>
                      <a:r>
                        <a:rPr lang="en-US" sz="1800" b="1" i="1" dirty="0" err="1">
                          <a:effectLst/>
                        </a:rPr>
                        <a:t>thế</a:t>
                      </a:r>
                      <a:r>
                        <a:rPr lang="en-US" sz="1800" b="1" i="1" dirty="0">
                          <a:effectLst/>
                        </a:rPr>
                        <a:t> </a:t>
                      </a: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tương</a:t>
                      </a:r>
                      <a:r>
                        <a:rPr lang="en-US" sz="1800" b="1" i="1" dirty="0">
                          <a:effectLst/>
                        </a:rPr>
                        <a:t> </a:t>
                      </a:r>
                      <a:r>
                        <a:rPr lang="en-US" sz="1800" b="1" i="1" dirty="0" err="1">
                          <a:effectLst/>
                        </a:rPr>
                        <a:t>đương</a:t>
                      </a:r>
                      <a:r>
                        <a:rPr lang="en-US" sz="1800" b="1" i="1" dirty="0">
                          <a:effectLst/>
                        </a:rPr>
                        <a:t> ở </a:t>
                      </a:r>
                      <a:r>
                        <a:rPr lang="en-US" sz="1800" b="1" i="1" dirty="0" err="1">
                          <a:effectLst/>
                        </a:rPr>
                        <a:t>những</a:t>
                      </a:r>
                      <a:r>
                        <a:rPr lang="en-US" sz="1800" b="1" i="1" dirty="0">
                          <a:effectLst/>
                        </a:rPr>
                        <a:t> </a:t>
                      </a:r>
                      <a:r>
                        <a:rPr lang="en-US" sz="1800" b="1" i="1" dirty="0" err="1">
                          <a:effectLst/>
                        </a:rPr>
                        <a:t>câu</a:t>
                      </a:r>
                      <a:r>
                        <a:rPr lang="en-US" sz="1800" b="1" i="1" dirty="0">
                          <a:effectLst/>
                        </a:rPr>
                        <a:t> </a:t>
                      </a:r>
                      <a:r>
                        <a:rPr lang="en-US" sz="1800" b="1" i="1" dirty="0" err="1">
                          <a:effectLst/>
                        </a:rPr>
                        <a:t>trước</a:t>
                      </a:r>
                      <a:r>
                        <a:rPr lang="en-US" sz="1800" b="1" i="1" dirty="0">
                          <a:effectLst/>
                        </a:rPr>
                        <a:t> </a:t>
                      </a:r>
                      <a:r>
                        <a:rPr lang="en-US" sz="1800" b="1" i="1" dirty="0" err="1">
                          <a:effectLst/>
                        </a:rPr>
                        <a:t>đó</a:t>
                      </a:r>
                      <a:r>
                        <a:rPr lang="en-US" sz="1800" b="1" i="1" dirty="0">
                          <a:effectLst/>
                        </a:rPr>
                        <a:t>? </a:t>
                      </a:r>
                      <a:r>
                        <a:rPr lang="en-US" sz="1800" b="1" i="1" dirty="0" err="1">
                          <a:effectLst/>
                        </a:rPr>
                        <a:t>Tác</a:t>
                      </a:r>
                      <a:r>
                        <a:rPr lang="en-US" sz="1800" b="1" i="1" dirty="0">
                          <a:effectLst/>
                        </a:rPr>
                        <a:t> </a:t>
                      </a:r>
                      <a:r>
                        <a:rPr lang="en-US" sz="1800" b="1" i="1" dirty="0" err="1">
                          <a:effectLst/>
                        </a:rPr>
                        <a:t>dụng</a:t>
                      </a:r>
                      <a:r>
                        <a:rPr lang="en-US" sz="1800" b="1" i="1" dirty="0">
                          <a:effectLst/>
                        </a:rPr>
                        <a:t> </a:t>
                      </a:r>
                      <a:r>
                        <a:rPr lang="en-US" sz="1800" b="1" i="1" dirty="0" err="1">
                          <a:effectLst/>
                        </a:rPr>
                        <a:t>của</a:t>
                      </a:r>
                      <a:r>
                        <a:rPr lang="en-US" sz="1800" b="1" i="1" dirty="0">
                          <a:effectLst/>
                        </a:rPr>
                        <a:t> </a:t>
                      </a:r>
                      <a:r>
                        <a:rPr lang="en-US" sz="1800" b="1" i="1" dirty="0" err="1" smtClean="0">
                          <a:effectLst/>
                        </a:rPr>
                        <a:t>nó</a:t>
                      </a:r>
                      <a:r>
                        <a:rPr lang="en-US" sz="1800" b="1" i="1" dirty="0" smtClean="0">
                          <a:effectLst/>
                        </a:rPr>
                        <a:t> </a:t>
                      </a:r>
                      <a:r>
                        <a:rPr lang="en-US" sz="1800" b="1" i="1" dirty="0">
                          <a:effectLst/>
                        </a:rPr>
                        <a:t> </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2"/>
          <p:cNvSpPr>
            <a:spLocks noChangeArrowheads="1"/>
          </p:cNvSpPr>
          <p:nvPr/>
        </p:nvSpPr>
        <p:spPr bwMode="auto">
          <a:xfrm>
            <a:off x="2809875" y="2373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28305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863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4600" y="4549"/>
            <a:ext cx="4343400" cy="533400"/>
          </a:xfrm>
        </p:spPr>
        <p:txBody>
          <a:bodyPr>
            <a:noAutofit/>
          </a:bodyPr>
          <a:lstStyle/>
          <a:p>
            <a:r>
              <a:rPr lang="en-US" sz="3600" b="1" smtClean="0">
                <a:solidFill>
                  <a:srgbClr val="FF0000"/>
                </a:solidFill>
                <a:cs typeface="Times New Roman" pitchFamily="18" charset="0"/>
              </a:rPr>
              <a:t>Đáp án thảo luận</a:t>
            </a:r>
            <a:endParaRPr lang="en-US" sz="3600" b="1">
              <a:solidFill>
                <a:srgbClr val="FF0000"/>
              </a:solidFill>
              <a:cs typeface="Times New Roman" pitchFamily="18" charset="0"/>
            </a:endParaRPr>
          </a:p>
        </p:txBody>
      </p:sp>
      <p:sp>
        <p:nvSpPr>
          <p:cNvPr id="5" name="Rectangle 1"/>
          <p:cNvSpPr>
            <a:spLocks noChangeArrowheads="1"/>
          </p:cNvSpPr>
          <p:nvPr/>
        </p:nvSpPr>
        <p:spPr bwMode="auto">
          <a:xfrm>
            <a:off x="3668713"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16340" y="-260351"/>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
        <p:nvSpPr>
          <p:cNvPr id="3" name="TextBox 2"/>
          <p:cNvSpPr txBox="1"/>
          <p:nvPr/>
        </p:nvSpPr>
        <p:spPr>
          <a:xfrm>
            <a:off x="652518" y="743042"/>
            <a:ext cx="14097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Đặc điểm</a:t>
            </a:r>
            <a:endParaRPr lang="en-US" sz="2200">
              <a:solidFill>
                <a:srgbClr val="FF0000"/>
              </a:solidFill>
              <a:latin typeface="Times New Roman" pitchFamily="18" charset="0"/>
              <a:cs typeface="Times New Roman" pitchFamily="18" charset="0"/>
            </a:endParaRPr>
          </a:p>
        </p:txBody>
      </p:sp>
      <p:sp>
        <p:nvSpPr>
          <p:cNvPr id="7" name="TextBox 6"/>
          <p:cNvSpPr txBox="1"/>
          <p:nvPr/>
        </p:nvSpPr>
        <p:spPr>
          <a:xfrm>
            <a:off x="3198200" y="593771"/>
            <a:ext cx="5599611" cy="839845"/>
          </a:xfrm>
          <a:prstGeom prst="rect">
            <a:avLst/>
          </a:prstGeom>
          <a:noFill/>
        </p:spPr>
        <p:txBody>
          <a:bodyPr wrap="none" rtlCol="0">
            <a:spAutoFit/>
          </a:bodyPr>
          <a:lstStyle/>
          <a:p>
            <a:pPr algn="ctr">
              <a:lnSpc>
                <a:spcPct val="115000"/>
              </a:lnSpc>
            </a:pPr>
            <a:r>
              <a:rPr lang="en-US" sz="2200" dirty="0" err="1">
                <a:solidFill>
                  <a:srgbClr val="FF0000"/>
                </a:solidFill>
                <a:latin typeface="Times New Roman" pitchFamily="18" charset="0"/>
                <a:cs typeface="Times New Roman" pitchFamily="18" charset="0"/>
              </a:rPr>
              <a:t>Thể</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hiện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trong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đoạn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văn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ghi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lại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cảm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xúc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bài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thơ</a:t>
            </a:r>
            <a:endParaRPr lang="en-US" sz="2200" dirty="0">
              <a:solidFill>
                <a:srgbClr val="FF0000"/>
              </a:solidFill>
              <a:latin typeface="Times New Roman" pitchFamily="18" charset="0"/>
              <a:cs typeface="Times New Roman" pitchFamily="18" charset="0"/>
            </a:endParaRPr>
          </a:p>
          <a:p>
            <a:pPr algn="ctr">
              <a:lnSpc>
                <a:spcPct val="115000"/>
              </a:lnSpc>
            </a:pPr>
            <a:r>
              <a:rPr lang="en-US" sz="2200" dirty="0" smtClean="0">
                <a:solidFill>
                  <a:srgbClr val="FF0000"/>
                </a:solidFill>
                <a:latin typeface="Times New Roman" pitchFamily="18" charset="0"/>
                <a:cs typeface="Times New Roman" pitchFamily="18" charset="0"/>
              </a:rPr>
              <a:t>“</a:t>
            </a:r>
            <a:r>
              <a:rPr lang="en-US" sz="2200" dirty="0" err="1" smtClean="0">
                <a:solidFill>
                  <a:srgbClr val="FF0000"/>
                </a:solidFill>
                <a:latin typeface="Times New Roman" pitchFamily="18" charset="0"/>
                <a:cs typeface="Times New Roman" pitchFamily="18" charset="0"/>
              </a:rPr>
              <a:t>Những</a:t>
            </a:r>
            <a:r>
              <a:rPr lang="en-US" sz="2200" dirty="0" smtClean="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cánh</a:t>
            </a:r>
            <a:r>
              <a:rPr lang="en-US" sz="2200" dirty="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buồm</a:t>
            </a:r>
            <a:r>
              <a:rPr lang="en-US" sz="220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ea typeface="Times New Roman"/>
              <a:cs typeface="Times New Roman" pitchFamily="18" charset="0"/>
            </a:endParaRPr>
          </a:p>
        </p:txBody>
      </p:sp>
      <p:sp>
        <p:nvSpPr>
          <p:cNvPr id="8" name="TextBox 7"/>
          <p:cNvSpPr txBox="1"/>
          <p:nvPr/>
        </p:nvSpPr>
        <p:spPr>
          <a:xfrm>
            <a:off x="617261" y="1611892"/>
            <a:ext cx="1518364" cy="646331"/>
          </a:xfrm>
          <a:prstGeom prst="rect">
            <a:avLst/>
          </a:prstGeom>
          <a:noFill/>
        </p:spPr>
        <p:txBody>
          <a:bodyPr wrap="none" rtlCol="0">
            <a:spAutoFit/>
          </a:bodyPr>
          <a:lstStyle/>
          <a:p>
            <a:r>
              <a:rPr lang="en-US" i="1" dirty="0" err="1">
                <a:solidFill>
                  <a:srgbClr val="FF0000"/>
                </a:solidFill>
                <a:latin typeface="Times New Roman" pitchFamily="18" charset="0"/>
                <a:cs typeface="Times New Roman" pitchFamily="18" charset="0"/>
              </a:rPr>
              <a:t>Cấu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trúc</a:t>
            </a:r>
            <a:r>
              <a:rPr lang="en-US" i="1" dirty="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ea typeface="Times New Roman"/>
              <a:cs typeface="Times New Roman" pitchFamily="18" charset="0"/>
            </a:endParaRPr>
          </a:p>
          <a:p>
            <a:endParaRPr lang="en-US" dirty="0"/>
          </a:p>
        </p:txBody>
      </p:sp>
      <p:sp>
        <p:nvSpPr>
          <p:cNvPr id="9" name="TextBox 8"/>
          <p:cNvSpPr txBox="1"/>
          <p:nvPr/>
        </p:nvSpPr>
        <p:spPr>
          <a:xfrm>
            <a:off x="2971800" y="1301255"/>
            <a:ext cx="6400800" cy="1047979"/>
          </a:xfrm>
          <a:prstGeom prst="rect">
            <a:avLst/>
          </a:prstGeom>
          <a:noFill/>
        </p:spPr>
        <p:txBody>
          <a:bodyPr wrap="square" rtlCol="0">
            <a:spAutoFit/>
          </a:bodyPr>
          <a:lstStyle/>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Mở</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a:t>
            </a:r>
          </a:p>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Thân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a:t>
            </a:r>
          </a:p>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“Qua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cha</a:t>
            </a: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sp>
        <p:nvSpPr>
          <p:cNvPr id="10" name="TextBox 9"/>
          <p:cNvSpPr txBox="1"/>
          <p:nvPr/>
        </p:nvSpPr>
        <p:spPr>
          <a:xfrm>
            <a:off x="326382" y="2971799"/>
            <a:ext cx="2254207" cy="923330"/>
          </a:xfrm>
          <a:prstGeom prst="rect">
            <a:avLst/>
          </a:prstGeom>
          <a:noFill/>
        </p:spPr>
        <p:txBody>
          <a:bodyPr wrap="none" rtlCol="0">
            <a:spAutoFit/>
          </a:bodyPr>
          <a:lstStyle/>
          <a:p>
            <a:r>
              <a:rPr lang="en-US" i="1" dirty="0" err="1">
                <a:solidFill>
                  <a:srgbClr val="FF0000"/>
                </a:solidFill>
                <a:latin typeface="Times New Roman" pitchFamily="18" charset="0"/>
                <a:cs typeface="Times New Roman" pitchFamily="18" charset="0"/>
              </a:rPr>
              <a:t>Vai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trò</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phần</a:t>
            </a:r>
            <a:r>
              <a:rPr lang="en-US" i="1" dirty="0">
                <a:solidFill>
                  <a:srgbClr val="FF0000"/>
                </a:solidFill>
                <a:latin typeface="Times New Roman" pitchFamily="18" charset="0"/>
                <a:cs typeface="Times New Roman" pitchFamily="18" charset="0"/>
              </a:rPr>
              <a:t> </a:t>
            </a:r>
            <a:endParaRPr lang="en-US" i="1" dirty="0" smtClean="0">
              <a:solidFill>
                <a:srgbClr val="FF0000"/>
              </a:solidFill>
              <a:latin typeface="Times New Roman" pitchFamily="18" charset="0"/>
              <a:cs typeface="Times New Roman" pitchFamily="18" charset="0"/>
            </a:endParaRPr>
          </a:p>
          <a:p>
            <a:r>
              <a:rPr lang="en-US" i="1" dirty="0">
                <a:solidFill>
                  <a:srgbClr val="FF0000"/>
                </a:solidFill>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ea typeface="Times New Roman"/>
              <a:cs typeface="Times New Roman" pitchFamily="18" charset="0"/>
            </a:endParaRPr>
          </a:p>
          <a:p>
            <a:endParaRPr lang="en-US" dirty="0"/>
          </a:p>
        </p:txBody>
      </p:sp>
      <p:sp>
        <p:nvSpPr>
          <p:cNvPr id="11" name="TextBox 10"/>
          <p:cNvSpPr txBox="1"/>
          <p:nvPr/>
        </p:nvSpPr>
        <p:spPr>
          <a:xfrm>
            <a:off x="216340" y="4451997"/>
            <a:ext cx="2852131" cy="646331"/>
          </a:xfrm>
          <a:prstGeom prst="rect">
            <a:avLst/>
          </a:prstGeom>
          <a:noFill/>
        </p:spPr>
        <p:txBody>
          <a:bodyPr wrap="square" rtlCol="0">
            <a:spAutoFit/>
          </a:bodyPr>
          <a:lstStyle/>
          <a:p>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thể</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hiện</a:t>
            </a:r>
            <a:r>
              <a:rPr lang="en-US" i="1" dirty="0">
                <a:solidFill>
                  <a:srgbClr val="FF0000"/>
                </a:solidFill>
                <a:latin typeface="Times New Roman" pitchFamily="18" charset="0"/>
                <a:cs typeface="Times New Roman" pitchFamily="18" charset="0"/>
              </a:rPr>
              <a:t> </a:t>
            </a:r>
            <a:endParaRPr lang="en-US" i="1" dirty="0" smtClean="0">
              <a:solidFill>
                <a:srgbClr val="FF0000"/>
              </a:solidFill>
              <a:latin typeface="Times New Roman" pitchFamily="18" charset="0"/>
              <a:cs typeface="Times New Roman" pitchFamily="18" charset="0"/>
            </a:endParaRPr>
          </a:p>
          <a:p>
            <a:r>
              <a:rPr lang="en-US" i="1" dirty="0" err="1" smtClean="0">
                <a:solidFill>
                  <a:srgbClr val="FF0000"/>
                </a:solidFill>
                <a:latin typeface="Times New Roman" pitchFamily="18" charset="0"/>
                <a:cs typeface="Times New Roman" pitchFamily="18" charset="0"/>
              </a:rPr>
              <a:t>cảm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xúc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cs typeface="Times New Roman" pitchFamily="18" charset="0"/>
            </a:endParaRPr>
          </a:p>
        </p:txBody>
      </p:sp>
      <p:sp>
        <p:nvSpPr>
          <p:cNvPr id="12" name="TextBox 11"/>
          <p:cNvSpPr txBox="1"/>
          <p:nvPr/>
        </p:nvSpPr>
        <p:spPr>
          <a:xfrm>
            <a:off x="32172" y="5267651"/>
            <a:ext cx="2548417" cy="1477328"/>
          </a:xfrm>
          <a:prstGeom prst="rect">
            <a:avLst/>
          </a:prstGeom>
          <a:noFill/>
        </p:spPr>
        <p:txBody>
          <a:bodyPr wrap="square" rtlCol="0">
            <a:spAutoFit/>
          </a:bodyPr>
          <a:lstStyle/>
          <a:p>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được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dùng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theo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kiểu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lặp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lại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hoặc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thay</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thế</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tương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đương</a:t>
            </a:r>
            <a:r>
              <a:rPr lang="en-US" i="1" dirty="0">
                <a:solidFill>
                  <a:srgbClr val="FF0000"/>
                </a:solidFill>
                <a:latin typeface="Times New Roman" pitchFamily="18" charset="0"/>
                <a:cs typeface="Times New Roman" pitchFamily="18" charset="0"/>
              </a:rPr>
              <a:t> ở </a:t>
            </a:r>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câu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trước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đó</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dụng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nó</a:t>
            </a:r>
            <a:endParaRPr lang="en-US" i="1" dirty="0">
              <a:solidFill>
                <a:srgbClr val="FF0000"/>
              </a:solidFill>
              <a:latin typeface="Times New Roman" pitchFamily="18" charset="0"/>
              <a:ea typeface="Times New Roman"/>
              <a:cs typeface="Times New Roman" pitchFamily="18" charset="0"/>
            </a:endParaRPr>
          </a:p>
        </p:txBody>
      </p:sp>
      <p:sp>
        <p:nvSpPr>
          <p:cNvPr id="13" name="TextBox 12"/>
          <p:cNvSpPr txBox="1"/>
          <p:nvPr/>
        </p:nvSpPr>
        <p:spPr>
          <a:xfrm>
            <a:off x="2835803" y="2431652"/>
            <a:ext cx="6172199" cy="2003625"/>
          </a:xfrm>
          <a:prstGeom prst="rect">
            <a:avLst/>
          </a:prstGeom>
          <a:noFill/>
        </p:spPr>
        <p:txBody>
          <a:bodyPr wrap="square" rtlCol="0">
            <a:spAutoFit/>
          </a:bodyPr>
          <a:lstStyle/>
          <a:p>
            <a:pPr algn="just">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Mở</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cha con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a:t>
            </a:r>
          </a:p>
          <a:p>
            <a:pPr algn="just">
              <a:lnSpc>
                <a:spcPct val="115000"/>
              </a:lnSpc>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Thân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en-US" dirty="0">
                <a:latin typeface="Times New Roman" pitchFamily="18" charset="0"/>
                <a:cs typeface="Times New Roman" pitchFamily="18" charset="0"/>
              </a:rPr>
              <a:t>. </a:t>
            </a:r>
          </a:p>
          <a:p>
            <a:pPr algn="just">
              <a:lnSpc>
                <a:spcPct val="115000"/>
              </a:lnSpc>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ngẫm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endParaRPr lang="en-US" dirty="0"/>
          </a:p>
        </p:txBody>
      </p:sp>
      <p:sp>
        <p:nvSpPr>
          <p:cNvPr id="14" name="TextBox 13"/>
          <p:cNvSpPr txBox="1"/>
          <p:nvPr/>
        </p:nvSpPr>
        <p:spPr>
          <a:xfrm>
            <a:off x="3055690" y="4474020"/>
            <a:ext cx="5770554" cy="646331"/>
          </a:xfrm>
          <a:prstGeom prst="rect">
            <a:avLst/>
          </a:prstGeom>
          <a:noFill/>
        </p:spPr>
        <p:txBody>
          <a:bodyPr wrap="none" rtlCol="0">
            <a:spAutoFit/>
          </a:bodyPr>
          <a:lstStyle/>
          <a:p>
            <a:r>
              <a:rPr lang="en-US">
                <a:latin typeface="Times New Roman" pitchFamily="18" charset="0"/>
                <a:cs typeface="Times New Roman" pitchFamily="18" charset="0"/>
              </a:rPr>
              <a:t>Đong đầy, yêu thương, triều mến, sự yêu thương, thắm thiết.</a:t>
            </a:r>
          </a:p>
          <a:p>
            <a:endParaRPr lang="en-US"/>
          </a:p>
        </p:txBody>
      </p:sp>
      <p:sp>
        <p:nvSpPr>
          <p:cNvPr id="15" name="TextBox 14"/>
          <p:cNvSpPr txBox="1"/>
          <p:nvPr/>
        </p:nvSpPr>
        <p:spPr>
          <a:xfrm>
            <a:off x="3087805" y="5092393"/>
            <a:ext cx="5920197" cy="1685077"/>
          </a:xfrm>
          <a:prstGeom prst="rect">
            <a:avLst/>
          </a:prstGeom>
          <a:noFill/>
        </p:spPr>
        <p:txBody>
          <a:bodyPr wrap="square" rtlCol="0">
            <a:spAutoFit/>
          </a:bodyPr>
          <a:lstStyle/>
          <a:p>
            <a:pPr algn="just">
              <a:lnSpc>
                <a:spcPct val="115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p>
          <a:p>
            <a:pPr algn="just">
              <a:lnSpc>
                <a:spcPct val="115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buồm</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cha con </a:t>
            </a:r>
            <a:r>
              <a:rPr lang="en-US" dirty="0" err="1">
                <a:latin typeface="Times New Roman" pitchFamily="18" charset="0"/>
                <a:cs typeface="Times New Roman" pitchFamily="18" charset="0"/>
              </a:rPr>
              <a:t>thắm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thiết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ấy</a:t>
            </a:r>
            <a:r>
              <a:rPr lang="en-US" dirty="0">
                <a:latin typeface="Times New Roman" pitchFamily="18" charset="0"/>
                <a:cs typeface="Times New Roman" pitchFamily="18" charset="0"/>
              </a:rPr>
              <a:t>) </a:t>
            </a:r>
          </a:p>
          <a:p>
            <a:pPr algn="just">
              <a:lnSpc>
                <a:spcPct val="115000"/>
              </a:lnSpc>
            </a:pPr>
            <a:r>
              <a:rPr lang="en-US" i="1" dirty="0">
                <a:solidFill>
                  <a:srgbClr val="FF0000"/>
                </a:solidFill>
                <a:latin typeface="Times New Roman" pitchFamily="18" charset="0"/>
                <a:cs typeface="Times New Roman" pitchFamily="18" charset="0"/>
                <a:sym typeface="Wingdings"/>
              </a:rPr>
              <a: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Tạo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tính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làm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câu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trôi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chảy</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liền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với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nhau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Góp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phần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thể</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hiện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được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cảm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xúc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người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viết</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cxnSp>
        <p:nvCxnSpPr>
          <p:cNvPr id="17" name="Straight Connector 16"/>
          <p:cNvCxnSpPr/>
          <p:nvPr/>
        </p:nvCxnSpPr>
        <p:spPr>
          <a:xfrm>
            <a:off x="2580589"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01255"/>
            <a:ext cx="9144000" cy="21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234923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267200"/>
            <a:ext cx="9144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5092393"/>
            <a:ext cx="9220200" cy="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172" y="593771"/>
            <a:ext cx="9111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172"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44000"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172" y="6858000"/>
            <a:ext cx="91118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88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fad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fade">
                                      <p:cBhvr>
                                        <p:cTn id="6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600" y="2228210"/>
            <a:ext cx="8763000" cy="895350"/>
          </a:xfrm>
        </p:spPr>
        <p:txBody>
          <a:bodyPr>
            <a:normAutofit/>
          </a:bodyPr>
          <a:lstStyle/>
          <a:p>
            <a:r>
              <a:rPr lang="en-US" sz="2800" i="1" smtClean="0">
                <a:solidFill>
                  <a:srgbClr val="FF0000"/>
                </a:solidFill>
                <a:latin typeface="Times New Roman" pitchFamily="18" charset="0"/>
                <a:cs typeface="Times New Roman" pitchFamily="18" charset="0"/>
              </a:rPr>
              <a:t>I. Các yêu cầu đối với đoạn văn ghi lại cảm xúc một bài thơ</a:t>
            </a:r>
            <a:endParaRPr lang="en-US" sz="2800" i="1">
              <a:solidFill>
                <a:srgbClr val="FF0000"/>
              </a:solidFill>
              <a:latin typeface="Times New Roman" pitchFamily="18" charset="0"/>
              <a:cs typeface="Times New Roman" pitchFamily="18" charset="0"/>
            </a:endParaRPr>
          </a:p>
        </p:txBody>
      </p:sp>
      <p:sp>
        <p:nvSpPr>
          <p:cNvPr id="5" name="Rectangle 2"/>
          <p:cNvSpPr>
            <a:spLocks noChangeArrowheads="1"/>
          </p:cNvSpPr>
          <p:nvPr/>
        </p:nvSpPr>
        <p:spPr bwMode="auto">
          <a:xfrm>
            <a:off x="2809875" y="281876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327596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990600" y="551810"/>
            <a:ext cx="7404078" cy="646331"/>
          </a:xfrm>
          <a:prstGeom prst="rect">
            <a:avLst/>
          </a:prstGeom>
          <a:noFill/>
        </p:spPr>
        <p:txBody>
          <a:bodyPr wrap="none" rtlCol="0">
            <a:spAutoFit/>
          </a:bodyPr>
          <a:lstStyle/>
          <a:p>
            <a:r>
              <a:rPr lang="en-US" sz="3600" b="1" smtClean="0">
                <a:solidFill>
                  <a:schemeClr val="accent1"/>
                </a:solidFill>
              </a:rPr>
              <a:t>HOẠT ĐỘNG HÌNH THÀNH KIẾN THỨC</a:t>
            </a:r>
            <a:endParaRPr lang="en-US" sz="3600" b="1">
              <a:solidFill>
                <a:schemeClr val="accent1"/>
              </a:solidFill>
            </a:endParaRPr>
          </a:p>
        </p:txBody>
      </p:sp>
      <p:sp>
        <p:nvSpPr>
          <p:cNvPr id="12" name="Subtitle 2"/>
          <p:cNvSpPr txBox="1">
            <a:spLocks/>
          </p:cNvSpPr>
          <p:nvPr/>
        </p:nvSpPr>
        <p:spPr>
          <a:xfrm>
            <a:off x="1377938" y="113601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428397" y="1228512"/>
            <a:ext cx="888641" cy="830997"/>
          </a:xfrm>
          <a:prstGeom prst="rect">
            <a:avLst/>
          </a:prstGeom>
          <a:noFill/>
        </p:spPr>
        <p:txBody>
          <a:bodyPr wrap="none" rtlCol="0">
            <a:spAutoFit/>
          </a:bodyPr>
          <a:lstStyle/>
          <a:p>
            <a:r>
              <a:rPr lang="en-US" sz="2400" b="1" smtClean="0">
                <a:solidFill>
                  <a:srgbClr val="FF0000"/>
                </a:solidFill>
              </a:rPr>
              <a:t>Tuần:</a:t>
            </a:r>
          </a:p>
          <a:p>
            <a:r>
              <a:rPr lang="en-US" sz="2400" b="1" smtClean="0">
                <a:solidFill>
                  <a:srgbClr val="FF0000"/>
                </a:solidFill>
              </a:rPr>
              <a:t>Tiết:</a:t>
            </a:r>
            <a:endParaRPr lang="en-US" sz="2400" b="1">
              <a:solidFill>
                <a:srgbClr val="FF0000"/>
              </a:solidFill>
            </a:endParaRPr>
          </a:p>
        </p:txBody>
      </p:sp>
      <p:sp>
        <p:nvSpPr>
          <p:cNvPr id="6" name="TextBox 5"/>
          <p:cNvSpPr txBox="1"/>
          <p:nvPr/>
        </p:nvSpPr>
        <p:spPr>
          <a:xfrm>
            <a:off x="872716" y="3066410"/>
            <a:ext cx="7890284" cy="1446550"/>
          </a:xfrm>
          <a:prstGeom prst="rect">
            <a:avLst/>
          </a:prstGeom>
          <a:noFill/>
        </p:spPr>
        <p:txBody>
          <a:bodyPr wrap="square" rtlCol="0">
            <a:spAutoFit/>
          </a:bodyPr>
          <a:lstStyle/>
          <a:p>
            <a:r>
              <a:rPr lang="en-US" sz="2200" i="1" smtClean="0">
                <a:latin typeface="Times New Roman" pitchFamily="18" charset="0"/>
                <a:cs typeface="Times New Roman" pitchFamily="18" charset="0"/>
              </a:rPr>
              <a:t>     Khi viết đoạn văn ghi lại cảm xúc một bài thơ cần xác định rõ nội dung của bài thơ ấy, đồng thời phải đảm bảo các yêu cầu về hình thức viết đoạn văn để chia sẻ cảm xúc của cá nhân mình kết hợp với các câu, từ liên kết chặt chẽ các phần của đoạn văn với nhau.</a:t>
            </a:r>
            <a:endParaRPr lang="en-US" sz="2200" i="1">
              <a:latin typeface="Times New Roman" pitchFamily="18" charset="0"/>
              <a:cs typeface="Times New Roman" pitchFamily="18" charset="0"/>
            </a:endParaRPr>
          </a:p>
        </p:txBody>
      </p:sp>
      <p:sp>
        <p:nvSpPr>
          <p:cNvPr id="13" name="Rectangle 12"/>
          <p:cNvSpPr/>
          <p:nvPr/>
        </p:nvSpPr>
        <p:spPr>
          <a:xfrm>
            <a:off x="148988" y="2845073"/>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Tree>
    <p:extLst>
      <p:ext uri="{BB962C8B-B14F-4D97-AF65-F5344CB8AC3E}">
        <p14:creationId xmlns:p14="http://schemas.microsoft.com/office/powerpoint/2010/main" xmlns="" val="28528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1740</Words>
  <PresentationFormat>On-screen Show (4:3)</PresentationFormat>
  <Paragraphs>194</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Bài 7: GIA ĐÌNH YÊU THƯƠNG</vt:lpstr>
      <vt:lpstr>GIỚI THIỆU KIỂU BÀI</vt:lpstr>
      <vt:lpstr>HOẠT ĐỘNG VIẾT</vt:lpstr>
      <vt:lpstr>I. Các yêu cầu đối với đoạn văn ghi lại cảm xúc một bài thơ</vt:lpstr>
      <vt:lpstr>Phân tích đoạn văn ghi lại cảm xúc bài thơ Những cánh buồm</vt:lpstr>
      <vt:lpstr>Phân tích đoạn văn ghi lại cảm xúc bài thơ “Những cánh buồm”</vt:lpstr>
      <vt:lpstr>Thảo luận Phiếu học tập 1</vt:lpstr>
      <vt:lpstr>Đáp án thảo luận</vt:lpstr>
      <vt:lpstr>I. Các yêu cầu đối với đoạn văn ghi lại cảm xúc một bài thơ</vt:lpstr>
      <vt:lpstr>II. Luyện tập viết theo các bước</vt:lpstr>
      <vt:lpstr>Slide 11</vt:lpstr>
      <vt:lpstr>Slide 12</vt:lpstr>
      <vt:lpstr>Slide 13</vt:lpstr>
      <vt:lpstr>Slide 14</vt:lpstr>
      <vt:lpstr>Slide 15</vt:lpstr>
      <vt:lpstr>Slide 16</vt:lpstr>
      <vt:lpstr>Slide 17</vt:lpstr>
      <vt:lpstr>Slide 18</vt:lpstr>
      <vt:lpstr>Slide 19</vt:lpstr>
      <vt:lpstr>Slide 20</vt:lpstr>
      <vt:lpstr>Slide 21</vt:lpstr>
      <vt:lpstr>Viết đoạn văn (khoảng 200 chữ )ghi lại cảm xúc một bài thơ mà em thích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2021-06-28T22:12:53Z</dcterms:created>
  <dcterms:modified xsi:type="dcterms:W3CDTF">2021-07-06T14:14:26Z</dcterms:modified>
</cp:coreProperties>
</file>