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jzhiOlHRqtTNJvgwOJgv82wQrk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765DBA0-EEB5-4239-8F73-2F794DBE916C}">
  <a:tblStyle styleId="{1765DBA0-EEB5-4239-8F73-2F794DBE916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0" name="Google Shape;40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6" name="Google Shape;56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4" name="Google Shape;64;p2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Relationship Id="rId5" Type="http://schemas.openxmlformats.org/officeDocument/2006/relationships/image" Target="../media/image16.png"/><Relationship Id="rId6" Type="http://schemas.openxmlformats.org/officeDocument/2006/relationships/image" Target="../media/image12.png"/><Relationship Id="rId7" Type="http://schemas.openxmlformats.org/officeDocument/2006/relationships/image" Target="../media/image17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2.png"/><Relationship Id="rId4" Type="http://schemas.openxmlformats.org/officeDocument/2006/relationships/image" Target="../media/image46.png"/><Relationship Id="rId5" Type="http://schemas.openxmlformats.org/officeDocument/2006/relationships/image" Target="../media/image43.png"/><Relationship Id="rId6" Type="http://schemas.openxmlformats.org/officeDocument/2006/relationships/image" Target="../media/image5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8.png"/><Relationship Id="rId4" Type="http://schemas.openxmlformats.org/officeDocument/2006/relationships/image" Target="../media/image5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1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2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1" Type="http://schemas.openxmlformats.org/officeDocument/2006/relationships/image" Target="../media/image26.png"/><Relationship Id="rId10" Type="http://schemas.openxmlformats.org/officeDocument/2006/relationships/image" Target="../media/image25.png"/><Relationship Id="rId9" Type="http://schemas.openxmlformats.org/officeDocument/2006/relationships/image" Target="../media/image28.png"/><Relationship Id="rId5" Type="http://schemas.openxmlformats.org/officeDocument/2006/relationships/image" Target="../media/image14.png"/><Relationship Id="rId6" Type="http://schemas.openxmlformats.org/officeDocument/2006/relationships/image" Target="../media/image24.png"/><Relationship Id="rId7" Type="http://schemas.openxmlformats.org/officeDocument/2006/relationships/image" Target="../media/image30.png"/><Relationship Id="rId8" Type="http://schemas.openxmlformats.org/officeDocument/2006/relationships/image" Target="../media/image2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4.png"/><Relationship Id="rId4" Type="http://schemas.openxmlformats.org/officeDocument/2006/relationships/image" Target="../media/image21.png"/><Relationship Id="rId9" Type="http://schemas.openxmlformats.org/officeDocument/2006/relationships/image" Target="../media/image22.png"/><Relationship Id="rId5" Type="http://schemas.openxmlformats.org/officeDocument/2006/relationships/image" Target="../media/image34.png"/><Relationship Id="rId6" Type="http://schemas.openxmlformats.org/officeDocument/2006/relationships/image" Target="../media/image31.png"/><Relationship Id="rId7" Type="http://schemas.openxmlformats.org/officeDocument/2006/relationships/image" Target="../media/image35.png"/><Relationship Id="rId8" Type="http://schemas.openxmlformats.org/officeDocument/2006/relationships/image" Target="../media/image2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4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2.png"/><Relationship Id="rId4" Type="http://schemas.openxmlformats.org/officeDocument/2006/relationships/image" Target="../media/image41.png"/><Relationship Id="rId11" Type="http://schemas.openxmlformats.org/officeDocument/2006/relationships/image" Target="../media/image37.png"/><Relationship Id="rId10" Type="http://schemas.openxmlformats.org/officeDocument/2006/relationships/image" Target="../media/image50.png"/><Relationship Id="rId12" Type="http://schemas.openxmlformats.org/officeDocument/2006/relationships/image" Target="../media/image45.png"/><Relationship Id="rId9" Type="http://schemas.openxmlformats.org/officeDocument/2006/relationships/image" Target="../media/image51.png"/><Relationship Id="rId5" Type="http://schemas.openxmlformats.org/officeDocument/2006/relationships/image" Target="../media/image42.png"/><Relationship Id="rId6" Type="http://schemas.openxmlformats.org/officeDocument/2006/relationships/image" Target="../media/image33.png"/><Relationship Id="rId7" Type="http://schemas.openxmlformats.org/officeDocument/2006/relationships/image" Target="../media/image29.png"/><Relationship Id="rId8" Type="http://schemas.openxmlformats.org/officeDocument/2006/relationships/image" Target="../media/image3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0.png"/><Relationship Id="rId4" Type="http://schemas.openxmlformats.org/officeDocument/2006/relationships/image" Target="../media/image39.png"/><Relationship Id="rId5" Type="http://schemas.openxmlformats.org/officeDocument/2006/relationships/image" Target="../media/image47.png"/><Relationship Id="rId6" Type="http://schemas.openxmlformats.org/officeDocument/2006/relationships/image" Target="../media/image36.png"/><Relationship Id="rId7" Type="http://schemas.openxmlformats.org/officeDocument/2006/relationships/image" Target="../media/image44.png"/><Relationship Id="rId8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647819" y="0"/>
            <a:ext cx="4070345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15D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FFA15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KiÓm tra bµi cò</a:t>
            </a:r>
            <a:endParaRPr b="1" i="0" sz="3600" u="none" cap="none" strike="noStrike">
              <a:solidFill>
                <a:srgbClr val="FFA15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0" y="3124200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grpSp>
        <p:nvGrpSpPr>
          <p:cNvPr id="86" name="Google Shape;86;p1"/>
          <p:cNvGrpSpPr/>
          <p:nvPr/>
        </p:nvGrpSpPr>
        <p:grpSpPr>
          <a:xfrm>
            <a:off x="-228600" y="228600"/>
            <a:ext cx="1782762" cy="584200"/>
            <a:chOff x="0" y="152400"/>
            <a:chExt cx="1782942" cy="584660"/>
          </a:xfrm>
        </p:grpSpPr>
        <p:sp>
          <p:nvSpPr>
            <p:cNvPr id="87" name="Google Shape;87;p1"/>
            <p:cNvSpPr/>
            <p:nvPr/>
          </p:nvSpPr>
          <p:spPr>
            <a:xfrm>
              <a:off x="228623" y="152400"/>
              <a:ext cx="1219322" cy="556063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0" y="152400"/>
              <a:ext cx="1782942" cy="584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3200"/>
                <a:buFont typeface="Aharoni"/>
                <a:buNone/>
              </a:pPr>
              <a:r>
                <a:rPr b="1" i="0" lang="en-US" sz="3200" u="sng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Câu 1:</a:t>
              </a:r>
              <a:endParaRPr b="1" i="0" sz="2000" u="sng" cap="none" strike="noStrike">
                <a:solidFill>
                  <a:srgbClr val="2B2FE1"/>
                </a:solidFill>
                <a:latin typeface="Aharoni"/>
                <a:ea typeface="Aharoni"/>
                <a:cs typeface="Aharoni"/>
                <a:sym typeface="Aharoni"/>
              </a:endParaRPr>
            </a:p>
          </p:txBody>
        </p:sp>
      </p:grpSp>
      <p:grpSp>
        <p:nvGrpSpPr>
          <p:cNvPr id="89" name="Google Shape;89;p1"/>
          <p:cNvGrpSpPr/>
          <p:nvPr/>
        </p:nvGrpSpPr>
        <p:grpSpPr>
          <a:xfrm>
            <a:off x="609600" y="5427662"/>
            <a:ext cx="8077200" cy="1066800"/>
            <a:chOff x="609600" y="3505200"/>
            <a:chExt cx="6477000" cy="1066800"/>
          </a:xfrm>
        </p:grpSpPr>
        <p:sp>
          <p:nvSpPr>
            <p:cNvPr id="90" name="Google Shape;90;p1"/>
            <p:cNvSpPr/>
            <p:nvPr/>
          </p:nvSpPr>
          <p:spPr>
            <a:xfrm>
              <a:off x="609600" y="3505200"/>
              <a:ext cx="6477000" cy="1066800"/>
            </a:xfrm>
            <a:prstGeom prst="roundRect">
              <a:avLst>
                <a:gd fmla="val 16667" name="adj"/>
              </a:avLst>
            </a:prstGeom>
            <a:solidFill>
              <a:srgbClr val="00B0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685800" y="3581401"/>
              <a:ext cx="6324600" cy="831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Luỹ thừa </a:t>
              </a:r>
              <a:r>
                <a:rPr b="1" i="0" lang="en-US" sz="240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bậc chẵn </a:t>
              </a:r>
              <a:r>
                <a:rPr b="1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của một số âm là một số </a:t>
              </a:r>
              <a:r>
                <a:rPr b="1" i="0" lang="en-US" sz="240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dương</a:t>
              </a:r>
              <a:r>
                <a:rPr b="1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; luỹ thừa </a:t>
              </a:r>
              <a:r>
                <a:rPr b="1" i="0" lang="en-US" sz="240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bậc lẻ </a:t>
              </a:r>
              <a:r>
                <a:rPr b="1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của một số âm là một số </a:t>
              </a:r>
              <a:r>
                <a:rPr b="1" i="0" lang="en-US" sz="240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âm</a:t>
              </a:r>
              <a:r>
                <a:rPr b="1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/>
            </a:p>
          </p:txBody>
        </p:sp>
      </p:grpSp>
      <p:sp>
        <p:nvSpPr>
          <p:cNvPr id="92" name="Google Shape;92;p1"/>
          <p:cNvSpPr txBox="1"/>
          <p:nvPr/>
        </p:nvSpPr>
        <p:spPr>
          <a:xfrm>
            <a:off x="533400" y="762000"/>
            <a:ext cx="7696200" cy="2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Hãy phát biểu và viết công thức tính </a:t>
            </a: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tích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và </a:t>
            </a: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thương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hai </a:t>
            </a:r>
            <a:r>
              <a:rPr b="1" i="0" lang="en-US" sz="1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luỹ thừa cùng cơ số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tính </a:t>
            </a:r>
            <a:r>
              <a:rPr b="1" i="0" lang="en-US" sz="1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luỹ thừa của một luỹ thừa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Chữa bài tập 28 (tr 19/SGK): Tính: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Hãy rút ra nhận xét về dấu của lũy thừa với số mũ chẵn và lũy thừa với số mũ lẻ của một số hữu tỉ âm.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3429000"/>
            <a:ext cx="127635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3000" y="3429000"/>
            <a:ext cx="14478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62200" y="4343400"/>
            <a:ext cx="1395412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53000" y="4343400"/>
            <a:ext cx="1570037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710112" y="1462087"/>
            <a:ext cx="741362" cy="674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546725" y="1447800"/>
            <a:ext cx="72390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429375" y="1447800"/>
            <a:ext cx="7397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15200" y="1447800"/>
            <a:ext cx="72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 txBox="1"/>
          <p:nvPr/>
        </p:nvSpPr>
        <p:spPr>
          <a:xfrm>
            <a:off x="0" y="4953000"/>
            <a:ext cx="1752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1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 xét: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0"/>
          <p:cNvSpPr txBox="1"/>
          <p:nvPr/>
        </p:nvSpPr>
        <p:spPr>
          <a:xfrm>
            <a:off x="0" y="604837"/>
            <a:ext cx="26670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FE1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2B2FE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37: (SGK/22)</a:t>
            </a:r>
            <a:r>
              <a:rPr b="1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312" name="Google Shape;312;p10"/>
          <p:cNvSpPr txBox="1"/>
          <p:nvPr/>
        </p:nvSpPr>
        <p:spPr>
          <a:xfrm>
            <a:off x="228600" y="1062037"/>
            <a:ext cx="89154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 giá trị của các biểu thức sau:</a:t>
            </a:r>
            <a:endParaRPr/>
          </a:p>
        </p:txBody>
      </p:sp>
      <p:pic>
        <p:nvPicPr>
          <p:cNvPr id="313" name="Google Shape;31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8612" y="1619250"/>
            <a:ext cx="1377950" cy="101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8050" y="1635125"/>
            <a:ext cx="1377950" cy="1049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3244850"/>
            <a:ext cx="4968875" cy="117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512" y="4579937"/>
            <a:ext cx="9047162" cy="1439862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10"/>
          <p:cNvSpPr txBox="1"/>
          <p:nvPr/>
        </p:nvSpPr>
        <p:spPr>
          <a:xfrm>
            <a:off x="0" y="2819400"/>
            <a:ext cx="13716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318" name="Google Shape;318;p10"/>
          <p:cNvSpPr/>
          <p:nvPr/>
        </p:nvSpPr>
        <p:spPr>
          <a:xfrm>
            <a:off x="2971800" y="0"/>
            <a:ext cx="3048001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10"/>
          <p:cNvSpPr/>
          <p:nvPr/>
        </p:nvSpPr>
        <p:spPr>
          <a:xfrm>
            <a:off x="1981200" y="0"/>
            <a:ext cx="5410200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Cñng cè - 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10"/>
          <p:cNvSpPr/>
          <p:nvPr/>
        </p:nvSpPr>
        <p:spPr>
          <a:xfrm>
            <a:off x="0" y="0"/>
            <a:ext cx="304800" cy="3810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0"/>
          <p:cNvSpPr/>
          <p:nvPr/>
        </p:nvSpPr>
        <p:spPr>
          <a:xfrm>
            <a:off x="8763000" y="0"/>
            <a:ext cx="381000" cy="381000"/>
          </a:xfrm>
          <a:prstGeom prst="lef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1"/>
          <p:cNvSpPr txBox="1"/>
          <p:nvPr/>
        </p:nvSpPr>
        <p:spPr>
          <a:xfrm>
            <a:off x="0" y="604837"/>
            <a:ext cx="26670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FE1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2B2FE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38: (SGK/22)</a:t>
            </a:r>
            <a:r>
              <a:rPr b="1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327" name="Google Shape;327;p11"/>
          <p:cNvSpPr txBox="1"/>
          <p:nvPr/>
        </p:nvSpPr>
        <p:spPr>
          <a:xfrm>
            <a:off x="228600" y="1195387"/>
            <a:ext cx="89154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Viết các số 2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3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dưới dạng các lũy thừa có số mũ là 9.</a:t>
            </a:r>
            <a:endParaRPr/>
          </a:p>
        </p:txBody>
      </p:sp>
      <p:sp>
        <p:nvSpPr>
          <p:cNvPr id="328" name="Google Shape;328;p11"/>
          <p:cNvSpPr txBox="1"/>
          <p:nvPr/>
        </p:nvSpPr>
        <p:spPr>
          <a:xfrm>
            <a:off x="228600" y="1824037"/>
            <a:ext cx="89154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Trong hai số 2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3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, số nào lớn hơn?</a:t>
            </a:r>
            <a:endParaRPr/>
          </a:p>
        </p:txBody>
      </p:sp>
      <p:sp>
        <p:nvSpPr>
          <p:cNvPr id="329" name="Google Shape;329;p11"/>
          <p:cNvSpPr txBox="1"/>
          <p:nvPr/>
        </p:nvSpPr>
        <p:spPr>
          <a:xfrm>
            <a:off x="0" y="2590800"/>
            <a:ext cx="13716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pic>
        <p:nvPicPr>
          <p:cNvPr id="330" name="Google Shape;33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2787" y="3308350"/>
            <a:ext cx="2335212" cy="126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5800" y="5130800"/>
            <a:ext cx="2827337" cy="4508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1"/>
          <p:cNvSpPr/>
          <p:nvPr/>
        </p:nvSpPr>
        <p:spPr>
          <a:xfrm>
            <a:off x="2971800" y="0"/>
            <a:ext cx="3048001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11"/>
          <p:cNvSpPr/>
          <p:nvPr/>
        </p:nvSpPr>
        <p:spPr>
          <a:xfrm>
            <a:off x="1981200" y="0"/>
            <a:ext cx="5410200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Cñng cè - 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4" name="Google Shape;334;p11"/>
          <p:cNvSpPr/>
          <p:nvPr/>
        </p:nvSpPr>
        <p:spPr>
          <a:xfrm>
            <a:off x="0" y="0"/>
            <a:ext cx="304800" cy="3810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1"/>
          <p:cNvSpPr/>
          <p:nvPr/>
        </p:nvSpPr>
        <p:spPr>
          <a:xfrm>
            <a:off x="8763000" y="0"/>
            <a:ext cx="381000" cy="381000"/>
          </a:xfrm>
          <a:prstGeom prst="lef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2"/>
          <p:cNvSpPr txBox="1"/>
          <p:nvPr/>
        </p:nvSpPr>
        <p:spPr>
          <a:xfrm>
            <a:off x="762000" y="2606675"/>
            <a:ext cx="8382000" cy="2678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 tập các quy tắc và công thức về lũy thừa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tập: 40; 42 (SGK/23)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50; 51 (SBT/11)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Tiết sau luyện tập.</a:t>
            </a:r>
            <a:endParaRPr/>
          </a:p>
        </p:txBody>
      </p:sp>
      <p:sp>
        <p:nvSpPr>
          <p:cNvPr id="341" name="Google Shape;341;p12"/>
          <p:cNvSpPr/>
          <p:nvPr/>
        </p:nvSpPr>
        <p:spPr>
          <a:xfrm>
            <a:off x="533400" y="381000"/>
            <a:ext cx="8153400" cy="1447800"/>
          </a:xfrm>
          <a:prstGeom prst="ellipse">
            <a:avLst/>
          </a:prstGeom>
          <a:solidFill>
            <a:srgbClr val="FFFF99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2"/>
          <p:cNvSpPr/>
          <p:nvPr/>
        </p:nvSpPr>
        <p:spPr>
          <a:xfrm>
            <a:off x="634366" y="609600"/>
            <a:ext cx="791434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HƯ­íng  dÉn  vÒ  nhµ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/>
          <p:nvPr/>
        </p:nvSpPr>
        <p:spPr>
          <a:xfrm>
            <a:off x="-1752600" y="1066800"/>
            <a:ext cx="8839200" cy="2209800"/>
          </a:xfrm>
          <a:prstGeom prst="roundRect">
            <a:avLst>
              <a:gd fmla="val 23661" name="adj"/>
            </a:avLst>
          </a:prstGeom>
          <a:solidFill>
            <a:srgbClr val="FF66FF"/>
          </a:solidFill>
          <a:ln>
            <a:noFill/>
          </a:ln>
          <a:effectLst>
            <a:outerShdw blurRad="184150" sx="110000" algn="ctr" dir="11520000" dist="241300" sy="110000">
              <a:srgbClr val="000000">
                <a:alpha val="1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304800" y="609600"/>
            <a:ext cx="914400" cy="762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CC99F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§6: </a:t>
            </a:r>
          </a:p>
        </p:txBody>
      </p:sp>
      <p:sp>
        <p:nvSpPr>
          <p:cNvPr id="112" name="Google Shape;112;p2"/>
          <p:cNvSpPr/>
          <p:nvPr/>
        </p:nvSpPr>
        <p:spPr>
          <a:xfrm>
            <a:off x="-228601" y="1868269"/>
            <a:ext cx="952500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LŨY THỪA CỦA MỘT SỐ HỮU TỈ (</a:t>
            </a:r>
            <a:r>
              <a:rPr b="1" i="1" lang="en-US" sz="3600" u="none" cap="none" strike="noStrik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Tiếp</a:t>
            </a:r>
            <a:r>
              <a:rPr b="1" i="0" lang="en-US" sz="3600" u="none" cap="none" strike="noStrik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3276600" y="5005387"/>
            <a:ext cx="2895600" cy="584200"/>
          </a:xfrm>
          <a:prstGeom prst="rect">
            <a:avLst/>
          </a:prstGeom>
          <a:solidFill>
            <a:srgbClr val="DBEEF4"/>
          </a:solidFill>
          <a:ln cap="flat" cmpd="sng" w="28575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. x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x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m+n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pSp>
        <p:nvGrpSpPr>
          <p:cNvPr id="114" name="Google Shape;114;p2"/>
          <p:cNvGrpSpPr/>
          <p:nvPr/>
        </p:nvGrpSpPr>
        <p:grpSpPr>
          <a:xfrm>
            <a:off x="1524000" y="5600700"/>
            <a:ext cx="7781925" cy="685800"/>
            <a:chOff x="2819400" y="6096000"/>
            <a:chExt cx="7781926" cy="685800"/>
          </a:xfrm>
        </p:grpSpPr>
        <p:sp>
          <p:nvSpPr>
            <p:cNvPr id="115" name="Google Shape;115;p2"/>
            <p:cNvSpPr txBox="1"/>
            <p:nvPr/>
          </p:nvSpPr>
          <p:spPr>
            <a:xfrm>
              <a:off x="2819400" y="6096000"/>
              <a:ext cx="6477000" cy="647723"/>
            </a:xfrm>
            <a:prstGeom prst="rect">
              <a:avLst/>
            </a:prstGeom>
            <a:solidFill>
              <a:srgbClr val="CCFFFF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800"/>
                <a:buFont typeface="Times New Roman"/>
                <a:buNone/>
              </a:pPr>
              <a:r>
                <a:rPr b="1" i="0" lang="en-US" sz="1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endParaRPr/>
            </a:p>
          </p:txBody>
        </p:sp>
        <p:grpSp>
          <p:nvGrpSpPr>
            <p:cNvPr id="116" name="Google Shape;116;p2"/>
            <p:cNvGrpSpPr/>
            <p:nvPr/>
          </p:nvGrpSpPr>
          <p:grpSpPr>
            <a:xfrm>
              <a:off x="2895600" y="6172200"/>
              <a:ext cx="7705726" cy="609600"/>
              <a:chOff x="2895600" y="5486400"/>
              <a:chExt cx="7705726" cy="609600"/>
            </a:xfrm>
          </p:grpSpPr>
          <p:pic>
            <p:nvPicPr>
              <p:cNvPr id="117" name="Google Shape;117;p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6546850" y="5562600"/>
                <a:ext cx="2597150" cy="5334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8" name="Google Shape;118;p2"/>
              <p:cNvSpPr txBox="1"/>
              <p:nvPr/>
            </p:nvSpPr>
            <p:spPr>
              <a:xfrm>
                <a:off x="2895600" y="5486400"/>
                <a:ext cx="7705726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3200"/>
                  <a:buFont typeface="Times New Roman"/>
                  <a:buNone/>
                </a:pPr>
                <a:r>
                  <a:rPr b="1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x </a:t>
                </a:r>
                <a:r>
                  <a:rPr b="1" baseline="30000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</a:t>
                </a:r>
                <a:r>
                  <a:rPr b="1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: x </a:t>
                </a:r>
                <a:r>
                  <a:rPr b="1" baseline="30000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</a:t>
                </a:r>
                <a:r>
                  <a:rPr b="1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= x </a:t>
                </a:r>
                <a:r>
                  <a:rPr b="1" baseline="30000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m - n </a:t>
                </a:r>
                <a:r>
                  <a:rPr b="1" i="0" lang="en-US" sz="3200" u="none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(Với                          ) </a:t>
                </a:r>
                <a:endParaRPr/>
              </a:p>
            </p:txBody>
          </p:sp>
        </p:grpSp>
      </p:grpSp>
      <p:sp>
        <p:nvSpPr>
          <p:cNvPr id="119" name="Google Shape;119;p2"/>
          <p:cNvSpPr txBox="1"/>
          <p:nvPr/>
        </p:nvSpPr>
        <p:spPr>
          <a:xfrm>
            <a:off x="3289300" y="6273800"/>
            <a:ext cx="2895600" cy="584200"/>
          </a:xfrm>
          <a:prstGeom prst="rect">
            <a:avLst/>
          </a:prstGeom>
          <a:solidFill>
            <a:srgbClr val="DBEEF4"/>
          </a:solidFill>
          <a:ln cap="flat" cmpd="sng" w="28575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(x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x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m.n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1524000" y="3951287"/>
            <a:ext cx="4648200" cy="1077912"/>
          </a:xfrm>
          <a:prstGeom prst="rect">
            <a:avLst/>
          </a:prstGeom>
          <a:solidFill>
            <a:srgbClr val="DBEEF4"/>
          </a:solidFill>
          <a:ln cap="flat" cmpd="sng" w="28575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x.x…x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baseline="30000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21" name="Google Shape;12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05237" y="4038600"/>
            <a:ext cx="2212975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"/>
          <p:cNvSpPr txBox="1"/>
          <p:nvPr/>
        </p:nvSpPr>
        <p:spPr>
          <a:xfrm>
            <a:off x="6299200" y="3951287"/>
            <a:ext cx="2844800" cy="1066800"/>
          </a:xfrm>
          <a:prstGeom prst="rect">
            <a:avLst/>
          </a:prstGeom>
          <a:solidFill>
            <a:srgbClr val="DBEEF4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48412" y="3886200"/>
            <a:ext cx="1728787" cy="86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"/>
          <p:cNvSpPr/>
          <p:nvPr/>
        </p:nvSpPr>
        <p:spPr>
          <a:xfrm rot="-5400000">
            <a:off x="2857500" y="3924300"/>
            <a:ext cx="228600" cy="1066800"/>
          </a:xfrm>
          <a:prstGeom prst="leftBrace">
            <a:avLst>
              <a:gd fmla="val 3953" name="adj1"/>
              <a:gd fmla="val 50000" name="adj2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2362200" y="4572000"/>
            <a:ext cx="132397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b="1" i="0" lang="en-US" sz="1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 thừa số</a:t>
            </a:r>
            <a:endParaRPr/>
          </a:p>
        </p:txBody>
      </p:sp>
      <p:pic>
        <p:nvPicPr>
          <p:cNvPr id="126" name="Google Shape;12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39000" y="4648200"/>
            <a:ext cx="1839912" cy="36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/>
          <p:nvPr/>
        </p:nvSpPr>
        <p:spPr>
          <a:xfrm>
            <a:off x="1908792" y="-2699"/>
            <a:ext cx="5282215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Lòy thõa cña mét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tÝch.</a:t>
            </a:r>
            <a:endParaRPr/>
          </a:p>
        </p:txBody>
      </p:sp>
      <p:sp>
        <p:nvSpPr>
          <p:cNvPr id="132" name="Google Shape;132;p3"/>
          <p:cNvSpPr txBox="1"/>
          <p:nvPr/>
        </p:nvSpPr>
        <p:spPr>
          <a:xfrm>
            <a:off x="304800" y="2362200"/>
            <a:ext cx="31242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    (2.5)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(10)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2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5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4. 25 = 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⇒ (2.5)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2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.5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133" name="Google Shape;133;p3"/>
          <p:cNvSpPr txBox="1"/>
          <p:nvPr/>
        </p:nvSpPr>
        <p:spPr>
          <a:xfrm>
            <a:off x="0" y="31718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134" name="Google Shape;134;p3"/>
          <p:cNvGrpSpPr/>
          <p:nvPr/>
        </p:nvGrpSpPr>
        <p:grpSpPr>
          <a:xfrm>
            <a:off x="5105400" y="2286000"/>
            <a:ext cx="4572000" cy="2336800"/>
            <a:chOff x="5105400" y="1447800"/>
            <a:chExt cx="4572000" cy="2336800"/>
          </a:xfrm>
        </p:grpSpPr>
        <p:pic>
          <p:nvPicPr>
            <p:cNvPr id="135" name="Google Shape;135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486400" y="1447800"/>
              <a:ext cx="2224088" cy="7350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" name="Google Shape;136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11084" y="2209800"/>
              <a:ext cx="2601913" cy="7350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562600" y="3048000"/>
              <a:ext cx="2154238" cy="736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8" name="Google Shape;138;p3"/>
            <p:cNvSpPr txBox="1"/>
            <p:nvPr/>
          </p:nvSpPr>
          <p:spPr>
            <a:xfrm>
              <a:off x="5105400" y="1568747"/>
              <a:ext cx="4572000" cy="2092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imes New Roman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b)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⇒</a:t>
              </a:r>
              <a:endParaRPr/>
            </a:p>
          </p:txBody>
        </p:sp>
      </p:grpSp>
      <p:grpSp>
        <p:nvGrpSpPr>
          <p:cNvPr id="139" name="Google Shape;139;p3"/>
          <p:cNvGrpSpPr/>
          <p:nvPr/>
        </p:nvGrpSpPr>
        <p:grpSpPr>
          <a:xfrm>
            <a:off x="-76200" y="381000"/>
            <a:ext cx="723900" cy="923925"/>
            <a:chOff x="-189520" y="-304800"/>
            <a:chExt cx="1466312" cy="1518366"/>
          </a:xfrm>
        </p:grpSpPr>
        <p:sp>
          <p:nvSpPr>
            <p:cNvPr id="140" name="Google Shape;140;p3"/>
            <p:cNvSpPr/>
            <p:nvPr/>
          </p:nvSpPr>
          <p:spPr>
            <a:xfrm>
              <a:off x="-3015" y="439"/>
              <a:ext cx="1147969" cy="913107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5400"/>
                <a:buFont typeface="Aharoni"/>
                <a:buNone/>
              </a:pPr>
              <a:r>
                <a:rPr b="1" i="0" lang="en-US" sz="54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?</a:t>
              </a:r>
              <a:r>
                <a:rPr b="1" i="0" lang="en-US" sz="40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1</a:t>
              </a:r>
              <a:endParaRPr/>
            </a:p>
          </p:txBody>
        </p:sp>
      </p:grpSp>
      <p:sp>
        <p:nvSpPr>
          <p:cNvPr id="142" name="Google Shape;142;p3"/>
          <p:cNvSpPr txBox="1"/>
          <p:nvPr/>
        </p:nvSpPr>
        <p:spPr>
          <a:xfrm>
            <a:off x="838200" y="6096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 và so sánh:</a:t>
            </a:r>
            <a:endParaRPr/>
          </a:p>
        </p:txBody>
      </p:sp>
      <p:sp>
        <p:nvSpPr>
          <p:cNvPr id="143" name="Google Shape;143;p3"/>
          <p:cNvSpPr txBox="1"/>
          <p:nvPr/>
        </p:nvSpPr>
        <p:spPr>
          <a:xfrm>
            <a:off x="609600" y="10668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 (2.5)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và  2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.5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pic>
        <p:nvPicPr>
          <p:cNvPr id="144" name="Google Shape;144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27475" y="863600"/>
            <a:ext cx="2701925" cy="736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5" name="Google Shape;145;p3"/>
          <p:cNvGrpSpPr/>
          <p:nvPr/>
        </p:nvGrpSpPr>
        <p:grpSpPr>
          <a:xfrm>
            <a:off x="2819400" y="4572000"/>
            <a:ext cx="3352800" cy="1709737"/>
            <a:chOff x="2819400" y="5148262"/>
            <a:chExt cx="3352800" cy="1709738"/>
          </a:xfrm>
        </p:grpSpPr>
        <p:sp>
          <p:nvSpPr>
            <p:cNvPr id="146" name="Google Shape;146;p3"/>
            <p:cNvSpPr/>
            <p:nvPr/>
          </p:nvSpPr>
          <p:spPr>
            <a:xfrm>
              <a:off x="2819400" y="5715000"/>
              <a:ext cx="33528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" name="Google Shape;147;p3"/>
            <p:cNvGrpSpPr/>
            <p:nvPr/>
          </p:nvGrpSpPr>
          <p:grpSpPr>
            <a:xfrm>
              <a:off x="3276600" y="5148262"/>
              <a:ext cx="2392363" cy="566738"/>
              <a:chOff x="-377525" y="636"/>
              <a:chExt cx="4839260" cy="930891"/>
            </a:xfrm>
          </p:grpSpPr>
          <p:sp>
            <p:nvSpPr>
              <p:cNvPr id="148" name="Google Shape;148;p3"/>
              <p:cNvSpPr/>
              <p:nvPr/>
            </p:nvSpPr>
            <p:spPr>
              <a:xfrm>
                <a:off x="-1815" y="636"/>
                <a:ext cx="4001139" cy="912637"/>
              </a:xfrm>
              <a:prstGeom prst="roundRect">
                <a:avLst>
                  <a:gd fmla="val 16667" name="adj"/>
                </a:avLst>
              </a:prstGeom>
              <a:solidFill>
                <a:srgbClr val="FFFF00"/>
              </a:solidFill>
              <a:ln cap="flat" cmpd="sng" w="25400">
                <a:solidFill>
                  <a:srgbClr val="385D8A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3"/>
              <p:cNvSpPr/>
              <p:nvPr/>
            </p:nvSpPr>
            <p:spPr>
              <a:xfrm>
                <a:off x="-377525" y="71120"/>
                <a:ext cx="4839260" cy="8604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B2FE1"/>
                  </a:buClr>
                  <a:buSzPts val="2800"/>
                  <a:buFont typeface="Arial"/>
                  <a:buNone/>
                </a:pPr>
                <a:r>
                  <a:rPr b="0" i="0" lang="en-US" sz="2800" u="none" cap="none" strike="noStrike">
                    <a:solidFill>
                      <a:srgbClr val="2B2FE1"/>
                    </a:solidFill>
                    <a:latin typeface="Arial"/>
                    <a:ea typeface="Arial"/>
                    <a:cs typeface="Arial"/>
                    <a:sym typeface="Arial"/>
                  </a:rPr>
                  <a:t>Công thức</a:t>
                </a:r>
                <a:endParaRPr b="0" i="0" sz="1800" u="none" cap="none" strike="noStrike">
                  <a:solidFill>
                    <a:srgbClr val="2B2FE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150" name="Google Shape;150;p3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895600" y="5791200"/>
              <a:ext cx="3124200" cy="914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1" name="Google Shape;151;p3"/>
          <p:cNvSpPr txBox="1"/>
          <p:nvPr/>
        </p:nvSpPr>
        <p:spPr>
          <a:xfrm>
            <a:off x="0" y="1752600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152" name="Google Shape;152;p3"/>
          <p:cNvSpPr txBox="1"/>
          <p:nvPr/>
        </p:nvSpPr>
        <p:spPr>
          <a:xfrm>
            <a:off x="609600" y="6248400"/>
            <a:ext cx="8610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Lũy thừa của một </a:t>
            </a:r>
            <a:r>
              <a:rPr b="1" i="1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tích</a:t>
            </a: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bằng </a:t>
            </a:r>
            <a:r>
              <a:rPr b="1" i="1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tích</a:t>
            </a: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các lũy thừa.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/>
          <p:nvPr/>
        </p:nvSpPr>
        <p:spPr>
          <a:xfrm>
            <a:off x="1908792" y="-2699"/>
            <a:ext cx="5282215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Lòy thõa cña mét tÝch.</a:t>
            </a:r>
            <a:endParaRPr/>
          </a:p>
        </p:txBody>
      </p:sp>
      <p:grpSp>
        <p:nvGrpSpPr>
          <p:cNvPr id="158" name="Google Shape;158;p4"/>
          <p:cNvGrpSpPr/>
          <p:nvPr/>
        </p:nvGrpSpPr>
        <p:grpSpPr>
          <a:xfrm>
            <a:off x="2819400" y="609600"/>
            <a:ext cx="3352800" cy="1143000"/>
            <a:chOff x="2819400" y="1252538"/>
            <a:chExt cx="3352800" cy="1143000"/>
          </a:xfrm>
        </p:grpSpPr>
        <p:sp>
          <p:nvSpPr>
            <p:cNvPr id="159" name="Google Shape;159;p4"/>
            <p:cNvSpPr/>
            <p:nvPr/>
          </p:nvSpPr>
          <p:spPr>
            <a:xfrm>
              <a:off x="2819400" y="1252538"/>
              <a:ext cx="33528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0" name="Google Shape;160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95600" y="1328738"/>
              <a:ext cx="3124200" cy="914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1" name="Google Shape;161;p4"/>
          <p:cNvGrpSpPr/>
          <p:nvPr/>
        </p:nvGrpSpPr>
        <p:grpSpPr>
          <a:xfrm>
            <a:off x="0" y="1747837"/>
            <a:ext cx="723900" cy="923925"/>
            <a:chOff x="-189520" y="-304800"/>
            <a:chExt cx="1466312" cy="1518366"/>
          </a:xfrm>
        </p:grpSpPr>
        <p:sp>
          <p:nvSpPr>
            <p:cNvPr id="162" name="Google Shape;162;p4"/>
            <p:cNvSpPr/>
            <p:nvPr/>
          </p:nvSpPr>
          <p:spPr>
            <a:xfrm>
              <a:off x="-3015" y="438"/>
              <a:ext cx="1147969" cy="913107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5400"/>
                <a:buFont typeface="Aharoni"/>
                <a:buNone/>
              </a:pPr>
              <a:r>
                <a:rPr b="1" i="0" lang="en-US" sz="54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?</a:t>
              </a:r>
              <a:r>
                <a:rPr b="1" i="0" lang="en-US" sz="40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2</a:t>
              </a:r>
              <a:endParaRPr/>
            </a:p>
          </p:txBody>
        </p:sp>
      </p:grpSp>
      <p:sp>
        <p:nvSpPr>
          <p:cNvPr id="164" name="Google Shape;164;p4"/>
          <p:cNvSpPr txBox="1"/>
          <p:nvPr/>
        </p:nvSpPr>
        <p:spPr>
          <a:xfrm>
            <a:off x="762000" y="21336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Tính:</a:t>
            </a:r>
            <a:endParaRPr/>
          </a:p>
        </p:txBody>
      </p:sp>
      <p:sp>
        <p:nvSpPr>
          <p:cNvPr id="165" name="Google Shape;165;p4"/>
          <p:cNvSpPr txBox="1"/>
          <p:nvPr/>
        </p:nvSpPr>
        <p:spPr>
          <a:xfrm>
            <a:off x="4953000" y="26670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 (1.5)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.8</a:t>
            </a:r>
            <a:endParaRPr/>
          </a:p>
        </p:txBody>
      </p:sp>
      <p:pic>
        <p:nvPicPr>
          <p:cNvPr id="166" name="Google Shape;16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71600" y="2514600"/>
            <a:ext cx="1219200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"/>
          <p:cNvSpPr txBox="1"/>
          <p:nvPr/>
        </p:nvSpPr>
        <p:spPr>
          <a:xfrm>
            <a:off x="76200" y="3119437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5637" y="3549650"/>
            <a:ext cx="2536825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4"/>
          <p:cNvSpPr txBox="1"/>
          <p:nvPr/>
        </p:nvSpPr>
        <p:spPr>
          <a:xfrm>
            <a:off x="1295400" y="3733800"/>
            <a:ext cx="461962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</a:t>
            </a:r>
            <a:endParaRPr/>
          </a:p>
        </p:txBody>
      </p:sp>
      <p:sp>
        <p:nvSpPr>
          <p:cNvPr id="171" name="Google Shape;171;p4"/>
          <p:cNvSpPr txBox="1"/>
          <p:nvPr/>
        </p:nvSpPr>
        <p:spPr>
          <a:xfrm>
            <a:off x="1346200" y="4724400"/>
            <a:ext cx="58928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   (1,5)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.8   =    (1,5)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.2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     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    (1,5.2)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    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   3</a:t>
            </a:r>
            <a:r>
              <a:rPr b="1" baseline="30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   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   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/>
          <p:nvPr/>
        </p:nvSpPr>
        <p:spPr>
          <a:xfrm>
            <a:off x="1512851" y="-2699"/>
            <a:ext cx="6074099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Lòy thõa cña mét thương.</a:t>
            </a:r>
            <a:endParaRPr/>
          </a:p>
        </p:txBody>
      </p:sp>
      <p:sp>
        <p:nvSpPr>
          <p:cNvPr id="177" name="Google Shape;177;p5"/>
          <p:cNvSpPr txBox="1"/>
          <p:nvPr/>
        </p:nvSpPr>
        <p:spPr>
          <a:xfrm>
            <a:off x="304800" y="23622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endParaRPr/>
          </a:p>
        </p:txBody>
      </p:sp>
      <p:sp>
        <p:nvSpPr>
          <p:cNvPr id="178" name="Google Shape;178;p5"/>
          <p:cNvSpPr txBox="1"/>
          <p:nvPr/>
        </p:nvSpPr>
        <p:spPr>
          <a:xfrm>
            <a:off x="0" y="31718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179" name="Google Shape;179;p5"/>
          <p:cNvGrpSpPr/>
          <p:nvPr/>
        </p:nvGrpSpPr>
        <p:grpSpPr>
          <a:xfrm>
            <a:off x="5105400" y="2286000"/>
            <a:ext cx="4572000" cy="2336800"/>
            <a:chOff x="5105400" y="1447800"/>
            <a:chExt cx="4572000" cy="2336800"/>
          </a:xfrm>
        </p:grpSpPr>
        <p:pic>
          <p:nvPicPr>
            <p:cNvPr id="180" name="Google Shape;180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486400" y="1447800"/>
              <a:ext cx="2224088" cy="7350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11084" y="2209800"/>
              <a:ext cx="2601913" cy="7350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562600" y="3048000"/>
              <a:ext cx="2154238" cy="736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Google Shape;183;p5"/>
            <p:cNvSpPr txBox="1"/>
            <p:nvPr/>
          </p:nvSpPr>
          <p:spPr>
            <a:xfrm>
              <a:off x="5105400" y="1568747"/>
              <a:ext cx="4572000" cy="2092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imes New Roman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b)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⇒</a:t>
              </a:r>
              <a:endParaRPr/>
            </a:p>
          </p:txBody>
        </p:sp>
      </p:grpSp>
      <p:grpSp>
        <p:nvGrpSpPr>
          <p:cNvPr id="184" name="Google Shape;184;p5"/>
          <p:cNvGrpSpPr/>
          <p:nvPr/>
        </p:nvGrpSpPr>
        <p:grpSpPr>
          <a:xfrm>
            <a:off x="-76200" y="381000"/>
            <a:ext cx="723900" cy="923925"/>
            <a:chOff x="-189520" y="-304800"/>
            <a:chExt cx="1466312" cy="1518366"/>
          </a:xfrm>
        </p:grpSpPr>
        <p:sp>
          <p:nvSpPr>
            <p:cNvPr id="185" name="Google Shape;185;p5"/>
            <p:cNvSpPr/>
            <p:nvPr/>
          </p:nvSpPr>
          <p:spPr>
            <a:xfrm>
              <a:off x="-3015" y="439"/>
              <a:ext cx="1147969" cy="913107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5400"/>
                <a:buFont typeface="Aharoni"/>
                <a:buNone/>
              </a:pPr>
              <a:r>
                <a:rPr b="1" i="0" lang="en-US" sz="54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?</a:t>
              </a:r>
              <a:r>
                <a:rPr b="1" i="0" lang="en-US" sz="40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3</a:t>
              </a:r>
              <a:endParaRPr/>
            </a:p>
          </p:txBody>
        </p:sp>
      </p:grpSp>
      <p:sp>
        <p:nvSpPr>
          <p:cNvPr id="187" name="Google Shape;187;p5"/>
          <p:cNvSpPr txBox="1"/>
          <p:nvPr/>
        </p:nvSpPr>
        <p:spPr>
          <a:xfrm>
            <a:off x="838200" y="6096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 và so sánh:</a:t>
            </a:r>
            <a:endParaRPr/>
          </a:p>
        </p:txBody>
      </p:sp>
      <p:grpSp>
        <p:nvGrpSpPr>
          <p:cNvPr id="188" name="Google Shape;188;p5"/>
          <p:cNvGrpSpPr/>
          <p:nvPr/>
        </p:nvGrpSpPr>
        <p:grpSpPr>
          <a:xfrm>
            <a:off x="2209800" y="4572000"/>
            <a:ext cx="4572000" cy="1709737"/>
            <a:chOff x="2438400" y="5148262"/>
            <a:chExt cx="4572000" cy="1709738"/>
          </a:xfrm>
        </p:grpSpPr>
        <p:sp>
          <p:nvSpPr>
            <p:cNvPr id="189" name="Google Shape;189;p5"/>
            <p:cNvSpPr/>
            <p:nvPr/>
          </p:nvSpPr>
          <p:spPr>
            <a:xfrm>
              <a:off x="2438400" y="5715000"/>
              <a:ext cx="45720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0" name="Google Shape;190;p5"/>
            <p:cNvGrpSpPr/>
            <p:nvPr/>
          </p:nvGrpSpPr>
          <p:grpSpPr>
            <a:xfrm>
              <a:off x="3475037" y="5148262"/>
              <a:ext cx="2392363" cy="566738"/>
              <a:chOff x="23872" y="636"/>
              <a:chExt cx="4839260" cy="930891"/>
            </a:xfrm>
          </p:grpSpPr>
          <p:sp>
            <p:nvSpPr>
              <p:cNvPr id="191" name="Google Shape;191;p5"/>
              <p:cNvSpPr/>
              <p:nvPr/>
            </p:nvSpPr>
            <p:spPr>
              <a:xfrm>
                <a:off x="399582" y="636"/>
                <a:ext cx="4001139" cy="912637"/>
              </a:xfrm>
              <a:prstGeom prst="roundRect">
                <a:avLst>
                  <a:gd fmla="val 16667" name="adj"/>
                </a:avLst>
              </a:prstGeom>
              <a:solidFill>
                <a:srgbClr val="FFFF00"/>
              </a:solidFill>
              <a:ln cap="flat" cmpd="sng" w="25400">
                <a:solidFill>
                  <a:srgbClr val="385D8A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23872" y="71121"/>
                <a:ext cx="4839260" cy="8604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B2FE1"/>
                  </a:buClr>
                  <a:buSzPts val="2800"/>
                  <a:buFont typeface="Arial"/>
                  <a:buNone/>
                </a:pPr>
                <a:r>
                  <a:rPr b="0" i="0" lang="en-US" sz="2800" u="none" cap="none" strike="noStrike">
                    <a:solidFill>
                      <a:srgbClr val="2B2FE1"/>
                    </a:solidFill>
                    <a:latin typeface="Arial"/>
                    <a:ea typeface="Arial"/>
                    <a:cs typeface="Arial"/>
                    <a:sym typeface="Arial"/>
                  </a:rPr>
                  <a:t>Công thức</a:t>
                </a:r>
                <a:endParaRPr b="0" i="0" sz="1800" u="none" cap="none" strike="noStrike">
                  <a:solidFill>
                    <a:srgbClr val="2B2FE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193" name="Google Shape;193;p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19400" y="5681662"/>
              <a:ext cx="3827462" cy="1165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4" name="Google Shape;194;p5"/>
          <p:cNvSpPr txBox="1"/>
          <p:nvPr/>
        </p:nvSpPr>
        <p:spPr>
          <a:xfrm>
            <a:off x="0" y="1600200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195" name="Google Shape;195;p5"/>
          <p:cNvSpPr txBox="1"/>
          <p:nvPr/>
        </p:nvSpPr>
        <p:spPr>
          <a:xfrm>
            <a:off x="76200" y="6248400"/>
            <a:ext cx="9220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Lũy thừa của một </a:t>
            </a:r>
            <a:r>
              <a:rPr b="1" i="1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thương</a:t>
            </a: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bằng </a:t>
            </a:r>
            <a:r>
              <a:rPr b="1" i="1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thương</a:t>
            </a:r>
            <a:r>
              <a:rPr b="1" i="1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các lũy thừa.</a:t>
            </a:r>
            <a:endParaRPr/>
          </a:p>
        </p:txBody>
      </p:sp>
      <p:pic>
        <p:nvPicPr>
          <p:cNvPr id="196" name="Google Shape;196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14425" y="982662"/>
            <a:ext cx="1978025" cy="754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181600" y="914400"/>
            <a:ext cx="2173287" cy="754062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5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14400" y="2133600"/>
            <a:ext cx="2571750" cy="7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5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14400" y="2971800"/>
            <a:ext cx="2722562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5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Google Shape;203;p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22337" y="3733800"/>
            <a:ext cx="1744662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"/>
          <p:cNvSpPr/>
          <p:nvPr/>
        </p:nvSpPr>
        <p:spPr>
          <a:xfrm>
            <a:off x="1512851" y="-2699"/>
            <a:ext cx="6074099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Lòy thõa cña mét thương.</a:t>
            </a:r>
            <a:endParaRPr/>
          </a:p>
        </p:txBody>
      </p:sp>
      <p:grpSp>
        <p:nvGrpSpPr>
          <p:cNvPr id="209" name="Google Shape;209;p6"/>
          <p:cNvGrpSpPr/>
          <p:nvPr/>
        </p:nvGrpSpPr>
        <p:grpSpPr>
          <a:xfrm>
            <a:off x="0" y="1747837"/>
            <a:ext cx="723900" cy="923925"/>
            <a:chOff x="-189520" y="-304800"/>
            <a:chExt cx="1466312" cy="1518366"/>
          </a:xfrm>
        </p:grpSpPr>
        <p:sp>
          <p:nvSpPr>
            <p:cNvPr id="210" name="Google Shape;210;p6"/>
            <p:cNvSpPr/>
            <p:nvPr/>
          </p:nvSpPr>
          <p:spPr>
            <a:xfrm>
              <a:off x="-3015" y="438"/>
              <a:ext cx="1147969" cy="913107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6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5400"/>
                <a:buFont typeface="Aharoni"/>
                <a:buNone/>
              </a:pPr>
              <a:r>
                <a:rPr b="1" i="0" lang="en-US" sz="54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?</a:t>
              </a:r>
              <a:r>
                <a:rPr b="1" i="0" lang="en-US" sz="40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4</a:t>
              </a:r>
              <a:endParaRPr/>
            </a:p>
          </p:txBody>
        </p:sp>
      </p:grpSp>
      <p:sp>
        <p:nvSpPr>
          <p:cNvPr id="212" name="Google Shape;212;p6"/>
          <p:cNvSpPr txBox="1"/>
          <p:nvPr/>
        </p:nvSpPr>
        <p:spPr>
          <a:xfrm>
            <a:off x="762000" y="2133600"/>
            <a:ext cx="31242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Tính:</a:t>
            </a:r>
            <a:endParaRPr/>
          </a:p>
        </p:txBody>
      </p:sp>
      <p:sp>
        <p:nvSpPr>
          <p:cNvPr id="213" name="Google Shape;213;p6"/>
          <p:cNvSpPr txBox="1"/>
          <p:nvPr/>
        </p:nvSpPr>
        <p:spPr>
          <a:xfrm>
            <a:off x="76200" y="3119437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214" name="Google Shape;214;p6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5" name="Google Shape;215;p6"/>
          <p:cNvGrpSpPr/>
          <p:nvPr/>
        </p:nvGrpSpPr>
        <p:grpSpPr>
          <a:xfrm>
            <a:off x="2362200" y="609600"/>
            <a:ext cx="4572000" cy="1176337"/>
            <a:chOff x="2438400" y="5681662"/>
            <a:chExt cx="4572000" cy="1176338"/>
          </a:xfrm>
        </p:grpSpPr>
        <p:sp>
          <p:nvSpPr>
            <p:cNvPr id="216" name="Google Shape;216;p6"/>
            <p:cNvSpPr/>
            <p:nvPr/>
          </p:nvSpPr>
          <p:spPr>
            <a:xfrm>
              <a:off x="2438400" y="5715000"/>
              <a:ext cx="45720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7" name="Google Shape;21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19400" y="5681662"/>
              <a:ext cx="3827462" cy="1165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8" name="Google Shape;218;p6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7800" y="3505200"/>
            <a:ext cx="2119312" cy="717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6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71600" y="4419600"/>
            <a:ext cx="2859087" cy="760412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6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47800" y="5532437"/>
            <a:ext cx="2901950" cy="715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76400" y="2286000"/>
            <a:ext cx="515937" cy="63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657600" y="2286000"/>
            <a:ext cx="825500" cy="687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435725" y="2259012"/>
            <a:ext cx="498475" cy="636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oogle Shape;231;p7"/>
          <p:cNvGrpSpPr/>
          <p:nvPr/>
        </p:nvGrpSpPr>
        <p:grpSpPr>
          <a:xfrm>
            <a:off x="0" y="1747837"/>
            <a:ext cx="723900" cy="923925"/>
            <a:chOff x="-189520" y="-304800"/>
            <a:chExt cx="1466312" cy="1518366"/>
          </a:xfrm>
        </p:grpSpPr>
        <p:sp>
          <p:nvSpPr>
            <p:cNvPr id="232" name="Google Shape;232;p7"/>
            <p:cNvSpPr/>
            <p:nvPr/>
          </p:nvSpPr>
          <p:spPr>
            <a:xfrm>
              <a:off x="-3015" y="438"/>
              <a:ext cx="1147969" cy="913107"/>
            </a:xfrm>
            <a:prstGeom prst="roundRect">
              <a:avLst>
                <a:gd fmla="val 16667" name="adj"/>
              </a:avLst>
            </a:prstGeom>
            <a:solidFill>
              <a:srgbClr val="FFFF0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-189520" y="-304800"/>
              <a:ext cx="1466312" cy="1518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B2FE1"/>
                </a:buClr>
                <a:buSzPts val="5400"/>
                <a:buFont typeface="Aharoni"/>
                <a:buNone/>
              </a:pPr>
              <a:r>
                <a:rPr b="1" i="0" lang="en-US" sz="54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?</a:t>
              </a:r>
              <a:r>
                <a:rPr b="1" i="0" lang="en-US" sz="4000" u="none" cap="none" strike="noStrike">
                  <a:solidFill>
                    <a:srgbClr val="2B2FE1"/>
                  </a:solidFill>
                  <a:latin typeface="Aharoni"/>
                  <a:ea typeface="Aharoni"/>
                  <a:cs typeface="Aharoni"/>
                  <a:sym typeface="Aharoni"/>
                </a:rPr>
                <a:t>5</a:t>
              </a:r>
              <a:endParaRPr/>
            </a:p>
          </p:txBody>
        </p:sp>
      </p:grpSp>
      <p:sp>
        <p:nvSpPr>
          <p:cNvPr id="234" name="Google Shape;234;p7"/>
          <p:cNvSpPr txBox="1"/>
          <p:nvPr/>
        </p:nvSpPr>
        <p:spPr>
          <a:xfrm>
            <a:off x="762000" y="2057400"/>
            <a:ext cx="3124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Tính:</a:t>
            </a:r>
            <a:endParaRPr/>
          </a:p>
        </p:txBody>
      </p:sp>
      <p:sp>
        <p:nvSpPr>
          <p:cNvPr id="235" name="Google Shape;235;p7"/>
          <p:cNvSpPr txBox="1"/>
          <p:nvPr/>
        </p:nvSpPr>
        <p:spPr>
          <a:xfrm>
            <a:off x="76200" y="3119437"/>
            <a:ext cx="13716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236" name="Google Shape;236;p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7" name="Google Shape;237;p7"/>
          <p:cNvGrpSpPr/>
          <p:nvPr/>
        </p:nvGrpSpPr>
        <p:grpSpPr>
          <a:xfrm>
            <a:off x="4559300" y="-11112"/>
            <a:ext cx="4572000" cy="1176337"/>
            <a:chOff x="2438400" y="5681662"/>
            <a:chExt cx="4572000" cy="1176338"/>
          </a:xfrm>
        </p:grpSpPr>
        <p:sp>
          <p:nvSpPr>
            <p:cNvPr id="238" name="Google Shape;238;p7"/>
            <p:cNvSpPr/>
            <p:nvPr/>
          </p:nvSpPr>
          <p:spPr>
            <a:xfrm>
              <a:off x="2438400" y="5715000"/>
              <a:ext cx="45720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9" name="Google Shape;239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19400" y="5681662"/>
              <a:ext cx="3827462" cy="1165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0" name="Google Shape;240;p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7"/>
          <p:cNvSpPr txBox="1"/>
          <p:nvPr/>
        </p:nvSpPr>
        <p:spPr>
          <a:xfrm>
            <a:off x="914400" y="2514600"/>
            <a:ext cx="3124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 (0,125)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. 8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sp>
        <p:nvSpPr>
          <p:cNvPr id="244" name="Google Shape;244;p7"/>
          <p:cNvSpPr txBox="1"/>
          <p:nvPr/>
        </p:nvSpPr>
        <p:spPr>
          <a:xfrm>
            <a:off x="4876800" y="2463800"/>
            <a:ext cx="3124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 (-39)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13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/>
          </a:p>
        </p:txBody>
      </p:sp>
      <p:sp>
        <p:nvSpPr>
          <p:cNvPr id="245" name="Google Shape;245;p7"/>
          <p:cNvSpPr txBox="1"/>
          <p:nvPr/>
        </p:nvSpPr>
        <p:spPr>
          <a:xfrm>
            <a:off x="990600" y="4038600"/>
            <a:ext cx="5530850" cy="83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(0,125)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.8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=   (0,125.8)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=   1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=  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7"/>
          <p:cNvSpPr txBox="1"/>
          <p:nvPr/>
        </p:nvSpPr>
        <p:spPr>
          <a:xfrm>
            <a:off x="990600" y="5105400"/>
            <a:ext cx="5875337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(-39)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(13)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= (-39 : 13)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=   -3</a:t>
            </a:r>
            <a:r>
              <a:rPr b="1" baseline="30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=   81</a:t>
            </a:r>
            <a:r>
              <a:rPr b="1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pSp>
        <p:nvGrpSpPr>
          <p:cNvPr id="247" name="Google Shape;247;p7"/>
          <p:cNvGrpSpPr/>
          <p:nvPr/>
        </p:nvGrpSpPr>
        <p:grpSpPr>
          <a:xfrm>
            <a:off x="0" y="12700"/>
            <a:ext cx="3352800" cy="1143000"/>
            <a:chOff x="2819400" y="1252538"/>
            <a:chExt cx="3352800" cy="1143000"/>
          </a:xfrm>
        </p:grpSpPr>
        <p:sp>
          <p:nvSpPr>
            <p:cNvPr id="248" name="Google Shape;248;p7"/>
            <p:cNvSpPr/>
            <p:nvPr/>
          </p:nvSpPr>
          <p:spPr>
            <a:xfrm>
              <a:off x="2819400" y="1252538"/>
              <a:ext cx="3352800" cy="1143000"/>
            </a:xfrm>
            <a:prstGeom prst="plaque">
              <a:avLst>
                <a:gd fmla="val 16667" name="adj"/>
              </a:avLst>
            </a:prstGeom>
            <a:solidFill>
              <a:srgbClr val="92D050"/>
            </a:solidFill>
            <a:ln cap="flat" cmpd="sng" w="25400">
              <a:solidFill>
                <a:srgbClr val="385D8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49" name="Google Shape;249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895600" y="1328738"/>
              <a:ext cx="3124200" cy="914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8"/>
          <p:cNvSpPr txBox="1"/>
          <p:nvPr/>
        </p:nvSpPr>
        <p:spPr>
          <a:xfrm>
            <a:off x="838200" y="1143000"/>
            <a:ext cx="89154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Điền dấu “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vào ô </a:t>
            </a:r>
            <a:r>
              <a:rPr b="1" i="0" lang="en-US" sz="20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đúng, sai 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thích hợp. 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Sửa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lại các câu </a:t>
            </a:r>
            <a:r>
              <a:rPr b="1" i="0" lang="en-US" sz="2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sai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b="1" i="1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nếu có</a:t>
            </a:r>
            <a:r>
              <a:rPr b="1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sp>
        <p:nvSpPr>
          <p:cNvPr id="255" name="Google Shape;255;p8"/>
          <p:cNvSpPr/>
          <p:nvPr/>
        </p:nvSpPr>
        <p:spPr>
          <a:xfrm>
            <a:off x="1981200" y="0"/>
            <a:ext cx="5410200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Cñng cè - 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8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8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8"/>
          <p:cNvSpPr txBox="1"/>
          <p:nvPr/>
        </p:nvSpPr>
        <p:spPr>
          <a:xfrm>
            <a:off x="0" y="762000"/>
            <a:ext cx="26670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FE1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2B2FE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34: (SGK/22)</a:t>
            </a:r>
            <a:r>
              <a:rPr b="1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graphicFrame>
        <p:nvGraphicFramePr>
          <p:cNvPr id="259" name="Google Shape;259;p8"/>
          <p:cNvGraphicFramePr/>
          <p:nvPr/>
        </p:nvGraphicFramePr>
        <p:xfrm>
          <a:off x="88900" y="1524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{1765DBA0-EEB5-4239-8F73-2F794DBE916C}</a:tableStyleId>
              </a:tblPr>
              <a:tblGrid>
                <a:gridCol w="3733800"/>
                <a:gridCol w="685800"/>
                <a:gridCol w="685800"/>
                <a:gridCol w="3886200"/>
              </a:tblGrid>
              <a:tr h="701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4000"/>
                        <a:buFont typeface="Times New Roman"/>
                        <a:buNone/>
                      </a:pPr>
                      <a:r>
                        <a:rPr b="1" i="0" lang="en-US" sz="4000" u="none" cap="none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4000"/>
                        <a:buFont typeface="Times New Roman"/>
                        <a:buNone/>
                      </a:pPr>
                      <a:r>
                        <a:rPr b="1" i="0" lang="en-US" sz="4000" u="none" cap="none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Đ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4000"/>
                        <a:buFont typeface="Times New Roman"/>
                        <a:buNone/>
                      </a:pPr>
                      <a:r>
                        <a:rPr b="1" i="0" lang="en-US" sz="4000" u="none" cap="none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4000"/>
                        <a:buFont typeface="Times New Roman"/>
                        <a:buNone/>
                      </a:pPr>
                      <a:r>
                        <a:rPr b="1" i="0" lang="en-US" sz="4000" u="none" cap="none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Sửa sai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260" name="Google Shape;2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2362200"/>
            <a:ext cx="2232025" cy="4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9062" y="2971800"/>
            <a:ext cx="2776537" cy="4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425" y="3733800"/>
            <a:ext cx="2720975" cy="4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4300" y="4248150"/>
            <a:ext cx="2322512" cy="90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7312" y="5170487"/>
            <a:ext cx="3646487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23825" y="6096000"/>
            <a:ext cx="2085975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8"/>
          <p:cNvSpPr txBox="1"/>
          <p:nvPr/>
        </p:nvSpPr>
        <p:spPr>
          <a:xfrm>
            <a:off x="4533900" y="2273300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"/>
          <p:cNvSpPr txBox="1"/>
          <p:nvPr/>
        </p:nvSpPr>
        <p:spPr>
          <a:xfrm>
            <a:off x="4597400" y="2133600"/>
            <a:ext cx="5381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pic>
        <p:nvPicPr>
          <p:cNvPr id="268" name="Google Shape;268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87962" y="2362200"/>
            <a:ext cx="2882900" cy="4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233987" y="3810000"/>
            <a:ext cx="3556000" cy="43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253037" y="4267200"/>
            <a:ext cx="3157537" cy="90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8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360987" y="5978525"/>
            <a:ext cx="3192462" cy="996950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8"/>
          <p:cNvSpPr txBox="1"/>
          <p:nvPr/>
        </p:nvSpPr>
        <p:spPr>
          <a:xfrm>
            <a:off x="3848100" y="2274887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8"/>
          <p:cNvSpPr txBox="1"/>
          <p:nvPr/>
        </p:nvSpPr>
        <p:spPr>
          <a:xfrm>
            <a:off x="4521200" y="2970212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"/>
          <p:cNvSpPr txBox="1"/>
          <p:nvPr/>
        </p:nvSpPr>
        <p:spPr>
          <a:xfrm>
            <a:off x="3835400" y="2971800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8"/>
          <p:cNvSpPr txBox="1"/>
          <p:nvPr/>
        </p:nvSpPr>
        <p:spPr>
          <a:xfrm>
            <a:off x="4521200" y="3668712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8"/>
          <p:cNvSpPr txBox="1"/>
          <p:nvPr/>
        </p:nvSpPr>
        <p:spPr>
          <a:xfrm>
            <a:off x="3835400" y="3670300"/>
            <a:ext cx="609600" cy="609600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"/>
          <p:cNvSpPr txBox="1"/>
          <p:nvPr/>
        </p:nvSpPr>
        <p:spPr>
          <a:xfrm>
            <a:off x="4521200" y="4341812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8"/>
          <p:cNvSpPr txBox="1"/>
          <p:nvPr/>
        </p:nvSpPr>
        <p:spPr>
          <a:xfrm>
            <a:off x="3835400" y="4341812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8"/>
          <p:cNvSpPr txBox="1"/>
          <p:nvPr/>
        </p:nvSpPr>
        <p:spPr>
          <a:xfrm>
            <a:off x="4521200" y="5191125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8"/>
          <p:cNvSpPr txBox="1"/>
          <p:nvPr/>
        </p:nvSpPr>
        <p:spPr>
          <a:xfrm>
            <a:off x="3835400" y="5192712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"/>
          <p:cNvSpPr txBox="1"/>
          <p:nvPr/>
        </p:nvSpPr>
        <p:spPr>
          <a:xfrm>
            <a:off x="4521200" y="6083300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8"/>
          <p:cNvSpPr txBox="1"/>
          <p:nvPr/>
        </p:nvSpPr>
        <p:spPr>
          <a:xfrm>
            <a:off x="3835400" y="6084887"/>
            <a:ext cx="609600" cy="814387"/>
          </a:xfrm>
          <a:prstGeom prst="rect">
            <a:avLst/>
          </a:prstGeom>
          <a:solidFill>
            <a:srgbClr val="00B0F0"/>
          </a:solidFill>
          <a:ln cap="flat" cmpd="sng" w="2540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8"/>
          <p:cNvSpPr txBox="1"/>
          <p:nvPr/>
        </p:nvSpPr>
        <p:spPr>
          <a:xfrm>
            <a:off x="3919537" y="2959100"/>
            <a:ext cx="4619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sp>
        <p:nvSpPr>
          <p:cNvPr id="284" name="Google Shape;284;p8"/>
          <p:cNvSpPr txBox="1"/>
          <p:nvPr/>
        </p:nvSpPr>
        <p:spPr>
          <a:xfrm>
            <a:off x="3919537" y="5232400"/>
            <a:ext cx="4619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sp>
        <p:nvSpPr>
          <p:cNvPr id="285" name="Google Shape;285;p8"/>
          <p:cNvSpPr txBox="1"/>
          <p:nvPr/>
        </p:nvSpPr>
        <p:spPr>
          <a:xfrm>
            <a:off x="4605337" y="3505200"/>
            <a:ext cx="5381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sp>
        <p:nvSpPr>
          <p:cNvPr id="286" name="Google Shape;286;p8"/>
          <p:cNvSpPr txBox="1"/>
          <p:nvPr/>
        </p:nvSpPr>
        <p:spPr>
          <a:xfrm>
            <a:off x="4622800" y="4267200"/>
            <a:ext cx="5381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sp>
        <p:nvSpPr>
          <p:cNvPr id="287" name="Google Shape;287;p8"/>
          <p:cNvSpPr txBox="1"/>
          <p:nvPr/>
        </p:nvSpPr>
        <p:spPr>
          <a:xfrm>
            <a:off x="4643437" y="6096000"/>
            <a:ext cx="538162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/>
          </a:p>
        </p:txBody>
      </p:sp>
      <p:sp>
        <p:nvSpPr>
          <p:cNvPr id="288" name="Google Shape;288;p8"/>
          <p:cNvSpPr/>
          <p:nvPr/>
        </p:nvSpPr>
        <p:spPr>
          <a:xfrm>
            <a:off x="0" y="0"/>
            <a:ext cx="304800" cy="3810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8"/>
          <p:cNvSpPr/>
          <p:nvPr/>
        </p:nvSpPr>
        <p:spPr>
          <a:xfrm>
            <a:off x="8763000" y="0"/>
            <a:ext cx="381000" cy="381000"/>
          </a:xfrm>
          <a:prstGeom prst="lef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9"/>
          <p:cNvSpPr txBox="1"/>
          <p:nvPr/>
        </p:nvSpPr>
        <p:spPr>
          <a:xfrm>
            <a:off x="0" y="1066800"/>
            <a:ext cx="9144000" cy="984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 thừa nhận tính chất sau: Với                       nếu                thì </a:t>
            </a:r>
            <a:r>
              <a:rPr b="1" i="0" lang="en-US" sz="2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 = 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Dựa vào tính chất này hãy tìm các số tự nhiên </a:t>
            </a: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</a:t>
            </a:r>
            <a:r>
              <a:rPr b="1" i="0" lang="en-US" sz="24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biết:</a:t>
            </a:r>
            <a:endParaRPr/>
          </a:p>
        </p:txBody>
      </p:sp>
      <p:pic>
        <p:nvPicPr>
          <p:cNvPr id="295" name="Google Shape;29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2600" y="1143000"/>
            <a:ext cx="1677987" cy="36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5425" y="1066800"/>
            <a:ext cx="968375" cy="38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" y="2057400"/>
            <a:ext cx="208915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76875" y="2133600"/>
            <a:ext cx="189547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9237" y="3581400"/>
            <a:ext cx="4703762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33362" y="5029200"/>
            <a:ext cx="4567237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9"/>
          <p:cNvSpPr txBox="1"/>
          <p:nvPr/>
        </p:nvSpPr>
        <p:spPr>
          <a:xfrm>
            <a:off x="0" y="609600"/>
            <a:ext cx="26670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FE1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2B2FE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35: (SGK/22)</a:t>
            </a:r>
            <a:r>
              <a:rPr b="1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302" name="Google Shape;302;p9"/>
          <p:cNvSpPr txBox="1"/>
          <p:nvPr/>
        </p:nvSpPr>
        <p:spPr>
          <a:xfrm>
            <a:off x="0" y="2971800"/>
            <a:ext cx="1371600" cy="461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giải:</a:t>
            </a:r>
            <a:endParaRPr/>
          </a:p>
        </p:txBody>
      </p:sp>
      <p:sp>
        <p:nvSpPr>
          <p:cNvPr id="303" name="Google Shape;303;p9"/>
          <p:cNvSpPr/>
          <p:nvPr/>
        </p:nvSpPr>
        <p:spPr>
          <a:xfrm>
            <a:off x="2971800" y="0"/>
            <a:ext cx="3048001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9"/>
          <p:cNvSpPr/>
          <p:nvPr/>
        </p:nvSpPr>
        <p:spPr>
          <a:xfrm>
            <a:off x="1981200" y="0"/>
            <a:ext cx="5410200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Cñng cè - LUYÖN   TËP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9"/>
          <p:cNvSpPr/>
          <p:nvPr/>
        </p:nvSpPr>
        <p:spPr>
          <a:xfrm>
            <a:off x="0" y="0"/>
            <a:ext cx="304800" cy="381000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9"/>
          <p:cNvSpPr/>
          <p:nvPr/>
        </p:nvSpPr>
        <p:spPr>
          <a:xfrm>
            <a:off x="8763000" y="0"/>
            <a:ext cx="381000" cy="381000"/>
          </a:xfrm>
          <a:prstGeom prst="lef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2010-08-14T09:34:45Z</dcterms:created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