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9" r:id="rId12"/>
    <p:sldId id="287" r:id="rId13"/>
    <p:sldId id="291" r:id="rId14"/>
    <p:sldId id="288" r:id="rId15"/>
    <p:sldId id="292" r:id="rId16"/>
    <p:sldId id="296" r:id="rId17"/>
    <p:sldId id="293" r:id="rId18"/>
    <p:sldId id="294" r:id="rId19"/>
    <p:sldId id="295" r:id="rId20"/>
    <p:sldId id="297" r:id="rId21"/>
    <p:sldId id="298" r:id="rId22"/>
    <p:sldId id="299" r:id="rId23"/>
    <p:sldId id="300" r:id="rId24"/>
  </p:sldIdLst>
  <p:sldSz cx="9144000" cy="5143500" type="screen16x9"/>
  <p:notesSz cx="6858000" cy="9144000"/>
  <p:embeddedFontLst>
    <p:embeddedFont>
      <p:font typeface="Cambria" pitchFamily="18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alibri Light" charset="0"/>
      <p:regular r:id="rId34"/>
      <p:italic r:id="rId35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FF"/>
    <a:srgbClr val="00FF00"/>
    <a:srgbClr val="9DFF3B"/>
    <a:srgbClr val="CCFF99"/>
    <a:srgbClr val="8F45C7"/>
    <a:srgbClr val="FF6600"/>
    <a:srgbClr val="FF0066"/>
    <a:srgbClr val="CC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15" autoAdjust="0"/>
    <p:restoredTop sz="94364" autoAdjust="0"/>
  </p:normalViewPr>
  <p:slideViewPr>
    <p:cSldViewPr snapToGrid="0">
      <p:cViewPr varScale="1">
        <p:scale>
          <a:sx n="98" d="100"/>
          <a:sy n="98" d="100"/>
        </p:scale>
        <p:origin x="-37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253B-C5CC-4555-AD3F-A7BB18E221D9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B82A2-7E27-4142-834F-0F273756D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pPr/>
              <a:t>25/06/2022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slide" Target="slide2.xml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17" Type="http://schemas.openxmlformats.org/officeDocument/2006/relationships/slide" Target="slide8.xml"/><Relationship Id="rId25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gif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microsoft.com/office/2007/relationships/media" Target="../media/media1.wma"/><Relationship Id="rId31" Type="http://schemas.openxmlformats.org/officeDocument/2006/relationships/slide" Target="slide7.xml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470" y="546500"/>
            <a:ext cx="5673172" cy="396911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" y="712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649" y="554635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744" y="81799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2783" y="55350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0744" y="252861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19" y="-73112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454" y="3813837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2565" y="4389120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649" y="554635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745" y="81799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2783" y="553501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0744" y="253575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171450" y="914400"/>
            <a:ext cx="3659233" cy="685800"/>
          </a:xfrm>
        </p:spPr>
        <p:txBody>
          <a:bodyPr/>
          <a:lstStyle/>
          <a:p>
            <a:r>
              <a:rPr lang="en-US" altLang="vi-VN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Quá trình nội sinh và ngoại sinh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2870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700" b="1" dirty="0" smtClean="0">
                <a:latin typeface="Times New Roman" pitchFamily="18" charset="0"/>
              </a:rPr>
              <a:t>TIẾT - BÀI 11. QUÁ TRÌNH NỘI SINH VÀ QUÁ TRÌNH NGOẠI SINH. 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</a:rPr>
              <a:t>HIỆN T</a:t>
            </a:r>
            <a:r>
              <a:rPr lang="vi-VN" sz="1700" b="1" dirty="0" smtClean="0">
                <a:latin typeface="Times New Roman" pitchFamily="18" charset="0"/>
              </a:rPr>
              <a:t>ƯỢ</a:t>
            </a:r>
            <a:r>
              <a:rPr lang="en-US" sz="1700" b="1" dirty="0" smtClean="0">
                <a:latin typeface="Times New Roman" pitchFamily="18" charset="0"/>
              </a:rPr>
              <a:t>NG TẠO NÚI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0106"/>
            <a:ext cx="9144000" cy="31547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733" y="0"/>
            <a:ext cx="641267" cy="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" cy="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47344" y="1551212"/>
          <a:ext cx="8746433" cy="3328984"/>
        </p:xfrm>
        <a:graphic>
          <a:graphicData uri="http://schemas.openxmlformats.org/drawingml/2006/table">
            <a:tbl>
              <a:tblPr/>
              <a:tblGrid>
                <a:gridCol w="2495856"/>
                <a:gridCol w="2880360"/>
                <a:gridCol w="3370217"/>
              </a:tblGrid>
              <a:tr h="5626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Tiêu chí</a:t>
                      </a:r>
                      <a:endParaRPr lang="en-US" sz="17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Quá trình nội sinh</a:t>
                      </a:r>
                      <a:endParaRPr lang="en-US" sz="17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Quá trình ngoại sinh</a:t>
                      </a:r>
                      <a:endParaRPr lang="en-US" sz="17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59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Nguồn gốc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xảy ra trong lòng Trái Đất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xảy ra bên ngoài, trên bề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mặt Trái Đất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Kết quả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làm di chuyển các mảng kiến tạo,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nén ép các lớp </a:t>
                      </a:r>
                      <a:r>
                        <a:rPr lang="vi-VN" sz="17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đất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vi-VN" sz="17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đá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phá vỡ, san bằng </a:t>
                      </a:r>
                      <a:r>
                        <a:rPr lang="vi-VN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đị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a hình.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59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Tác </a:t>
                      </a:r>
                      <a:r>
                        <a:rPr lang="vi-VN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độ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ng </a:t>
                      </a:r>
                      <a:r>
                        <a:rPr lang="vi-VN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đế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n </a:t>
                      </a:r>
                      <a:r>
                        <a:rPr lang="vi-VN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địa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 hình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làm cho </a:t>
                      </a:r>
                      <a:r>
                        <a:rPr lang="vi-VN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đị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a hình gồ ghề h</a:t>
                      </a:r>
                      <a:r>
                        <a:rPr lang="vi-VN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ơ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làm cho </a:t>
                      </a:r>
                      <a:r>
                        <a:rPr lang="vi-VN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đị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a hình bằng phẳng h</a:t>
                      </a:r>
                      <a:r>
                        <a:rPr lang="vi-VN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ơ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59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Hình phù hợp (trang </a:t>
                      </a:r>
                      <a:r>
                        <a:rPr lang="en-US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131)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H.1, H.2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H.3, H.4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78F3EA-A6C9-477A-AC11-2A897399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2" t="36671" r="34750" b="44031"/>
          <a:stretch/>
        </p:blipFill>
        <p:spPr>
          <a:xfrm>
            <a:off x="0" y="2548142"/>
            <a:ext cx="5447212" cy="241871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38187" y="542402"/>
            <a:ext cx="2823530" cy="28469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Hình 1. Nếp uốn của các lớp đất đá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92458" y="3079861"/>
            <a:ext cx="1361591" cy="28469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Hình 2. Đứt gãy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8612" y="3687284"/>
            <a:ext cx="2587888" cy="28469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Hình 4. Nấm đá do gió thổi mòn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3257" y="1845424"/>
            <a:ext cx="3136116" cy="28469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Hình 3.Dạng địa hình do sóng mài mòn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1B5F55C-44F6-49B4-ACC9-DEF2A0E33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91" t="16105" r="34963" b="62823"/>
          <a:stretch/>
        </p:blipFill>
        <p:spPr>
          <a:xfrm>
            <a:off x="3464262" y="1"/>
            <a:ext cx="5679738" cy="255705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7" name="Down Arrow 16"/>
          <p:cNvSpPr/>
          <p:nvPr/>
        </p:nvSpPr>
        <p:spPr>
          <a:xfrm>
            <a:off x="1704703" y="2165170"/>
            <a:ext cx="146957" cy="2939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782386" y="813162"/>
            <a:ext cx="470264" cy="2057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7867106" y="2596243"/>
            <a:ext cx="187125" cy="4007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5545177" y="3507377"/>
            <a:ext cx="498674" cy="19692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4">
            <a:extLst>
              <a:ext uri="{FF2B5EF4-FFF2-40B4-BE49-F238E27FC236}">
                <a16:creationId xmlns="" xmlns:a16="http://schemas.microsoft.com/office/drawing/2014/main" id="{033D8392-EFC4-4047-A451-CDFB7FBAA512}"/>
              </a:ext>
            </a:extLst>
          </p:cNvPr>
          <p:cNvSpPr/>
          <p:nvPr/>
        </p:nvSpPr>
        <p:spPr>
          <a:xfrm>
            <a:off x="1128267" y="1312818"/>
            <a:ext cx="1918645" cy="254492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 trình nội l</a:t>
            </a:r>
            <a:r>
              <a:rPr lang="vi-VN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: Rounded Corners 4">
            <a:extLst>
              <a:ext uri="{FF2B5EF4-FFF2-40B4-BE49-F238E27FC236}">
                <a16:creationId xmlns="" xmlns:a16="http://schemas.microsoft.com/office/drawing/2014/main" id="{033D8392-EFC4-4047-A451-CDFB7FBAA512}"/>
              </a:ext>
            </a:extLst>
          </p:cNvPr>
          <p:cNvSpPr/>
          <p:nvPr/>
        </p:nvSpPr>
        <p:spPr>
          <a:xfrm>
            <a:off x="5621890" y="4180115"/>
            <a:ext cx="2147245" cy="254492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 trình ngoại l</a:t>
            </a:r>
            <a:r>
              <a:rPr lang="vi-VN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7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171450" y="914400"/>
            <a:ext cx="3659233" cy="685800"/>
          </a:xfrm>
        </p:spPr>
        <p:txBody>
          <a:bodyPr/>
          <a:lstStyle/>
          <a:p>
            <a:r>
              <a:rPr lang="en-US" altLang="vi-VN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Quá trình nội sinh và ngoại sinh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2870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700" b="1" dirty="0" smtClean="0">
                <a:latin typeface="Times New Roman" pitchFamily="18" charset="0"/>
              </a:rPr>
              <a:t>TIẾT - BÀI 11. QUÁ TRÌNH NỘI SINH VÀ QUÁ TRÌNH NGOẠI SINH. 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</a:rPr>
              <a:t>HIỆN T</a:t>
            </a:r>
            <a:r>
              <a:rPr lang="vi-VN" sz="1700" b="1" dirty="0" smtClean="0">
                <a:latin typeface="Times New Roman" pitchFamily="18" charset="0"/>
              </a:rPr>
              <a:t>ƯỢ</a:t>
            </a:r>
            <a:r>
              <a:rPr lang="en-US" sz="1700" b="1" dirty="0" smtClean="0">
                <a:latin typeface="Times New Roman" pitchFamily="18" charset="0"/>
              </a:rPr>
              <a:t>NG TẠO NÚI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0106"/>
            <a:ext cx="9144000" cy="31547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733" y="0"/>
            <a:ext cx="641267" cy="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" cy="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7363" y="1479369"/>
            <a:ext cx="4251960" cy="33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Quá trình nội sinh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Là các quá trình xảy ra trong lòng đất.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1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 di chuyển các mảng kiến tạo, nén ép cá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lớp </a:t>
            </a:r>
            <a:r>
              <a:rPr lang="vi-VN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làm cho chúng bị</a:t>
            </a:r>
            <a:r>
              <a:rPr lang="pt-BR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uốn nếp, </a:t>
            </a:r>
            <a:r>
              <a:rPr lang="vi-VN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đứ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gẫy.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Đẩy</a:t>
            </a:r>
            <a:r>
              <a:rPr lang="pt-BR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vật chất nóng chảy ở dưới sâu ra ngoài mặt đất, tạo thành núi lửa, động đất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2361111" y="3086100"/>
            <a:ext cx="4075612" cy="391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477295" y="1495696"/>
            <a:ext cx="4526280" cy="25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Quá trình ngoại sinh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Là quá trình xảy ra ở bên ngoại, trên bề mặt Trái Đất.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1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Có xu hướng phá vỡ, san bằng địa hình, tạo nên các dạng địa hình mới.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2870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700" b="1" dirty="0" smtClean="0">
                <a:latin typeface="Times New Roman" pitchFamily="18" charset="0"/>
              </a:rPr>
              <a:t>TIẾT - BÀI 11. QUÁ TRÌNH NỘI SINH VÀ QUÁ TRÌNH NGOẠI SINH. 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</a:rPr>
              <a:t>HIỆN T</a:t>
            </a:r>
            <a:r>
              <a:rPr lang="vi-VN" sz="1700" b="1" dirty="0" smtClean="0">
                <a:latin typeface="Times New Roman" pitchFamily="18" charset="0"/>
              </a:rPr>
              <a:t>ƯỢ</a:t>
            </a:r>
            <a:r>
              <a:rPr lang="en-US" sz="1700" b="1" dirty="0" smtClean="0">
                <a:latin typeface="Times New Roman" pitchFamily="18" charset="0"/>
              </a:rPr>
              <a:t>NG TẠO NÚI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0106"/>
            <a:ext cx="9144000" cy="31547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733" y="0"/>
            <a:ext cx="641267" cy="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" cy="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F71FBE3-B677-40F0-8A49-AA9B320AC003}"/>
              </a:ext>
            </a:extLst>
          </p:cNvPr>
          <p:cNvGrpSpPr/>
          <p:nvPr/>
        </p:nvGrpSpPr>
        <p:grpSpPr>
          <a:xfrm>
            <a:off x="1136745" y="2982137"/>
            <a:ext cx="5071344" cy="1008749"/>
            <a:chOff x="-4711502" y="4448053"/>
            <a:chExt cx="10724777" cy="2511757"/>
          </a:xfrm>
          <a:solidFill>
            <a:srgbClr val="FF6600"/>
          </a:solidFill>
        </p:grpSpPr>
        <p:sp>
          <p:nvSpPr>
            <p:cNvPr id="13" name="Rectangle: Rounded Corners 15">
              <a:extLst>
                <a:ext uri="{FF2B5EF4-FFF2-40B4-BE49-F238E27FC236}">
                  <a16:creationId xmlns="" xmlns:a16="http://schemas.microsoft.com/office/drawing/2014/main" id="{50324F3C-A003-430E-86A1-9A100A5B243D}"/>
                </a:ext>
              </a:extLst>
            </p:cNvPr>
            <p:cNvSpPr/>
            <p:nvPr/>
          </p:nvSpPr>
          <p:spPr>
            <a:xfrm>
              <a:off x="-4711502" y="4448053"/>
              <a:ext cx="10724777" cy="194283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DE8716A-E523-4B0B-AF47-7A57A0FDD608}"/>
                </a:ext>
              </a:extLst>
            </p:cNvPr>
            <p:cNvSpPr txBox="1"/>
            <p:nvPr/>
          </p:nvSpPr>
          <p:spPr>
            <a:xfrm>
              <a:off x="-3676144" y="4660744"/>
              <a:ext cx="9592805" cy="2299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Là các quá trình xảy ra bên ngoài, trên bề mặt </a:t>
              </a:r>
            </a:p>
            <a:p>
              <a:pPr algn="just"/>
              <a:r>
                <a:rPr lang="en-US" sz="1800" b="1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Trái </a:t>
              </a:r>
              <a:r>
                <a:rPr lang="en-US" sz="1800" b="1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1BD7613-0771-4756-B73F-52A8194F6CE9}"/>
              </a:ext>
            </a:extLst>
          </p:cNvPr>
          <p:cNvGrpSpPr/>
          <p:nvPr/>
        </p:nvGrpSpPr>
        <p:grpSpPr>
          <a:xfrm>
            <a:off x="1206606" y="1403747"/>
            <a:ext cx="5071844" cy="834079"/>
            <a:chOff x="1297187" y="-2083125"/>
            <a:chExt cx="10797161" cy="1942833"/>
          </a:xfrm>
          <a:solidFill>
            <a:srgbClr val="FF6600"/>
          </a:solidFill>
        </p:grpSpPr>
        <p:sp>
          <p:nvSpPr>
            <p:cNvPr id="17" name="Rectangle: Rounded Corners 14">
              <a:extLst>
                <a:ext uri="{FF2B5EF4-FFF2-40B4-BE49-F238E27FC236}">
                  <a16:creationId xmlns="" xmlns:a16="http://schemas.microsoft.com/office/drawing/2014/main" id="{5044FCF5-2069-43D0-9A40-C1110C193411}"/>
                </a:ext>
              </a:extLst>
            </p:cNvPr>
            <p:cNvSpPr/>
            <p:nvPr/>
          </p:nvSpPr>
          <p:spPr>
            <a:xfrm>
              <a:off x="1297187" y="-2083125"/>
              <a:ext cx="10797161" cy="194283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73F65AC-B87D-4256-80A9-2DBAEBEACB09}"/>
                </a:ext>
              </a:extLst>
            </p:cNvPr>
            <p:cNvSpPr txBox="1"/>
            <p:nvPr/>
          </p:nvSpPr>
          <p:spPr>
            <a:xfrm>
              <a:off x="2519535" y="-1542705"/>
              <a:ext cx="9286657" cy="8602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b="1" i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Là các quá trình xảy ra trong lòng Trái </a:t>
              </a:r>
              <a:r>
                <a:rPr lang="en-US" sz="1800" b="1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1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2628B37-D010-43D9-B7B0-FF0A232B911B}"/>
              </a:ext>
            </a:extLst>
          </p:cNvPr>
          <p:cNvGrpSpPr/>
          <p:nvPr/>
        </p:nvGrpSpPr>
        <p:grpSpPr>
          <a:xfrm>
            <a:off x="734785" y="1342208"/>
            <a:ext cx="1025615" cy="1010790"/>
            <a:chOff x="163827" y="1365896"/>
            <a:chExt cx="2183374" cy="2183374"/>
          </a:xfrm>
        </p:grpSpPr>
        <p:sp>
          <p:nvSpPr>
            <p:cNvPr id="20" name="Arrow: Circular 8">
              <a:extLst>
                <a:ext uri="{FF2B5EF4-FFF2-40B4-BE49-F238E27FC236}">
                  <a16:creationId xmlns="" xmlns:a16="http://schemas.microsoft.com/office/drawing/2014/main" id="{DB35F5E1-D9A0-41C5-8BB1-24B89201A4E3}"/>
                </a:ext>
              </a:extLst>
            </p:cNvPr>
            <p:cNvSpPr/>
            <p:nvPr/>
          </p:nvSpPr>
          <p:spPr>
            <a:xfrm>
              <a:off x="163827" y="1365896"/>
              <a:ext cx="2183374" cy="2183374"/>
            </a:xfrm>
            <a:prstGeom prst="circularArrow">
              <a:avLst>
                <a:gd name="adj1" fmla="val 5085"/>
                <a:gd name="adj2" fmla="val 327528"/>
                <a:gd name="adj3" fmla="val 15808768"/>
                <a:gd name="adj4" fmla="val 16084141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1" name="Group 18">
              <a:extLst>
                <a:ext uri="{FF2B5EF4-FFF2-40B4-BE49-F238E27FC236}">
                  <a16:creationId xmlns="" xmlns:a16="http://schemas.microsoft.com/office/drawing/2014/main" id="{FA627708-73CC-458A-86A5-54B64623659E}"/>
                </a:ext>
              </a:extLst>
            </p:cNvPr>
            <p:cNvGrpSpPr/>
            <p:nvPr/>
          </p:nvGrpSpPr>
          <p:grpSpPr>
            <a:xfrm>
              <a:off x="284097" y="1465512"/>
              <a:ext cx="1942833" cy="1942833"/>
              <a:chOff x="284097" y="1465512"/>
              <a:chExt cx="1942833" cy="1942833"/>
            </a:xfrm>
          </p:grpSpPr>
          <p:grpSp>
            <p:nvGrpSpPr>
              <p:cNvPr id="22" name="Group 5">
                <a:extLst>
                  <a:ext uri="{FF2B5EF4-FFF2-40B4-BE49-F238E27FC236}">
                    <a16:creationId xmlns="" xmlns:a16="http://schemas.microsoft.com/office/drawing/2014/main" id="{AEE2FF92-3087-48CF-9069-E61CD1B2B6EB}"/>
                  </a:ext>
                </a:extLst>
              </p:cNvPr>
              <p:cNvGrpSpPr/>
              <p:nvPr/>
            </p:nvGrpSpPr>
            <p:grpSpPr>
              <a:xfrm>
                <a:off x="284097" y="1465512"/>
                <a:ext cx="1942833" cy="1942833"/>
                <a:chOff x="620143" y="370063"/>
                <a:chExt cx="1942833" cy="1942833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="" xmlns:a16="http://schemas.microsoft.com/office/drawing/2014/main" id="{EA6CEF94-3EFD-4C7B-BD5C-8BBB1C6BB234}"/>
                    </a:ext>
                  </a:extLst>
                </p:cNvPr>
                <p:cNvSpPr/>
                <p:nvPr/>
              </p:nvSpPr>
              <p:spPr>
                <a:xfrm>
                  <a:off x="620143" y="370063"/>
                  <a:ext cx="1942833" cy="1942833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Oval 4">
                  <a:extLst>
                    <a:ext uri="{FF2B5EF4-FFF2-40B4-BE49-F238E27FC236}">
                      <a16:creationId xmlns="" xmlns:a16="http://schemas.microsoft.com/office/drawing/2014/main" id="{13750045-3617-4C96-9F21-3E4BED71F244}"/>
                    </a:ext>
                  </a:extLst>
                </p:cNvPr>
                <p:cNvSpPr txBox="1"/>
                <p:nvPr/>
              </p:nvSpPr>
              <p:spPr>
                <a:xfrm>
                  <a:off x="943948" y="693869"/>
                  <a:ext cx="1295222" cy="129522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algn="ctr" defTabSz="1366838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B76F36B-17AF-4C25-912F-F5707ED965C0}"/>
                  </a:ext>
                </a:extLst>
              </p:cNvPr>
              <p:cNvSpPr txBox="1"/>
              <p:nvPr/>
            </p:nvSpPr>
            <p:spPr>
              <a:xfrm>
                <a:off x="487631" y="2175316"/>
                <a:ext cx="1739299" cy="1196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Nội sinh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4E4979E-51EE-4175-B4B2-CDC9E45FE2A7}"/>
              </a:ext>
            </a:extLst>
          </p:cNvPr>
          <p:cNvGrpSpPr/>
          <p:nvPr/>
        </p:nvGrpSpPr>
        <p:grpSpPr>
          <a:xfrm>
            <a:off x="680495" y="2846280"/>
            <a:ext cx="1025615" cy="1010790"/>
            <a:chOff x="91440" y="3969086"/>
            <a:chExt cx="2183374" cy="2183374"/>
          </a:xfrm>
        </p:grpSpPr>
        <p:sp>
          <p:nvSpPr>
            <p:cNvPr id="27" name="Arrow: Circular 12">
              <a:extLst>
                <a:ext uri="{FF2B5EF4-FFF2-40B4-BE49-F238E27FC236}">
                  <a16:creationId xmlns="" xmlns:a16="http://schemas.microsoft.com/office/drawing/2014/main" id="{44112196-CFC1-4BD4-BBC9-3D52887AAD18}"/>
                </a:ext>
              </a:extLst>
            </p:cNvPr>
            <p:cNvSpPr/>
            <p:nvPr/>
          </p:nvSpPr>
          <p:spPr>
            <a:xfrm>
              <a:off x="91440" y="3969086"/>
              <a:ext cx="2183374" cy="2183374"/>
            </a:xfrm>
            <a:prstGeom prst="circularArrow">
              <a:avLst>
                <a:gd name="adj1" fmla="val 5085"/>
                <a:gd name="adj2" fmla="val 327528"/>
                <a:gd name="adj3" fmla="val 15808768"/>
                <a:gd name="adj4" fmla="val 16084141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8" name="Group 19">
              <a:extLst>
                <a:ext uri="{FF2B5EF4-FFF2-40B4-BE49-F238E27FC236}">
                  <a16:creationId xmlns="" xmlns:a16="http://schemas.microsoft.com/office/drawing/2014/main" id="{74767AC2-F35D-4545-8A3D-EEA12E20AE9C}"/>
                </a:ext>
              </a:extLst>
            </p:cNvPr>
            <p:cNvGrpSpPr/>
            <p:nvPr/>
          </p:nvGrpSpPr>
          <p:grpSpPr>
            <a:xfrm>
              <a:off x="211711" y="4089357"/>
              <a:ext cx="1942833" cy="1942833"/>
              <a:chOff x="211711" y="4089357"/>
              <a:chExt cx="1942833" cy="1942833"/>
            </a:xfrm>
          </p:grpSpPr>
          <p:grpSp>
            <p:nvGrpSpPr>
              <p:cNvPr id="29" name="Group 9">
                <a:extLst>
                  <a:ext uri="{FF2B5EF4-FFF2-40B4-BE49-F238E27FC236}">
                    <a16:creationId xmlns="" xmlns:a16="http://schemas.microsoft.com/office/drawing/2014/main" id="{10DCC82B-D00C-452E-9C74-DAA4C72DDA98}"/>
                  </a:ext>
                </a:extLst>
              </p:cNvPr>
              <p:cNvGrpSpPr/>
              <p:nvPr/>
            </p:nvGrpSpPr>
            <p:grpSpPr>
              <a:xfrm>
                <a:off x="211711" y="4089357"/>
                <a:ext cx="1942833" cy="1942833"/>
                <a:chOff x="620143" y="370063"/>
                <a:chExt cx="1942833" cy="1942833"/>
              </a:xfrm>
            </p:grpSpPr>
            <p:sp>
              <p:nvSpPr>
                <p:cNvPr id="31" name="Oval 10">
                  <a:extLst>
                    <a:ext uri="{FF2B5EF4-FFF2-40B4-BE49-F238E27FC236}">
                      <a16:creationId xmlns="" xmlns:a16="http://schemas.microsoft.com/office/drawing/2014/main" id="{671806C5-65A2-4ACA-8C91-BBD534223FD9}"/>
                    </a:ext>
                  </a:extLst>
                </p:cNvPr>
                <p:cNvSpPr/>
                <p:nvPr/>
              </p:nvSpPr>
              <p:spPr>
                <a:xfrm>
                  <a:off x="620143" y="370063"/>
                  <a:ext cx="1942833" cy="1942833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Oval 4">
                  <a:extLst>
                    <a:ext uri="{FF2B5EF4-FFF2-40B4-BE49-F238E27FC236}">
                      <a16:creationId xmlns="" xmlns:a16="http://schemas.microsoft.com/office/drawing/2014/main" id="{E18CFD37-922D-4944-9BF9-E0A8C1C2714E}"/>
                    </a:ext>
                  </a:extLst>
                </p:cNvPr>
                <p:cNvSpPr txBox="1"/>
                <p:nvPr/>
              </p:nvSpPr>
              <p:spPr>
                <a:xfrm>
                  <a:off x="943948" y="693869"/>
                  <a:ext cx="1295222" cy="129522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algn="ctr" defTabSz="1366838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D492E531-BF53-4032-ADD0-725B542713BF}"/>
                  </a:ext>
                </a:extLst>
              </p:cNvPr>
              <p:cNvSpPr txBox="1"/>
              <p:nvPr/>
            </p:nvSpPr>
            <p:spPr>
              <a:xfrm>
                <a:off x="313478" y="4621451"/>
                <a:ext cx="1739299" cy="1196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Ngoại sinh</a:t>
                </a: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992856A-BFF6-4142-99D4-6593937281AB}"/>
              </a:ext>
            </a:extLst>
          </p:cNvPr>
          <p:cNvSpPr txBox="1"/>
          <p:nvPr/>
        </p:nvSpPr>
        <p:spPr>
          <a:xfrm>
            <a:off x="195944" y="4209107"/>
            <a:ext cx="8772477" cy="654025"/>
          </a:xfrm>
          <a:prstGeom prst="rect">
            <a:avLst/>
          </a:prstGeom>
          <a:solidFill>
            <a:srgbClr val="8F45C7"/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19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Quá trình nội sinh và ngoại sinh xảy ra đồng </a:t>
            </a:r>
            <a:r>
              <a:rPr lang="en-US" sz="19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thời, </a:t>
            </a:r>
            <a:r>
              <a:rPr lang="en-US" sz="19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đối lập nhau, tạo nên địa hình bề mặt Trái Đất.</a:t>
            </a:r>
          </a:p>
        </p:txBody>
      </p:sp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117869" y="914400"/>
            <a:ext cx="3659233" cy="685800"/>
          </a:xfrm>
        </p:spPr>
        <p:txBody>
          <a:bodyPr/>
          <a:lstStyle/>
          <a:p>
            <a:r>
              <a:rPr lang="en-US" altLang="vi-VN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Hiện t</a:t>
            </a:r>
            <a:r>
              <a:rPr lang="vi-VN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tạo núi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2870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700" b="1" dirty="0" smtClean="0">
                <a:latin typeface="Times New Roman" pitchFamily="18" charset="0"/>
              </a:rPr>
              <a:t>TIẾT - BÀI 11. QUÁ TRÌNH NỘI SINH VÀ QUÁ TRÌNH NGOẠI SINH. 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</a:rPr>
              <a:t>HIỆN T</a:t>
            </a:r>
            <a:r>
              <a:rPr lang="vi-VN" sz="1700" b="1" dirty="0" smtClean="0">
                <a:latin typeface="Times New Roman" pitchFamily="18" charset="0"/>
              </a:rPr>
              <a:t>ƯỢ</a:t>
            </a:r>
            <a:r>
              <a:rPr lang="en-US" sz="1700" b="1" dirty="0" smtClean="0">
                <a:latin typeface="Times New Roman" pitchFamily="18" charset="0"/>
              </a:rPr>
              <a:t>NG TẠO NÚI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0106"/>
            <a:ext cx="9144000" cy="31547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733" y="0"/>
            <a:ext cx="641267" cy="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" cy="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PTS\Desktop\Ảnh\phan-xi-ph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6921" y="1157287"/>
            <a:ext cx="5641352" cy="345043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29002" y="4639866"/>
            <a:ext cx="5582840" cy="300082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Đỉnh Phan-xi-p</a:t>
            </a:r>
            <a:r>
              <a:rPr lang="vi-VN" sz="15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ng trên dãy Hoàng Liên S</a:t>
            </a:r>
            <a:r>
              <a:rPr lang="vi-VN" sz="15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n, Việt Nam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39308" y="1414466"/>
            <a:ext cx="2968228" cy="2914647"/>
          </a:xfrm>
          <a:prstGeom prst="cloudCallout">
            <a:avLst>
              <a:gd name="adj1" fmla="val 103355"/>
              <a:gd name="adj2" fmla="val 47054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Khai thác thông tin mục 2; H.5 SGK, cho biết núi được hình thành do những nguyên nhân nào?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117869" y="914400"/>
            <a:ext cx="3659233" cy="685800"/>
          </a:xfrm>
        </p:spPr>
        <p:txBody>
          <a:bodyPr/>
          <a:lstStyle/>
          <a:p>
            <a:r>
              <a:rPr lang="en-US" altLang="vi-VN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Hiện t</a:t>
            </a:r>
            <a:r>
              <a:rPr lang="vi-VN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tạo núi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2870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700" b="1" dirty="0" smtClean="0">
                <a:latin typeface="Times New Roman" pitchFamily="18" charset="0"/>
              </a:rPr>
              <a:t>TIẾT - BÀI 11. QUÁ TRÌNH NỘI SINH VÀ QUÁ TRÌNH NGOẠI SINH. 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</a:rPr>
              <a:t>HIỆN T</a:t>
            </a:r>
            <a:r>
              <a:rPr lang="vi-VN" sz="1700" b="1" dirty="0" smtClean="0">
                <a:latin typeface="Times New Roman" pitchFamily="18" charset="0"/>
              </a:rPr>
              <a:t>ƯỢ</a:t>
            </a:r>
            <a:r>
              <a:rPr lang="en-US" sz="1700" b="1" dirty="0" smtClean="0">
                <a:latin typeface="Times New Roman" pitchFamily="18" charset="0"/>
              </a:rPr>
              <a:t>NG TẠO NÚI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0106"/>
            <a:ext cx="9144000" cy="31547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733" y="0"/>
            <a:ext cx="641267" cy="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" cy="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loud Callout 14"/>
          <p:cNvSpPr/>
          <p:nvPr/>
        </p:nvSpPr>
        <p:spPr>
          <a:xfrm>
            <a:off x="139308" y="1489472"/>
            <a:ext cx="2968228" cy="1318022"/>
          </a:xfrm>
          <a:prstGeom prst="cloudCallout">
            <a:avLst>
              <a:gd name="adj1" fmla="val 55341"/>
              <a:gd name="adj2" fmla="val 147054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 tả hiện t</a:t>
            </a:r>
            <a:r>
              <a:rPr lang="vi-VN" sz="18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 tạo núi ở H.5.</a:t>
            </a: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51DC573-0C85-4FAA-A4F7-B89748D29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1" t="26512" r="24739" b="28992"/>
          <a:stretch/>
        </p:blipFill>
        <p:spPr>
          <a:xfrm>
            <a:off x="3086098" y="1304265"/>
            <a:ext cx="6004322" cy="377494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A12F9B2-6AC5-43F5-874D-6A5C33BFE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" y="1522434"/>
            <a:ext cx="2880675" cy="1731243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mảng x</a:t>
            </a:r>
            <a:r>
              <a:rPr lang="vi-VN" altLang="en-US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vào nhau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vi-VN" alt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1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lớp đất đá ở đới tiếp giáp giữa các địa mảng bị dồn ép, uốn lên thành </a:t>
            </a:r>
            <a:r>
              <a:rPr lang="vi-VN" alt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1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0" y="1657349"/>
            <a:ext cx="2968228" cy="2307432"/>
          </a:xfrm>
          <a:prstGeom prst="cloudCallout">
            <a:avLst>
              <a:gd name="adj1" fmla="val 77363"/>
              <a:gd name="adj2" fmla="val 73215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 trình nội sinh hay ngoại sinh là nguyên nhân chính của quá trình tạo núi?.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117869" y="914400"/>
            <a:ext cx="3659233" cy="685800"/>
          </a:xfrm>
        </p:spPr>
        <p:txBody>
          <a:bodyPr/>
          <a:lstStyle/>
          <a:p>
            <a:r>
              <a:rPr lang="en-US" altLang="vi-VN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Hiện t</a:t>
            </a:r>
            <a:r>
              <a:rPr lang="vi-VN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tạo núi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2870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700" b="1" dirty="0" smtClean="0">
                <a:latin typeface="Times New Roman" pitchFamily="18" charset="0"/>
              </a:rPr>
              <a:t>TIẾT - BÀI 11. QUÁ TRÌNH NỘI SINH VÀ QUÁ TRÌNH NGOẠI SINH. 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</a:rPr>
              <a:t>HIỆN T</a:t>
            </a:r>
            <a:r>
              <a:rPr lang="vi-VN" sz="1700" b="1" dirty="0" smtClean="0">
                <a:latin typeface="Times New Roman" pitchFamily="18" charset="0"/>
              </a:rPr>
              <a:t>ƯỢ</a:t>
            </a:r>
            <a:r>
              <a:rPr lang="en-US" sz="1700" b="1" dirty="0" smtClean="0">
                <a:latin typeface="Times New Roman" pitchFamily="18" charset="0"/>
              </a:rPr>
              <a:t>NG TẠO NÚI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0106"/>
            <a:ext cx="9144000" cy="31547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733" y="0"/>
            <a:ext cx="641267" cy="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" cy="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8588" y="1457325"/>
            <a:ext cx="8808244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Trong quá trình di chuyển, các địa mảng xô vào nhau hoặc tách xa nhau làm cho các lớp đất đá ở đới tiếp giáp giữa các địa mảng dồn ép, uốn lên thành núi.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9303" y="2282428"/>
            <a:ext cx="4863191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Nội lực là yếu tố chính trong quá trình tạo núi.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117869" y="914400"/>
            <a:ext cx="3659233" cy="685800"/>
          </a:xfrm>
        </p:spPr>
        <p:txBody>
          <a:bodyPr/>
          <a:lstStyle/>
          <a:p>
            <a:r>
              <a:rPr lang="en-US" altLang="vi-VN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Hiện t</a:t>
            </a:r>
            <a:r>
              <a:rPr lang="vi-VN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tạo núi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2870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700" b="1" dirty="0" smtClean="0">
                <a:latin typeface="Times New Roman" pitchFamily="18" charset="0"/>
              </a:rPr>
              <a:t>TIẾT - BÀI 11. QUÁ TRÌNH NỘI SINH VÀ QUÁ TRÌNH NGOẠI SINH. 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</a:rPr>
              <a:t>HIỆN T</a:t>
            </a:r>
            <a:r>
              <a:rPr lang="vi-VN" sz="1700" b="1" dirty="0" smtClean="0">
                <a:latin typeface="Times New Roman" pitchFamily="18" charset="0"/>
              </a:rPr>
              <a:t>ƯỢ</a:t>
            </a:r>
            <a:r>
              <a:rPr lang="en-US" sz="1700" b="1" dirty="0" smtClean="0">
                <a:latin typeface="Times New Roman" pitchFamily="18" charset="0"/>
              </a:rPr>
              <a:t>NG TẠO NÚI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0106"/>
            <a:ext cx="9144000" cy="31547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733" y="0"/>
            <a:ext cx="641267" cy="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" cy="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4296" y="1457326"/>
            <a:ext cx="3418285" cy="131574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*Quan sát 2 hình dưới đây kết hợp thông tin mục 2 SGK hoàn thành bảng sau:</a:t>
            </a:r>
            <a:endParaRPr lang="en-US" sz="18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0020" y="3409712"/>
          <a:ext cx="3664744" cy="1600200"/>
        </p:xfrm>
        <a:graphic>
          <a:graphicData uri="http://schemas.openxmlformats.org/drawingml/2006/table">
            <a:tbl>
              <a:tblPr/>
              <a:tblGrid>
                <a:gridCol w="1439909"/>
                <a:gridCol w="1073040"/>
                <a:gridCol w="1151795"/>
              </a:tblGrid>
              <a:tr h="222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Tiêu chí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Núi trẻ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Núi già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Đỉnh núi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Sườn núi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Thung lũng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Thời gian hình thành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Tác động chính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Kết quả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277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1232297"/>
            <a:ext cx="5489970" cy="2167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128838"/>
            <a:ext cx="13856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986213" y="3550298"/>
          <a:ext cx="4898836" cy="512064"/>
        </p:xfrm>
        <a:graphic>
          <a:graphicData uri="http://schemas.openxmlformats.org/drawingml/2006/table">
            <a:tbl>
              <a:tblPr/>
              <a:tblGrid>
                <a:gridCol w="2379017"/>
                <a:gridCol w="133025"/>
                <a:gridCol w="2386794"/>
              </a:tblGrid>
              <a:tr h="49377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Quang cảnh núi già Ba-bơ-ton (Nam Phi)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Quang cảnh dãy núi trẻ An-đet (Nam Mĩ)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117869" y="914400"/>
            <a:ext cx="3659233" cy="685800"/>
          </a:xfrm>
        </p:spPr>
        <p:txBody>
          <a:bodyPr/>
          <a:lstStyle/>
          <a:p>
            <a:r>
              <a:rPr lang="en-US" altLang="vi-VN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Hiện t</a:t>
            </a:r>
            <a:r>
              <a:rPr lang="vi-VN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tạo núi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2870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700" b="1" dirty="0" smtClean="0">
                <a:latin typeface="Times New Roman" pitchFamily="18" charset="0"/>
              </a:rPr>
              <a:t>TIẾT - BÀI 11. QUÁ TRÌNH NỘI SINH VÀ QUÁ TRÌNH NGOẠI SINH. 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</a:rPr>
              <a:t>HIỆN T</a:t>
            </a:r>
            <a:r>
              <a:rPr lang="vi-VN" sz="1700" b="1" dirty="0" smtClean="0">
                <a:latin typeface="Times New Roman" pitchFamily="18" charset="0"/>
              </a:rPr>
              <a:t>ƯỢ</a:t>
            </a:r>
            <a:r>
              <a:rPr lang="en-US" sz="1700" b="1" dirty="0" smtClean="0">
                <a:latin typeface="Times New Roman" pitchFamily="18" charset="0"/>
              </a:rPr>
              <a:t>NG TẠO NÚI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0106"/>
            <a:ext cx="9144000" cy="31547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733" y="0"/>
            <a:ext cx="641267" cy="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" cy="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1500" y="1478760"/>
          <a:ext cx="8176023" cy="3534013"/>
        </p:xfrm>
        <a:graphic>
          <a:graphicData uri="http://schemas.openxmlformats.org/drawingml/2006/table">
            <a:tbl>
              <a:tblPr/>
              <a:tblGrid>
                <a:gridCol w="2282417"/>
                <a:gridCol w="2893219"/>
                <a:gridCol w="3000387"/>
              </a:tblGrid>
              <a:tr h="504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Tiêu chí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Núi trẻ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Núi già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4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Đỉnh núi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nhọn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4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Sườn núi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dốc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thoải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4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Thung lũng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hẹp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rộng, nông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4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Thời gian hình thành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vài chục triệu n</a:t>
                      </a:r>
                      <a:r>
                        <a:rPr lang="vi-VN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ă</a:t>
                      </a: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hàng tr</a:t>
                      </a:r>
                      <a:r>
                        <a:rPr lang="vi-VN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ă</a:t>
                      </a: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b="0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triệu n</a:t>
                      </a:r>
                      <a:r>
                        <a:rPr lang="vi-VN" sz="1800" b="0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ă</a:t>
                      </a:r>
                      <a:r>
                        <a:rPr lang="en-US" sz="1800" b="0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4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Tác động chính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quá trình nội sinh</a:t>
                      </a:r>
                      <a:endParaRPr lang="fr-FR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quá trinh ngoại sinh</a:t>
                      </a:r>
                      <a:endParaRPr lang="fr-FR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4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Kết quả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vẫn tiếp tục </a:t>
                      </a:r>
                      <a:r>
                        <a:rPr lang="vi-VN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nâng cao</a:t>
                      </a:r>
                      <a:endParaRPr lang="fr-FR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bị bảo mòn mạng</a:t>
                      </a:r>
                      <a:endParaRPr lang="fr-FR" sz="1800" b="0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117869" y="914400"/>
            <a:ext cx="3659233" cy="685800"/>
          </a:xfrm>
        </p:spPr>
        <p:txBody>
          <a:bodyPr/>
          <a:lstStyle/>
          <a:p>
            <a:r>
              <a:rPr lang="en-US" altLang="vi-VN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Hiện t</a:t>
            </a:r>
            <a:r>
              <a:rPr lang="vi-VN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tạo núi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2870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700" b="1" dirty="0" smtClean="0">
                <a:latin typeface="Times New Roman" pitchFamily="18" charset="0"/>
              </a:rPr>
              <a:t>TIẾT - BÀI 11. QUÁ TRÌNH NỘI SINH VÀ QUÁ TRÌNH NGOẠI SINH. 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</a:rPr>
              <a:t>HIỆN T</a:t>
            </a:r>
            <a:r>
              <a:rPr lang="vi-VN" sz="1700" b="1" dirty="0" smtClean="0">
                <a:latin typeface="Times New Roman" pitchFamily="18" charset="0"/>
              </a:rPr>
              <a:t>ƯỢ</a:t>
            </a:r>
            <a:r>
              <a:rPr lang="en-US" sz="1700" b="1" dirty="0" smtClean="0">
                <a:latin typeface="Times New Roman" pitchFamily="18" charset="0"/>
              </a:rPr>
              <a:t>NG TẠO NÚI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0106"/>
            <a:ext cx="9144000" cy="31547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733" y="0"/>
            <a:ext cx="641267" cy="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" cy="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3591" y="1564481"/>
            <a:ext cx="8815388" cy="1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Phân loại núi theo thời gian, chia ra: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Núi trẻ: hình thành cách đây vài chục triệu năm; tác động của quá trình nội sinh mạnh hơn nên tiếp tục được nâng cao.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00020" y="2768204"/>
            <a:ext cx="881538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Núi già: hình thành cách đây hàng trăm triệu năm; tác động của quá trình ngoại sinh mạnh hơn nên bị bào mòn mạnh.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525066"/>
            <a:ext cx="7892143" cy="910829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Cấu tạo bên trong của Trái Đất gồm có mấy lớp?</a:t>
            </a:r>
            <a:endParaRPr lang="en-US" sz="21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800639" y="2025254"/>
            <a:ext cx="4660883" cy="666462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Ba lớp (Vỏ, Man-ti và nhân)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2870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700" b="1" dirty="0" smtClean="0">
                <a:latin typeface="Times New Roman" pitchFamily="18" charset="0"/>
              </a:rPr>
              <a:t>TIẾT - BÀI 11. QUÁ TRÌNH NỘI SINH VÀ QUÁ TRÌNH NGOẠI SINH. 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</a:rPr>
              <a:t>HIỆN T</a:t>
            </a:r>
            <a:r>
              <a:rPr lang="vi-VN" sz="1700" b="1" dirty="0" smtClean="0">
                <a:latin typeface="Times New Roman" pitchFamily="18" charset="0"/>
              </a:rPr>
              <a:t>ƯỢ</a:t>
            </a:r>
            <a:r>
              <a:rPr lang="en-US" sz="1700" b="1" dirty="0" smtClean="0">
                <a:latin typeface="Times New Roman" pitchFamily="18" charset="0"/>
              </a:rPr>
              <a:t>NG TẠO NÚI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0106"/>
            <a:ext cx="9144000" cy="31547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733" y="0"/>
            <a:ext cx="641267" cy="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" cy="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5191" y="1050132"/>
            <a:ext cx="5141119" cy="48458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57412" tIns="28706" rIns="57412" bIns="28706">
            <a:spAutoFit/>
          </a:bodyPr>
          <a:lstStyle/>
          <a:p>
            <a:pPr algn="ctr">
              <a:spcBef>
                <a:spcPts val="375"/>
              </a:spcBef>
            </a:pPr>
            <a:r>
              <a:rPr lang="en-US" sz="2800" b="1" dirty="0">
                <a:solidFill>
                  <a:srgbClr val="FF0066"/>
                </a:solidFill>
                <a:latin typeface="Arial "/>
                <a:ea typeface="Kids"/>
                <a:cs typeface="Kids"/>
              </a:rPr>
              <a:t>LUYỆN TẬP </a:t>
            </a:r>
          </a:p>
        </p:txBody>
      </p:sp>
      <p:sp>
        <p:nvSpPr>
          <p:cNvPr id="42" name="Arrow: Pentagon 5">
            <a:extLst>
              <a:ext uri="{FF2B5EF4-FFF2-40B4-BE49-F238E27FC236}">
                <a16:creationId xmlns="" xmlns:a16="http://schemas.microsoft.com/office/drawing/2014/main" id="{49DD52C8-2EB1-429F-BA12-EDC53D13F8C4}"/>
              </a:ext>
            </a:extLst>
          </p:cNvPr>
          <p:cNvSpPr/>
          <p:nvPr/>
        </p:nvSpPr>
        <p:spPr>
          <a:xfrm>
            <a:off x="167640" y="1553358"/>
            <a:ext cx="2787048" cy="1582091"/>
          </a:xfrm>
          <a:prstGeom prst="homePlate">
            <a:avLst/>
          </a:prstGeom>
          <a:solidFill>
            <a:srgbClr val="0BC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3" name="Arrow: Chevron 6">
            <a:extLst>
              <a:ext uri="{FF2B5EF4-FFF2-40B4-BE49-F238E27FC236}">
                <a16:creationId xmlns="" xmlns:a16="http://schemas.microsoft.com/office/drawing/2014/main" id="{43D5261B-5EC0-4F96-84D4-BB8745BD76C5}"/>
              </a:ext>
            </a:extLst>
          </p:cNvPr>
          <p:cNvSpPr/>
          <p:nvPr/>
        </p:nvSpPr>
        <p:spPr>
          <a:xfrm>
            <a:off x="1389859" y="1553357"/>
            <a:ext cx="7586501" cy="158209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79DE987-DCE3-4BB6-B5E3-5F8B36522C49}"/>
              </a:ext>
            </a:extLst>
          </p:cNvPr>
          <p:cNvSpPr txBox="1"/>
          <p:nvPr/>
        </p:nvSpPr>
        <p:spPr>
          <a:xfrm>
            <a:off x="336709" y="1854769"/>
            <a:ext cx="1388507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Quá trình nội sinh và ngoại sinh</a:t>
            </a:r>
            <a:endParaRPr lang="en-US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CBC98F2-3760-476F-9162-A482BA305EDD}"/>
              </a:ext>
            </a:extLst>
          </p:cNvPr>
          <p:cNvSpPr txBox="1"/>
          <p:nvPr/>
        </p:nvSpPr>
        <p:spPr>
          <a:xfrm>
            <a:off x="2279754" y="1574417"/>
            <a:ext cx="6003425" cy="15096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Nội sinh: xảy ra trong lòng Trái Đất =&gt; </a:t>
            </a:r>
            <a:r>
              <a:rPr lang="vi-VN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hình trở nên gồ ghề.</a:t>
            </a:r>
          </a:p>
          <a:p>
            <a:pPr>
              <a:lnSpc>
                <a:spcPct val="130000"/>
              </a:lnSpc>
            </a:pPr>
            <a:r>
              <a:rPr lang="en-US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Ngoại sinh: xảy ra ở bên ngoài, trên bề mặt Trái Đất =&gt; san bằng </a:t>
            </a:r>
            <a:r>
              <a:rPr lang="vi-VN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hình.</a:t>
            </a:r>
            <a:endParaRPr lang="en-US" sz="1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rrow: Pentagon 5">
            <a:extLst>
              <a:ext uri="{FF2B5EF4-FFF2-40B4-BE49-F238E27FC236}">
                <a16:creationId xmlns="" xmlns:a16="http://schemas.microsoft.com/office/drawing/2014/main" id="{49DD52C8-2EB1-429F-BA12-EDC53D13F8C4}"/>
              </a:ext>
            </a:extLst>
          </p:cNvPr>
          <p:cNvSpPr/>
          <p:nvPr/>
        </p:nvSpPr>
        <p:spPr>
          <a:xfrm>
            <a:off x="185496" y="3371502"/>
            <a:ext cx="2787048" cy="1582091"/>
          </a:xfrm>
          <a:prstGeom prst="homePlate">
            <a:avLst/>
          </a:prstGeom>
          <a:solidFill>
            <a:srgbClr val="0BC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7" name="Arrow: Chevron 6">
            <a:extLst>
              <a:ext uri="{FF2B5EF4-FFF2-40B4-BE49-F238E27FC236}">
                <a16:creationId xmlns="" xmlns:a16="http://schemas.microsoft.com/office/drawing/2014/main" id="{43D5261B-5EC0-4F96-84D4-BB8745BD76C5}"/>
              </a:ext>
            </a:extLst>
          </p:cNvPr>
          <p:cNvSpPr/>
          <p:nvPr/>
        </p:nvSpPr>
        <p:spPr>
          <a:xfrm>
            <a:off x="1407715" y="3371501"/>
            <a:ext cx="7586501" cy="158209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79DE987-DCE3-4BB6-B5E3-5F8B36522C49}"/>
              </a:ext>
            </a:extLst>
          </p:cNvPr>
          <p:cNvSpPr txBox="1"/>
          <p:nvPr/>
        </p:nvSpPr>
        <p:spPr>
          <a:xfrm>
            <a:off x="354565" y="3672913"/>
            <a:ext cx="138850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 t</a:t>
            </a:r>
            <a:r>
              <a:rPr lang="vi-V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 tạo núi</a:t>
            </a:r>
            <a:endParaRPr lang="en-US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CBC98F2-3760-476F-9162-A482BA305EDD}"/>
              </a:ext>
            </a:extLst>
          </p:cNvPr>
          <p:cNvSpPr txBox="1"/>
          <p:nvPr/>
        </p:nvSpPr>
        <p:spPr>
          <a:xfrm>
            <a:off x="2297610" y="3392561"/>
            <a:ext cx="6003425" cy="15096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vi-VN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mảng xô vào nhau hoặc tách xa nhau =&gt; núi.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Phân loại núi theo </a:t>
            </a:r>
            <a:r>
              <a:rPr lang="vi-VN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cao: núi già và núi trẻ.</a:t>
            </a:r>
          </a:p>
          <a:p>
            <a:pPr>
              <a:lnSpc>
                <a:spcPct val="130000"/>
              </a:lnSpc>
            </a:pPr>
            <a:r>
              <a:rPr lang="en-US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Quá trình nội sinh là quá trình chính trong việc hình thành núi.</a:t>
            </a:r>
            <a:endParaRPr lang="en-US" sz="1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25391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="" xmlns:a16="http://schemas.microsoft.com/office/drawing/2014/main" id="{033D8392-EFC4-4047-A451-CDFB7FBAA512}"/>
              </a:ext>
            </a:extLst>
          </p:cNvPr>
          <p:cNvSpPr/>
          <p:nvPr/>
        </p:nvSpPr>
        <p:spPr>
          <a:xfrm>
            <a:off x="775263" y="159376"/>
            <a:ext cx="8129422" cy="651101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tập: Em hãy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ghép nối các ô bên trái với các ô bên phải cho phù hợp.</a:t>
            </a:r>
            <a:endParaRPr lang="en-US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910" y="868108"/>
            <a:ext cx="5518547" cy="334313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154333" y="2314562"/>
            <a:ext cx="2536031" cy="900246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Quá trình ngoại sinh: </a:t>
            </a:r>
          </a:p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c, e</a:t>
            </a:r>
            <a:endParaRPr lang="en-US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385605" y="1915342"/>
            <a:ext cx="519249" cy="48985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703321" y="1378135"/>
            <a:ext cx="584562" cy="43433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123657" y="2594612"/>
            <a:ext cx="1760221" cy="37882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1787979" y="1993719"/>
            <a:ext cx="1734096" cy="4702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634742" y="2540729"/>
            <a:ext cx="649876" cy="4082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405199" y="3051811"/>
            <a:ext cx="519249" cy="4898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82908" y="1196565"/>
            <a:ext cx="2536031" cy="900246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 trình nội sinh: </a:t>
            </a:r>
          </a:p>
          <a:p>
            <a:pPr marL="342900" indent="-342900"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d, g</a:t>
            </a:r>
            <a:endParaRPr lang="en-US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25391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="" xmlns:a16="http://schemas.microsoft.com/office/drawing/2014/main" id="{033D8392-EFC4-4047-A451-CDFB7FBAA512}"/>
              </a:ext>
            </a:extLst>
          </p:cNvPr>
          <p:cNvSpPr/>
          <p:nvPr/>
        </p:nvSpPr>
        <p:spPr>
          <a:xfrm>
            <a:off x="775263" y="159376"/>
            <a:ext cx="8129422" cy="651101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tập: Em hãy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ghép nối các ô bên trái với các ô bên phải cho phù hợp.</a:t>
            </a:r>
            <a:endParaRPr lang="en-US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432" y="1110000"/>
            <a:ext cx="5529264" cy="332565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435397" y="1118504"/>
            <a:ext cx="2525315" cy="900246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  già: </a:t>
            </a:r>
          </a:p>
          <a:p>
            <a:pPr marL="342900" indent="-342900"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d, 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6519" y="2336513"/>
            <a:ext cx="2525315" cy="900246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Núi trẻ:</a:t>
            </a:r>
          </a:p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c, 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986214" y="1628777"/>
            <a:ext cx="546498" cy="203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087888" y="2659263"/>
            <a:ext cx="2189560" cy="550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232424" y="2068116"/>
            <a:ext cx="1035845" cy="5929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1843089" y="2250281"/>
            <a:ext cx="1860947" cy="5536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2400300" y="3475435"/>
            <a:ext cx="646511" cy="54292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798691" y="2898579"/>
            <a:ext cx="717947" cy="49291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71852BA-64BC-4A93-987D-E6AA6DCDAE2A}"/>
              </a:ext>
            </a:extLst>
          </p:cNvPr>
          <p:cNvSpPr/>
          <p:nvPr/>
        </p:nvSpPr>
        <p:spPr>
          <a:xfrm>
            <a:off x="3505201" y="228600"/>
            <a:ext cx="1623281" cy="530915"/>
          </a:xfrm>
          <a:prstGeom prst="rect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 NHÀ</a:t>
            </a:r>
            <a:endParaRPr lang="en-US" sz="3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092D5503-6A68-42CA-99D0-099608EF9AE3}"/>
              </a:ext>
            </a:extLst>
          </p:cNvPr>
          <p:cNvSpPr/>
          <p:nvPr/>
        </p:nvSpPr>
        <p:spPr>
          <a:xfrm>
            <a:off x="1699378" y="1209042"/>
            <a:ext cx="4852667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CCFF99"/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36" tIns="71063" rIns="71063" bIns="71063" numCol="1" spcCol="1906" anchor="ctr" anchorCtr="0">
            <a:noAutofit/>
          </a:bodyPr>
          <a:lstStyle/>
          <a:p>
            <a:pPr algn="just" defTabSz="1243496">
              <a:lnSpc>
                <a:spcPct val="150000"/>
              </a:lnSpc>
              <a:spcAft>
                <a:spcPct val="35000"/>
              </a:spcAft>
            </a:pPr>
            <a:r>
              <a:rPr lang="en-US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 và làm bài tập </a:t>
            </a:r>
            <a:r>
              <a:rPr lang="vi-VN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1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="" xmlns:a16="http://schemas.microsoft.com/office/drawing/2014/main" id="{EDB3F47F-35EB-42C9-84CF-6F0073265371}"/>
              </a:ext>
            </a:extLst>
          </p:cNvPr>
          <p:cNvSpPr/>
          <p:nvPr/>
        </p:nvSpPr>
        <p:spPr>
          <a:xfrm>
            <a:off x="1786007" y="2416177"/>
            <a:ext cx="476384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36" tIns="71063" rIns="71063" bIns="71063" numCol="1" spcCol="1906" anchor="ctr" anchorCtr="0">
            <a:noAutofit/>
          </a:bodyPr>
          <a:lstStyle/>
          <a:p>
            <a:pPr algn="just" defTabSz="1243496">
              <a:lnSpc>
                <a:spcPct val="150000"/>
              </a:lnSpc>
              <a:spcAft>
                <a:spcPct val="35000"/>
              </a:spcAft>
            </a:pP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thích </a:t>
            </a:r>
            <a:r>
              <a:rPr lang="vi-VN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hiện t</a:t>
            </a:r>
            <a:r>
              <a:rPr lang="vi-VN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tạo núi; phân biệt </a:t>
            </a:r>
            <a:r>
              <a:rPr lang="vi-VN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núi già, núi trẻ.</a:t>
            </a:r>
            <a:endParaRPr lang="en-US" sz="17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04583AF2-8326-436E-8DA3-71F792431511}"/>
              </a:ext>
            </a:extLst>
          </p:cNvPr>
          <p:cNvSpPr/>
          <p:nvPr/>
        </p:nvSpPr>
        <p:spPr>
          <a:xfrm>
            <a:off x="1886689" y="3600450"/>
            <a:ext cx="4675729" cy="85725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36" tIns="71063" rIns="71063" bIns="71063" numCol="1" spcCol="1906" anchor="ctr" anchorCtr="0">
            <a:noAutofit/>
          </a:bodyPr>
          <a:lstStyle/>
          <a:p>
            <a:pPr algn="just" defTabSz="1243496">
              <a:lnSpc>
                <a:spcPct val="150000"/>
              </a:lnSpc>
              <a:spcAft>
                <a:spcPct val="35000"/>
              </a:spcAft>
            </a:pPr>
            <a:r>
              <a:rPr lang="en-US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</a:t>
            </a:r>
            <a:r>
              <a:rPr lang="en-US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bài 12: Núi l</a:t>
            </a:r>
            <a:r>
              <a:rPr lang="vi-VN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1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7AEACDF-D747-4C3A-9A72-EB4E7B2AEA5A}"/>
              </a:ext>
            </a:extLst>
          </p:cNvPr>
          <p:cNvSpPr/>
          <p:nvPr/>
        </p:nvSpPr>
        <p:spPr>
          <a:xfrm>
            <a:off x="1413804" y="2416125"/>
            <a:ext cx="865163" cy="831849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6" tIns="45683" rIns="91366" bIns="45683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4AE6F80-0560-4D65-9D9C-B045793B8BDC}"/>
              </a:ext>
            </a:extLst>
          </p:cNvPr>
          <p:cNvSpPr/>
          <p:nvPr/>
        </p:nvSpPr>
        <p:spPr>
          <a:xfrm>
            <a:off x="1382152" y="3587257"/>
            <a:ext cx="869307" cy="88627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6" tIns="45683" rIns="91366" bIns="45683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D944677-6880-4F53-B849-C62007EDEE04}"/>
              </a:ext>
            </a:extLst>
          </p:cNvPr>
          <p:cNvSpPr/>
          <p:nvPr/>
        </p:nvSpPr>
        <p:spPr>
          <a:xfrm>
            <a:off x="1297744" y="1192238"/>
            <a:ext cx="848204" cy="88929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6" tIns="45683" rIns="91366" bIns="45683"/>
          <a:lstStyle/>
          <a:p>
            <a:pPr algn="ctr">
              <a:spcBef>
                <a:spcPts val="599"/>
              </a:spcBef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8080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583067" y="750095"/>
            <a:ext cx="7635818" cy="771524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>
              <a:defRPr/>
            </a:pP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Ở </a:t>
            </a:r>
            <a:r>
              <a:rPr lang="vi-VN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tiếp giáp giữa các mảng sẽ hình thành nên...</a:t>
            </a:r>
            <a:endParaRPr lang="en-US" sz="21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475725" y="2668191"/>
            <a:ext cx="4028660" cy="923637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các dãy núi, vực sâu, </a:t>
            </a:r>
            <a:r>
              <a:rPr lang="vi-V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núi lửa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75948" y="707232"/>
            <a:ext cx="7721543" cy="621506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>
              <a:defRPr/>
            </a:pP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Trên Trái Đất có tất cả mấy mảng kiến tạo chính?</a:t>
            </a:r>
            <a:endParaRPr lang="en-US" sz="21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636458" y="2668191"/>
            <a:ext cx="3771485" cy="1041509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7 mảng kiến tạo chính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30" y="642938"/>
            <a:ext cx="7528662" cy="589360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>
              <a:defRPr/>
            </a:pP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Mảng nào nằm hoàn toàn ở Nam bán cầu?</a:t>
            </a:r>
            <a:endParaRPr lang="en-US" sz="21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175687" y="2700338"/>
            <a:ext cx="4403708" cy="773618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 Mảng Nam Cực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1028700"/>
            <a:ext cx="7753690" cy="950459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Vật chất từ quánh dẻo </a:t>
            </a:r>
            <a:r>
              <a:rPr lang="vi-VN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rắn, nhiệt </a:t>
            </a:r>
            <a:r>
              <a:rPr lang="vi-VN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thể </a:t>
            </a:r>
            <a:r>
              <a:rPr lang="vi-VN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4000 </a:t>
            </a:r>
            <a:r>
              <a:rPr lang="vi-VN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C, là </a:t>
            </a:r>
            <a:r>
              <a:rPr lang="vi-VN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iểm của lớp nào?</a:t>
            </a:r>
            <a:endParaRPr lang="en-US" sz="21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068531" y="2678907"/>
            <a:ext cx="4425140" cy="816481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Lớp Man-ti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30" y="1039416"/>
            <a:ext cx="7378643" cy="939743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>
              <a:defRPr/>
            </a:pP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Việt Nam nằm ở mảng nào?</a:t>
            </a:r>
            <a:endParaRPr lang="en-US" sz="21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572165" y="2743200"/>
            <a:ext cx="3342861" cy="752187"/>
          </a:xfrm>
          <a:prstGeom prst="snip2DiagRect">
            <a:avLst/>
          </a:prstGeom>
          <a:solidFill>
            <a:srgbClr val="00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án: Mảng Á - Âu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untain, snow, outdoor, nature&#10;&#10;Description automatically generated">
            <a:extLst>
              <a:ext uri="{FF2B5EF4-FFF2-40B4-BE49-F238E27FC236}">
                <a16:creationId xmlns:a16="http://schemas.microsoft.com/office/drawing/2014/main" xmlns="" id="{BBE0E947-E8AE-4553-8E35-1FB42974D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6769" y="1743892"/>
            <a:ext cx="5607232" cy="3399608"/>
          </a:xfrm>
          <a:prstGeom prst="rect">
            <a:avLst/>
          </a:prstGeom>
        </p:spPr>
      </p:pic>
      <p:pic>
        <p:nvPicPr>
          <p:cNvPr id="3" name="Picture 10" descr="10-1409885176_660x0">
            <a:extLst>
              <a:ext uri="{FF2B5EF4-FFF2-40B4-BE49-F238E27FC236}">
                <a16:creationId xmlns:a16="http://schemas.microsoft.com/office/drawing/2014/main" xmlns="" id="{B07BD183-8A43-4A0A-8CD1-1A88ED7AF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43892"/>
            <a:ext cx="3585755" cy="339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rgbClr val="9DFF3B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- BÀI 11.</a:t>
            </a:r>
          </a:p>
          <a:p>
            <a:pPr algn="ctr">
              <a:lnSpc>
                <a:spcPct val="150000"/>
              </a:lnSpc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 TRÌNH NỘI SINH VÀ QUÁ TRÌNH NGOẠI SINH.</a:t>
            </a:r>
          </a:p>
          <a:p>
            <a:pPr algn="ctr">
              <a:lnSpc>
                <a:spcPct val="150000"/>
              </a:lnSpc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 T</a:t>
            </a:r>
            <a:r>
              <a:rPr lang="vi-VN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TẠO NÚI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171450" y="914400"/>
            <a:ext cx="3659233" cy="685800"/>
          </a:xfrm>
        </p:spPr>
        <p:txBody>
          <a:bodyPr/>
          <a:lstStyle/>
          <a:p>
            <a:r>
              <a:rPr lang="en-US" altLang="vi-VN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Quá trình nội sinh và ngoại sinh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28701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1700" b="1" dirty="0" smtClean="0">
                <a:latin typeface="Times New Roman" pitchFamily="18" charset="0"/>
              </a:rPr>
              <a:t>TIẾT - BÀI 11. QUÁ TRÌNH NỘI SINH VÀ QUÁ TRÌNH NGOẠI SINH. 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</a:rPr>
              <a:t>HIỆN T</a:t>
            </a:r>
            <a:r>
              <a:rPr lang="vi-VN" sz="1700" b="1" dirty="0" smtClean="0">
                <a:latin typeface="Times New Roman" pitchFamily="18" charset="0"/>
              </a:rPr>
              <a:t>ƯỢ</a:t>
            </a:r>
            <a:r>
              <a:rPr lang="en-US" sz="1700" b="1" dirty="0" smtClean="0">
                <a:latin typeface="Times New Roman" pitchFamily="18" charset="0"/>
              </a:rPr>
              <a:t>NG TẠO NÚI</a:t>
            </a:r>
            <a:endParaRPr lang="en-US" sz="1700" b="1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0106"/>
            <a:ext cx="9144000" cy="31547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733" y="0"/>
            <a:ext cx="641267" cy="8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" cy="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>
            <a:extLst>
              <a:ext uri="{FF2B5EF4-FFF2-40B4-BE49-F238E27FC236}">
                <a16:creationId xmlns="" xmlns:a16="http://schemas.microsoft.com/office/drawing/2014/main" id="{816AA0C0-5C9F-430B-8337-AE53A290CD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0" y="1442916"/>
            <a:ext cx="5067300" cy="559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rgbClr val="000099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68580" tIns="34290" rIns="68580" bIns="34290" anchor="ctr"/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EAA148-BDAB-48DD-AC07-9AB6D7F2539C}"/>
              </a:ext>
            </a:extLst>
          </p:cNvPr>
          <p:cNvSpPr txBox="1"/>
          <p:nvPr/>
        </p:nvSpPr>
        <p:spPr>
          <a:xfrm>
            <a:off x="1393645" y="2116175"/>
            <a:ext cx="2194560" cy="592470"/>
          </a:xfrm>
          <a:prstGeom prst="rect">
            <a:avLst/>
          </a:prstGeom>
          <a:solidFill>
            <a:srgbClr val="00FF00"/>
          </a:solidFill>
          <a:ln>
            <a:solidFill>
              <a:srgbClr val="000099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1,3 </a:t>
            </a:r>
            <a:r>
              <a:rPr lang="en-US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quá trình nội sinh</a:t>
            </a:r>
            <a:endParaRPr lang="en-US" sz="17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1F0A7EF-2E63-41EB-A882-B1DFA4803512}"/>
              </a:ext>
            </a:extLst>
          </p:cNvPr>
          <p:cNvSpPr txBox="1"/>
          <p:nvPr/>
        </p:nvSpPr>
        <p:spPr>
          <a:xfrm>
            <a:off x="5958839" y="2104769"/>
            <a:ext cx="2194560" cy="592470"/>
          </a:xfrm>
          <a:prstGeom prst="rect">
            <a:avLst/>
          </a:prstGeom>
          <a:solidFill>
            <a:srgbClr val="00FF00"/>
          </a:solidFill>
          <a:ln>
            <a:solidFill>
              <a:srgbClr val="000099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2,4 </a:t>
            </a:r>
            <a:r>
              <a:rPr lang="en-US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quá trình ngoại sinh</a:t>
            </a:r>
            <a:endParaRPr lang="en-US" sz="17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07119" y="3020783"/>
          <a:ext cx="6306944" cy="1645920"/>
        </p:xfrm>
        <a:graphic>
          <a:graphicData uri="http://schemas.openxmlformats.org/drawingml/2006/table">
            <a:tbl>
              <a:tblPr/>
              <a:tblGrid>
                <a:gridCol w="1878636"/>
                <a:gridCol w="2096589"/>
                <a:gridCol w="2331719"/>
              </a:tblGrid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Tiêu chí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Quá trình nội sinh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Quá trình ngoại sinh</a:t>
                      </a: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Nguồn gốc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Kết quả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Tác </a:t>
                      </a:r>
                      <a:r>
                        <a:rPr lang="vi-VN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động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 </a:t>
                      </a:r>
                      <a:r>
                        <a:rPr lang="vi-VN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đế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n </a:t>
                      </a:r>
                      <a:r>
                        <a:rPr lang="vi-VN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đị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a hình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Hình phù hợp (trang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</a:rPr>
                        <a:t>131)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1451</Words>
  <PresentationFormat>On-screen Show (16:9)</PresentationFormat>
  <Paragraphs>174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Times New Roman</vt:lpstr>
      <vt:lpstr>Wingdings</vt:lpstr>
      <vt:lpstr>Cambria</vt:lpstr>
      <vt:lpstr>Calibri</vt:lpstr>
      <vt:lpstr>Arial </vt:lpstr>
      <vt:lpstr>Kids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1. Quá trình nội sinh và ngoại sinh</vt:lpstr>
      <vt:lpstr> 1. Quá trình nội sinh và ngoại sinh</vt:lpstr>
      <vt:lpstr>Slide 11</vt:lpstr>
      <vt:lpstr> 1. Quá trình nội sinh và ngoại sinh</vt:lpstr>
      <vt:lpstr>Slide 13</vt:lpstr>
      <vt:lpstr> 2. Hiện tượng tạo núi</vt:lpstr>
      <vt:lpstr> 2. Hiện tượng tạo núi</vt:lpstr>
      <vt:lpstr> 2. Hiện tượng tạo núi</vt:lpstr>
      <vt:lpstr> 2. Hiện tượng tạo núi</vt:lpstr>
      <vt:lpstr> 2. Hiện tượng tạo núi</vt:lpstr>
      <vt:lpstr> 2. Hiện tượng tạo núi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2018-10-29T09:59:25Z</dcterms:created>
  <dcterms:modified xsi:type="dcterms:W3CDTF">2022-06-25T08:05:47Z</dcterms:modified>
</cp:coreProperties>
</file>