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562E8F-F47A-44DF-9917-95DC051250B7}"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DD6EBB-E3D9-410D-AA33-1E9A89A8096F}" type="slidenum">
              <a:rPr lang="en-US" smtClean="0"/>
              <a:t>‹#›</a:t>
            </a:fld>
            <a:endParaRPr lang="en-US"/>
          </a:p>
        </p:txBody>
      </p:sp>
    </p:spTree>
    <p:extLst>
      <p:ext uri="{BB962C8B-B14F-4D97-AF65-F5344CB8AC3E}">
        <p14:creationId xmlns:p14="http://schemas.microsoft.com/office/powerpoint/2010/main" val="2804369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562E8F-F47A-44DF-9917-95DC051250B7}"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DD6EBB-E3D9-410D-AA33-1E9A89A8096F}" type="slidenum">
              <a:rPr lang="en-US" smtClean="0"/>
              <a:t>‹#›</a:t>
            </a:fld>
            <a:endParaRPr lang="en-US"/>
          </a:p>
        </p:txBody>
      </p:sp>
    </p:spTree>
    <p:extLst>
      <p:ext uri="{BB962C8B-B14F-4D97-AF65-F5344CB8AC3E}">
        <p14:creationId xmlns:p14="http://schemas.microsoft.com/office/powerpoint/2010/main" val="3045610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562E8F-F47A-44DF-9917-95DC051250B7}"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DD6EBB-E3D9-410D-AA33-1E9A89A8096F}" type="slidenum">
              <a:rPr lang="en-US" smtClean="0"/>
              <a:t>‹#›</a:t>
            </a:fld>
            <a:endParaRPr lang="en-US"/>
          </a:p>
        </p:txBody>
      </p:sp>
    </p:spTree>
    <p:extLst>
      <p:ext uri="{BB962C8B-B14F-4D97-AF65-F5344CB8AC3E}">
        <p14:creationId xmlns:p14="http://schemas.microsoft.com/office/powerpoint/2010/main" val="2076113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562E8F-F47A-44DF-9917-95DC051250B7}"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DD6EBB-E3D9-410D-AA33-1E9A89A8096F}" type="slidenum">
              <a:rPr lang="en-US" smtClean="0"/>
              <a:t>‹#›</a:t>
            </a:fld>
            <a:endParaRPr lang="en-US"/>
          </a:p>
        </p:txBody>
      </p:sp>
    </p:spTree>
    <p:extLst>
      <p:ext uri="{BB962C8B-B14F-4D97-AF65-F5344CB8AC3E}">
        <p14:creationId xmlns:p14="http://schemas.microsoft.com/office/powerpoint/2010/main" val="2144447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562E8F-F47A-44DF-9917-95DC051250B7}"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DD6EBB-E3D9-410D-AA33-1E9A89A8096F}" type="slidenum">
              <a:rPr lang="en-US" smtClean="0"/>
              <a:t>‹#›</a:t>
            </a:fld>
            <a:endParaRPr lang="en-US"/>
          </a:p>
        </p:txBody>
      </p:sp>
    </p:spTree>
    <p:extLst>
      <p:ext uri="{BB962C8B-B14F-4D97-AF65-F5344CB8AC3E}">
        <p14:creationId xmlns:p14="http://schemas.microsoft.com/office/powerpoint/2010/main" val="3997801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562E8F-F47A-44DF-9917-95DC051250B7}"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DD6EBB-E3D9-410D-AA33-1E9A89A8096F}" type="slidenum">
              <a:rPr lang="en-US" smtClean="0"/>
              <a:t>‹#›</a:t>
            </a:fld>
            <a:endParaRPr lang="en-US"/>
          </a:p>
        </p:txBody>
      </p:sp>
    </p:spTree>
    <p:extLst>
      <p:ext uri="{BB962C8B-B14F-4D97-AF65-F5344CB8AC3E}">
        <p14:creationId xmlns:p14="http://schemas.microsoft.com/office/powerpoint/2010/main" val="831321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562E8F-F47A-44DF-9917-95DC051250B7}" type="datetimeFigureOut">
              <a:rPr lang="en-US" smtClean="0"/>
              <a:t>5/7/2022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DD6EBB-E3D9-410D-AA33-1E9A89A8096F}" type="slidenum">
              <a:rPr lang="en-US" smtClean="0"/>
              <a:t>‹#›</a:t>
            </a:fld>
            <a:endParaRPr lang="en-US"/>
          </a:p>
        </p:txBody>
      </p:sp>
    </p:spTree>
    <p:extLst>
      <p:ext uri="{BB962C8B-B14F-4D97-AF65-F5344CB8AC3E}">
        <p14:creationId xmlns:p14="http://schemas.microsoft.com/office/powerpoint/2010/main" val="2644923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562E8F-F47A-44DF-9917-95DC051250B7}" type="datetimeFigureOut">
              <a:rPr lang="en-US" smtClean="0"/>
              <a:t>5/7/2022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DD6EBB-E3D9-410D-AA33-1E9A89A8096F}" type="slidenum">
              <a:rPr lang="en-US" smtClean="0"/>
              <a:t>‹#›</a:t>
            </a:fld>
            <a:endParaRPr lang="en-US"/>
          </a:p>
        </p:txBody>
      </p:sp>
    </p:spTree>
    <p:extLst>
      <p:ext uri="{BB962C8B-B14F-4D97-AF65-F5344CB8AC3E}">
        <p14:creationId xmlns:p14="http://schemas.microsoft.com/office/powerpoint/2010/main" val="1679333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562E8F-F47A-44DF-9917-95DC051250B7}" type="datetimeFigureOut">
              <a:rPr lang="en-US" smtClean="0"/>
              <a:t>5/7/2022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DD6EBB-E3D9-410D-AA33-1E9A89A8096F}" type="slidenum">
              <a:rPr lang="en-US" smtClean="0"/>
              <a:t>‹#›</a:t>
            </a:fld>
            <a:endParaRPr lang="en-US"/>
          </a:p>
        </p:txBody>
      </p:sp>
    </p:spTree>
    <p:extLst>
      <p:ext uri="{BB962C8B-B14F-4D97-AF65-F5344CB8AC3E}">
        <p14:creationId xmlns:p14="http://schemas.microsoft.com/office/powerpoint/2010/main" val="2643499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562E8F-F47A-44DF-9917-95DC051250B7}"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DD6EBB-E3D9-410D-AA33-1E9A89A8096F}" type="slidenum">
              <a:rPr lang="en-US" smtClean="0"/>
              <a:t>‹#›</a:t>
            </a:fld>
            <a:endParaRPr lang="en-US"/>
          </a:p>
        </p:txBody>
      </p:sp>
    </p:spTree>
    <p:extLst>
      <p:ext uri="{BB962C8B-B14F-4D97-AF65-F5344CB8AC3E}">
        <p14:creationId xmlns:p14="http://schemas.microsoft.com/office/powerpoint/2010/main" val="20530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562E8F-F47A-44DF-9917-95DC051250B7}"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DD6EBB-E3D9-410D-AA33-1E9A89A8096F}" type="slidenum">
              <a:rPr lang="en-US" smtClean="0"/>
              <a:t>‹#›</a:t>
            </a:fld>
            <a:endParaRPr lang="en-US"/>
          </a:p>
        </p:txBody>
      </p:sp>
    </p:spTree>
    <p:extLst>
      <p:ext uri="{BB962C8B-B14F-4D97-AF65-F5344CB8AC3E}">
        <p14:creationId xmlns:p14="http://schemas.microsoft.com/office/powerpoint/2010/main" val="4043304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62E8F-F47A-44DF-9917-95DC051250B7}" type="datetimeFigureOut">
              <a:rPr lang="en-US" smtClean="0"/>
              <a:t>5/7/2022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DD6EBB-E3D9-410D-AA33-1E9A89A8096F}" type="slidenum">
              <a:rPr lang="en-US" smtClean="0"/>
              <a:t>‹#›</a:t>
            </a:fld>
            <a:endParaRPr lang="en-US"/>
          </a:p>
        </p:txBody>
      </p:sp>
    </p:spTree>
    <p:extLst>
      <p:ext uri="{BB962C8B-B14F-4D97-AF65-F5344CB8AC3E}">
        <p14:creationId xmlns:p14="http://schemas.microsoft.com/office/powerpoint/2010/main" val="320806273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863417"/>
          </a:xfrm>
          <a:prstGeom prst="rect">
            <a:avLst/>
          </a:prstGeom>
          <a:noFill/>
        </p:spPr>
        <p:txBody>
          <a:bodyPr wrap="square" rtlCol="0">
            <a:spAutoFit/>
          </a:bodyPr>
          <a:lstStyle/>
          <a:p>
            <a:r>
              <a:rPr lang="en-US" sz="2000" b="1" dirty="0"/>
              <a:t>Question 1</a:t>
            </a:r>
            <a:r>
              <a:rPr lang="en-US" sz="2000" dirty="0"/>
              <a:t>. Her ________ has declined since her return from exile two years ago.</a:t>
            </a:r>
          </a:p>
          <a:p>
            <a:r>
              <a:rPr lang="en-US" sz="2000" dirty="0"/>
              <a:t>	</a:t>
            </a:r>
            <a:r>
              <a:rPr lang="en-US" sz="2000" b="1" dirty="0"/>
              <a:t>A</a:t>
            </a:r>
            <a:r>
              <a:rPr lang="en-US" sz="2000" dirty="0"/>
              <a:t>. popularity	</a:t>
            </a:r>
            <a:r>
              <a:rPr lang="en-US" sz="2000" b="1" dirty="0"/>
              <a:t>B</a:t>
            </a:r>
            <a:r>
              <a:rPr lang="en-US" sz="2000" dirty="0"/>
              <a:t>. popularly	</a:t>
            </a:r>
            <a:r>
              <a:rPr lang="en-US" sz="2000" b="1" dirty="0"/>
              <a:t>C</a:t>
            </a:r>
            <a:r>
              <a:rPr lang="en-US" sz="2000" dirty="0"/>
              <a:t>. popular	</a:t>
            </a:r>
            <a:r>
              <a:rPr lang="en-US" sz="2000" b="1" dirty="0"/>
              <a:t>D</a:t>
            </a:r>
            <a:r>
              <a:rPr lang="en-US" sz="2000" dirty="0"/>
              <a:t>. popularize</a:t>
            </a:r>
          </a:p>
          <a:p>
            <a:r>
              <a:rPr lang="vi-VN" sz="2000" dirty="0" smtClean="0"/>
              <a:t>Kiến </a:t>
            </a:r>
            <a:r>
              <a:rPr lang="vi-VN" sz="2000" dirty="0"/>
              <a:t>thức: Từ loại</a:t>
            </a:r>
            <a:endParaRPr lang="en-US" sz="2000" dirty="0"/>
          </a:p>
          <a:p>
            <a:r>
              <a:rPr lang="vi-VN" sz="2000" dirty="0" smtClean="0"/>
              <a:t>Xét </a:t>
            </a:r>
            <a:r>
              <a:rPr lang="vi-VN" sz="2000" dirty="0"/>
              <a:t>các đáp án:</a:t>
            </a:r>
            <a:endParaRPr lang="en-US" sz="2000" dirty="0"/>
          </a:p>
          <a:p>
            <a:r>
              <a:rPr lang="vi-VN" sz="2000" dirty="0" smtClean="0"/>
              <a:t>A</a:t>
            </a:r>
            <a:r>
              <a:rPr lang="vi-VN" sz="2000" dirty="0"/>
              <a:t>. popularity (n): sự phổ biến/ sự nổi </a:t>
            </a:r>
            <a:r>
              <a:rPr lang="vi-VN" sz="2000" dirty="0" smtClean="0"/>
              <a:t>tiếng</a:t>
            </a:r>
            <a:r>
              <a:rPr lang="en-US" sz="2000" dirty="0" smtClean="0"/>
              <a:t> </a:t>
            </a:r>
            <a:r>
              <a:rPr lang="vi-VN" sz="2000" dirty="0" smtClean="0"/>
              <a:t>B</a:t>
            </a:r>
            <a:r>
              <a:rPr lang="vi-VN" sz="2000" dirty="0"/>
              <a:t>. popularly (adv): phổ </a:t>
            </a:r>
            <a:r>
              <a:rPr lang="vi-VN" sz="2000" dirty="0" smtClean="0"/>
              <a:t>thông</a:t>
            </a:r>
            <a:endParaRPr lang="en-US" sz="2000" dirty="0"/>
          </a:p>
          <a:p>
            <a:r>
              <a:rPr lang="vi-VN" sz="2000" dirty="0" smtClean="0"/>
              <a:t>C</a:t>
            </a:r>
            <a:r>
              <a:rPr lang="vi-VN" sz="2000" dirty="0"/>
              <a:t>. popular (a): phổ thông	D. popularize (v): truyền bá/ phổ cập</a:t>
            </a:r>
            <a:endParaRPr lang="en-US" sz="2000" dirty="0"/>
          </a:p>
          <a:p>
            <a:r>
              <a:rPr lang="vi-VN" sz="2000" dirty="0"/>
              <a:t>Ta thấy, chỗ trống sau tính từ sở hữu và trước động từ nên cần một danh từ ở đây.</a:t>
            </a:r>
            <a:endParaRPr lang="en-US" sz="2000" dirty="0"/>
          </a:p>
          <a:p>
            <a:r>
              <a:rPr lang="vi-VN" sz="2000" dirty="0" smtClean="0"/>
              <a:t>Tạm </a:t>
            </a:r>
            <a:r>
              <a:rPr lang="vi-VN" sz="2000" dirty="0"/>
              <a:t>dịch: Sự nổi tiếng của cô đã giảm sút kể từ khi cô trở về sau cuộc sống lưu vong cách đây hai năm</a:t>
            </a:r>
            <a:r>
              <a:rPr lang="vi-VN" sz="2000" dirty="0" smtClean="0"/>
              <a:t>.</a:t>
            </a:r>
            <a:endParaRPr lang="en-US" sz="2000" dirty="0" smtClean="0"/>
          </a:p>
          <a:p>
            <a:r>
              <a:rPr lang="en-US" sz="2000" b="1" dirty="0" smtClean="0"/>
              <a:t>Question 2</a:t>
            </a:r>
            <a:r>
              <a:rPr lang="en-US" sz="2000" dirty="0" smtClean="0"/>
              <a:t>. The number of rare animals is decreasing so rapidly, ________?</a:t>
            </a:r>
          </a:p>
          <a:p>
            <a:r>
              <a:rPr lang="en-US" sz="2000" dirty="0" smtClean="0"/>
              <a:t>	</a:t>
            </a:r>
            <a:r>
              <a:rPr lang="en-US" sz="2000" b="1" dirty="0" smtClean="0"/>
              <a:t>A</a:t>
            </a:r>
            <a:r>
              <a:rPr lang="en-US" sz="2000" dirty="0" smtClean="0"/>
              <a:t>. is it	</a:t>
            </a:r>
            <a:r>
              <a:rPr lang="en-US" sz="2000" b="1" dirty="0" smtClean="0"/>
              <a:t>B</a:t>
            </a:r>
            <a:r>
              <a:rPr lang="en-US" sz="2000" dirty="0" smtClean="0"/>
              <a:t>. isn’t it	</a:t>
            </a:r>
            <a:r>
              <a:rPr lang="en-US" sz="2000" b="1" dirty="0" smtClean="0"/>
              <a:t>C</a:t>
            </a:r>
            <a:r>
              <a:rPr lang="en-US" sz="2000" dirty="0" smtClean="0"/>
              <a:t>. doesn’t it	</a:t>
            </a:r>
            <a:r>
              <a:rPr lang="en-US" sz="2000" b="1" dirty="0" smtClean="0"/>
              <a:t>D</a:t>
            </a:r>
            <a:r>
              <a:rPr lang="en-US" sz="2000" dirty="0" smtClean="0"/>
              <a:t>. does it</a:t>
            </a:r>
          </a:p>
          <a:p>
            <a:endParaRPr lang="en-US" sz="2000" b="1" dirty="0" smtClean="0"/>
          </a:p>
          <a:p>
            <a:r>
              <a:rPr lang="vi-VN" sz="2000" dirty="0" smtClean="0"/>
              <a:t>Kiến thức: Câu hỏi đuôi</a:t>
            </a:r>
            <a:endParaRPr lang="en-US" sz="2000" dirty="0" smtClean="0"/>
          </a:p>
          <a:p>
            <a:r>
              <a:rPr lang="vi-VN" sz="2000" dirty="0" smtClean="0"/>
              <a:t>Giải thích:</a:t>
            </a:r>
            <a:endParaRPr lang="en-US" sz="2000" dirty="0" smtClean="0"/>
          </a:p>
          <a:p>
            <a:r>
              <a:rPr lang="vi-VN" sz="2000" dirty="0" smtClean="0"/>
              <a:t>Ta thấy:</a:t>
            </a:r>
            <a:endParaRPr lang="en-US" sz="2000" dirty="0" smtClean="0"/>
          </a:p>
          <a:p>
            <a:r>
              <a:rPr lang="vi-VN" sz="2000" dirty="0" smtClean="0"/>
              <a:t>	- Chủ ngữ của câu trần thuật là “The number of rare animals” nên đại từ thay thế là “IT”</a:t>
            </a:r>
            <a:endParaRPr lang="en-US" sz="2000" dirty="0" smtClean="0"/>
          </a:p>
          <a:p>
            <a:r>
              <a:rPr lang="vi-VN" sz="2000" dirty="0" smtClean="0"/>
              <a:t>	- Động từ “is decreasing” chia ở thể khẳng định nên động từ của câu hỏi đuôi ở phủ định.</a:t>
            </a:r>
            <a:endParaRPr lang="en-US" sz="2000" dirty="0" smtClean="0"/>
          </a:p>
          <a:p>
            <a:endParaRPr lang="en-US" sz="2000" dirty="0"/>
          </a:p>
          <a:p>
            <a:endParaRPr lang="en-US" sz="2000" dirty="0"/>
          </a:p>
        </p:txBody>
      </p:sp>
      <p:sp>
        <p:nvSpPr>
          <p:cNvPr id="6" name="Oval 5"/>
          <p:cNvSpPr/>
          <p:nvPr/>
        </p:nvSpPr>
        <p:spPr>
          <a:xfrm>
            <a:off x="1143000" y="685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Oval 6"/>
          <p:cNvSpPr/>
          <p:nvPr/>
        </p:nvSpPr>
        <p:spPr>
          <a:xfrm>
            <a:off x="2057400" y="3736508"/>
            <a:ext cx="304800" cy="30209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9657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 calcmode="lin" valueType="num">
                                      <p:cBhvr additive="base">
                                        <p:cTn id="47"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5" end="15"/>
                                            </p:txEl>
                                          </p:spTgt>
                                        </p:tgtEl>
                                        <p:attrNameLst>
                                          <p:attrName>style.visibility</p:attrName>
                                        </p:attrNameLst>
                                      </p:cBhvr>
                                      <p:to>
                                        <p:strVal val="visible"/>
                                      </p:to>
                                    </p:set>
                                    <p:anim calcmode="lin" valueType="num">
                                      <p:cBhvr additive="base">
                                        <p:cTn id="51"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 calcmode="lin" valueType="num">
                                      <p:cBhvr additive="base">
                                        <p:cTn id="57" dur="500" fill="hold"/>
                                        <p:tgtEl>
                                          <p:spTgt spid="7"/>
                                        </p:tgtEl>
                                        <p:attrNameLst>
                                          <p:attrName>ppt_x</p:attrName>
                                        </p:attrNameLst>
                                      </p:cBhvr>
                                      <p:tavLst>
                                        <p:tav tm="0">
                                          <p:val>
                                            <p:strVal val="#ppt_x"/>
                                          </p:val>
                                        </p:tav>
                                        <p:tav tm="100000">
                                          <p:val>
                                            <p:strVal val="#ppt_x"/>
                                          </p:val>
                                        </p:tav>
                                      </p:tavLst>
                                    </p:anim>
                                    <p:anim calcmode="lin" valueType="num">
                                      <p:cBhvr additive="base">
                                        <p:cTn id="5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5324535"/>
          </a:xfrm>
          <a:prstGeom prst="rect">
            <a:avLst/>
          </a:prstGeom>
          <a:noFill/>
        </p:spPr>
        <p:txBody>
          <a:bodyPr wrap="square" rtlCol="0">
            <a:spAutoFit/>
          </a:bodyPr>
          <a:lstStyle/>
          <a:p>
            <a:r>
              <a:rPr lang="en-US" sz="2000" b="1" dirty="0"/>
              <a:t>Question 17</a:t>
            </a:r>
            <a:r>
              <a:rPr lang="vi-VN" sz="2000" dirty="0"/>
              <a:t>. </a:t>
            </a:r>
            <a:r>
              <a:rPr lang="vi-VN" sz="2000" i="1" dirty="0"/>
              <a:t>Two friends Lucy and Sarah are talking in the kitchen</a:t>
            </a:r>
            <a:r>
              <a:rPr lang="vi-VN" sz="2000" dirty="0"/>
              <a:t>.</a:t>
            </a:r>
            <a:endParaRPr lang="en-US" sz="2000" dirty="0"/>
          </a:p>
          <a:p>
            <a:r>
              <a:rPr lang="vi-VN" sz="2000" dirty="0"/>
              <a:t>	- </a:t>
            </a:r>
            <a:r>
              <a:rPr lang="vi-VN" sz="2000" b="1" dirty="0"/>
              <a:t>Lucy</a:t>
            </a:r>
            <a:r>
              <a:rPr lang="vi-VN" sz="2000" dirty="0"/>
              <a:t>: “Thank you very much for helping me do the cooking, Sarah.”  </a:t>
            </a:r>
            <a:endParaRPr lang="en-US" sz="2000" dirty="0"/>
          </a:p>
          <a:p>
            <a:r>
              <a:rPr lang="vi-VN" sz="2000" dirty="0"/>
              <a:t>	- </a:t>
            </a:r>
            <a:r>
              <a:rPr lang="vi-VN" sz="2000" b="1" dirty="0"/>
              <a:t>Sarah</a:t>
            </a:r>
            <a:r>
              <a:rPr lang="vi-VN" sz="2000" dirty="0"/>
              <a:t>: “</a:t>
            </a:r>
            <a:r>
              <a:rPr lang="en-US" sz="2000" dirty="0"/>
              <a:t>________</a:t>
            </a:r>
            <a:r>
              <a:rPr lang="vi-VN" sz="2000" dirty="0"/>
              <a:t>.”</a:t>
            </a:r>
            <a:endParaRPr lang="en-US" sz="2000" dirty="0"/>
          </a:p>
          <a:p>
            <a:r>
              <a:rPr lang="vi-VN" sz="2000" dirty="0"/>
              <a:t>	</a:t>
            </a:r>
            <a:r>
              <a:rPr lang="vi-VN" sz="2000" b="1" dirty="0"/>
              <a:t>A</a:t>
            </a:r>
            <a:r>
              <a:rPr lang="vi-VN" sz="2000" dirty="0"/>
              <a:t>. The same to you		</a:t>
            </a:r>
            <a:r>
              <a:rPr lang="vi-VN" sz="2000" b="1" dirty="0"/>
              <a:t>B</a:t>
            </a:r>
            <a:r>
              <a:rPr lang="vi-VN" sz="2000" dirty="0"/>
              <a:t>. Better luck next time</a:t>
            </a:r>
            <a:endParaRPr lang="en-US" sz="2000" dirty="0"/>
          </a:p>
          <a:p>
            <a:r>
              <a:rPr lang="vi-VN" sz="2000" dirty="0"/>
              <a:t>	</a:t>
            </a:r>
            <a:r>
              <a:rPr lang="vi-VN" sz="2000" b="1" dirty="0"/>
              <a:t>C</a:t>
            </a:r>
            <a:r>
              <a:rPr lang="vi-VN" sz="2000" dirty="0"/>
              <a:t>. Well done		</a:t>
            </a:r>
            <a:r>
              <a:rPr lang="vi-VN" sz="2000" b="1" dirty="0"/>
              <a:t>D</a:t>
            </a:r>
            <a:r>
              <a:rPr lang="vi-VN" sz="2000" dirty="0"/>
              <a:t>. My pleasure</a:t>
            </a:r>
            <a:endParaRPr lang="en-US" sz="2000" dirty="0"/>
          </a:p>
          <a:p>
            <a:endParaRPr lang="en-US" sz="2000" b="1" dirty="0" smtClean="0"/>
          </a:p>
          <a:p>
            <a:r>
              <a:rPr lang="vi-VN" sz="2000" dirty="0" smtClean="0"/>
              <a:t>Kiến </a:t>
            </a:r>
            <a:r>
              <a:rPr lang="vi-VN" sz="2000" dirty="0"/>
              <a:t>thức: Tình huống giao tiếp (Đáp lại lời cảm ơn)</a:t>
            </a:r>
            <a:endParaRPr lang="en-US" sz="2000" dirty="0"/>
          </a:p>
          <a:p>
            <a:r>
              <a:rPr lang="vi-VN" sz="2000" dirty="0"/>
              <a:t>Giải thích:</a:t>
            </a:r>
            <a:endParaRPr lang="en-US" sz="2000" dirty="0"/>
          </a:p>
          <a:p>
            <a:r>
              <a:rPr lang="vi-VN" sz="2000" dirty="0"/>
              <a:t>Tình huống giao tiếp: Hai người bạn Lucy và Sarah đang nói chuyện trong bếp.</a:t>
            </a:r>
            <a:endParaRPr lang="en-US" sz="2000" dirty="0"/>
          </a:p>
          <a:p>
            <a:r>
              <a:rPr lang="vi-VN" sz="2000" dirty="0"/>
              <a:t>	- Lucy: "Cảm ơn cô rất nhiều vì đã giúp tôi nấu ăn, Sarah."</a:t>
            </a:r>
            <a:endParaRPr lang="en-US" sz="2000" dirty="0"/>
          </a:p>
          <a:p>
            <a:r>
              <a:rPr lang="vi-VN" sz="2000" dirty="0"/>
              <a:t>	- Sarah: "_______."</a:t>
            </a:r>
            <a:endParaRPr lang="en-US" sz="2000" dirty="0"/>
          </a:p>
          <a:p>
            <a:r>
              <a:rPr lang="vi-VN" sz="2000" dirty="0"/>
              <a:t>Xét các đáp án</a:t>
            </a:r>
            <a:endParaRPr lang="en-US" sz="2000" dirty="0"/>
          </a:p>
          <a:p>
            <a:r>
              <a:rPr lang="vi-VN" sz="2000" dirty="0"/>
              <a:t>	A. Bạn cũng vậy 		B. Chúc bạn may mắn lần sau</a:t>
            </a:r>
            <a:endParaRPr lang="en-US" sz="2000" dirty="0"/>
          </a:p>
          <a:p>
            <a:r>
              <a:rPr lang="vi-VN" sz="2000" dirty="0"/>
              <a:t>	C. Làm rất tốt 		D. Niềm vui của tôi</a:t>
            </a:r>
            <a:endParaRPr lang="en-US" sz="2000" dirty="0"/>
          </a:p>
          <a:p>
            <a:endParaRPr lang="en-US" sz="2000" dirty="0"/>
          </a:p>
        </p:txBody>
      </p:sp>
      <p:sp>
        <p:nvSpPr>
          <p:cNvPr id="5" name="Oval 4"/>
          <p:cNvSpPr/>
          <p:nvPr/>
        </p:nvSpPr>
        <p:spPr>
          <a:xfrm>
            <a:off x="3886200" y="1828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1740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534400" cy="5016758"/>
          </a:xfrm>
          <a:prstGeom prst="rect">
            <a:avLst/>
          </a:prstGeom>
          <a:noFill/>
        </p:spPr>
        <p:txBody>
          <a:bodyPr wrap="square" rtlCol="0">
            <a:spAutoFit/>
          </a:bodyPr>
          <a:lstStyle/>
          <a:p>
            <a:r>
              <a:rPr lang="en-US" sz="2000" b="1" dirty="0"/>
              <a:t>Question 18</a:t>
            </a:r>
            <a:r>
              <a:rPr lang="vi-VN" sz="2000" dirty="0"/>
              <a:t>. </a:t>
            </a:r>
            <a:r>
              <a:rPr lang="vi-VN" sz="2000" b="1" dirty="0"/>
              <a:t>A</a:t>
            </a:r>
            <a:r>
              <a:rPr lang="vi-VN" sz="2000" dirty="0"/>
              <a:t>. inhabit	</a:t>
            </a:r>
            <a:r>
              <a:rPr lang="vi-VN" sz="2000" b="1" dirty="0"/>
              <a:t>B</a:t>
            </a:r>
            <a:r>
              <a:rPr lang="vi-VN" sz="2000" dirty="0"/>
              <a:t>. remedy	</a:t>
            </a:r>
            <a:r>
              <a:rPr lang="vi-VN" sz="2000" b="1" dirty="0"/>
              <a:t>C</a:t>
            </a:r>
            <a:r>
              <a:rPr lang="vi-VN" sz="2000" dirty="0"/>
              <a:t>. nutrition	</a:t>
            </a:r>
            <a:r>
              <a:rPr lang="vi-VN" sz="2000" b="1" dirty="0"/>
              <a:t>D</a:t>
            </a:r>
            <a:r>
              <a:rPr lang="vi-VN" sz="2000" dirty="0"/>
              <a:t>. historic</a:t>
            </a:r>
            <a:endParaRPr lang="en-US" sz="2000" dirty="0"/>
          </a:p>
          <a:p>
            <a:endParaRPr lang="en-US" sz="2000" b="1" dirty="0" smtClean="0"/>
          </a:p>
          <a:p>
            <a:r>
              <a:rPr lang="vi-VN" sz="2000" dirty="0" smtClean="0"/>
              <a:t>Kiến </a:t>
            </a:r>
            <a:r>
              <a:rPr lang="vi-VN" sz="2000" dirty="0"/>
              <a:t>thức: Trọng âm của từ 3 âm tiết</a:t>
            </a:r>
            <a:endParaRPr lang="en-US" sz="2000" dirty="0"/>
          </a:p>
          <a:p>
            <a:r>
              <a:rPr lang="vi-VN" sz="2000" dirty="0"/>
              <a:t>Giải thích:</a:t>
            </a:r>
            <a:endParaRPr lang="en-US" sz="2000" dirty="0"/>
          </a:p>
          <a:p>
            <a:r>
              <a:rPr lang="vi-VN" sz="2000" dirty="0"/>
              <a:t>Xét các đáp án:</a:t>
            </a:r>
            <a:endParaRPr lang="en-US" sz="2000" dirty="0"/>
          </a:p>
          <a:p>
            <a:r>
              <a:rPr lang="vi-VN" sz="2000" dirty="0"/>
              <a:t>	A. inhabit /ɪnˈhæbɪt/: Trọng âm rơi vào âm tiết 2 vì theo quy tắc trọng âm ưu tiên rơi vào nguyên âm dài.	</a:t>
            </a:r>
            <a:endParaRPr lang="en-US" sz="2000" dirty="0"/>
          </a:p>
          <a:p>
            <a:r>
              <a:rPr lang="vi-VN" sz="2000" dirty="0"/>
              <a:t>	B. remedy /ˈremədi/: Trọng âm rơi vào âm tiết 1 vì theo quy tắc cả 3 âm tiết đều chứa nguyên âm ngắn thì trọng âm rơi vào âm tiết 1.		</a:t>
            </a:r>
            <a:endParaRPr lang="en-US" sz="2000" dirty="0"/>
          </a:p>
          <a:p>
            <a:r>
              <a:rPr lang="vi-VN" sz="2000" dirty="0"/>
              <a:t>	C. nutrition /njuˈtrɪʃn/: Trọng âm rơi vào âm tiết 2 vì theo quy tắc đuôi </a:t>
            </a:r>
            <a:r>
              <a:rPr lang="vi-VN" sz="2000" b="1" dirty="0"/>
              <a:t>-tion</a:t>
            </a:r>
            <a:r>
              <a:rPr lang="vi-VN" sz="2000" dirty="0"/>
              <a:t> thì trọng âm rơi vào âm tiết trước nó.		</a:t>
            </a:r>
            <a:endParaRPr lang="en-US" sz="2000" dirty="0"/>
          </a:p>
          <a:p>
            <a:r>
              <a:rPr lang="vi-VN" sz="2000" dirty="0"/>
              <a:t>	D. historic /hɪˈstɒrɪk/: Trọng âm rơi vào âm tiết 2 vì theo quy tắc đuôi </a:t>
            </a:r>
            <a:r>
              <a:rPr lang="vi-VN" sz="2000" b="1" dirty="0"/>
              <a:t>-ic</a:t>
            </a:r>
            <a:r>
              <a:rPr lang="vi-VN" sz="2000" dirty="0"/>
              <a:t> thì trọng âm rơi vào âm tiết trước nó.</a:t>
            </a:r>
            <a:endParaRPr lang="en-US" sz="2000" dirty="0"/>
          </a:p>
          <a:p>
            <a:r>
              <a:rPr lang="vi-VN" sz="2000" dirty="0"/>
              <a:t>Vậy đáp án đúng là B</a:t>
            </a:r>
            <a:endParaRPr lang="en-US" sz="2000" dirty="0"/>
          </a:p>
          <a:p>
            <a:endParaRPr lang="en-US" sz="2000" dirty="0"/>
          </a:p>
        </p:txBody>
      </p:sp>
      <p:sp>
        <p:nvSpPr>
          <p:cNvPr id="5" name="Oval 4"/>
          <p:cNvSpPr/>
          <p:nvPr/>
        </p:nvSpPr>
        <p:spPr>
          <a:xfrm>
            <a:off x="2971800" y="152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6703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 calcmode="lin" valueType="num">
                                      <p:cBhvr additive="base">
                                        <p:cTn id="3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610600" cy="5632311"/>
          </a:xfrm>
          <a:prstGeom prst="rect">
            <a:avLst/>
          </a:prstGeom>
          <a:noFill/>
        </p:spPr>
        <p:txBody>
          <a:bodyPr wrap="square" rtlCol="0">
            <a:spAutoFit/>
          </a:bodyPr>
          <a:lstStyle/>
          <a:p>
            <a:r>
              <a:rPr lang="en-US" sz="2400" b="1" dirty="0"/>
              <a:t>Question 19</a:t>
            </a:r>
            <a:r>
              <a:rPr lang="vi-VN" sz="2400" dirty="0"/>
              <a:t>. </a:t>
            </a:r>
            <a:r>
              <a:rPr lang="vi-VN" sz="2400" b="1" dirty="0"/>
              <a:t>A</a:t>
            </a:r>
            <a:r>
              <a:rPr lang="vi-VN" sz="2400" dirty="0"/>
              <a:t>. govern	</a:t>
            </a:r>
            <a:r>
              <a:rPr lang="vi-VN" sz="2400" b="1" dirty="0"/>
              <a:t>B</a:t>
            </a:r>
            <a:r>
              <a:rPr lang="vi-VN" sz="2400" dirty="0"/>
              <a:t>. recruit	</a:t>
            </a:r>
            <a:r>
              <a:rPr lang="vi-VN" sz="2400" b="1" dirty="0"/>
              <a:t>C</a:t>
            </a:r>
            <a:r>
              <a:rPr lang="vi-VN" sz="2400" dirty="0"/>
              <a:t>. approach	</a:t>
            </a:r>
            <a:r>
              <a:rPr lang="vi-VN" sz="2400" b="1" dirty="0"/>
              <a:t>D</a:t>
            </a:r>
            <a:r>
              <a:rPr lang="vi-VN" sz="2400" dirty="0"/>
              <a:t>. Apply</a:t>
            </a:r>
            <a:endParaRPr lang="en-US" sz="2400" dirty="0"/>
          </a:p>
          <a:p>
            <a:endParaRPr lang="en-US" sz="2400" b="1" dirty="0" smtClean="0"/>
          </a:p>
          <a:p>
            <a:r>
              <a:rPr lang="vi-VN" sz="2400" dirty="0" smtClean="0"/>
              <a:t>Kiến </a:t>
            </a:r>
            <a:r>
              <a:rPr lang="vi-VN" sz="2400" dirty="0"/>
              <a:t>thức: Trọng âm của từ 2 âm tiết</a:t>
            </a:r>
            <a:endParaRPr lang="en-US" sz="2400" dirty="0"/>
          </a:p>
          <a:p>
            <a:r>
              <a:rPr lang="vi-VN" sz="2400" dirty="0"/>
              <a:t>Giải thích: </a:t>
            </a:r>
            <a:endParaRPr lang="en-US" sz="2400" dirty="0"/>
          </a:p>
          <a:p>
            <a:r>
              <a:rPr lang="vi-VN" sz="2400" dirty="0"/>
              <a:t>Xét các đáp án:</a:t>
            </a:r>
            <a:endParaRPr lang="en-US" sz="2400" dirty="0"/>
          </a:p>
          <a:p>
            <a:r>
              <a:rPr lang="vi-VN" sz="2400" dirty="0"/>
              <a:t>	A. govern /ˈɡʌvn/ (v)	B. recruit /rɪˈkruːt/ (v)		</a:t>
            </a:r>
            <a:endParaRPr lang="en-US" sz="2400" dirty="0"/>
          </a:p>
          <a:p>
            <a:r>
              <a:rPr lang="vi-VN" sz="2400" dirty="0"/>
              <a:t>	C. approach /əˈprəʊtʃ/ (v)	D. apply /əˈplaɪ/ (v)</a:t>
            </a:r>
            <a:endParaRPr lang="en-US" sz="2400" dirty="0"/>
          </a:p>
          <a:p>
            <a:r>
              <a:rPr lang="vi-VN" sz="2400" dirty="0"/>
              <a:t>- Theo quy tắc, động từ trọng âm thường rơi vào âm tiết thứ 2 vì vậy các đáp án B, C, D có trọng âm rơi vào âm tiết 2.</a:t>
            </a:r>
            <a:endParaRPr lang="en-US" sz="2400" dirty="0"/>
          </a:p>
          <a:p>
            <a:r>
              <a:rPr lang="vi-VN" sz="2400" dirty="0"/>
              <a:t>- Phương án A, trọng âm rơi vào âm tiết 1 theo quy tắc cả 2 âm tiết đều chứa nguyên âm ngắn thì trọng âm rơi vào âm tiết 1.	</a:t>
            </a:r>
            <a:endParaRPr lang="en-US" sz="2400" dirty="0"/>
          </a:p>
          <a:p>
            <a:endParaRPr lang="en-US" sz="2400" dirty="0"/>
          </a:p>
        </p:txBody>
      </p:sp>
      <p:sp>
        <p:nvSpPr>
          <p:cNvPr id="5" name="Oval 4"/>
          <p:cNvSpPr/>
          <p:nvPr/>
        </p:nvSpPr>
        <p:spPr>
          <a:xfrm>
            <a:off x="1981200" y="2286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7019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6740307"/>
          </a:xfrm>
          <a:prstGeom prst="rect">
            <a:avLst/>
          </a:prstGeom>
          <a:noFill/>
        </p:spPr>
        <p:txBody>
          <a:bodyPr wrap="square" rtlCol="0">
            <a:spAutoFit/>
          </a:bodyPr>
          <a:lstStyle/>
          <a:p>
            <a:r>
              <a:rPr lang="en-US" b="1" dirty="0"/>
              <a:t>Question 20</a:t>
            </a:r>
            <a:r>
              <a:rPr lang="en-US" dirty="0"/>
              <a:t>. </a:t>
            </a:r>
            <a:r>
              <a:rPr lang="en-US" b="1" dirty="0"/>
              <a:t>A</a:t>
            </a:r>
            <a:r>
              <a:rPr lang="en-US" dirty="0"/>
              <a:t>. follow</a:t>
            </a:r>
            <a:r>
              <a:rPr lang="en-US" u="sng" dirty="0"/>
              <a:t>ed</a:t>
            </a:r>
            <a:r>
              <a:rPr lang="en-US" dirty="0"/>
              <a:t>	</a:t>
            </a:r>
            <a:r>
              <a:rPr lang="en-US" b="1" dirty="0"/>
              <a:t>B</a:t>
            </a:r>
            <a:r>
              <a:rPr lang="en-US" dirty="0"/>
              <a:t>. attract</a:t>
            </a:r>
            <a:r>
              <a:rPr lang="en-US" u="sng" dirty="0"/>
              <a:t>ed</a:t>
            </a:r>
            <a:r>
              <a:rPr lang="en-US" dirty="0"/>
              <a:t>	</a:t>
            </a:r>
            <a:r>
              <a:rPr lang="en-US" b="1" dirty="0"/>
              <a:t>C</a:t>
            </a:r>
            <a:r>
              <a:rPr lang="en-US" dirty="0"/>
              <a:t>. arriv</a:t>
            </a:r>
            <a:r>
              <a:rPr lang="en-US" u="sng" dirty="0"/>
              <a:t>ed</a:t>
            </a:r>
            <a:r>
              <a:rPr lang="en-US" dirty="0"/>
              <a:t>	</a:t>
            </a:r>
            <a:r>
              <a:rPr lang="en-US" b="1" dirty="0"/>
              <a:t>D</a:t>
            </a:r>
            <a:r>
              <a:rPr lang="en-US" dirty="0"/>
              <a:t>. delay</a:t>
            </a:r>
            <a:r>
              <a:rPr lang="en-US" u="sng" dirty="0"/>
              <a:t>ed</a:t>
            </a:r>
            <a:endParaRPr lang="en-US" dirty="0"/>
          </a:p>
          <a:p>
            <a:endParaRPr lang="en-US" b="1" dirty="0" smtClean="0"/>
          </a:p>
          <a:p>
            <a:r>
              <a:rPr lang="vi-VN" dirty="0" smtClean="0"/>
              <a:t>Kiến </a:t>
            </a:r>
            <a:r>
              <a:rPr lang="vi-VN" dirty="0"/>
              <a:t>thức : Cách phát âm đuôi -ED</a:t>
            </a:r>
            <a:endParaRPr lang="en-US" dirty="0"/>
          </a:p>
          <a:p>
            <a:r>
              <a:rPr lang="vi-VN" dirty="0"/>
              <a:t>Giải thích:</a:t>
            </a:r>
            <a:endParaRPr lang="en-US" dirty="0"/>
          </a:p>
          <a:p>
            <a:r>
              <a:rPr lang="vi-VN" dirty="0"/>
              <a:t>Quy tắc phát âm “ED”: </a:t>
            </a:r>
            <a:endParaRPr lang="en-US" dirty="0"/>
          </a:p>
          <a:p>
            <a:r>
              <a:rPr lang="vi-VN" dirty="0"/>
              <a:t>– Phát âm là /t/ khi từ có tận cùng bằng các phụ âm vô thanh: /θ/, /p/, /k/, /f/,  /s/, /ʃ/, /tʃ/</a:t>
            </a:r>
            <a:endParaRPr lang="en-US" dirty="0"/>
          </a:p>
          <a:p>
            <a:r>
              <a:rPr lang="vi-VN" dirty="0"/>
              <a:t>– Phát âm là /id/ khi từ có tận cùng là các âm: /t/, /d/</a:t>
            </a:r>
            <a:endParaRPr lang="en-US" dirty="0"/>
          </a:p>
          <a:p>
            <a:r>
              <a:rPr lang="vi-VN" dirty="0"/>
              <a:t>– Phát âm là /d/ khi các từ có tận cùng là nguyên âm và các phụ âm hữu thanh còn lại</a:t>
            </a:r>
            <a:endParaRPr lang="en-US" dirty="0"/>
          </a:p>
          <a:p>
            <a:r>
              <a:rPr lang="vi-VN" dirty="0"/>
              <a:t>Xét các đáp án: </a:t>
            </a:r>
            <a:endParaRPr lang="en-US" dirty="0"/>
          </a:p>
          <a:p>
            <a:r>
              <a:rPr lang="vi-VN" dirty="0"/>
              <a:t>	A. follow</a:t>
            </a:r>
            <a:r>
              <a:rPr lang="vi-VN" u="sng" dirty="0"/>
              <a:t>ed</a:t>
            </a:r>
            <a:r>
              <a:rPr lang="vi-VN" dirty="0"/>
              <a:t> /ˈfɒləʊd/	B. attract</a:t>
            </a:r>
            <a:r>
              <a:rPr lang="vi-VN" u="sng" dirty="0"/>
              <a:t>ed</a:t>
            </a:r>
            <a:r>
              <a:rPr lang="vi-VN" dirty="0"/>
              <a:t> /əˈtræktid/</a:t>
            </a:r>
            <a:endParaRPr lang="en-US" dirty="0"/>
          </a:p>
          <a:p>
            <a:r>
              <a:rPr lang="vi-VN" dirty="0"/>
              <a:t>	C. arriv</a:t>
            </a:r>
            <a:r>
              <a:rPr lang="vi-VN" u="sng" dirty="0"/>
              <a:t>ed</a:t>
            </a:r>
            <a:r>
              <a:rPr lang="vi-VN" dirty="0"/>
              <a:t> /əˈraɪvd/	D. delay</a:t>
            </a:r>
            <a:r>
              <a:rPr lang="vi-VN" u="sng" dirty="0"/>
              <a:t>ed</a:t>
            </a:r>
            <a:r>
              <a:rPr lang="vi-VN" dirty="0"/>
              <a:t> /dɪˈleɪd/</a:t>
            </a:r>
            <a:endParaRPr lang="en-US" dirty="0"/>
          </a:p>
          <a:p>
            <a:r>
              <a:rPr lang="vi-VN" dirty="0"/>
              <a:t>Vậy đáp án đúng là B	</a:t>
            </a:r>
            <a:endParaRPr lang="en-US" dirty="0"/>
          </a:p>
          <a:p>
            <a:r>
              <a:rPr lang="en-US" b="1" dirty="0"/>
              <a:t>Question 21</a:t>
            </a:r>
            <a:r>
              <a:rPr lang="vi-VN" dirty="0"/>
              <a:t>. </a:t>
            </a:r>
            <a:r>
              <a:rPr lang="vi-VN" b="1" dirty="0"/>
              <a:t>A</a:t>
            </a:r>
            <a:r>
              <a:rPr lang="vi-VN" dirty="0"/>
              <a:t>. h</a:t>
            </a:r>
            <a:r>
              <a:rPr lang="vi-VN" u="sng" dirty="0"/>
              <a:t>ea</a:t>
            </a:r>
            <a:r>
              <a:rPr lang="vi-VN" dirty="0"/>
              <a:t>d	</a:t>
            </a:r>
            <a:r>
              <a:rPr lang="vi-VN" b="1" dirty="0"/>
              <a:t>B</a:t>
            </a:r>
            <a:r>
              <a:rPr lang="vi-VN" dirty="0"/>
              <a:t>. h</a:t>
            </a:r>
            <a:r>
              <a:rPr lang="vi-VN" u="sng" dirty="0"/>
              <a:t>ea</a:t>
            </a:r>
            <a:r>
              <a:rPr lang="vi-VN" dirty="0"/>
              <a:t>lth	</a:t>
            </a:r>
            <a:r>
              <a:rPr lang="vi-VN" b="1" dirty="0"/>
              <a:t>C</a:t>
            </a:r>
            <a:r>
              <a:rPr lang="vi-VN" dirty="0"/>
              <a:t>. d</a:t>
            </a:r>
            <a:r>
              <a:rPr lang="vi-VN" u="sng" dirty="0"/>
              <a:t>ea</a:t>
            </a:r>
            <a:r>
              <a:rPr lang="vi-VN" dirty="0"/>
              <a:t>th	</a:t>
            </a:r>
            <a:r>
              <a:rPr lang="vi-VN" b="1" dirty="0"/>
              <a:t>D</a:t>
            </a:r>
            <a:r>
              <a:rPr lang="vi-VN" dirty="0"/>
              <a:t>. dr</a:t>
            </a:r>
            <a:r>
              <a:rPr lang="vi-VN" u="sng" dirty="0"/>
              <a:t>ea</a:t>
            </a:r>
            <a:r>
              <a:rPr lang="vi-VN" dirty="0"/>
              <a:t>m</a:t>
            </a:r>
            <a:endParaRPr lang="en-US" dirty="0"/>
          </a:p>
          <a:p>
            <a:r>
              <a:rPr lang="vi-VN" b="1" dirty="0"/>
              <a:t> </a:t>
            </a:r>
            <a:endParaRPr lang="en-US" dirty="0"/>
          </a:p>
          <a:p>
            <a:endParaRPr lang="en-US" b="1" dirty="0" smtClean="0"/>
          </a:p>
          <a:p>
            <a:r>
              <a:rPr lang="vi-VN" dirty="0" smtClean="0"/>
              <a:t>Kiến </a:t>
            </a:r>
            <a:r>
              <a:rPr lang="vi-VN" dirty="0"/>
              <a:t>thức: Cách phát âm của nguyên âm</a:t>
            </a:r>
            <a:endParaRPr lang="en-US" dirty="0"/>
          </a:p>
          <a:p>
            <a:r>
              <a:rPr lang="vi-VN" dirty="0"/>
              <a:t>Giải thích:</a:t>
            </a:r>
            <a:endParaRPr lang="en-US" dirty="0"/>
          </a:p>
          <a:p>
            <a:r>
              <a:rPr lang="vi-VN" dirty="0"/>
              <a:t>Xét các đáp án:</a:t>
            </a:r>
            <a:endParaRPr lang="en-US" dirty="0"/>
          </a:p>
          <a:p>
            <a:r>
              <a:rPr lang="vi-VN" dirty="0"/>
              <a:t>	A. h</a:t>
            </a:r>
            <a:r>
              <a:rPr lang="vi-VN" u="sng" dirty="0"/>
              <a:t>ea</a:t>
            </a:r>
            <a:r>
              <a:rPr lang="vi-VN" dirty="0"/>
              <a:t>d /hed/	B. h</a:t>
            </a:r>
            <a:r>
              <a:rPr lang="vi-VN" u="sng" dirty="0"/>
              <a:t>ea</a:t>
            </a:r>
            <a:r>
              <a:rPr lang="vi-VN" dirty="0"/>
              <a:t>lth /helθ/	</a:t>
            </a:r>
            <a:endParaRPr lang="en-US" dirty="0"/>
          </a:p>
          <a:p>
            <a:r>
              <a:rPr lang="vi-VN" dirty="0"/>
              <a:t>	C. d</a:t>
            </a:r>
            <a:r>
              <a:rPr lang="vi-VN" u="sng" dirty="0"/>
              <a:t>ea</a:t>
            </a:r>
            <a:r>
              <a:rPr lang="vi-VN" dirty="0"/>
              <a:t>th /deθ/	D. dr</a:t>
            </a:r>
            <a:r>
              <a:rPr lang="vi-VN" u="sng" dirty="0"/>
              <a:t>ea</a:t>
            </a:r>
            <a:r>
              <a:rPr lang="vi-VN" dirty="0"/>
              <a:t>m /driːm/</a:t>
            </a:r>
            <a:endParaRPr lang="en-US" dirty="0"/>
          </a:p>
          <a:p>
            <a:r>
              <a:rPr lang="vi-VN" dirty="0"/>
              <a:t>Vậy đáp án đúng là D	</a:t>
            </a:r>
            <a:endParaRPr lang="en-US" dirty="0"/>
          </a:p>
          <a:p>
            <a:endParaRPr lang="en-US" dirty="0"/>
          </a:p>
        </p:txBody>
      </p:sp>
      <p:sp>
        <p:nvSpPr>
          <p:cNvPr id="5" name="Oval 4"/>
          <p:cNvSpPr/>
          <p:nvPr/>
        </p:nvSpPr>
        <p:spPr>
          <a:xfrm>
            <a:off x="3048000" y="2286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5715000" y="4114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506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 calcmode="lin" valueType="num">
                                      <p:cBhvr additive="base">
                                        <p:cTn id="3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 calcmode="lin" valueType="num">
                                      <p:cBhvr additive="base">
                                        <p:cTn id="3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anim calcmode="lin" valueType="num">
                                      <p:cBhvr additive="base">
                                        <p:cTn id="4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4">
                                            <p:txEl>
                                              <p:pRg st="15" end="15"/>
                                            </p:txEl>
                                          </p:spTgt>
                                        </p:tgtEl>
                                        <p:attrNameLst>
                                          <p:attrName>style.visibility</p:attrName>
                                        </p:attrNameLst>
                                      </p:cBhvr>
                                      <p:to>
                                        <p:strVal val="visible"/>
                                      </p:to>
                                    </p:set>
                                    <p:animEffect transition="in" filter="fade">
                                      <p:cBhvr>
                                        <p:cTn id="55" dur="1000"/>
                                        <p:tgtEl>
                                          <p:spTgt spid="4">
                                            <p:txEl>
                                              <p:pRg st="15" end="15"/>
                                            </p:txEl>
                                          </p:spTgt>
                                        </p:tgtEl>
                                      </p:cBhvr>
                                    </p:animEffect>
                                    <p:anim calcmode="lin" valueType="num">
                                      <p:cBhvr>
                                        <p:cTn id="56"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15" end="15"/>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
                                            <p:txEl>
                                              <p:pRg st="16" end="16"/>
                                            </p:txEl>
                                          </p:spTgt>
                                        </p:tgtEl>
                                        <p:attrNameLst>
                                          <p:attrName>style.visibility</p:attrName>
                                        </p:attrNameLst>
                                      </p:cBhvr>
                                      <p:to>
                                        <p:strVal val="visible"/>
                                      </p:to>
                                    </p:set>
                                    <p:animEffect transition="in" filter="fade">
                                      <p:cBhvr>
                                        <p:cTn id="60" dur="1000"/>
                                        <p:tgtEl>
                                          <p:spTgt spid="4">
                                            <p:txEl>
                                              <p:pRg st="16" end="16"/>
                                            </p:txEl>
                                          </p:spTgt>
                                        </p:tgtEl>
                                      </p:cBhvr>
                                    </p:animEffect>
                                    <p:anim calcmode="lin" valueType="num">
                                      <p:cBhvr>
                                        <p:cTn id="61" dur="1000" fill="hold"/>
                                        <p:tgtEl>
                                          <p:spTgt spid="4">
                                            <p:txEl>
                                              <p:pRg st="16" end="16"/>
                                            </p:txEl>
                                          </p:spTgt>
                                        </p:tgtEl>
                                        <p:attrNameLst>
                                          <p:attrName>ppt_x</p:attrName>
                                        </p:attrNameLst>
                                      </p:cBhvr>
                                      <p:tavLst>
                                        <p:tav tm="0">
                                          <p:val>
                                            <p:strVal val="#ppt_x"/>
                                          </p:val>
                                        </p:tav>
                                        <p:tav tm="100000">
                                          <p:val>
                                            <p:strVal val="#ppt_x"/>
                                          </p:val>
                                        </p:tav>
                                      </p:tavLst>
                                    </p:anim>
                                    <p:anim calcmode="lin" valueType="num">
                                      <p:cBhvr>
                                        <p:cTn id="62" dur="1000" fill="hold"/>
                                        <p:tgtEl>
                                          <p:spTgt spid="4">
                                            <p:txEl>
                                              <p:pRg st="16" end="16"/>
                                            </p:txEl>
                                          </p:spTgt>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4">
                                            <p:txEl>
                                              <p:pRg st="17" end="17"/>
                                            </p:txEl>
                                          </p:spTgt>
                                        </p:tgtEl>
                                        <p:attrNameLst>
                                          <p:attrName>style.visibility</p:attrName>
                                        </p:attrNameLst>
                                      </p:cBhvr>
                                      <p:to>
                                        <p:strVal val="visible"/>
                                      </p:to>
                                    </p:set>
                                    <p:animEffect transition="in" filter="fade">
                                      <p:cBhvr>
                                        <p:cTn id="65" dur="1000"/>
                                        <p:tgtEl>
                                          <p:spTgt spid="4">
                                            <p:txEl>
                                              <p:pRg st="17" end="17"/>
                                            </p:txEl>
                                          </p:spTgt>
                                        </p:tgtEl>
                                      </p:cBhvr>
                                    </p:animEffect>
                                    <p:anim calcmode="lin" valueType="num">
                                      <p:cBhvr>
                                        <p:cTn id="66" dur="1000" fill="hold"/>
                                        <p:tgtEl>
                                          <p:spTgt spid="4">
                                            <p:txEl>
                                              <p:pRg st="17" end="17"/>
                                            </p:txEl>
                                          </p:spTgt>
                                        </p:tgtEl>
                                        <p:attrNameLst>
                                          <p:attrName>ppt_x</p:attrName>
                                        </p:attrNameLst>
                                      </p:cBhvr>
                                      <p:tavLst>
                                        <p:tav tm="0">
                                          <p:val>
                                            <p:strVal val="#ppt_x"/>
                                          </p:val>
                                        </p:tav>
                                        <p:tav tm="100000">
                                          <p:val>
                                            <p:strVal val="#ppt_x"/>
                                          </p:val>
                                        </p:tav>
                                      </p:tavLst>
                                    </p:anim>
                                    <p:anim calcmode="lin" valueType="num">
                                      <p:cBhvr>
                                        <p:cTn id="67" dur="1000" fill="hold"/>
                                        <p:tgtEl>
                                          <p:spTgt spid="4">
                                            <p:txEl>
                                              <p:pRg st="17" end="17"/>
                                            </p:txEl>
                                          </p:spTgt>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4">
                                            <p:txEl>
                                              <p:pRg st="18" end="18"/>
                                            </p:txEl>
                                          </p:spTgt>
                                        </p:tgtEl>
                                        <p:attrNameLst>
                                          <p:attrName>style.visibility</p:attrName>
                                        </p:attrNameLst>
                                      </p:cBhvr>
                                      <p:to>
                                        <p:strVal val="visible"/>
                                      </p:to>
                                    </p:set>
                                    <p:animEffect transition="in" filter="fade">
                                      <p:cBhvr>
                                        <p:cTn id="70" dur="1000"/>
                                        <p:tgtEl>
                                          <p:spTgt spid="4">
                                            <p:txEl>
                                              <p:pRg st="18" end="18"/>
                                            </p:txEl>
                                          </p:spTgt>
                                        </p:tgtEl>
                                      </p:cBhvr>
                                    </p:animEffect>
                                    <p:anim calcmode="lin" valueType="num">
                                      <p:cBhvr>
                                        <p:cTn id="71" dur="1000" fill="hold"/>
                                        <p:tgtEl>
                                          <p:spTgt spid="4">
                                            <p:txEl>
                                              <p:pRg st="18" end="18"/>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18" end="18"/>
                                            </p:txEl>
                                          </p:spTgt>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4">
                                            <p:txEl>
                                              <p:pRg st="19" end="19"/>
                                            </p:txEl>
                                          </p:spTgt>
                                        </p:tgtEl>
                                        <p:attrNameLst>
                                          <p:attrName>style.visibility</p:attrName>
                                        </p:attrNameLst>
                                      </p:cBhvr>
                                      <p:to>
                                        <p:strVal val="visible"/>
                                      </p:to>
                                    </p:set>
                                    <p:animEffect transition="in" filter="fade">
                                      <p:cBhvr>
                                        <p:cTn id="75" dur="1000"/>
                                        <p:tgtEl>
                                          <p:spTgt spid="4">
                                            <p:txEl>
                                              <p:pRg st="19" end="19"/>
                                            </p:txEl>
                                          </p:spTgt>
                                        </p:tgtEl>
                                      </p:cBhvr>
                                    </p:animEffect>
                                    <p:anim calcmode="lin" valueType="num">
                                      <p:cBhvr>
                                        <p:cTn id="76" dur="1000" fill="hold"/>
                                        <p:tgtEl>
                                          <p:spTgt spid="4">
                                            <p:txEl>
                                              <p:pRg st="19" end="19"/>
                                            </p:txEl>
                                          </p:spTgt>
                                        </p:tgtEl>
                                        <p:attrNameLst>
                                          <p:attrName>ppt_x</p:attrName>
                                        </p:attrNameLst>
                                      </p:cBhvr>
                                      <p:tavLst>
                                        <p:tav tm="0">
                                          <p:val>
                                            <p:strVal val="#ppt_x"/>
                                          </p:val>
                                        </p:tav>
                                        <p:tav tm="100000">
                                          <p:val>
                                            <p:strVal val="#ppt_x"/>
                                          </p:val>
                                        </p:tav>
                                      </p:tavLst>
                                    </p:anim>
                                    <p:anim calcmode="lin" valueType="num">
                                      <p:cBhvr>
                                        <p:cTn id="77" dur="1000" fill="hold"/>
                                        <p:tgtEl>
                                          <p:spTgt spid="4">
                                            <p:txEl>
                                              <p:pRg st="19" end="19"/>
                                            </p:txEl>
                                          </p:spTgt>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4">
                                            <p:txEl>
                                              <p:pRg st="20" end="20"/>
                                            </p:txEl>
                                          </p:spTgt>
                                        </p:tgtEl>
                                        <p:attrNameLst>
                                          <p:attrName>style.visibility</p:attrName>
                                        </p:attrNameLst>
                                      </p:cBhvr>
                                      <p:to>
                                        <p:strVal val="visible"/>
                                      </p:to>
                                    </p:set>
                                    <p:animEffect transition="in" filter="fade">
                                      <p:cBhvr>
                                        <p:cTn id="80" dur="1000"/>
                                        <p:tgtEl>
                                          <p:spTgt spid="4">
                                            <p:txEl>
                                              <p:pRg st="20" end="20"/>
                                            </p:txEl>
                                          </p:spTgt>
                                        </p:tgtEl>
                                      </p:cBhvr>
                                    </p:animEffect>
                                    <p:anim calcmode="lin" valueType="num">
                                      <p:cBhvr>
                                        <p:cTn id="81" dur="1000" fill="hold"/>
                                        <p:tgtEl>
                                          <p:spTgt spid="4">
                                            <p:txEl>
                                              <p:pRg st="20" end="20"/>
                                            </p:txEl>
                                          </p:spTgt>
                                        </p:tgtEl>
                                        <p:attrNameLst>
                                          <p:attrName>ppt_x</p:attrName>
                                        </p:attrNameLst>
                                      </p:cBhvr>
                                      <p:tavLst>
                                        <p:tav tm="0">
                                          <p:val>
                                            <p:strVal val="#ppt_x"/>
                                          </p:val>
                                        </p:tav>
                                        <p:tav tm="100000">
                                          <p:val>
                                            <p:strVal val="#ppt_x"/>
                                          </p:val>
                                        </p:tav>
                                      </p:tavLst>
                                    </p:anim>
                                    <p:anim calcmode="lin" valueType="num">
                                      <p:cBhvr>
                                        <p:cTn id="82" dur="1000" fill="hold"/>
                                        <p:tgtEl>
                                          <p:spTgt spid="4">
                                            <p:txEl>
                                              <p:pRg st="20" end="20"/>
                                            </p:txEl>
                                          </p:spTgt>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6"/>
                                        </p:tgtEl>
                                        <p:attrNameLst>
                                          <p:attrName>style.visibility</p:attrName>
                                        </p:attrNameLst>
                                      </p:cBhvr>
                                      <p:to>
                                        <p:strVal val="visible"/>
                                      </p:to>
                                    </p:set>
                                    <p:anim calcmode="lin" valueType="num">
                                      <p:cBhvr additive="base">
                                        <p:cTn id="87" dur="500" fill="hold"/>
                                        <p:tgtEl>
                                          <p:spTgt spid="6"/>
                                        </p:tgtEl>
                                        <p:attrNameLst>
                                          <p:attrName>ppt_x</p:attrName>
                                        </p:attrNameLst>
                                      </p:cBhvr>
                                      <p:tavLst>
                                        <p:tav tm="0">
                                          <p:val>
                                            <p:strVal val="#ppt_x"/>
                                          </p:val>
                                        </p:tav>
                                        <p:tav tm="100000">
                                          <p:val>
                                            <p:strVal val="#ppt_x"/>
                                          </p:val>
                                        </p:tav>
                                      </p:tavLst>
                                    </p:anim>
                                    <p:anim calcmode="lin" valueType="num">
                                      <p:cBhvr additive="base">
                                        <p:cTn id="8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686800" cy="7294305"/>
          </a:xfrm>
          <a:prstGeom prst="rect">
            <a:avLst/>
          </a:prstGeom>
          <a:noFill/>
        </p:spPr>
        <p:txBody>
          <a:bodyPr wrap="square" rtlCol="0">
            <a:spAutoFit/>
          </a:bodyPr>
          <a:lstStyle/>
          <a:p>
            <a:r>
              <a:rPr lang="en-US" b="1" dirty="0"/>
              <a:t>Question 22</a:t>
            </a:r>
            <a:r>
              <a:rPr lang="en-US" dirty="0"/>
              <a:t>. The way the team </a:t>
            </a:r>
            <a:r>
              <a:rPr lang="en-US" b="1" u="sng" dirty="0"/>
              <a:t>clinched</a:t>
            </a:r>
            <a:r>
              <a:rPr lang="en-US" dirty="0"/>
              <a:t> the title in the last three minutes is one of the greatest moments</a:t>
            </a:r>
          </a:p>
          <a:p>
            <a:r>
              <a:rPr lang="en-US" dirty="0"/>
              <a:t>in world football.</a:t>
            </a:r>
          </a:p>
          <a:p>
            <a:r>
              <a:rPr lang="en-US" dirty="0"/>
              <a:t>	</a:t>
            </a:r>
            <a:r>
              <a:rPr lang="en-US" b="1" dirty="0"/>
              <a:t>A</a:t>
            </a:r>
            <a:r>
              <a:rPr lang="en-US" dirty="0"/>
              <a:t>. destroyed 	</a:t>
            </a:r>
            <a:r>
              <a:rPr lang="en-US" b="1" dirty="0"/>
              <a:t>B</a:t>
            </a:r>
            <a:r>
              <a:rPr lang="en-US" dirty="0"/>
              <a:t>. dealt 	</a:t>
            </a:r>
            <a:r>
              <a:rPr lang="en-US" b="1" dirty="0"/>
              <a:t>C</a:t>
            </a:r>
            <a:r>
              <a:rPr lang="en-US" dirty="0"/>
              <a:t>. won 	</a:t>
            </a:r>
            <a:r>
              <a:rPr lang="en-US" b="1" dirty="0"/>
              <a:t>D</a:t>
            </a:r>
            <a:r>
              <a:rPr lang="en-US" dirty="0"/>
              <a:t>. robbed</a:t>
            </a:r>
          </a:p>
          <a:p>
            <a:r>
              <a:rPr lang="vi-VN" b="1" dirty="0"/>
              <a:t>Question 22</a:t>
            </a:r>
            <a:r>
              <a:rPr lang="vi-VN" dirty="0"/>
              <a:t>. </a:t>
            </a:r>
            <a:r>
              <a:rPr lang="vi-VN" b="1" dirty="0"/>
              <a:t>Đáp án C</a:t>
            </a:r>
            <a:endParaRPr lang="en-US" dirty="0"/>
          </a:p>
          <a:p>
            <a:r>
              <a:rPr lang="vi-VN" dirty="0"/>
              <a:t>Kiến thức: Đồng nghĩa (từ đơn)</a:t>
            </a:r>
            <a:endParaRPr lang="en-US" dirty="0"/>
          </a:p>
          <a:p>
            <a:r>
              <a:rPr lang="vi-VN" dirty="0"/>
              <a:t>Giải </a:t>
            </a:r>
            <a:r>
              <a:rPr lang="vi-VN" dirty="0" smtClean="0"/>
              <a:t>thích:</a:t>
            </a:r>
            <a:r>
              <a:rPr lang="en-US" dirty="0" smtClean="0"/>
              <a:t>    </a:t>
            </a:r>
            <a:r>
              <a:rPr lang="vi-VN" dirty="0" smtClean="0"/>
              <a:t>Ta </a:t>
            </a:r>
            <a:r>
              <a:rPr lang="vi-VN" dirty="0"/>
              <a:t>có: clinch (v): giành được</a:t>
            </a:r>
            <a:endParaRPr lang="en-US" dirty="0"/>
          </a:p>
          <a:p>
            <a:r>
              <a:rPr lang="vi-VN" dirty="0"/>
              <a:t>Xét các đáp án:</a:t>
            </a:r>
            <a:endParaRPr lang="en-US" dirty="0"/>
          </a:p>
          <a:p>
            <a:r>
              <a:rPr lang="vi-VN" dirty="0"/>
              <a:t>	A. destroy (v): phá hủy	B. deal (+ with) (v): xử lí 	</a:t>
            </a:r>
            <a:endParaRPr lang="en-US" dirty="0"/>
          </a:p>
          <a:p>
            <a:r>
              <a:rPr lang="vi-VN" dirty="0"/>
              <a:t>	C. win (v): chiến thắng	D. rob (v): cướp</a:t>
            </a:r>
            <a:endParaRPr lang="en-US" dirty="0"/>
          </a:p>
          <a:p>
            <a:r>
              <a:rPr lang="vi-VN" dirty="0"/>
              <a:t>	clinch = win </a:t>
            </a:r>
            <a:endParaRPr lang="en-US" dirty="0"/>
          </a:p>
          <a:p>
            <a:r>
              <a:rPr lang="vi-VN" dirty="0"/>
              <a:t>Tạm dịch: Cách đội giành được danh hiệu trong ba phút cuối cùng là một trong những khoảnh khắc tuyệt vời nhất trong bóng đá thế giới.</a:t>
            </a:r>
            <a:endParaRPr lang="en-US" dirty="0"/>
          </a:p>
          <a:p>
            <a:r>
              <a:rPr lang="vi-VN" dirty="0"/>
              <a:t> </a:t>
            </a:r>
            <a:endParaRPr lang="en-US" dirty="0"/>
          </a:p>
          <a:p>
            <a:r>
              <a:rPr lang="en-US" b="1" dirty="0"/>
              <a:t>Question 23</a:t>
            </a:r>
            <a:r>
              <a:rPr lang="vi-VN" dirty="0"/>
              <a:t>. In order to prevent the spread of Covid-19, it is especially important to </a:t>
            </a:r>
            <a:r>
              <a:rPr lang="vi-VN" b="1" u="sng" dirty="0"/>
              <a:t>ventilate</a:t>
            </a:r>
            <a:r>
              <a:rPr lang="vi-VN" dirty="0"/>
              <a:t> the room.</a:t>
            </a:r>
            <a:endParaRPr lang="en-US" dirty="0"/>
          </a:p>
          <a:p>
            <a:r>
              <a:rPr lang="vi-VN" dirty="0"/>
              <a:t>	</a:t>
            </a:r>
            <a:r>
              <a:rPr lang="vi-VN" b="1" dirty="0"/>
              <a:t>A</a:t>
            </a:r>
            <a:r>
              <a:rPr lang="vi-VN" dirty="0"/>
              <a:t>. remove 	</a:t>
            </a:r>
            <a:r>
              <a:rPr lang="vi-VN" b="1" dirty="0"/>
              <a:t>B</a:t>
            </a:r>
            <a:r>
              <a:rPr lang="vi-VN" dirty="0"/>
              <a:t>. dust 	</a:t>
            </a:r>
            <a:r>
              <a:rPr lang="vi-VN" b="1" dirty="0"/>
              <a:t>C</a:t>
            </a:r>
            <a:r>
              <a:rPr lang="vi-VN" dirty="0"/>
              <a:t>. clean 	</a:t>
            </a:r>
            <a:r>
              <a:rPr lang="vi-VN" b="1" dirty="0"/>
              <a:t>D</a:t>
            </a:r>
            <a:r>
              <a:rPr lang="vi-VN" dirty="0"/>
              <a:t>. air</a:t>
            </a:r>
            <a:endParaRPr lang="en-US" dirty="0"/>
          </a:p>
          <a:p>
            <a:endParaRPr lang="en-US" b="1" dirty="0" smtClean="0"/>
          </a:p>
          <a:p>
            <a:r>
              <a:rPr lang="vi-VN" dirty="0" smtClean="0"/>
              <a:t>Kiến </a:t>
            </a:r>
            <a:r>
              <a:rPr lang="vi-VN" dirty="0"/>
              <a:t>thức: Đồng nghĩa (từ </a:t>
            </a:r>
            <a:r>
              <a:rPr lang="vi-VN" dirty="0" smtClean="0"/>
              <a:t>đơn)</a:t>
            </a:r>
            <a:r>
              <a:rPr lang="en-US" dirty="0" smtClean="0"/>
              <a:t>  </a:t>
            </a:r>
            <a:r>
              <a:rPr lang="vi-VN" dirty="0" smtClean="0"/>
              <a:t>Giải </a:t>
            </a:r>
            <a:r>
              <a:rPr lang="vi-VN" dirty="0"/>
              <a:t>thích:</a:t>
            </a:r>
            <a:endParaRPr lang="en-US" dirty="0"/>
          </a:p>
          <a:p>
            <a:r>
              <a:rPr lang="vi-VN" dirty="0"/>
              <a:t>Ta có: ventilate (v): làm thông gió</a:t>
            </a:r>
            <a:endParaRPr lang="en-US" dirty="0"/>
          </a:p>
          <a:p>
            <a:r>
              <a:rPr lang="vi-VN" dirty="0"/>
              <a:t>	A. remove (v): loại bỏ 	B. dust (v): làm bụi	</a:t>
            </a:r>
            <a:endParaRPr lang="en-US" dirty="0"/>
          </a:p>
          <a:p>
            <a:r>
              <a:rPr lang="vi-VN" dirty="0"/>
              <a:t>	C. clean (v): làm sạch	D. air (v): làm thông gió</a:t>
            </a:r>
            <a:endParaRPr lang="en-US" dirty="0"/>
          </a:p>
          <a:p>
            <a:r>
              <a:rPr lang="vi-VN" dirty="0"/>
              <a:t>	ventilate = air</a:t>
            </a:r>
            <a:endParaRPr lang="en-US" dirty="0"/>
          </a:p>
          <a:p>
            <a:r>
              <a:rPr lang="vi-VN" dirty="0"/>
              <a:t>Tạm dịch: Để ngăn chặn sự lây lan của Covid-19, điều đặc biệt quan trọng là phải thông gió cho căn phòng.	</a:t>
            </a:r>
            <a:endParaRPr lang="en-US" dirty="0"/>
          </a:p>
          <a:p>
            <a:endParaRPr lang="en-US" dirty="0"/>
          </a:p>
        </p:txBody>
      </p:sp>
      <p:sp>
        <p:nvSpPr>
          <p:cNvPr id="5" name="Oval 4"/>
          <p:cNvSpPr/>
          <p:nvPr/>
        </p:nvSpPr>
        <p:spPr>
          <a:xfrm>
            <a:off x="38100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4800600" y="44196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365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6" end="16"/>
                                            </p:txEl>
                                          </p:spTgt>
                                        </p:tgtEl>
                                        <p:attrNameLst>
                                          <p:attrName>style.visibility</p:attrName>
                                        </p:attrNameLst>
                                      </p:cBhvr>
                                      <p:to>
                                        <p:strVal val="visible"/>
                                      </p:to>
                                    </p:set>
                                    <p:anim calcmode="lin" valueType="num">
                                      <p:cBhvr additive="base">
                                        <p:cTn id="4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7" end="17"/>
                                            </p:txEl>
                                          </p:spTgt>
                                        </p:tgtEl>
                                        <p:attrNameLst>
                                          <p:attrName>style.visibility</p:attrName>
                                        </p:attrNameLst>
                                      </p:cBhvr>
                                      <p:to>
                                        <p:strVal val="visible"/>
                                      </p:to>
                                    </p:set>
                                    <p:anim calcmode="lin" valueType="num">
                                      <p:cBhvr additive="base">
                                        <p:cTn id="51"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7" end="17"/>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8" end="18"/>
                                            </p:txEl>
                                          </p:spTgt>
                                        </p:tgtEl>
                                        <p:attrNameLst>
                                          <p:attrName>style.visibility</p:attrName>
                                        </p:attrNameLst>
                                      </p:cBhvr>
                                      <p:to>
                                        <p:strVal val="visible"/>
                                      </p:to>
                                    </p:set>
                                    <p:anim calcmode="lin" valueType="num">
                                      <p:cBhvr additive="base">
                                        <p:cTn id="55" dur="500" fill="hold"/>
                                        <p:tgtEl>
                                          <p:spTgt spid="4">
                                            <p:txEl>
                                              <p:pRg st="18" end="1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8" end="18"/>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4">
                                            <p:txEl>
                                              <p:pRg st="19" end="19"/>
                                            </p:txEl>
                                          </p:spTgt>
                                        </p:tgtEl>
                                        <p:attrNameLst>
                                          <p:attrName>style.visibility</p:attrName>
                                        </p:attrNameLst>
                                      </p:cBhvr>
                                      <p:to>
                                        <p:strVal val="visible"/>
                                      </p:to>
                                    </p:set>
                                    <p:anim calcmode="lin" valueType="num">
                                      <p:cBhvr additive="base">
                                        <p:cTn id="59" dur="500" fill="hold"/>
                                        <p:tgtEl>
                                          <p:spTgt spid="4">
                                            <p:txEl>
                                              <p:pRg st="19" end="1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19" end="19"/>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4">
                                            <p:txEl>
                                              <p:pRg st="20" end="20"/>
                                            </p:txEl>
                                          </p:spTgt>
                                        </p:tgtEl>
                                        <p:attrNameLst>
                                          <p:attrName>style.visibility</p:attrName>
                                        </p:attrNameLst>
                                      </p:cBhvr>
                                      <p:to>
                                        <p:strVal val="visible"/>
                                      </p:to>
                                    </p:set>
                                    <p:anim calcmode="lin" valueType="num">
                                      <p:cBhvr additive="base">
                                        <p:cTn id="63" dur="500" fill="hold"/>
                                        <p:tgtEl>
                                          <p:spTgt spid="4">
                                            <p:txEl>
                                              <p:pRg st="20" end="2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txEl>
                                              <p:pRg st="20" end="20"/>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6"/>
                                        </p:tgtEl>
                                        <p:attrNameLst>
                                          <p:attrName>style.visibility</p:attrName>
                                        </p:attrNameLst>
                                      </p:cBhvr>
                                      <p:to>
                                        <p:strVal val="visible"/>
                                      </p:to>
                                    </p:set>
                                    <p:anim calcmode="lin" valueType="num">
                                      <p:cBhvr additive="base">
                                        <p:cTn id="69" dur="500" fill="hold"/>
                                        <p:tgtEl>
                                          <p:spTgt spid="6"/>
                                        </p:tgtEl>
                                        <p:attrNameLst>
                                          <p:attrName>ppt_x</p:attrName>
                                        </p:attrNameLst>
                                      </p:cBhvr>
                                      <p:tavLst>
                                        <p:tav tm="0">
                                          <p:val>
                                            <p:strVal val="#ppt_x"/>
                                          </p:val>
                                        </p:tav>
                                        <p:tav tm="100000">
                                          <p:val>
                                            <p:strVal val="#ppt_x"/>
                                          </p:val>
                                        </p:tav>
                                      </p:tavLst>
                                    </p:anim>
                                    <p:anim calcmode="lin" valueType="num">
                                      <p:cBhvr additive="base">
                                        <p:cTn id="7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7294305"/>
          </a:xfrm>
          <a:prstGeom prst="rect">
            <a:avLst/>
          </a:prstGeom>
          <a:noFill/>
        </p:spPr>
        <p:txBody>
          <a:bodyPr wrap="square" rtlCol="0">
            <a:spAutoFit/>
          </a:bodyPr>
          <a:lstStyle/>
          <a:p>
            <a:r>
              <a:rPr lang="en-US" b="1" dirty="0"/>
              <a:t>Question 24</a:t>
            </a:r>
            <a:r>
              <a:rPr lang="en-US" dirty="0"/>
              <a:t>. Jane is trying to get to sleep, so if you wake her up she will </a:t>
            </a:r>
            <a:r>
              <a:rPr lang="en-US" b="1" u="sng" dirty="0"/>
              <a:t>fly off the handle</a:t>
            </a:r>
            <a:r>
              <a:rPr lang="en-US" dirty="0"/>
              <a:t>.</a:t>
            </a:r>
          </a:p>
          <a:p>
            <a:r>
              <a:rPr lang="en-US" dirty="0"/>
              <a:t>	</a:t>
            </a:r>
            <a:r>
              <a:rPr lang="en-US" b="1" dirty="0"/>
              <a:t>A</a:t>
            </a:r>
            <a:r>
              <a:rPr lang="en-US" dirty="0"/>
              <a:t>. continue sleeping	</a:t>
            </a:r>
            <a:r>
              <a:rPr lang="en-US" b="1" dirty="0"/>
              <a:t>B</a:t>
            </a:r>
            <a:r>
              <a:rPr lang="en-US" dirty="0"/>
              <a:t>. want to fly	</a:t>
            </a:r>
            <a:r>
              <a:rPr lang="en-US" b="1" dirty="0"/>
              <a:t>C</a:t>
            </a:r>
            <a:r>
              <a:rPr lang="en-US" dirty="0"/>
              <a:t>. become angry	</a:t>
            </a:r>
            <a:r>
              <a:rPr lang="en-US" b="1" dirty="0"/>
              <a:t>D</a:t>
            </a:r>
            <a:r>
              <a:rPr lang="en-US" dirty="0"/>
              <a:t>. keep calm</a:t>
            </a:r>
          </a:p>
          <a:p>
            <a:r>
              <a:rPr lang="vi-VN" b="1" dirty="0"/>
              <a:t>Question 24</a:t>
            </a:r>
            <a:r>
              <a:rPr lang="vi-VN" dirty="0"/>
              <a:t>. </a:t>
            </a:r>
            <a:r>
              <a:rPr lang="vi-VN" b="1" dirty="0"/>
              <a:t>Đáp án D</a:t>
            </a:r>
            <a:endParaRPr lang="en-US" dirty="0"/>
          </a:p>
          <a:p>
            <a:r>
              <a:rPr lang="vi-VN" dirty="0"/>
              <a:t>Kiến thức: Trái nghĩa (cụm từ hoặc thành ngữ)</a:t>
            </a:r>
            <a:endParaRPr lang="en-US" dirty="0"/>
          </a:p>
          <a:p>
            <a:r>
              <a:rPr lang="vi-VN" dirty="0"/>
              <a:t>Giải thích:</a:t>
            </a:r>
            <a:endParaRPr lang="en-US" dirty="0"/>
          </a:p>
          <a:p>
            <a:r>
              <a:rPr lang="vi-VN" dirty="0"/>
              <a:t>Ta có: fly off the handle: dễ nổi nóng/ đễ phát cáu</a:t>
            </a:r>
            <a:endParaRPr lang="en-US" dirty="0"/>
          </a:p>
          <a:p>
            <a:r>
              <a:rPr lang="vi-VN" dirty="0"/>
              <a:t>Xét các đáp án:</a:t>
            </a:r>
            <a:endParaRPr lang="en-US" dirty="0"/>
          </a:p>
          <a:p>
            <a:r>
              <a:rPr lang="vi-VN" dirty="0"/>
              <a:t>	A. continue sleeping: tiếp tục ngủ	B. want to fly: muốn bay	</a:t>
            </a:r>
            <a:endParaRPr lang="en-US" dirty="0"/>
          </a:p>
          <a:p>
            <a:r>
              <a:rPr lang="vi-VN" dirty="0"/>
              <a:t>	C. become angry: trở nên tức giận	D. keep calm: giữ bình tĩnh</a:t>
            </a:r>
            <a:endParaRPr lang="en-US" dirty="0"/>
          </a:p>
          <a:p>
            <a:r>
              <a:rPr lang="vi-VN" dirty="0"/>
              <a:t>Vậy đáp án đúng là D</a:t>
            </a:r>
            <a:endParaRPr lang="en-US" dirty="0"/>
          </a:p>
          <a:p>
            <a:r>
              <a:rPr lang="vi-VN" dirty="0"/>
              <a:t>	fly off the handle &gt;&lt; keep calm</a:t>
            </a:r>
            <a:endParaRPr lang="en-US" dirty="0"/>
          </a:p>
          <a:p>
            <a:r>
              <a:rPr lang="vi-VN" dirty="0"/>
              <a:t>Tạm dịch: Jane đang cố ngủ, vì vậy nếu bạn đánh thức cô ấy, cô ấy dễ nổi nóng.</a:t>
            </a:r>
            <a:endParaRPr lang="en-US" dirty="0"/>
          </a:p>
          <a:p>
            <a:r>
              <a:rPr lang="vi-VN" b="1" dirty="0"/>
              <a:t> </a:t>
            </a:r>
            <a:endParaRPr lang="en-US" dirty="0"/>
          </a:p>
          <a:p>
            <a:r>
              <a:rPr lang="en-US" b="1" dirty="0"/>
              <a:t>Question 25</a:t>
            </a:r>
            <a:r>
              <a:rPr lang="vi-VN" dirty="0"/>
              <a:t>. Many people </a:t>
            </a:r>
            <a:r>
              <a:rPr lang="vi-VN" b="1" u="sng" dirty="0"/>
              <a:t>perished</a:t>
            </a:r>
            <a:r>
              <a:rPr lang="vi-VN" dirty="0"/>
              <a:t> in the Kobe earthquake because they were not prepared for it.</a:t>
            </a:r>
            <a:endParaRPr lang="en-US" dirty="0"/>
          </a:p>
          <a:p>
            <a:r>
              <a:rPr lang="vi-VN" dirty="0"/>
              <a:t>	</a:t>
            </a:r>
            <a:r>
              <a:rPr lang="vi-VN" b="1" dirty="0"/>
              <a:t>A</a:t>
            </a:r>
            <a:r>
              <a:rPr lang="vi-VN" dirty="0"/>
              <a:t>. lost their lives	</a:t>
            </a:r>
            <a:r>
              <a:rPr lang="vi-VN" b="1" dirty="0"/>
              <a:t>B</a:t>
            </a:r>
            <a:r>
              <a:rPr lang="vi-VN" dirty="0"/>
              <a:t>. declined	</a:t>
            </a:r>
            <a:r>
              <a:rPr lang="vi-VN" b="1" dirty="0"/>
              <a:t>C</a:t>
            </a:r>
            <a:r>
              <a:rPr lang="vi-VN" dirty="0"/>
              <a:t>. survived	</a:t>
            </a:r>
            <a:r>
              <a:rPr lang="vi-VN" b="1" dirty="0"/>
              <a:t>D</a:t>
            </a:r>
            <a:r>
              <a:rPr lang="vi-VN" dirty="0"/>
              <a:t>. departed</a:t>
            </a:r>
            <a:endParaRPr lang="en-US" dirty="0"/>
          </a:p>
          <a:p>
            <a:endParaRPr lang="en-US" b="1" dirty="0" smtClean="0"/>
          </a:p>
          <a:p>
            <a:r>
              <a:rPr lang="vi-VN" dirty="0" smtClean="0"/>
              <a:t>Kiến </a:t>
            </a:r>
            <a:r>
              <a:rPr lang="vi-VN" dirty="0"/>
              <a:t>thức: Trái nghĩa (từ đơn)</a:t>
            </a:r>
            <a:endParaRPr lang="en-US" dirty="0"/>
          </a:p>
          <a:p>
            <a:r>
              <a:rPr lang="vi-VN" dirty="0"/>
              <a:t>Giải thích: </a:t>
            </a:r>
            <a:r>
              <a:rPr lang="en-US" dirty="0" smtClean="0"/>
              <a:t> </a:t>
            </a:r>
            <a:r>
              <a:rPr lang="vi-VN" dirty="0" smtClean="0"/>
              <a:t>Ta </a:t>
            </a:r>
            <a:r>
              <a:rPr lang="vi-VN" dirty="0"/>
              <a:t>có: perish (v): chết/ mật mạng</a:t>
            </a:r>
            <a:endParaRPr lang="en-US" dirty="0"/>
          </a:p>
          <a:p>
            <a:r>
              <a:rPr lang="vi-VN" dirty="0"/>
              <a:t>Xét các đáp án: </a:t>
            </a:r>
            <a:endParaRPr lang="en-US" dirty="0"/>
          </a:p>
          <a:p>
            <a:r>
              <a:rPr lang="vi-VN" dirty="0"/>
              <a:t>	A. lost their lives: mất mạng	B. declined: từ chối	</a:t>
            </a:r>
            <a:endParaRPr lang="en-US" dirty="0"/>
          </a:p>
          <a:p>
            <a:r>
              <a:rPr lang="vi-VN" dirty="0"/>
              <a:t>	C. survived: sống sót	D. departed: khởi hành/ rời đi</a:t>
            </a:r>
            <a:endParaRPr lang="en-US" dirty="0"/>
          </a:p>
          <a:p>
            <a:r>
              <a:rPr lang="vi-VN" dirty="0"/>
              <a:t>Vậy đáp án đúng là C	</a:t>
            </a:r>
            <a:endParaRPr lang="en-US" dirty="0"/>
          </a:p>
          <a:p>
            <a:r>
              <a:rPr lang="vi-VN" dirty="0"/>
              <a:t>	perish &gt;&lt; survive </a:t>
            </a:r>
            <a:endParaRPr lang="en-US" dirty="0"/>
          </a:p>
          <a:p>
            <a:endParaRPr lang="en-US" dirty="0"/>
          </a:p>
        </p:txBody>
      </p:sp>
      <p:sp>
        <p:nvSpPr>
          <p:cNvPr id="5" name="Oval 4"/>
          <p:cNvSpPr/>
          <p:nvPr/>
        </p:nvSpPr>
        <p:spPr>
          <a:xfrm>
            <a:off x="7543800" y="5334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4876800" y="44196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269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4">
                                            <p:txEl>
                                              <p:pRg st="16" end="16"/>
                                            </p:txEl>
                                          </p:spTgt>
                                        </p:tgtEl>
                                        <p:attrNameLst>
                                          <p:attrName>style.visibility</p:attrName>
                                        </p:attrNameLst>
                                      </p:cBhvr>
                                      <p:to>
                                        <p:strVal val="visible"/>
                                      </p:to>
                                    </p:set>
                                    <p:animEffect transition="in" filter="fade">
                                      <p:cBhvr>
                                        <p:cTn id="51" dur="1000"/>
                                        <p:tgtEl>
                                          <p:spTgt spid="4">
                                            <p:txEl>
                                              <p:pRg st="16" end="16"/>
                                            </p:txEl>
                                          </p:spTgt>
                                        </p:tgtEl>
                                      </p:cBhvr>
                                    </p:animEffect>
                                    <p:anim calcmode="lin" valueType="num">
                                      <p:cBhvr>
                                        <p:cTn id="52" dur="1000" fill="hold"/>
                                        <p:tgtEl>
                                          <p:spTgt spid="4">
                                            <p:txEl>
                                              <p:pRg st="16" end="16"/>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16" end="16"/>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4">
                                            <p:txEl>
                                              <p:pRg st="17" end="17"/>
                                            </p:txEl>
                                          </p:spTgt>
                                        </p:tgtEl>
                                        <p:attrNameLst>
                                          <p:attrName>style.visibility</p:attrName>
                                        </p:attrNameLst>
                                      </p:cBhvr>
                                      <p:to>
                                        <p:strVal val="visible"/>
                                      </p:to>
                                    </p:set>
                                    <p:animEffect transition="in" filter="fade">
                                      <p:cBhvr>
                                        <p:cTn id="56" dur="1000"/>
                                        <p:tgtEl>
                                          <p:spTgt spid="4">
                                            <p:txEl>
                                              <p:pRg st="17" end="17"/>
                                            </p:txEl>
                                          </p:spTgt>
                                        </p:tgtEl>
                                      </p:cBhvr>
                                    </p:animEffect>
                                    <p:anim calcmode="lin" valueType="num">
                                      <p:cBhvr>
                                        <p:cTn id="57" dur="1000" fill="hold"/>
                                        <p:tgtEl>
                                          <p:spTgt spid="4">
                                            <p:txEl>
                                              <p:pRg st="17" end="17"/>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17" end="17"/>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4">
                                            <p:txEl>
                                              <p:pRg st="18" end="18"/>
                                            </p:txEl>
                                          </p:spTgt>
                                        </p:tgtEl>
                                        <p:attrNameLst>
                                          <p:attrName>style.visibility</p:attrName>
                                        </p:attrNameLst>
                                      </p:cBhvr>
                                      <p:to>
                                        <p:strVal val="visible"/>
                                      </p:to>
                                    </p:set>
                                    <p:animEffect transition="in" filter="fade">
                                      <p:cBhvr>
                                        <p:cTn id="61" dur="1000"/>
                                        <p:tgtEl>
                                          <p:spTgt spid="4">
                                            <p:txEl>
                                              <p:pRg st="18" end="18"/>
                                            </p:txEl>
                                          </p:spTgt>
                                        </p:tgtEl>
                                      </p:cBhvr>
                                    </p:animEffect>
                                    <p:anim calcmode="lin" valueType="num">
                                      <p:cBhvr>
                                        <p:cTn id="62" dur="1000" fill="hold"/>
                                        <p:tgtEl>
                                          <p:spTgt spid="4">
                                            <p:txEl>
                                              <p:pRg st="18" end="18"/>
                                            </p:txEl>
                                          </p:spTgt>
                                        </p:tgtEl>
                                        <p:attrNameLst>
                                          <p:attrName>ppt_x</p:attrName>
                                        </p:attrNameLst>
                                      </p:cBhvr>
                                      <p:tavLst>
                                        <p:tav tm="0">
                                          <p:val>
                                            <p:strVal val="#ppt_x"/>
                                          </p:val>
                                        </p:tav>
                                        <p:tav tm="100000">
                                          <p:val>
                                            <p:strVal val="#ppt_x"/>
                                          </p:val>
                                        </p:tav>
                                      </p:tavLst>
                                    </p:anim>
                                    <p:anim calcmode="lin" valueType="num">
                                      <p:cBhvr>
                                        <p:cTn id="63" dur="1000" fill="hold"/>
                                        <p:tgtEl>
                                          <p:spTgt spid="4">
                                            <p:txEl>
                                              <p:pRg st="18" end="18"/>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4">
                                            <p:txEl>
                                              <p:pRg st="19" end="19"/>
                                            </p:txEl>
                                          </p:spTgt>
                                        </p:tgtEl>
                                        <p:attrNameLst>
                                          <p:attrName>style.visibility</p:attrName>
                                        </p:attrNameLst>
                                      </p:cBhvr>
                                      <p:to>
                                        <p:strVal val="visible"/>
                                      </p:to>
                                    </p:set>
                                    <p:animEffect transition="in" filter="fade">
                                      <p:cBhvr>
                                        <p:cTn id="66" dur="1000"/>
                                        <p:tgtEl>
                                          <p:spTgt spid="4">
                                            <p:txEl>
                                              <p:pRg st="19" end="19"/>
                                            </p:txEl>
                                          </p:spTgt>
                                        </p:tgtEl>
                                      </p:cBhvr>
                                    </p:animEffect>
                                    <p:anim calcmode="lin" valueType="num">
                                      <p:cBhvr>
                                        <p:cTn id="67" dur="1000" fill="hold"/>
                                        <p:tgtEl>
                                          <p:spTgt spid="4">
                                            <p:txEl>
                                              <p:pRg st="19" end="19"/>
                                            </p:txEl>
                                          </p:spTgt>
                                        </p:tgtEl>
                                        <p:attrNameLst>
                                          <p:attrName>ppt_x</p:attrName>
                                        </p:attrNameLst>
                                      </p:cBhvr>
                                      <p:tavLst>
                                        <p:tav tm="0">
                                          <p:val>
                                            <p:strVal val="#ppt_x"/>
                                          </p:val>
                                        </p:tav>
                                        <p:tav tm="100000">
                                          <p:val>
                                            <p:strVal val="#ppt_x"/>
                                          </p:val>
                                        </p:tav>
                                      </p:tavLst>
                                    </p:anim>
                                    <p:anim calcmode="lin" valueType="num">
                                      <p:cBhvr>
                                        <p:cTn id="68" dur="1000" fill="hold"/>
                                        <p:tgtEl>
                                          <p:spTgt spid="4">
                                            <p:txEl>
                                              <p:pRg st="19" end="19"/>
                                            </p:txEl>
                                          </p:spTgt>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4">
                                            <p:txEl>
                                              <p:pRg st="20" end="20"/>
                                            </p:txEl>
                                          </p:spTgt>
                                        </p:tgtEl>
                                        <p:attrNameLst>
                                          <p:attrName>style.visibility</p:attrName>
                                        </p:attrNameLst>
                                      </p:cBhvr>
                                      <p:to>
                                        <p:strVal val="visible"/>
                                      </p:to>
                                    </p:set>
                                    <p:animEffect transition="in" filter="fade">
                                      <p:cBhvr>
                                        <p:cTn id="71" dur="1000"/>
                                        <p:tgtEl>
                                          <p:spTgt spid="4">
                                            <p:txEl>
                                              <p:pRg st="20" end="20"/>
                                            </p:txEl>
                                          </p:spTgt>
                                        </p:tgtEl>
                                      </p:cBhvr>
                                    </p:animEffect>
                                    <p:anim calcmode="lin" valueType="num">
                                      <p:cBhvr>
                                        <p:cTn id="72" dur="1000" fill="hold"/>
                                        <p:tgtEl>
                                          <p:spTgt spid="4">
                                            <p:txEl>
                                              <p:pRg st="20" end="20"/>
                                            </p:txEl>
                                          </p:spTgt>
                                        </p:tgtEl>
                                        <p:attrNameLst>
                                          <p:attrName>ppt_x</p:attrName>
                                        </p:attrNameLst>
                                      </p:cBhvr>
                                      <p:tavLst>
                                        <p:tav tm="0">
                                          <p:val>
                                            <p:strVal val="#ppt_x"/>
                                          </p:val>
                                        </p:tav>
                                        <p:tav tm="100000">
                                          <p:val>
                                            <p:strVal val="#ppt_x"/>
                                          </p:val>
                                        </p:tav>
                                      </p:tavLst>
                                    </p:anim>
                                    <p:anim calcmode="lin" valueType="num">
                                      <p:cBhvr>
                                        <p:cTn id="73" dur="1000" fill="hold"/>
                                        <p:tgtEl>
                                          <p:spTgt spid="4">
                                            <p:txEl>
                                              <p:pRg st="20" end="20"/>
                                            </p:txEl>
                                          </p:spTgt>
                                        </p:tgtEl>
                                        <p:attrNameLst>
                                          <p:attrName>ppt_y</p:attrName>
                                        </p:attrNameLst>
                                      </p:cBhvr>
                                      <p:tavLst>
                                        <p:tav tm="0">
                                          <p:val>
                                            <p:strVal val="#ppt_y+.1"/>
                                          </p:val>
                                        </p:tav>
                                        <p:tav tm="100000">
                                          <p:val>
                                            <p:strVal val="#ppt_y"/>
                                          </p:val>
                                        </p:tav>
                                      </p:tavLst>
                                    </p:anim>
                                  </p:childTnLst>
                                </p:cTn>
                              </p:par>
                              <p:par>
                                <p:cTn id="74" presetID="42" presetClass="entr" presetSubtype="0" fill="hold" nodeType="withEffect">
                                  <p:stCondLst>
                                    <p:cond delay="0"/>
                                  </p:stCondLst>
                                  <p:childTnLst>
                                    <p:set>
                                      <p:cBhvr>
                                        <p:cTn id="75" dur="1" fill="hold">
                                          <p:stCondLst>
                                            <p:cond delay="0"/>
                                          </p:stCondLst>
                                        </p:cTn>
                                        <p:tgtEl>
                                          <p:spTgt spid="4">
                                            <p:txEl>
                                              <p:pRg st="21" end="21"/>
                                            </p:txEl>
                                          </p:spTgt>
                                        </p:tgtEl>
                                        <p:attrNameLst>
                                          <p:attrName>style.visibility</p:attrName>
                                        </p:attrNameLst>
                                      </p:cBhvr>
                                      <p:to>
                                        <p:strVal val="visible"/>
                                      </p:to>
                                    </p:set>
                                    <p:animEffect transition="in" filter="fade">
                                      <p:cBhvr>
                                        <p:cTn id="76" dur="1000"/>
                                        <p:tgtEl>
                                          <p:spTgt spid="4">
                                            <p:txEl>
                                              <p:pRg st="21" end="21"/>
                                            </p:txEl>
                                          </p:spTgt>
                                        </p:tgtEl>
                                      </p:cBhvr>
                                    </p:animEffect>
                                    <p:anim calcmode="lin" valueType="num">
                                      <p:cBhvr>
                                        <p:cTn id="77" dur="1000" fill="hold"/>
                                        <p:tgtEl>
                                          <p:spTgt spid="4">
                                            <p:txEl>
                                              <p:pRg st="21" end="21"/>
                                            </p:txEl>
                                          </p:spTgt>
                                        </p:tgtEl>
                                        <p:attrNameLst>
                                          <p:attrName>ppt_x</p:attrName>
                                        </p:attrNameLst>
                                      </p:cBhvr>
                                      <p:tavLst>
                                        <p:tav tm="0">
                                          <p:val>
                                            <p:strVal val="#ppt_x"/>
                                          </p:val>
                                        </p:tav>
                                        <p:tav tm="100000">
                                          <p:val>
                                            <p:strVal val="#ppt_x"/>
                                          </p:val>
                                        </p:tav>
                                      </p:tavLst>
                                    </p:anim>
                                    <p:anim calcmode="lin" valueType="num">
                                      <p:cBhvr>
                                        <p:cTn id="78" dur="1000" fill="hold"/>
                                        <p:tgtEl>
                                          <p:spTgt spid="4">
                                            <p:txEl>
                                              <p:pRg st="21" end="21"/>
                                            </p:txEl>
                                          </p:spTgt>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4">
                                            <p:txEl>
                                              <p:pRg st="22" end="22"/>
                                            </p:txEl>
                                          </p:spTgt>
                                        </p:tgtEl>
                                        <p:attrNameLst>
                                          <p:attrName>style.visibility</p:attrName>
                                        </p:attrNameLst>
                                      </p:cBhvr>
                                      <p:to>
                                        <p:strVal val="visible"/>
                                      </p:to>
                                    </p:set>
                                    <p:animEffect transition="in" filter="fade">
                                      <p:cBhvr>
                                        <p:cTn id="81" dur="1000"/>
                                        <p:tgtEl>
                                          <p:spTgt spid="4">
                                            <p:txEl>
                                              <p:pRg st="22" end="22"/>
                                            </p:txEl>
                                          </p:spTgt>
                                        </p:tgtEl>
                                      </p:cBhvr>
                                    </p:animEffect>
                                    <p:anim calcmode="lin" valueType="num">
                                      <p:cBhvr>
                                        <p:cTn id="82" dur="1000" fill="hold"/>
                                        <p:tgtEl>
                                          <p:spTgt spid="4">
                                            <p:txEl>
                                              <p:pRg st="22" end="22"/>
                                            </p:txEl>
                                          </p:spTgt>
                                        </p:tgtEl>
                                        <p:attrNameLst>
                                          <p:attrName>ppt_x</p:attrName>
                                        </p:attrNameLst>
                                      </p:cBhvr>
                                      <p:tavLst>
                                        <p:tav tm="0">
                                          <p:val>
                                            <p:strVal val="#ppt_x"/>
                                          </p:val>
                                        </p:tav>
                                        <p:tav tm="100000">
                                          <p:val>
                                            <p:strVal val="#ppt_x"/>
                                          </p:val>
                                        </p:tav>
                                      </p:tavLst>
                                    </p:anim>
                                    <p:anim calcmode="lin" valueType="num">
                                      <p:cBhvr>
                                        <p:cTn id="83" dur="1000" fill="hold"/>
                                        <p:tgtEl>
                                          <p:spTgt spid="4">
                                            <p:txEl>
                                              <p:pRg st="22" end="22"/>
                                            </p:txEl>
                                          </p:spTgt>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grpId="0" nodeType="clickEffect">
                                  <p:stCondLst>
                                    <p:cond delay="0"/>
                                  </p:stCondLst>
                                  <p:childTnLst>
                                    <p:set>
                                      <p:cBhvr>
                                        <p:cTn id="87" dur="1" fill="hold">
                                          <p:stCondLst>
                                            <p:cond delay="0"/>
                                          </p:stCondLst>
                                        </p:cTn>
                                        <p:tgtEl>
                                          <p:spTgt spid="6"/>
                                        </p:tgtEl>
                                        <p:attrNameLst>
                                          <p:attrName>style.visibility</p:attrName>
                                        </p:attrNameLst>
                                      </p:cBhvr>
                                      <p:to>
                                        <p:strVal val="visible"/>
                                      </p:to>
                                    </p:set>
                                    <p:anim calcmode="lin" valueType="num">
                                      <p:cBhvr additive="base">
                                        <p:cTn id="88" dur="500" fill="hold"/>
                                        <p:tgtEl>
                                          <p:spTgt spid="6"/>
                                        </p:tgtEl>
                                        <p:attrNameLst>
                                          <p:attrName>ppt_x</p:attrName>
                                        </p:attrNameLst>
                                      </p:cBhvr>
                                      <p:tavLst>
                                        <p:tav tm="0">
                                          <p:val>
                                            <p:strVal val="#ppt_x"/>
                                          </p:val>
                                        </p:tav>
                                        <p:tav tm="100000">
                                          <p:val>
                                            <p:strVal val="#ppt_x"/>
                                          </p:val>
                                        </p:tav>
                                      </p:tavLst>
                                    </p:anim>
                                    <p:anim calcmode="lin" valueType="num">
                                      <p:cBhvr additive="base">
                                        <p:cTn id="8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9067800" cy="6186309"/>
          </a:xfrm>
          <a:prstGeom prst="rect">
            <a:avLst/>
          </a:prstGeom>
          <a:noFill/>
        </p:spPr>
        <p:txBody>
          <a:bodyPr wrap="square" rtlCol="0">
            <a:spAutoFit/>
          </a:bodyPr>
          <a:lstStyle/>
          <a:p>
            <a:r>
              <a:rPr lang="vi-VN" b="1" dirty="0"/>
              <a:t>Question </a:t>
            </a:r>
            <a:r>
              <a:rPr lang="en-US" b="1" dirty="0"/>
              <a:t>26</a:t>
            </a:r>
            <a:r>
              <a:rPr lang="vi-VN" dirty="0"/>
              <a:t>. My cousin was too ill. He couldn't sit for the entrance examination last week. </a:t>
            </a:r>
            <a:endParaRPr lang="en-US" dirty="0"/>
          </a:p>
          <a:p>
            <a:r>
              <a:rPr lang="vi-VN" b="1" dirty="0" smtClean="0"/>
              <a:t>A</a:t>
            </a:r>
            <a:r>
              <a:rPr lang="vi-VN" dirty="0"/>
              <a:t>. So ill was my cousin that he couldn't sit for the entrance examination last week.</a:t>
            </a:r>
            <a:endParaRPr lang="en-US" dirty="0"/>
          </a:p>
          <a:p>
            <a:r>
              <a:rPr lang="vi-VN" b="1" dirty="0" smtClean="0"/>
              <a:t>B</a:t>
            </a:r>
            <a:r>
              <a:rPr lang="vi-VN" dirty="0"/>
              <a:t>. But for my cousin’s illness, he couldn't sit for the entrance examination last week.</a:t>
            </a:r>
            <a:endParaRPr lang="en-US" dirty="0"/>
          </a:p>
          <a:p>
            <a:r>
              <a:rPr lang="vi-VN" b="1" dirty="0" smtClean="0"/>
              <a:t>C</a:t>
            </a:r>
            <a:r>
              <a:rPr lang="vi-VN" dirty="0"/>
              <a:t>. Such ill was my cousin that he couldn't sit for the entrance examination last week.</a:t>
            </a:r>
            <a:endParaRPr lang="en-US" dirty="0"/>
          </a:p>
          <a:p>
            <a:r>
              <a:rPr lang="vi-VN" b="1" dirty="0" smtClean="0"/>
              <a:t>D</a:t>
            </a:r>
            <a:r>
              <a:rPr lang="vi-VN" dirty="0"/>
              <a:t>. Had my cousin been too ill, he couldn't sit for the entrance examination last week.</a:t>
            </a:r>
            <a:endParaRPr lang="en-US" dirty="0"/>
          </a:p>
          <a:p>
            <a:endParaRPr lang="en-US" b="1" dirty="0" smtClean="0"/>
          </a:p>
          <a:p>
            <a:r>
              <a:rPr lang="vi-VN" dirty="0" smtClean="0"/>
              <a:t>Kiến </a:t>
            </a:r>
            <a:r>
              <a:rPr lang="vi-VN" dirty="0"/>
              <a:t>thức: Kết hợp câu – đảo ngữ</a:t>
            </a:r>
            <a:endParaRPr lang="en-US" dirty="0"/>
          </a:p>
          <a:p>
            <a:r>
              <a:rPr lang="vi-VN" dirty="0"/>
              <a:t>Giải thích: </a:t>
            </a:r>
            <a:endParaRPr lang="en-US" dirty="0"/>
          </a:p>
          <a:p>
            <a:r>
              <a:rPr lang="vi-VN" dirty="0"/>
              <a:t>Câu đề bài: My cousin was too ill. He couldn't sit for the entrance examination last week. </a:t>
            </a:r>
            <a:endParaRPr lang="en-US" dirty="0"/>
          </a:p>
          <a:p>
            <a:r>
              <a:rPr lang="vi-VN" dirty="0"/>
              <a:t>                 (Anh họ tôi ốm quá. Anh ấy không thể tham dự kỳ kiểm tra đầu vào tuần trước.)</a:t>
            </a:r>
            <a:endParaRPr lang="en-US" dirty="0"/>
          </a:p>
          <a:p>
            <a:r>
              <a:rPr lang="vi-VN" dirty="0"/>
              <a:t>	             = </a:t>
            </a:r>
            <a:r>
              <a:rPr lang="vi-VN" b="1" dirty="0"/>
              <a:t>A</a:t>
            </a:r>
            <a:r>
              <a:rPr lang="vi-VN" dirty="0"/>
              <a:t>. So ill was my cousin that he couldn't sit for the entrance examination last week.</a:t>
            </a:r>
            <a:endParaRPr lang="en-US" dirty="0"/>
          </a:p>
          <a:p>
            <a:r>
              <a:rPr lang="vi-VN" dirty="0"/>
              <a:t>                 (A. Anh họ của tôi ốm đến nỗi không thể tham gia kỳ kiểm tra đầu vào tuần trước.)</a:t>
            </a:r>
            <a:endParaRPr lang="en-US" dirty="0"/>
          </a:p>
          <a:p>
            <a:r>
              <a:rPr lang="vi-VN" dirty="0"/>
              <a:t>Ta có công thức: So + adj + be + S + that + S + can(not)/ could(not)/ will(not) + V + O</a:t>
            </a:r>
            <a:endParaRPr lang="en-US" dirty="0"/>
          </a:p>
          <a:p>
            <a:r>
              <a:rPr lang="vi-VN" dirty="0"/>
              <a:t>                           = Such + be + the adj + N + that + S + can(not)/ could(not)/ will(not) + V + O</a:t>
            </a:r>
            <a:endParaRPr lang="en-US" dirty="0"/>
          </a:p>
          <a:p>
            <a:r>
              <a:rPr lang="vi-VN" dirty="0"/>
              <a:t>                           Quá ….. đến nỗi mà …….</a:t>
            </a:r>
            <a:endParaRPr lang="en-US" dirty="0"/>
          </a:p>
          <a:p>
            <a:endParaRPr lang="en-US" dirty="0"/>
          </a:p>
        </p:txBody>
      </p:sp>
      <p:sp>
        <p:nvSpPr>
          <p:cNvPr id="5" name="Oval 4"/>
          <p:cNvSpPr/>
          <p:nvPr/>
        </p:nvSpPr>
        <p:spPr>
          <a:xfrm>
            <a:off x="0" y="9144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4720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839200" cy="6555641"/>
          </a:xfrm>
          <a:prstGeom prst="rect">
            <a:avLst/>
          </a:prstGeom>
          <a:noFill/>
        </p:spPr>
        <p:txBody>
          <a:bodyPr wrap="square" rtlCol="0">
            <a:spAutoFit/>
          </a:bodyPr>
          <a:lstStyle/>
          <a:p>
            <a:r>
              <a:rPr lang="vi-VN" sz="2000" b="1" dirty="0"/>
              <a:t>Question </a:t>
            </a:r>
            <a:r>
              <a:rPr lang="en-US" sz="2000" b="1" dirty="0"/>
              <a:t>27</a:t>
            </a:r>
            <a:r>
              <a:rPr lang="vi-VN" sz="2000" dirty="0"/>
              <a:t>. She wants to live in Smallville village. She can’t buy a house there.</a:t>
            </a:r>
            <a:endParaRPr lang="en-US" sz="2000" dirty="0"/>
          </a:p>
          <a:p>
            <a:r>
              <a:rPr lang="vi-VN" sz="2000" dirty="0"/>
              <a:t>	</a:t>
            </a:r>
            <a:r>
              <a:rPr lang="vi-VN" sz="2000" b="1" dirty="0"/>
              <a:t>A</a:t>
            </a:r>
            <a:r>
              <a:rPr lang="vi-VN" sz="2000" dirty="0"/>
              <a:t>. If she had bought a house in Smallville village, she would have lived there.</a:t>
            </a:r>
            <a:endParaRPr lang="en-US" sz="2000" dirty="0"/>
          </a:p>
          <a:p>
            <a:r>
              <a:rPr lang="vi-VN" sz="2000" dirty="0"/>
              <a:t>	</a:t>
            </a:r>
            <a:r>
              <a:rPr lang="vi-VN" sz="2000" b="1" dirty="0"/>
              <a:t>B</a:t>
            </a:r>
            <a:r>
              <a:rPr lang="vi-VN" sz="2000" dirty="0"/>
              <a:t>. If she can buy a house in Smallville village, she won’t live there.</a:t>
            </a:r>
            <a:endParaRPr lang="en-US" sz="2000" dirty="0"/>
          </a:p>
          <a:p>
            <a:r>
              <a:rPr lang="vi-VN" sz="2000" dirty="0"/>
              <a:t>	</a:t>
            </a:r>
            <a:r>
              <a:rPr lang="vi-VN" sz="2000" b="1" dirty="0"/>
              <a:t>C</a:t>
            </a:r>
            <a:r>
              <a:rPr lang="vi-VN" sz="2000" dirty="0"/>
              <a:t>. She wishes she could buy a house in Smallville village to live there.</a:t>
            </a:r>
            <a:endParaRPr lang="en-US" sz="2000" dirty="0"/>
          </a:p>
          <a:p>
            <a:r>
              <a:rPr lang="vi-VN" sz="2000" dirty="0"/>
              <a:t>	</a:t>
            </a:r>
            <a:r>
              <a:rPr lang="vi-VN" sz="2000" b="1" dirty="0"/>
              <a:t>D</a:t>
            </a:r>
            <a:r>
              <a:rPr lang="vi-VN" sz="2000" dirty="0"/>
              <a:t>. If only she had bought a house in Smallville village to live there.</a:t>
            </a:r>
            <a:endParaRPr lang="en-US" sz="2000" dirty="0"/>
          </a:p>
          <a:p>
            <a:endParaRPr lang="en-US" sz="2000" b="1" dirty="0" smtClean="0"/>
          </a:p>
          <a:p>
            <a:r>
              <a:rPr lang="vi-VN" sz="2000" dirty="0" smtClean="0"/>
              <a:t>Kiến </a:t>
            </a:r>
            <a:r>
              <a:rPr lang="vi-VN" sz="2000" dirty="0"/>
              <a:t>thức: Kết hợp câu – câu ước</a:t>
            </a:r>
            <a:endParaRPr lang="en-US" sz="2000" dirty="0"/>
          </a:p>
          <a:p>
            <a:r>
              <a:rPr lang="vi-VN" sz="2000" dirty="0"/>
              <a:t>Giải thích: </a:t>
            </a:r>
            <a:endParaRPr lang="en-US" sz="2000" dirty="0"/>
          </a:p>
          <a:p>
            <a:r>
              <a:rPr lang="vi-VN" sz="2000" dirty="0"/>
              <a:t>Câu đề bài: She wants to live in Smallville village. She can’t buy a house there.</a:t>
            </a:r>
            <a:endParaRPr lang="en-US" sz="2000" dirty="0"/>
          </a:p>
          <a:p>
            <a:r>
              <a:rPr lang="vi-VN" sz="2000" dirty="0"/>
              <a:t>                   (Cô ấy muốn sống ở làng Smallville. Cô ấy không thể mua nhà ở đó.)</a:t>
            </a:r>
            <a:endParaRPr lang="en-US" sz="2000" dirty="0"/>
          </a:p>
          <a:p>
            <a:r>
              <a:rPr lang="vi-VN" sz="2000" dirty="0"/>
              <a:t>                    =  </a:t>
            </a:r>
            <a:r>
              <a:rPr lang="vi-VN" sz="2000" b="1" dirty="0"/>
              <a:t>C</a:t>
            </a:r>
            <a:r>
              <a:rPr lang="vi-VN" sz="2000" dirty="0"/>
              <a:t>. She wishes she could buy a house in Smallville village to live there.</a:t>
            </a:r>
            <a:endParaRPr lang="en-US" sz="2000" dirty="0"/>
          </a:p>
          <a:p>
            <a:r>
              <a:rPr lang="vi-VN" sz="2000" dirty="0"/>
              <a:t>                   (Cô ấy ước mình có thể mua một ngôi nhà ở làng Smallville để sống ở đó.)</a:t>
            </a:r>
            <a:endParaRPr lang="en-US" sz="2000" dirty="0"/>
          </a:p>
          <a:p>
            <a:r>
              <a:rPr lang="vi-VN" sz="2000" dirty="0"/>
              <a:t>Vậy đáp án đúng là C	</a:t>
            </a:r>
            <a:endParaRPr lang="en-US" sz="2000" dirty="0"/>
          </a:p>
          <a:p>
            <a:endParaRPr lang="en-US" sz="2000" dirty="0"/>
          </a:p>
        </p:txBody>
      </p:sp>
      <p:sp>
        <p:nvSpPr>
          <p:cNvPr id="5" name="Oval 4"/>
          <p:cNvSpPr/>
          <p:nvPr/>
        </p:nvSpPr>
        <p:spPr>
          <a:xfrm>
            <a:off x="914400" y="1905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3514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686800" cy="6740307"/>
          </a:xfrm>
          <a:prstGeom prst="rect">
            <a:avLst/>
          </a:prstGeom>
          <a:noFill/>
        </p:spPr>
        <p:txBody>
          <a:bodyPr wrap="square" rtlCol="0">
            <a:spAutoFit/>
          </a:bodyPr>
          <a:lstStyle/>
          <a:p>
            <a:r>
              <a:rPr lang="vi-VN" b="1" dirty="0"/>
              <a:t>Question </a:t>
            </a:r>
            <a:r>
              <a:rPr lang="en-US" b="1" dirty="0"/>
              <a:t>28</a:t>
            </a:r>
            <a:r>
              <a:rPr lang="vi-VN" dirty="0"/>
              <a:t>.</a:t>
            </a:r>
            <a:r>
              <a:rPr lang="en-US" dirty="0"/>
              <a:t> Last year, the government </a:t>
            </a:r>
            <a:r>
              <a:rPr lang="en-US" u="sng" dirty="0"/>
              <a:t>launches</a:t>
            </a:r>
            <a:r>
              <a:rPr lang="en-US" dirty="0"/>
              <a:t> a program </a:t>
            </a:r>
            <a:r>
              <a:rPr lang="en-US" u="sng" dirty="0"/>
              <a:t>with</a:t>
            </a:r>
            <a:r>
              <a:rPr lang="en-US" dirty="0"/>
              <a:t> a </a:t>
            </a:r>
            <a:r>
              <a:rPr lang="en-US" u="sng" dirty="0"/>
              <a:t>view</a:t>
            </a:r>
            <a:r>
              <a:rPr lang="en-US" dirty="0"/>
              <a:t> to improving living </a:t>
            </a:r>
            <a:r>
              <a:rPr lang="en-US" u="sng" dirty="0"/>
              <a:t>standard</a:t>
            </a:r>
            <a:r>
              <a:rPr lang="en-US" dirty="0"/>
              <a:t> in this city.</a:t>
            </a:r>
          </a:p>
          <a:p>
            <a:r>
              <a:rPr lang="en-US" dirty="0"/>
              <a:t>	</a:t>
            </a:r>
            <a:r>
              <a:rPr lang="en-US" b="1" dirty="0"/>
              <a:t>A</a:t>
            </a:r>
            <a:r>
              <a:rPr lang="en-US" dirty="0"/>
              <a:t>. with	</a:t>
            </a:r>
            <a:r>
              <a:rPr lang="en-US" b="1" dirty="0"/>
              <a:t>B</a:t>
            </a:r>
            <a:r>
              <a:rPr lang="en-US" dirty="0"/>
              <a:t>. launches	</a:t>
            </a:r>
            <a:r>
              <a:rPr lang="en-US" b="1" dirty="0"/>
              <a:t>C</a:t>
            </a:r>
            <a:r>
              <a:rPr lang="en-US" dirty="0"/>
              <a:t>. view	</a:t>
            </a:r>
            <a:r>
              <a:rPr lang="en-US" b="1" dirty="0"/>
              <a:t>D</a:t>
            </a:r>
            <a:r>
              <a:rPr lang="en-US" dirty="0"/>
              <a:t>. standard</a:t>
            </a:r>
          </a:p>
          <a:p>
            <a:endParaRPr lang="en-US" b="1" dirty="0" smtClean="0"/>
          </a:p>
          <a:p>
            <a:r>
              <a:rPr lang="vi-VN" dirty="0" smtClean="0"/>
              <a:t>Kiến </a:t>
            </a:r>
            <a:r>
              <a:rPr lang="vi-VN" dirty="0"/>
              <a:t>thức: Lỗi sai – Thì của động từ </a:t>
            </a:r>
            <a:endParaRPr lang="en-US" dirty="0"/>
          </a:p>
          <a:p>
            <a:r>
              <a:rPr lang="vi-VN" dirty="0"/>
              <a:t>Giải thích: </a:t>
            </a:r>
            <a:endParaRPr lang="en-US" dirty="0"/>
          </a:p>
          <a:p>
            <a:r>
              <a:rPr lang="vi-VN" dirty="0"/>
              <a:t>Ta thấy, trạng từ chỉ thời gian “Last year” nên động từ phải chia ở thì quá khứ.</a:t>
            </a:r>
            <a:endParaRPr lang="en-US" dirty="0"/>
          </a:p>
          <a:p>
            <a:r>
              <a:rPr lang="vi-VN" dirty="0"/>
              <a:t>Vậy đáp án đúng là B</a:t>
            </a:r>
            <a:endParaRPr lang="en-US" dirty="0"/>
          </a:p>
          <a:p>
            <a:r>
              <a:rPr lang="vi-VN" dirty="0"/>
              <a:t>Sửa lỗi: launches → launched</a:t>
            </a:r>
            <a:endParaRPr lang="en-US" dirty="0"/>
          </a:p>
          <a:p>
            <a:r>
              <a:rPr lang="vi-VN" dirty="0"/>
              <a:t>Tạm dịch: Năm ngoái, chính phủ khởi động một chương trình nhằm cải thiện mức sống ở thành phố này.</a:t>
            </a:r>
            <a:endParaRPr lang="en-US" dirty="0"/>
          </a:p>
          <a:p>
            <a:r>
              <a:rPr lang="vi-VN" dirty="0"/>
              <a:t>	</a:t>
            </a:r>
            <a:endParaRPr lang="en-US" dirty="0"/>
          </a:p>
          <a:p>
            <a:r>
              <a:rPr lang="vi-VN" b="1" dirty="0"/>
              <a:t>Question </a:t>
            </a:r>
            <a:r>
              <a:rPr lang="en-US" b="1" dirty="0"/>
              <a:t>29</a:t>
            </a:r>
            <a:r>
              <a:rPr lang="vi-VN" dirty="0"/>
              <a:t>. Mark </a:t>
            </a:r>
            <a:r>
              <a:rPr lang="vi-VN" u="sng" dirty="0"/>
              <a:t>told me</a:t>
            </a:r>
            <a:r>
              <a:rPr lang="vi-VN" dirty="0"/>
              <a:t> that he </a:t>
            </a:r>
            <a:r>
              <a:rPr lang="vi-VN" u="sng" dirty="0"/>
              <a:t>got</a:t>
            </a:r>
            <a:r>
              <a:rPr lang="vi-VN" dirty="0"/>
              <a:t> very bored with </a:t>
            </a:r>
            <a:r>
              <a:rPr lang="vi-VN" u="sng" dirty="0"/>
              <a:t>their</a:t>
            </a:r>
            <a:r>
              <a:rPr lang="vi-VN" dirty="0"/>
              <a:t> present job and was </a:t>
            </a:r>
            <a:r>
              <a:rPr lang="vi-VN" u="sng" dirty="0"/>
              <a:t>looking for</a:t>
            </a:r>
            <a:r>
              <a:rPr lang="vi-VN" dirty="0"/>
              <a:t> a new one.</a:t>
            </a:r>
            <a:endParaRPr lang="en-US" dirty="0"/>
          </a:p>
          <a:p>
            <a:r>
              <a:rPr lang="vi-VN" dirty="0"/>
              <a:t>	</a:t>
            </a:r>
            <a:r>
              <a:rPr lang="vi-VN" b="1" dirty="0"/>
              <a:t>A</a:t>
            </a:r>
            <a:r>
              <a:rPr lang="vi-VN" dirty="0"/>
              <a:t>. looking for	</a:t>
            </a:r>
            <a:r>
              <a:rPr lang="vi-VN" b="1" dirty="0"/>
              <a:t>B</a:t>
            </a:r>
            <a:r>
              <a:rPr lang="vi-VN" dirty="0"/>
              <a:t>. told me	 </a:t>
            </a:r>
            <a:r>
              <a:rPr lang="vi-VN" b="1" dirty="0"/>
              <a:t>C</a:t>
            </a:r>
            <a:r>
              <a:rPr lang="vi-VN" dirty="0"/>
              <a:t>. their	</a:t>
            </a:r>
            <a:r>
              <a:rPr lang="vi-VN" b="1" dirty="0"/>
              <a:t>D</a:t>
            </a:r>
            <a:r>
              <a:rPr lang="vi-VN" dirty="0"/>
              <a:t>. got</a:t>
            </a:r>
            <a:endParaRPr lang="en-US" dirty="0"/>
          </a:p>
          <a:p>
            <a:endParaRPr lang="en-US" b="1" dirty="0" smtClean="0"/>
          </a:p>
          <a:p>
            <a:r>
              <a:rPr lang="vi-VN" dirty="0" smtClean="0"/>
              <a:t>Kiến </a:t>
            </a:r>
            <a:r>
              <a:rPr lang="vi-VN" dirty="0"/>
              <a:t>thức: Lỗi sai – Đại từ nhân xưng/ tính từ sở hữu</a:t>
            </a:r>
            <a:endParaRPr lang="en-US" dirty="0"/>
          </a:p>
          <a:p>
            <a:r>
              <a:rPr lang="vi-VN" dirty="0"/>
              <a:t>Giải thích: </a:t>
            </a:r>
            <a:endParaRPr lang="en-US" dirty="0"/>
          </a:p>
          <a:p>
            <a:r>
              <a:rPr lang="vi-VN" dirty="0"/>
              <a:t>Ta thấy, chủ ngữ là “Mark” nên tính từ sở hữu thay thế là “his”</a:t>
            </a:r>
            <a:endParaRPr lang="en-US" dirty="0"/>
          </a:p>
          <a:p>
            <a:r>
              <a:rPr lang="vi-VN" dirty="0"/>
              <a:t>Vậy đáp án đúng là C</a:t>
            </a:r>
            <a:endParaRPr lang="en-US" dirty="0"/>
          </a:p>
          <a:p>
            <a:r>
              <a:rPr lang="vi-VN" dirty="0"/>
              <a:t>Sửa lỗi: their → his</a:t>
            </a:r>
            <a:endParaRPr lang="en-US" dirty="0"/>
          </a:p>
          <a:p>
            <a:r>
              <a:rPr lang="vi-VN" dirty="0"/>
              <a:t>Tạm dịch: Mark nói với tôi rằng anh ấy rất chán công việc hiện tại và đang tìm kiếm một công việc mới.	</a:t>
            </a:r>
            <a:endParaRPr lang="en-US" dirty="0"/>
          </a:p>
          <a:p>
            <a:endParaRPr lang="en-US" dirty="0"/>
          </a:p>
        </p:txBody>
      </p:sp>
      <p:sp>
        <p:nvSpPr>
          <p:cNvPr id="5" name="Oval 4"/>
          <p:cNvSpPr/>
          <p:nvPr/>
        </p:nvSpPr>
        <p:spPr>
          <a:xfrm>
            <a:off x="2133600" y="838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5029200" y="4114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6431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13" end="13"/>
                                            </p:txEl>
                                          </p:spTgt>
                                        </p:tgtEl>
                                        <p:attrNameLst>
                                          <p:attrName>style.visibility</p:attrName>
                                        </p:attrNameLst>
                                      </p:cBhvr>
                                      <p:to>
                                        <p:strVal val="visible"/>
                                      </p:to>
                                    </p:set>
                                    <p:anim calcmode="lin" valueType="num">
                                      <p:cBhvr additive="base">
                                        <p:cTn id="39"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4" end="14"/>
                                            </p:txEl>
                                          </p:spTgt>
                                        </p:tgtEl>
                                        <p:attrNameLst>
                                          <p:attrName>style.visibility</p:attrName>
                                        </p:attrNameLst>
                                      </p:cBhvr>
                                      <p:to>
                                        <p:strVal val="visible"/>
                                      </p:to>
                                    </p:set>
                                    <p:anim calcmode="lin" valueType="num">
                                      <p:cBhvr additive="base">
                                        <p:cTn id="43"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5" end="15"/>
                                            </p:txEl>
                                          </p:spTgt>
                                        </p:tgtEl>
                                        <p:attrNameLst>
                                          <p:attrName>style.visibility</p:attrName>
                                        </p:attrNameLst>
                                      </p:cBhvr>
                                      <p:to>
                                        <p:strVal val="visible"/>
                                      </p:to>
                                    </p:set>
                                    <p:anim calcmode="lin" valueType="num">
                                      <p:cBhvr additive="base">
                                        <p:cTn id="47"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6" end="16"/>
                                            </p:txEl>
                                          </p:spTgt>
                                        </p:tgtEl>
                                        <p:attrNameLst>
                                          <p:attrName>style.visibility</p:attrName>
                                        </p:attrNameLst>
                                      </p:cBhvr>
                                      <p:to>
                                        <p:strVal val="visible"/>
                                      </p:to>
                                    </p:set>
                                    <p:anim calcmode="lin" valueType="num">
                                      <p:cBhvr additive="base">
                                        <p:cTn id="51"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7" end="17"/>
                                            </p:txEl>
                                          </p:spTgt>
                                        </p:tgtEl>
                                        <p:attrNameLst>
                                          <p:attrName>style.visibility</p:attrName>
                                        </p:attrNameLst>
                                      </p:cBhvr>
                                      <p:to>
                                        <p:strVal val="visible"/>
                                      </p:to>
                                    </p:set>
                                    <p:anim calcmode="lin" valueType="num">
                                      <p:cBhvr additive="base">
                                        <p:cTn id="55"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7" end="17"/>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4">
                                            <p:txEl>
                                              <p:pRg st="18" end="18"/>
                                            </p:txEl>
                                          </p:spTgt>
                                        </p:tgtEl>
                                        <p:attrNameLst>
                                          <p:attrName>style.visibility</p:attrName>
                                        </p:attrNameLst>
                                      </p:cBhvr>
                                      <p:to>
                                        <p:strVal val="visible"/>
                                      </p:to>
                                    </p:set>
                                    <p:anim calcmode="lin" valueType="num">
                                      <p:cBhvr additive="base">
                                        <p:cTn id="59" dur="500" fill="hold"/>
                                        <p:tgtEl>
                                          <p:spTgt spid="4">
                                            <p:txEl>
                                              <p:pRg st="18" end="1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6"/>
                                        </p:tgtEl>
                                        <p:attrNameLst>
                                          <p:attrName>style.visibility</p:attrName>
                                        </p:attrNameLst>
                                      </p:cBhvr>
                                      <p:to>
                                        <p:strVal val="visible"/>
                                      </p:to>
                                    </p:set>
                                    <p:anim calcmode="lin" valueType="num">
                                      <p:cBhvr additive="base">
                                        <p:cTn id="65" dur="500" fill="hold"/>
                                        <p:tgtEl>
                                          <p:spTgt spid="6"/>
                                        </p:tgtEl>
                                        <p:attrNameLst>
                                          <p:attrName>ppt_x</p:attrName>
                                        </p:attrNameLst>
                                      </p:cBhvr>
                                      <p:tavLst>
                                        <p:tav tm="0">
                                          <p:val>
                                            <p:strVal val="#ppt_x"/>
                                          </p:val>
                                        </p:tav>
                                        <p:tav tm="100000">
                                          <p:val>
                                            <p:strVal val="#ppt_x"/>
                                          </p:val>
                                        </p:tav>
                                      </p:tavLst>
                                    </p:anim>
                                    <p:anim calcmode="lin" valueType="num">
                                      <p:cBhvr additive="base">
                                        <p:cTn id="6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9144000" cy="5632311"/>
          </a:xfrm>
          <a:prstGeom prst="rect">
            <a:avLst/>
          </a:prstGeom>
          <a:noFill/>
        </p:spPr>
        <p:txBody>
          <a:bodyPr wrap="square" rtlCol="0">
            <a:spAutoFit/>
          </a:bodyPr>
          <a:lstStyle/>
          <a:p>
            <a:r>
              <a:rPr lang="vi-VN" sz="2400" b="1" dirty="0"/>
              <a:t>Question </a:t>
            </a:r>
            <a:r>
              <a:rPr lang="en-US" sz="2400" b="1" dirty="0"/>
              <a:t>30</a:t>
            </a:r>
            <a:r>
              <a:rPr lang="vi-VN" sz="2400" dirty="0"/>
              <a:t>. There </a:t>
            </a:r>
            <a:r>
              <a:rPr lang="vi-VN" sz="2400" u="sng" dirty="0"/>
              <a:t>used</a:t>
            </a:r>
            <a:r>
              <a:rPr lang="vi-VN" sz="2400" dirty="0"/>
              <a:t> to be widespread </a:t>
            </a:r>
            <a:r>
              <a:rPr lang="vi-VN" sz="2400" u="sng" dirty="0"/>
              <a:t>doubt</a:t>
            </a:r>
            <a:r>
              <a:rPr lang="vi-VN" sz="2400" dirty="0"/>
              <a:t> about women’s </a:t>
            </a:r>
            <a:r>
              <a:rPr lang="vi-VN" sz="2400" u="sng" dirty="0"/>
              <a:t>intelligent</a:t>
            </a:r>
            <a:r>
              <a:rPr lang="vi-VN" sz="2400" dirty="0"/>
              <a:t> ability, but it was </a:t>
            </a:r>
            <a:r>
              <a:rPr lang="vi-VN" sz="2400" u="sng" dirty="0"/>
              <a:t>totally</a:t>
            </a:r>
            <a:endParaRPr lang="en-US" sz="2400" dirty="0"/>
          </a:p>
          <a:p>
            <a:r>
              <a:rPr lang="vi-VN" sz="2400" dirty="0"/>
              <a:t>nonsense.</a:t>
            </a:r>
            <a:endParaRPr lang="en-US" sz="2400" dirty="0"/>
          </a:p>
          <a:p>
            <a:r>
              <a:rPr lang="vi-VN" sz="2400" dirty="0"/>
              <a:t>	</a:t>
            </a:r>
            <a:r>
              <a:rPr lang="vi-VN" sz="2400" b="1" dirty="0"/>
              <a:t>A</a:t>
            </a:r>
            <a:r>
              <a:rPr lang="vi-VN" sz="2400" dirty="0"/>
              <a:t>. used 	</a:t>
            </a:r>
            <a:r>
              <a:rPr lang="vi-VN" sz="2400" b="1" dirty="0"/>
              <a:t>B</a:t>
            </a:r>
            <a:r>
              <a:rPr lang="vi-VN" sz="2400" dirty="0"/>
              <a:t>. doubt 	</a:t>
            </a:r>
            <a:r>
              <a:rPr lang="vi-VN" sz="2400" b="1" dirty="0"/>
              <a:t>C</a:t>
            </a:r>
            <a:r>
              <a:rPr lang="vi-VN" sz="2400" dirty="0"/>
              <a:t>. intelligent 	</a:t>
            </a:r>
            <a:r>
              <a:rPr lang="vi-VN" sz="2400" b="1" dirty="0"/>
              <a:t>D</a:t>
            </a:r>
            <a:r>
              <a:rPr lang="vi-VN" sz="2400" dirty="0"/>
              <a:t>. totally</a:t>
            </a:r>
            <a:endParaRPr lang="en-US" sz="2400" dirty="0"/>
          </a:p>
          <a:p>
            <a:endParaRPr lang="en-US" sz="2400" b="1" dirty="0" smtClean="0"/>
          </a:p>
          <a:p>
            <a:r>
              <a:rPr lang="vi-VN" sz="2400" dirty="0" smtClean="0"/>
              <a:t>Kiến </a:t>
            </a:r>
            <a:r>
              <a:rPr lang="vi-VN" sz="2400" dirty="0"/>
              <a:t>thức: Lỗi sai – Từ vựng</a:t>
            </a:r>
            <a:endParaRPr lang="en-US" sz="2400" dirty="0"/>
          </a:p>
          <a:p>
            <a:r>
              <a:rPr lang="vi-VN" sz="2400" dirty="0"/>
              <a:t>Giải thích: </a:t>
            </a:r>
            <a:endParaRPr lang="en-US" sz="2400" dirty="0"/>
          </a:p>
          <a:p>
            <a:r>
              <a:rPr lang="vi-VN" sz="2400" dirty="0"/>
              <a:t>Ta có: </a:t>
            </a:r>
            <a:endParaRPr lang="en-US" sz="2400" dirty="0"/>
          </a:p>
          <a:p>
            <a:r>
              <a:rPr lang="vi-VN" sz="2400" dirty="0"/>
              <a:t>	Intelligent (a): thông minh</a:t>
            </a:r>
            <a:endParaRPr lang="en-US" sz="2400" dirty="0"/>
          </a:p>
          <a:p>
            <a:r>
              <a:rPr lang="vi-VN" sz="2400" dirty="0"/>
              <a:t>	Intellectual (a): khả năng trí tuệ</a:t>
            </a:r>
            <a:endParaRPr lang="en-US" sz="2400" dirty="0"/>
          </a:p>
          <a:p>
            <a:r>
              <a:rPr lang="vi-VN" sz="2400" dirty="0"/>
              <a:t>Vậy đáp án đúng là C</a:t>
            </a:r>
            <a:endParaRPr lang="en-US" sz="2400" dirty="0"/>
          </a:p>
          <a:p>
            <a:r>
              <a:rPr lang="vi-VN" sz="2400" dirty="0"/>
              <a:t>Sửa lỗi: Intelligent → Intellectual</a:t>
            </a:r>
            <a:endParaRPr lang="en-US" sz="2400" dirty="0"/>
          </a:p>
          <a:p>
            <a:r>
              <a:rPr lang="vi-VN" sz="2400" dirty="0"/>
              <a:t>Tạm dịch: Đã từng có nhiều nghi ngờ về khả năng trí tuệ của phụ nữ, nhưng nó hoàn toàn vô lý.	</a:t>
            </a:r>
            <a:endParaRPr lang="en-US" sz="2400" dirty="0"/>
          </a:p>
          <a:p>
            <a:endParaRPr lang="en-US" sz="2400" dirty="0"/>
          </a:p>
        </p:txBody>
      </p:sp>
      <p:sp>
        <p:nvSpPr>
          <p:cNvPr id="5" name="Oval 4"/>
          <p:cNvSpPr/>
          <p:nvPr/>
        </p:nvSpPr>
        <p:spPr>
          <a:xfrm>
            <a:off x="4572000" y="1371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2391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304800"/>
            <a:ext cx="8686800" cy="6740307"/>
          </a:xfrm>
          <a:prstGeom prst="rect">
            <a:avLst/>
          </a:prstGeom>
          <a:noFill/>
        </p:spPr>
        <p:txBody>
          <a:bodyPr wrap="square" rtlCol="0">
            <a:spAutoFit/>
          </a:bodyPr>
          <a:lstStyle/>
          <a:p>
            <a:r>
              <a:rPr lang="en-US" b="1" dirty="0"/>
              <a:t>Question 3</a:t>
            </a:r>
            <a:r>
              <a:rPr lang="en-US" dirty="0"/>
              <a:t>. It is widely thought that stress can ________ your immune system.</a:t>
            </a:r>
          </a:p>
          <a:p>
            <a:r>
              <a:rPr lang="en-US" dirty="0"/>
              <a:t>	</a:t>
            </a:r>
            <a:r>
              <a:rPr lang="en-US" b="1" dirty="0"/>
              <a:t>A</a:t>
            </a:r>
            <a:r>
              <a:rPr lang="en-US" dirty="0"/>
              <a:t>. reduce	</a:t>
            </a:r>
            <a:r>
              <a:rPr lang="en-US" b="1" dirty="0"/>
              <a:t>B</a:t>
            </a:r>
            <a:r>
              <a:rPr lang="en-US" dirty="0"/>
              <a:t>. degrade	</a:t>
            </a:r>
            <a:r>
              <a:rPr lang="en-US" b="1" dirty="0"/>
              <a:t>C</a:t>
            </a:r>
            <a:r>
              <a:rPr lang="en-US" dirty="0"/>
              <a:t>. decline	</a:t>
            </a:r>
            <a:r>
              <a:rPr lang="en-US" b="1" dirty="0"/>
              <a:t>D</a:t>
            </a:r>
            <a:r>
              <a:rPr lang="en-US" dirty="0"/>
              <a:t>. weaken</a:t>
            </a:r>
          </a:p>
          <a:p>
            <a:endParaRPr lang="en-US" b="1" dirty="0" smtClean="0"/>
          </a:p>
          <a:p>
            <a:r>
              <a:rPr lang="vi-VN" dirty="0" smtClean="0"/>
              <a:t>Kiến </a:t>
            </a:r>
            <a:r>
              <a:rPr lang="vi-VN" dirty="0"/>
              <a:t>thức: Từ vựng</a:t>
            </a:r>
            <a:endParaRPr lang="en-US" dirty="0"/>
          </a:p>
          <a:p>
            <a:r>
              <a:rPr lang="vi-VN" dirty="0"/>
              <a:t>Giải thích:</a:t>
            </a:r>
            <a:endParaRPr lang="en-US" dirty="0"/>
          </a:p>
          <a:p>
            <a:r>
              <a:rPr lang="vi-VN" dirty="0"/>
              <a:t>Xét các đáp án:</a:t>
            </a:r>
            <a:endParaRPr lang="en-US" dirty="0"/>
          </a:p>
          <a:p>
            <a:r>
              <a:rPr lang="vi-VN" dirty="0"/>
              <a:t>	A. giảm 	B. suy giảm </a:t>
            </a:r>
            <a:endParaRPr lang="en-US" dirty="0"/>
          </a:p>
          <a:p>
            <a:r>
              <a:rPr lang="vi-VN" dirty="0"/>
              <a:t>	C. suy giảm 	D. suy yếu</a:t>
            </a:r>
            <a:endParaRPr lang="en-US" dirty="0"/>
          </a:p>
          <a:p>
            <a:r>
              <a:rPr lang="vi-VN" dirty="0"/>
              <a:t>Ta có cụm từ: weaken one’s immune system: làm suy yếu hệ miễn dịch</a:t>
            </a:r>
            <a:endParaRPr lang="en-US" dirty="0"/>
          </a:p>
          <a:p>
            <a:r>
              <a:rPr lang="vi-VN" dirty="0"/>
              <a:t>Vậy đáp án đúng là D</a:t>
            </a:r>
            <a:endParaRPr lang="en-US" dirty="0"/>
          </a:p>
          <a:p>
            <a:r>
              <a:rPr lang="vi-VN" dirty="0"/>
              <a:t>Tạm dịch: Nhiều người cho rằng căng thẳng có thể làm suy yếu hệ miễn dịch của bạn.</a:t>
            </a:r>
            <a:endParaRPr lang="en-US" dirty="0"/>
          </a:p>
          <a:p>
            <a:r>
              <a:rPr lang="vi-VN" dirty="0"/>
              <a:t> </a:t>
            </a:r>
            <a:endParaRPr lang="en-US" dirty="0"/>
          </a:p>
          <a:p>
            <a:r>
              <a:rPr lang="en-US" b="1" dirty="0"/>
              <a:t>Question 4</a:t>
            </a:r>
            <a:r>
              <a:rPr lang="en-US" dirty="0"/>
              <a:t>. Students are ________ less pressure as a result of changes in testing procedures. </a:t>
            </a:r>
          </a:p>
          <a:p>
            <a:r>
              <a:rPr lang="en-US" dirty="0"/>
              <a:t>	</a:t>
            </a:r>
            <a:r>
              <a:rPr lang="en-US" b="1" dirty="0"/>
              <a:t>A</a:t>
            </a:r>
            <a:r>
              <a:rPr lang="en-US" dirty="0"/>
              <a:t>. under            	</a:t>
            </a:r>
            <a:r>
              <a:rPr lang="en-US" b="1" dirty="0"/>
              <a:t>B</a:t>
            </a:r>
            <a:r>
              <a:rPr lang="en-US" dirty="0"/>
              <a:t>. above            	</a:t>
            </a:r>
            <a:r>
              <a:rPr lang="en-US" b="1" dirty="0"/>
              <a:t>C</a:t>
            </a:r>
            <a:r>
              <a:rPr lang="en-US" dirty="0"/>
              <a:t>. upon            	</a:t>
            </a:r>
            <a:r>
              <a:rPr lang="en-US" b="1" dirty="0"/>
              <a:t>D</a:t>
            </a:r>
            <a:r>
              <a:rPr lang="en-US" dirty="0"/>
              <a:t>. out of</a:t>
            </a:r>
          </a:p>
          <a:p>
            <a:endParaRPr lang="en-US" b="1" dirty="0" smtClean="0"/>
          </a:p>
          <a:p>
            <a:r>
              <a:rPr lang="vi-VN" dirty="0" smtClean="0"/>
              <a:t>Kiến </a:t>
            </a:r>
            <a:r>
              <a:rPr lang="vi-VN" dirty="0"/>
              <a:t>thức: Giới từ</a:t>
            </a:r>
            <a:endParaRPr lang="en-US" dirty="0"/>
          </a:p>
          <a:p>
            <a:r>
              <a:rPr lang="vi-VN" dirty="0"/>
              <a:t>Giải thích:</a:t>
            </a:r>
            <a:endParaRPr lang="en-US" dirty="0"/>
          </a:p>
          <a:p>
            <a:r>
              <a:rPr lang="vi-VN" dirty="0"/>
              <a:t>Cấu trúc: under pressure: chịu áp lực/ sức ép, buộc phải làm gì đó </a:t>
            </a:r>
            <a:endParaRPr lang="en-US" dirty="0"/>
          </a:p>
          <a:p>
            <a:r>
              <a:rPr lang="vi-VN" dirty="0"/>
              <a:t>Vậy đáp án đúng là A</a:t>
            </a:r>
            <a:endParaRPr lang="en-US" dirty="0"/>
          </a:p>
          <a:p>
            <a:r>
              <a:rPr lang="vi-VN" dirty="0"/>
              <a:t>Tạm dịch: Những học sinh đang chịu ít áp lực hơn do những thay đổi trong phương thức kiểm tra.</a:t>
            </a:r>
            <a:endParaRPr lang="en-US" dirty="0"/>
          </a:p>
          <a:p>
            <a:endParaRPr lang="en-US" dirty="0"/>
          </a:p>
        </p:txBody>
      </p:sp>
      <p:sp>
        <p:nvSpPr>
          <p:cNvPr id="6" name="Oval 5"/>
          <p:cNvSpPr/>
          <p:nvPr/>
        </p:nvSpPr>
        <p:spPr>
          <a:xfrm>
            <a:off x="4876800" y="6096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Oval 6"/>
          <p:cNvSpPr/>
          <p:nvPr/>
        </p:nvSpPr>
        <p:spPr>
          <a:xfrm>
            <a:off x="1066800" y="44958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140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 calcmode="lin" valueType="num">
                                      <p:cBhvr additive="base">
                                        <p:cTn id="2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 calcmode="lin" valueType="num">
                                      <p:cBhvr additive="base">
                                        <p:cTn id="27"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anim calcmode="lin" valueType="num">
                                      <p:cBhvr additive="base">
                                        <p:cTn id="3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0" end="10"/>
                                            </p:txEl>
                                          </p:spTgt>
                                        </p:tgtEl>
                                        <p:attrNameLst>
                                          <p:attrName>style.visibility</p:attrName>
                                        </p:attrNameLst>
                                      </p:cBhvr>
                                      <p:to>
                                        <p:strVal val="visible"/>
                                      </p:to>
                                    </p:set>
                                    <p:anim calcmode="lin" valueType="num">
                                      <p:cBhvr additive="base">
                                        <p:cTn id="35"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additive="base">
                                        <p:cTn id="41" dur="500" fill="hold"/>
                                        <p:tgtEl>
                                          <p:spTgt spid="6"/>
                                        </p:tgtEl>
                                        <p:attrNameLst>
                                          <p:attrName>ppt_x</p:attrName>
                                        </p:attrNameLst>
                                      </p:cBhvr>
                                      <p:tavLst>
                                        <p:tav tm="0">
                                          <p:val>
                                            <p:strVal val="#ppt_x"/>
                                          </p:val>
                                        </p:tav>
                                        <p:tav tm="100000">
                                          <p:val>
                                            <p:strVal val="#ppt_x"/>
                                          </p:val>
                                        </p:tav>
                                      </p:tavLst>
                                    </p:anim>
                                    <p:anim calcmode="lin" valueType="num">
                                      <p:cBhvr additive="base">
                                        <p:cTn id="4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5">
                                            <p:txEl>
                                              <p:pRg st="15" end="15"/>
                                            </p:txEl>
                                          </p:spTgt>
                                        </p:tgtEl>
                                        <p:attrNameLst>
                                          <p:attrName>style.visibility</p:attrName>
                                        </p:attrNameLst>
                                      </p:cBhvr>
                                      <p:to>
                                        <p:strVal val="visible"/>
                                      </p:to>
                                    </p:set>
                                    <p:anim calcmode="lin" valueType="num">
                                      <p:cBhvr additive="base">
                                        <p:cTn id="47"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15" end="15"/>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5">
                                            <p:txEl>
                                              <p:pRg st="16" end="16"/>
                                            </p:txEl>
                                          </p:spTgt>
                                        </p:tgtEl>
                                        <p:attrNameLst>
                                          <p:attrName>style.visibility</p:attrName>
                                        </p:attrNameLst>
                                      </p:cBhvr>
                                      <p:to>
                                        <p:strVal val="visible"/>
                                      </p:to>
                                    </p:set>
                                    <p:anim calcmode="lin" valueType="num">
                                      <p:cBhvr additive="base">
                                        <p:cTn id="51" dur="5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
                                            <p:txEl>
                                              <p:pRg st="16" end="16"/>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5">
                                            <p:txEl>
                                              <p:pRg st="17" end="17"/>
                                            </p:txEl>
                                          </p:spTgt>
                                        </p:tgtEl>
                                        <p:attrNameLst>
                                          <p:attrName>style.visibility</p:attrName>
                                        </p:attrNameLst>
                                      </p:cBhvr>
                                      <p:to>
                                        <p:strVal val="visible"/>
                                      </p:to>
                                    </p:set>
                                    <p:anim calcmode="lin" valueType="num">
                                      <p:cBhvr additive="base">
                                        <p:cTn id="55" dur="500" fill="hold"/>
                                        <p:tgtEl>
                                          <p:spTgt spid="5">
                                            <p:txEl>
                                              <p:pRg st="17" end="1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17" end="17"/>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5">
                                            <p:txEl>
                                              <p:pRg st="18" end="18"/>
                                            </p:txEl>
                                          </p:spTgt>
                                        </p:tgtEl>
                                        <p:attrNameLst>
                                          <p:attrName>style.visibility</p:attrName>
                                        </p:attrNameLst>
                                      </p:cBhvr>
                                      <p:to>
                                        <p:strVal val="visible"/>
                                      </p:to>
                                    </p:set>
                                    <p:anim calcmode="lin" valueType="num">
                                      <p:cBhvr additive="base">
                                        <p:cTn id="59" dur="500" fill="hold"/>
                                        <p:tgtEl>
                                          <p:spTgt spid="5">
                                            <p:txEl>
                                              <p:pRg st="18" end="1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txEl>
                                              <p:pRg st="18" end="18"/>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5">
                                            <p:txEl>
                                              <p:pRg st="19" end="19"/>
                                            </p:txEl>
                                          </p:spTgt>
                                        </p:tgtEl>
                                        <p:attrNameLst>
                                          <p:attrName>style.visibility</p:attrName>
                                        </p:attrNameLst>
                                      </p:cBhvr>
                                      <p:to>
                                        <p:strVal val="visible"/>
                                      </p:to>
                                    </p:set>
                                    <p:anim calcmode="lin" valueType="num">
                                      <p:cBhvr additive="base">
                                        <p:cTn id="63" dur="500" fill="hold"/>
                                        <p:tgtEl>
                                          <p:spTgt spid="5">
                                            <p:txEl>
                                              <p:pRg st="19" end="19"/>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19" end="19"/>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1000"/>
                                        <p:tgtEl>
                                          <p:spTgt spid="7"/>
                                        </p:tgtEl>
                                      </p:cBhvr>
                                    </p:animEffect>
                                    <p:anim calcmode="lin" valueType="num">
                                      <p:cBhvr>
                                        <p:cTn id="70" dur="1000" fill="hold"/>
                                        <p:tgtEl>
                                          <p:spTgt spid="7"/>
                                        </p:tgtEl>
                                        <p:attrNameLst>
                                          <p:attrName>ppt_x</p:attrName>
                                        </p:attrNameLst>
                                      </p:cBhvr>
                                      <p:tavLst>
                                        <p:tav tm="0">
                                          <p:val>
                                            <p:strVal val="#ppt_x"/>
                                          </p:val>
                                        </p:tav>
                                        <p:tav tm="100000">
                                          <p:val>
                                            <p:strVal val="#ppt_x"/>
                                          </p:val>
                                        </p:tav>
                                      </p:tavLst>
                                    </p:anim>
                                    <p:anim calcmode="lin" valueType="num">
                                      <p:cBhvr>
                                        <p:cTn id="7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458200" cy="6001643"/>
          </a:xfrm>
          <a:prstGeom prst="rect">
            <a:avLst/>
          </a:prstGeom>
          <a:noFill/>
        </p:spPr>
        <p:txBody>
          <a:bodyPr wrap="square" rtlCol="0">
            <a:spAutoFit/>
          </a:bodyPr>
          <a:lstStyle/>
          <a:p>
            <a:r>
              <a:rPr lang="vi-VN" sz="2400" b="1" dirty="0"/>
              <a:t>Question </a:t>
            </a:r>
            <a:r>
              <a:rPr lang="en-US" sz="2400" b="1" dirty="0"/>
              <a:t>31</a:t>
            </a:r>
            <a:r>
              <a:rPr lang="en-US" sz="2400" dirty="0"/>
              <a:t>.</a:t>
            </a:r>
            <a:r>
              <a:rPr lang="vi-VN" sz="2400" dirty="0"/>
              <a:t> It is necessary for him to finish his homework by tomorrow.</a:t>
            </a:r>
            <a:endParaRPr lang="en-US" sz="2400" dirty="0"/>
          </a:p>
          <a:p>
            <a:r>
              <a:rPr lang="vi-VN" sz="2400" dirty="0"/>
              <a:t>	</a:t>
            </a:r>
            <a:r>
              <a:rPr lang="vi-VN" sz="2400" b="1" dirty="0"/>
              <a:t>A</a:t>
            </a:r>
            <a:r>
              <a:rPr lang="vi-VN" sz="2400" dirty="0"/>
              <a:t>. He ought not to finish his homework by tomorrow.</a:t>
            </a:r>
            <a:endParaRPr lang="en-US" sz="2400" dirty="0"/>
          </a:p>
          <a:p>
            <a:r>
              <a:rPr lang="vi-VN" sz="2400" dirty="0"/>
              <a:t>	</a:t>
            </a:r>
            <a:r>
              <a:rPr lang="vi-VN" sz="2400" b="1" dirty="0"/>
              <a:t>B</a:t>
            </a:r>
            <a:r>
              <a:rPr lang="vi-VN" sz="2400" dirty="0"/>
              <a:t>. He might finish his homework by tomorrow.</a:t>
            </a:r>
            <a:endParaRPr lang="en-US" sz="2400" dirty="0"/>
          </a:p>
          <a:p>
            <a:r>
              <a:rPr lang="vi-VN" sz="2400" dirty="0"/>
              <a:t>	</a:t>
            </a:r>
            <a:r>
              <a:rPr lang="vi-VN" sz="2400" b="1" dirty="0"/>
              <a:t>C</a:t>
            </a:r>
            <a:r>
              <a:rPr lang="vi-VN" sz="2400" dirty="0"/>
              <a:t>. He mustn’t finish his homework by tomorrow.</a:t>
            </a:r>
            <a:endParaRPr lang="en-US" sz="2400" dirty="0"/>
          </a:p>
          <a:p>
            <a:r>
              <a:rPr lang="vi-VN" sz="2400" dirty="0"/>
              <a:t>	</a:t>
            </a:r>
            <a:r>
              <a:rPr lang="vi-VN" sz="2400" b="1" dirty="0"/>
              <a:t>D</a:t>
            </a:r>
            <a:r>
              <a:rPr lang="vi-VN" sz="2400" dirty="0"/>
              <a:t>. He needs to finish his homework by tomorrow.</a:t>
            </a:r>
            <a:endParaRPr lang="en-US" sz="2400" dirty="0"/>
          </a:p>
          <a:p>
            <a:endParaRPr lang="en-US" sz="2400" b="1" dirty="0" smtClean="0"/>
          </a:p>
          <a:p>
            <a:r>
              <a:rPr lang="vi-VN" sz="2400" dirty="0" smtClean="0"/>
              <a:t>Kiến </a:t>
            </a:r>
            <a:r>
              <a:rPr lang="vi-VN" sz="2400" dirty="0"/>
              <a:t>thức: Câu đồng nghĩa – Động từ khuyết thiếu</a:t>
            </a:r>
            <a:endParaRPr lang="en-US" sz="2400" dirty="0"/>
          </a:p>
          <a:p>
            <a:r>
              <a:rPr lang="vi-VN" sz="2400" dirty="0"/>
              <a:t>Giải thích: </a:t>
            </a:r>
            <a:endParaRPr lang="en-US" sz="2400" dirty="0"/>
          </a:p>
          <a:p>
            <a:r>
              <a:rPr lang="vi-VN" sz="2400" dirty="0"/>
              <a:t>Câu đề bài: It is necessary for him to finish his homework by tomorrow.</a:t>
            </a:r>
            <a:endParaRPr lang="en-US" sz="2400" dirty="0"/>
          </a:p>
          <a:p>
            <a:r>
              <a:rPr lang="vi-VN" sz="2400" dirty="0"/>
              <a:t>                  (Nó là cần thiết cho anh ấy để hoàn thành bài tập về nhà của mình vào ngày mai.)</a:t>
            </a:r>
            <a:endParaRPr lang="en-US" sz="2400" dirty="0"/>
          </a:p>
          <a:p>
            <a:r>
              <a:rPr lang="vi-VN" sz="2400" dirty="0"/>
              <a:t>	              = D. He needs to finish his homework by tomorrow.</a:t>
            </a:r>
            <a:endParaRPr lang="en-US" sz="2400" dirty="0"/>
          </a:p>
          <a:p>
            <a:r>
              <a:rPr lang="vi-VN" sz="2400" dirty="0"/>
              <a:t>                  (Anh ấy cần hoàn thành bài tập về nhà </a:t>
            </a:r>
            <a:r>
              <a:rPr lang="vi-VN" sz="2400" dirty="0" smtClean="0"/>
              <a:t>trước</a:t>
            </a:r>
            <a:endParaRPr lang="en-US" sz="2400" dirty="0"/>
          </a:p>
        </p:txBody>
      </p:sp>
      <p:sp>
        <p:nvSpPr>
          <p:cNvPr id="5" name="Oval 4"/>
          <p:cNvSpPr/>
          <p:nvPr/>
        </p:nvSpPr>
        <p:spPr>
          <a:xfrm>
            <a:off x="1219200" y="2209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1463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4401205"/>
          </a:xfrm>
          <a:prstGeom prst="rect">
            <a:avLst/>
          </a:prstGeom>
          <a:noFill/>
        </p:spPr>
        <p:txBody>
          <a:bodyPr wrap="square" rtlCol="0">
            <a:spAutoFit/>
          </a:bodyPr>
          <a:lstStyle/>
          <a:p>
            <a:r>
              <a:rPr lang="vi-VN" sz="2000" b="1" dirty="0"/>
              <a:t>Question </a:t>
            </a:r>
            <a:r>
              <a:rPr lang="en-US" sz="2000" b="1" dirty="0"/>
              <a:t>32</a:t>
            </a:r>
            <a:r>
              <a:rPr lang="en-US" sz="2000" dirty="0"/>
              <a:t>.</a:t>
            </a:r>
            <a:r>
              <a:rPr lang="vi-VN" sz="2000" dirty="0"/>
              <a:t> “I don’t want to do this kind of sports anymore,” Cindy said.</a:t>
            </a:r>
            <a:endParaRPr lang="en-US" sz="2000" dirty="0"/>
          </a:p>
          <a:p>
            <a:r>
              <a:rPr lang="vi-VN" sz="2000" dirty="0"/>
              <a:t>	</a:t>
            </a:r>
            <a:r>
              <a:rPr lang="vi-VN" sz="2000" b="1" dirty="0"/>
              <a:t>A</a:t>
            </a:r>
            <a:r>
              <a:rPr lang="vi-VN" sz="2000" dirty="0"/>
              <a:t>. Cindy said she didn’t want to do that kind of sports anymore.</a:t>
            </a:r>
            <a:endParaRPr lang="en-US" sz="2000" dirty="0"/>
          </a:p>
          <a:p>
            <a:r>
              <a:rPr lang="vi-VN" sz="2000" dirty="0"/>
              <a:t>	</a:t>
            </a:r>
            <a:r>
              <a:rPr lang="vi-VN" sz="2000" b="1" dirty="0"/>
              <a:t>B</a:t>
            </a:r>
            <a:r>
              <a:rPr lang="vi-VN" sz="2000" dirty="0"/>
              <a:t>. Cindy said I don’t want to do that kind of sports anymore.</a:t>
            </a:r>
            <a:endParaRPr lang="en-US" sz="2000" dirty="0"/>
          </a:p>
          <a:p>
            <a:r>
              <a:rPr lang="vi-VN" sz="2000" dirty="0"/>
              <a:t>	</a:t>
            </a:r>
            <a:r>
              <a:rPr lang="vi-VN" sz="2000" b="1" dirty="0"/>
              <a:t>C</a:t>
            </a:r>
            <a:r>
              <a:rPr lang="vi-VN" sz="2000" dirty="0"/>
              <a:t>. Cindy said she doesn’t want do this kind of sports anymore.</a:t>
            </a:r>
            <a:endParaRPr lang="en-US" sz="2000" dirty="0"/>
          </a:p>
          <a:p>
            <a:r>
              <a:rPr lang="vi-VN" sz="2000" dirty="0"/>
              <a:t>	</a:t>
            </a:r>
            <a:r>
              <a:rPr lang="vi-VN" sz="2000" b="1" dirty="0"/>
              <a:t>D</a:t>
            </a:r>
            <a:r>
              <a:rPr lang="vi-VN" sz="2000" dirty="0"/>
              <a:t>. Cindy said she didn’t want do this kind of sports anymore.</a:t>
            </a:r>
            <a:endParaRPr lang="en-US" sz="2000" dirty="0"/>
          </a:p>
          <a:p>
            <a:endParaRPr lang="en-US" sz="2000" b="1" dirty="0" smtClean="0"/>
          </a:p>
          <a:p>
            <a:r>
              <a:rPr lang="vi-VN" sz="2000" dirty="0" smtClean="0"/>
              <a:t>Kiến </a:t>
            </a:r>
            <a:r>
              <a:rPr lang="vi-VN" sz="2000" dirty="0"/>
              <a:t>thức: Câu đồng nghĩa – Câu tường thuật</a:t>
            </a:r>
            <a:endParaRPr lang="en-US" sz="2000" dirty="0"/>
          </a:p>
          <a:p>
            <a:r>
              <a:rPr lang="vi-VN" sz="2000" dirty="0"/>
              <a:t>Giải thích: </a:t>
            </a:r>
            <a:endParaRPr lang="en-US" sz="2000" dirty="0"/>
          </a:p>
          <a:p>
            <a:r>
              <a:rPr lang="vi-VN" sz="2000" dirty="0"/>
              <a:t>Câu đề bài: “I don’t want to do this kind of sports anymore,” Cindy said.</a:t>
            </a:r>
            <a:endParaRPr lang="en-US" sz="2000" dirty="0"/>
          </a:p>
          <a:p>
            <a:r>
              <a:rPr lang="vi-VN" sz="2000" dirty="0"/>
              <a:t>                    (Cindy nói: “Tôi không muốn chơi loại thể thao này nữa.”)</a:t>
            </a:r>
            <a:endParaRPr lang="en-US" sz="2000" dirty="0"/>
          </a:p>
          <a:p>
            <a:r>
              <a:rPr lang="vi-VN" sz="2000" dirty="0"/>
              <a:t>                   = A. Cindy said she didn’t want to do that kind of sports anymore.</a:t>
            </a:r>
            <a:endParaRPr lang="en-US" sz="2000" dirty="0"/>
          </a:p>
          <a:p>
            <a:r>
              <a:rPr lang="vi-VN" sz="2000" dirty="0"/>
              <a:t>                    (Cindy nói rằng cô ấy không muốn chơi môn thể thao đó nữa.)</a:t>
            </a:r>
            <a:endParaRPr lang="en-US" sz="2000" dirty="0"/>
          </a:p>
          <a:p>
            <a:endParaRPr lang="en-US" sz="2000" dirty="0"/>
          </a:p>
        </p:txBody>
      </p:sp>
      <p:sp>
        <p:nvSpPr>
          <p:cNvPr id="5" name="Oval 4"/>
          <p:cNvSpPr/>
          <p:nvPr/>
        </p:nvSpPr>
        <p:spPr>
          <a:xfrm>
            <a:off x="1066800" y="533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1737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5632311"/>
          </a:xfrm>
          <a:prstGeom prst="rect">
            <a:avLst/>
          </a:prstGeom>
          <a:noFill/>
        </p:spPr>
        <p:txBody>
          <a:bodyPr wrap="square" rtlCol="0">
            <a:spAutoFit/>
          </a:bodyPr>
          <a:lstStyle/>
          <a:p>
            <a:r>
              <a:rPr lang="vi-VN" sz="2000" b="1" dirty="0"/>
              <a:t>Question </a:t>
            </a:r>
            <a:r>
              <a:rPr lang="en-US" sz="2000" b="1" dirty="0"/>
              <a:t>33</a:t>
            </a:r>
            <a:r>
              <a:rPr lang="en-US" sz="2000" dirty="0"/>
              <a:t>.</a:t>
            </a:r>
            <a:r>
              <a:rPr lang="vi-VN" sz="2000" dirty="0"/>
              <a:t> We last visited Thang Long Royal citadel two months ago.</a:t>
            </a:r>
            <a:endParaRPr lang="en-US" sz="2000" dirty="0"/>
          </a:p>
          <a:p>
            <a:r>
              <a:rPr lang="vi-VN" sz="2000" dirty="0"/>
              <a:t>	</a:t>
            </a:r>
            <a:r>
              <a:rPr lang="vi-VN" sz="2000" b="1" dirty="0"/>
              <a:t>A</a:t>
            </a:r>
            <a:r>
              <a:rPr lang="vi-VN" sz="2000" dirty="0"/>
              <a:t>. We have visited Thang Long Royal citadel for two months.</a:t>
            </a:r>
            <a:endParaRPr lang="en-US" sz="2000" dirty="0"/>
          </a:p>
          <a:p>
            <a:r>
              <a:rPr lang="vi-VN" sz="2000" dirty="0"/>
              <a:t>	</a:t>
            </a:r>
            <a:r>
              <a:rPr lang="vi-VN" sz="2000" b="1" dirty="0"/>
              <a:t>B</a:t>
            </a:r>
            <a:r>
              <a:rPr lang="vi-VN" sz="2000" dirty="0"/>
              <a:t>. We have two months to visit Thang Long Royal citadel.</a:t>
            </a:r>
            <a:endParaRPr lang="en-US" sz="2000" dirty="0"/>
          </a:p>
          <a:p>
            <a:r>
              <a:rPr lang="vi-VN" sz="2000" dirty="0"/>
              <a:t>	</a:t>
            </a:r>
            <a:r>
              <a:rPr lang="vi-VN" sz="2000" b="1" dirty="0"/>
              <a:t>C</a:t>
            </a:r>
            <a:r>
              <a:rPr lang="vi-VN" sz="2000" dirty="0"/>
              <a:t>. We didn’t visit Thang Long Royal citadel for two months.</a:t>
            </a:r>
            <a:endParaRPr lang="en-US" sz="2000" dirty="0"/>
          </a:p>
          <a:p>
            <a:r>
              <a:rPr lang="vi-VN" sz="2000" dirty="0"/>
              <a:t>	</a:t>
            </a:r>
            <a:r>
              <a:rPr lang="vi-VN" sz="2000" b="1" dirty="0"/>
              <a:t>D</a:t>
            </a:r>
            <a:r>
              <a:rPr lang="vi-VN" sz="2000" dirty="0"/>
              <a:t>. We haven’t visited Thang Long Royal citadel for two months.</a:t>
            </a:r>
            <a:endParaRPr lang="en-US" sz="2000" dirty="0"/>
          </a:p>
          <a:p>
            <a:endParaRPr lang="en-US" sz="2000" b="1" dirty="0" smtClean="0"/>
          </a:p>
          <a:p>
            <a:r>
              <a:rPr lang="vi-VN" sz="2000" dirty="0" smtClean="0"/>
              <a:t>Kiến </a:t>
            </a:r>
            <a:r>
              <a:rPr lang="vi-VN" sz="2000" dirty="0"/>
              <a:t>thức: Câu đồng nghĩa – Thì của động từ</a:t>
            </a:r>
            <a:endParaRPr lang="en-US" sz="2000" dirty="0"/>
          </a:p>
          <a:p>
            <a:r>
              <a:rPr lang="vi-VN" sz="2000" dirty="0"/>
              <a:t>Giải thích: </a:t>
            </a:r>
            <a:endParaRPr lang="en-US" sz="2000" dirty="0"/>
          </a:p>
          <a:p>
            <a:r>
              <a:rPr lang="vi-VN" sz="2000" dirty="0"/>
              <a:t>Câu đề bài: We last visited Thang Long Royal citadel two months ago.</a:t>
            </a:r>
            <a:endParaRPr lang="en-US" sz="2000" dirty="0"/>
          </a:p>
          <a:p>
            <a:r>
              <a:rPr lang="vi-VN" sz="2000" dirty="0"/>
              <a:t>                   (Lần cuối cùng chúng tôi đến thăm Hoàng thành Thăng Long cách đây hai tháng.)</a:t>
            </a:r>
            <a:endParaRPr lang="en-US" sz="2000" dirty="0"/>
          </a:p>
          <a:p>
            <a:r>
              <a:rPr lang="vi-VN" sz="2000" dirty="0"/>
              <a:t>                  = D. We haven’t visited Thang Long Royal citadel for two months.</a:t>
            </a:r>
            <a:endParaRPr lang="en-US" sz="2000" dirty="0"/>
          </a:p>
          <a:p>
            <a:r>
              <a:rPr lang="vi-VN" sz="2000" dirty="0"/>
              <a:t>                   (Đã hai tháng rồi chúng tôi không đến thăm Hoàng thành Thăng Long.)</a:t>
            </a:r>
            <a:endParaRPr lang="en-US" sz="2000" dirty="0"/>
          </a:p>
          <a:p>
            <a:r>
              <a:rPr lang="vi-VN" sz="2000" dirty="0"/>
              <a:t>Công thức: S + haven’t/ hasn’t + Vp2 + for + time = S + (last) Vp1 + O + tg + ago</a:t>
            </a:r>
            <a:endParaRPr lang="en-US" sz="2000" dirty="0"/>
          </a:p>
          <a:p>
            <a:endParaRPr lang="en-US" sz="2000" dirty="0"/>
          </a:p>
        </p:txBody>
      </p:sp>
      <p:sp>
        <p:nvSpPr>
          <p:cNvPr id="5" name="Oval 4"/>
          <p:cNvSpPr/>
          <p:nvPr/>
        </p:nvSpPr>
        <p:spPr>
          <a:xfrm>
            <a:off x="1143000" y="1600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47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5355312"/>
          </a:xfrm>
          <a:prstGeom prst="rect">
            <a:avLst/>
          </a:prstGeom>
          <a:noFill/>
        </p:spPr>
        <p:txBody>
          <a:bodyPr wrap="square" rtlCol="0">
            <a:spAutoFit/>
          </a:bodyPr>
          <a:lstStyle/>
          <a:p>
            <a:r>
              <a:rPr lang="vi-VN" b="1" dirty="0"/>
              <a:t>Question </a:t>
            </a:r>
            <a:r>
              <a:rPr lang="en-US" b="1" dirty="0"/>
              <a:t>34</a:t>
            </a:r>
            <a:r>
              <a:rPr lang="vi-VN" dirty="0"/>
              <a:t>. </a:t>
            </a:r>
            <a:r>
              <a:rPr lang="vi-VN" b="1" dirty="0"/>
              <a:t>A</a:t>
            </a:r>
            <a:r>
              <a:rPr lang="vi-VN" dirty="0"/>
              <a:t>. Nevertheless	</a:t>
            </a:r>
            <a:r>
              <a:rPr lang="vi-VN" b="1" dirty="0"/>
              <a:t>B</a:t>
            </a:r>
            <a:r>
              <a:rPr lang="vi-VN" dirty="0"/>
              <a:t>. Therefore	</a:t>
            </a:r>
            <a:r>
              <a:rPr lang="vi-VN" b="1" dirty="0"/>
              <a:t>C</a:t>
            </a:r>
            <a:r>
              <a:rPr lang="vi-VN" dirty="0"/>
              <a:t>. Moreover	</a:t>
            </a:r>
            <a:r>
              <a:rPr lang="vi-VN" b="1" dirty="0"/>
              <a:t>D</a:t>
            </a:r>
            <a:r>
              <a:rPr lang="vi-VN" dirty="0"/>
              <a:t>. Consequently</a:t>
            </a:r>
            <a:endParaRPr lang="en-US" dirty="0"/>
          </a:p>
          <a:p>
            <a:endParaRPr lang="en-US" b="1" dirty="0" smtClean="0"/>
          </a:p>
          <a:p>
            <a:r>
              <a:rPr lang="vi-VN" dirty="0" smtClean="0"/>
              <a:t>Kiến </a:t>
            </a:r>
            <a:r>
              <a:rPr lang="vi-VN" dirty="0"/>
              <a:t>thức: Đọc điền từ</a:t>
            </a:r>
            <a:endParaRPr lang="en-US" dirty="0"/>
          </a:p>
          <a:p>
            <a:r>
              <a:rPr lang="vi-VN" dirty="0"/>
              <a:t>Giải thích: </a:t>
            </a:r>
            <a:endParaRPr lang="en-US" dirty="0"/>
          </a:p>
          <a:p>
            <a:r>
              <a:rPr lang="vi-VN" dirty="0"/>
              <a:t>Xét các đáp án:</a:t>
            </a:r>
            <a:endParaRPr lang="en-US" dirty="0"/>
          </a:p>
          <a:p>
            <a:r>
              <a:rPr lang="vi-VN" dirty="0"/>
              <a:t>	A. Nevertheless: tuy nhiên	B. Therefore: cho nên	</a:t>
            </a:r>
            <a:endParaRPr lang="en-US" dirty="0"/>
          </a:p>
          <a:p>
            <a:r>
              <a:rPr lang="vi-VN" dirty="0"/>
              <a:t>	C. Moreover: hơn nữa		D. Consequently: hậu quả là</a:t>
            </a:r>
            <a:endParaRPr lang="en-US" dirty="0"/>
          </a:p>
          <a:p>
            <a:r>
              <a:rPr lang="vi-VN" dirty="0"/>
              <a:t>Dựa vào nghĩa và ngữ cảnh, đáp án đúng là A</a:t>
            </a:r>
            <a:endParaRPr lang="en-US" dirty="0"/>
          </a:p>
          <a:p>
            <a:r>
              <a:rPr lang="vi-VN" dirty="0"/>
              <a:t>Thông tin: Many people drink diet sodas as part of their diet. They believe these drinks are healthier than fizzy drinks. (34) </a:t>
            </a:r>
            <a:r>
              <a:rPr lang="vi-VN" dirty="0" smtClean="0"/>
              <a:t>___according </a:t>
            </a:r>
            <a:r>
              <a:rPr lang="vi-VN" dirty="0"/>
              <a:t>to a new study, "diet" versions of sugary drinks can be as bad for our heart as fizzy drinks that are loaded with sugar.</a:t>
            </a:r>
            <a:endParaRPr lang="en-US" dirty="0"/>
          </a:p>
          <a:p>
            <a:r>
              <a:rPr lang="vi-VN" dirty="0"/>
              <a:t>Tạm dịch: Nhiều người uống sô-đa ăn kiêng như một phần của chế độ ăn kiêng của họ. Họ tin rằng những đồ uống này tốt cho sức khỏe hơn đồ uống có ga. Tuy nhiên, theo một nghiên cứu mới, các phiên bản "ăn kiêng" của đồ uống có đường có thể gây hại cho tim của chúng ta như đồ uống có ga chứa nhiều đường.</a:t>
            </a:r>
            <a:endParaRPr lang="en-US" dirty="0"/>
          </a:p>
          <a:p>
            <a:r>
              <a:rPr lang="vi-VN" dirty="0"/>
              <a:t> </a:t>
            </a:r>
            <a:endParaRPr lang="en-US" dirty="0"/>
          </a:p>
          <a:p>
            <a:endParaRPr lang="en-US" dirty="0"/>
          </a:p>
        </p:txBody>
      </p:sp>
      <p:sp>
        <p:nvSpPr>
          <p:cNvPr id="6" name="Oval 5"/>
          <p:cNvSpPr/>
          <p:nvPr/>
        </p:nvSpPr>
        <p:spPr>
          <a:xfrm>
            <a:off x="1676400" y="381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9306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 calcmode="lin" valueType="num">
                                      <p:cBhvr additive="base">
                                        <p:cTn id="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6186309"/>
          </a:xfrm>
          <a:prstGeom prst="rect">
            <a:avLst/>
          </a:prstGeom>
          <a:noFill/>
        </p:spPr>
        <p:txBody>
          <a:bodyPr wrap="square" rtlCol="0">
            <a:spAutoFit/>
          </a:bodyPr>
          <a:lstStyle/>
          <a:p>
            <a:r>
              <a:rPr lang="vi-VN" b="1" dirty="0"/>
              <a:t>Question </a:t>
            </a:r>
            <a:r>
              <a:rPr lang="en-US" b="1" dirty="0"/>
              <a:t>35</a:t>
            </a:r>
            <a:r>
              <a:rPr lang="vi-VN" dirty="0"/>
              <a:t>. </a:t>
            </a:r>
            <a:r>
              <a:rPr lang="vi-VN" b="1" dirty="0"/>
              <a:t>A</a:t>
            </a:r>
            <a:r>
              <a:rPr lang="vi-VN" dirty="0"/>
              <a:t>. which	</a:t>
            </a:r>
            <a:r>
              <a:rPr lang="vi-VN" b="1" dirty="0"/>
              <a:t>B</a:t>
            </a:r>
            <a:r>
              <a:rPr lang="vi-VN" dirty="0"/>
              <a:t>. who	</a:t>
            </a:r>
            <a:r>
              <a:rPr lang="vi-VN" b="1" dirty="0"/>
              <a:t>C</a:t>
            </a:r>
            <a:r>
              <a:rPr lang="vi-VN" dirty="0"/>
              <a:t>. whom	</a:t>
            </a:r>
            <a:r>
              <a:rPr lang="vi-VN" b="1" dirty="0"/>
              <a:t>D</a:t>
            </a:r>
            <a:r>
              <a:rPr lang="vi-VN" dirty="0"/>
              <a:t>. whose</a:t>
            </a:r>
            <a:endParaRPr lang="en-US" dirty="0"/>
          </a:p>
          <a:p>
            <a:endParaRPr lang="en-US" b="1" dirty="0" smtClean="0"/>
          </a:p>
          <a:p>
            <a:r>
              <a:rPr lang="vi-VN" dirty="0" smtClean="0"/>
              <a:t>Kiến </a:t>
            </a:r>
            <a:r>
              <a:rPr lang="vi-VN" dirty="0"/>
              <a:t>thức: Đọc điền từ</a:t>
            </a:r>
            <a:endParaRPr lang="en-US" dirty="0"/>
          </a:p>
          <a:p>
            <a:r>
              <a:rPr lang="vi-VN" dirty="0"/>
              <a:t>Giải thích: </a:t>
            </a:r>
            <a:endParaRPr lang="en-US" dirty="0"/>
          </a:p>
          <a:p>
            <a:r>
              <a:rPr lang="vi-VN" dirty="0"/>
              <a:t>Xét các đáp án:</a:t>
            </a:r>
            <a:endParaRPr lang="en-US" dirty="0"/>
          </a:p>
          <a:p>
            <a:r>
              <a:rPr lang="vi-VN" dirty="0"/>
              <a:t>A. which: Thay thế cho danh từ chỉ vật, có chức năng làm chủ ngữ hoặc tân ngữ trong mệnh đề quan hệ.	</a:t>
            </a:r>
            <a:endParaRPr lang="en-US" dirty="0"/>
          </a:p>
          <a:p>
            <a:r>
              <a:rPr lang="vi-VN" dirty="0"/>
              <a:t>B. who: Thay thế cho danh từ chỉ người, có chức năng làm chủ ngữ hoặc tân ngữ trong mệnh đề quan hệ.</a:t>
            </a:r>
            <a:endParaRPr lang="en-US" dirty="0"/>
          </a:p>
          <a:p>
            <a:r>
              <a:rPr lang="vi-VN" dirty="0"/>
              <a:t>C. whom: Thay thế cho danh từ chỉ người, có chức năng làm tân ngữ trong mệnh đề quan hệ.	</a:t>
            </a:r>
            <a:endParaRPr lang="en-US" dirty="0"/>
          </a:p>
          <a:p>
            <a:r>
              <a:rPr lang="vi-VN" dirty="0"/>
              <a:t>D. Whose: Thay thế cho danh từ chỉ người, có chức năng làm tính từ sở hữu trong mệnh đề quan hệ.</a:t>
            </a:r>
            <a:endParaRPr lang="en-US" dirty="0"/>
          </a:p>
          <a:p>
            <a:r>
              <a:rPr lang="vi-VN" dirty="0"/>
              <a:t>Ta thấy, trước</a:t>
            </a:r>
            <a:endParaRPr lang="en-US" dirty="0"/>
          </a:p>
          <a:p>
            <a:r>
              <a:rPr lang="vi-VN" dirty="0"/>
              <a:t>Dựa vào nghĩa và ngữ cảnh, đáp án đúng là B</a:t>
            </a:r>
            <a:endParaRPr lang="en-US" dirty="0"/>
          </a:p>
          <a:p>
            <a:r>
              <a:rPr lang="vi-VN" dirty="0"/>
              <a:t>Thông tin: The researchers (35) </a:t>
            </a:r>
            <a:r>
              <a:rPr lang="vi-VN" dirty="0" smtClean="0"/>
              <a:t>______ </a:t>
            </a:r>
            <a:r>
              <a:rPr lang="vi-VN" dirty="0"/>
              <a:t>conducted the study said people should avoid diet sodas and other artificially sweetened beverages if they want to look after their health.</a:t>
            </a:r>
            <a:endParaRPr lang="en-US" dirty="0"/>
          </a:p>
          <a:p>
            <a:r>
              <a:rPr lang="vi-VN" dirty="0"/>
              <a:t>Tạm dịch: Các nhà nghiên cứu thực hiện nghiên cứu cho biết mọi người nên tránh nước ngọt ăn kiêng và đồ uống có đường nhân tạo khác nếu họ muốn chăm sóc sức khỏe của mình.</a:t>
            </a:r>
            <a:endParaRPr lang="en-US" dirty="0"/>
          </a:p>
          <a:p>
            <a:endParaRPr lang="en-US" dirty="0"/>
          </a:p>
        </p:txBody>
      </p:sp>
      <p:sp>
        <p:nvSpPr>
          <p:cNvPr id="5" name="Oval 4"/>
          <p:cNvSpPr/>
          <p:nvPr/>
        </p:nvSpPr>
        <p:spPr>
          <a:xfrm>
            <a:off x="2743200" y="381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712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2" end="12"/>
                                            </p:txEl>
                                          </p:spTgt>
                                        </p:tgtEl>
                                        <p:attrNameLst>
                                          <p:attrName>style.visibility</p:attrName>
                                        </p:attrNameLst>
                                      </p:cBhvr>
                                      <p:to>
                                        <p:strVal val="visible"/>
                                      </p:to>
                                    </p:set>
                                    <p:animEffect transition="in" filter="fade">
                                      <p:cBhvr>
                                        <p:cTn id="7" dur="500"/>
                                        <p:tgtEl>
                                          <p:spTgt spid="4">
                                            <p:txEl>
                                              <p:pRg st="12" end="1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3970318"/>
          </a:xfrm>
          <a:prstGeom prst="rect">
            <a:avLst/>
          </a:prstGeom>
          <a:noFill/>
        </p:spPr>
        <p:txBody>
          <a:bodyPr wrap="square" rtlCol="0">
            <a:spAutoFit/>
          </a:bodyPr>
          <a:lstStyle/>
          <a:p>
            <a:r>
              <a:rPr lang="vi-VN" b="1" dirty="0"/>
              <a:t>Question </a:t>
            </a:r>
            <a:r>
              <a:rPr lang="en-US" b="1" dirty="0"/>
              <a:t>36</a:t>
            </a:r>
            <a:r>
              <a:rPr lang="vi-VN" dirty="0"/>
              <a:t>. </a:t>
            </a:r>
            <a:r>
              <a:rPr lang="vi-VN" b="1" dirty="0"/>
              <a:t>A</a:t>
            </a:r>
            <a:r>
              <a:rPr lang="vi-VN" dirty="0"/>
              <a:t>. gain	</a:t>
            </a:r>
            <a:r>
              <a:rPr lang="vi-VN" b="1" dirty="0"/>
              <a:t>B</a:t>
            </a:r>
            <a:r>
              <a:rPr lang="vi-VN" dirty="0"/>
              <a:t>. loss	</a:t>
            </a:r>
            <a:r>
              <a:rPr lang="vi-VN" b="1" dirty="0"/>
              <a:t>C</a:t>
            </a:r>
            <a:r>
              <a:rPr lang="vi-VN" dirty="0"/>
              <a:t>. resistance	</a:t>
            </a:r>
            <a:r>
              <a:rPr lang="vi-VN" b="1" dirty="0"/>
              <a:t>D</a:t>
            </a:r>
            <a:r>
              <a:rPr lang="vi-VN" dirty="0"/>
              <a:t>. increase</a:t>
            </a:r>
            <a:endParaRPr lang="en-US" dirty="0"/>
          </a:p>
          <a:p>
            <a:endParaRPr lang="en-US" b="1" dirty="0" smtClean="0"/>
          </a:p>
          <a:p>
            <a:r>
              <a:rPr lang="vi-VN" dirty="0" smtClean="0"/>
              <a:t>Kiến </a:t>
            </a:r>
            <a:r>
              <a:rPr lang="vi-VN" dirty="0"/>
              <a:t>thức: Đọc điền từ</a:t>
            </a:r>
            <a:endParaRPr lang="en-US" dirty="0"/>
          </a:p>
          <a:p>
            <a:r>
              <a:rPr lang="vi-VN" dirty="0"/>
              <a:t>Giải thích: </a:t>
            </a:r>
            <a:endParaRPr lang="en-US" dirty="0"/>
          </a:p>
          <a:p>
            <a:r>
              <a:rPr lang="vi-VN" dirty="0"/>
              <a:t>Xét các đáp án:</a:t>
            </a:r>
            <a:endParaRPr lang="en-US" dirty="0"/>
          </a:p>
          <a:p>
            <a:r>
              <a:rPr lang="vi-VN" dirty="0"/>
              <a:t> </a:t>
            </a:r>
            <a:endParaRPr lang="en-US" dirty="0"/>
          </a:p>
          <a:p>
            <a:r>
              <a:rPr lang="vi-VN" dirty="0"/>
              <a:t>	A. gain: được	B. loss	: mất</a:t>
            </a:r>
            <a:endParaRPr lang="en-US" dirty="0"/>
          </a:p>
          <a:p>
            <a:r>
              <a:rPr lang="vi-VN" dirty="0"/>
              <a:t>	C. resistance: kháng	D. Increase: tăng</a:t>
            </a:r>
            <a:endParaRPr lang="en-US" dirty="0"/>
          </a:p>
          <a:p>
            <a:r>
              <a:rPr lang="vi-VN" dirty="0"/>
              <a:t>Dựa vào nghĩa và ngữ cảnh, đáp án đúng là C</a:t>
            </a:r>
            <a:endParaRPr lang="en-US" dirty="0"/>
          </a:p>
          <a:p>
            <a:r>
              <a:rPr lang="vi-VN" dirty="0"/>
              <a:t>Thông tin: Artificial sweeteners have also been associated with weight gain, insulin (36) </a:t>
            </a:r>
            <a:r>
              <a:rPr lang="vi-VN" dirty="0" smtClean="0"/>
              <a:t>___and </a:t>
            </a:r>
            <a:r>
              <a:rPr lang="vi-VN" dirty="0"/>
              <a:t>diabetes."</a:t>
            </a:r>
            <a:endParaRPr lang="en-US" dirty="0"/>
          </a:p>
          <a:p>
            <a:r>
              <a:rPr lang="vi-VN" dirty="0"/>
              <a:t>Tạm dịch: Chất làm ngọt nhân tạo cũng có liên quan đến việc tăng cân, kháng insulin và bệnh tiểu đường."</a:t>
            </a:r>
            <a:endParaRPr lang="en-US" dirty="0"/>
          </a:p>
          <a:p>
            <a:endParaRPr lang="en-US" dirty="0"/>
          </a:p>
        </p:txBody>
      </p:sp>
      <p:sp>
        <p:nvSpPr>
          <p:cNvPr id="5" name="Oval 4"/>
          <p:cNvSpPr/>
          <p:nvPr/>
        </p:nvSpPr>
        <p:spPr>
          <a:xfrm>
            <a:off x="3962400" y="304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923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0" end="10"/>
                                            </p:txEl>
                                          </p:spTgt>
                                        </p:tgtEl>
                                        <p:attrNameLst>
                                          <p:attrName>style.visibility</p:attrName>
                                        </p:attrNameLst>
                                      </p:cBhvr>
                                      <p:to>
                                        <p:strVal val="visible"/>
                                      </p:to>
                                    </p:set>
                                    <p:animEffect transition="in" filter="fade">
                                      <p:cBhvr>
                                        <p:cTn id="7" dur="500"/>
                                        <p:tgtEl>
                                          <p:spTgt spid="4">
                                            <p:txEl>
                                              <p:pRg st="10" end="1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4247317"/>
          </a:xfrm>
          <a:prstGeom prst="rect">
            <a:avLst/>
          </a:prstGeom>
          <a:noFill/>
        </p:spPr>
        <p:txBody>
          <a:bodyPr wrap="square" rtlCol="0">
            <a:spAutoFit/>
          </a:bodyPr>
          <a:lstStyle/>
          <a:p>
            <a:r>
              <a:rPr lang="vi-VN" b="1" dirty="0"/>
              <a:t>Question </a:t>
            </a:r>
            <a:r>
              <a:rPr lang="en-US" b="1" dirty="0"/>
              <a:t>37</a:t>
            </a:r>
            <a:r>
              <a:rPr lang="vi-VN" dirty="0"/>
              <a:t>. </a:t>
            </a:r>
            <a:r>
              <a:rPr lang="vi-VN" b="1" dirty="0"/>
              <a:t>A</a:t>
            </a:r>
            <a:r>
              <a:rPr lang="vi-VN" dirty="0"/>
              <a:t>. option	</a:t>
            </a:r>
            <a:r>
              <a:rPr lang="vi-VN" b="1" dirty="0"/>
              <a:t>B</a:t>
            </a:r>
            <a:r>
              <a:rPr lang="vi-VN" dirty="0"/>
              <a:t>. substitute	</a:t>
            </a:r>
            <a:r>
              <a:rPr lang="vi-VN" b="1" dirty="0"/>
              <a:t>C</a:t>
            </a:r>
            <a:r>
              <a:rPr lang="vi-VN" dirty="0"/>
              <a:t>. answer	</a:t>
            </a:r>
            <a:r>
              <a:rPr lang="vi-VN" b="1" dirty="0"/>
              <a:t>D</a:t>
            </a:r>
            <a:r>
              <a:rPr lang="vi-VN" dirty="0"/>
              <a:t>. change</a:t>
            </a:r>
            <a:endParaRPr lang="en-US" dirty="0"/>
          </a:p>
          <a:p>
            <a:endParaRPr lang="en-US" b="1" dirty="0" smtClean="0"/>
          </a:p>
          <a:p>
            <a:r>
              <a:rPr lang="vi-VN" dirty="0" smtClean="0"/>
              <a:t>Kiến </a:t>
            </a:r>
            <a:r>
              <a:rPr lang="vi-VN" dirty="0"/>
              <a:t>thức: Đọc điền từ </a:t>
            </a:r>
            <a:endParaRPr lang="en-US" dirty="0"/>
          </a:p>
          <a:p>
            <a:r>
              <a:rPr lang="vi-VN" dirty="0"/>
              <a:t>Giải thích: </a:t>
            </a:r>
            <a:endParaRPr lang="en-US" dirty="0"/>
          </a:p>
          <a:p>
            <a:r>
              <a:rPr lang="vi-VN" dirty="0"/>
              <a:t>Xét các đáp án:</a:t>
            </a:r>
            <a:endParaRPr lang="en-US" dirty="0"/>
          </a:p>
          <a:p>
            <a:r>
              <a:rPr lang="vi-VN" dirty="0"/>
              <a:t>	A. option: lựa chọn	B. substitute: 	thay thế</a:t>
            </a:r>
            <a:endParaRPr lang="en-US" dirty="0"/>
          </a:p>
          <a:p>
            <a:r>
              <a:rPr lang="vi-VN" dirty="0"/>
              <a:t>	C. answer: câu trả lời	D. change: thay đổi</a:t>
            </a:r>
            <a:endParaRPr lang="en-US" dirty="0"/>
          </a:p>
          <a:p>
            <a:r>
              <a:rPr lang="vi-VN" dirty="0"/>
              <a:t>Dựa vào nghĩa và ngữ cảnh, đáp án đúng là B</a:t>
            </a:r>
            <a:endParaRPr lang="en-US" dirty="0"/>
          </a:p>
          <a:p>
            <a:r>
              <a:rPr lang="vi-VN" dirty="0"/>
              <a:t>Thông tin: The researchers said: "Higher intakes of artificially sweetened beverages were associated with a higher risk of cardiovascular disease, suggesting that artificially sweetened beverages might not be a healthy (37) </a:t>
            </a:r>
            <a:r>
              <a:rPr lang="vi-VN" dirty="0" smtClean="0"/>
              <a:t>____ </a:t>
            </a:r>
            <a:r>
              <a:rPr lang="vi-VN" dirty="0"/>
              <a:t>for sugary drinks.</a:t>
            </a:r>
            <a:endParaRPr lang="en-US" dirty="0"/>
          </a:p>
          <a:p>
            <a:r>
              <a:rPr lang="vi-VN" dirty="0"/>
              <a:t>Tạm dịch: Các nhà nghiên cứu cho biết: "Uống nhiều đồ uống có đường nhân tạo có liên quan đến nguy cơ mắc bệnh tim mạch cao hơn, cho thấy đồ uống có đường nhân tạo không thể thay thế lành mạnh cho đồ uống có đường.</a:t>
            </a:r>
            <a:endParaRPr lang="en-US" dirty="0"/>
          </a:p>
          <a:p>
            <a:endParaRPr lang="en-US" dirty="0"/>
          </a:p>
        </p:txBody>
      </p:sp>
      <p:sp>
        <p:nvSpPr>
          <p:cNvPr id="5" name="Oval 4"/>
          <p:cNvSpPr/>
          <p:nvPr/>
        </p:nvSpPr>
        <p:spPr>
          <a:xfrm>
            <a:off x="2971800" y="304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494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Effect transition="in" filter="fade">
                                      <p:cBhvr>
                                        <p:cTn id="7" dur="500"/>
                                        <p:tgtEl>
                                          <p:spTgt spid="4">
                                            <p:txEl>
                                              <p:pRg st="9" end="9"/>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ppt_x"/>
                                          </p:val>
                                        </p:tav>
                                        <p:tav tm="100000">
                                          <p:val>
                                            <p:strVal val="#ppt_x"/>
                                          </p:val>
                                        </p:tav>
                                      </p:tavLst>
                                    </p:anim>
                                    <p:anim calcmode="lin" valueType="num">
                                      <p:cBhvr additive="base">
                                        <p:cTn id="3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915400" cy="4247317"/>
          </a:xfrm>
          <a:prstGeom prst="rect">
            <a:avLst/>
          </a:prstGeom>
          <a:noFill/>
        </p:spPr>
        <p:txBody>
          <a:bodyPr wrap="square" rtlCol="0">
            <a:spAutoFit/>
          </a:bodyPr>
          <a:lstStyle/>
          <a:p>
            <a:r>
              <a:rPr lang="vi-VN" b="1" dirty="0"/>
              <a:t>Question </a:t>
            </a:r>
            <a:r>
              <a:rPr lang="en-US" b="1" dirty="0"/>
              <a:t>38</a:t>
            </a:r>
            <a:r>
              <a:rPr lang="vi-VN" dirty="0"/>
              <a:t>. </a:t>
            </a:r>
            <a:r>
              <a:rPr lang="vi-VN" b="1" dirty="0"/>
              <a:t>A</a:t>
            </a:r>
            <a:r>
              <a:rPr lang="vi-VN" dirty="0"/>
              <a:t>. no	</a:t>
            </a:r>
            <a:r>
              <a:rPr lang="vi-VN" b="1" dirty="0"/>
              <a:t>B</a:t>
            </a:r>
            <a:r>
              <a:rPr lang="vi-VN" dirty="0"/>
              <a:t>. much	</a:t>
            </a:r>
            <a:r>
              <a:rPr lang="vi-VN" b="1" dirty="0"/>
              <a:t>C</a:t>
            </a:r>
            <a:r>
              <a:rPr lang="vi-VN" dirty="0"/>
              <a:t>. less	</a:t>
            </a:r>
            <a:r>
              <a:rPr lang="vi-VN" b="1" dirty="0"/>
              <a:t>D</a:t>
            </a:r>
            <a:r>
              <a:rPr lang="vi-VN" dirty="0"/>
              <a:t>. more</a:t>
            </a:r>
            <a:endParaRPr lang="en-US" dirty="0"/>
          </a:p>
          <a:p>
            <a:endParaRPr lang="en-US" b="1" dirty="0" smtClean="0"/>
          </a:p>
          <a:p>
            <a:r>
              <a:rPr lang="vi-VN" dirty="0" smtClean="0"/>
              <a:t>Kiến </a:t>
            </a:r>
            <a:r>
              <a:rPr lang="vi-VN" dirty="0"/>
              <a:t>thức: Đọc điền từ</a:t>
            </a:r>
            <a:endParaRPr lang="en-US" dirty="0"/>
          </a:p>
          <a:p>
            <a:r>
              <a:rPr lang="vi-VN" dirty="0"/>
              <a:t>Giải thích: </a:t>
            </a:r>
            <a:endParaRPr lang="en-US" dirty="0"/>
          </a:p>
          <a:p>
            <a:r>
              <a:rPr lang="vi-VN" dirty="0"/>
              <a:t>Xét các đáp án:</a:t>
            </a:r>
            <a:endParaRPr lang="en-US" dirty="0"/>
          </a:p>
          <a:p>
            <a:r>
              <a:rPr lang="vi-VN" dirty="0"/>
              <a:t>	A. no + N-số nhiều/ không đếm được: dùng trong câu khẳng định nhưng mang ý nghĩa 	</a:t>
            </a:r>
            <a:endParaRPr lang="en-US" dirty="0"/>
          </a:p>
          <a:p>
            <a:r>
              <a:rPr lang="vi-VN" dirty="0"/>
              <a:t>	B. much + N-không đếm đc	C. Less + N-không đếm đc	</a:t>
            </a:r>
            <a:endParaRPr lang="en-US" dirty="0"/>
          </a:p>
          <a:p>
            <a:r>
              <a:rPr lang="vi-VN" dirty="0"/>
              <a:t>	D. More + N-số nhiều/ không đếm được: </a:t>
            </a:r>
            <a:endParaRPr lang="en-US" dirty="0"/>
          </a:p>
          <a:p>
            <a:r>
              <a:rPr lang="vi-VN" dirty="0"/>
              <a:t>Dựa vào nghĩa và ngữ cảnh, đáp án đúng là A</a:t>
            </a:r>
            <a:endParaRPr lang="en-US" dirty="0"/>
          </a:p>
          <a:p>
            <a:r>
              <a:rPr lang="vi-VN" dirty="0"/>
              <a:t>Thông tin: Given childhood obesity, (38) </a:t>
            </a:r>
            <a:r>
              <a:rPr lang="vi-VN" dirty="0" smtClean="0"/>
              <a:t>______ </a:t>
            </a:r>
            <a:r>
              <a:rPr lang="vi-VN" dirty="0"/>
              <a:t>sweetened or artificially sweetened beverage should be a staple in children's diets."</a:t>
            </a:r>
            <a:endParaRPr lang="en-US" dirty="0"/>
          </a:p>
          <a:p>
            <a:r>
              <a:rPr lang="vi-VN" dirty="0"/>
              <a:t>Tạm dịch: Do tình trạng béo phì ở trẻ em, không nên dùng đồ uống có đường hoặc nước ngọt nhân tạo là thực phẩm chính trong chế độ ăn của trẻ em. "</a:t>
            </a:r>
            <a:endParaRPr lang="en-US" dirty="0"/>
          </a:p>
          <a:p>
            <a:endParaRPr lang="en-US" dirty="0"/>
          </a:p>
        </p:txBody>
      </p:sp>
      <p:sp>
        <p:nvSpPr>
          <p:cNvPr id="5" name="Oval 4"/>
          <p:cNvSpPr/>
          <p:nvPr/>
        </p:nvSpPr>
        <p:spPr>
          <a:xfrm>
            <a:off x="1524000" y="304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808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839200" cy="5632311"/>
          </a:xfrm>
          <a:prstGeom prst="rect">
            <a:avLst/>
          </a:prstGeom>
          <a:noFill/>
        </p:spPr>
        <p:txBody>
          <a:bodyPr wrap="square" rtlCol="0">
            <a:spAutoFit/>
          </a:bodyPr>
          <a:lstStyle/>
          <a:p>
            <a:r>
              <a:rPr lang="en-US" sz="2400" b="1" dirty="0"/>
              <a:t>Question 39</a:t>
            </a:r>
            <a:r>
              <a:rPr lang="en-US" sz="2400" dirty="0"/>
              <a:t>. Which title best summarizes the main idea of the passage?</a:t>
            </a:r>
          </a:p>
          <a:p>
            <a:r>
              <a:rPr lang="en-US" sz="2400" b="1" dirty="0" smtClean="0"/>
              <a:t>A</a:t>
            </a:r>
            <a:r>
              <a:rPr lang="en-US" sz="2400" dirty="0"/>
              <a:t>. A National Park to Be Visited	</a:t>
            </a:r>
            <a:r>
              <a:rPr lang="en-US" sz="2400" b="1" dirty="0"/>
              <a:t>B</a:t>
            </a:r>
            <a:r>
              <a:rPr lang="en-US" sz="2400" dirty="0"/>
              <a:t>. A Place of Desert Flowers</a:t>
            </a:r>
          </a:p>
          <a:p>
            <a:r>
              <a:rPr lang="en-US" sz="2400" b="1" dirty="0" smtClean="0"/>
              <a:t>C</a:t>
            </a:r>
            <a:r>
              <a:rPr lang="en-US" sz="2400" dirty="0"/>
              <a:t>. A Desert That is Cold at Night	</a:t>
            </a:r>
            <a:r>
              <a:rPr lang="en-US" sz="2400" b="1" dirty="0"/>
              <a:t>D</a:t>
            </a:r>
            <a:r>
              <a:rPr lang="en-US" sz="2400" dirty="0"/>
              <a:t>. Cactus Blooms at Big Bend</a:t>
            </a:r>
          </a:p>
          <a:p>
            <a:endParaRPr lang="en-US" sz="2400" b="1" dirty="0" smtClean="0"/>
          </a:p>
          <a:p>
            <a:r>
              <a:rPr lang="vi-VN" sz="2400" dirty="0" smtClean="0"/>
              <a:t>Kiến </a:t>
            </a:r>
            <a:r>
              <a:rPr lang="vi-VN" sz="2400" dirty="0"/>
              <a:t>thức: Đọc hiểu</a:t>
            </a:r>
            <a:endParaRPr lang="en-US" sz="2400" dirty="0"/>
          </a:p>
          <a:p>
            <a:r>
              <a:rPr lang="vi-VN" sz="2400" dirty="0"/>
              <a:t>Giải thích: Tiêu đề nào tóm tắt tốt nhất ý chính của đoạn văn?</a:t>
            </a:r>
            <a:endParaRPr lang="en-US" sz="2400" dirty="0"/>
          </a:p>
          <a:p>
            <a:r>
              <a:rPr lang="vi-VN" sz="2400" dirty="0"/>
              <a:t>Xét các đáp án:</a:t>
            </a:r>
            <a:endParaRPr lang="en-US" sz="2400" dirty="0"/>
          </a:p>
          <a:p>
            <a:r>
              <a:rPr lang="vi-VN" sz="2400" dirty="0"/>
              <a:t>	A. Vườn quốc gia đáng tham quan 	B. Nơi có hoa sa mạc</a:t>
            </a:r>
            <a:endParaRPr lang="en-US" sz="2400" dirty="0"/>
          </a:p>
          <a:p>
            <a:r>
              <a:rPr lang="vi-VN" sz="2400" dirty="0"/>
              <a:t>	C. Sa mạc lạnh về đêm 	D. Cây xương rồng nở ở khúc quanh lớn</a:t>
            </a:r>
            <a:endParaRPr lang="en-US" sz="2400" dirty="0"/>
          </a:p>
          <a:p>
            <a:r>
              <a:rPr lang="vi-VN" sz="2400" dirty="0"/>
              <a:t>Cả đoạn văn đều giới thiệu về rừng quốc gia Big Ben.</a:t>
            </a:r>
            <a:endParaRPr lang="en-US" sz="2400" dirty="0"/>
          </a:p>
          <a:p>
            <a:r>
              <a:rPr lang="vi-VN" sz="2400" dirty="0"/>
              <a:t>Các phương án B, C, D – không được nhắc đến</a:t>
            </a:r>
            <a:endParaRPr lang="en-US" sz="2400" dirty="0"/>
          </a:p>
          <a:p>
            <a:endParaRPr lang="en-US" sz="2400" dirty="0"/>
          </a:p>
        </p:txBody>
      </p:sp>
      <p:sp>
        <p:nvSpPr>
          <p:cNvPr id="5" name="Oval 4"/>
          <p:cNvSpPr/>
          <p:nvPr/>
        </p:nvSpPr>
        <p:spPr>
          <a:xfrm>
            <a:off x="2286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5629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228600"/>
            <a:ext cx="8991600" cy="5940088"/>
          </a:xfrm>
          <a:prstGeom prst="rect">
            <a:avLst/>
          </a:prstGeom>
          <a:noFill/>
        </p:spPr>
        <p:txBody>
          <a:bodyPr wrap="square" rtlCol="0">
            <a:spAutoFit/>
          </a:bodyPr>
          <a:lstStyle/>
          <a:p>
            <a:r>
              <a:rPr lang="en-US" sz="2000" b="1" dirty="0"/>
              <a:t>Question 40</a:t>
            </a:r>
            <a:r>
              <a:rPr lang="en-US" sz="2000" dirty="0"/>
              <a:t>. In paragraph 1, the word “</a:t>
            </a:r>
            <a:r>
              <a:rPr lang="en-US" sz="2000" b="1" dirty="0"/>
              <a:t>It</a:t>
            </a:r>
            <a:r>
              <a:rPr lang="en-US" sz="2000" dirty="0"/>
              <a:t>” refers to ________.</a:t>
            </a:r>
          </a:p>
          <a:p>
            <a:r>
              <a:rPr lang="en-US" sz="2000" dirty="0"/>
              <a:t>	</a:t>
            </a:r>
            <a:r>
              <a:rPr lang="en-US" sz="2000" b="1" dirty="0"/>
              <a:t>A</a:t>
            </a:r>
            <a:r>
              <a:rPr lang="en-US" sz="2000" dirty="0"/>
              <a:t>. Chihuahua		</a:t>
            </a:r>
            <a:r>
              <a:rPr lang="en-US" sz="2000" b="1" dirty="0"/>
              <a:t>B</a:t>
            </a:r>
            <a:r>
              <a:rPr lang="en-US" sz="2000" dirty="0"/>
              <a:t>. the United States</a:t>
            </a:r>
          </a:p>
          <a:p>
            <a:r>
              <a:rPr lang="en-US" sz="2000" dirty="0"/>
              <a:t>	</a:t>
            </a:r>
            <a:r>
              <a:rPr lang="en-US" sz="2000" b="1" dirty="0"/>
              <a:t>C</a:t>
            </a:r>
            <a:r>
              <a:rPr lang="en-US" sz="2000" dirty="0"/>
              <a:t>. Big Bend National Park	</a:t>
            </a:r>
            <a:r>
              <a:rPr lang="en-US" sz="2000" b="1" dirty="0"/>
              <a:t>D</a:t>
            </a:r>
            <a:r>
              <a:rPr lang="en-US" sz="2000" dirty="0"/>
              <a:t>. Texas</a:t>
            </a:r>
          </a:p>
          <a:p>
            <a:endParaRPr lang="en-US" sz="2000" b="1" dirty="0" smtClean="0"/>
          </a:p>
          <a:p>
            <a:r>
              <a:rPr lang="vi-VN" sz="2000" dirty="0" smtClean="0"/>
              <a:t>Kiến </a:t>
            </a:r>
            <a:r>
              <a:rPr lang="vi-VN" sz="2000" dirty="0"/>
              <a:t>thức: Đọc hiểu</a:t>
            </a:r>
            <a:endParaRPr lang="en-US" sz="2000" dirty="0"/>
          </a:p>
          <a:p>
            <a:r>
              <a:rPr lang="vi-VN" sz="2000" dirty="0"/>
              <a:t>Giải thích: </a:t>
            </a:r>
            <a:endParaRPr lang="en-US" sz="2000" dirty="0"/>
          </a:p>
          <a:p>
            <a:r>
              <a:rPr lang="vi-VN" sz="2000" dirty="0"/>
              <a:t>Trong đoạn 1, từ "</a:t>
            </a:r>
            <a:r>
              <a:rPr lang="vi-VN" sz="2000" b="1" dirty="0"/>
              <a:t>It</a:t>
            </a:r>
            <a:r>
              <a:rPr lang="vi-VN" sz="2000" dirty="0"/>
              <a:t>" đề cập đến _________.</a:t>
            </a:r>
            <a:endParaRPr lang="en-US" sz="2000" dirty="0"/>
          </a:p>
          <a:p>
            <a:r>
              <a:rPr lang="vi-VN" sz="2000" dirty="0"/>
              <a:t>Xét các đáp án:</a:t>
            </a:r>
            <a:endParaRPr lang="en-US" sz="2000" dirty="0"/>
          </a:p>
          <a:p>
            <a:r>
              <a:rPr lang="vi-VN" sz="2000" dirty="0"/>
              <a:t>	A. Chihuahua 	B. Hoa Kỳ</a:t>
            </a:r>
            <a:endParaRPr lang="en-US" sz="2000" dirty="0"/>
          </a:p>
          <a:p>
            <a:r>
              <a:rPr lang="vi-VN" sz="2000" dirty="0"/>
              <a:t>	C. Vườn quốc gia Big Bend 	D. Texas</a:t>
            </a:r>
            <a:endParaRPr lang="en-US" sz="2000" dirty="0"/>
          </a:p>
          <a:p>
            <a:r>
              <a:rPr lang="vi-VN" sz="2000" dirty="0"/>
              <a:t>Thông tin: Big Bend National Park in the southwest of Texas is one of the most majestic desert areas in the United States. </a:t>
            </a:r>
            <a:r>
              <a:rPr lang="vi-VN" sz="2000" b="1" dirty="0"/>
              <a:t>It</a:t>
            </a:r>
            <a:r>
              <a:rPr lang="vi-VN" sz="2000" dirty="0"/>
              <a:t> is part of the Chihuahua, which is one of the largest deserts in North America and stretches over both America and Mexico.</a:t>
            </a:r>
            <a:endParaRPr lang="en-US" sz="2000" dirty="0"/>
          </a:p>
          <a:p>
            <a:r>
              <a:rPr lang="vi-VN" sz="2000" dirty="0"/>
              <a:t>Tạm dịch: Công viên quốc gia Big Bend ở phía tây nam của Texas là một trong những vùng sa mạc hùng vĩ nhất ở Hoa Kỳ. Nó là một phần của Chihuahua, là một trong những sa mạc lớn nhất ở Bắc Mỹ và trải dài trên cả Mỹ và Mexico.</a:t>
            </a:r>
            <a:endParaRPr lang="en-US" sz="2000" dirty="0"/>
          </a:p>
          <a:p>
            <a:endParaRPr lang="en-US" sz="2000" dirty="0"/>
          </a:p>
        </p:txBody>
      </p:sp>
      <p:sp>
        <p:nvSpPr>
          <p:cNvPr id="5" name="Oval 4"/>
          <p:cNvSpPr/>
          <p:nvPr/>
        </p:nvSpPr>
        <p:spPr>
          <a:xfrm>
            <a:off x="914400" y="914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065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463308"/>
          </a:xfrm>
          <a:prstGeom prst="rect">
            <a:avLst/>
          </a:prstGeom>
          <a:noFill/>
        </p:spPr>
        <p:txBody>
          <a:bodyPr wrap="square" rtlCol="0">
            <a:spAutoFit/>
          </a:bodyPr>
          <a:lstStyle/>
          <a:p>
            <a:r>
              <a:rPr lang="en-US" b="1" dirty="0"/>
              <a:t>Question </a:t>
            </a:r>
            <a:r>
              <a:rPr lang="vi-VN" b="1" dirty="0"/>
              <a:t>5</a:t>
            </a:r>
            <a:r>
              <a:rPr lang="vi-VN" dirty="0"/>
              <a:t>. Jane’s parents will certainly go </a:t>
            </a:r>
            <a:r>
              <a:rPr lang="en-US" dirty="0"/>
              <a:t>________ </a:t>
            </a:r>
            <a:r>
              <a:rPr lang="vi-VN" dirty="0"/>
              <a:t>when she buys them a present with her first salary.</a:t>
            </a:r>
            <a:endParaRPr lang="en-US" dirty="0"/>
          </a:p>
          <a:p>
            <a:r>
              <a:rPr lang="vi-VN" dirty="0"/>
              <a:t>A. apples	B. oranges 	C. cucumbers	D. bananas</a:t>
            </a:r>
            <a:endParaRPr lang="en-US" dirty="0"/>
          </a:p>
          <a:p>
            <a:endParaRPr lang="en-US" b="1" dirty="0" smtClean="0"/>
          </a:p>
          <a:p>
            <a:r>
              <a:rPr lang="vi-VN" dirty="0" smtClean="0"/>
              <a:t>Kiến </a:t>
            </a:r>
            <a:r>
              <a:rPr lang="vi-VN" dirty="0"/>
              <a:t>thức: Thành ngữ</a:t>
            </a:r>
            <a:endParaRPr lang="en-US" dirty="0"/>
          </a:p>
          <a:p>
            <a:r>
              <a:rPr lang="vi-VN" dirty="0"/>
              <a:t>Giải thích: </a:t>
            </a:r>
            <a:endParaRPr lang="en-US" dirty="0"/>
          </a:p>
          <a:p>
            <a:r>
              <a:rPr lang="vi-VN" dirty="0"/>
              <a:t>Ta có thành ngữ: go bananas: vui mừng đến phát điên</a:t>
            </a:r>
            <a:endParaRPr lang="en-US" dirty="0"/>
          </a:p>
          <a:p>
            <a:r>
              <a:rPr lang="vi-VN" dirty="0"/>
              <a:t>Vậy đáp án đúng là D</a:t>
            </a:r>
            <a:endParaRPr lang="en-US" dirty="0"/>
          </a:p>
          <a:p>
            <a:r>
              <a:rPr lang="vi-VN" dirty="0"/>
              <a:t>Tạm dịch: Cha mẹ của Jane chắc chắn sẽ rất thích khi cô ấy mua cho họ một món quà bằng tiền lương đầu tiên của mình.</a:t>
            </a:r>
            <a:endParaRPr lang="en-US" dirty="0"/>
          </a:p>
          <a:p>
            <a:r>
              <a:rPr lang="vi-VN" dirty="0"/>
              <a:t> </a:t>
            </a:r>
            <a:endParaRPr lang="en-US" dirty="0"/>
          </a:p>
          <a:p>
            <a:r>
              <a:rPr lang="en-US" b="1" dirty="0"/>
              <a:t>Question 6</a:t>
            </a:r>
            <a:r>
              <a:rPr lang="vi-VN" dirty="0"/>
              <a:t>. </a:t>
            </a:r>
            <a:r>
              <a:rPr lang="en-US" dirty="0"/>
              <a:t>His brother failed the entrance examination ________ he studied really hard.</a:t>
            </a:r>
          </a:p>
          <a:p>
            <a:r>
              <a:rPr lang="en-US" dirty="0"/>
              <a:t>	</a:t>
            </a:r>
            <a:r>
              <a:rPr lang="en-US" b="1" dirty="0"/>
              <a:t>A</a:t>
            </a:r>
            <a:r>
              <a:rPr lang="en-US" dirty="0"/>
              <a:t>. despite	</a:t>
            </a:r>
            <a:r>
              <a:rPr lang="en-US" b="1" dirty="0"/>
              <a:t>B</a:t>
            </a:r>
            <a:r>
              <a:rPr lang="en-US" dirty="0"/>
              <a:t>. because	</a:t>
            </a:r>
            <a:r>
              <a:rPr lang="en-US" b="1" dirty="0"/>
              <a:t>C</a:t>
            </a:r>
            <a:r>
              <a:rPr lang="en-US" dirty="0"/>
              <a:t>. because of	</a:t>
            </a:r>
            <a:r>
              <a:rPr lang="en-US" b="1" dirty="0"/>
              <a:t>D</a:t>
            </a:r>
            <a:r>
              <a:rPr lang="en-US" dirty="0"/>
              <a:t>. although</a:t>
            </a:r>
          </a:p>
          <a:p>
            <a:endParaRPr lang="en-US" b="1" dirty="0" smtClean="0"/>
          </a:p>
          <a:p>
            <a:r>
              <a:rPr lang="vi-VN" dirty="0" smtClean="0"/>
              <a:t>Kiến </a:t>
            </a:r>
            <a:r>
              <a:rPr lang="vi-VN" dirty="0"/>
              <a:t>thức: Liên từ</a:t>
            </a:r>
            <a:endParaRPr lang="en-US" dirty="0"/>
          </a:p>
          <a:p>
            <a:r>
              <a:rPr lang="vi-VN" dirty="0"/>
              <a:t>Giải thích: </a:t>
            </a:r>
            <a:endParaRPr lang="en-US" dirty="0"/>
          </a:p>
          <a:p>
            <a:r>
              <a:rPr lang="vi-VN" dirty="0"/>
              <a:t>Xét các đáp án:</a:t>
            </a:r>
            <a:endParaRPr lang="en-US" dirty="0"/>
          </a:p>
          <a:p>
            <a:r>
              <a:rPr lang="vi-VN" dirty="0"/>
              <a:t>	A. despite (+ V-ing/ N.P): mặc dù	B. because: (+ clause): bởi vì</a:t>
            </a:r>
            <a:endParaRPr lang="en-US" dirty="0"/>
          </a:p>
          <a:p>
            <a:r>
              <a:rPr lang="vi-VN" dirty="0"/>
              <a:t>	C. because of (+ V-ing/ N.P): bởi vì	D. although (+ clause): mặc dù</a:t>
            </a:r>
            <a:endParaRPr lang="en-US" dirty="0"/>
          </a:p>
          <a:p>
            <a:r>
              <a:rPr lang="vi-VN" dirty="0"/>
              <a:t>Dựa vào nghĩa, đáp án đúng là D</a:t>
            </a:r>
            <a:endParaRPr lang="en-US" dirty="0"/>
          </a:p>
          <a:p>
            <a:r>
              <a:rPr lang="vi-VN" dirty="0"/>
              <a:t>Tạm dịch: Anh trai của anh ấy đã thất bại trong kỳ thi tuyển sinh mặc dù anh ấy đã học rất chăm chỉ.</a:t>
            </a:r>
            <a:endParaRPr lang="en-US" dirty="0"/>
          </a:p>
          <a:p>
            <a:endParaRPr lang="en-US" dirty="0"/>
          </a:p>
        </p:txBody>
      </p:sp>
      <p:sp>
        <p:nvSpPr>
          <p:cNvPr id="5" name="Oval 4"/>
          <p:cNvSpPr/>
          <p:nvPr/>
        </p:nvSpPr>
        <p:spPr>
          <a:xfrm>
            <a:off x="5715000" y="914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Oval 6"/>
          <p:cNvSpPr/>
          <p:nvPr/>
        </p:nvSpPr>
        <p:spPr>
          <a:xfrm>
            <a:off x="6705600" y="36576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5256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1000"/>
                                        <p:tgtEl>
                                          <p:spTgt spid="4">
                                            <p:txEl>
                                              <p:pRg st="3" end="3"/>
                                            </p:txEl>
                                          </p:spTgt>
                                        </p:tgtEl>
                                      </p:cBhvr>
                                    </p:animEffect>
                                    <p:anim calcmode="lin" valueType="num">
                                      <p:cBhvr>
                                        <p:cTn id="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1000"/>
                                        <p:tgtEl>
                                          <p:spTgt spid="4">
                                            <p:txEl>
                                              <p:pRg st="4" end="4"/>
                                            </p:txEl>
                                          </p:spTgt>
                                        </p:tgtEl>
                                      </p:cBhvr>
                                    </p:animEffect>
                                    <p:anim calcmode="lin" valueType="num">
                                      <p:cBhvr>
                                        <p:cTn id="1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1000"/>
                                        <p:tgtEl>
                                          <p:spTgt spid="4">
                                            <p:txEl>
                                              <p:pRg st="5" end="5"/>
                                            </p:txEl>
                                          </p:spTgt>
                                        </p:tgtEl>
                                      </p:cBhvr>
                                    </p:animEffect>
                                    <p:anim calcmode="lin" valueType="num">
                                      <p:cBhvr>
                                        <p:cTn id="1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1000"/>
                                        <p:tgtEl>
                                          <p:spTgt spid="4">
                                            <p:txEl>
                                              <p:pRg st="6" end="6"/>
                                            </p:txEl>
                                          </p:spTgt>
                                        </p:tgtEl>
                                      </p:cBhvr>
                                    </p:animEffect>
                                    <p:anim calcmode="lin" valueType="num">
                                      <p:cBhvr>
                                        <p:cTn id="2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1000"/>
                                        <p:tgtEl>
                                          <p:spTgt spid="4">
                                            <p:txEl>
                                              <p:pRg st="7" end="7"/>
                                            </p:txEl>
                                          </p:spTgt>
                                        </p:tgtEl>
                                      </p:cBhvr>
                                    </p:animEffect>
                                    <p:anim calcmode="lin" valueType="num">
                                      <p:cBhvr>
                                        <p:cTn id="2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1000"/>
                                        <p:tgtEl>
                                          <p:spTgt spid="5"/>
                                        </p:tgtEl>
                                      </p:cBhvr>
                                    </p:animEffect>
                                    <p:anim calcmode="lin" valueType="num">
                                      <p:cBhvr>
                                        <p:cTn id="35" dur="1000" fill="hold"/>
                                        <p:tgtEl>
                                          <p:spTgt spid="5"/>
                                        </p:tgtEl>
                                        <p:attrNameLst>
                                          <p:attrName>ppt_x</p:attrName>
                                        </p:attrNameLst>
                                      </p:cBhvr>
                                      <p:tavLst>
                                        <p:tav tm="0">
                                          <p:val>
                                            <p:strVal val="#ppt_x"/>
                                          </p:val>
                                        </p:tav>
                                        <p:tav tm="100000">
                                          <p:val>
                                            <p:strVal val="#ppt_x"/>
                                          </p:val>
                                        </p:tav>
                                      </p:tavLst>
                                    </p:anim>
                                    <p:anim calcmode="lin" valueType="num">
                                      <p:cBhvr>
                                        <p:cTn id="3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4">
                                            <p:txEl>
                                              <p:pRg st="12" end="12"/>
                                            </p:txEl>
                                          </p:spTgt>
                                        </p:tgtEl>
                                        <p:attrNameLst>
                                          <p:attrName>style.visibility</p:attrName>
                                        </p:attrNameLst>
                                      </p:cBhvr>
                                      <p:to>
                                        <p:strVal val="visible"/>
                                      </p:to>
                                    </p:set>
                                    <p:anim calcmode="lin" valueType="num">
                                      <p:cBhvr additive="base">
                                        <p:cTn id="4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
                                            <p:txEl>
                                              <p:pRg st="13" end="13"/>
                                            </p:txEl>
                                          </p:spTgt>
                                        </p:tgtEl>
                                        <p:attrNameLst>
                                          <p:attrName>style.visibility</p:attrName>
                                        </p:attrNameLst>
                                      </p:cBhvr>
                                      <p:to>
                                        <p:strVal val="visible"/>
                                      </p:to>
                                    </p:set>
                                    <p:anim calcmode="lin" valueType="num">
                                      <p:cBhvr additive="base">
                                        <p:cTn id="4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4">
                                            <p:txEl>
                                              <p:pRg st="14" end="14"/>
                                            </p:txEl>
                                          </p:spTgt>
                                        </p:tgtEl>
                                        <p:attrNameLst>
                                          <p:attrName>style.visibility</p:attrName>
                                        </p:attrNameLst>
                                      </p:cBhvr>
                                      <p:to>
                                        <p:strVal val="visible"/>
                                      </p:to>
                                    </p:set>
                                    <p:anim calcmode="lin" valueType="num">
                                      <p:cBhvr additive="base">
                                        <p:cTn id="4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4">
                                            <p:txEl>
                                              <p:pRg st="15" end="15"/>
                                            </p:txEl>
                                          </p:spTgt>
                                        </p:tgtEl>
                                        <p:attrNameLst>
                                          <p:attrName>style.visibility</p:attrName>
                                        </p:attrNameLst>
                                      </p:cBhvr>
                                      <p:to>
                                        <p:strVal val="visible"/>
                                      </p:to>
                                    </p:set>
                                    <p:anim calcmode="lin" valueType="num">
                                      <p:cBhvr additive="base">
                                        <p:cTn id="5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4">
                                            <p:txEl>
                                              <p:pRg st="16" end="16"/>
                                            </p:txEl>
                                          </p:spTgt>
                                        </p:tgtEl>
                                        <p:attrNameLst>
                                          <p:attrName>style.visibility</p:attrName>
                                        </p:attrNameLst>
                                      </p:cBhvr>
                                      <p:to>
                                        <p:strVal val="visible"/>
                                      </p:to>
                                    </p:set>
                                    <p:anim calcmode="lin" valueType="num">
                                      <p:cBhvr additive="base">
                                        <p:cTn id="5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4">
                                            <p:txEl>
                                              <p:pRg st="17" end="17"/>
                                            </p:txEl>
                                          </p:spTgt>
                                        </p:tgtEl>
                                        <p:attrNameLst>
                                          <p:attrName>style.visibility</p:attrName>
                                        </p:attrNameLst>
                                      </p:cBhvr>
                                      <p:to>
                                        <p:strVal val="visible"/>
                                      </p:to>
                                    </p:set>
                                    <p:anim calcmode="lin" valueType="num">
                                      <p:cBhvr additive="base">
                                        <p:cTn id="61"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17" end="17"/>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4">
                                            <p:txEl>
                                              <p:pRg st="18" end="18"/>
                                            </p:txEl>
                                          </p:spTgt>
                                        </p:tgtEl>
                                        <p:attrNameLst>
                                          <p:attrName>style.visibility</p:attrName>
                                        </p:attrNameLst>
                                      </p:cBhvr>
                                      <p:to>
                                        <p:strVal val="visible"/>
                                      </p:to>
                                    </p:set>
                                    <p:anim calcmode="lin" valueType="num">
                                      <p:cBhvr additive="base">
                                        <p:cTn id="65" dur="500" fill="hold"/>
                                        <p:tgtEl>
                                          <p:spTgt spid="4">
                                            <p:txEl>
                                              <p:pRg st="18" end="18"/>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4">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7"/>
                                        </p:tgtEl>
                                        <p:attrNameLst>
                                          <p:attrName>style.visibility</p:attrName>
                                        </p:attrNameLst>
                                      </p:cBhvr>
                                      <p:to>
                                        <p:strVal val="visible"/>
                                      </p:to>
                                    </p:set>
                                    <p:anim calcmode="lin" valueType="num">
                                      <p:cBhvr additive="base">
                                        <p:cTn id="71" dur="500" fill="hold"/>
                                        <p:tgtEl>
                                          <p:spTgt spid="7"/>
                                        </p:tgtEl>
                                        <p:attrNameLst>
                                          <p:attrName>ppt_x</p:attrName>
                                        </p:attrNameLst>
                                      </p:cBhvr>
                                      <p:tavLst>
                                        <p:tav tm="0">
                                          <p:val>
                                            <p:strVal val="#ppt_x"/>
                                          </p:val>
                                        </p:tav>
                                        <p:tav tm="100000">
                                          <p:val>
                                            <p:strVal val="#ppt_x"/>
                                          </p:val>
                                        </p:tav>
                                      </p:tavLst>
                                    </p:anim>
                                    <p:anim calcmode="lin" valueType="num">
                                      <p:cBhvr additive="base">
                                        <p:cTn id="7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6200"/>
            <a:ext cx="9067800" cy="6555641"/>
          </a:xfrm>
          <a:prstGeom prst="rect">
            <a:avLst/>
          </a:prstGeom>
          <a:noFill/>
        </p:spPr>
        <p:txBody>
          <a:bodyPr wrap="square" rtlCol="0">
            <a:spAutoFit/>
          </a:bodyPr>
          <a:lstStyle/>
          <a:p>
            <a:r>
              <a:rPr lang="en-US" sz="2000" b="1" dirty="0"/>
              <a:t>Question 41</a:t>
            </a:r>
            <a:r>
              <a:rPr lang="en-US" sz="2000" dirty="0"/>
              <a:t>. Why does Big Bend get cold at night?	</a:t>
            </a:r>
          </a:p>
          <a:p>
            <a:r>
              <a:rPr lang="en-US" sz="2000" dirty="0"/>
              <a:t>	</a:t>
            </a:r>
            <a:r>
              <a:rPr lang="en-US" sz="2000" b="1" dirty="0"/>
              <a:t>A</a:t>
            </a:r>
            <a:r>
              <a:rPr lang="en-US" sz="2000" dirty="0"/>
              <a:t>. Deserts like Big Bend experience hash winters.	</a:t>
            </a:r>
          </a:p>
          <a:p>
            <a:r>
              <a:rPr lang="en-US" sz="2000" dirty="0"/>
              <a:t>	</a:t>
            </a:r>
            <a:r>
              <a:rPr lang="en-US" sz="2000" b="1" dirty="0"/>
              <a:t>B</a:t>
            </a:r>
            <a:r>
              <a:rPr lang="en-US" sz="2000" dirty="0"/>
              <a:t>. Precipitation usually comes at night.</a:t>
            </a:r>
          </a:p>
          <a:p>
            <a:r>
              <a:rPr lang="en-US" sz="2000" dirty="0"/>
              <a:t>	</a:t>
            </a:r>
            <a:r>
              <a:rPr lang="en-US" sz="2000" b="1" dirty="0"/>
              <a:t>C</a:t>
            </a:r>
            <a:r>
              <a:rPr lang="en-US" sz="2000" dirty="0"/>
              <a:t>. The air is too clear and breathable for warmth.	</a:t>
            </a:r>
          </a:p>
          <a:p>
            <a:r>
              <a:rPr lang="en-US" sz="2000" dirty="0"/>
              <a:t>	</a:t>
            </a:r>
            <a:r>
              <a:rPr lang="en-US" sz="2000" b="1" dirty="0"/>
              <a:t>D</a:t>
            </a:r>
            <a:r>
              <a:rPr lang="en-US" sz="2000" dirty="0"/>
              <a:t>. It is too arid to hold the heat in the air.</a:t>
            </a:r>
          </a:p>
          <a:p>
            <a:endParaRPr lang="en-US" sz="2000" b="1" dirty="0" smtClean="0"/>
          </a:p>
          <a:p>
            <a:r>
              <a:rPr lang="vi-VN" sz="2000" dirty="0" smtClean="0"/>
              <a:t>Kiến </a:t>
            </a:r>
            <a:r>
              <a:rPr lang="vi-VN" sz="2000" dirty="0"/>
              <a:t>thức: Đọc hiểu</a:t>
            </a:r>
            <a:endParaRPr lang="en-US" sz="2000" dirty="0"/>
          </a:p>
          <a:p>
            <a:r>
              <a:rPr lang="vi-VN" sz="2000" dirty="0"/>
              <a:t>Giải thích: Tại sao Big Bend lại lạnh vào ban đêm?</a:t>
            </a:r>
            <a:endParaRPr lang="en-US" sz="2000" dirty="0"/>
          </a:p>
          <a:p>
            <a:r>
              <a:rPr lang="vi-VN" sz="2000" dirty="0"/>
              <a:t>Xét các đáp án:</a:t>
            </a:r>
            <a:endParaRPr lang="en-US" sz="2000" dirty="0"/>
          </a:p>
          <a:p>
            <a:r>
              <a:rPr lang="vi-VN" sz="2000" dirty="0"/>
              <a:t>	A. Các sa mạc như Big Bend trải nghiệm mùa đông băm. </a:t>
            </a:r>
            <a:endParaRPr lang="en-US" sz="2000" dirty="0"/>
          </a:p>
          <a:p>
            <a:r>
              <a:rPr lang="vi-VN" sz="2000" dirty="0"/>
              <a:t>	B. Mưa thường đến vào ban đêm.</a:t>
            </a:r>
            <a:endParaRPr lang="en-US" sz="2000" dirty="0"/>
          </a:p>
          <a:p>
            <a:r>
              <a:rPr lang="vi-VN" sz="2000" dirty="0"/>
              <a:t>	C. Không khí quá trong và thoáng để có hơi ấm. </a:t>
            </a:r>
            <a:endParaRPr lang="en-US" sz="2000" dirty="0"/>
          </a:p>
          <a:p>
            <a:r>
              <a:rPr lang="vi-VN" sz="2000" dirty="0"/>
              <a:t>	D. Quá khô cằn nên không giữ được nhiệt trong không khí.</a:t>
            </a:r>
            <a:endParaRPr lang="en-US" sz="2000" dirty="0"/>
          </a:p>
          <a:p>
            <a:r>
              <a:rPr lang="vi-VN" sz="2000" dirty="0"/>
              <a:t>Thông tin: Even though the park is incredibly hot during the day, the lack of moisture in the air makes the heat dissipate at night. The nights at Big Bend are surprisingly cold. It's important to bring a warm sleeping bag.</a:t>
            </a:r>
            <a:endParaRPr lang="en-US" sz="2000" dirty="0"/>
          </a:p>
          <a:p>
            <a:r>
              <a:rPr lang="vi-VN" sz="2000" dirty="0"/>
              <a:t>Tạm dịch: Mặc dù ban ngày công viên vô cùng nóng nực, nhưng việc thiếu độ ẩm trong không khí khiến nhiệt độ tỏa ra vào ban đêm. Những đêm ở Big Bend lạnh đến kinh ngạc. Điều quan trọng là phải mang theo một chiếc túi ngủ ấm áp.</a:t>
            </a:r>
            <a:endParaRPr lang="en-US" sz="2000" dirty="0"/>
          </a:p>
          <a:p>
            <a:endParaRPr lang="en-US" sz="2000" dirty="0"/>
          </a:p>
        </p:txBody>
      </p:sp>
      <p:sp>
        <p:nvSpPr>
          <p:cNvPr id="5" name="Oval 4"/>
          <p:cNvSpPr/>
          <p:nvPr/>
        </p:nvSpPr>
        <p:spPr>
          <a:xfrm>
            <a:off x="990600" y="1219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700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5324535"/>
          </a:xfrm>
          <a:prstGeom prst="rect">
            <a:avLst/>
          </a:prstGeom>
          <a:noFill/>
        </p:spPr>
        <p:txBody>
          <a:bodyPr wrap="square" rtlCol="0">
            <a:spAutoFit/>
          </a:bodyPr>
          <a:lstStyle/>
          <a:p>
            <a:r>
              <a:rPr lang="en-US" sz="2000" b="1" dirty="0"/>
              <a:t>Question 42</a:t>
            </a:r>
            <a:r>
              <a:rPr lang="en-US" sz="2000" dirty="0"/>
              <a:t>. In paragraph 3, the word “</a:t>
            </a:r>
            <a:r>
              <a:rPr lang="en-US" sz="2000" b="1" dirty="0"/>
              <a:t>dissipate</a:t>
            </a:r>
            <a:r>
              <a:rPr lang="en-US" sz="2000" dirty="0"/>
              <a:t>” is closest in meaning to ________.</a:t>
            </a:r>
          </a:p>
          <a:p>
            <a:r>
              <a:rPr lang="en-US" sz="2000" dirty="0"/>
              <a:t>	</a:t>
            </a:r>
            <a:r>
              <a:rPr lang="en-US" sz="2000" b="1" dirty="0"/>
              <a:t>A</a:t>
            </a:r>
            <a:r>
              <a:rPr lang="en-US" sz="2000" dirty="0"/>
              <a:t>. disturb	</a:t>
            </a:r>
            <a:r>
              <a:rPr lang="en-US" sz="2000" b="1" dirty="0"/>
              <a:t>B</a:t>
            </a:r>
            <a:r>
              <a:rPr lang="en-US" sz="2000" dirty="0"/>
              <a:t>. disappear	</a:t>
            </a:r>
            <a:r>
              <a:rPr lang="en-US" sz="2000" b="1" dirty="0"/>
              <a:t>C</a:t>
            </a:r>
            <a:r>
              <a:rPr lang="en-US" sz="2000" dirty="0"/>
              <a:t>. destroy	</a:t>
            </a:r>
            <a:r>
              <a:rPr lang="en-US" sz="2000" b="1" dirty="0"/>
              <a:t>D</a:t>
            </a:r>
            <a:r>
              <a:rPr lang="en-US" sz="2000" dirty="0"/>
              <a:t>. discover</a:t>
            </a:r>
          </a:p>
          <a:p>
            <a:endParaRPr lang="en-US" sz="2000" b="1" dirty="0" smtClean="0"/>
          </a:p>
          <a:p>
            <a:r>
              <a:rPr lang="vi-VN" sz="2000" dirty="0" smtClean="0"/>
              <a:t>Kiến </a:t>
            </a:r>
            <a:r>
              <a:rPr lang="vi-VN" sz="2000" dirty="0"/>
              <a:t>thức: Đọc hiểu</a:t>
            </a:r>
            <a:endParaRPr lang="en-US" sz="2000" dirty="0"/>
          </a:p>
          <a:p>
            <a:r>
              <a:rPr lang="vi-VN" sz="2000" dirty="0"/>
              <a:t>Giải thích: </a:t>
            </a:r>
            <a:endParaRPr lang="en-US" sz="2000" dirty="0"/>
          </a:p>
          <a:p>
            <a:r>
              <a:rPr lang="vi-VN" sz="2000" dirty="0"/>
              <a:t>Trong đoạn 3, từ “</a:t>
            </a:r>
            <a:r>
              <a:rPr lang="vi-VN" sz="2000" b="1" dirty="0"/>
              <a:t>dissipate</a:t>
            </a:r>
            <a:r>
              <a:rPr lang="vi-VN" sz="2000" dirty="0"/>
              <a:t>” gần nghĩa nhất với _________.</a:t>
            </a:r>
            <a:endParaRPr lang="en-US" sz="2000" dirty="0"/>
          </a:p>
          <a:p>
            <a:r>
              <a:rPr lang="vi-VN" sz="2000" dirty="0"/>
              <a:t>Ta có: dissipate (v): tiêu tan</a:t>
            </a:r>
            <a:endParaRPr lang="en-US" sz="2000" dirty="0"/>
          </a:p>
          <a:p>
            <a:r>
              <a:rPr lang="vi-VN" sz="2000" dirty="0"/>
              <a:t>Xét các đáp án: </a:t>
            </a:r>
            <a:endParaRPr lang="en-US" sz="2000" dirty="0"/>
          </a:p>
          <a:p>
            <a:r>
              <a:rPr lang="vi-VN" sz="2000" dirty="0"/>
              <a:t>	A. disturb (v): làm phiền		B. disappear (v): biến mất	</a:t>
            </a:r>
            <a:endParaRPr lang="en-US" sz="2000" dirty="0"/>
          </a:p>
          <a:p>
            <a:r>
              <a:rPr lang="vi-VN" sz="2000" dirty="0"/>
              <a:t>	C. destroy (v): phá hủy		D. discover (v): khám phá</a:t>
            </a:r>
            <a:endParaRPr lang="en-US" sz="2000" dirty="0"/>
          </a:p>
          <a:p>
            <a:r>
              <a:rPr lang="vi-VN" sz="2000" dirty="0"/>
              <a:t>Vậy đáp án đúng là B</a:t>
            </a:r>
            <a:endParaRPr lang="en-US" sz="2000" dirty="0"/>
          </a:p>
          <a:p>
            <a:r>
              <a:rPr lang="vi-VN" sz="2000" dirty="0"/>
              <a:t>Thông tin: Even though the park is incredibly hot during the day, the lack of moisture in the air makes the heat dissipate at night.</a:t>
            </a:r>
            <a:endParaRPr lang="en-US" sz="2000" dirty="0"/>
          </a:p>
          <a:p>
            <a:r>
              <a:rPr lang="vi-VN" sz="2000" dirty="0"/>
              <a:t>Tạm dịch: Mặc dù ban ngày công viên vô cùng nóng nực, nhưng việc thiếu độ ẩm trong không khí khiến nhiệt độ tan biến vào ban đêm.</a:t>
            </a:r>
            <a:endParaRPr lang="en-US" sz="2000" dirty="0"/>
          </a:p>
          <a:p>
            <a:endParaRPr lang="en-US" sz="2000" dirty="0"/>
          </a:p>
        </p:txBody>
      </p:sp>
      <p:sp>
        <p:nvSpPr>
          <p:cNvPr id="5" name="Oval 4"/>
          <p:cNvSpPr/>
          <p:nvPr/>
        </p:nvSpPr>
        <p:spPr>
          <a:xfrm>
            <a:off x="2895600" y="914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4064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7017306"/>
          </a:xfrm>
          <a:prstGeom prst="rect">
            <a:avLst/>
          </a:prstGeom>
          <a:noFill/>
        </p:spPr>
        <p:txBody>
          <a:bodyPr wrap="square" rtlCol="0">
            <a:spAutoFit/>
          </a:bodyPr>
          <a:lstStyle/>
          <a:p>
            <a:r>
              <a:rPr lang="en-US" b="1" dirty="0"/>
              <a:t>Question 43</a:t>
            </a:r>
            <a:r>
              <a:rPr lang="en-US" dirty="0"/>
              <a:t>. What is NOT TRUE about Big Bend National Park?</a:t>
            </a:r>
          </a:p>
          <a:p>
            <a:r>
              <a:rPr lang="en-US" dirty="0"/>
              <a:t>	</a:t>
            </a:r>
            <a:r>
              <a:rPr lang="en-US" b="1" dirty="0"/>
              <a:t>A</a:t>
            </a:r>
            <a:r>
              <a:rPr lang="en-US" dirty="0"/>
              <a:t>. It takes a long time to get there by car.	</a:t>
            </a:r>
            <a:r>
              <a:rPr lang="en-US" b="1" dirty="0"/>
              <a:t>B</a:t>
            </a:r>
            <a:r>
              <a:rPr lang="en-US" dirty="0"/>
              <a:t>. It is very far away from a town or an airport.</a:t>
            </a:r>
          </a:p>
          <a:p>
            <a:r>
              <a:rPr lang="en-US" dirty="0"/>
              <a:t>	</a:t>
            </a:r>
            <a:r>
              <a:rPr lang="en-US" b="1" dirty="0"/>
              <a:t>C</a:t>
            </a:r>
            <a:r>
              <a:rPr lang="en-US" dirty="0"/>
              <a:t>. Visitors can go hiking there.	</a:t>
            </a:r>
            <a:r>
              <a:rPr lang="en-US" b="1" dirty="0"/>
              <a:t>D</a:t>
            </a:r>
            <a:r>
              <a:rPr lang="en-US" dirty="0"/>
              <a:t>. It is the most well-known national park in the US.</a:t>
            </a:r>
          </a:p>
          <a:p>
            <a:endParaRPr lang="en-US" b="1" dirty="0" smtClean="0"/>
          </a:p>
          <a:p>
            <a:r>
              <a:rPr lang="vi-VN" dirty="0" smtClean="0"/>
              <a:t>Kiến </a:t>
            </a:r>
            <a:r>
              <a:rPr lang="vi-VN" dirty="0"/>
              <a:t>thức: Đọc hiểu</a:t>
            </a:r>
            <a:endParaRPr lang="en-US" dirty="0"/>
          </a:p>
          <a:p>
            <a:r>
              <a:rPr lang="vi-VN" dirty="0"/>
              <a:t>Giải thích: </a:t>
            </a:r>
            <a:endParaRPr lang="en-US" dirty="0"/>
          </a:p>
          <a:p>
            <a:r>
              <a:rPr lang="vi-VN" dirty="0"/>
              <a:t>Điều gì KHÔNG ĐÚNG về Công viên Quốc gia Big Bend?</a:t>
            </a:r>
            <a:endParaRPr lang="en-US" dirty="0"/>
          </a:p>
          <a:p>
            <a:r>
              <a:rPr lang="vi-VN" dirty="0"/>
              <a:t>Xét các đáp án:</a:t>
            </a:r>
            <a:endParaRPr lang="en-US" dirty="0"/>
          </a:p>
          <a:p>
            <a:r>
              <a:rPr lang="vi-VN" dirty="0"/>
              <a:t>	A. Phải mất một thời gian dài để đến đó bằng ô tô. 	</a:t>
            </a:r>
            <a:endParaRPr lang="en-US" dirty="0"/>
          </a:p>
          <a:p>
            <a:r>
              <a:rPr lang="vi-VN" dirty="0"/>
              <a:t>	B. Nó rất xa từ một thị trấn hoặc một sân bay.</a:t>
            </a:r>
            <a:endParaRPr lang="en-US" dirty="0"/>
          </a:p>
          <a:p>
            <a:r>
              <a:rPr lang="vi-VN" dirty="0"/>
              <a:t>	C. Du khách có thể đi bộ đường dài ở đó. 	</a:t>
            </a:r>
            <a:endParaRPr lang="en-US" dirty="0"/>
          </a:p>
          <a:p>
            <a:r>
              <a:rPr lang="vi-VN" dirty="0"/>
              <a:t>	D. Đây là công viên quốc gia nổi tiếng nhất ở Mỹ</a:t>
            </a:r>
            <a:endParaRPr lang="en-US" dirty="0"/>
          </a:p>
          <a:p>
            <a:r>
              <a:rPr lang="vi-VN" dirty="0"/>
              <a:t>Thông tin 1: This may be because it takes an extremely long time to get there. Big Bend National Park is hundreds of miles from the nearest legitimate town or airport. When people go there, they need to make sure that their cars have plenty of gas. (Đáp án A, B)</a:t>
            </a:r>
            <a:endParaRPr lang="en-US" dirty="0"/>
          </a:p>
          <a:p>
            <a:r>
              <a:rPr lang="vi-VN" dirty="0"/>
              <a:t>Tạm dịch: Điều này có thể là do phải mất một thời gian cực kỳ dài để đạt được điều đó. Công viên Quốc gia Big Bend cách thị trấn hoặc sân bay hợp pháp gần nhất hàng trăm dặm. Khi mọi người đến đó, họ cần đảm bảo rằng xe của họ có nhiều xăng.</a:t>
            </a:r>
            <a:endParaRPr lang="en-US" dirty="0"/>
          </a:p>
          <a:p>
            <a:r>
              <a:rPr lang="vi-VN" dirty="0"/>
              <a:t>Thông tin 2: The hiking trails are magnificent. (Đáp án C)</a:t>
            </a:r>
            <a:endParaRPr lang="en-US" dirty="0"/>
          </a:p>
          <a:p>
            <a:r>
              <a:rPr lang="vi-VN" dirty="0"/>
              <a:t>Tạm dịch: Những con đường mòn đi bộ đường dài rất tráng lệ.</a:t>
            </a:r>
            <a:endParaRPr lang="en-US" dirty="0"/>
          </a:p>
          <a:p>
            <a:endParaRPr lang="en-US" dirty="0"/>
          </a:p>
        </p:txBody>
      </p:sp>
      <p:sp>
        <p:nvSpPr>
          <p:cNvPr id="5" name="Oval 4"/>
          <p:cNvSpPr/>
          <p:nvPr/>
        </p:nvSpPr>
        <p:spPr>
          <a:xfrm>
            <a:off x="4800600" y="1066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2407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11" end="1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15" end="1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8991600" cy="5016758"/>
          </a:xfrm>
          <a:prstGeom prst="rect">
            <a:avLst/>
          </a:prstGeom>
          <a:noFill/>
        </p:spPr>
        <p:txBody>
          <a:bodyPr wrap="square" rtlCol="0">
            <a:spAutoFit/>
          </a:bodyPr>
          <a:lstStyle/>
          <a:p>
            <a:r>
              <a:rPr lang="en-US" sz="2000" b="1" dirty="0"/>
              <a:t>Question 44</a:t>
            </a:r>
            <a:r>
              <a:rPr lang="en-US" sz="2000" dirty="0"/>
              <a:t>. Which of the following could best reflect the main idea of the passage?</a:t>
            </a:r>
          </a:p>
          <a:p>
            <a:r>
              <a:rPr lang="en-US" sz="2000" dirty="0"/>
              <a:t>	</a:t>
            </a:r>
            <a:r>
              <a:rPr lang="en-US" sz="2000" b="1" dirty="0"/>
              <a:t>A</a:t>
            </a:r>
            <a:r>
              <a:rPr lang="en-US" sz="2000" dirty="0"/>
              <a:t>. Oceans are being contaminated from many different pollution sources.</a:t>
            </a:r>
          </a:p>
          <a:p>
            <a:r>
              <a:rPr lang="en-US" sz="2000" dirty="0"/>
              <a:t>	</a:t>
            </a:r>
            <a:r>
              <a:rPr lang="en-US" sz="2000" b="1" dirty="0"/>
              <a:t>B</a:t>
            </a:r>
            <a:r>
              <a:rPr lang="en-US" sz="2000" dirty="0"/>
              <a:t>. Oceans bring myriad benefits to people on the Earth.</a:t>
            </a:r>
          </a:p>
          <a:p>
            <a:r>
              <a:rPr lang="en-US" sz="2000" dirty="0"/>
              <a:t>	</a:t>
            </a:r>
            <a:r>
              <a:rPr lang="en-US" sz="2000" b="1" dirty="0"/>
              <a:t>C</a:t>
            </a:r>
            <a:r>
              <a:rPr lang="en-US" sz="2000" dirty="0"/>
              <a:t>. Waste from human’s activities is the cause of ocean pollution.</a:t>
            </a:r>
          </a:p>
          <a:p>
            <a:r>
              <a:rPr lang="en-US" sz="2000" dirty="0"/>
              <a:t>	</a:t>
            </a:r>
            <a:r>
              <a:rPr lang="en-US" sz="2000" b="1" dirty="0"/>
              <a:t>D</a:t>
            </a:r>
            <a:r>
              <a:rPr lang="en-US" sz="2000" dirty="0"/>
              <a:t>. People should know what they have done to the oceans.</a:t>
            </a:r>
          </a:p>
          <a:p>
            <a:endParaRPr lang="en-US" sz="2000" b="1" dirty="0" smtClean="0"/>
          </a:p>
          <a:p>
            <a:r>
              <a:rPr lang="vi-VN" sz="2000" dirty="0" smtClean="0"/>
              <a:t>Kiến </a:t>
            </a:r>
            <a:r>
              <a:rPr lang="vi-VN" sz="2000" dirty="0"/>
              <a:t>thức: Đọc hiểu</a:t>
            </a:r>
            <a:endParaRPr lang="en-US" sz="2000" dirty="0"/>
          </a:p>
          <a:p>
            <a:r>
              <a:rPr lang="vi-VN" sz="2000" dirty="0"/>
              <a:t>Giải thích: </a:t>
            </a:r>
            <a:endParaRPr lang="en-US" sz="2000" dirty="0"/>
          </a:p>
          <a:p>
            <a:r>
              <a:rPr lang="vi-VN" sz="2000" dirty="0"/>
              <a:t>Câu nào trong các câu sau thể hiện ý chính của đoạn văn tốt nhất?</a:t>
            </a:r>
            <a:endParaRPr lang="en-US" sz="2000" dirty="0"/>
          </a:p>
          <a:p>
            <a:r>
              <a:rPr lang="vi-VN" sz="2000" dirty="0"/>
              <a:t>Xét các đáp án:</a:t>
            </a:r>
            <a:endParaRPr lang="en-US" sz="2000" dirty="0"/>
          </a:p>
          <a:p>
            <a:r>
              <a:rPr lang="vi-VN" sz="2000" dirty="0"/>
              <a:t>	A. Đại dương đang bị ô nhiễm bởi nhiều nguồn ô nhiễm khác nhau.</a:t>
            </a:r>
            <a:endParaRPr lang="en-US" sz="2000" dirty="0"/>
          </a:p>
          <a:p>
            <a:r>
              <a:rPr lang="vi-VN" sz="2000" dirty="0"/>
              <a:t>	B. Đại dương mang lại nhiều lợi ích cho con người trên Trái Đất.</a:t>
            </a:r>
            <a:endParaRPr lang="en-US" sz="2000" dirty="0"/>
          </a:p>
          <a:p>
            <a:r>
              <a:rPr lang="vi-VN" sz="2000" dirty="0"/>
              <a:t>	C. Rác thải từ các hoạt động của con người là nguyên nhân gây ô nhiễm đại dương.</a:t>
            </a:r>
            <a:endParaRPr lang="en-US" sz="2000" dirty="0"/>
          </a:p>
          <a:p>
            <a:r>
              <a:rPr lang="vi-VN" sz="2000" dirty="0"/>
              <a:t>	D. Con người nên biết họ đã làm gì đại dương.</a:t>
            </a:r>
            <a:endParaRPr lang="en-US" sz="2000" dirty="0"/>
          </a:p>
          <a:p>
            <a:endParaRPr lang="en-US" sz="2000" dirty="0"/>
          </a:p>
        </p:txBody>
      </p:sp>
      <p:sp>
        <p:nvSpPr>
          <p:cNvPr id="5" name="Oval 4"/>
          <p:cNvSpPr/>
          <p:nvPr/>
        </p:nvSpPr>
        <p:spPr>
          <a:xfrm>
            <a:off x="838200" y="685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6502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839200" cy="5909310"/>
          </a:xfrm>
          <a:prstGeom prst="rect">
            <a:avLst/>
          </a:prstGeom>
          <a:noFill/>
        </p:spPr>
        <p:txBody>
          <a:bodyPr wrap="square" rtlCol="0">
            <a:spAutoFit/>
          </a:bodyPr>
          <a:lstStyle/>
          <a:p>
            <a:r>
              <a:rPr lang="en-US" b="1" dirty="0"/>
              <a:t>Question 45</a:t>
            </a:r>
            <a:r>
              <a:rPr lang="en-US" dirty="0"/>
              <a:t>. What does the word “</a:t>
            </a:r>
            <a:r>
              <a:rPr lang="en-US" b="1" dirty="0"/>
              <a:t>them</a:t>
            </a:r>
            <a:r>
              <a:rPr lang="en-US" dirty="0"/>
              <a:t>” in the first paragraph refer to?</a:t>
            </a:r>
          </a:p>
          <a:p>
            <a:r>
              <a:rPr lang="en-US" dirty="0"/>
              <a:t>	</a:t>
            </a:r>
            <a:r>
              <a:rPr lang="en-US" b="1" dirty="0"/>
              <a:t>A</a:t>
            </a:r>
            <a:r>
              <a:rPr lang="en-US" dirty="0"/>
              <a:t>. natural resources	</a:t>
            </a:r>
            <a:r>
              <a:rPr lang="en-US" b="1" dirty="0"/>
              <a:t>B</a:t>
            </a:r>
            <a:r>
              <a:rPr lang="en-US" dirty="0"/>
              <a:t>. oceans	</a:t>
            </a:r>
            <a:r>
              <a:rPr lang="en-US" b="1" dirty="0"/>
              <a:t>C</a:t>
            </a:r>
            <a:r>
              <a:rPr lang="en-US" dirty="0"/>
              <a:t>. millions	</a:t>
            </a:r>
            <a:r>
              <a:rPr lang="en-US" b="1" dirty="0"/>
              <a:t>D</a:t>
            </a:r>
            <a:r>
              <a:rPr lang="en-US" dirty="0"/>
              <a:t>. blue whales</a:t>
            </a:r>
          </a:p>
          <a:p>
            <a:endParaRPr lang="en-US" b="1" dirty="0" smtClean="0"/>
          </a:p>
          <a:p>
            <a:r>
              <a:rPr lang="vi-VN" dirty="0" smtClean="0"/>
              <a:t>Kiến </a:t>
            </a:r>
            <a:r>
              <a:rPr lang="vi-VN" dirty="0"/>
              <a:t>thức: Đọc hiểu</a:t>
            </a:r>
            <a:endParaRPr lang="en-US" dirty="0"/>
          </a:p>
          <a:p>
            <a:r>
              <a:rPr lang="vi-VN" dirty="0"/>
              <a:t>Giải thích: </a:t>
            </a:r>
            <a:endParaRPr lang="en-US" dirty="0"/>
          </a:p>
          <a:p>
            <a:r>
              <a:rPr lang="vi-VN" dirty="0"/>
              <a:t>Từ “them” trong đoạn 1 đề cập đến từ nào?</a:t>
            </a:r>
            <a:endParaRPr lang="en-US" dirty="0"/>
          </a:p>
          <a:p>
            <a:r>
              <a:rPr lang="vi-VN" dirty="0"/>
              <a:t>	A. tài nguyên thiên nhiên	B. đại dương</a:t>
            </a:r>
            <a:endParaRPr lang="en-US" dirty="0"/>
          </a:p>
          <a:p>
            <a:r>
              <a:rPr lang="vi-VN" dirty="0"/>
              <a:t>	C. hàng triệu người	D. cá voi xanh</a:t>
            </a:r>
            <a:endParaRPr lang="en-US" dirty="0"/>
          </a:p>
          <a:p>
            <a:r>
              <a:rPr lang="vi-VN" dirty="0"/>
              <a:t>Thông tin: Covering more than 70 percent of our planet, oceans are among the earth’s most valuable natural resources. They govern the weather, clean the air, help feed the world, and provide a living for millions. They also are home to most of the life on earth, from microscopic algae to the blue whale, the largest animal on the planet. Yet we’re bombarding </a:t>
            </a:r>
            <a:r>
              <a:rPr lang="vi-VN" b="1" dirty="0"/>
              <a:t>them</a:t>
            </a:r>
            <a:r>
              <a:rPr lang="vi-VN" dirty="0"/>
              <a:t> with pollution.</a:t>
            </a:r>
            <a:endParaRPr lang="en-US" dirty="0"/>
          </a:p>
          <a:p>
            <a:r>
              <a:rPr lang="vi-VN" dirty="0"/>
              <a:t>Tạm dịch: Che phủ hơn 70% bề mặt hành tinh của chúng ta, đại dương là một trong những nguồn tài nguyên thiên nhiên quý giá nhất của Trái Đất. Chúng điều hòa thời tiết, làm sạch không khí, giúp nuôi sống thế giới và cung cấp cuộc sống cho hàng triệu người. Chúng cũng là nơi sinh sống của hầu hết sinh vật sống trên Trái Đất, từ loài tảo nhỏ xíu đến cá voi xanh, loài lớn nhất trên hành tinh. Tuy nhiên, chúng ta lại đang tàn phá chúng bằng nạn ô nhiễm.</a:t>
            </a:r>
            <a:endParaRPr lang="en-US" dirty="0"/>
          </a:p>
          <a:p>
            <a:r>
              <a:rPr lang="vi-VN" dirty="0"/>
              <a:t>Như vậy, “them” (chúng) ở đây là đại dương.</a:t>
            </a:r>
            <a:endParaRPr lang="en-US" dirty="0"/>
          </a:p>
          <a:p>
            <a:endParaRPr lang="en-US" dirty="0"/>
          </a:p>
        </p:txBody>
      </p:sp>
      <p:sp>
        <p:nvSpPr>
          <p:cNvPr id="5" name="Oval 4"/>
          <p:cNvSpPr/>
          <p:nvPr/>
        </p:nvSpPr>
        <p:spPr>
          <a:xfrm>
            <a:off x="3657600" y="609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660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991600" cy="5016758"/>
          </a:xfrm>
          <a:prstGeom prst="rect">
            <a:avLst/>
          </a:prstGeom>
          <a:noFill/>
        </p:spPr>
        <p:txBody>
          <a:bodyPr wrap="square" rtlCol="0">
            <a:spAutoFit/>
          </a:bodyPr>
          <a:lstStyle/>
          <a:p>
            <a:r>
              <a:rPr lang="en-US" sz="2000" b="1" dirty="0"/>
              <a:t>Question 46</a:t>
            </a:r>
            <a:r>
              <a:rPr lang="en-US" sz="2000" dirty="0"/>
              <a:t>. The word “</a:t>
            </a:r>
            <a:r>
              <a:rPr lang="en-US" sz="2000" b="1" dirty="0"/>
              <a:t>degrading</a:t>
            </a:r>
            <a:r>
              <a:rPr lang="en-US" sz="2000" dirty="0"/>
              <a:t>” in paragraph 1 is closest in meaning to _______.</a:t>
            </a:r>
          </a:p>
          <a:p>
            <a:r>
              <a:rPr lang="en-US" sz="2000" dirty="0"/>
              <a:t>	</a:t>
            </a:r>
            <a:r>
              <a:rPr lang="en-US" sz="2000" b="1" dirty="0"/>
              <a:t>A</a:t>
            </a:r>
            <a:r>
              <a:rPr lang="en-US" sz="2000" dirty="0"/>
              <a:t>. affecting	</a:t>
            </a:r>
            <a:r>
              <a:rPr lang="en-US" sz="2000" b="1" dirty="0"/>
              <a:t>B</a:t>
            </a:r>
            <a:r>
              <a:rPr lang="en-US" sz="2000" dirty="0"/>
              <a:t>. weakening 	</a:t>
            </a:r>
            <a:r>
              <a:rPr lang="en-US" sz="2000" b="1" dirty="0"/>
              <a:t>C</a:t>
            </a:r>
            <a:r>
              <a:rPr lang="en-US" sz="2000" dirty="0"/>
              <a:t>. remaining	</a:t>
            </a:r>
            <a:r>
              <a:rPr lang="en-US" sz="2000" b="1" dirty="0"/>
              <a:t>D</a:t>
            </a:r>
            <a:r>
              <a:rPr lang="en-US" sz="2000" dirty="0"/>
              <a:t>. enhancing</a:t>
            </a:r>
          </a:p>
          <a:p>
            <a:endParaRPr lang="en-US" sz="2000" b="1" dirty="0" smtClean="0"/>
          </a:p>
          <a:p>
            <a:r>
              <a:rPr lang="vi-VN" sz="2000" dirty="0" smtClean="0"/>
              <a:t>Kiến </a:t>
            </a:r>
            <a:r>
              <a:rPr lang="vi-VN" sz="2000" dirty="0"/>
              <a:t>thức: Đọc hiểu</a:t>
            </a:r>
            <a:endParaRPr lang="en-US" sz="2000" dirty="0"/>
          </a:p>
          <a:p>
            <a:r>
              <a:rPr lang="vi-VN" sz="2000" dirty="0"/>
              <a:t>Giải thích: </a:t>
            </a:r>
            <a:endParaRPr lang="en-US" sz="2000" dirty="0"/>
          </a:p>
          <a:p>
            <a:r>
              <a:rPr lang="vi-VN" sz="2000" dirty="0"/>
              <a:t>  Từ “</a:t>
            </a:r>
            <a:r>
              <a:rPr lang="vi-VN" sz="2000" b="1" dirty="0"/>
              <a:t>degrading</a:t>
            </a:r>
            <a:r>
              <a:rPr lang="vi-VN" sz="2000" dirty="0"/>
              <a:t>” trong đoạn 1 gần nghĩa nhất với _______.</a:t>
            </a:r>
            <a:endParaRPr lang="en-US" sz="2000" dirty="0"/>
          </a:p>
          <a:p>
            <a:r>
              <a:rPr lang="vi-VN" sz="2000" dirty="0"/>
              <a:t>	Ta có: degrading: xuống cấp</a:t>
            </a:r>
            <a:endParaRPr lang="en-US" sz="2000" dirty="0"/>
          </a:p>
          <a:p>
            <a:r>
              <a:rPr lang="vi-VN" sz="2000" dirty="0"/>
              <a:t>Xét các đáp án:</a:t>
            </a:r>
            <a:endParaRPr lang="en-US" sz="2000" dirty="0"/>
          </a:p>
          <a:p>
            <a:r>
              <a:rPr lang="vi-VN" sz="2000" dirty="0"/>
              <a:t>	A. affecting: ảnh hưởng đến	B. weakening: làm suy yếu	</a:t>
            </a:r>
            <a:endParaRPr lang="en-US" sz="2000" dirty="0"/>
          </a:p>
          <a:p>
            <a:r>
              <a:rPr lang="vi-VN" sz="2000" dirty="0"/>
              <a:t>	C. remaining: còn lại	D. enhancing: tăng cường</a:t>
            </a:r>
            <a:endParaRPr lang="en-US" sz="2000" dirty="0"/>
          </a:p>
          <a:p>
            <a:r>
              <a:rPr lang="vi-VN" sz="2000" dirty="0"/>
              <a:t>=&gt; degrading: xuống cấp = B. weakening: làm suy yếu</a:t>
            </a:r>
            <a:endParaRPr lang="en-US" sz="2000" dirty="0"/>
          </a:p>
          <a:p>
            <a:r>
              <a:rPr lang="vi-VN" sz="2000" dirty="0"/>
              <a:t>Thông tin: As a result, collectively, our impact on the seas is </a:t>
            </a:r>
            <a:r>
              <a:rPr lang="vi-VN" sz="2000" b="1" dirty="0"/>
              <a:t>degrading</a:t>
            </a:r>
            <a:r>
              <a:rPr lang="vi-VN" sz="2000" dirty="0"/>
              <a:t> their health at an alarming rate.</a:t>
            </a:r>
            <a:endParaRPr lang="en-US" sz="2000" dirty="0"/>
          </a:p>
          <a:p>
            <a:r>
              <a:rPr lang="vi-VN" sz="2000" dirty="0"/>
              <a:t>Tạm dịch: Do đó, nhìn chung, tác động của chúng ta đối với biển đang làm suy giảm sức khỏe của chúng ở mức báo động.</a:t>
            </a:r>
            <a:endParaRPr lang="en-US" sz="2000" dirty="0"/>
          </a:p>
          <a:p>
            <a:endParaRPr lang="en-US" sz="2000" dirty="0"/>
          </a:p>
        </p:txBody>
      </p:sp>
      <p:sp>
        <p:nvSpPr>
          <p:cNvPr id="5" name="Oval 4"/>
          <p:cNvSpPr/>
          <p:nvPr/>
        </p:nvSpPr>
        <p:spPr>
          <a:xfrm>
            <a:off x="2819400" y="762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45293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740307"/>
          </a:xfrm>
          <a:prstGeom prst="rect">
            <a:avLst/>
          </a:prstGeom>
          <a:noFill/>
        </p:spPr>
        <p:txBody>
          <a:bodyPr wrap="square" rtlCol="0">
            <a:spAutoFit/>
          </a:bodyPr>
          <a:lstStyle/>
          <a:p>
            <a:r>
              <a:rPr lang="en-US" sz="2400" b="1" dirty="0"/>
              <a:t>Question 47</a:t>
            </a:r>
            <a:r>
              <a:rPr lang="en-US" sz="2400" dirty="0"/>
              <a:t>. The word “</a:t>
            </a:r>
            <a:r>
              <a:rPr lang="en-US" sz="2400" b="1" dirty="0"/>
              <a:t>persist</a:t>
            </a:r>
            <a:r>
              <a:rPr lang="en-US" sz="2400" dirty="0"/>
              <a:t>” in paragraph 3 is closest in meaning to _______.</a:t>
            </a:r>
          </a:p>
          <a:p>
            <a:r>
              <a:rPr lang="en-US" sz="2400" dirty="0"/>
              <a:t>	</a:t>
            </a:r>
            <a:r>
              <a:rPr lang="en-US" sz="2400" b="1" dirty="0"/>
              <a:t>A</a:t>
            </a:r>
            <a:r>
              <a:rPr lang="en-US" sz="2400" dirty="0"/>
              <a:t>. process	</a:t>
            </a:r>
            <a:r>
              <a:rPr lang="en-US" sz="2400" b="1" dirty="0"/>
              <a:t>B</a:t>
            </a:r>
            <a:r>
              <a:rPr lang="en-US" sz="2400" dirty="0"/>
              <a:t>. damage	</a:t>
            </a:r>
            <a:r>
              <a:rPr lang="en-US" sz="2400" b="1" dirty="0"/>
              <a:t>C</a:t>
            </a:r>
            <a:r>
              <a:rPr lang="en-US" sz="2400" dirty="0"/>
              <a:t>. develop	</a:t>
            </a:r>
            <a:r>
              <a:rPr lang="en-US" sz="2400" b="1" dirty="0"/>
              <a:t>D</a:t>
            </a:r>
            <a:r>
              <a:rPr lang="en-US" sz="2400" dirty="0"/>
              <a:t>. endure</a:t>
            </a:r>
          </a:p>
          <a:p>
            <a:r>
              <a:rPr lang="vi-VN" sz="2400" b="1" dirty="0"/>
              <a:t>Question 47</a:t>
            </a:r>
            <a:r>
              <a:rPr lang="vi-VN" sz="2400" dirty="0"/>
              <a:t>. </a:t>
            </a:r>
            <a:r>
              <a:rPr lang="vi-VN" sz="2400" b="1" dirty="0"/>
              <a:t>Đáp án D</a:t>
            </a:r>
            <a:endParaRPr lang="en-US" sz="2400" dirty="0"/>
          </a:p>
          <a:p>
            <a:r>
              <a:rPr lang="vi-VN" sz="2400" dirty="0"/>
              <a:t>Kiến thức: Đọc hiểu </a:t>
            </a:r>
            <a:endParaRPr lang="en-US" sz="2400" dirty="0"/>
          </a:p>
          <a:p>
            <a:r>
              <a:rPr lang="vi-VN" sz="2400" dirty="0"/>
              <a:t>Giải thích: The word “persist” in paragraph 3 is closest in meaning to ____________.</a:t>
            </a:r>
            <a:endParaRPr lang="en-US" sz="2400" dirty="0"/>
          </a:p>
          <a:p>
            <a:r>
              <a:rPr lang="vi-VN" sz="2400" dirty="0"/>
              <a:t>	A. degrade: phân hủy	B. damage: thiệt hại	</a:t>
            </a:r>
            <a:endParaRPr lang="en-US" sz="2400" dirty="0"/>
          </a:p>
          <a:p>
            <a:r>
              <a:rPr lang="vi-VN" sz="2400" dirty="0"/>
              <a:t>	C. develop: phát triển	D. endure: tồn tại </a:t>
            </a:r>
            <a:endParaRPr lang="en-US" sz="2400" dirty="0"/>
          </a:p>
          <a:p>
            <a:r>
              <a:rPr lang="vi-VN" sz="2400" dirty="0"/>
              <a:t>Từ đồng nghĩa: persist (tiếp tục tồn tại, còn mãi) = endure</a:t>
            </a:r>
            <a:endParaRPr lang="en-US" sz="2400" dirty="0"/>
          </a:p>
          <a:p>
            <a:r>
              <a:rPr lang="vi-VN" sz="2400" dirty="0"/>
              <a:t>Thông tin: Instead, they can </a:t>
            </a:r>
            <a:r>
              <a:rPr lang="vi-VN" sz="2400" b="1" dirty="0"/>
              <a:t>persist</a:t>
            </a:r>
            <a:r>
              <a:rPr lang="vi-VN" sz="2400" dirty="0"/>
              <a:t> in the environment for a millennium, polluting our beaches, entangling marine life, and getting ingested by fish and seabirds.</a:t>
            </a:r>
            <a:endParaRPr lang="en-US" sz="2400" dirty="0"/>
          </a:p>
          <a:p>
            <a:r>
              <a:rPr lang="vi-VN" sz="2400" dirty="0"/>
              <a:t>Tạm dịch: Thay vào đó, chúng sẽ tồn tại trong môi trường khoảng 1 thiên niên kỉ, gây ô nhiễm các bãi biển, vướng bẫy các sinh vật sống dưới nước và có thể bị ăn phải bởi cá và các loài chim biển.</a:t>
            </a:r>
            <a:endParaRPr lang="en-US" sz="2400" dirty="0"/>
          </a:p>
          <a:p>
            <a:endParaRPr lang="en-US" sz="2400" dirty="0"/>
          </a:p>
        </p:txBody>
      </p:sp>
      <p:sp>
        <p:nvSpPr>
          <p:cNvPr id="5" name="Oval 4"/>
          <p:cNvSpPr/>
          <p:nvPr/>
        </p:nvSpPr>
        <p:spPr>
          <a:xfrm>
            <a:off x="6629400" y="1143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664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991600" cy="7017306"/>
          </a:xfrm>
          <a:prstGeom prst="rect">
            <a:avLst/>
          </a:prstGeom>
          <a:noFill/>
        </p:spPr>
        <p:txBody>
          <a:bodyPr wrap="square" rtlCol="0">
            <a:spAutoFit/>
          </a:bodyPr>
          <a:lstStyle/>
          <a:p>
            <a:r>
              <a:rPr lang="en-US" b="1" dirty="0"/>
              <a:t>Question 48</a:t>
            </a:r>
            <a:r>
              <a:rPr lang="en-US" dirty="0"/>
              <a:t>. According to the passage, which of the following is TRUE?</a:t>
            </a:r>
          </a:p>
          <a:p>
            <a:r>
              <a:rPr lang="en-US" b="1" dirty="0" smtClean="0"/>
              <a:t>A</a:t>
            </a:r>
            <a:r>
              <a:rPr lang="en-US" dirty="0"/>
              <a:t>. The oceans are mainly damaged by the pollution humans produce on the coasts.</a:t>
            </a:r>
          </a:p>
          <a:p>
            <a:r>
              <a:rPr lang="en-US" b="1" dirty="0" smtClean="0"/>
              <a:t>B</a:t>
            </a:r>
            <a:r>
              <a:rPr lang="en-US" dirty="0"/>
              <a:t>. Most garbage we litter in the oceans can be decomposed easily.</a:t>
            </a:r>
          </a:p>
          <a:p>
            <a:r>
              <a:rPr lang="en-US" b="1" dirty="0" smtClean="0"/>
              <a:t>C</a:t>
            </a:r>
            <a:r>
              <a:rPr lang="en-US" dirty="0"/>
              <a:t>. Sea creatures are unlikely to have a normal life because of the increase in ocean noise.</a:t>
            </a:r>
          </a:p>
          <a:p>
            <a:r>
              <a:rPr lang="en-US" b="1" dirty="0" smtClean="0"/>
              <a:t>D</a:t>
            </a:r>
            <a:r>
              <a:rPr lang="en-US" dirty="0"/>
              <a:t>. Water treatment systems always process raw sewage before discharging it into the ocean.</a:t>
            </a:r>
          </a:p>
          <a:p>
            <a:endParaRPr lang="en-US" b="1" dirty="0" smtClean="0"/>
          </a:p>
          <a:p>
            <a:r>
              <a:rPr lang="vi-VN" dirty="0" smtClean="0"/>
              <a:t>Kiến </a:t>
            </a:r>
            <a:r>
              <a:rPr lang="vi-VN" dirty="0"/>
              <a:t>thức: Đọc </a:t>
            </a:r>
            <a:r>
              <a:rPr lang="vi-VN" dirty="0" smtClean="0"/>
              <a:t>hiểu</a:t>
            </a:r>
            <a:r>
              <a:rPr lang="en-US" dirty="0" smtClean="0"/>
              <a:t> </a:t>
            </a:r>
            <a:r>
              <a:rPr lang="vi-VN" dirty="0" smtClean="0"/>
              <a:t>Giải </a:t>
            </a:r>
            <a:r>
              <a:rPr lang="vi-VN" dirty="0"/>
              <a:t>thích: </a:t>
            </a:r>
            <a:endParaRPr lang="en-US" dirty="0"/>
          </a:p>
          <a:p>
            <a:r>
              <a:rPr lang="vi-VN" dirty="0"/>
              <a:t>Theo đoạn văn, câu nào sau đây là đúng?</a:t>
            </a:r>
            <a:endParaRPr lang="en-US" dirty="0"/>
          </a:p>
          <a:p>
            <a:r>
              <a:rPr lang="vi-VN" dirty="0"/>
              <a:t>A. Đại dương chủ yếu bị gây hại do nạn ô nhiễm mà con người gây ra trên các vùng duyên hải.</a:t>
            </a:r>
            <a:endParaRPr lang="en-US" dirty="0"/>
          </a:p>
          <a:p>
            <a:r>
              <a:rPr lang="vi-VN" dirty="0"/>
              <a:t>B. Hầu hết rác thải mà chúng ta xả ra trên biển có thể bị phân hủy dễ dàng.</a:t>
            </a:r>
            <a:endParaRPr lang="en-US" dirty="0"/>
          </a:p>
          <a:p>
            <a:r>
              <a:rPr lang="vi-VN" dirty="0"/>
              <a:t>C. Các sinh vật biển đã không còn cuộc sống bình thường như trước bởi vì sự gia tăng của tiếng ồn dưới đại dương.</a:t>
            </a:r>
            <a:endParaRPr lang="en-US" dirty="0"/>
          </a:p>
          <a:p>
            <a:r>
              <a:rPr lang="vi-VN" dirty="0"/>
              <a:t>D. Các hệ thống xử lý nước thải luôn luôn xử lý nước bẩn trước khi thải ra đại dương.</a:t>
            </a:r>
            <a:endParaRPr lang="en-US" dirty="0"/>
          </a:p>
          <a:p>
            <a:r>
              <a:rPr lang="vi-VN" dirty="0"/>
              <a:t>Thông tin 1: By their very nature - with all streams flowing to rivers, all rivers leading to the sea - the oceans are the end point for so much of the pollution we produce on land, however far from the coasts we may be. (Đoạn 1) </a:t>
            </a:r>
            <a:endParaRPr lang="en-US" dirty="0"/>
          </a:p>
          <a:p>
            <a:r>
              <a:rPr lang="vi-VN" dirty="0"/>
              <a:t>Tạm dịch: Với đặc điểm tự nhiên – tất cả dòng suối đều đổ về sông, tất cả con sông đều đổ ra biển – đại dương là điểm cuối cùng cho rất nhiều ô nhiễm mà chúng ta thải ra trên đất liền, cho dù chúng ở khá xa bờ biển.</a:t>
            </a:r>
            <a:endParaRPr lang="en-US" dirty="0"/>
          </a:p>
          <a:p>
            <a:r>
              <a:rPr lang="vi-VN" dirty="0"/>
              <a:t>Thông tin 2: The majority of the garbage that enters the ocean each year is plastic—and here to stay. That’s because unlike other trash, the single-use grocery bags, water bottles, drinking straws, and yogurt containers, among eight million metric tons of the plastic items we toss (instead of recycle), won’t biodegrade. (Đoạn 3) </a:t>
            </a:r>
            <a:endParaRPr lang="en-US" dirty="0"/>
          </a:p>
          <a:p>
            <a:endParaRPr lang="en-US" dirty="0"/>
          </a:p>
        </p:txBody>
      </p:sp>
      <p:sp>
        <p:nvSpPr>
          <p:cNvPr id="5" name="Oval 4"/>
          <p:cNvSpPr/>
          <p:nvPr/>
        </p:nvSpPr>
        <p:spPr>
          <a:xfrm>
            <a:off x="152400" y="1143000"/>
            <a:ext cx="2286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097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86800" cy="6001643"/>
          </a:xfrm>
          <a:prstGeom prst="rect">
            <a:avLst/>
          </a:prstGeom>
          <a:noFill/>
        </p:spPr>
        <p:txBody>
          <a:bodyPr wrap="square" rtlCol="0">
            <a:spAutoFit/>
          </a:bodyPr>
          <a:lstStyle/>
          <a:p>
            <a:r>
              <a:rPr lang="en-US" sz="2400" b="1" dirty="0"/>
              <a:t>Question 49</a:t>
            </a:r>
            <a:r>
              <a:rPr lang="en-US" sz="2400" dirty="0"/>
              <a:t>. Which source of ocean pollution is NOT mentioned in the passage?</a:t>
            </a:r>
          </a:p>
          <a:p>
            <a:r>
              <a:rPr lang="en-US" sz="2400" dirty="0"/>
              <a:t>	</a:t>
            </a:r>
            <a:r>
              <a:rPr lang="en-US" sz="2400" b="1" dirty="0"/>
              <a:t>A</a:t>
            </a:r>
            <a:r>
              <a:rPr lang="en-US" sz="2400" dirty="0"/>
              <a:t>. trash in the oceans	</a:t>
            </a:r>
            <a:r>
              <a:rPr lang="en-US" sz="2400" b="1" dirty="0"/>
              <a:t>B</a:t>
            </a:r>
            <a:r>
              <a:rPr lang="en-US" sz="2400" dirty="0"/>
              <a:t>. acidification	</a:t>
            </a:r>
            <a:endParaRPr lang="en-US" sz="2400" dirty="0" smtClean="0"/>
          </a:p>
          <a:p>
            <a:r>
              <a:rPr lang="en-US" sz="2400" b="1" dirty="0"/>
              <a:t>	</a:t>
            </a:r>
            <a:r>
              <a:rPr lang="en-US" sz="2400" b="1" dirty="0" smtClean="0"/>
              <a:t>C</a:t>
            </a:r>
            <a:r>
              <a:rPr lang="en-US" sz="2400" dirty="0"/>
              <a:t>. noise pollution	</a:t>
            </a:r>
            <a:r>
              <a:rPr lang="en-US" sz="2400" b="1" dirty="0"/>
              <a:t>D</a:t>
            </a:r>
            <a:r>
              <a:rPr lang="en-US" sz="2400" dirty="0"/>
              <a:t>. soil pollution</a:t>
            </a:r>
          </a:p>
          <a:p>
            <a:endParaRPr lang="en-US" sz="2400" b="1" dirty="0" smtClean="0"/>
          </a:p>
          <a:p>
            <a:r>
              <a:rPr lang="vi-VN" sz="2400" dirty="0" smtClean="0"/>
              <a:t>Kiến </a:t>
            </a:r>
            <a:r>
              <a:rPr lang="vi-VN" sz="2400" dirty="0"/>
              <a:t>thức: Đọc hiểu</a:t>
            </a:r>
            <a:endParaRPr lang="en-US" sz="2400" dirty="0"/>
          </a:p>
          <a:p>
            <a:r>
              <a:rPr lang="vi-VN" sz="2400" dirty="0"/>
              <a:t>Giải thích: </a:t>
            </a:r>
            <a:endParaRPr lang="en-US" sz="2400" dirty="0"/>
          </a:p>
          <a:p>
            <a:r>
              <a:rPr lang="vi-VN" sz="2400" dirty="0"/>
              <a:t>Loại ô nhiễm đại dương nào không được nhắc đến trong đoạn văn?</a:t>
            </a:r>
            <a:endParaRPr lang="en-US" sz="2400" dirty="0"/>
          </a:p>
          <a:p>
            <a:r>
              <a:rPr lang="vi-VN" sz="2400" dirty="0"/>
              <a:t>	A. rác thải dưới đại dương 	B. axit hóa</a:t>
            </a:r>
            <a:endParaRPr lang="en-US" sz="2400" dirty="0"/>
          </a:p>
          <a:p>
            <a:r>
              <a:rPr lang="vi-VN" sz="2400" dirty="0"/>
              <a:t>	C. ô nhiễm tiếng ồn	D. ô nhiễm đất</a:t>
            </a:r>
            <a:endParaRPr lang="en-US" sz="2400" dirty="0"/>
          </a:p>
          <a:p>
            <a:r>
              <a:rPr lang="vi-VN" sz="2400" dirty="0"/>
              <a:t>Căn cứ vào thông tin các đoạn sau:</a:t>
            </a:r>
            <a:endParaRPr lang="en-US" sz="2400" dirty="0"/>
          </a:p>
          <a:p>
            <a:r>
              <a:rPr lang="vi-VN" sz="2400" dirty="0"/>
              <a:t>Đoạn 2: axit hóa</a:t>
            </a:r>
            <a:endParaRPr lang="en-US" sz="2400" dirty="0"/>
          </a:p>
          <a:p>
            <a:r>
              <a:rPr lang="vi-VN" sz="2400" dirty="0"/>
              <a:t>Đoạn 3-4: rác thải dưới đại dương</a:t>
            </a:r>
            <a:endParaRPr lang="en-US" sz="2400" dirty="0"/>
          </a:p>
          <a:p>
            <a:r>
              <a:rPr lang="vi-VN" sz="2400" dirty="0"/>
              <a:t>Đoạn 5: ô nhiễm tiếng ồn</a:t>
            </a:r>
            <a:endParaRPr lang="en-US" sz="2400" dirty="0"/>
          </a:p>
          <a:p>
            <a:endParaRPr lang="en-US" sz="2400" dirty="0"/>
          </a:p>
        </p:txBody>
      </p:sp>
      <p:sp>
        <p:nvSpPr>
          <p:cNvPr id="5" name="Oval 4"/>
          <p:cNvSpPr/>
          <p:nvPr/>
        </p:nvSpPr>
        <p:spPr>
          <a:xfrm>
            <a:off x="3962400" y="1447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6654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6186309"/>
          </a:xfrm>
          <a:prstGeom prst="rect">
            <a:avLst/>
          </a:prstGeom>
          <a:noFill/>
        </p:spPr>
        <p:txBody>
          <a:bodyPr wrap="square" rtlCol="0">
            <a:spAutoFit/>
          </a:bodyPr>
          <a:lstStyle/>
          <a:p>
            <a:r>
              <a:rPr lang="en-US" b="1" dirty="0"/>
              <a:t>Question 50</a:t>
            </a:r>
            <a:r>
              <a:rPr lang="en-US" dirty="0"/>
              <a:t>. It can be inferred from the passage that _______.</a:t>
            </a:r>
          </a:p>
          <a:p>
            <a:r>
              <a:rPr lang="en-US" dirty="0"/>
              <a:t>	</a:t>
            </a:r>
            <a:r>
              <a:rPr lang="en-US" b="1" dirty="0"/>
              <a:t>A</a:t>
            </a:r>
            <a:r>
              <a:rPr lang="en-US" dirty="0"/>
              <a:t>. oceans are at risk because of human’s activities.</a:t>
            </a:r>
          </a:p>
          <a:p>
            <a:r>
              <a:rPr lang="en-US" dirty="0"/>
              <a:t>	</a:t>
            </a:r>
            <a:r>
              <a:rPr lang="en-US" b="1" dirty="0"/>
              <a:t>B</a:t>
            </a:r>
            <a:r>
              <a:rPr lang="en-US" dirty="0"/>
              <a:t>. people don’t care much about what they have done to the oceans.</a:t>
            </a:r>
          </a:p>
          <a:p>
            <a:r>
              <a:rPr lang="en-US" dirty="0"/>
              <a:t>	</a:t>
            </a:r>
            <a:r>
              <a:rPr lang="en-US" b="1" dirty="0"/>
              <a:t>C</a:t>
            </a:r>
            <a:r>
              <a:rPr lang="en-US" dirty="0"/>
              <a:t>. people still can’t find an effective way to protect the oceans.</a:t>
            </a:r>
          </a:p>
          <a:p>
            <a:r>
              <a:rPr lang="en-US" dirty="0"/>
              <a:t>	</a:t>
            </a:r>
            <a:r>
              <a:rPr lang="en-US" b="1" dirty="0"/>
              <a:t>D</a:t>
            </a:r>
            <a:r>
              <a:rPr lang="en-US" dirty="0"/>
              <a:t>. tiny creatures are affected by the alteration of the oceans more than big ones.</a:t>
            </a:r>
          </a:p>
          <a:p>
            <a:endParaRPr lang="en-US" b="1" smtClean="0"/>
          </a:p>
          <a:p>
            <a:r>
              <a:rPr lang="vi-VN" smtClean="0"/>
              <a:t>Kiến </a:t>
            </a:r>
            <a:r>
              <a:rPr lang="vi-VN" dirty="0"/>
              <a:t>thức: Đọc hiểu</a:t>
            </a:r>
            <a:endParaRPr lang="en-US" dirty="0"/>
          </a:p>
          <a:p>
            <a:r>
              <a:rPr lang="vi-VN" dirty="0"/>
              <a:t>Giải thích: </a:t>
            </a:r>
            <a:endParaRPr lang="en-US" dirty="0"/>
          </a:p>
          <a:p>
            <a:r>
              <a:rPr lang="vi-VN" dirty="0"/>
              <a:t>Có thể suy ra từ đoạn văn rằng _______.</a:t>
            </a:r>
            <a:endParaRPr lang="en-US" dirty="0"/>
          </a:p>
          <a:p>
            <a:r>
              <a:rPr lang="vi-VN" dirty="0"/>
              <a:t>A. đại dương đang bị đe dọa vì các hoạt động của con người.</a:t>
            </a:r>
            <a:endParaRPr lang="en-US" dirty="0"/>
          </a:p>
          <a:p>
            <a:r>
              <a:rPr lang="vi-VN" dirty="0"/>
              <a:t>B. con người không quan tâm tới những gì họ đã làm với đại dương.</a:t>
            </a:r>
            <a:endParaRPr lang="en-US" dirty="0"/>
          </a:p>
          <a:p>
            <a:r>
              <a:rPr lang="vi-VN" dirty="0"/>
              <a:t>C. con người vẫn chưa tìm ra một giải pháp hiệu quả để bảo vệ đại dương.</a:t>
            </a:r>
            <a:endParaRPr lang="en-US" dirty="0"/>
          </a:p>
          <a:p>
            <a:r>
              <a:rPr lang="vi-VN" dirty="0"/>
              <a:t>D. các sinh vật nhỏ bé bị ảnh hưởng bởi sự thay đổi của đại dương nhiều hơn các sinh vật to lớn.</a:t>
            </a:r>
            <a:endParaRPr lang="en-US" dirty="0"/>
          </a:p>
          <a:p>
            <a:r>
              <a:rPr lang="vi-VN" dirty="0"/>
              <a:t>Căn cứ vào nội dung toàn bài:</a:t>
            </a:r>
            <a:endParaRPr lang="en-US" dirty="0"/>
          </a:p>
          <a:p>
            <a:r>
              <a:rPr lang="vi-VN" dirty="0"/>
              <a:t>=&gt; Hầu hết các nguồn gây ra ô nhiễm đại dương đều do hoạt động của con người, từ rác thải, khí cacbon độc hại, chất thải, rò rỉ dầu hay tiếng ồn đại dương.</a:t>
            </a:r>
            <a:endParaRPr lang="en-US" dirty="0"/>
          </a:p>
          <a:p>
            <a:r>
              <a:rPr lang="vi-VN" dirty="0"/>
              <a:t>+ As a result, collectively, our impact on the seas is degrading their health at an alarming rate. </a:t>
            </a:r>
            <a:endParaRPr lang="en-US" dirty="0"/>
          </a:p>
          <a:p>
            <a:r>
              <a:rPr lang="vi-VN" dirty="0"/>
              <a:t>(Và kết quả là, gom chung lại, tác động của chúng ta lên đại dương đang tàn phá sức khỏe của chúng ở mức báo động.).</a:t>
            </a:r>
            <a:endParaRPr lang="en-US" dirty="0"/>
          </a:p>
          <a:p>
            <a:endParaRPr lang="en-US" dirty="0"/>
          </a:p>
        </p:txBody>
      </p:sp>
      <p:sp>
        <p:nvSpPr>
          <p:cNvPr id="5" name="Oval 4"/>
          <p:cNvSpPr/>
          <p:nvPr/>
        </p:nvSpPr>
        <p:spPr>
          <a:xfrm>
            <a:off x="1066800" y="6858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8396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6" end="16"/>
                                            </p:txEl>
                                          </p:spTgt>
                                        </p:tgtEl>
                                        <p:attrNameLst>
                                          <p:attrName>style.visibility</p:attrName>
                                        </p:attrNameLst>
                                      </p:cBhvr>
                                      <p:to>
                                        <p:strVal val="visible"/>
                                      </p:to>
                                    </p:set>
                                    <p:anim calcmode="lin" valueType="num">
                                      <p:cBhvr additive="base">
                                        <p:cTn id="4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additive="base">
                                        <p:cTn id="53" dur="500" fill="hold"/>
                                        <p:tgtEl>
                                          <p:spTgt spid="5"/>
                                        </p:tgtEl>
                                        <p:attrNameLst>
                                          <p:attrName>ppt_x</p:attrName>
                                        </p:attrNameLst>
                                      </p:cBhvr>
                                      <p:tavLst>
                                        <p:tav tm="0">
                                          <p:val>
                                            <p:strVal val="#ppt_x"/>
                                          </p:val>
                                        </p:tav>
                                        <p:tav tm="100000">
                                          <p:val>
                                            <p:strVal val="#ppt_x"/>
                                          </p:val>
                                        </p:tav>
                                      </p:tavLst>
                                    </p:anim>
                                    <p:anim calcmode="lin" valueType="num">
                                      <p:cBhvr additive="base">
                                        <p:cTn id="5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04800"/>
            <a:ext cx="8763000" cy="7017306"/>
          </a:xfrm>
          <a:prstGeom prst="rect">
            <a:avLst/>
          </a:prstGeom>
          <a:noFill/>
        </p:spPr>
        <p:txBody>
          <a:bodyPr wrap="square" rtlCol="0">
            <a:spAutoFit/>
          </a:bodyPr>
          <a:lstStyle/>
          <a:p>
            <a:r>
              <a:rPr lang="en-US" b="1" dirty="0"/>
              <a:t>Question 7</a:t>
            </a:r>
            <a:r>
              <a:rPr lang="vi-VN" dirty="0"/>
              <a:t>. The report form is available on the two</a:t>
            </a:r>
            <a:r>
              <a:rPr lang="en-US" dirty="0"/>
              <a:t> ________ </a:t>
            </a:r>
            <a:r>
              <a:rPr lang="vi-VN" dirty="0"/>
              <a:t>discs in my drawer. </a:t>
            </a:r>
            <a:endParaRPr lang="en-US" dirty="0"/>
          </a:p>
          <a:p>
            <a:r>
              <a:rPr lang="en-US" dirty="0"/>
              <a:t>	</a:t>
            </a:r>
            <a:r>
              <a:rPr lang="vi-VN" b="1" dirty="0"/>
              <a:t>A</a:t>
            </a:r>
            <a:r>
              <a:rPr lang="vi-VN" dirty="0"/>
              <a:t>. small green round  </a:t>
            </a:r>
            <a:r>
              <a:rPr lang="en-US" dirty="0"/>
              <a:t>	</a:t>
            </a:r>
            <a:r>
              <a:rPr lang="vi-VN" b="1" dirty="0"/>
              <a:t>B</a:t>
            </a:r>
            <a:r>
              <a:rPr lang="vi-VN" dirty="0"/>
              <a:t>. round small green </a:t>
            </a:r>
            <a:r>
              <a:rPr lang="en-US" dirty="0"/>
              <a:t>	</a:t>
            </a:r>
            <a:r>
              <a:rPr lang="vi-VN" b="1" dirty="0"/>
              <a:t>C</a:t>
            </a:r>
            <a:r>
              <a:rPr lang="vi-VN" dirty="0"/>
              <a:t>. green small round </a:t>
            </a:r>
            <a:r>
              <a:rPr lang="en-US" dirty="0"/>
              <a:t>	</a:t>
            </a:r>
            <a:r>
              <a:rPr lang="vi-VN" b="1" dirty="0"/>
              <a:t>D</a:t>
            </a:r>
            <a:r>
              <a:rPr lang="vi-VN" dirty="0"/>
              <a:t>. small round green</a:t>
            </a:r>
            <a:endParaRPr lang="en-US" dirty="0"/>
          </a:p>
          <a:p>
            <a:endParaRPr lang="en-US" b="1" dirty="0" smtClean="0"/>
          </a:p>
          <a:p>
            <a:r>
              <a:rPr lang="vi-VN" dirty="0" smtClean="0"/>
              <a:t>Kiến </a:t>
            </a:r>
            <a:r>
              <a:rPr lang="vi-VN" dirty="0"/>
              <a:t>thức: Trật tự tính từ</a:t>
            </a:r>
            <a:endParaRPr lang="en-US" dirty="0"/>
          </a:p>
          <a:p>
            <a:r>
              <a:rPr lang="vi-VN" dirty="0"/>
              <a:t>Giải thích: </a:t>
            </a:r>
            <a:endParaRPr lang="en-US" dirty="0"/>
          </a:p>
          <a:p>
            <a:r>
              <a:rPr lang="vi-VN" dirty="0"/>
              <a:t>Theo trật tự tính từ: “OSASCOMP”. </a:t>
            </a:r>
            <a:endParaRPr lang="en-US" dirty="0"/>
          </a:p>
          <a:p>
            <a:r>
              <a:rPr lang="vi-VN" dirty="0"/>
              <a:t>small (nhỏ - size), round (hình tròn - shape), và green (màu xanh lá cây - colour)</a:t>
            </a:r>
            <a:endParaRPr lang="en-US" dirty="0"/>
          </a:p>
          <a:p>
            <a:r>
              <a:rPr lang="vi-VN" dirty="0"/>
              <a:t>Vậy đáp án D đúng. </a:t>
            </a:r>
            <a:endParaRPr lang="en-US" dirty="0"/>
          </a:p>
          <a:p>
            <a:r>
              <a:rPr lang="vi-VN" dirty="0"/>
              <a:t>Tạm dịch: Mẫu báo cáo có sẵn trong hai chiếc đĩa tròn nhỏ màu xanh ở trong ngăn kéo của tôi. </a:t>
            </a:r>
            <a:endParaRPr lang="en-US" dirty="0"/>
          </a:p>
          <a:p>
            <a:r>
              <a:rPr lang="vi-VN" dirty="0"/>
              <a:t> </a:t>
            </a:r>
            <a:endParaRPr lang="en-US" dirty="0"/>
          </a:p>
          <a:p>
            <a:r>
              <a:rPr lang="en-US" b="1" dirty="0"/>
              <a:t>Question 8</a:t>
            </a:r>
            <a:r>
              <a:rPr lang="vi-VN" dirty="0"/>
              <a:t>. The company manager decided to </a:t>
            </a:r>
            <a:r>
              <a:rPr lang="en-US" dirty="0"/>
              <a:t>________ </a:t>
            </a:r>
            <a:r>
              <a:rPr lang="vi-VN" dirty="0"/>
              <a:t>more workers to meet the production schedule.</a:t>
            </a:r>
            <a:endParaRPr lang="en-US" dirty="0"/>
          </a:p>
          <a:p>
            <a:r>
              <a:rPr lang="vi-VN" dirty="0"/>
              <a:t>	</a:t>
            </a:r>
            <a:r>
              <a:rPr lang="vi-VN" b="1" dirty="0"/>
              <a:t>A</a:t>
            </a:r>
            <a:r>
              <a:rPr lang="vi-VN" dirty="0"/>
              <a:t>. bring in	</a:t>
            </a:r>
            <a:r>
              <a:rPr lang="vi-VN" b="1" dirty="0"/>
              <a:t>B</a:t>
            </a:r>
            <a:r>
              <a:rPr lang="vi-VN" dirty="0"/>
              <a:t>. go over	</a:t>
            </a:r>
            <a:r>
              <a:rPr lang="vi-VN" b="1" dirty="0"/>
              <a:t>C</a:t>
            </a:r>
            <a:r>
              <a:rPr lang="vi-VN" dirty="0"/>
              <a:t>. make out	</a:t>
            </a:r>
            <a:r>
              <a:rPr lang="vi-VN" b="1" dirty="0"/>
              <a:t>D</a:t>
            </a:r>
            <a:r>
              <a:rPr lang="vi-VN" dirty="0"/>
              <a:t>. take on</a:t>
            </a:r>
            <a:endParaRPr lang="en-US" dirty="0"/>
          </a:p>
          <a:p>
            <a:endParaRPr lang="en-US" b="1" dirty="0" smtClean="0"/>
          </a:p>
          <a:p>
            <a:r>
              <a:rPr lang="vi-VN" dirty="0" smtClean="0"/>
              <a:t>Kiến </a:t>
            </a:r>
            <a:r>
              <a:rPr lang="vi-VN" dirty="0"/>
              <a:t>thức: Cụm động từ </a:t>
            </a:r>
            <a:endParaRPr lang="en-US" dirty="0"/>
          </a:p>
          <a:p>
            <a:r>
              <a:rPr lang="vi-VN" dirty="0"/>
              <a:t>Giải thích: </a:t>
            </a:r>
            <a:endParaRPr lang="en-US" dirty="0"/>
          </a:p>
          <a:p>
            <a:r>
              <a:rPr lang="vi-VN" dirty="0"/>
              <a:t>Xét các đáp án: </a:t>
            </a:r>
            <a:endParaRPr lang="en-US" dirty="0"/>
          </a:p>
          <a:p>
            <a:r>
              <a:rPr lang="vi-VN" dirty="0"/>
              <a:t>	A. bring in: mang vào	B. go over: đi qua	</a:t>
            </a:r>
            <a:endParaRPr lang="en-US" dirty="0"/>
          </a:p>
          <a:p>
            <a:r>
              <a:rPr lang="vi-VN" dirty="0"/>
              <a:t>	C. make out: hiểu	D. take on: tuyển dụng/ thuê người</a:t>
            </a:r>
            <a:endParaRPr lang="en-US" dirty="0"/>
          </a:p>
          <a:p>
            <a:r>
              <a:rPr lang="vi-VN" dirty="0"/>
              <a:t>Dựa vào nghĩa, đáp án đúng là D</a:t>
            </a:r>
            <a:endParaRPr lang="en-US" dirty="0"/>
          </a:p>
          <a:p>
            <a:r>
              <a:rPr lang="vi-VN" dirty="0"/>
              <a:t>Tạm dịch: Giám đốc công ty quyết định tuyển thêm công nhân để đáp ứng tiến độ sản xuất.</a:t>
            </a:r>
            <a:endParaRPr lang="en-US" dirty="0"/>
          </a:p>
          <a:p>
            <a:endParaRPr lang="en-US" dirty="0"/>
          </a:p>
        </p:txBody>
      </p:sp>
      <p:sp>
        <p:nvSpPr>
          <p:cNvPr id="6" name="Oval 5"/>
          <p:cNvSpPr/>
          <p:nvPr/>
        </p:nvSpPr>
        <p:spPr>
          <a:xfrm>
            <a:off x="1143000" y="8382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Oval 6"/>
          <p:cNvSpPr/>
          <p:nvPr/>
        </p:nvSpPr>
        <p:spPr>
          <a:xfrm>
            <a:off x="6477000" y="4191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086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 calcmode="lin" valueType="num">
                                      <p:cBhvr additive="base">
                                        <p:cTn id="2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 calcmode="lin" valueType="num">
                                      <p:cBhvr additive="base">
                                        <p:cTn id="27"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ppt_x"/>
                                          </p:val>
                                        </p:tav>
                                        <p:tav tm="100000">
                                          <p:val>
                                            <p:strVal val="#ppt_x"/>
                                          </p:val>
                                        </p:tav>
                                      </p:tavLst>
                                    </p:anim>
                                    <p:anim calcmode="lin" valueType="num">
                                      <p:cBhvr additive="base">
                                        <p:cTn id="3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5">
                                            <p:txEl>
                                              <p:pRg st="13" end="13"/>
                                            </p:txEl>
                                          </p:spTgt>
                                        </p:tgtEl>
                                        <p:attrNameLst>
                                          <p:attrName>style.visibility</p:attrName>
                                        </p:attrNameLst>
                                      </p:cBhvr>
                                      <p:to>
                                        <p:strVal val="visible"/>
                                      </p:to>
                                    </p:set>
                                    <p:animEffect transition="in" filter="fade">
                                      <p:cBhvr>
                                        <p:cTn id="39" dur="1000"/>
                                        <p:tgtEl>
                                          <p:spTgt spid="5">
                                            <p:txEl>
                                              <p:pRg st="13" end="13"/>
                                            </p:txEl>
                                          </p:spTgt>
                                        </p:tgtEl>
                                      </p:cBhvr>
                                    </p:animEffect>
                                    <p:anim calcmode="lin" valueType="num">
                                      <p:cBhvr>
                                        <p:cTn id="40"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41" dur="1000" fill="hold"/>
                                        <p:tgtEl>
                                          <p:spTgt spid="5">
                                            <p:txEl>
                                              <p:pRg st="13" end="13"/>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5">
                                            <p:txEl>
                                              <p:pRg st="14" end="14"/>
                                            </p:txEl>
                                          </p:spTgt>
                                        </p:tgtEl>
                                        <p:attrNameLst>
                                          <p:attrName>style.visibility</p:attrName>
                                        </p:attrNameLst>
                                      </p:cBhvr>
                                      <p:to>
                                        <p:strVal val="visible"/>
                                      </p:to>
                                    </p:set>
                                    <p:animEffect transition="in" filter="fade">
                                      <p:cBhvr>
                                        <p:cTn id="44" dur="1000"/>
                                        <p:tgtEl>
                                          <p:spTgt spid="5">
                                            <p:txEl>
                                              <p:pRg st="14" end="14"/>
                                            </p:txEl>
                                          </p:spTgt>
                                        </p:tgtEl>
                                      </p:cBhvr>
                                    </p:animEffect>
                                    <p:anim calcmode="lin" valueType="num">
                                      <p:cBhvr>
                                        <p:cTn id="45" dur="1000" fill="hold"/>
                                        <p:tgtEl>
                                          <p:spTgt spid="5">
                                            <p:txEl>
                                              <p:pRg st="14" end="14"/>
                                            </p:txEl>
                                          </p:spTgt>
                                        </p:tgtEl>
                                        <p:attrNameLst>
                                          <p:attrName>ppt_x</p:attrName>
                                        </p:attrNameLst>
                                      </p:cBhvr>
                                      <p:tavLst>
                                        <p:tav tm="0">
                                          <p:val>
                                            <p:strVal val="#ppt_x"/>
                                          </p:val>
                                        </p:tav>
                                        <p:tav tm="100000">
                                          <p:val>
                                            <p:strVal val="#ppt_x"/>
                                          </p:val>
                                        </p:tav>
                                      </p:tavLst>
                                    </p:anim>
                                    <p:anim calcmode="lin" valueType="num">
                                      <p:cBhvr>
                                        <p:cTn id="46" dur="1000" fill="hold"/>
                                        <p:tgtEl>
                                          <p:spTgt spid="5">
                                            <p:txEl>
                                              <p:pRg st="14" end="14"/>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5">
                                            <p:txEl>
                                              <p:pRg st="15" end="15"/>
                                            </p:txEl>
                                          </p:spTgt>
                                        </p:tgtEl>
                                        <p:attrNameLst>
                                          <p:attrName>style.visibility</p:attrName>
                                        </p:attrNameLst>
                                      </p:cBhvr>
                                      <p:to>
                                        <p:strVal val="visible"/>
                                      </p:to>
                                    </p:set>
                                    <p:animEffect transition="in" filter="fade">
                                      <p:cBhvr>
                                        <p:cTn id="49" dur="1000"/>
                                        <p:tgtEl>
                                          <p:spTgt spid="5">
                                            <p:txEl>
                                              <p:pRg st="15" end="15"/>
                                            </p:txEl>
                                          </p:spTgt>
                                        </p:tgtEl>
                                      </p:cBhvr>
                                    </p:animEffect>
                                    <p:anim calcmode="lin" valueType="num">
                                      <p:cBhvr>
                                        <p:cTn id="50" dur="1000" fill="hold"/>
                                        <p:tgtEl>
                                          <p:spTgt spid="5">
                                            <p:txEl>
                                              <p:pRg st="15" end="15"/>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15" end="15"/>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5">
                                            <p:txEl>
                                              <p:pRg st="16" end="16"/>
                                            </p:txEl>
                                          </p:spTgt>
                                        </p:tgtEl>
                                        <p:attrNameLst>
                                          <p:attrName>style.visibility</p:attrName>
                                        </p:attrNameLst>
                                      </p:cBhvr>
                                      <p:to>
                                        <p:strVal val="visible"/>
                                      </p:to>
                                    </p:set>
                                    <p:animEffect transition="in" filter="fade">
                                      <p:cBhvr>
                                        <p:cTn id="54" dur="1000"/>
                                        <p:tgtEl>
                                          <p:spTgt spid="5">
                                            <p:txEl>
                                              <p:pRg st="16" end="16"/>
                                            </p:txEl>
                                          </p:spTgt>
                                        </p:tgtEl>
                                      </p:cBhvr>
                                    </p:animEffect>
                                    <p:anim calcmode="lin" valueType="num">
                                      <p:cBhvr>
                                        <p:cTn id="55" dur="1000" fill="hold"/>
                                        <p:tgtEl>
                                          <p:spTgt spid="5">
                                            <p:txEl>
                                              <p:pRg st="16" end="16"/>
                                            </p:txEl>
                                          </p:spTgt>
                                        </p:tgtEl>
                                        <p:attrNameLst>
                                          <p:attrName>ppt_x</p:attrName>
                                        </p:attrNameLst>
                                      </p:cBhvr>
                                      <p:tavLst>
                                        <p:tav tm="0">
                                          <p:val>
                                            <p:strVal val="#ppt_x"/>
                                          </p:val>
                                        </p:tav>
                                        <p:tav tm="100000">
                                          <p:val>
                                            <p:strVal val="#ppt_x"/>
                                          </p:val>
                                        </p:tav>
                                      </p:tavLst>
                                    </p:anim>
                                    <p:anim calcmode="lin" valueType="num">
                                      <p:cBhvr>
                                        <p:cTn id="56" dur="1000" fill="hold"/>
                                        <p:tgtEl>
                                          <p:spTgt spid="5">
                                            <p:txEl>
                                              <p:pRg st="16" end="16"/>
                                            </p:txEl>
                                          </p:spTgt>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5">
                                            <p:txEl>
                                              <p:pRg st="17" end="17"/>
                                            </p:txEl>
                                          </p:spTgt>
                                        </p:tgtEl>
                                        <p:attrNameLst>
                                          <p:attrName>style.visibility</p:attrName>
                                        </p:attrNameLst>
                                      </p:cBhvr>
                                      <p:to>
                                        <p:strVal val="visible"/>
                                      </p:to>
                                    </p:set>
                                    <p:animEffect transition="in" filter="fade">
                                      <p:cBhvr>
                                        <p:cTn id="59" dur="1000"/>
                                        <p:tgtEl>
                                          <p:spTgt spid="5">
                                            <p:txEl>
                                              <p:pRg st="17" end="17"/>
                                            </p:txEl>
                                          </p:spTgt>
                                        </p:tgtEl>
                                      </p:cBhvr>
                                    </p:animEffect>
                                    <p:anim calcmode="lin" valueType="num">
                                      <p:cBhvr>
                                        <p:cTn id="60" dur="1000" fill="hold"/>
                                        <p:tgtEl>
                                          <p:spTgt spid="5">
                                            <p:txEl>
                                              <p:pRg st="17" end="17"/>
                                            </p:txEl>
                                          </p:spTgt>
                                        </p:tgtEl>
                                        <p:attrNameLst>
                                          <p:attrName>ppt_x</p:attrName>
                                        </p:attrNameLst>
                                      </p:cBhvr>
                                      <p:tavLst>
                                        <p:tav tm="0">
                                          <p:val>
                                            <p:strVal val="#ppt_x"/>
                                          </p:val>
                                        </p:tav>
                                        <p:tav tm="100000">
                                          <p:val>
                                            <p:strVal val="#ppt_x"/>
                                          </p:val>
                                        </p:tav>
                                      </p:tavLst>
                                    </p:anim>
                                    <p:anim calcmode="lin" valueType="num">
                                      <p:cBhvr>
                                        <p:cTn id="61" dur="1000" fill="hold"/>
                                        <p:tgtEl>
                                          <p:spTgt spid="5">
                                            <p:txEl>
                                              <p:pRg st="17" end="17"/>
                                            </p:txEl>
                                          </p:spTgt>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5">
                                            <p:txEl>
                                              <p:pRg st="18" end="18"/>
                                            </p:txEl>
                                          </p:spTgt>
                                        </p:tgtEl>
                                        <p:attrNameLst>
                                          <p:attrName>style.visibility</p:attrName>
                                        </p:attrNameLst>
                                      </p:cBhvr>
                                      <p:to>
                                        <p:strVal val="visible"/>
                                      </p:to>
                                    </p:set>
                                    <p:animEffect transition="in" filter="fade">
                                      <p:cBhvr>
                                        <p:cTn id="64" dur="1000"/>
                                        <p:tgtEl>
                                          <p:spTgt spid="5">
                                            <p:txEl>
                                              <p:pRg st="18" end="18"/>
                                            </p:txEl>
                                          </p:spTgt>
                                        </p:tgtEl>
                                      </p:cBhvr>
                                    </p:animEffect>
                                    <p:anim calcmode="lin" valueType="num">
                                      <p:cBhvr>
                                        <p:cTn id="65" dur="1000" fill="hold"/>
                                        <p:tgtEl>
                                          <p:spTgt spid="5">
                                            <p:txEl>
                                              <p:pRg st="18" end="18"/>
                                            </p:txEl>
                                          </p:spTgt>
                                        </p:tgtEl>
                                        <p:attrNameLst>
                                          <p:attrName>ppt_x</p:attrName>
                                        </p:attrNameLst>
                                      </p:cBhvr>
                                      <p:tavLst>
                                        <p:tav tm="0">
                                          <p:val>
                                            <p:strVal val="#ppt_x"/>
                                          </p:val>
                                        </p:tav>
                                        <p:tav tm="100000">
                                          <p:val>
                                            <p:strVal val="#ppt_x"/>
                                          </p:val>
                                        </p:tav>
                                      </p:tavLst>
                                    </p:anim>
                                    <p:anim calcmode="lin" valueType="num">
                                      <p:cBhvr>
                                        <p:cTn id="66" dur="1000" fill="hold"/>
                                        <p:tgtEl>
                                          <p:spTgt spid="5">
                                            <p:txEl>
                                              <p:pRg st="18" end="18"/>
                                            </p:txEl>
                                          </p:spTgt>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5">
                                            <p:txEl>
                                              <p:pRg st="19" end="19"/>
                                            </p:txEl>
                                          </p:spTgt>
                                        </p:tgtEl>
                                        <p:attrNameLst>
                                          <p:attrName>style.visibility</p:attrName>
                                        </p:attrNameLst>
                                      </p:cBhvr>
                                      <p:to>
                                        <p:strVal val="visible"/>
                                      </p:to>
                                    </p:set>
                                    <p:animEffect transition="in" filter="fade">
                                      <p:cBhvr>
                                        <p:cTn id="69" dur="1000"/>
                                        <p:tgtEl>
                                          <p:spTgt spid="5">
                                            <p:txEl>
                                              <p:pRg st="19" end="19"/>
                                            </p:txEl>
                                          </p:spTgt>
                                        </p:tgtEl>
                                      </p:cBhvr>
                                    </p:animEffect>
                                    <p:anim calcmode="lin" valueType="num">
                                      <p:cBhvr>
                                        <p:cTn id="70" dur="1000" fill="hold"/>
                                        <p:tgtEl>
                                          <p:spTgt spid="5">
                                            <p:txEl>
                                              <p:pRg st="19" end="19"/>
                                            </p:txEl>
                                          </p:spTgt>
                                        </p:tgtEl>
                                        <p:attrNameLst>
                                          <p:attrName>ppt_x</p:attrName>
                                        </p:attrNameLst>
                                      </p:cBhvr>
                                      <p:tavLst>
                                        <p:tav tm="0">
                                          <p:val>
                                            <p:strVal val="#ppt_x"/>
                                          </p:val>
                                        </p:tav>
                                        <p:tav tm="100000">
                                          <p:val>
                                            <p:strVal val="#ppt_x"/>
                                          </p:val>
                                        </p:tav>
                                      </p:tavLst>
                                    </p:anim>
                                    <p:anim calcmode="lin" valueType="num">
                                      <p:cBhvr>
                                        <p:cTn id="71" dur="1000" fill="hold"/>
                                        <p:tgtEl>
                                          <p:spTgt spid="5">
                                            <p:txEl>
                                              <p:pRg st="19" end="19"/>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7"/>
                                        </p:tgtEl>
                                        <p:attrNameLst>
                                          <p:attrName>style.visibility</p:attrName>
                                        </p:attrNameLst>
                                      </p:cBhvr>
                                      <p:to>
                                        <p:strVal val="visible"/>
                                      </p:to>
                                    </p:set>
                                    <p:anim calcmode="lin" valueType="num">
                                      <p:cBhvr additive="base">
                                        <p:cTn id="76" dur="500" fill="hold"/>
                                        <p:tgtEl>
                                          <p:spTgt spid="7"/>
                                        </p:tgtEl>
                                        <p:attrNameLst>
                                          <p:attrName>ppt_x</p:attrName>
                                        </p:attrNameLst>
                                      </p:cBhvr>
                                      <p:tavLst>
                                        <p:tav tm="0">
                                          <p:val>
                                            <p:strVal val="#ppt_x"/>
                                          </p:val>
                                        </p:tav>
                                        <p:tav tm="100000">
                                          <p:val>
                                            <p:strVal val="#ppt_x"/>
                                          </p:val>
                                        </p:tav>
                                      </p:tavLst>
                                    </p:anim>
                                    <p:anim calcmode="lin" valueType="num">
                                      <p:cBhvr additive="base">
                                        <p:cTn id="7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24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6186309"/>
          </a:xfrm>
          <a:prstGeom prst="rect">
            <a:avLst/>
          </a:prstGeom>
          <a:noFill/>
        </p:spPr>
        <p:txBody>
          <a:bodyPr wrap="square" rtlCol="0">
            <a:spAutoFit/>
          </a:bodyPr>
          <a:lstStyle/>
          <a:p>
            <a:r>
              <a:rPr lang="en-US" b="1" dirty="0"/>
              <a:t>Question 9</a:t>
            </a:r>
            <a:r>
              <a:rPr lang="vi-VN" dirty="0"/>
              <a:t>. The phone suddenly rang while Joanna </a:t>
            </a:r>
            <a:r>
              <a:rPr lang="en-US" dirty="0"/>
              <a:t>________ </a:t>
            </a:r>
            <a:r>
              <a:rPr lang="vi-VN" dirty="0"/>
              <a:t>the gardening.</a:t>
            </a:r>
            <a:endParaRPr lang="en-US" dirty="0"/>
          </a:p>
          <a:p>
            <a:r>
              <a:rPr lang="vi-VN" dirty="0"/>
              <a:t>	</a:t>
            </a:r>
            <a:r>
              <a:rPr lang="vi-VN" b="1" dirty="0"/>
              <a:t>A</a:t>
            </a:r>
            <a:r>
              <a:rPr lang="vi-VN" dirty="0"/>
              <a:t>. is doing	</a:t>
            </a:r>
            <a:r>
              <a:rPr lang="vi-VN" b="1" dirty="0"/>
              <a:t>B</a:t>
            </a:r>
            <a:r>
              <a:rPr lang="vi-VN" dirty="0"/>
              <a:t>. does	</a:t>
            </a:r>
            <a:r>
              <a:rPr lang="vi-VN" b="1" dirty="0"/>
              <a:t>C</a:t>
            </a:r>
            <a:r>
              <a:rPr lang="vi-VN" dirty="0"/>
              <a:t>. has done	</a:t>
            </a:r>
            <a:r>
              <a:rPr lang="vi-VN" b="1" dirty="0"/>
              <a:t>D</a:t>
            </a:r>
            <a:r>
              <a:rPr lang="vi-VN" dirty="0"/>
              <a:t>. was doing</a:t>
            </a:r>
            <a:endParaRPr lang="en-US" dirty="0"/>
          </a:p>
          <a:p>
            <a:endParaRPr lang="en-US" b="1" dirty="0" smtClean="0"/>
          </a:p>
          <a:p>
            <a:r>
              <a:rPr lang="vi-VN" dirty="0" smtClean="0"/>
              <a:t>Kiến </a:t>
            </a:r>
            <a:r>
              <a:rPr lang="vi-VN" dirty="0"/>
              <a:t>thức: Thì quá khứ tiếp diễn</a:t>
            </a:r>
            <a:endParaRPr lang="en-US" dirty="0"/>
          </a:p>
          <a:p>
            <a:r>
              <a:rPr lang="vi-VN" dirty="0"/>
              <a:t>Giải thích: </a:t>
            </a:r>
            <a:endParaRPr lang="en-US" dirty="0"/>
          </a:p>
          <a:p>
            <a:r>
              <a:rPr lang="vi-VN" dirty="0"/>
              <a:t>Thì quá khứ tiếp diễn dùng với WHEN và WHILE để nói một hành động đang diễn ra tại một thời điểm xác định trong quá khứ thì bị hành động khác xen vào.</a:t>
            </a:r>
            <a:endParaRPr lang="en-US" dirty="0"/>
          </a:p>
          <a:p>
            <a:r>
              <a:rPr lang="vi-VN" dirty="0"/>
              <a:t>Ta thấy, mệnh đề chính động từ chia ở quá khứ đơn, nên mệnh đề WHILE động từ chia ở quá khứ tiếp diễn.</a:t>
            </a:r>
            <a:endParaRPr lang="en-US" dirty="0"/>
          </a:p>
          <a:p>
            <a:r>
              <a:rPr lang="vi-VN" dirty="0"/>
              <a:t>Công thức: S1 + V1-ed + while  S2 + was/ were + V2-ing </a:t>
            </a:r>
            <a:endParaRPr lang="en-US" dirty="0"/>
          </a:p>
          <a:p>
            <a:r>
              <a:rPr lang="vi-VN" dirty="0"/>
              <a:t>Đáp án: D</a:t>
            </a:r>
            <a:endParaRPr lang="en-US" dirty="0"/>
          </a:p>
          <a:p>
            <a:r>
              <a:rPr lang="vi-VN" dirty="0"/>
              <a:t>Tạm dịch: Điện thoại bất ngờ đổ chuông khi Joanna đang làm vườn.</a:t>
            </a:r>
            <a:endParaRPr lang="en-US" dirty="0"/>
          </a:p>
          <a:p>
            <a:r>
              <a:rPr lang="en-US" b="1" dirty="0"/>
              <a:t>Question 10</a:t>
            </a:r>
            <a:r>
              <a:rPr lang="vi-VN" dirty="0"/>
              <a:t>. The river </a:t>
            </a:r>
            <a:r>
              <a:rPr lang="en-US" dirty="0"/>
              <a:t>near my community </a:t>
            </a:r>
            <a:r>
              <a:rPr lang="vi-VN" dirty="0"/>
              <a:t>will not begin to swell </a:t>
            </a:r>
            <a:r>
              <a:rPr lang="en-US" dirty="0"/>
              <a:t>________</a:t>
            </a:r>
            <a:r>
              <a:rPr lang="vi-VN" dirty="0"/>
              <a:t>.</a:t>
            </a:r>
            <a:endParaRPr lang="en-US" dirty="0"/>
          </a:p>
          <a:p>
            <a:r>
              <a:rPr lang="vi-VN" dirty="0"/>
              <a:t>	</a:t>
            </a:r>
            <a:r>
              <a:rPr lang="vi-VN" b="1" dirty="0"/>
              <a:t>A</a:t>
            </a:r>
            <a:r>
              <a:rPr lang="vi-VN" dirty="0"/>
              <a:t>. as soon as some rain fell	</a:t>
            </a:r>
            <a:r>
              <a:rPr lang="vi-VN" b="1" dirty="0"/>
              <a:t>B</a:t>
            </a:r>
            <a:r>
              <a:rPr lang="vi-VN" dirty="0"/>
              <a:t>. until some rain falls</a:t>
            </a:r>
            <a:endParaRPr lang="en-US" dirty="0"/>
          </a:p>
          <a:p>
            <a:r>
              <a:rPr lang="vi-VN" dirty="0"/>
              <a:t>	</a:t>
            </a:r>
            <a:r>
              <a:rPr lang="vi-VN" b="1" dirty="0"/>
              <a:t>C</a:t>
            </a:r>
            <a:r>
              <a:rPr lang="vi-VN" dirty="0"/>
              <a:t>. after some rain had fallen	</a:t>
            </a:r>
            <a:r>
              <a:rPr lang="vi-VN" b="1" dirty="0"/>
              <a:t>D</a:t>
            </a:r>
            <a:r>
              <a:rPr lang="vi-VN" dirty="0"/>
              <a:t>. once some rain was falling</a:t>
            </a:r>
            <a:endParaRPr lang="en-US" dirty="0"/>
          </a:p>
          <a:p>
            <a:endParaRPr lang="en-US" b="1" dirty="0" smtClean="0"/>
          </a:p>
          <a:p>
            <a:r>
              <a:rPr lang="vi-VN" dirty="0" smtClean="0"/>
              <a:t>Kiến </a:t>
            </a:r>
            <a:r>
              <a:rPr lang="vi-VN" dirty="0"/>
              <a:t>thức:  Sự phối hợp các thì (Tương lai &amp; hiện tại)</a:t>
            </a:r>
            <a:endParaRPr lang="en-US" dirty="0"/>
          </a:p>
          <a:p>
            <a:r>
              <a:rPr lang="vi-VN" dirty="0"/>
              <a:t>Giải thích:</a:t>
            </a:r>
            <a:endParaRPr lang="en-US" dirty="0"/>
          </a:p>
          <a:p>
            <a:r>
              <a:rPr lang="vi-VN" dirty="0"/>
              <a:t>Ta thấy, ở mệnh đề chính động từ chia ở thì tương lai đơn nên động từ ở mệnh đề trạng ngữ chỉ thời gian chia ở hiện tại.</a:t>
            </a:r>
            <a:endParaRPr lang="en-US" dirty="0"/>
          </a:p>
          <a:p>
            <a:r>
              <a:rPr lang="vi-VN" dirty="0"/>
              <a:t>Ta có công thức: S1 + will + V1 + O1 + when/ until + S2 + V2(s/es) + O2</a:t>
            </a:r>
            <a:endParaRPr lang="en-US" dirty="0"/>
          </a:p>
          <a:p>
            <a:endParaRPr lang="en-US" dirty="0"/>
          </a:p>
        </p:txBody>
      </p:sp>
      <p:sp>
        <p:nvSpPr>
          <p:cNvPr id="5" name="Oval 4"/>
          <p:cNvSpPr/>
          <p:nvPr/>
        </p:nvSpPr>
        <p:spPr>
          <a:xfrm>
            <a:off x="5638800" y="6096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4724400" y="3886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127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1000"/>
                                        <p:tgtEl>
                                          <p:spTgt spid="4">
                                            <p:txEl>
                                              <p:pRg st="3" end="3"/>
                                            </p:txEl>
                                          </p:spTgt>
                                        </p:tgtEl>
                                      </p:cBhvr>
                                    </p:animEffect>
                                    <p:anim calcmode="lin" valueType="num">
                                      <p:cBhvr>
                                        <p:cTn id="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1000"/>
                                        <p:tgtEl>
                                          <p:spTgt spid="4">
                                            <p:txEl>
                                              <p:pRg st="4" end="4"/>
                                            </p:txEl>
                                          </p:spTgt>
                                        </p:tgtEl>
                                      </p:cBhvr>
                                    </p:animEffect>
                                    <p:anim calcmode="lin" valueType="num">
                                      <p:cBhvr>
                                        <p:cTn id="1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1000"/>
                                        <p:tgtEl>
                                          <p:spTgt spid="4">
                                            <p:txEl>
                                              <p:pRg st="5" end="5"/>
                                            </p:txEl>
                                          </p:spTgt>
                                        </p:tgtEl>
                                      </p:cBhvr>
                                    </p:animEffect>
                                    <p:anim calcmode="lin" valueType="num">
                                      <p:cBhvr>
                                        <p:cTn id="1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1000"/>
                                        <p:tgtEl>
                                          <p:spTgt spid="4">
                                            <p:txEl>
                                              <p:pRg st="6" end="6"/>
                                            </p:txEl>
                                          </p:spTgt>
                                        </p:tgtEl>
                                      </p:cBhvr>
                                    </p:animEffect>
                                    <p:anim calcmode="lin" valueType="num">
                                      <p:cBhvr>
                                        <p:cTn id="2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1000"/>
                                        <p:tgtEl>
                                          <p:spTgt spid="4">
                                            <p:txEl>
                                              <p:pRg st="7" end="7"/>
                                            </p:txEl>
                                          </p:spTgt>
                                        </p:tgtEl>
                                      </p:cBhvr>
                                    </p:animEffect>
                                    <p:anim calcmode="lin" valueType="num">
                                      <p:cBhvr>
                                        <p:cTn id="2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Effect transition="in" filter="fade">
                                      <p:cBhvr>
                                        <p:cTn id="32" dur="1000"/>
                                        <p:tgtEl>
                                          <p:spTgt spid="4">
                                            <p:txEl>
                                              <p:pRg st="8" end="8"/>
                                            </p:txEl>
                                          </p:spTgt>
                                        </p:tgtEl>
                                      </p:cBhvr>
                                    </p:animEffect>
                                    <p:anim calcmode="lin" valueType="num">
                                      <p:cBhvr>
                                        <p:cTn id="33"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8" end="8"/>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Effect transition="in" filter="fade">
                                      <p:cBhvr>
                                        <p:cTn id="37" dur="1000"/>
                                        <p:tgtEl>
                                          <p:spTgt spid="4">
                                            <p:txEl>
                                              <p:pRg st="9" end="9"/>
                                            </p:txEl>
                                          </p:spTgt>
                                        </p:tgtEl>
                                      </p:cBhvr>
                                    </p:animEffect>
                                    <p:anim calcmode="lin" valueType="num">
                                      <p:cBhvr>
                                        <p:cTn id="38"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9" end="9"/>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fade">
                                      <p:cBhvr>
                                        <p:cTn id="42" dur="1000"/>
                                        <p:tgtEl>
                                          <p:spTgt spid="4">
                                            <p:txEl>
                                              <p:pRg st="10" end="10"/>
                                            </p:txEl>
                                          </p:spTgt>
                                        </p:tgtEl>
                                      </p:cBhvr>
                                    </p:animEffect>
                                    <p:anim calcmode="lin" valueType="num">
                                      <p:cBhvr>
                                        <p:cTn id="43"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4">
                                            <p:txEl>
                                              <p:pRg st="11" end="11"/>
                                            </p:txEl>
                                          </p:spTgt>
                                        </p:tgtEl>
                                        <p:attrNameLst>
                                          <p:attrName>style.visibility</p:attrName>
                                        </p:attrNameLst>
                                      </p:cBhvr>
                                      <p:to>
                                        <p:strVal val="visible"/>
                                      </p:to>
                                    </p:set>
                                    <p:animEffect transition="in" filter="fade">
                                      <p:cBhvr>
                                        <p:cTn id="47" dur="1000"/>
                                        <p:tgtEl>
                                          <p:spTgt spid="4">
                                            <p:txEl>
                                              <p:pRg st="11" end="11"/>
                                            </p:txEl>
                                          </p:spTgt>
                                        </p:tgtEl>
                                      </p:cBhvr>
                                    </p:animEffect>
                                    <p:anim calcmode="lin" valueType="num">
                                      <p:cBhvr>
                                        <p:cTn id="48"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4">
                                            <p:txEl>
                                              <p:pRg st="12" end="12"/>
                                            </p:txEl>
                                          </p:spTgt>
                                        </p:tgtEl>
                                        <p:attrNameLst>
                                          <p:attrName>style.visibility</p:attrName>
                                        </p:attrNameLst>
                                      </p:cBhvr>
                                      <p:to>
                                        <p:strVal val="visible"/>
                                      </p:to>
                                    </p:set>
                                    <p:animEffect transition="in" filter="fade">
                                      <p:cBhvr>
                                        <p:cTn id="52" dur="1000"/>
                                        <p:tgtEl>
                                          <p:spTgt spid="4">
                                            <p:txEl>
                                              <p:pRg st="12" end="12"/>
                                            </p:txEl>
                                          </p:spTgt>
                                        </p:tgtEl>
                                      </p:cBhvr>
                                    </p:animEffect>
                                    <p:anim calcmode="lin" valueType="num">
                                      <p:cBhvr>
                                        <p:cTn id="53"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additive="base">
                                        <p:cTn id="59" dur="500" fill="hold"/>
                                        <p:tgtEl>
                                          <p:spTgt spid="5"/>
                                        </p:tgtEl>
                                        <p:attrNameLst>
                                          <p:attrName>ppt_x</p:attrName>
                                        </p:attrNameLst>
                                      </p:cBhvr>
                                      <p:tavLst>
                                        <p:tav tm="0">
                                          <p:val>
                                            <p:strVal val="#ppt_x"/>
                                          </p:val>
                                        </p:tav>
                                        <p:tav tm="100000">
                                          <p:val>
                                            <p:strVal val="#ppt_x"/>
                                          </p:val>
                                        </p:tav>
                                      </p:tavLst>
                                    </p:anim>
                                    <p:anim calcmode="lin" valueType="num">
                                      <p:cBhvr additive="base">
                                        <p:cTn id="6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4">
                                            <p:txEl>
                                              <p:pRg st="14" end="14"/>
                                            </p:txEl>
                                          </p:spTgt>
                                        </p:tgtEl>
                                        <p:attrNameLst>
                                          <p:attrName>style.visibility</p:attrName>
                                        </p:attrNameLst>
                                      </p:cBhvr>
                                      <p:to>
                                        <p:strVal val="visible"/>
                                      </p:to>
                                    </p:set>
                                    <p:anim calcmode="lin" valueType="num">
                                      <p:cBhvr additive="base">
                                        <p:cTn id="65"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4">
                                            <p:txEl>
                                              <p:pRg st="15" end="15"/>
                                            </p:txEl>
                                          </p:spTgt>
                                        </p:tgtEl>
                                        <p:attrNameLst>
                                          <p:attrName>style.visibility</p:attrName>
                                        </p:attrNameLst>
                                      </p:cBhvr>
                                      <p:to>
                                        <p:strVal val="visible"/>
                                      </p:to>
                                    </p:set>
                                    <p:anim calcmode="lin" valueType="num">
                                      <p:cBhvr additive="base">
                                        <p:cTn id="69"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4">
                                            <p:txEl>
                                              <p:pRg st="16" end="16"/>
                                            </p:txEl>
                                          </p:spTgt>
                                        </p:tgtEl>
                                        <p:attrNameLst>
                                          <p:attrName>style.visibility</p:attrName>
                                        </p:attrNameLst>
                                      </p:cBhvr>
                                      <p:to>
                                        <p:strVal val="visible"/>
                                      </p:to>
                                    </p:set>
                                    <p:anim calcmode="lin" valueType="num">
                                      <p:cBhvr additive="base">
                                        <p:cTn id="73"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
                                            <p:txEl>
                                              <p:pRg st="17" end="17"/>
                                            </p:txEl>
                                          </p:spTgt>
                                        </p:tgtEl>
                                        <p:attrNameLst>
                                          <p:attrName>style.visibility</p:attrName>
                                        </p:attrNameLst>
                                      </p:cBhvr>
                                      <p:to>
                                        <p:strVal val="visible"/>
                                      </p:to>
                                    </p:set>
                                    <p:anim calcmode="lin" valueType="num">
                                      <p:cBhvr additive="base">
                                        <p:cTn id="77"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6"/>
                                        </p:tgtEl>
                                        <p:attrNameLst>
                                          <p:attrName>style.visibility</p:attrName>
                                        </p:attrNameLst>
                                      </p:cBhvr>
                                      <p:to>
                                        <p:strVal val="visible"/>
                                      </p:to>
                                    </p:set>
                                    <p:anim calcmode="lin" valueType="num">
                                      <p:cBhvr additive="base">
                                        <p:cTn id="83" dur="500" fill="hold"/>
                                        <p:tgtEl>
                                          <p:spTgt spid="6"/>
                                        </p:tgtEl>
                                        <p:attrNameLst>
                                          <p:attrName>ppt_x</p:attrName>
                                        </p:attrNameLst>
                                      </p:cBhvr>
                                      <p:tavLst>
                                        <p:tav tm="0">
                                          <p:val>
                                            <p:strVal val="#ppt_x"/>
                                          </p:val>
                                        </p:tav>
                                        <p:tav tm="100000">
                                          <p:val>
                                            <p:strVal val="#ppt_x"/>
                                          </p:val>
                                        </p:tav>
                                      </p:tavLst>
                                    </p:anim>
                                    <p:anim calcmode="lin" valueType="num">
                                      <p:cBhvr additive="base">
                                        <p:cTn id="8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915400" cy="6740307"/>
          </a:xfrm>
          <a:prstGeom prst="rect">
            <a:avLst/>
          </a:prstGeom>
          <a:noFill/>
        </p:spPr>
        <p:txBody>
          <a:bodyPr wrap="square" rtlCol="0">
            <a:spAutoFit/>
          </a:bodyPr>
          <a:lstStyle/>
          <a:p>
            <a:r>
              <a:rPr lang="en-US" b="1" dirty="0"/>
              <a:t>Question 11</a:t>
            </a:r>
            <a:r>
              <a:rPr lang="vi-VN" dirty="0"/>
              <a:t>. I had watched my sister </a:t>
            </a:r>
            <a:r>
              <a:rPr lang="en-US" dirty="0"/>
              <a:t>________ </a:t>
            </a:r>
            <a:r>
              <a:rPr lang="vi-VN" dirty="0"/>
              <a:t>an attempt to try to get out of an arranged marriage.</a:t>
            </a:r>
            <a:endParaRPr lang="en-US" dirty="0"/>
          </a:p>
          <a:p>
            <a:r>
              <a:rPr lang="vi-VN" dirty="0"/>
              <a:t>	</a:t>
            </a:r>
            <a:r>
              <a:rPr lang="vi-VN" b="1" dirty="0"/>
              <a:t>A</a:t>
            </a:r>
            <a:r>
              <a:rPr lang="vi-VN" dirty="0"/>
              <a:t>. make	</a:t>
            </a:r>
            <a:r>
              <a:rPr lang="vi-VN" b="1" dirty="0"/>
              <a:t>B</a:t>
            </a:r>
            <a:r>
              <a:rPr lang="vi-VN" dirty="0"/>
              <a:t>. try	</a:t>
            </a:r>
            <a:r>
              <a:rPr lang="vi-VN" b="1" dirty="0"/>
              <a:t>C</a:t>
            </a:r>
            <a:r>
              <a:rPr lang="vi-VN" dirty="0"/>
              <a:t>. do	</a:t>
            </a:r>
            <a:r>
              <a:rPr lang="vi-VN" b="1" dirty="0"/>
              <a:t>D</a:t>
            </a:r>
            <a:r>
              <a:rPr lang="vi-VN" dirty="0"/>
              <a:t>. Get</a:t>
            </a:r>
            <a:endParaRPr lang="en-US" dirty="0"/>
          </a:p>
          <a:p>
            <a:endParaRPr lang="en-US" b="1" dirty="0" smtClean="0"/>
          </a:p>
          <a:p>
            <a:r>
              <a:rPr lang="vi-VN" dirty="0" smtClean="0"/>
              <a:t>Kiến </a:t>
            </a:r>
            <a:r>
              <a:rPr lang="vi-VN" dirty="0"/>
              <a:t>thức: Cụm từ cố định</a:t>
            </a:r>
            <a:endParaRPr lang="en-US" dirty="0"/>
          </a:p>
          <a:p>
            <a:r>
              <a:rPr lang="vi-VN" dirty="0"/>
              <a:t>Giải thích:</a:t>
            </a:r>
            <a:endParaRPr lang="en-US" dirty="0"/>
          </a:p>
          <a:p>
            <a:r>
              <a:rPr lang="vi-VN" dirty="0"/>
              <a:t>Ta có cụm từ cố định: make an attempt to do st: cố gắng/ nỗ lực làm gì đó</a:t>
            </a:r>
            <a:endParaRPr lang="en-US" dirty="0"/>
          </a:p>
          <a:p>
            <a:r>
              <a:rPr lang="vi-VN" dirty="0"/>
              <a:t>Vậy đáp án đúng là A</a:t>
            </a:r>
            <a:endParaRPr lang="en-US" dirty="0"/>
          </a:p>
          <a:p>
            <a:r>
              <a:rPr lang="vi-VN" dirty="0"/>
              <a:t>Tạm dịch: Tôi đã chứng kiến ​​em gái mình cố gắng thoát ra khỏi cuộc hôn nhân sắp đặt.</a:t>
            </a:r>
            <a:endParaRPr lang="en-US" dirty="0"/>
          </a:p>
          <a:p>
            <a:r>
              <a:rPr lang="vi-VN" dirty="0"/>
              <a:t> </a:t>
            </a:r>
            <a:endParaRPr lang="en-US" dirty="0"/>
          </a:p>
          <a:p>
            <a:r>
              <a:rPr lang="en-US" b="1" dirty="0"/>
              <a:t>Question 12</a:t>
            </a:r>
            <a:r>
              <a:rPr lang="vi-VN" dirty="0"/>
              <a:t>. The loan we had received from our parents </a:t>
            </a:r>
            <a:r>
              <a:rPr lang="en-US" dirty="0"/>
              <a:t>________ </a:t>
            </a:r>
            <a:r>
              <a:rPr lang="vi-VN" dirty="0"/>
              <a:t>us to buy a flat in the city centre.</a:t>
            </a:r>
            <a:endParaRPr lang="en-US" dirty="0"/>
          </a:p>
          <a:p>
            <a:r>
              <a:rPr lang="vi-VN" dirty="0"/>
              <a:t>	</a:t>
            </a:r>
            <a:r>
              <a:rPr lang="vi-VN" b="1" dirty="0"/>
              <a:t>A</a:t>
            </a:r>
            <a:r>
              <a:rPr lang="vi-VN" dirty="0"/>
              <a:t>. fulfilled	</a:t>
            </a:r>
            <a:r>
              <a:rPr lang="vi-VN" b="1" dirty="0"/>
              <a:t>B</a:t>
            </a:r>
            <a:r>
              <a:rPr lang="vi-VN" dirty="0"/>
              <a:t>. enabled	</a:t>
            </a:r>
            <a:r>
              <a:rPr lang="vi-VN" b="1" dirty="0"/>
              <a:t>C</a:t>
            </a:r>
            <a:r>
              <a:rPr lang="vi-VN" dirty="0"/>
              <a:t>. granted	</a:t>
            </a:r>
            <a:r>
              <a:rPr lang="vi-VN" b="1" dirty="0"/>
              <a:t>D</a:t>
            </a:r>
            <a:r>
              <a:rPr lang="vi-VN" dirty="0"/>
              <a:t>. assisted</a:t>
            </a:r>
            <a:endParaRPr lang="en-US" dirty="0"/>
          </a:p>
          <a:p>
            <a:endParaRPr lang="en-US" b="1" dirty="0" smtClean="0"/>
          </a:p>
          <a:p>
            <a:r>
              <a:rPr lang="fr-FR" dirty="0" err="1" smtClean="0"/>
              <a:t>Kiến</a:t>
            </a:r>
            <a:r>
              <a:rPr lang="fr-FR" dirty="0" smtClean="0"/>
              <a:t> </a:t>
            </a:r>
            <a:r>
              <a:rPr lang="fr-FR" dirty="0" err="1"/>
              <a:t>thức</a:t>
            </a:r>
            <a:r>
              <a:rPr lang="fr-FR" dirty="0"/>
              <a:t>: </a:t>
            </a:r>
            <a:r>
              <a:rPr lang="fr-FR" dirty="0" err="1"/>
              <a:t>Từ</a:t>
            </a:r>
            <a:r>
              <a:rPr lang="fr-FR" dirty="0"/>
              <a:t> </a:t>
            </a:r>
            <a:r>
              <a:rPr lang="fr-FR" dirty="0" err="1"/>
              <a:t>vựng</a:t>
            </a:r>
            <a:endParaRPr lang="en-US" dirty="0"/>
          </a:p>
          <a:p>
            <a:r>
              <a:rPr lang="fr-FR" dirty="0" err="1"/>
              <a:t>Giải</a:t>
            </a:r>
            <a:r>
              <a:rPr lang="fr-FR" dirty="0"/>
              <a:t> </a:t>
            </a:r>
            <a:r>
              <a:rPr lang="fr-FR" dirty="0" err="1"/>
              <a:t>thích</a:t>
            </a:r>
            <a:r>
              <a:rPr lang="fr-FR" dirty="0"/>
              <a:t>: </a:t>
            </a:r>
            <a:endParaRPr lang="en-US" dirty="0"/>
          </a:p>
          <a:p>
            <a:r>
              <a:rPr lang="fr-FR" dirty="0" err="1"/>
              <a:t>Xét</a:t>
            </a:r>
            <a:r>
              <a:rPr lang="fr-FR" dirty="0"/>
              <a:t> </a:t>
            </a:r>
            <a:r>
              <a:rPr lang="fr-FR" dirty="0" err="1"/>
              <a:t>các</a:t>
            </a:r>
            <a:r>
              <a:rPr lang="fr-FR" dirty="0"/>
              <a:t> </a:t>
            </a:r>
            <a:r>
              <a:rPr lang="fr-FR" dirty="0" err="1"/>
              <a:t>đáp</a:t>
            </a:r>
            <a:r>
              <a:rPr lang="fr-FR" dirty="0"/>
              <a:t> </a:t>
            </a:r>
            <a:r>
              <a:rPr lang="fr-FR" dirty="0" err="1"/>
              <a:t>án</a:t>
            </a:r>
            <a:r>
              <a:rPr lang="fr-FR" dirty="0"/>
              <a:t> : </a:t>
            </a:r>
            <a:endParaRPr lang="en-US" dirty="0"/>
          </a:p>
          <a:p>
            <a:r>
              <a:rPr lang="fr-FR" dirty="0"/>
              <a:t>	A. </a:t>
            </a:r>
            <a:r>
              <a:rPr lang="fr-FR" dirty="0" err="1"/>
              <a:t>fulfilled</a:t>
            </a:r>
            <a:r>
              <a:rPr lang="fr-FR" dirty="0"/>
              <a:t> : </a:t>
            </a:r>
            <a:r>
              <a:rPr lang="fr-FR" dirty="0" err="1"/>
              <a:t>hoàn</a:t>
            </a:r>
            <a:r>
              <a:rPr lang="fr-FR" dirty="0"/>
              <a:t> </a:t>
            </a:r>
            <a:r>
              <a:rPr lang="fr-FR" dirty="0" err="1"/>
              <a:t>thành</a:t>
            </a:r>
            <a:r>
              <a:rPr lang="fr-FR" dirty="0"/>
              <a:t>	B. </a:t>
            </a:r>
            <a:r>
              <a:rPr lang="fr-FR" dirty="0" err="1"/>
              <a:t>enabled</a:t>
            </a:r>
            <a:r>
              <a:rPr lang="fr-FR" dirty="0"/>
              <a:t> </a:t>
            </a:r>
            <a:r>
              <a:rPr lang="fr-FR" dirty="0" err="1"/>
              <a:t>sb</a:t>
            </a:r>
            <a:r>
              <a:rPr lang="fr-FR" dirty="0"/>
              <a:t> to do st : </a:t>
            </a:r>
            <a:r>
              <a:rPr lang="fr-FR" dirty="0" err="1"/>
              <a:t>làm</a:t>
            </a:r>
            <a:r>
              <a:rPr lang="fr-FR" dirty="0"/>
              <a:t> </a:t>
            </a:r>
            <a:r>
              <a:rPr lang="fr-FR" dirty="0" err="1"/>
              <a:t>cho</a:t>
            </a:r>
            <a:r>
              <a:rPr lang="fr-FR" dirty="0"/>
              <a:t> ai </a:t>
            </a:r>
            <a:r>
              <a:rPr lang="fr-FR" dirty="0" err="1"/>
              <a:t>có</a:t>
            </a:r>
            <a:r>
              <a:rPr lang="fr-FR" dirty="0"/>
              <a:t> </a:t>
            </a:r>
            <a:r>
              <a:rPr lang="fr-FR" dirty="0" err="1"/>
              <a:t>thể</a:t>
            </a:r>
            <a:r>
              <a:rPr lang="fr-FR" dirty="0"/>
              <a:t> </a:t>
            </a:r>
            <a:r>
              <a:rPr lang="fr-FR" dirty="0" err="1"/>
              <a:t>làm</a:t>
            </a:r>
            <a:r>
              <a:rPr lang="fr-FR" dirty="0"/>
              <a:t> </a:t>
            </a:r>
            <a:r>
              <a:rPr lang="fr-FR" dirty="0" err="1"/>
              <a:t>gì</a:t>
            </a:r>
            <a:r>
              <a:rPr lang="fr-FR" dirty="0"/>
              <a:t>		C. </a:t>
            </a:r>
            <a:r>
              <a:rPr lang="fr-FR" dirty="0" err="1"/>
              <a:t>granted</a:t>
            </a:r>
            <a:r>
              <a:rPr lang="fr-FR" dirty="0"/>
              <a:t> : </a:t>
            </a:r>
            <a:r>
              <a:rPr lang="fr-FR" dirty="0" err="1"/>
              <a:t>giả</a:t>
            </a:r>
            <a:r>
              <a:rPr lang="fr-FR" dirty="0"/>
              <a:t> </a:t>
            </a:r>
            <a:r>
              <a:rPr lang="fr-FR" dirty="0" err="1"/>
              <a:t>dụ</a:t>
            </a:r>
            <a:r>
              <a:rPr lang="fr-FR" dirty="0"/>
              <a:t> </a:t>
            </a:r>
            <a:r>
              <a:rPr lang="fr-FR" dirty="0" err="1"/>
              <a:t>như</a:t>
            </a:r>
            <a:r>
              <a:rPr lang="fr-FR" dirty="0"/>
              <a:t> </a:t>
            </a:r>
            <a:r>
              <a:rPr lang="fr-FR" dirty="0" err="1"/>
              <a:t>vậy</a:t>
            </a:r>
            <a:r>
              <a:rPr lang="fr-FR" dirty="0"/>
              <a:t>	D. </a:t>
            </a:r>
            <a:r>
              <a:rPr lang="fr-FR" dirty="0" err="1"/>
              <a:t>assisted</a:t>
            </a:r>
            <a:r>
              <a:rPr lang="fr-FR" dirty="0"/>
              <a:t> : </a:t>
            </a:r>
            <a:r>
              <a:rPr lang="fr-FR" dirty="0" err="1"/>
              <a:t>giúp</a:t>
            </a:r>
            <a:r>
              <a:rPr lang="fr-FR" dirty="0"/>
              <a:t> </a:t>
            </a:r>
            <a:r>
              <a:rPr lang="fr-FR" dirty="0" err="1"/>
              <a:t>đỡ</a:t>
            </a:r>
            <a:endParaRPr lang="en-US" dirty="0"/>
          </a:p>
          <a:p>
            <a:r>
              <a:rPr lang="fr-FR" dirty="0" err="1"/>
              <a:t>Dựa</a:t>
            </a:r>
            <a:r>
              <a:rPr lang="fr-FR" dirty="0"/>
              <a:t> </a:t>
            </a:r>
            <a:r>
              <a:rPr lang="fr-FR" dirty="0" err="1"/>
              <a:t>vào</a:t>
            </a:r>
            <a:r>
              <a:rPr lang="fr-FR" dirty="0"/>
              <a:t> </a:t>
            </a:r>
            <a:r>
              <a:rPr lang="fr-FR" dirty="0" err="1"/>
              <a:t>nghĩa</a:t>
            </a:r>
            <a:r>
              <a:rPr lang="fr-FR" dirty="0"/>
              <a:t>, </a:t>
            </a:r>
            <a:r>
              <a:rPr lang="fr-FR" dirty="0" err="1"/>
              <a:t>đáp</a:t>
            </a:r>
            <a:r>
              <a:rPr lang="fr-FR" dirty="0"/>
              <a:t> </a:t>
            </a:r>
            <a:r>
              <a:rPr lang="fr-FR" dirty="0" err="1"/>
              <a:t>án</a:t>
            </a:r>
            <a:r>
              <a:rPr lang="fr-FR" dirty="0"/>
              <a:t> </a:t>
            </a:r>
            <a:r>
              <a:rPr lang="fr-FR" dirty="0" err="1"/>
              <a:t>đúng</a:t>
            </a:r>
            <a:r>
              <a:rPr lang="fr-FR" dirty="0"/>
              <a:t> là B</a:t>
            </a:r>
            <a:endParaRPr lang="en-US" dirty="0"/>
          </a:p>
          <a:p>
            <a:r>
              <a:rPr lang="fr-FR" dirty="0" err="1"/>
              <a:t>Tạm</a:t>
            </a:r>
            <a:r>
              <a:rPr lang="fr-FR" dirty="0"/>
              <a:t> </a:t>
            </a:r>
            <a:r>
              <a:rPr lang="fr-FR" dirty="0" err="1"/>
              <a:t>dịch</a:t>
            </a:r>
            <a:r>
              <a:rPr lang="fr-FR" dirty="0"/>
              <a:t> : </a:t>
            </a:r>
            <a:r>
              <a:rPr lang="fr-FR" dirty="0" err="1"/>
              <a:t>Khoản</a:t>
            </a:r>
            <a:r>
              <a:rPr lang="fr-FR" dirty="0"/>
              <a:t> </a:t>
            </a:r>
            <a:r>
              <a:rPr lang="fr-FR" dirty="0" err="1"/>
              <a:t>vay</a:t>
            </a:r>
            <a:r>
              <a:rPr lang="fr-FR" dirty="0"/>
              <a:t> </a:t>
            </a:r>
            <a:r>
              <a:rPr lang="fr-FR" dirty="0" err="1"/>
              <a:t>mà</a:t>
            </a:r>
            <a:r>
              <a:rPr lang="fr-FR" dirty="0"/>
              <a:t> </a:t>
            </a:r>
            <a:r>
              <a:rPr lang="fr-FR" dirty="0" err="1"/>
              <a:t>chúng</a:t>
            </a:r>
            <a:r>
              <a:rPr lang="fr-FR" dirty="0"/>
              <a:t> </a:t>
            </a:r>
            <a:r>
              <a:rPr lang="fr-FR" dirty="0" err="1"/>
              <a:t>tôi</a:t>
            </a:r>
            <a:r>
              <a:rPr lang="fr-FR" dirty="0"/>
              <a:t> </a:t>
            </a:r>
            <a:r>
              <a:rPr lang="fr-FR" dirty="0" err="1"/>
              <a:t>nhận</a:t>
            </a:r>
            <a:r>
              <a:rPr lang="fr-FR" dirty="0"/>
              <a:t> </a:t>
            </a:r>
            <a:r>
              <a:rPr lang="fr-FR" dirty="0" err="1"/>
              <a:t>được</a:t>
            </a:r>
            <a:r>
              <a:rPr lang="fr-FR" dirty="0"/>
              <a:t> </a:t>
            </a:r>
            <a:r>
              <a:rPr lang="fr-FR" dirty="0" err="1"/>
              <a:t>từ</a:t>
            </a:r>
            <a:r>
              <a:rPr lang="fr-FR" dirty="0"/>
              <a:t> </a:t>
            </a:r>
            <a:r>
              <a:rPr lang="fr-FR" dirty="0" err="1"/>
              <a:t>cha</a:t>
            </a:r>
            <a:r>
              <a:rPr lang="fr-FR" dirty="0"/>
              <a:t> </a:t>
            </a:r>
            <a:r>
              <a:rPr lang="fr-FR" dirty="0" err="1"/>
              <a:t>mẹ</a:t>
            </a:r>
            <a:r>
              <a:rPr lang="fr-FR" dirty="0"/>
              <a:t> </a:t>
            </a:r>
            <a:r>
              <a:rPr lang="fr-FR" dirty="0" err="1"/>
              <a:t>đã</a:t>
            </a:r>
            <a:r>
              <a:rPr lang="fr-FR" dirty="0"/>
              <a:t> </a:t>
            </a:r>
            <a:r>
              <a:rPr lang="fr-FR" dirty="0" err="1"/>
              <a:t>cho</a:t>
            </a:r>
            <a:r>
              <a:rPr lang="fr-FR" dirty="0"/>
              <a:t> </a:t>
            </a:r>
            <a:r>
              <a:rPr lang="fr-FR" dirty="0" err="1"/>
              <a:t>phép</a:t>
            </a:r>
            <a:r>
              <a:rPr lang="fr-FR" dirty="0"/>
              <a:t> </a:t>
            </a:r>
            <a:r>
              <a:rPr lang="fr-FR" dirty="0" err="1"/>
              <a:t>chúng</a:t>
            </a:r>
            <a:r>
              <a:rPr lang="fr-FR" dirty="0"/>
              <a:t> </a:t>
            </a:r>
            <a:r>
              <a:rPr lang="fr-FR" dirty="0" err="1"/>
              <a:t>tôi</a:t>
            </a:r>
            <a:r>
              <a:rPr lang="fr-FR" dirty="0"/>
              <a:t> mua </a:t>
            </a:r>
            <a:r>
              <a:rPr lang="fr-FR" dirty="0" err="1"/>
              <a:t>một</a:t>
            </a:r>
            <a:r>
              <a:rPr lang="fr-FR" dirty="0"/>
              <a:t> </a:t>
            </a:r>
            <a:r>
              <a:rPr lang="fr-FR" dirty="0" err="1"/>
              <a:t>căn</a:t>
            </a:r>
            <a:r>
              <a:rPr lang="fr-FR" dirty="0"/>
              <a:t> </a:t>
            </a:r>
            <a:r>
              <a:rPr lang="fr-FR" dirty="0" err="1"/>
              <a:t>hộ</a:t>
            </a:r>
            <a:r>
              <a:rPr lang="fr-FR" dirty="0"/>
              <a:t> ở </a:t>
            </a:r>
            <a:r>
              <a:rPr lang="fr-FR" dirty="0" err="1"/>
              <a:t>trung</a:t>
            </a:r>
            <a:r>
              <a:rPr lang="fr-FR" dirty="0"/>
              <a:t> </a:t>
            </a:r>
            <a:r>
              <a:rPr lang="fr-FR" dirty="0" err="1"/>
              <a:t>tâm</a:t>
            </a:r>
            <a:r>
              <a:rPr lang="fr-FR" dirty="0"/>
              <a:t> </a:t>
            </a:r>
            <a:r>
              <a:rPr lang="fr-FR" dirty="0" err="1"/>
              <a:t>thành</a:t>
            </a:r>
            <a:r>
              <a:rPr lang="fr-FR" dirty="0"/>
              <a:t> </a:t>
            </a:r>
            <a:r>
              <a:rPr lang="fr-FR" dirty="0" err="1"/>
              <a:t>phố</a:t>
            </a:r>
            <a:r>
              <a:rPr lang="fr-FR" dirty="0"/>
              <a:t>.</a:t>
            </a:r>
            <a:endParaRPr lang="en-US" dirty="0"/>
          </a:p>
          <a:p>
            <a:endParaRPr lang="en-US" dirty="0"/>
          </a:p>
        </p:txBody>
      </p:sp>
      <p:sp>
        <p:nvSpPr>
          <p:cNvPr id="5" name="Oval 4"/>
          <p:cNvSpPr/>
          <p:nvPr/>
        </p:nvSpPr>
        <p:spPr>
          <a:xfrm>
            <a:off x="1066800" y="762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2971800" y="3733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761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arn(inVertical)">
                                      <p:cBhvr>
                                        <p:cTn id="7" dur="500"/>
                                        <p:tgtEl>
                                          <p:spTgt spid="4">
                                            <p:txEl>
                                              <p:pRg st="3" end="3"/>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barn(inVertical)">
                                      <p:cBhvr>
                                        <p:cTn id="10" dur="500"/>
                                        <p:tgtEl>
                                          <p:spTgt spid="4">
                                            <p:txEl>
                                              <p:pRg st="4" end="4"/>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barn(inVertical)">
                                      <p:cBhvr>
                                        <p:cTn id="13" dur="500"/>
                                        <p:tgtEl>
                                          <p:spTgt spid="4">
                                            <p:txEl>
                                              <p:pRg st="5" end="5"/>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6" end="6"/>
                                            </p:txEl>
                                          </p:spTgt>
                                        </p:tgtEl>
                                        <p:attrNameLst>
                                          <p:attrName>style.visibility</p:attrName>
                                        </p:attrNameLst>
                                      </p:cBhvr>
                                      <p:to>
                                        <p:strVal val="visible"/>
                                      </p:to>
                                    </p:set>
                                    <p:animEffect transition="in" filter="barn(inVertical)">
                                      <p:cBhvr>
                                        <p:cTn id="16" dur="500"/>
                                        <p:tgtEl>
                                          <p:spTgt spid="4">
                                            <p:txEl>
                                              <p:pRg st="6" end="6"/>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Effect transition="in" filter="barn(inVertical)">
                                      <p:cBhvr>
                                        <p:cTn id="19" dur="500"/>
                                        <p:tgtEl>
                                          <p:spTgt spid="4">
                                            <p:txEl>
                                              <p:pRg st="7" end="7"/>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
                                            <p:txEl>
                                              <p:pRg st="12" end="12"/>
                                            </p:txEl>
                                          </p:spTgt>
                                        </p:tgtEl>
                                        <p:attrNameLst>
                                          <p:attrName>style.visibility</p:attrName>
                                        </p:attrNameLst>
                                      </p:cBhvr>
                                      <p:to>
                                        <p:strVal val="visible"/>
                                      </p:to>
                                    </p:set>
                                    <p:anim calcmode="lin" valueType="num">
                                      <p:cBhvr additive="base">
                                        <p:cTn id="30"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4">
                                            <p:txEl>
                                              <p:pRg st="13" end="13"/>
                                            </p:txEl>
                                          </p:spTgt>
                                        </p:tgtEl>
                                        <p:attrNameLst>
                                          <p:attrName>style.visibility</p:attrName>
                                        </p:attrNameLst>
                                      </p:cBhvr>
                                      <p:to>
                                        <p:strVal val="visible"/>
                                      </p:to>
                                    </p:set>
                                    <p:anim calcmode="lin" valueType="num">
                                      <p:cBhvr additive="base">
                                        <p:cTn id="34"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4">
                                            <p:txEl>
                                              <p:pRg st="14" end="14"/>
                                            </p:txEl>
                                          </p:spTgt>
                                        </p:tgtEl>
                                        <p:attrNameLst>
                                          <p:attrName>style.visibility</p:attrName>
                                        </p:attrNameLst>
                                      </p:cBhvr>
                                      <p:to>
                                        <p:strVal val="visible"/>
                                      </p:to>
                                    </p:set>
                                    <p:anim calcmode="lin" valueType="num">
                                      <p:cBhvr additive="base">
                                        <p:cTn id="38"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4">
                                            <p:txEl>
                                              <p:pRg st="15" end="15"/>
                                            </p:txEl>
                                          </p:spTgt>
                                        </p:tgtEl>
                                        <p:attrNameLst>
                                          <p:attrName>style.visibility</p:attrName>
                                        </p:attrNameLst>
                                      </p:cBhvr>
                                      <p:to>
                                        <p:strVal val="visible"/>
                                      </p:to>
                                    </p:set>
                                    <p:anim calcmode="lin" valueType="num">
                                      <p:cBhvr additive="base">
                                        <p:cTn id="42"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4">
                                            <p:txEl>
                                              <p:pRg st="16" end="16"/>
                                            </p:txEl>
                                          </p:spTgt>
                                        </p:tgtEl>
                                        <p:attrNameLst>
                                          <p:attrName>style.visibility</p:attrName>
                                        </p:attrNameLst>
                                      </p:cBhvr>
                                      <p:to>
                                        <p:strVal val="visible"/>
                                      </p:to>
                                    </p:set>
                                    <p:anim calcmode="lin" valueType="num">
                                      <p:cBhvr additive="base">
                                        <p:cTn id="46"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48" presetID="2" presetClass="entr" presetSubtype="4" fill="hold" nodeType="withEffect">
                                  <p:stCondLst>
                                    <p:cond delay="0"/>
                                  </p:stCondLst>
                                  <p:childTnLst>
                                    <p:set>
                                      <p:cBhvr>
                                        <p:cTn id="49" dur="1" fill="hold">
                                          <p:stCondLst>
                                            <p:cond delay="0"/>
                                          </p:stCondLst>
                                        </p:cTn>
                                        <p:tgtEl>
                                          <p:spTgt spid="4">
                                            <p:txEl>
                                              <p:pRg st="17" end="17"/>
                                            </p:txEl>
                                          </p:spTgt>
                                        </p:tgtEl>
                                        <p:attrNameLst>
                                          <p:attrName>style.visibility</p:attrName>
                                        </p:attrNameLst>
                                      </p:cBhvr>
                                      <p:to>
                                        <p:strVal val="visible"/>
                                      </p:to>
                                    </p:set>
                                    <p:anim calcmode="lin" valueType="num">
                                      <p:cBhvr additive="base">
                                        <p:cTn id="50"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4">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 calcmode="lin" valueType="num">
                                      <p:cBhvr additive="base">
                                        <p:cTn id="56" dur="500" fill="hold"/>
                                        <p:tgtEl>
                                          <p:spTgt spid="6"/>
                                        </p:tgtEl>
                                        <p:attrNameLst>
                                          <p:attrName>ppt_x</p:attrName>
                                        </p:attrNameLst>
                                      </p:cBhvr>
                                      <p:tavLst>
                                        <p:tav tm="0">
                                          <p:val>
                                            <p:strVal val="#ppt_x"/>
                                          </p:val>
                                        </p:tav>
                                        <p:tav tm="100000">
                                          <p:val>
                                            <p:strVal val="#ppt_x"/>
                                          </p:val>
                                        </p:tav>
                                      </p:tavLst>
                                    </p:anim>
                                    <p:anim calcmode="lin" valueType="num">
                                      <p:cBhvr additive="base">
                                        <p:cTn id="5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915400" cy="6463308"/>
          </a:xfrm>
          <a:prstGeom prst="rect">
            <a:avLst/>
          </a:prstGeom>
          <a:noFill/>
        </p:spPr>
        <p:txBody>
          <a:bodyPr wrap="square" rtlCol="0">
            <a:spAutoFit/>
          </a:bodyPr>
          <a:lstStyle/>
          <a:p>
            <a:r>
              <a:rPr lang="en-US" b="1" dirty="0"/>
              <a:t>Question 13</a:t>
            </a:r>
            <a:r>
              <a:rPr lang="vi-VN" dirty="0"/>
              <a:t>. My close friend </a:t>
            </a:r>
            <a:r>
              <a:rPr lang="en-US" dirty="0"/>
              <a:t>________ </a:t>
            </a:r>
            <a:r>
              <a:rPr lang="vi-VN" dirty="0"/>
              <a:t>a new tablet on her birthday last week.</a:t>
            </a:r>
            <a:endParaRPr lang="en-US" dirty="0"/>
          </a:p>
          <a:p>
            <a:r>
              <a:rPr lang="vi-VN" dirty="0"/>
              <a:t>	</a:t>
            </a:r>
            <a:r>
              <a:rPr lang="vi-VN" b="1" dirty="0"/>
              <a:t>A</a:t>
            </a:r>
            <a:r>
              <a:rPr lang="vi-VN" dirty="0"/>
              <a:t>. has given	</a:t>
            </a:r>
            <a:r>
              <a:rPr lang="vi-VN" b="1" dirty="0"/>
              <a:t>B</a:t>
            </a:r>
            <a:r>
              <a:rPr lang="vi-VN" dirty="0"/>
              <a:t>. gives	</a:t>
            </a:r>
            <a:r>
              <a:rPr lang="vi-VN" b="1" dirty="0"/>
              <a:t>C</a:t>
            </a:r>
            <a:r>
              <a:rPr lang="vi-VN" dirty="0"/>
              <a:t>. was given	</a:t>
            </a:r>
            <a:r>
              <a:rPr lang="vi-VN" b="1" dirty="0"/>
              <a:t>D</a:t>
            </a:r>
            <a:r>
              <a:rPr lang="vi-VN" dirty="0"/>
              <a:t>. was giving</a:t>
            </a:r>
            <a:endParaRPr lang="en-US" dirty="0"/>
          </a:p>
          <a:p>
            <a:endParaRPr lang="en-US" b="1" dirty="0" smtClean="0"/>
          </a:p>
          <a:p>
            <a:r>
              <a:rPr lang="fr-FR" dirty="0" err="1" smtClean="0"/>
              <a:t>Kiến</a:t>
            </a:r>
            <a:r>
              <a:rPr lang="fr-FR" dirty="0" smtClean="0"/>
              <a:t> </a:t>
            </a:r>
            <a:r>
              <a:rPr lang="fr-FR" dirty="0" err="1"/>
              <a:t>thức</a:t>
            </a:r>
            <a:r>
              <a:rPr lang="fr-FR" dirty="0"/>
              <a:t>: </a:t>
            </a:r>
            <a:r>
              <a:rPr lang="fr-FR" dirty="0" err="1"/>
              <a:t>Câu</a:t>
            </a:r>
            <a:r>
              <a:rPr lang="fr-FR" dirty="0"/>
              <a:t> </a:t>
            </a:r>
            <a:r>
              <a:rPr lang="fr-FR" dirty="0" err="1"/>
              <a:t>bị</a:t>
            </a:r>
            <a:r>
              <a:rPr lang="fr-FR" dirty="0"/>
              <a:t> </a:t>
            </a:r>
            <a:r>
              <a:rPr lang="fr-FR" dirty="0" err="1"/>
              <a:t>động</a:t>
            </a:r>
            <a:endParaRPr lang="en-US" dirty="0"/>
          </a:p>
          <a:p>
            <a:r>
              <a:rPr lang="fr-FR" dirty="0" err="1"/>
              <a:t>Giải</a:t>
            </a:r>
            <a:r>
              <a:rPr lang="fr-FR" dirty="0"/>
              <a:t> </a:t>
            </a:r>
            <a:r>
              <a:rPr lang="fr-FR" dirty="0" err="1"/>
              <a:t>thích</a:t>
            </a:r>
            <a:r>
              <a:rPr lang="fr-FR" dirty="0"/>
              <a:t>:</a:t>
            </a:r>
            <a:endParaRPr lang="en-US" dirty="0"/>
          </a:p>
          <a:p>
            <a:r>
              <a:rPr lang="fr-FR" dirty="0"/>
              <a:t>Ta </a:t>
            </a:r>
            <a:r>
              <a:rPr lang="fr-FR" dirty="0" err="1"/>
              <a:t>có</a:t>
            </a:r>
            <a:r>
              <a:rPr lang="fr-FR" dirty="0"/>
              <a:t> </a:t>
            </a:r>
            <a:r>
              <a:rPr lang="fr-FR" dirty="0" err="1"/>
              <a:t>cấu</a:t>
            </a:r>
            <a:r>
              <a:rPr lang="fr-FR" dirty="0"/>
              <a:t> </a:t>
            </a:r>
            <a:r>
              <a:rPr lang="fr-FR" dirty="0" err="1"/>
              <a:t>trúc</a:t>
            </a:r>
            <a:r>
              <a:rPr lang="fr-FR" dirty="0"/>
              <a:t> : </a:t>
            </a:r>
            <a:r>
              <a:rPr lang="fr-FR" dirty="0" err="1"/>
              <a:t>give</a:t>
            </a:r>
            <a:r>
              <a:rPr lang="fr-FR" dirty="0"/>
              <a:t> </a:t>
            </a:r>
            <a:r>
              <a:rPr lang="fr-FR" dirty="0" err="1"/>
              <a:t>sb</a:t>
            </a:r>
            <a:r>
              <a:rPr lang="fr-FR" dirty="0"/>
              <a:t> st : </a:t>
            </a:r>
            <a:r>
              <a:rPr lang="fr-FR" dirty="0" err="1"/>
              <a:t>tặng</a:t>
            </a:r>
            <a:r>
              <a:rPr lang="fr-FR" dirty="0"/>
              <a:t> ai </a:t>
            </a:r>
            <a:r>
              <a:rPr lang="fr-FR" dirty="0" err="1"/>
              <a:t>đó</a:t>
            </a:r>
            <a:r>
              <a:rPr lang="fr-FR" dirty="0"/>
              <a:t> </a:t>
            </a:r>
            <a:r>
              <a:rPr lang="fr-FR" dirty="0" err="1"/>
              <a:t>cái</a:t>
            </a:r>
            <a:r>
              <a:rPr lang="fr-FR" dirty="0"/>
              <a:t> </a:t>
            </a:r>
            <a:r>
              <a:rPr lang="fr-FR" dirty="0" err="1"/>
              <a:t>gì</a:t>
            </a:r>
            <a:r>
              <a:rPr lang="fr-FR" dirty="0"/>
              <a:t> (</a:t>
            </a:r>
            <a:r>
              <a:rPr lang="fr-FR" dirty="0" err="1"/>
              <a:t>động</a:t>
            </a:r>
            <a:r>
              <a:rPr lang="fr-FR" dirty="0"/>
              <a:t> </a:t>
            </a:r>
            <a:r>
              <a:rPr lang="fr-FR" dirty="0" err="1"/>
              <a:t>từ</a:t>
            </a:r>
            <a:r>
              <a:rPr lang="fr-FR" dirty="0"/>
              <a:t> </a:t>
            </a:r>
            <a:r>
              <a:rPr lang="fr-FR" dirty="0" err="1"/>
              <a:t>give</a:t>
            </a:r>
            <a:r>
              <a:rPr lang="fr-FR" dirty="0"/>
              <a:t> </a:t>
            </a:r>
            <a:r>
              <a:rPr lang="fr-FR" dirty="0" err="1"/>
              <a:t>có</a:t>
            </a:r>
            <a:r>
              <a:rPr lang="fr-FR" dirty="0"/>
              <a:t> 2 </a:t>
            </a:r>
            <a:r>
              <a:rPr lang="fr-FR" dirty="0" err="1"/>
              <a:t>tân</a:t>
            </a:r>
            <a:r>
              <a:rPr lang="fr-FR" dirty="0"/>
              <a:t> </a:t>
            </a:r>
            <a:r>
              <a:rPr lang="fr-FR" dirty="0" err="1"/>
              <a:t>ngữ</a:t>
            </a:r>
            <a:r>
              <a:rPr lang="fr-FR" dirty="0"/>
              <a:t>)</a:t>
            </a:r>
            <a:endParaRPr lang="en-US" dirty="0"/>
          </a:p>
          <a:p>
            <a:r>
              <a:rPr lang="fr-FR" dirty="0" err="1"/>
              <a:t>Trên</a:t>
            </a:r>
            <a:r>
              <a:rPr lang="fr-FR" dirty="0"/>
              <a:t> </a:t>
            </a:r>
            <a:r>
              <a:rPr lang="fr-FR" dirty="0" err="1"/>
              <a:t>câu</a:t>
            </a:r>
            <a:r>
              <a:rPr lang="fr-FR" dirty="0"/>
              <a:t> </a:t>
            </a:r>
            <a:r>
              <a:rPr lang="fr-FR" dirty="0" err="1"/>
              <a:t>đã</a:t>
            </a:r>
            <a:r>
              <a:rPr lang="fr-FR" dirty="0"/>
              <a:t> </a:t>
            </a:r>
            <a:r>
              <a:rPr lang="fr-FR" dirty="0" err="1"/>
              <a:t>cho</a:t>
            </a:r>
            <a:r>
              <a:rPr lang="fr-FR" dirty="0"/>
              <a:t> </a:t>
            </a:r>
            <a:r>
              <a:rPr lang="fr-FR" dirty="0" err="1"/>
              <a:t>chỉ</a:t>
            </a:r>
            <a:r>
              <a:rPr lang="fr-FR" dirty="0"/>
              <a:t> </a:t>
            </a:r>
            <a:r>
              <a:rPr lang="fr-FR" dirty="0" err="1"/>
              <a:t>có</a:t>
            </a:r>
            <a:r>
              <a:rPr lang="fr-FR" dirty="0"/>
              <a:t> 1 </a:t>
            </a:r>
            <a:r>
              <a:rPr lang="fr-FR" dirty="0" err="1"/>
              <a:t>tân</a:t>
            </a:r>
            <a:r>
              <a:rPr lang="fr-FR" dirty="0"/>
              <a:t> </a:t>
            </a:r>
            <a:r>
              <a:rPr lang="fr-FR" dirty="0" err="1"/>
              <a:t>ngữ</a:t>
            </a:r>
            <a:r>
              <a:rPr lang="fr-FR" dirty="0"/>
              <a:t> « a new </a:t>
            </a:r>
            <a:r>
              <a:rPr lang="fr-FR" dirty="0" err="1"/>
              <a:t>tablet</a:t>
            </a:r>
            <a:r>
              <a:rPr lang="fr-FR" dirty="0"/>
              <a:t> » </a:t>
            </a:r>
            <a:r>
              <a:rPr lang="fr-FR" dirty="0" err="1"/>
              <a:t>nên</a:t>
            </a:r>
            <a:r>
              <a:rPr lang="fr-FR" dirty="0"/>
              <a:t> </a:t>
            </a:r>
            <a:r>
              <a:rPr lang="fr-FR" dirty="0" err="1"/>
              <a:t>động</a:t>
            </a:r>
            <a:r>
              <a:rPr lang="fr-FR" dirty="0"/>
              <a:t> </a:t>
            </a:r>
            <a:r>
              <a:rPr lang="fr-FR" dirty="0" err="1"/>
              <a:t>từ</a:t>
            </a:r>
            <a:r>
              <a:rPr lang="fr-FR" dirty="0"/>
              <a:t> </a:t>
            </a:r>
            <a:r>
              <a:rPr lang="fr-FR" dirty="0" err="1"/>
              <a:t>được</a:t>
            </a:r>
            <a:r>
              <a:rPr lang="fr-FR" dirty="0"/>
              <a:t> chia ở </a:t>
            </a:r>
            <a:r>
              <a:rPr lang="fr-FR" dirty="0" err="1"/>
              <a:t>bị</a:t>
            </a:r>
            <a:r>
              <a:rPr lang="fr-FR" dirty="0"/>
              <a:t> </a:t>
            </a:r>
            <a:r>
              <a:rPr lang="fr-FR" dirty="0" err="1"/>
              <a:t>động</a:t>
            </a:r>
            <a:r>
              <a:rPr lang="fr-FR" dirty="0"/>
              <a:t>.</a:t>
            </a:r>
            <a:endParaRPr lang="en-US" dirty="0"/>
          </a:p>
          <a:p>
            <a:r>
              <a:rPr lang="fr-FR" dirty="0" err="1"/>
              <a:t>Vậy</a:t>
            </a:r>
            <a:r>
              <a:rPr lang="fr-FR" dirty="0"/>
              <a:t> </a:t>
            </a:r>
            <a:r>
              <a:rPr lang="fr-FR" dirty="0" err="1"/>
              <a:t>đáp</a:t>
            </a:r>
            <a:r>
              <a:rPr lang="fr-FR" dirty="0"/>
              <a:t> </a:t>
            </a:r>
            <a:r>
              <a:rPr lang="fr-FR" dirty="0" err="1"/>
              <a:t>án</a:t>
            </a:r>
            <a:r>
              <a:rPr lang="fr-FR" dirty="0"/>
              <a:t> </a:t>
            </a:r>
            <a:r>
              <a:rPr lang="fr-FR" dirty="0" err="1"/>
              <a:t>đúng</a:t>
            </a:r>
            <a:r>
              <a:rPr lang="fr-FR" dirty="0"/>
              <a:t> C</a:t>
            </a:r>
            <a:endParaRPr lang="en-US" dirty="0"/>
          </a:p>
          <a:p>
            <a:r>
              <a:rPr lang="fr-FR" dirty="0" err="1"/>
              <a:t>Tạm</a:t>
            </a:r>
            <a:r>
              <a:rPr lang="fr-FR" dirty="0"/>
              <a:t> </a:t>
            </a:r>
            <a:r>
              <a:rPr lang="fr-FR" dirty="0" err="1"/>
              <a:t>dịch</a:t>
            </a:r>
            <a:r>
              <a:rPr lang="fr-FR" dirty="0"/>
              <a:t> : </a:t>
            </a:r>
            <a:r>
              <a:rPr lang="fr-FR" dirty="0" err="1"/>
              <a:t>Bạn</a:t>
            </a:r>
            <a:r>
              <a:rPr lang="fr-FR" dirty="0"/>
              <a:t> </a:t>
            </a:r>
            <a:r>
              <a:rPr lang="fr-FR" dirty="0" err="1"/>
              <a:t>thân</a:t>
            </a:r>
            <a:r>
              <a:rPr lang="fr-FR" dirty="0"/>
              <a:t> </a:t>
            </a:r>
            <a:r>
              <a:rPr lang="fr-FR" dirty="0" err="1"/>
              <a:t>của</a:t>
            </a:r>
            <a:r>
              <a:rPr lang="fr-FR" dirty="0"/>
              <a:t> </a:t>
            </a:r>
            <a:r>
              <a:rPr lang="fr-FR" dirty="0" err="1"/>
              <a:t>tôi</a:t>
            </a:r>
            <a:r>
              <a:rPr lang="fr-FR" dirty="0"/>
              <a:t> </a:t>
            </a:r>
            <a:r>
              <a:rPr lang="fr-FR" dirty="0" err="1"/>
              <a:t>đã</a:t>
            </a:r>
            <a:r>
              <a:rPr lang="fr-FR" dirty="0"/>
              <a:t> </a:t>
            </a:r>
            <a:r>
              <a:rPr lang="fr-FR" dirty="0" err="1"/>
              <a:t>được</a:t>
            </a:r>
            <a:r>
              <a:rPr lang="fr-FR" dirty="0"/>
              <a:t> </a:t>
            </a:r>
            <a:r>
              <a:rPr lang="fr-FR" dirty="0" err="1"/>
              <a:t>tặng</a:t>
            </a:r>
            <a:r>
              <a:rPr lang="fr-FR" dirty="0"/>
              <a:t> </a:t>
            </a:r>
            <a:r>
              <a:rPr lang="fr-FR" dirty="0" err="1"/>
              <a:t>một</a:t>
            </a:r>
            <a:r>
              <a:rPr lang="fr-FR" dirty="0"/>
              <a:t> </a:t>
            </a:r>
            <a:r>
              <a:rPr lang="fr-FR" dirty="0" err="1"/>
              <a:t>chiếc</a:t>
            </a:r>
            <a:r>
              <a:rPr lang="fr-FR" dirty="0"/>
              <a:t> </a:t>
            </a:r>
            <a:r>
              <a:rPr lang="fr-FR" dirty="0" err="1"/>
              <a:t>máy</a:t>
            </a:r>
            <a:r>
              <a:rPr lang="fr-FR" dirty="0"/>
              <a:t> </a:t>
            </a:r>
            <a:r>
              <a:rPr lang="fr-FR" dirty="0" err="1"/>
              <a:t>tính</a:t>
            </a:r>
            <a:r>
              <a:rPr lang="fr-FR" dirty="0"/>
              <a:t> </a:t>
            </a:r>
            <a:r>
              <a:rPr lang="fr-FR" dirty="0" err="1"/>
              <a:t>bảng</a:t>
            </a:r>
            <a:r>
              <a:rPr lang="fr-FR" dirty="0"/>
              <a:t> </a:t>
            </a:r>
            <a:r>
              <a:rPr lang="fr-FR" dirty="0" err="1"/>
              <a:t>mới</a:t>
            </a:r>
            <a:r>
              <a:rPr lang="fr-FR" dirty="0"/>
              <a:t> </a:t>
            </a:r>
            <a:r>
              <a:rPr lang="fr-FR" dirty="0" err="1"/>
              <a:t>vào</a:t>
            </a:r>
            <a:r>
              <a:rPr lang="fr-FR" dirty="0"/>
              <a:t> </a:t>
            </a:r>
            <a:r>
              <a:rPr lang="fr-FR" dirty="0" err="1"/>
              <a:t>ngày</a:t>
            </a:r>
            <a:r>
              <a:rPr lang="fr-FR" dirty="0"/>
              <a:t> </a:t>
            </a:r>
            <a:r>
              <a:rPr lang="fr-FR" dirty="0" err="1"/>
              <a:t>sinh</a:t>
            </a:r>
            <a:r>
              <a:rPr lang="fr-FR" dirty="0"/>
              <a:t> </a:t>
            </a:r>
            <a:r>
              <a:rPr lang="fr-FR" dirty="0" err="1"/>
              <a:t>nhật</a:t>
            </a:r>
            <a:r>
              <a:rPr lang="fr-FR" dirty="0"/>
              <a:t> </a:t>
            </a:r>
            <a:r>
              <a:rPr lang="fr-FR" dirty="0" err="1"/>
              <a:t>của</a:t>
            </a:r>
            <a:r>
              <a:rPr lang="fr-FR" dirty="0"/>
              <a:t> </a:t>
            </a:r>
            <a:r>
              <a:rPr lang="fr-FR" dirty="0" err="1"/>
              <a:t>cô</a:t>
            </a:r>
            <a:r>
              <a:rPr lang="fr-FR" dirty="0"/>
              <a:t> </a:t>
            </a:r>
            <a:r>
              <a:rPr lang="fr-FR" dirty="0" err="1"/>
              <a:t>ấy</a:t>
            </a:r>
            <a:r>
              <a:rPr lang="fr-FR" dirty="0"/>
              <a:t> </a:t>
            </a:r>
            <a:r>
              <a:rPr lang="fr-FR" dirty="0" err="1"/>
              <a:t>vào</a:t>
            </a:r>
            <a:r>
              <a:rPr lang="fr-FR" dirty="0"/>
              <a:t> </a:t>
            </a:r>
            <a:r>
              <a:rPr lang="fr-FR" dirty="0" err="1"/>
              <a:t>tuần</a:t>
            </a:r>
            <a:r>
              <a:rPr lang="fr-FR" dirty="0"/>
              <a:t> </a:t>
            </a:r>
            <a:r>
              <a:rPr lang="fr-FR" dirty="0" err="1"/>
              <a:t>trước</a:t>
            </a:r>
            <a:r>
              <a:rPr lang="fr-FR" dirty="0"/>
              <a:t>.</a:t>
            </a:r>
            <a:endParaRPr lang="en-US" dirty="0"/>
          </a:p>
          <a:p>
            <a:r>
              <a:rPr lang="vi-VN" dirty="0"/>
              <a:t> </a:t>
            </a:r>
            <a:endParaRPr lang="en-US" dirty="0"/>
          </a:p>
          <a:p>
            <a:r>
              <a:rPr lang="vi-VN" dirty="0"/>
              <a:t> </a:t>
            </a:r>
            <a:r>
              <a:rPr lang="en-US" b="1" dirty="0"/>
              <a:t>Question 14</a:t>
            </a:r>
            <a:r>
              <a:rPr lang="vi-VN" dirty="0"/>
              <a:t>. </a:t>
            </a:r>
            <a:r>
              <a:rPr lang="en-US" dirty="0"/>
              <a:t>_________ the new CEO of the company, she spent much time talking to every single employee.</a:t>
            </a:r>
          </a:p>
          <a:p>
            <a:r>
              <a:rPr lang="en-US" b="1" dirty="0" smtClean="0"/>
              <a:t>A</a:t>
            </a:r>
            <a:r>
              <a:rPr lang="en-US" dirty="0"/>
              <a:t>. Become	</a:t>
            </a:r>
            <a:r>
              <a:rPr lang="en-US" b="1" dirty="0"/>
              <a:t>B</a:t>
            </a:r>
            <a:r>
              <a:rPr lang="en-US" dirty="0"/>
              <a:t>. Have become 	</a:t>
            </a:r>
            <a:r>
              <a:rPr lang="en-US" b="1" dirty="0"/>
              <a:t>C</a:t>
            </a:r>
            <a:r>
              <a:rPr lang="en-US" dirty="0"/>
              <a:t>. Have been become 	</a:t>
            </a:r>
            <a:r>
              <a:rPr lang="en-US" b="1" dirty="0"/>
              <a:t>D</a:t>
            </a:r>
            <a:r>
              <a:rPr lang="en-US" dirty="0"/>
              <a:t>. Having become</a:t>
            </a:r>
          </a:p>
          <a:p>
            <a:endParaRPr lang="en-US" b="1" dirty="0" smtClean="0"/>
          </a:p>
          <a:p>
            <a:r>
              <a:rPr lang="fr-FR" dirty="0" err="1" smtClean="0"/>
              <a:t>Kiến</a:t>
            </a:r>
            <a:r>
              <a:rPr lang="fr-FR" dirty="0" smtClean="0"/>
              <a:t> </a:t>
            </a:r>
            <a:r>
              <a:rPr lang="fr-FR" dirty="0" err="1"/>
              <a:t>thức</a:t>
            </a:r>
            <a:r>
              <a:rPr lang="fr-FR" dirty="0"/>
              <a:t> : </a:t>
            </a:r>
            <a:r>
              <a:rPr lang="fr-FR" dirty="0" err="1"/>
              <a:t>Rút</a:t>
            </a:r>
            <a:r>
              <a:rPr lang="fr-FR" dirty="0"/>
              <a:t> </a:t>
            </a:r>
            <a:r>
              <a:rPr lang="fr-FR" dirty="0" err="1"/>
              <a:t>gọn</a:t>
            </a:r>
            <a:r>
              <a:rPr lang="fr-FR" dirty="0"/>
              <a:t> </a:t>
            </a:r>
            <a:r>
              <a:rPr lang="fr-FR" dirty="0" err="1"/>
              <a:t>mệnh</a:t>
            </a:r>
            <a:r>
              <a:rPr lang="fr-FR" dirty="0"/>
              <a:t> </a:t>
            </a:r>
            <a:r>
              <a:rPr lang="fr-FR" dirty="0" err="1"/>
              <a:t>đề</a:t>
            </a:r>
            <a:r>
              <a:rPr lang="fr-FR" dirty="0"/>
              <a:t> </a:t>
            </a:r>
            <a:r>
              <a:rPr lang="fr-FR" dirty="0" err="1"/>
              <a:t>trạng</a:t>
            </a:r>
            <a:r>
              <a:rPr lang="fr-FR" dirty="0"/>
              <a:t> </a:t>
            </a:r>
            <a:r>
              <a:rPr lang="fr-FR" dirty="0" err="1"/>
              <a:t>ngữ</a:t>
            </a:r>
            <a:endParaRPr lang="en-US" dirty="0"/>
          </a:p>
          <a:p>
            <a:r>
              <a:rPr lang="fr-FR" dirty="0" err="1"/>
              <a:t>Giải</a:t>
            </a:r>
            <a:r>
              <a:rPr lang="fr-FR" dirty="0"/>
              <a:t> </a:t>
            </a:r>
            <a:r>
              <a:rPr lang="fr-FR" dirty="0" err="1"/>
              <a:t>thích</a:t>
            </a:r>
            <a:r>
              <a:rPr lang="fr-FR" dirty="0"/>
              <a:t>: </a:t>
            </a:r>
            <a:endParaRPr lang="en-US" dirty="0"/>
          </a:p>
          <a:p>
            <a:r>
              <a:rPr lang="vi-VN" dirty="0"/>
              <a:t>Ta có, công thức rút gọn mệnh đề trạng ngữ đồng chủ ngữ (AFTER và BECAUSE):</a:t>
            </a:r>
            <a:endParaRPr lang="en-US" dirty="0"/>
          </a:p>
          <a:p>
            <a:r>
              <a:rPr lang="vi-VN" dirty="0"/>
              <a:t>Having+ Vp2, S+ V: sau khi đã … thì …/ Bởi vì …., nên …</a:t>
            </a:r>
            <a:endParaRPr lang="en-US" dirty="0"/>
          </a:p>
          <a:p>
            <a:r>
              <a:rPr lang="vi-VN" dirty="0"/>
              <a:t>Vậy đáp án đúng là D</a:t>
            </a:r>
            <a:endParaRPr lang="en-US" dirty="0"/>
          </a:p>
          <a:p>
            <a:r>
              <a:rPr lang="fr-FR" dirty="0" err="1"/>
              <a:t>Tạm</a:t>
            </a:r>
            <a:r>
              <a:rPr lang="fr-FR" dirty="0"/>
              <a:t> </a:t>
            </a:r>
            <a:r>
              <a:rPr lang="fr-FR" dirty="0" err="1"/>
              <a:t>dịch</a:t>
            </a:r>
            <a:r>
              <a:rPr lang="fr-FR" dirty="0"/>
              <a:t> : </a:t>
            </a:r>
            <a:r>
              <a:rPr lang="fr-FR" dirty="0" err="1"/>
              <a:t>Sau</a:t>
            </a:r>
            <a:r>
              <a:rPr lang="fr-FR" dirty="0"/>
              <a:t> khi </a:t>
            </a:r>
            <a:r>
              <a:rPr lang="fr-FR" dirty="0" err="1"/>
              <a:t>trở</a:t>
            </a:r>
            <a:r>
              <a:rPr lang="fr-FR" dirty="0"/>
              <a:t> </a:t>
            </a:r>
            <a:r>
              <a:rPr lang="fr-FR" dirty="0" err="1"/>
              <a:t>thành</a:t>
            </a:r>
            <a:r>
              <a:rPr lang="fr-FR" dirty="0"/>
              <a:t> </a:t>
            </a:r>
            <a:r>
              <a:rPr lang="fr-FR" dirty="0" err="1"/>
              <a:t>Giám</a:t>
            </a:r>
            <a:r>
              <a:rPr lang="fr-FR" dirty="0"/>
              <a:t> </a:t>
            </a:r>
            <a:r>
              <a:rPr lang="fr-FR" dirty="0" err="1"/>
              <a:t>đốc</a:t>
            </a:r>
            <a:r>
              <a:rPr lang="fr-FR" dirty="0"/>
              <a:t> </a:t>
            </a:r>
            <a:r>
              <a:rPr lang="fr-FR" dirty="0" err="1"/>
              <a:t>điều</a:t>
            </a:r>
            <a:r>
              <a:rPr lang="fr-FR" dirty="0"/>
              <a:t> </a:t>
            </a:r>
            <a:r>
              <a:rPr lang="fr-FR" dirty="0" err="1"/>
              <a:t>hành</a:t>
            </a:r>
            <a:r>
              <a:rPr lang="fr-FR" dirty="0"/>
              <a:t> </a:t>
            </a:r>
            <a:r>
              <a:rPr lang="fr-FR" dirty="0" err="1"/>
              <a:t>mới</a:t>
            </a:r>
            <a:r>
              <a:rPr lang="fr-FR" dirty="0"/>
              <a:t> </a:t>
            </a:r>
            <a:r>
              <a:rPr lang="fr-FR" dirty="0" err="1"/>
              <a:t>của</a:t>
            </a:r>
            <a:r>
              <a:rPr lang="fr-FR" dirty="0"/>
              <a:t> </a:t>
            </a:r>
            <a:r>
              <a:rPr lang="fr-FR" dirty="0" err="1"/>
              <a:t>công</a:t>
            </a:r>
            <a:r>
              <a:rPr lang="fr-FR" dirty="0"/>
              <a:t> </a:t>
            </a:r>
            <a:r>
              <a:rPr lang="fr-FR" dirty="0" err="1"/>
              <a:t>ty</a:t>
            </a:r>
            <a:r>
              <a:rPr lang="fr-FR" dirty="0"/>
              <a:t>, </a:t>
            </a:r>
            <a:r>
              <a:rPr lang="fr-FR" dirty="0" err="1"/>
              <a:t>cô</a:t>
            </a:r>
            <a:r>
              <a:rPr lang="fr-FR" dirty="0"/>
              <a:t> </a:t>
            </a:r>
            <a:r>
              <a:rPr lang="fr-FR" dirty="0" err="1"/>
              <a:t>đã</a:t>
            </a:r>
            <a:r>
              <a:rPr lang="fr-FR" dirty="0"/>
              <a:t> </a:t>
            </a:r>
            <a:r>
              <a:rPr lang="fr-FR" dirty="0" err="1"/>
              <a:t>dành</a:t>
            </a:r>
            <a:r>
              <a:rPr lang="fr-FR" dirty="0"/>
              <a:t> </a:t>
            </a:r>
            <a:r>
              <a:rPr lang="fr-FR" dirty="0" err="1"/>
              <a:t>nhiều</a:t>
            </a:r>
            <a:r>
              <a:rPr lang="fr-FR" dirty="0"/>
              <a:t> </a:t>
            </a:r>
            <a:r>
              <a:rPr lang="fr-FR" dirty="0" err="1"/>
              <a:t>thời</a:t>
            </a:r>
            <a:r>
              <a:rPr lang="fr-FR" dirty="0"/>
              <a:t> </a:t>
            </a:r>
            <a:r>
              <a:rPr lang="fr-FR" dirty="0" err="1"/>
              <a:t>gian</a:t>
            </a:r>
            <a:r>
              <a:rPr lang="fr-FR" dirty="0"/>
              <a:t> </a:t>
            </a:r>
            <a:r>
              <a:rPr lang="fr-FR" dirty="0" err="1"/>
              <a:t>để</a:t>
            </a:r>
            <a:r>
              <a:rPr lang="fr-FR" dirty="0"/>
              <a:t> </a:t>
            </a:r>
            <a:r>
              <a:rPr lang="fr-FR" dirty="0" err="1"/>
              <a:t>nói</a:t>
            </a:r>
            <a:r>
              <a:rPr lang="fr-FR" dirty="0"/>
              <a:t> </a:t>
            </a:r>
            <a:r>
              <a:rPr lang="fr-FR" dirty="0" err="1"/>
              <a:t>chuyện</a:t>
            </a:r>
            <a:r>
              <a:rPr lang="fr-FR" dirty="0"/>
              <a:t> </a:t>
            </a:r>
            <a:r>
              <a:rPr lang="fr-FR" dirty="0" err="1"/>
              <a:t>với</a:t>
            </a:r>
            <a:r>
              <a:rPr lang="fr-FR" dirty="0"/>
              <a:t> </a:t>
            </a:r>
            <a:r>
              <a:rPr lang="fr-FR" dirty="0" err="1"/>
              <a:t>từng</a:t>
            </a:r>
            <a:r>
              <a:rPr lang="fr-FR" dirty="0"/>
              <a:t> </a:t>
            </a:r>
            <a:r>
              <a:rPr lang="fr-FR" dirty="0" err="1"/>
              <a:t>nhân</a:t>
            </a:r>
            <a:r>
              <a:rPr lang="fr-FR" dirty="0"/>
              <a:t> </a:t>
            </a:r>
            <a:r>
              <a:rPr lang="fr-FR" dirty="0" err="1"/>
              <a:t>viên</a:t>
            </a:r>
            <a:r>
              <a:rPr lang="fr-FR" dirty="0"/>
              <a:t>.</a:t>
            </a:r>
            <a:r>
              <a:rPr lang="fr-FR" b="1" dirty="0"/>
              <a:t> </a:t>
            </a:r>
            <a:endParaRPr lang="en-US" dirty="0"/>
          </a:p>
          <a:p>
            <a:endParaRPr lang="en-US" dirty="0"/>
          </a:p>
        </p:txBody>
      </p:sp>
      <p:sp>
        <p:nvSpPr>
          <p:cNvPr id="5" name="Oval 4"/>
          <p:cNvSpPr/>
          <p:nvPr/>
        </p:nvSpPr>
        <p:spPr>
          <a:xfrm>
            <a:off x="3810000" y="6096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Oval 5"/>
          <p:cNvSpPr/>
          <p:nvPr/>
        </p:nvSpPr>
        <p:spPr>
          <a:xfrm>
            <a:off x="6477000" y="3962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53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down)">
                                      <p:cBhvr>
                                        <p:cTn id="7" dur="500"/>
                                        <p:tgtEl>
                                          <p:spTgt spid="4">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wipe(down)">
                                      <p:cBhvr>
                                        <p:cTn id="10" dur="500"/>
                                        <p:tgtEl>
                                          <p:spTgt spid="4">
                                            <p:txEl>
                                              <p:pRg st="4" end="4"/>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wipe(down)">
                                      <p:cBhvr>
                                        <p:cTn id="13" dur="500"/>
                                        <p:tgtEl>
                                          <p:spTgt spid="4">
                                            <p:txEl>
                                              <p:pRg st="5" end="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4">
                                            <p:txEl>
                                              <p:pRg st="6" end="6"/>
                                            </p:txEl>
                                          </p:spTgt>
                                        </p:tgtEl>
                                        <p:attrNameLst>
                                          <p:attrName>style.visibility</p:attrName>
                                        </p:attrNameLst>
                                      </p:cBhvr>
                                      <p:to>
                                        <p:strVal val="visible"/>
                                      </p:to>
                                    </p:set>
                                    <p:animEffect transition="in" filter="wipe(down)">
                                      <p:cBhvr>
                                        <p:cTn id="16" dur="500"/>
                                        <p:tgtEl>
                                          <p:spTgt spid="4">
                                            <p:txEl>
                                              <p:pRg st="6" end="6"/>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Effect transition="in" filter="wipe(down)">
                                      <p:cBhvr>
                                        <p:cTn id="19" dur="500"/>
                                        <p:tgtEl>
                                          <p:spTgt spid="4">
                                            <p:txEl>
                                              <p:pRg st="7" end="7"/>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4">
                                            <p:txEl>
                                              <p:pRg st="8" end="8"/>
                                            </p:txEl>
                                          </p:spTgt>
                                        </p:tgtEl>
                                        <p:attrNameLst>
                                          <p:attrName>style.visibility</p:attrName>
                                        </p:attrNameLst>
                                      </p:cBhvr>
                                      <p:to>
                                        <p:strVal val="visible"/>
                                      </p:to>
                                    </p:set>
                                    <p:animEffect transition="in" filter="wipe(down)">
                                      <p:cBhvr>
                                        <p:cTn id="22" dur="500"/>
                                        <p:tgtEl>
                                          <p:spTgt spid="4">
                                            <p:txEl>
                                              <p:pRg st="8" end="8"/>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animEffect transition="in" filter="wipe(down)">
                                      <p:cBhvr>
                                        <p:cTn id="25" dur="500"/>
                                        <p:tgtEl>
                                          <p:spTgt spid="4">
                                            <p:txEl>
                                              <p:pRg st="9" end="9"/>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ppt_x"/>
                                          </p:val>
                                        </p:tav>
                                        <p:tav tm="100000">
                                          <p:val>
                                            <p:strVal val="#ppt_x"/>
                                          </p:val>
                                        </p:tav>
                                      </p:tavLst>
                                    </p:anim>
                                    <p:anim calcmode="lin" valueType="num">
                                      <p:cBhvr additive="base">
                                        <p:cTn id="3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4">
                                            <p:txEl>
                                              <p:pRg st="13" end="13"/>
                                            </p:txEl>
                                          </p:spTgt>
                                        </p:tgtEl>
                                        <p:attrNameLst>
                                          <p:attrName>style.visibility</p:attrName>
                                        </p:attrNameLst>
                                      </p:cBhvr>
                                      <p:to>
                                        <p:strVal val="visible"/>
                                      </p:to>
                                    </p:set>
                                    <p:animEffect transition="in" filter="fade">
                                      <p:cBhvr>
                                        <p:cTn id="36" dur="1000"/>
                                        <p:tgtEl>
                                          <p:spTgt spid="4">
                                            <p:txEl>
                                              <p:pRg st="13" end="13"/>
                                            </p:txEl>
                                          </p:spTgt>
                                        </p:tgtEl>
                                      </p:cBhvr>
                                    </p:animEffect>
                                    <p:anim calcmode="lin" valueType="num">
                                      <p:cBhvr>
                                        <p:cTn id="37"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38"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4">
                                            <p:txEl>
                                              <p:pRg st="14" end="14"/>
                                            </p:txEl>
                                          </p:spTgt>
                                        </p:tgtEl>
                                        <p:attrNameLst>
                                          <p:attrName>style.visibility</p:attrName>
                                        </p:attrNameLst>
                                      </p:cBhvr>
                                      <p:to>
                                        <p:strVal val="visible"/>
                                      </p:to>
                                    </p:set>
                                    <p:animEffect transition="in" filter="fade">
                                      <p:cBhvr>
                                        <p:cTn id="41" dur="1000"/>
                                        <p:tgtEl>
                                          <p:spTgt spid="4">
                                            <p:txEl>
                                              <p:pRg st="14" end="14"/>
                                            </p:txEl>
                                          </p:spTgt>
                                        </p:tgtEl>
                                      </p:cBhvr>
                                    </p:animEffect>
                                    <p:anim calcmode="lin" valueType="num">
                                      <p:cBhvr>
                                        <p:cTn id="42"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14" end="14"/>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4">
                                            <p:txEl>
                                              <p:pRg st="15" end="15"/>
                                            </p:txEl>
                                          </p:spTgt>
                                        </p:tgtEl>
                                        <p:attrNameLst>
                                          <p:attrName>style.visibility</p:attrName>
                                        </p:attrNameLst>
                                      </p:cBhvr>
                                      <p:to>
                                        <p:strVal val="visible"/>
                                      </p:to>
                                    </p:set>
                                    <p:animEffect transition="in" filter="fade">
                                      <p:cBhvr>
                                        <p:cTn id="46" dur="1000"/>
                                        <p:tgtEl>
                                          <p:spTgt spid="4">
                                            <p:txEl>
                                              <p:pRg st="15" end="15"/>
                                            </p:txEl>
                                          </p:spTgt>
                                        </p:tgtEl>
                                      </p:cBhvr>
                                    </p:animEffect>
                                    <p:anim calcmode="lin" valueType="num">
                                      <p:cBhvr>
                                        <p:cTn id="47"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15" end="15"/>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4">
                                            <p:txEl>
                                              <p:pRg st="16" end="16"/>
                                            </p:txEl>
                                          </p:spTgt>
                                        </p:tgtEl>
                                        <p:attrNameLst>
                                          <p:attrName>style.visibility</p:attrName>
                                        </p:attrNameLst>
                                      </p:cBhvr>
                                      <p:to>
                                        <p:strVal val="visible"/>
                                      </p:to>
                                    </p:set>
                                    <p:animEffect transition="in" filter="fade">
                                      <p:cBhvr>
                                        <p:cTn id="51" dur="1000"/>
                                        <p:tgtEl>
                                          <p:spTgt spid="4">
                                            <p:txEl>
                                              <p:pRg st="16" end="16"/>
                                            </p:txEl>
                                          </p:spTgt>
                                        </p:tgtEl>
                                      </p:cBhvr>
                                    </p:animEffect>
                                    <p:anim calcmode="lin" valueType="num">
                                      <p:cBhvr>
                                        <p:cTn id="52" dur="1000" fill="hold"/>
                                        <p:tgtEl>
                                          <p:spTgt spid="4">
                                            <p:txEl>
                                              <p:pRg st="16" end="16"/>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16" end="16"/>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4">
                                            <p:txEl>
                                              <p:pRg st="17" end="17"/>
                                            </p:txEl>
                                          </p:spTgt>
                                        </p:tgtEl>
                                        <p:attrNameLst>
                                          <p:attrName>style.visibility</p:attrName>
                                        </p:attrNameLst>
                                      </p:cBhvr>
                                      <p:to>
                                        <p:strVal val="visible"/>
                                      </p:to>
                                    </p:set>
                                    <p:animEffect transition="in" filter="fade">
                                      <p:cBhvr>
                                        <p:cTn id="56" dur="1000"/>
                                        <p:tgtEl>
                                          <p:spTgt spid="4">
                                            <p:txEl>
                                              <p:pRg st="17" end="17"/>
                                            </p:txEl>
                                          </p:spTgt>
                                        </p:tgtEl>
                                      </p:cBhvr>
                                    </p:animEffect>
                                    <p:anim calcmode="lin" valueType="num">
                                      <p:cBhvr>
                                        <p:cTn id="57" dur="1000" fill="hold"/>
                                        <p:tgtEl>
                                          <p:spTgt spid="4">
                                            <p:txEl>
                                              <p:pRg st="17" end="17"/>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17" end="17"/>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4">
                                            <p:txEl>
                                              <p:pRg st="18" end="18"/>
                                            </p:txEl>
                                          </p:spTgt>
                                        </p:tgtEl>
                                        <p:attrNameLst>
                                          <p:attrName>style.visibility</p:attrName>
                                        </p:attrNameLst>
                                      </p:cBhvr>
                                      <p:to>
                                        <p:strVal val="visible"/>
                                      </p:to>
                                    </p:set>
                                    <p:animEffect transition="in" filter="fade">
                                      <p:cBhvr>
                                        <p:cTn id="61" dur="1000"/>
                                        <p:tgtEl>
                                          <p:spTgt spid="4">
                                            <p:txEl>
                                              <p:pRg st="18" end="18"/>
                                            </p:txEl>
                                          </p:spTgt>
                                        </p:tgtEl>
                                      </p:cBhvr>
                                    </p:animEffect>
                                    <p:anim calcmode="lin" valueType="num">
                                      <p:cBhvr>
                                        <p:cTn id="62" dur="1000" fill="hold"/>
                                        <p:tgtEl>
                                          <p:spTgt spid="4">
                                            <p:txEl>
                                              <p:pRg st="18" end="18"/>
                                            </p:txEl>
                                          </p:spTgt>
                                        </p:tgtEl>
                                        <p:attrNameLst>
                                          <p:attrName>ppt_x</p:attrName>
                                        </p:attrNameLst>
                                      </p:cBhvr>
                                      <p:tavLst>
                                        <p:tav tm="0">
                                          <p:val>
                                            <p:strVal val="#ppt_x"/>
                                          </p:val>
                                        </p:tav>
                                        <p:tav tm="100000">
                                          <p:val>
                                            <p:strVal val="#ppt_x"/>
                                          </p:val>
                                        </p:tav>
                                      </p:tavLst>
                                    </p:anim>
                                    <p:anim calcmode="lin" valueType="num">
                                      <p:cBhvr>
                                        <p:cTn id="63" dur="1000" fill="hold"/>
                                        <p:tgtEl>
                                          <p:spTgt spid="4">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6"/>
                                        </p:tgtEl>
                                        <p:attrNameLst>
                                          <p:attrName>style.visibility</p:attrName>
                                        </p:attrNameLst>
                                      </p:cBhvr>
                                      <p:to>
                                        <p:strVal val="visible"/>
                                      </p:to>
                                    </p:set>
                                    <p:anim calcmode="lin" valueType="num">
                                      <p:cBhvr additive="base">
                                        <p:cTn id="68" dur="500" fill="hold"/>
                                        <p:tgtEl>
                                          <p:spTgt spid="6"/>
                                        </p:tgtEl>
                                        <p:attrNameLst>
                                          <p:attrName>ppt_x</p:attrName>
                                        </p:attrNameLst>
                                      </p:cBhvr>
                                      <p:tavLst>
                                        <p:tav tm="0">
                                          <p:val>
                                            <p:strVal val="#ppt_x"/>
                                          </p:val>
                                        </p:tav>
                                        <p:tav tm="100000">
                                          <p:val>
                                            <p:strVal val="#ppt_x"/>
                                          </p:val>
                                        </p:tav>
                                      </p:tavLst>
                                    </p:anim>
                                    <p:anim calcmode="lin" valueType="num">
                                      <p:cBhvr additive="base">
                                        <p:cTn id="6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10600" cy="452431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2400" b="1" dirty="0"/>
              <a:t>Question 15</a:t>
            </a:r>
            <a:r>
              <a:rPr lang="vi-VN" sz="2400" dirty="0"/>
              <a:t>. </a:t>
            </a:r>
            <a:r>
              <a:rPr lang="en-US" sz="2400" dirty="0"/>
              <a:t>________ </a:t>
            </a:r>
            <a:r>
              <a:rPr lang="vi-VN" sz="2400" dirty="0"/>
              <a:t>interesting the match was, the more spectators it attracted.</a:t>
            </a:r>
            <a:endParaRPr lang="en-US" sz="2400" dirty="0"/>
          </a:p>
          <a:p>
            <a:r>
              <a:rPr lang="vi-VN" sz="2400" dirty="0"/>
              <a:t>	</a:t>
            </a:r>
            <a:r>
              <a:rPr lang="vi-VN" sz="2400" b="1" dirty="0"/>
              <a:t>A</a:t>
            </a:r>
            <a:r>
              <a:rPr lang="vi-VN" sz="2400" dirty="0"/>
              <a:t>. More	</a:t>
            </a:r>
            <a:r>
              <a:rPr lang="vi-VN" sz="2400" b="1" dirty="0"/>
              <a:t>B</a:t>
            </a:r>
            <a:r>
              <a:rPr lang="vi-VN" sz="2400" dirty="0"/>
              <a:t>. Most	</a:t>
            </a:r>
            <a:r>
              <a:rPr lang="vi-VN" sz="2400" b="1" dirty="0"/>
              <a:t>C</a:t>
            </a:r>
            <a:r>
              <a:rPr lang="vi-VN" sz="2400" dirty="0"/>
              <a:t>. The most	</a:t>
            </a:r>
            <a:r>
              <a:rPr lang="vi-VN" sz="2400" b="1" dirty="0"/>
              <a:t>D</a:t>
            </a:r>
            <a:r>
              <a:rPr lang="vi-VN" sz="2400" dirty="0"/>
              <a:t>. The more</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So </a:t>
            </a:r>
            <a:r>
              <a:rPr lang="fr-FR" sz="2400" dirty="0" err="1"/>
              <a:t>sánh</a:t>
            </a:r>
            <a:r>
              <a:rPr lang="fr-FR" sz="2400" dirty="0"/>
              <a:t> </a:t>
            </a:r>
            <a:r>
              <a:rPr lang="fr-FR" sz="2400" dirty="0" err="1"/>
              <a:t>kép</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vi-VN" sz="2400" dirty="0"/>
              <a:t>Công thức so sánh kép: The more + adj/ adv/ adj-er + S + V, the more + adj/ adv/ adj-er + S + V</a:t>
            </a:r>
            <a:endParaRPr lang="en-US" sz="2400" dirty="0"/>
          </a:p>
          <a:p>
            <a:r>
              <a:rPr lang="vi-VN" sz="2400" dirty="0"/>
              <a:t>Vậy đáp án là D</a:t>
            </a:r>
            <a:endParaRPr lang="en-US" sz="2400" dirty="0"/>
          </a:p>
          <a:p>
            <a:r>
              <a:rPr lang="fr-FR" sz="2400" dirty="0" err="1"/>
              <a:t>Tạm</a:t>
            </a:r>
            <a:r>
              <a:rPr lang="fr-FR" sz="2400" dirty="0"/>
              <a:t> </a:t>
            </a:r>
            <a:r>
              <a:rPr lang="fr-FR" sz="2400" dirty="0" err="1"/>
              <a:t>dịch</a:t>
            </a:r>
            <a:r>
              <a:rPr lang="fr-FR" sz="2400" dirty="0"/>
              <a:t> : </a:t>
            </a:r>
            <a:r>
              <a:rPr lang="fr-FR" sz="2400" dirty="0" err="1"/>
              <a:t>Trận</a:t>
            </a:r>
            <a:r>
              <a:rPr lang="fr-FR" sz="2400" dirty="0"/>
              <a:t> </a:t>
            </a:r>
            <a:r>
              <a:rPr lang="fr-FR" sz="2400" dirty="0" err="1"/>
              <a:t>đấu</a:t>
            </a:r>
            <a:r>
              <a:rPr lang="fr-FR" sz="2400" dirty="0"/>
              <a:t> </a:t>
            </a:r>
            <a:r>
              <a:rPr lang="fr-FR" sz="2400" dirty="0" err="1"/>
              <a:t>càng</a:t>
            </a:r>
            <a:r>
              <a:rPr lang="fr-FR" sz="2400" dirty="0"/>
              <a:t> </a:t>
            </a:r>
            <a:r>
              <a:rPr lang="fr-FR" sz="2400" dirty="0" err="1"/>
              <a:t>diễn</a:t>
            </a:r>
            <a:r>
              <a:rPr lang="fr-FR" sz="2400" dirty="0"/>
              <a:t> ra </a:t>
            </a:r>
            <a:r>
              <a:rPr lang="fr-FR" sz="2400" dirty="0" err="1"/>
              <a:t>hấp</a:t>
            </a:r>
            <a:r>
              <a:rPr lang="fr-FR" sz="2400" dirty="0"/>
              <a:t> </a:t>
            </a:r>
            <a:r>
              <a:rPr lang="fr-FR" sz="2400" dirty="0" err="1"/>
              <a:t>dẫn</a:t>
            </a:r>
            <a:r>
              <a:rPr lang="fr-FR" sz="2400" dirty="0"/>
              <a:t>, </a:t>
            </a:r>
            <a:r>
              <a:rPr lang="fr-FR" sz="2400" dirty="0" err="1"/>
              <a:t>càng</a:t>
            </a:r>
            <a:r>
              <a:rPr lang="fr-FR" sz="2400" dirty="0"/>
              <a:t> </a:t>
            </a:r>
            <a:r>
              <a:rPr lang="fr-FR" sz="2400" dirty="0" err="1"/>
              <a:t>thu</a:t>
            </a:r>
            <a:r>
              <a:rPr lang="fr-FR" sz="2400" dirty="0"/>
              <a:t> </a:t>
            </a:r>
            <a:r>
              <a:rPr lang="fr-FR" sz="2400" dirty="0" err="1"/>
              <a:t>hút</a:t>
            </a:r>
            <a:r>
              <a:rPr lang="fr-FR" sz="2400" dirty="0"/>
              <a:t> </a:t>
            </a:r>
            <a:r>
              <a:rPr lang="fr-FR" sz="2400" dirty="0" err="1"/>
              <a:t>nhiều</a:t>
            </a:r>
            <a:r>
              <a:rPr lang="fr-FR" sz="2400" dirty="0"/>
              <a:t> </a:t>
            </a:r>
            <a:r>
              <a:rPr lang="fr-FR" sz="2400" dirty="0" err="1"/>
              <a:t>khán</a:t>
            </a:r>
            <a:r>
              <a:rPr lang="fr-FR" sz="2400" dirty="0"/>
              <a:t> </a:t>
            </a:r>
            <a:r>
              <a:rPr lang="fr-FR" sz="2400" dirty="0" err="1"/>
              <a:t>giả</a:t>
            </a:r>
            <a:r>
              <a:rPr lang="fr-FR" sz="2400" dirty="0"/>
              <a:t>.</a:t>
            </a:r>
            <a:endParaRPr lang="en-US" sz="2400" dirty="0"/>
          </a:p>
          <a:p>
            <a:endParaRPr lang="en-US" sz="2400" dirty="0"/>
          </a:p>
        </p:txBody>
      </p:sp>
      <p:sp>
        <p:nvSpPr>
          <p:cNvPr id="5" name="Oval 4"/>
          <p:cNvSpPr/>
          <p:nvPr/>
        </p:nvSpPr>
        <p:spPr>
          <a:xfrm>
            <a:off x="6629400" y="1066800"/>
            <a:ext cx="3048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443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5016758"/>
          </a:xfrm>
          <a:prstGeom prst="rect">
            <a:avLst/>
          </a:prstGeom>
          <a:noFill/>
        </p:spPr>
        <p:txBody>
          <a:bodyPr wrap="square" rtlCol="0">
            <a:spAutoFit/>
          </a:bodyPr>
          <a:lstStyle/>
          <a:p>
            <a:r>
              <a:rPr lang="en-US" sz="2000" b="1" dirty="0"/>
              <a:t>Question 16</a:t>
            </a:r>
            <a:r>
              <a:rPr lang="vi-VN" sz="2000" dirty="0"/>
              <a:t>. </a:t>
            </a:r>
            <a:r>
              <a:rPr lang="vi-VN" sz="2000" i="1" dirty="0"/>
              <a:t>Janet is asking to borrow Laura’s calculator</a:t>
            </a:r>
            <a:r>
              <a:rPr lang="vi-VN" sz="2000" dirty="0"/>
              <a:t>.</a:t>
            </a:r>
            <a:endParaRPr lang="en-US" sz="2000" dirty="0"/>
          </a:p>
          <a:p>
            <a:r>
              <a:rPr lang="vi-VN" sz="2000" dirty="0"/>
              <a:t>	- </a:t>
            </a:r>
            <a:r>
              <a:rPr lang="vi-VN" sz="2000" b="1" dirty="0"/>
              <a:t>Janet</a:t>
            </a:r>
            <a:r>
              <a:rPr lang="vi-VN" sz="2000" dirty="0"/>
              <a:t>: “Would you mind if I used your calculator?”</a:t>
            </a:r>
            <a:endParaRPr lang="en-US" sz="2000" dirty="0"/>
          </a:p>
          <a:p>
            <a:r>
              <a:rPr lang="vi-VN" sz="2000" dirty="0"/>
              <a:t>	- </a:t>
            </a:r>
            <a:r>
              <a:rPr lang="vi-VN" sz="2000" b="1" dirty="0"/>
              <a:t>Laura</a:t>
            </a:r>
            <a:r>
              <a:rPr lang="vi-VN" sz="2000" dirty="0"/>
              <a:t>: “</a:t>
            </a:r>
            <a:r>
              <a:rPr lang="en-US" sz="2000" dirty="0"/>
              <a:t>________</a:t>
            </a:r>
            <a:r>
              <a:rPr lang="vi-VN" sz="2000" dirty="0"/>
              <a:t>”</a:t>
            </a:r>
            <a:endParaRPr lang="en-US" sz="2000" dirty="0"/>
          </a:p>
          <a:p>
            <a:r>
              <a:rPr lang="vi-VN" sz="2000" dirty="0"/>
              <a:t>	</a:t>
            </a:r>
            <a:r>
              <a:rPr lang="vi-VN" sz="2000" b="1" dirty="0"/>
              <a:t>A</a:t>
            </a:r>
            <a:r>
              <a:rPr lang="vi-VN" sz="2000" dirty="0"/>
              <a:t>. Sure, you can’t. 	</a:t>
            </a:r>
            <a:r>
              <a:rPr lang="vi-VN" sz="2000" b="1" dirty="0"/>
              <a:t>B</a:t>
            </a:r>
            <a:r>
              <a:rPr lang="vi-VN" sz="2000" dirty="0"/>
              <a:t>. Congratulations!	</a:t>
            </a:r>
            <a:r>
              <a:rPr lang="vi-VN" sz="2000" b="1" dirty="0"/>
              <a:t>C</a:t>
            </a:r>
            <a:r>
              <a:rPr lang="vi-VN" sz="2000" dirty="0"/>
              <a:t>. It’s a good one. 	</a:t>
            </a:r>
            <a:r>
              <a:rPr lang="vi-VN" sz="2000" b="1" dirty="0"/>
              <a:t>D</a:t>
            </a:r>
            <a:r>
              <a:rPr lang="vi-VN" sz="2000" dirty="0"/>
              <a:t>. Not at all.</a:t>
            </a:r>
            <a:endParaRPr lang="en-US" sz="2000" dirty="0"/>
          </a:p>
          <a:p>
            <a:endParaRPr lang="en-US" sz="2000" b="1" dirty="0" smtClean="0"/>
          </a:p>
          <a:p>
            <a:r>
              <a:rPr lang="vi-VN" sz="2000" dirty="0" smtClean="0"/>
              <a:t>Kiến </a:t>
            </a:r>
            <a:r>
              <a:rPr lang="vi-VN" sz="2000" dirty="0"/>
              <a:t>thức: Tình huống giao tiếp (Đáp lại lời đề nghị)</a:t>
            </a:r>
            <a:endParaRPr lang="en-US" sz="2000" dirty="0"/>
          </a:p>
          <a:p>
            <a:r>
              <a:rPr lang="vi-VN" sz="2000" dirty="0"/>
              <a:t>Giải thích: </a:t>
            </a:r>
            <a:endParaRPr lang="en-US" sz="2000" dirty="0"/>
          </a:p>
          <a:p>
            <a:r>
              <a:rPr lang="vi-VN" sz="2000" dirty="0"/>
              <a:t>Tình huống giao tiếp: Janet hỏi mượn máy tính của Laura.</a:t>
            </a:r>
            <a:endParaRPr lang="en-US" sz="2000" dirty="0"/>
          </a:p>
          <a:p>
            <a:r>
              <a:rPr lang="vi-VN" sz="2000" dirty="0"/>
              <a:t>	- Janet: "Bạn có phiền không nếu tôi sử dụng máy tính của bạn?"</a:t>
            </a:r>
            <a:endParaRPr lang="en-US" sz="2000" dirty="0"/>
          </a:p>
          <a:p>
            <a:r>
              <a:rPr lang="vi-VN" sz="2000" dirty="0"/>
              <a:t>	- Laura: “______”</a:t>
            </a:r>
            <a:endParaRPr lang="en-US" sz="2000" dirty="0"/>
          </a:p>
          <a:p>
            <a:r>
              <a:rPr lang="vi-VN" sz="2000" dirty="0"/>
              <a:t>Xét các đáp án:</a:t>
            </a:r>
            <a:endParaRPr lang="en-US" sz="2000" dirty="0"/>
          </a:p>
          <a:p>
            <a:r>
              <a:rPr lang="vi-VN" sz="2000" dirty="0"/>
              <a:t>	A. Chắc chắn, bạn không thể. 	B. Xin chúc mừng!</a:t>
            </a:r>
            <a:endParaRPr lang="en-US" sz="2000" dirty="0"/>
          </a:p>
          <a:p>
            <a:r>
              <a:rPr lang="vi-VN" sz="2000" dirty="0"/>
              <a:t>	C. Đó là một điều tốt. 	D. Không hề gì.</a:t>
            </a:r>
            <a:endParaRPr lang="en-US" sz="2000" dirty="0"/>
          </a:p>
          <a:p>
            <a:r>
              <a:rPr lang="vi-VN" sz="2000" dirty="0"/>
              <a:t>Dựa vào nghĩa và ngữ cảnh, đáp án đúng là D</a:t>
            </a:r>
            <a:endParaRPr lang="en-US" sz="2000" dirty="0"/>
          </a:p>
          <a:p>
            <a:endParaRPr lang="en-US" sz="2000" dirty="0"/>
          </a:p>
        </p:txBody>
      </p:sp>
      <p:sp>
        <p:nvSpPr>
          <p:cNvPr id="5" name="Oval 4"/>
          <p:cNvSpPr/>
          <p:nvPr/>
        </p:nvSpPr>
        <p:spPr>
          <a:xfrm>
            <a:off x="914400" y="13716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8001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 calcmode="lin" valueType="num">
                                      <p:cBhvr additive="base">
                                        <p:cTn id="3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3" end="13"/>
                                            </p:txEl>
                                          </p:spTgt>
                                        </p:tgtEl>
                                        <p:attrNameLst>
                                          <p:attrName>style.visibility</p:attrName>
                                        </p:attrNameLst>
                                      </p:cBhvr>
                                      <p:to>
                                        <p:strVal val="visible"/>
                                      </p:to>
                                    </p:set>
                                    <p:anim calcmode="lin" valueType="num">
                                      <p:cBhvr additive="base">
                                        <p:cTn id="39"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1053</Words>
  <Application>Microsoft Office PowerPoint</Application>
  <PresentationFormat>On-screen Show (4:3)</PresentationFormat>
  <Paragraphs>562</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4</cp:revision>
  <dcterms:created xsi:type="dcterms:W3CDTF">2022-05-07T12:32:57Z</dcterms:created>
  <dcterms:modified xsi:type="dcterms:W3CDTF">2022-05-07T13:05:41Z</dcterms:modified>
</cp:coreProperties>
</file>