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8" r:id="rId4"/>
  </p:sldMasterIdLst>
  <p:notesMasterIdLst>
    <p:notesMasterId r:id="rId43"/>
  </p:notesMasterIdLst>
  <p:handoutMasterIdLst>
    <p:handoutMasterId r:id="rId44"/>
  </p:handoutMasterIdLst>
  <p:sldIdLst>
    <p:sldId id="256" r:id="rId5"/>
    <p:sldId id="257" r:id="rId6"/>
    <p:sldId id="259" r:id="rId7"/>
    <p:sldId id="261" r:id="rId8"/>
    <p:sldId id="269" r:id="rId9"/>
    <p:sldId id="272" r:id="rId10"/>
    <p:sldId id="273" r:id="rId11"/>
    <p:sldId id="292" r:id="rId12"/>
    <p:sldId id="297" r:id="rId13"/>
    <p:sldId id="296" r:id="rId14"/>
    <p:sldId id="295" r:id="rId15"/>
    <p:sldId id="302" r:id="rId16"/>
    <p:sldId id="303" r:id="rId17"/>
    <p:sldId id="300" r:id="rId18"/>
    <p:sldId id="301" r:id="rId19"/>
    <p:sldId id="298" r:id="rId20"/>
    <p:sldId id="299" r:id="rId21"/>
    <p:sldId id="304" r:id="rId22"/>
    <p:sldId id="305" r:id="rId23"/>
    <p:sldId id="307" r:id="rId24"/>
    <p:sldId id="308" r:id="rId25"/>
    <p:sldId id="309" r:id="rId26"/>
    <p:sldId id="310" r:id="rId27"/>
    <p:sldId id="311" r:id="rId28"/>
    <p:sldId id="306" r:id="rId29"/>
    <p:sldId id="312" r:id="rId30"/>
    <p:sldId id="313" r:id="rId31"/>
    <p:sldId id="314" r:id="rId32"/>
    <p:sldId id="315" r:id="rId33"/>
    <p:sldId id="316" r:id="rId34"/>
    <p:sldId id="317" r:id="rId35"/>
    <p:sldId id="318" r:id="rId36"/>
    <p:sldId id="274" r:id="rId37"/>
    <p:sldId id="320" r:id="rId38"/>
    <p:sldId id="271" r:id="rId39"/>
    <p:sldId id="275" r:id="rId40"/>
    <p:sldId id="294" r:id="rId41"/>
    <p:sldId id="32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99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24" autoAdjust="0"/>
    <p:restoredTop sz="94660"/>
  </p:normalViewPr>
  <p:slideViewPr>
    <p:cSldViewPr snapToGrid="0">
      <p:cViewPr varScale="1">
        <p:scale>
          <a:sx n="70" d="100"/>
          <a:sy n="70" d="100"/>
        </p:scale>
        <p:origin x="342" y="48"/>
      </p:cViewPr>
      <p:guideLst/>
    </p:cSldViewPr>
  </p:slideViewPr>
  <p:notesTextViewPr>
    <p:cViewPr>
      <p:scale>
        <a:sx n="1" d="1"/>
        <a:sy n="1" d="1"/>
      </p:scale>
      <p:origin x="0" y="0"/>
    </p:cViewPr>
  </p:notesTextViewPr>
  <p:notesViewPr>
    <p:cSldViewPr snapToGrid="0">
      <p:cViewPr varScale="1">
        <p:scale>
          <a:sx n="53" d="100"/>
          <a:sy n="53" d="100"/>
        </p:scale>
        <p:origin x="284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B1CA57-EF50-4B34-AD67-B1CF2193736A}" type="datetimeFigureOut">
              <a:rPr lang="en-US" smtClean="0"/>
              <a:t>04-Feb-23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E77790-E0B4-473C-84F7-9BB971AB728A}" type="slidenum">
              <a:rPr lang="en-US" smtClean="0"/>
              <a:t>‹#›</a:t>
            </a:fld>
            <a:endParaRPr lang="en-US"/>
          </a:p>
        </p:txBody>
      </p:sp>
    </p:spTree>
    <p:extLst>
      <p:ext uri="{BB962C8B-B14F-4D97-AF65-F5344CB8AC3E}">
        <p14:creationId xmlns:p14="http://schemas.microsoft.com/office/powerpoint/2010/main" val="491170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B9864B-AE44-4CFF-A342-6CE242E77BB6}" type="datetimeFigureOut">
              <a:rPr lang="en-US" smtClean="0"/>
              <a:t>04-Feb-23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0AB5D-A78D-4A7B-88F8-4D0640FCB73F}" type="slidenum">
              <a:rPr lang="en-US" smtClean="0"/>
              <a:t>‹#›</a:t>
            </a:fld>
            <a:endParaRPr lang="en-US"/>
          </a:p>
        </p:txBody>
      </p:sp>
    </p:spTree>
    <p:extLst>
      <p:ext uri="{BB962C8B-B14F-4D97-AF65-F5344CB8AC3E}">
        <p14:creationId xmlns:p14="http://schemas.microsoft.com/office/powerpoint/2010/main" val="3535454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CE2E09-86DE-47D5-A3D9-D1AF1CF3198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extLst>
      <p:ext uri="{BB962C8B-B14F-4D97-AF65-F5344CB8AC3E}">
        <p14:creationId xmlns:p14="http://schemas.microsoft.com/office/powerpoint/2010/main" val="146448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04-Feb-23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427014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04-Feb-23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93696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04-Feb-23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9774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683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61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303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004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36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729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173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61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2DCED4-6884-4DED-AA36-9F95F21F7F1F}" type="datetimeFigureOut">
              <a:rPr lang="en-US" smtClean="0"/>
              <a:t>04-Feb-23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85782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661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028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63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524000" y="3602038"/>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202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68517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831851"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91054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52156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839789"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72206"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72206"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9832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76886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899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F2DCED4-6884-4DED-AA36-9F95F21F7F1F}" type="datetimeFigureOut">
              <a:rPr lang="en-US" smtClean="0"/>
              <a:t>04-Feb-23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75209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83188" y="98743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385024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5183188" y="987430"/>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5459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94100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8"/>
            <a:ext cx="2628900" cy="5811839"/>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838206" y="365128"/>
            <a:ext cx="7734300" cy="5811839"/>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13044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595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524000" y="3602038"/>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674499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03351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831851"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914861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735156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839789"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72206"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72206"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5650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2DCED4-6884-4DED-AA36-9F95F21F7F1F}" type="datetimeFigureOut">
              <a:rPr lang="en-US" smtClean="0"/>
              <a:t>04-Feb-23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2769048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87380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253336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83188" y="98743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24088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5183188" y="987430"/>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839788" y="20574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82663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629845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8"/>
            <a:ext cx="2628900" cy="5811839"/>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838206" y="365128"/>
            <a:ext cx="7734300" cy="5811839"/>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41928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367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2DCED4-6884-4DED-AA36-9F95F21F7F1F}" type="datetimeFigureOut">
              <a:rPr lang="en-US" smtClean="0"/>
              <a:t>04-Feb-23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611561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2DCED4-6884-4DED-AA36-9F95F21F7F1F}" type="datetimeFigureOut">
              <a:rPr lang="en-US" smtClean="0"/>
              <a:t>04-Feb-23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87114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DCED4-6884-4DED-AA36-9F95F21F7F1F}" type="datetimeFigureOut">
              <a:rPr lang="en-US" smtClean="0"/>
              <a:t>04-Feb-23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1929244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04-Feb-23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2807554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F2DCED4-6884-4DED-AA36-9F95F21F7F1F}" type="datetimeFigureOut">
              <a:rPr lang="en-US" smtClean="0"/>
              <a:t>04-Feb-23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FB3AC9-D0C9-4E9C-8EDC-C0DDEEDFE8F7}" type="slidenum">
              <a:rPr lang="en-US" smtClean="0"/>
              <a:t>‹#›</a:t>
            </a:fld>
            <a:endParaRPr lang="en-US"/>
          </a:p>
        </p:txBody>
      </p:sp>
    </p:spTree>
    <p:extLst>
      <p:ext uri="{BB962C8B-B14F-4D97-AF65-F5344CB8AC3E}">
        <p14:creationId xmlns:p14="http://schemas.microsoft.com/office/powerpoint/2010/main" val="3104600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DCED4-6884-4DED-AA36-9F95F21F7F1F}" type="datetimeFigureOut">
              <a:rPr lang="en-US" smtClean="0"/>
              <a:t>04-Feb-23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B3AC9-D0C9-4E9C-8EDC-C0DDEEDFE8F7}" type="slidenum">
              <a:rPr lang="en-US" smtClean="0"/>
              <a:t>‹#›</a:t>
            </a:fld>
            <a:endParaRPr lang="en-US"/>
          </a:p>
        </p:txBody>
      </p:sp>
    </p:spTree>
    <p:extLst>
      <p:ext uri="{BB962C8B-B14F-4D97-AF65-F5344CB8AC3E}">
        <p14:creationId xmlns:p14="http://schemas.microsoft.com/office/powerpoint/2010/main" val="3615818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D998770-F393-4B4F-B3D4-7B26E33AAB3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69F733F-C1F6-44B3-B2C6-83F1FE04E70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5634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465247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E67985B-E93F-487A-8FB9-375A44316EC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04-Feb-23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6402685-4EDA-43C1-A9E3-FD2333AAE75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6764489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hyperlink" Target="https://specialkid.vn/blogs/cac-tro-choi-cho-be/tro-choi-dan-gian-bit-mat-bat-de" TargetMode="Externa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hyperlink" Target="https://specialkid.vn/blogs/cac-tro-choi-cho-be/tro-choi-dan-gian-bit-mat-bat-de" TargetMode="Externa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109186" y="1605424"/>
            <a:ext cx="12041869" cy="6018186"/>
          </a:xfrm>
          <a:prstGeom prst="rect">
            <a:avLst/>
          </a:prstGeom>
        </p:spPr>
        <p:txBody>
          <a:bodyPr wrap="square">
            <a:spAutoFit/>
          </a:bodyPr>
          <a:lstStyle/>
          <a:p>
            <a:pPr algn="ctr">
              <a:lnSpc>
                <a:spcPct val="150000"/>
              </a:lnSpc>
              <a:spcBef>
                <a:spcPts val="600"/>
              </a:spcBef>
              <a:spcAft>
                <a:spcPts val="600"/>
              </a:spcAft>
            </a:pPr>
            <a:r>
              <a:rPr lang="en-US" sz="4400" b="1">
                <a:solidFill>
                  <a:srgbClr val="0D0D0D"/>
                </a:solidFill>
                <a:latin typeface="Times New Roman" panose="02020603050405020304" pitchFamily="18" charset="0"/>
                <a:ea typeface="Times New Roman" panose="02020603050405020304" pitchFamily="18" charset="0"/>
              </a:rPr>
              <a:t>ÔN TẬP KĨ NĂNG </a:t>
            </a:r>
            <a:r>
              <a:rPr lang="en-US" sz="4400" b="1" smtClean="0">
                <a:solidFill>
                  <a:srgbClr val="0D0D0D"/>
                </a:solidFill>
                <a:latin typeface="Times New Roman" panose="02020603050405020304" pitchFamily="18" charset="0"/>
                <a:ea typeface="Times New Roman" panose="02020603050405020304" pitchFamily="18" charset="0"/>
              </a:rPr>
              <a:t>VIẾT:</a:t>
            </a:r>
            <a:endParaRPr lang="en-US" sz="4400" smtClean="0">
              <a:latin typeface="Times New Roman" panose="02020603050405020304" pitchFamily="18" charset="0"/>
              <a:ea typeface="Times New Roman" panose="02020603050405020304" pitchFamily="18" charset="0"/>
            </a:endParaRPr>
          </a:p>
          <a:p>
            <a:pPr algn="ctr">
              <a:lnSpc>
                <a:spcPct val="107000"/>
              </a:lnSpc>
              <a:spcAft>
                <a:spcPts val="0"/>
              </a:spcAft>
            </a:pPr>
            <a:r>
              <a:rPr lang="en-US" sz="4400" b="1" smtClean="0">
                <a:solidFill>
                  <a:srgbClr val="002060"/>
                </a:solidFill>
                <a:latin typeface="Times New Roman" panose="02020603050405020304" pitchFamily="18" charset="0"/>
                <a:ea typeface="Times New Roman" panose="02020603050405020304" pitchFamily="18" charset="0"/>
              </a:rPr>
              <a:t>   </a:t>
            </a:r>
            <a:r>
              <a:rPr lang="vi-VN" sz="4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VIẾT BÀI VĂN </a:t>
            </a:r>
            <a:r>
              <a:rPr lang="en-US" sz="4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THUYẾT </a:t>
            </a:r>
            <a:r>
              <a:rPr lang="en-US" sz="4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MINH </a:t>
            </a:r>
            <a:endParaRPr lang="en-US" sz="4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n-US" sz="4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VỀ </a:t>
            </a:r>
            <a:r>
              <a:rPr lang="en-US" sz="4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QUY TẮC HOẶC LUẬT </a:t>
            </a:r>
            <a:r>
              <a:rPr lang="en-US" sz="4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LỆ </a:t>
            </a:r>
            <a:endParaRPr lang="en-US" sz="4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en-US" sz="4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en-US" sz="4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TRÒ CHƠI HAY  HOẠT ĐỘNG</a:t>
            </a:r>
            <a:endParaRPr lang="en-US" sz="4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eaLnBrk="0" fontAlgn="base" hangingPunct="0">
              <a:spcBef>
                <a:spcPts val="600"/>
              </a:spcBef>
              <a:spcAft>
                <a:spcPts val="600"/>
              </a:spcAft>
            </a:pPr>
            <a:endParaRPr lang="en-US" sz="6000">
              <a:solidFill>
                <a:srgbClr val="FF0000"/>
              </a:solidFill>
            </a:endParaRPr>
          </a:p>
          <a:p>
            <a:pPr algn="ctr">
              <a:lnSpc>
                <a:spcPct val="150000"/>
              </a:lnSpc>
            </a:pPr>
            <a:endParaRPr lang="en-US" sz="6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2127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500"/>
                                        <p:tgtEl>
                                          <p:spTgt spid="4"/>
                                        </p:tgtEl>
                                        <p:attrNameLst>
                                          <p:attrName>ppt_w</p:attrName>
                                        </p:attrNameLst>
                                      </p:cBhvr>
                                      <p:tavLst>
                                        <p:tav tm="0">
                                          <p:val>
                                            <p:strVal val="ppt_w"/>
                                          </p:val>
                                        </p:tav>
                                        <p:tav tm="100000">
                                          <p:val>
                                            <p:fltVal val="0"/>
                                          </p:val>
                                        </p:tav>
                                      </p:tavLst>
                                    </p:anim>
                                    <p:anim calcmode="lin" valueType="num">
                                      <p:cBhvr>
                                        <p:cTn id="7" dur="1500"/>
                                        <p:tgtEl>
                                          <p:spTgt spid="4"/>
                                        </p:tgtEl>
                                        <p:attrNameLst>
                                          <p:attrName>ppt_h</p:attrName>
                                        </p:attrNameLst>
                                      </p:cBhvr>
                                      <p:tavLst>
                                        <p:tav tm="0">
                                          <p:val>
                                            <p:strVal val="ppt_h"/>
                                          </p:val>
                                        </p:tav>
                                        <p:tav tm="100000">
                                          <p:val>
                                            <p:fltVal val="0"/>
                                          </p:val>
                                        </p:tav>
                                      </p:tavLst>
                                    </p:anim>
                                    <p:anim calcmode="lin" valueType="num">
                                      <p:cBhvr>
                                        <p:cTn id="8" dur="1500"/>
                                        <p:tgtEl>
                                          <p:spTgt spid="4"/>
                                        </p:tgtEl>
                                        <p:attrNameLst>
                                          <p:attrName>style.rotation</p:attrName>
                                        </p:attrNameLst>
                                      </p:cBhvr>
                                      <p:tavLst>
                                        <p:tav tm="0">
                                          <p:val>
                                            <p:fltVal val="0"/>
                                          </p:val>
                                        </p:tav>
                                        <p:tav tm="100000">
                                          <p:val>
                                            <p:fltVal val="90"/>
                                          </p:val>
                                        </p:tav>
                                      </p:tavLst>
                                    </p:anim>
                                    <p:animEffect transition="out" filter="fade">
                                      <p:cBhvr>
                                        <p:cTn id="9" dur="1500"/>
                                        <p:tgtEl>
                                          <p:spTgt spid="4"/>
                                        </p:tgtEl>
                                      </p:cBhvr>
                                    </p:animEffect>
                                    <p:set>
                                      <p:cBhvr>
                                        <p:cTn id="10" dur="1" fill="hold">
                                          <p:stCondLst>
                                            <p:cond delay="1499"/>
                                          </p:stCondLst>
                                        </p:cTn>
                                        <p:tgtEl>
                                          <p:spTgt spid="4"/>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500"/>
                                        <p:tgtEl>
                                          <p:spTgt spid="3"/>
                                        </p:tgtEl>
                                        <p:attrNameLst>
                                          <p:attrName>ppt_w</p:attrName>
                                        </p:attrNameLst>
                                      </p:cBhvr>
                                      <p:tavLst>
                                        <p:tav tm="0">
                                          <p:val>
                                            <p:strVal val="ppt_w"/>
                                          </p:val>
                                        </p:tav>
                                        <p:tav tm="100000">
                                          <p:val>
                                            <p:fltVal val="0"/>
                                          </p:val>
                                        </p:tav>
                                      </p:tavLst>
                                    </p:anim>
                                    <p:anim calcmode="lin" valueType="num">
                                      <p:cBhvr>
                                        <p:cTn id="13" dur="1500"/>
                                        <p:tgtEl>
                                          <p:spTgt spid="3"/>
                                        </p:tgtEl>
                                        <p:attrNameLst>
                                          <p:attrName>ppt_h</p:attrName>
                                        </p:attrNameLst>
                                      </p:cBhvr>
                                      <p:tavLst>
                                        <p:tav tm="0">
                                          <p:val>
                                            <p:strVal val="ppt_h"/>
                                          </p:val>
                                        </p:tav>
                                        <p:tav tm="100000">
                                          <p:val>
                                            <p:fltVal val="0"/>
                                          </p:val>
                                        </p:tav>
                                      </p:tavLst>
                                    </p:anim>
                                    <p:anim calcmode="lin" valueType="num">
                                      <p:cBhvr>
                                        <p:cTn id="14" dur="1500"/>
                                        <p:tgtEl>
                                          <p:spTgt spid="3"/>
                                        </p:tgtEl>
                                        <p:attrNameLst>
                                          <p:attrName>style.rotation</p:attrName>
                                        </p:attrNameLst>
                                      </p:cBhvr>
                                      <p:tavLst>
                                        <p:tav tm="0">
                                          <p:val>
                                            <p:fltVal val="0"/>
                                          </p:val>
                                        </p:tav>
                                        <p:tav tm="100000">
                                          <p:val>
                                            <p:fltVal val="90"/>
                                          </p:val>
                                        </p:tav>
                                      </p:tavLst>
                                    </p:anim>
                                    <p:animEffect transition="out" filter="fade">
                                      <p:cBhvr>
                                        <p:cTn id="15" dur="1500"/>
                                        <p:tgtEl>
                                          <p:spTgt spid="3"/>
                                        </p:tgtEl>
                                      </p:cBhvr>
                                    </p:animEffect>
                                    <p:set>
                                      <p:cBhvr>
                                        <p:cTn id="16" dur="1" fill="hold">
                                          <p:stCondLst>
                                            <p:cond delay="1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1339754" y="1142325"/>
            <a:ext cx="9769523" cy="5129609"/>
          </a:xfrm>
          <a:prstGeom prst="rect">
            <a:avLst/>
          </a:prstGeom>
        </p:spPr>
        <p:txBody>
          <a:bodyPr wrap="square">
            <a:spAutoFit/>
          </a:bodyPr>
          <a:lstStyle/>
          <a:p>
            <a:pPr algn="just">
              <a:lnSpc>
                <a:spcPct val="150000"/>
              </a:lnSpc>
              <a:spcAft>
                <a:spcPts val="800"/>
              </a:spcAft>
            </a:pPr>
            <a:r>
              <a:rPr lang="vi-VN"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5</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iá trị và ý nghĩa của hoạt động hay trò chơi ấy là gì?</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Đem lại sân chơi bổ ích cho trẻ thơ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Được vui chơi giải trí, đem lại tiếng cười vui...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Rèn luyện khả năng nghe, xác định phương hướng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 kết nối </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bạn bè...</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Tránh được một số thói xấu của đời sống hiện đại ( nghiện games..)</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8865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1050877" y="713127"/>
            <a:ext cx="10090245" cy="522259"/>
          </a:xfrm>
          <a:prstGeom prst="rect">
            <a:avLst/>
          </a:prstGeom>
        </p:spPr>
        <p:txBody>
          <a:bodyPr wrap="square">
            <a:spAutoFit/>
          </a:bodyPr>
          <a:lstStyle/>
          <a:p>
            <a:pPr>
              <a:lnSpc>
                <a:spcPct val="107000"/>
              </a:lnSpc>
              <a:spcAft>
                <a:spcPts val="800"/>
              </a:spcAft>
            </a:pP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Dàn ý: Giới thiệu trò chơi : “Bịt mắt bắt dê</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descr="Bịt mắt bắt dê | Special Ki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061" y="1495030"/>
            <a:ext cx="5740766" cy="5001303"/>
          </a:xfrm>
          <a:prstGeom prst="rect">
            <a:avLst/>
          </a:prstGeom>
          <a:noFill/>
          <a:ln>
            <a:noFill/>
          </a:ln>
        </p:spPr>
      </p:pic>
      <p:pic>
        <p:nvPicPr>
          <p:cNvPr id="11" name="Picture 10" descr="Chơi Bịt mắt bắt dê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1826" y="1495030"/>
            <a:ext cx="5440907" cy="5001303"/>
          </a:xfrm>
          <a:prstGeom prst="rect">
            <a:avLst/>
          </a:prstGeom>
          <a:noFill/>
          <a:ln>
            <a:noFill/>
          </a:ln>
        </p:spPr>
      </p:pic>
    </p:spTree>
    <p:extLst>
      <p:ext uri="{BB962C8B-B14F-4D97-AF65-F5344CB8AC3E}">
        <p14:creationId xmlns:p14="http://schemas.microsoft.com/office/powerpoint/2010/main" val="3571396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868907" y="521084"/>
            <a:ext cx="10454185" cy="5809411"/>
          </a:xfrm>
          <a:prstGeom prst="rect">
            <a:avLst/>
          </a:prstGeom>
        </p:spPr>
        <p:txBody>
          <a:bodyPr wrap="square">
            <a:spAutoFit/>
          </a:bodyPr>
          <a:lstStyle/>
          <a:p>
            <a:pPr>
              <a:lnSpc>
                <a:spcPct val="150000"/>
              </a:lnSpc>
              <a:spcAft>
                <a:spcPts val="800"/>
              </a:spcAft>
            </a:pP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Mở bài: </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Dẫn dắt, giới thiệu khái quát trò chơi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Thân bài: </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Giới thiệu các quy tắc, luật lệ của trò chơi bịt mắt bắt dê:</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Giới thiệu nguồn gốc của trò chơi: Bắt nguồn từ Hi Lạp</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Đối tượng, địa điểm diễn ra trò chơi: </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Chơi trò bịt mắt bắt dê thường là các bạn trẻ cùng độ tuổi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 ra ở bất cứ không gian trống nào như sân nhà, sân trường....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Quy định về cách chơi.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800" i="1">
                <a:solidFill>
                  <a:srgbClr val="000000"/>
                </a:solidFill>
                <a:latin typeface="Times New Roman" panose="02020603050405020304" pitchFamily="18" charset="0"/>
                <a:ea typeface="Times New Roman" panose="02020603050405020304" pitchFamily="18" charset="0"/>
              </a:rPr>
              <a:t> Tùy theo mỗi vùng miền mà có cách chơi khác nhau. Sau đây là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271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2429" y="1238880"/>
            <a:ext cx="11127475" cy="5262979"/>
          </a:xfrm>
          <a:prstGeom prst="rect">
            <a:avLst/>
          </a:prstGeom>
        </p:spPr>
        <p:txBody>
          <a:bodyPr wrap="square">
            <a:spAutoFit/>
          </a:bodyPr>
          <a:lstStyle/>
          <a:p>
            <a:pPr algn="just">
              <a:lnSpc>
                <a:spcPct val="150000"/>
              </a:lnSpc>
              <a:spcAft>
                <a:spcPts val="800"/>
              </a:spcAft>
            </a:pPr>
            <a:r>
              <a:rPr lang="en-US" sz="28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 nhóm cùng oẳn tù tì hoặc chọn một người xung phong bịt mắt đi bắt dê, khăn bịt mắt, những người xung quanh đứng thành vòng tròn rộng. Người chơi chạy xung quanh người bịt mắt cho 1đến khi người đó hô “đứng lại” thì phải đứng lại không được di chuyển, lúc này người bịt mắt đi quanh vòng tròn và bắt một người bất kỳ, người chơi cố tạo ra tiếng động để người bịt mắt mất phương hướng khó phán đoán. Cho đến khi người bịt mắt bắt được và đoán đúng tên một ai đó thì người đó phải thế chỗ cho người bịt mắt. Nếu không bắt được ai lại hô bắt đầu để mọi người di chuyển.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841612" y="491890"/>
            <a:ext cx="8807355" cy="553357"/>
          </a:xfrm>
          <a:prstGeom prst="rect">
            <a:avLst/>
          </a:prstGeom>
        </p:spPr>
        <p:txBody>
          <a:bodyPr wrap="square">
            <a:spAutoFit/>
          </a:bodyPr>
          <a:lstStyle/>
          <a:p>
            <a:pPr lvl="0" algn="just">
              <a:lnSpc>
                <a:spcPct val="107000"/>
              </a:lnSpc>
              <a:spcAft>
                <a:spcPts val="80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cách chơi bịt mắt bắt dê phổ biến như sau: </a:t>
            </a:r>
            <a:endPar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619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1019034" y="1230668"/>
            <a:ext cx="10376848" cy="4616648"/>
          </a:xfrm>
          <a:prstGeom prst="rect">
            <a:avLst/>
          </a:prstGeom>
        </p:spPr>
        <p:txBody>
          <a:bodyPr wrap="square">
            <a:spAutoFit/>
          </a:bodyPr>
          <a:lstStyle/>
          <a:p>
            <a:pPr algn="just">
              <a:lnSpc>
                <a:spcPct val="150000"/>
              </a:lnSpc>
              <a:spcAft>
                <a:spcPts val="800"/>
              </a:spcAft>
            </a:pP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 </a:t>
            </a:r>
            <a:r>
              <a:rPr lang="vi-VN"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Chọn hai người vào chơi, một người làm dê, một người đi bắt dê. Cả hai cùng đứng trong vòng tròn và bịt bịt mắt, đứng quay lưng vào nhau. Sau đó nghe theo hiệu lệnh người làm dê vừa di chuyển vừa kêu “be be” để người bắt dê định hình phương hướng và đuổi bắt. Những người đứng xung quanh hò reo tạo không khí sôi động. Người săn bắt được dê thì dê được thay chỗ làm người săn và một người khác ở hàng rào vào làm dê, người săn thắng cuộc trở lại làm hàng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rào</a:t>
            </a:r>
            <a:r>
              <a:rPr lang="en-US" sz="28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966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8089" y="622166"/>
            <a:ext cx="10454185" cy="5698483"/>
          </a:xfrm>
          <a:prstGeom prst="rect">
            <a:avLst/>
          </a:prstGeom>
        </p:spPr>
        <p:txBody>
          <a:bodyPr wrap="square">
            <a:spAutoFit/>
          </a:bodyPr>
          <a:lstStyle/>
          <a:p>
            <a:pPr lvl="0" algn="just">
              <a:lnSpc>
                <a:spcPct val="150000"/>
              </a:lnSpc>
              <a:spcAft>
                <a:spcPts val="800"/>
              </a:spcAft>
            </a:pPr>
            <a:r>
              <a:rPr lang="vi-VN" sz="28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Luật chơi trò bịt mắt bắt </a:t>
            </a:r>
            <a:r>
              <a:rPr lang="vi-VN" sz="28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dê.</a:t>
            </a:r>
            <a:endPar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Mắt phải được bịt kín</a:t>
            </a:r>
            <a:endPar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Người chơi chỉ được cổ vũ, không được nhắc hoặc mách cho bạn đi bắt dê</a:t>
            </a:r>
            <a:endPar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Không được đi ra khỏi vòng tròn</a:t>
            </a:r>
            <a:endPar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Nếu trong một thời gian quy định mà không bắt được dê thì coi như bên dê thắng và thay người khác vào chơi.</a:t>
            </a:r>
            <a:endPar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Aft>
                <a:spcPts val="80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 trong 100 trò chơi dân gian cho thiếu nhi, NXB Kim Đồng,2014</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3768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1291989" y="1544407"/>
            <a:ext cx="10172132" cy="3642023"/>
          </a:xfrm>
          <a:prstGeom prst="rect">
            <a:avLst/>
          </a:prstGeom>
        </p:spPr>
        <p:txBody>
          <a:bodyPr wrap="square">
            <a:spAutoFit/>
          </a:bodyPr>
          <a:lstStyle/>
          <a:p>
            <a:pPr>
              <a:lnSpc>
                <a:spcPct val="200000"/>
              </a:lnSpc>
              <a:spcAft>
                <a:spcPts val="800"/>
              </a:spcAft>
            </a:pP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Kết bài:  Giá trị ý nghĩa của trò chơi.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pPr>
            <a:r>
              <a:rPr lang="en-US" sz="2800" i="1">
                <a:solidFill>
                  <a:srgbClr val="000000"/>
                </a:solidFill>
                <a:latin typeface="Times New Roman" panose="02020603050405020304" pitchFamily="18" charset="0"/>
                <a:ea typeface="Times New Roman" panose="02020603050405020304" pitchFamily="18" charset="0"/>
              </a:rPr>
              <a:t>  Trò chơi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2"/>
              </a:rPr>
              <a:t>bịt mắt bắt dê</a:t>
            </a:r>
            <a:r>
              <a:rPr lang="en-US" sz="2800" i="1">
                <a:solidFill>
                  <a:srgbClr val="000000"/>
                </a:solidFill>
                <a:latin typeface="Times New Roman" panose="02020603050405020304" pitchFamily="18" charset="0"/>
                <a:ea typeface="Times New Roman" panose="02020603050405020304" pitchFamily="18" charset="0"/>
              </a:rPr>
              <a:t> giúp </a:t>
            </a:r>
            <a:r>
              <a:rPr lang="vi-VN" sz="2800" i="1">
                <a:solidFill>
                  <a:srgbClr val="000000"/>
                </a:solidFill>
                <a:latin typeface="Times New Roman" panose="02020603050405020304" pitchFamily="18" charset="0"/>
                <a:ea typeface="Times New Roman" panose="02020603050405020304" pitchFamily="18" charset="0"/>
              </a:rPr>
              <a:t>người chơi</a:t>
            </a:r>
            <a:r>
              <a:rPr lang="en-US" sz="2800" i="1">
                <a:solidFill>
                  <a:srgbClr val="000000"/>
                </a:solidFill>
                <a:latin typeface="Times New Roman" panose="02020603050405020304" pitchFamily="18" charset="0"/>
                <a:ea typeface="Times New Roman" panose="02020603050405020304" pitchFamily="18" charset="0"/>
              </a:rPr>
              <a:t> rèn luyện kĩ năng di chuyển, nhanh nhẹn, khéo léo và khả năng phán đoán. Trò chơi giúp tạo không khí vui vẻ, sôi động và tăng thêm tính đoàn kết. </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125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3498" y="707214"/>
            <a:ext cx="10731690" cy="5368777"/>
          </a:xfrm>
          <a:prstGeom prst="rect">
            <a:avLst/>
          </a:prstGeom>
        </p:spPr>
        <p:txBody>
          <a:bodyPr wrap="square">
            <a:spAutoFit/>
          </a:bodyPr>
          <a:lstStyle/>
          <a:p>
            <a:pPr algn="just">
              <a:lnSpc>
                <a:spcPct val="107000"/>
              </a:lnSpc>
              <a:spcAft>
                <a:spcPts val="800"/>
              </a:spcAft>
            </a:pP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Thân bài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Nguồn gốc của trò chơi: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Bịt mắt bắt dê</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là tên gọi thân thuộc của tuổi thơ nhiều bạn, cái tên này bắt nguồn từ Hy Lạp cổ đại với cách gọi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coppermosquito</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nghĩa là “muỗi đồng”. Trong tiếng Anh, người ta thường dùng</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Blind-man's-buff</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để chỉ về trò chơi dân gian vui nhộn này.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Bịt mắt bắt dê thích hợp cho mọi lứa tuổi đặc biệt là với trẻ con, do đó xuất hiện nhiều tại các vùng thôn quê Việt Nam, tại các hội làng cùng với kéo co, rồng rắn lên mây… Sự phổ biến của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ịt mắt bắt dê còn được thể hiện qua tranh Đông Hồ với màu sắc tươi sáng, đường nét nhí nhảnh. Để thích hợp cho nhiều người hơn, bịt mắt bắt dê đã có nhiều phiên bản, luật chơi khác nhau để tăng thêm phần thú vị.</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672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3623" y="1116646"/>
            <a:ext cx="10376849" cy="4805162"/>
          </a:xfrm>
          <a:prstGeom prst="rect">
            <a:avLst/>
          </a:prstGeom>
        </p:spPr>
        <p:txBody>
          <a:bodyPr wrap="square">
            <a:spAutoFit/>
          </a:bodyPr>
          <a:lstStyle/>
          <a:p>
            <a:pPr algn="just">
              <a:lnSpc>
                <a:spcPct val="107000"/>
              </a:lnSpc>
              <a:spcAft>
                <a:spcPts val="800"/>
              </a:spcAft>
            </a:pPr>
            <a:r>
              <a:rPr lang="vi-VN"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 định về người chơi và các điều kiện cần chuẩn bị</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Trò chơi dân gian nói chung và bịt mắt bắt dê nói riêng thường không giới hạn số lượng người tham gia, tuy nhiên để cuộc vui trọn vẹn và tổ chức có trật tự nhất số lượng nên từ 3 - 15 người. Người tham gia nên đồng trang lứa để thêm công bằng hơn cho trò chơi.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Để chơi trò chơi dân gian này thì  chỉ cần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trang bị một vài sợi dây đủ dài để “bịt mắt" người đi tìm dê, có thể là vải màu tối chất liệu mềm mỏng hoặc đồ bịt mắt để ngủ, giúp cho mắt thoải mái mà vẫn hạn chế tầm nhìn của người chơi.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đã có người chơi, dây vải để bịt mắt thì chọn một địa điểm thích hợp là có thể cùng nhau vui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chơi</a:t>
            </a:r>
            <a:r>
              <a:rPr lang="vi-VN"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037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8089" y="1389603"/>
            <a:ext cx="10376849" cy="3852017"/>
          </a:xfrm>
          <a:prstGeom prst="rect">
            <a:avLst/>
          </a:prstGeom>
        </p:spPr>
        <p:txBody>
          <a:bodyPr wrap="square">
            <a:spAutoFit/>
          </a:bodyPr>
          <a:lstStyle/>
          <a:p>
            <a:pPr lvl="0" algn="just">
              <a:lnSpc>
                <a:spcPct val="107000"/>
              </a:lnSpc>
              <a:spcAft>
                <a:spcPts val="800"/>
              </a:spcAft>
            </a:pP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Bởi đây là một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trò chơi dân gian mà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số lượng người chơi, người cổ vũ đông nên cần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 địa điểm tổ chức có không gian rộng, không có vật cản, nên là mặt cỏ hoặc nền đất để hạn chế chấn thương nếu vô tình té ngã. Tuy nhiên cũng cần giới hạn khoảng không gian chơi để không di chuyển quá xa, khiến người bị bịt mắt không thể “bắt dê".</a:t>
            </a:r>
            <a:endPar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spcAft>
                <a:spcPts val="8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 trận đấu thường sẽ phân chia để xem ai là người bịt mắt và ai là người trốn để không bị bắt.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Tùy theo mỗi vùng miền mà có cách chơi khác nhau. Sau đây là 2 cách chơi bịt mắt bắt dê phổ biến như sau: </a:t>
            </a:r>
            <a:endPar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23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1120404" y="1325726"/>
            <a:ext cx="9951191" cy="5676939"/>
          </a:xfrm>
          <a:prstGeom prst="rect">
            <a:avLst/>
          </a:prstGeom>
        </p:spPr>
        <p:txBody>
          <a:bodyPr wrap="square">
            <a:spAutoFit/>
          </a:bodyPr>
          <a:lstStyle/>
          <a:p>
            <a:pPr algn="just">
              <a:lnSpc>
                <a:spcPct val="150000"/>
              </a:lnSpc>
              <a:spcAft>
                <a:spcPts val="0"/>
              </a:spcAft>
              <a:tabLst>
                <a:tab pos="1386840" algn="l"/>
              </a:tabLs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 Yêu cầu đối với bài văn </a:t>
            </a:r>
            <a:r>
              <a:rPr lang="vi-VN"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thuyết minh về một quy tắc hoặc luật lệ trong</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trò chơi hay</a:t>
            </a:r>
            <a:r>
              <a:rPr lang="vi-VN"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hoạt động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tabLst>
                <a:tab pos="1386840" algn="l"/>
              </a:tabLst>
            </a:pPr>
            <a:r>
              <a:rPr lang="vi-VN"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Giới thiệu được những thông tin cần thiết về trò chơi hay hoạt động (hoàn cảnh diễn ra, đối tượng tham gia).</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tabLst>
                <a:tab pos="1386840" algn="l"/>
              </a:tabLst>
            </a:pPr>
            <a:r>
              <a:rPr lang="vi-VN"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Miêu tả được quy tắc hoặc luật lệ trò chơi hay hoạt động.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tabLst>
                <a:tab pos="1386840" algn="l"/>
              </a:tabLst>
            </a:pPr>
            <a:r>
              <a:rPr lang="vi-VN"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Nêu được vai trò, tác dụng của trò chơi hay hoạt động đối với con người.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tabLst>
                <a:tab pos="1386840" algn="l"/>
              </a:tabLst>
            </a:pPr>
            <a:r>
              <a:rPr lang="vi-VN"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Nêu được ý nghĩa của trò chơi hay hoạt động đó.</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1000"/>
              </a:spcAft>
              <a:tabLst>
                <a:tab pos="1386840" algn="l"/>
              </a:tabLst>
            </a:pP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1002355" y="585917"/>
            <a:ext cx="4438907" cy="556434"/>
          </a:xfrm>
          <a:prstGeom prst="rect">
            <a:avLst/>
          </a:prstGeom>
        </p:spPr>
        <p:txBody>
          <a:bodyPr wrap="none">
            <a:spAutoFit/>
          </a:bodyPr>
          <a:lstStyle/>
          <a:p>
            <a:pPr algn="just">
              <a:lnSpc>
                <a:spcPct val="115000"/>
              </a:lnSpc>
              <a:spcBef>
                <a:spcPts val="600"/>
              </a:spcBef>
              <a:spcAft>
                <a:spcPts val="6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NHẮC LẠI LÍ THUYẾT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695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1736" y="1212181"/>
            <a:ext cx="10103893" cy="4774064"/>
          </a:xfrm>
          <a:prstGeom prst="rect">
            <a:avLst/>
          </a:prstGeom>
        </p:spPr>
        <p:txBody>
          <a:bodyPr wrap="square">
            <a:spAutoFit/>
          </a:bodyPr>
          <a:lstStyle/>
          <a:p>
            <a:pPr algn="just">
              <a:lnSpc>
                <a:spcPct val="107000"/>
              </a:lnSpc>
              <a:spcAft>
                <a:spcPts val="80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 1: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Cả nhóm cùng oẳn tù tì hoặc chọn một người xung phong bịt mắt đi bắt dê, khăn bịt mắt, những người xung quanh đứng thành vòng tròn rộng. Người chơi chạy xung quanh người bịt mắt cho 1đến khi người đó hô “đứng lại” thì phải đứng lại không được di chuyển, lúc này người bịt mắt đi quanh vòng tròn và bắt một người bất kỳ, người chơi cố tạo ra tiếng động để người bịt mắt mất phương hướng khó phán đoán. Cho đến khi người bịt mắt bắt được và đoán đúng tên một ai đó thì người đó phải thế chỗ cho người bịt mắt. Nếu không bắt được ai lại hô bắt đầu để mọi người di chuyển.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948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5384" y="980169"/>
            <a:ext cx="10376849" cy="5288114"/>
          </a:xfrm>
          <a:prstGeom prst="rect">
            <a:avLst/>
          </a:prstGeom>
        </p:spPr>
        <p:txBody>
          <a:bodyPr wrap="square">
            <a:spAutoFit/>
          </a:bodyPr>
          <a:lstStyle/>
          <a:p>
            <a:pPr algn="just">
              <a:lnSpc>
                <a:spcPct val="150000"/>
              </a:lnSpc>
              <a:spcAft>
                <a:spcPts val="8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 2</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Chọn hai người vào chơi, một người làm dê, một người đi bắt dê. Cả hai cùng đứng trong vòng tròn và bịt bịt mắt, đứng quay lưng vào nhau. Sau đó nghe theo hiệu lệnh người làm dê vừa di chuyển vừa kêu “be be” để người bắt dê định hình phương hướng và đuổi bắt. Những người đứng xung quanh hò reo tạo không khí sôi động. Người săn bắt được dê thì dê được thay chỗ làm người săn và một người khác ở hàng rào vào làm dê, người săn thắng cuộc trở lại làm hàng rào.</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125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7271" y="1225830"/>
            <a:ext cx="10103893" cy="4774064"/>
          </a:xfrm>
          <a:prstGeom prst="rect">
            <a:avLst/>
          </a:prstGeom>
        </p:spPr>
        <p:txBody>
          <a:bodyPr wrap="square">
            <a:spAutoFit/>
          </a:bodyPr>
          <a:lstStyle/>
          <a:p>
            <a:pPr algn="just">
              <a:lnSpc>
                <a:spcPct val="107000"/>
              </a:lnSpc>
              <a:spcAft>
                <a:spcPts val="800"/>
              </a:spcAft>
            </a:pPr>
            <a:r>
              <a:rPr lang="vi-VN"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Lưu ý luật chơi: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 chơi theo cách chơi nào thì trò “ bịt mắt bắt dê” cũng cần tuân thủ quy luật chung.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 “bắt dê”</a:t>
            </a:r>
            <a:r>
              <a:rPr lang="vi-VN"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mắt</a:t>
            </a: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ắt phải được bịt </a:t>
            </a: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kín</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không được ti hí trong quá trình chơi và tìm kiếm xung quanh, bắt lấy một ai đó và đoán trúng tên của người đó. Người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dê”, c</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ần luồn lách để không bị người bịt mắt bắt. Không được chạy ra khỏi khu vực được phân chia từ trước.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 chơi chỉ được cổ vũ, không được nhắc hoặc mách cho bạn đi bắt </a:t>
            </a: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dê</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Không được đi ra khỏi vòng </a:t>
            </a: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tròn.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Nếu trong một thời gian quy định mà không bắt được dê thì coi như bên dê thắng và thay người khác vào </a:t>
            </a:r>
            <a:r>
              <a:rPr lang="vi-VN"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chơi.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033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ột người bị mắt, nhiều người làm dê"/>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3297438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1736" y="1089351"/>
            <a:ext cx="10376849" cy="4964821"/>
          </a:xfrm>
          <a:prstGeom prst="rect">
            <a:avLst/>
          </a:prstGeom>
        </p:spPr>
        <p:txBody>
          <a:bodyPr wrap="square">
            <a:spAutoFit/>
          </a:bodyPr>
          <a:lstStyle/>
          <a:p>
            <a:pPr algn="just">
              <a:lnSpc>
                <a:spcPct val="107000"/>
              </a:lnSpc>
              <a:spcAft>
                <a:spcPts val="800"/>
              </a:spcAft>
            </a:pPr>
            <a:r>
              <a:rPr lang="vi-VN"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Kết luận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800" b="1">
                <a:solidFill>
                  <a:srgbClr val="000000"/>
                </a:solidFill>
                <a:latin typeface="Times New Roman" panose="02020603050405020304" pitchFamily="18" charset="0"/>
                <a:ea typeface="Times New Roman" panose="02020603050405020304" pitchFamily="18" charset="0"/>
              </a:rPr>
              <a:t>       Cuộc sống hiện đại hôm nay, bên cạnh những </a:t>
            </a:r>
            <a:r>
              <a:rPr lang="vi-VN" sz="2800">
                <a:solidFill>
                  <a:srgbClr val="000000"/>
                </a:solidFill>
                <a:latin typeface="Times New Roman" panose="02020603050405020304" pitchFamily="18" charset="0"/>
                <a:ea typeface="Times New Roman" panose="02020603050405020304" pitchFamily="18" charset="0"/>
              </a:rPr>
              <a:t>trò chơi dân gian còn có nhiều trò chơi hiện đại hấp dẫn. Thế nhưng trò chơi dân gian bịt mắt bắt dê vẫn được mọi người yêu mến bởi ý nghĩa riêng của nó. Nếu ai đã từng chơi trò chơi thú vị này thì đều nhận thấy ý nghĩa lớn lao của nó:</a:t>
            </a:r>
            <a:r>
              <a:rPr lang="en-US" sz="2800">
                <a:solidFill>
                  <a:srgbClr val="000000"/>
                </a:solidFill>
                <a:latin typeface="Times New Roman" panose="02020603050405020304" pitchFamily="18" charset="0"/>
                <a:ea typeface="Times New Roman" panose="02020603050405020304" pitchFamily="18" charset="0"/>
              </a:rPr>
              <a:t>Trò chơi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hlinkClick r:id="rId2"/>
              </a:rPr>
              <a:t>bịt mắt bắt dê</a:t>
            </a:r>
            <a:r>
              <a:rPr lang="en-US" sz="2800">
                <a:solidFill>
                  <a:srgbClr val="000000"/>
                </a:solidFill>
                <a:latin typeface="Times New Roman" panose="02020603050405020304" pitchFamily="18" charset="0"/>
                <a:ea typeface="Times New Roman" panose="02020603050405020304" pitchFamily="18" charset="0"/>
              </a:rPr>
              <a:t> giúp </a:t>
            </a:r>
            <a:r>
              <a:rPr lang="vi-VN" sz="2800">
                <a:solidFill>
                  <a:srgbClr val="000000"/>
                </a:solidFill>
                <a:latin typeface="Times New Roman" panose="02020603050405020304" pitchFamily="18" charset="0"/>
                <a:ea typeface="Times New Roman" panose="02020603050405020304" pitchFamily="18" charset="0"/>
              </a:rPr>
              <a:t>người chơi</a:t>
            </a:r>
            <a:r>
              <a:rPr lang="en-US" sz="2800">
                <a:solidFill>
                  <a:srgbClr val="000000"/>
                </a:solidFill>
                <a:latin typeface="Times New Roman" panose="02020603050405020304" pitchFamily="18" charset="0"/>
                <a:ea typeface="Times New Roman" panose="02020603050405020304" pitchFamily="18" charset="0"/>
              </a:rPr>
              <a:t> rèn luyện kĩ năng di chuyển, nhanh nhẹn, khéo léo và khả năng phán đoán. Trò chơi giúp tạo không khí vui vẻ, sôi động và tăng thêm tính đoàn kết.</a:t>
            </a:r>
            <a:r>
              <a:rPr lang="vi-VN" sz="2800">
                <a:solidFill>
                  <a:srgbClr val="000000"/>
                </a:solidFill>
                <a:latin typeface="Times New Roman" panose="02020603050405020304" pitchFamily="18" charset="0"/>
                <a:ea typeface="Times New Roman" panose="02020603050405020304" pitchFamily="18" charset="0"/>
              </a:rPr>
              <a:t> Hơn nữa trong đời sống hiện đại hôm nay trò chơi này cũng góp phần gìn giữ phát huy giá trị truyền thống văn hóa dân gian.Vì vậy mỗi chúng ta nhất là trẻ em cần trân trọng gìn giữ</a:t>
            </a:r>
            <a:r>
              <a:rPr lang="vi-VN" sz="2800" i="1">
                <a:solidFill>
                  <a:srgbClr val="000000"/>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905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7145" y="1345497"/>
            <a:ext cx="5190699" cy="522259"/>
          </a:xfrm>
          <a:prstGeom prst="rect">
            <a:avLst/>
          </a:prstGeom>
        </p:spPr>
        <p:txBody>
          <a:bodyPr wrap="square">
            <a:spAutoFit/>
          </a:bodyPr>
          <a:lstStyle/>
          <a:p>
            <a:pPr>
              <a:lnSpc>
                <a:spcPct val="107000"/>
              </a:lnSpc>
              <a:spcAft>
                <a:spcPts val="800"/>
              </a:spcAft>
            </a:pPr>
            <a:r>
              <a:rPr kumimoji="0" lang="en-US" sz="2800" b="0"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ea typeface="Calibri" panose="020F0502020204030204" pitchFamily="34" charset="0"/>
              </a:rPr>
              <a:t>Bước 4. Kiểm tra và chỉnh sửa</a:t>
            </a:r>
            <a:endPar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1073624" y="2413185"/>
            <a:ext cx="7579058" cy="738664"/>
          </a:xfrm>
          <a:prstGeom prst="rect">
            <a:avLst/>
          </a:prstGeom>
        </p:spPr>
        <p:txBody>
          <a:bodyPr wrap="square">
            <a:spAutoFit/>
          </a:bodyPr>
          <a:lstStyle/>
          <a:p>
            <a:pPr algn="just">
              <a:lnSpc>
                <a:spcPct val="150000"/>
              </a:lnSpc>
              <a:spcAft>
                <a:spcPts val="800"/>
              </a:spcAft>
            </a:pPr>
            <a:r>
              <a:rPr lang="vi-VN" sz="2800">
                <a:solidFill>
                  <a:srgbClr val="000000"/>
                </a:solidFill>
                <a:latin typeface="Times New Roman" panose="02020603050405020304" pitchFamily="18" charset="0"/>
                <a:ea typeface="Times New Roman" panose="02020603050405020304" pitchFamily="18" charset="0"/>
              </a:rPr>
              <a:t>Kiểm tra chỉnh sửa theo tiêu chí</a:t>
            </a:r>
            <a:r>
              <a:rPr lang="en-US" sz="2800">
                <a:solidFill>
                  <a:srgbClr val="000000"/>
                </a:solidFill>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215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8089" y="1389603"/>
            <a:ext cx="10376849" cy="1684564"/>
          </a:xfrm>
          <a:prstGeom prst="rect">
            <a:avLst/>
          </a:prstGeom>
        </p:spPr>
        <p:txBody>
          <a:bodyPr wrap="square">
            <a:spAutoFit/>
          </a:bodyPr>
          <a:lstStyle/>
          <a:p>
            <a:pPr algn="just">
              <a:lnSpc>
                <a:spcPct val="200000"/>
              </a:lnSpc>
              <a:spcAft>
                <a:spcPts val="0"/>
              </a:spcAft>
            </a:pPr>
            <a:r>
              <a:rPr lang="en-US" sz="2800" b="1">
                <a:solidFill>
                  <a:srgbClr val="FF0000"/>
                </a:solidFill>
                <a:latin typeface="Times New Roman" panose="02020603050405020304" pitchFamily="18" charset="0"/>
                <a:ea typeface="MS Mincho"/>
                <a:cs typeface="Times New Roman" panose="02020603050405020304" pitchFamily="18" charset="0"/>
              </a:rPr>
              <a:t>ĐỀ 2: </a:t>
            </a:r>
            <a:r>
              <a:rPr lang="en-US" sz="2800" b="1">
                <a:solidFill>
                  <a:srgbClr val="0070C0"/>
                </a:solidFill>
                <a:latin typeface="Times New Roman" panose="02020603050405020304" pitchFamily="18" charset="0"/>
                <a:ea typeface="MS Mincho"/>
                <a:cs typeface="Times New Roman" panose="02020603050405020304" pitchFamily="18" charset="0"/>
              </a:rPr>
              <a:t>Viết </a:t>
            </a:r>
            <a:r>
              <a:rPr lang="vi-VN" sz="2800" b="1">
                <a:solidFill>
                  <a:srgbClr val="0070C0"/>
                </a:solidFill>
                <a:latin typeface="Times New Roman" panose="02020603050405020304" pitchFamily="18" charset="0"/>
                <a:ea typeface="MS Mincho"/>
                <a:cs typeface="Times New Roman" panose="02020603050405020304" pitchFamily="18" charset="0"/>
              </a:rPr>
              <a:t>văn bản thuyết minh về một quy tắc hay luật lệ của một hoạt động mà em và các bạn trong lớp quan tâm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095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868907" y="713127"/>
            <a:ext cx="10454185" cy="583185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smtClean="0">
                <a:ln>
                  <a:noFill/>
                </a:ln>
                <a:solidFill>
                  <a:srgbClr val="FF0000"/>
                </a:solidFill>
                <a:effectLst/>
                <a:uLnTx/>
                <a:uFillTx/>
                <a:latin typeface="Times New Roman" panose="02020603050405020304" pitchFamily="18" charset="0"/>
                <a:ea typeface="MS Mincho"/>
                <a:cs typeface="+mn-cs"/>
              </a:rPr>
              <a:t>Bước 1: Chuẩn bị</a:t>
            </a:r>
            <a:endParaRPr kumimoji="0" lang="en-US" sz="2400" b="0" i="0" u="none" strike="noStrike" kern="1200" cap="none" spc="0" normalizeH="0" baseline="0" noProof="0" smtClean="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algn="just">
              <a:lnSpc>
                <a:spcPct val="150000"/>
              </a:lnSpc>
              <a:spcAft>
                <a:spcPts val="0"/>
              </a:spcAft>
            </a:pPr>
            <a:r>
              <a:rPr lang="en-US" sz="2800">
                <a:solidFill>
                  <a:srgbClr val="0D0D0D"/>
                </a:solidFill>
                <a:latin typeface="Times New Roman" panose="02020603050405020304" pitchFamily="18" charset="0"/>
                <a:ea typeface="MS Mincho"/>
                <a:cs typeface="Times New Roman" panose="02020603050405020304" pitchFamily="18" charset="0"/>
              </a:rPr>
              <a:t>- Xác định đề tài: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D0D0D"/>
                </a:solidFill>
                <a:latin typeface="Times New Roman" panose="02020603050405020304" pitchFamily="18" charset="0"/>
                <a:ea typeface="MS Mincho"/>
                <a:cs typeface="Times New Roman" panose="02020603050405020304" pitchFamily="18" charset="0"/>
              </a:rPr>
              <a:t>+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 và xác định yêu cầu của bài tập về kiểu bài, nội dung và dung lượng bài viết:</a:t>
            </a:r>
            <a:r>
              <a:rPr lang="en-US" sz="2800" i="1">
                <a:latin typeface="Times New Roman" panose="02020603050405020304" pitchFamily="18" charset="0"/>
                <a:ea typeface="MS Mincho"/>
                <a:cs typeface="Times New Roman" panose="02020603050405020304" pitchFamily="18" charset="0"/>
              </a:rPr>
              <a:t> bài văn trình bày cảm xúc đối với một sự việc để lại cho em ấn tượng sâu sắc</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i="1">
                <a:latin typeface="Times New Roman" panose="02020603050405020304" pitchFamily="18" charset="0"/>
                <a:ea typeface="MS Mincho"/>
                <a:cs typeface="Times New Roman" panose="02020603050405020304" pitchFamily="18" charset="0"/>
              </a:rPr>
              <a:t>+</a:t>
            </a:r>
            <a:r>
              <a:rPr lang="en-US" sz="2800">
                <a:latin typeface="Times New Roman" panose="02020603050405020304" pitchFamily="18" charset="0"/>
                <a:ea typeface="MS Mincho"/>
                <a:cs typeface="Times New Roman" panose="02020603050405020304" pitchFamily="18" charset="0"/>
              </a:rPr>
              <a:t> Xác định </a:t>
            </a:r>
            <a:r>
              <a:rPr lang="vi-VN" sz="2800">
                <a:latin typeface="Times New Roman" panose="02020603050405020304" pitchFamily="18" charset="0"/>
                <a:ea typeface="MS Mincho"/>
                <a:cs typeface="Times New Roman" panose="02020603050405020304" pitchFamily="18" charset="0"/>
              </a:rPr>
              <a:t>hoạt động mà em và các bạn trong lớp quan tâm: ‘Hoạt động thi văn nghệ chào mừng Ngày Nhà giáo Việt Nam 20/11)</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latin typeface="Times New Roman" panose="02020603050405020304" pitchFamily="18" charset="0"/>
                <a:ea typeface="MS Mincho"/>
                <a:cs typeface="Times New Roman" panose="02020603050405020304" pitchFamily="18" charset="0"/>
              </a:rPr>
              <a:t>  </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Thu thập tài liệu:</a:t>
            </a:r>
            <a:r>
              <a:rPr lang="vi-VN"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Từ kế hoạch của nhà trường, t</a:t>
            </a:r>
            <a:r>
              <a:rPr lang="en-US"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ừ thực tế quan sát và những trải nghiệm của bản thân.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4882846" y="189907"/>
            <a:ext cx="2426305" cy="523220"/>
          </a:xfrm>
          <a:prstGeom prst="rect">
            <a:avLst/>
          </a:prstGeom>
        </p:spPr>
        <p:txBody>
          <a:bodyPr wrap="none">
            <a:spAutoFit/>
          </a:bodyPr>
          <a:lstStyle/>
          <a:p>
            <a:pPr marL="30480" marR="30480" lvl="0" algn="just"/>
            <a:r>
              <a:rPr lang="en-US" sz="2800" smtClean="0">
                <a:solidFill>
                  <a:srgbClr val="FF0000"/>
                </a:solidFill>
                <a:latin typeface="Times New Roman" panose="02020603050405020304" pitchFamily="18" charset="0"/>
                <a:ea typeface="Times New Roman" panose="02020603050405020304" pitchFamily="18" charset="0"/>
              </a:rPr>
              <a:t>Bài tham </a:t>
            </a:r>
            <a:r>
              <a:rPr lang="en-US" sz="2800">
                <a:solidFill>
                  <a:srgbClr val="FF0000"/>
                </a:solidFill>
                <a:latin typeface="Times New Roman" panose="02020603050405020304" pitchFamily="18" charset="0"/>
                <a:ea typeface="Times New Roman" panose="02020603050405020304" pitchFamily="18" charset="0"/>
              </a:rPr>
              <a:t>khảo </a:t>
            </a:r>
            <a:endPar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240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1019032" y="415807"/>
            <a:ext cx="430271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Bước 2. Tìm ý và lập dàn ý</a:t>
            </a:r>
            <a:endParaRPr kumimoji="0" lang="en-US" sz="2800" b="0" i="0" u="none" strike="noStrike" kern="1200" cap="none" spc="0" normalizeH="0" baseline="0" noProof="0">
              <a:ln>
                <a:noFill/>
              </a:ln>
              <a:solidFill>
                <a:srgbClr val="FF0000"/>
              </a:solidFill>
              <a:effectLst/>
              <a:uLnTx/>
              <a:uFillTx/>
              <a:latin typeface="Calibri"/>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3781909540"/>
              </p:ext>
            </p:extLst>
          </p:nvPr>
        </p:nvGraphicFramePr>
        <p:xfrm>
          <a:off x="1182805" y="1885068"/>
          <a:ext cx="10199428" cy="4568524"/>
        </p:xfrm>
        <a:graphic>
          <a:graphicData uri="http://schemas.openxmlformats.org/drawingml/2006/table">
            <a:tbl>
              <a:tblPr firstRow="1" firstCol="1" bandRow="1"/>
              <a:tblGrid>
                <a:gridCol w="10199428">
                  <a:extLst>
                    <a:ext uri="{9D8B030D-6E8A-4147-A177-3AD203B41FA5}">
                      <a16:colId xmlns:a16="http://schemas.microsoft.com/office/drawing/2014/main" val="1941073707"/>
                    </a:ext>
                  </a:extLst>
                </a:gridCol>
              </a:tblGrid>
              <a:tr h="890536">
                <a:tc>
                  <a:txBody>
                    <a:bodyPr/>
                    <a:lstStyle/>
                    <a:p>
                      <a:pPr algn="just">
                        <a:lnSpc>
                          <a:spcPct val="107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 tưởng của tôi về </a:t>
                      </a: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Viết văn bản thuyết minh về một quy tắc hoặc  luật lệ trong </a:t>
                      </a: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 chơi hay </a:t>
                      </a:r>
                      <a:r>
                        <a:rPr lang="vi-VN"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 động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7041905"/>
                  </a:ext>
                </a:extLst>
              </a:tr>
              <a:tr h="3655394">
                <a:tc>
                  <a:txBody>
                    <a:bodyPr/>
                    <a:lstStyle/>
                    <a:p>
                      <a:pPr algn="just">
                        <a:lnSpc>
                          <a:spcPct val="107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Một số quy tắc trong cuộc thi: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Về đối tượng tham gia</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 chủ đề</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Về trang phục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Về kinh phí</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Về kế hoạch tập luyện,..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 vài lưu ý đặc biệt: Không tập quá muộn, không chia bè phái, không lãng phí,...</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34151"/>
                  </a:ext>
                </a:extLst>
              </a:tr>
            </a:tbl>
          </a:graphicData>
        </a:graphic>
      </p:graphicFrame>
      <p:sp>
        <p:nvSpPr>
          <p:cNvPr id="5" name="Rectangle 4"/>
          <p:cNvSpPr/>
          <p:nvPr/>
        </p:nvSpPr>
        <p:spPr>
          <a:xfrm>
            <a:off x="1303565" y="1028826"/>
            <a:ext cx="5134675" cy="553357"/>
          </a:xfrm>
          <a:prstGeom prst="rect">
            <a:avLst/>
          </a:prstGeom>
        </p:spPr>
        <p:txBody>
          <a:bodyPr wrap="none">
            <a:spAutoFit/>
          </a:bodyPr>
          <a:lstStyle/>
          <a:p>
            <a:pPr algn="just">
              <a:lnSpc>
                <a:spcPct val="107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Tìm ý</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điền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 phiếu ý tưởng: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486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4441" y="690405"/>
            <a:ext cx="10454185" cy="5831853"/>
          </a:xfrm>
          <a:prstGeom prst="rect">
            <a:avLst/>
          </a:prstGeom>
        </p:spPr>
        <p:txBody>
          <a:bodyPr wrap="square">
            <a:spAutoFit/>
          </a:bodyPr>
          <a:lstStyle/>
          <a:p>
            <a:pPr algn="just">
              <a:lnSpc>
                <a:spcPct val="150000"/>
              </a:lnSpc>
              <a:spcAft>
                <a:spcPts val="0"/>
              </a:spcAft>
            </a:pPr>
            <a:r>
              <a:rPr lang="en-US" sz="28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Lập dàn ý bằng cách chọn lọc, sắp xếp các ý đã tìm được, sắp xếp lại theo ba phần lớn của một bài văn, gồm:</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i="1">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r>
              <a:rPr lang="vi-VN" sz="2800" i="1">
                <a:solidFill>
                  <a:srgbClr val="0D0D0D"/>
                </a:solidFill>
                <a:latin typeface="Times New Roman" panose="02020603050405020304" pitchFamily="18" charset="0"/>
                <a:ea typeface="Calibri" panose="020F0502020204030204" pitchFamily="34" charset="0"/>
                <a:cs typeface="Times New Roman" panose="02020603050405020304" pitchFamily="18" charset="0"/>
              </a:rPr>
              <a:t>Mở đầu: </a:t>
            </a:r>
            <a:r>
              <a:rPr lang="en-US" sz="2800" i="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Nêu tên hoạt động, lí do giới thiệu quy tắc, hoạt động.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i="1">
                <a:solidFill>
                  <a:srgbClr val="0D0D0D"/>
                </a:solidFill>
                <a:latin typeface="Times New Roman" panose="02020603050405020304" pitchFamily="18" charset="0"/>
                <a:ea typeface="Calibri" panose="020F0502020204030204" pitchFamily="34" charset="0"/>
                <a:cs typeface="Times New Roman" panose="02020603050405020304" pitchFamily="18" charset="0"/>
              </a:rPr>
              <a:t>- Giới thiệu quy tắc trong hoạt động thi văn nghệ Chào mừng Ngày Nhà giáo Việt Nam 20/11.</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i="1">
                <a:solidFill>
                  <a:srgbClr val="0D0D0D"/>
                </a:solidFill>
                <a:latin typeface="Times New Roman" panose="02020603050405020304" pitchFamily="18" charset="0"/>
                <a:ea typeface="Calibri" panose="020F0502020204030204" pitchFamily="34" charset="0"/>
                <a:cs typeface="Times New Roman" panose="02020603050405020304" pitchFamily="18" charset="0"/>
              </a:rPr>
              <a:t>- Lí do: Chào mừng ngày nhà giáo Việt Nam, hưởng ứng phong trào thi văn nghệ của nhà trường. Đóng vai trò lớp trưởng, tôi xin đưa ra một số quy tắc trong hoạt động thi văn nghệ Chào mừng Ngày Nhà giáo Việt Nam 20/11.</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37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1223748" y="942063"/>
            <a:ext cx="10199427" cy="5593519"/>
          </a:xfrm>
          <a:prstGeom prst="rect">
            <a:avLst/>
          </a:prstGeom>
        </p:spPr>
        <p:txBody>
          <a:bodyPr wrap="square">
            <a:spAutoFit/>
          </a:bodyPr>
          <a:lstStyle/>
          <a:p>
            <a:pPr algn="just">
              <a:lnSpc>
                <a:spcPct val="107000"/>
              </a:lnSpc>
              <a:spcAft>
                <a:spcPts val="0"/>
              </a:spcAft>
              <a:tabLst>
                <a:tab pos="1386840" algn="l"/>
              </a:tabLs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 Dàn ý chung </a:t>
            </a:r>
            <a:r>
              <a:rPr lang="en-US" sz="2800" b="1">
                <a:solidFill>
                  <a:srgbClr val="0070C0"/>
                </a:solidFill>
                <a:latin typeface="Times New Roman" panose="02020603050405020304" pitchFamily="18" charset="0"/>
                <a:ea typeface="MS Mincho"/>
                <a:cs typeface="Times New Roman" panose="02020603050405020304" pitchFamily="18" charset="0"/>
              </a:rPr>
              <a:t>của một bài văn </a:t>
            </a:r>
            <a:r>
              <a:rPr lang="vi-VN" sz="2800" b="1">
                <a:solidFill>
                  <a:srgbClr val="0070C0"/>
                </a:solidFill>
                <a:latin typeface="Times New Roman" panose="02020603050405020304" pitchFamily="18" charset="0"/>
                <a:ea typeface="MS Mincho"/>
                <a:cs typeface="Times New Roman" panose="02020603050405020304" pitchFamily="18" charset="0"/>
              </a:rPr>
              <a:t>thuyết minh về một quy tắc </a:t>
            </a:r>
            <a:r>
              <a:rPr lang="vi-VN"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hoặc luật lệ trong</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trò chơi hay</a:t>
            </a:r>
            <a:r>
              <a:rPr lang="vi-VN"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hoạt động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Mở bài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Giới thiệu về trò chơi hay hoạt động (tên gọi, hoàn cảnh diễn ra, đối tượng tham gia).</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Thân bài</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Miêu tả quy tắc hoặc luật lệ của trò chơi hay hoạt động (cách chơi, luật chơi).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Nêu tác dụng của trò chơi hạy hoạt động.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Kết bài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1386840"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nghĩa của trò chơi hay hoạt động đối với cuộc sống của con người.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612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1000"/>
                                        <p:tgtEl>
                                          <p:spTgt spid="2">
                                            <p:txEl>
                                              <p:pRg st="5" end="5"/>
                                            </p:txEl>
                                          </p:spTgt>
                                        </p:tgtEl>
                                      </p:cBhvr>
                                    </p:animEffect>
                                    <p:anim calcmode="lin" valueType="num">
                                      <p:cBhvr>
                                        <p:cTn id="3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1000"/>
                                        <p:tgtEl>
                                          <p:spTgt spid="2">
                                            <p:txEl>
                                              <p:pRg st="6" end="6"/>
                                            </p:txEl>
                                          </p:spTgt>
                                        </p:tgtEl>
                                      </p:cBhvr>
                                    </p:animEffect>
                                    <p:anim calcmode="lin" valueType="num">
                                      <p:cBhvr>
                                        <p:cTn id="4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7" end="7"/>
                                            </p:txEl>
                                          </p:spTgt>
                                        </p:tgtEl>
                                        <p:attrNameLst>
                                          <p:attrName>style.visibility</p:attrName>
                                        </p:attrNameLst>
                                      </p:cBhvr>
                                      <p:to>
                                        <p:strVal val="visible"/>
                                      </p:to>
                                    </p:set>
                                    <p:animEffect transition="in" filter="fade">
                                      <p:cBhvr>
                                        <p:cTn id="48" dur="1000"/>
                                        <p:tgtEl>
                                          <p:spTgt spid="2">
                                            <p:txEl>
                                              <p:pRg st="7" end="7"/>
                                            </p:txEl>
                                          </p:spTgt>
                                        </p:tgtEl>
                                      </p:cBhvr>
                                    </p:animEffect>
                                    <p:anim calcmode="lin" valueType="num">
                                      <p:cBhvr>
                                        <p:cTn id="4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1264693" y="826772"/>
            <a:ext cx="10172132" cy="5185522"/>
          </a:xfrm>
          <a:prstGeom prst="rect">
            <a:avLst/>
          </a:prstGeom>
        </p:spPr>
        <p:txBody>
          <a:bodyPr wrap="square">
            <a:spAutoFit/>
          </a:bodyPr>
          <a:lstStyle/>
          <a:p>
            <a:pPr algn="just">
              <a:lnSpc>
                <a:spcPct val="150000"/>
              </a:lnSpc>
              <a:spcAft>
                <a:spcPts val="0"/>
              </a:spcAft>
            </a:pP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2800" i="1" u="sng">
                <a:solidFill>
                  <a:srgbClr val="0D0D0D"/>
                </a:solidFill>
                <a:latin typeface="Times New Roman" panose="02020603050405020304" pitchFamily="18" charset="0"/>
                <a:ea typeface="Calibri" panose="020F0502020204030204" pitchFamily="34" charset="0"/>
                <a:cs typeface="Times New Roman" panose="02020603050405020304" pitchFamily="18" charset="0"/>
              </a:rPr>
              <a:t>*Phần chính:</a:t>
            </a:r>
            <a:r>
              <a:rPr lang="vi-VN"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Giới thiệu vắn tắt mục đích, bối cảnh, thời gian không gian diễn ra hoạt động và sự cần thiết thực hiện hoạt động theo quy tắc</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Mục đích:</a:t>
            </a:r>
            <a:r>
              <a:rPr lang="vi-VN" sz="2800" i="1">
                <a:solidFill>
                  <a:srgbClr val="0D0D0D"/>
                </a:solidFill>
                <a:latin typeface="Times New Roman" panose="02020603050405020304" pitchFamily="18" charset="0"/>
                <a:ea typeface="Calibri" panose="020F0502020204030204" pitchFamily="34" charset="0"/>
                <a:cs typeface="Times New Roman" panose="02020603050405020304" pitchFamily="18" charset="0"/>
              </a:rPr>
              <a:t> Các tiết mục văn nghệ đặc sắc tri ân các thầy, cô; chọn HS có năng khiếu vào đội văn nghệ nhà trường; thúc đẩy phong trào thi đua giữa các lớp.</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i="1">
                <a:solidFill>
                  <a:srgbClr val="0D0D0D"/>
                </a:solidFill>
                <a:latin typeface="Times New Roman" panose="02020603050405020304" pitchFamily="18" charset="0"/>
                <a:ea typeface="Calibri" panose="020F0502020204030204" pitchFamily="34" charset="0"/>
                <a:cs typeface="Times New Roman" panose="02020603050405020304" pitchFamily="18" charset="0"/>
              </a:rPr>
              <a:t>+ Bối cảnh: sân khấu ngoài trời hoặc nhà đa năng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i="1">
                <a:solidFill>
                  <a:srgbClr val="0D0D0D"/>
                </a:solidFill>
                <a:latin typeface="Times New Roman" panose="02020603050405020304" pitchFamily="18" charset="0"/>
                <a:ea typeface="Calibri" panose="020F0502020204030204" pitchFamily="34" charset="0"/>
                <a:cs typeface="Times New Roman" panose="02020603050405020304" pitchFamily="18" charset="0"/>
              </a:rPr>
              <a:t>+ Thời gian: Các buổi chiều 15, 16/11; chung kết 20/11</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18619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6202" y="925578"/>
            <a:ext cx="10731690" cy="5163593"/>
          </a:xfrm>
          <a:prstGeom prst="rect">
            <a:avLst/>
          </a:prstGeom>
        </p:spPr>
        <p:txBody>
          <a:bodyPr wrap="square">
            <a:spAutoFit/>
          </a:bodyPr>
          <a:lstStyle/>
          <a:p>
            <a:pPr algn="just">
              <a:lnSpc>
                <a:spcPct val="107000"/>
              </a:lnSpc>
              <a:spcAft>
                <a:spcPts val="0"/>
              </a:spcAft>
            </a:pPr>
            <a:r>
              <a:rPr lang="vi-VN"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Trình bày các điều khoản/nội dung của quy tắc hay luật lệ:</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vi-VN"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Về đối tượng tham gia: HS trong trường đều có quyền tham gia, khuyến khích HS có năng khiếu. Trong lớp chúng ta, tôi đề nghị những bạn này:.... các bạn có thể đăng kí bổ sung vào danh sách để lớp có đội văn nghệ chất lượng.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vi-VN"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Về chuẩn bị nội dung tiết mục: Về chủ đề: Có thể là các chủ đề về thầy, cô, mái trường, quê hương, đất nước; khuyến khích các chủ đề thầy, cô và mái trường. Về hình thức biểu diễn: hát, múa, nhảy, nhạc cụ,...</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Về tập luyện: Các bạn tham gia tập luyện sau giờ học, thời gian tập khoảng 30 phút, buổi chiều nghỉ hoặc cuối tuần. Lưu ý, cần nghiêm túc trong quá trình tham gia tập luyện</a:t>
            </a:r>
            <a:r>
              <a:rPr lang="vi-VN"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825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3623" y="1116646"/>
            <a:ext cx="10226723" cy="5185522"/>
          </a:xfrm>
          <a:prstGeom prst="rect">
            <a:avLst/>
          </a:prstGeom>
        </p:spPr>
        <p:txBody>
          <a:bodyPr wrap="square">
            <a:spAutoFit/>
          </a:bodyPr>
          <a:lstStyle/>
          <a:p>
            <a:pPr algn="just">
              <a:lnSpc>
                <a:spcPct val="150000"/>
              </a:lnSpc>
              <a:spcAft>
                <a:spcPts val="0"/>
              </a:spcAft>
            </a:pPr>
            <a:r>
              <a:rPr lang="en-US"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r>
              <a:rPr lang="vi-VN"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Về trang phục: Phù hợp với tiết mục, phù hợp với môi trường học đường, lứa tuổi học sinh; trang phục cần lịch sự, kín đáo; tránh những trang phục phản cảm, quá hở hang hoặc không phù hợp.</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Về kinh phí: quỹ lớp chi tiền trang phục.</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Về c</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huẩn bị đạo cụ. Ngoài trang phục, đạo cụ cũng là thứ mà bạn cần chuẩn bị. Đạo cụ sẽ giúp bạn dễ dàng thể hiện động tác, truyền tải nội dung cũng như thông điệp đến khán giả một cách rõ ràng hơn.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816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989462" y="634684"/>
            <a:ext cx="10213075" cy="5831853"/>
          </a:xfrm>
          <a:prstGeom prst="rect">
            <a:avLst/>
          </a:prstGeom>
        </p:spPr>
        <p:txBody>
          <a:bodyPr wrap="square">
            <a:spAutoFit/>
          </a:bodyPr>
          <a:lstStyle/>
          <a:p>
            <a:pPr lvl="0" algn="just">
              <a:lnSpc>
                <a:spcPct val="150000"/>
              </a:lnSpc>
            </a:pP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Chuẩn bị tập duyệt sân khấu. Cuối cùng, trước buổi biểu diễn chính thức, bạn cần đến kiểm tra sân khấu. Nếu sân khấu quá nhỏ hoặc quá lớn, bạn sẽ chủ động phân chia lại bố cục, đội hình để tạo nên sự cân đối khi biểu diễn chính thức.</a:t>
            </a:r>
            <a:endPar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pPr>
            <a:r>
              <a:rPr lang="en-US"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 Một vài lưu ý đặc </a:t>
            </a:r>
            <a:r>
              <a:rPr lang="vi-VN"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biệt: Không tổ chức tập quá muộn; không tập buổi tối; không chia bè kết phái; Không lạm dụng kinh phí của lớp.</a:t>
            </a:r>
            <a:endPar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pPr>
            <a:r>
              <a:rPr lang="en-US"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r>
              <a:rPr lang="vi-VN" sz="2800" i="1" u="sng">
                <a:solidFill>
                  <a:srgbClr val="0D0D0D"/>
                </a:solidFill>
                <a:latin typeface="Times New Roman" panose="02020603050405020304" pitchFamily="18" charset="0"/>
                <a:ea typeface="Calibri" panose="020F0502020204030204" pitchFamily="34" charset="0"/>
                <a:cs typeface="Times New Roman" panose="02020603050405020304" pitchFamily="18" charset="0"/>
              </a:rPr>
              <a:t>Kết thúc</a:t>
            </a:r>
            <a:r>
              <a:rPr lang="vi-VN"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pPr>
            <a:r>
              <a:rPr lang="en-US"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Khẳng định ý nghĩa của việc tuân thủ quy tắc/luật lệ</a:t>
            </a:r>
            <a:endPar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pPr>
            <a:r>
              <a:rPr lang="en-US"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Đưa ra khuyến nghị đối với người đọc nếu có</a:t>
            </a:r>
            <a:endParaRPr lang="en-US" sz="28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95002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744885" y="415807"/>
            <a:ext cx="7539305" cy="1014380"/>
          </a:xfrm>
          <a:prstGeom prst="rect">
            <a:avLst/>
          </a:prstGeom>
        </p:spPr>
        <p:txBody>
          <a:bodyPr wrap="square">
            <a:spAutoFit/>
          </a:bodyPr>
          <a:lstStyle/>
          <a:p>
            <a:pPr algn="just">
              <a:lnSpc>
                <a:spcPct val="107000"/>
              </a:lnSpc>
              <a:spcAft>
                <a:spcPts val="0"/>
              </a:spcAft>
            </a:pP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 3. Viết bài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Bước 4. Kiểm tra và chỉnh sửa</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011295" y="1614866"/>
            <a:ext cx="8044190" cy="983283"/>
          </a:xfrm>
          <a:prstGeom prst="rect">
            <a:avLst/>
          </a:prstGeom>
        </p:spPr>
        <p:txBody>
          <a:bodyPr wrap="none">
            <a:spAutoFit/>
          </a:bodyPr>
          <a:lstStyle/>
          <a:p>
            <a:pPr algn="ctr">
              <a:lnSpc>
                <a:spcPct val="107000"/>
              </a:lnSpc>
              <a:spcAft>
                <a:spcPts val="0"/>
              </a:spcAft>
              <a:tabLst>
                <a:tab pos="638175" algn="l"/>
              </a:tabLs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VIẾT THAM KHẢO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US" sz="2800" b="1" kern="1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 thứ cần chuẩn bị cho một tiết mục văn nghệ</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918950" y="2838896"/>
            <a:ext cx="10545170" cy="4549835"/>
          </a:xfrm>
          <a:prstGeom prst="rect">
            <a:avLst/>
          </a:prstGeom>
        </p:spPr>
        <p:txBody>
          <a:bodyPr wrap="square">
            <a:spAutoFit/>
          </a:bodyPr>
          <a:lstStyle/>
          <a:p>
            <a:pPr>
              <a:lnSpc>
                <a:spcPct val="150000"/>
              </a:lnSpc>
            </a:pPr>
            <a:r>
              <a:rPr lang="en-US" sz="2800">
                <a:solidFill>
                  <a:srgbClr val="000000"/>
                </a:solidFill>
                <a:latin typeface="Times New Roman" panose="02020603050405020304" pitchFamily="18" charset="0"/>
                <a:ea typeface="Times New Roman" panose="02020603050405020304" pitchFamily="18" charset="0"/>
              </a:rPr>
              <a:t>Các bạn thân mến! Theo yêu cầu của cô phụ trách đội, lớp chúng ta cũng như các lớp khác cần có một tiết mục văn nghệ để chào mừng ngày Nhà giáo Việt Nam 20 – 11. Để có được một tiết mục văn nghệ hay và đặc sắc, chúng ta cần phải cần chuẩn bị rất nhiều thứ. Vậy, các bạn hãy cùng tôi tìm hiểu xem những thứ cần phải chuẩn bị cho một tiết mục văn nghệ là gì?</a:t>
            </a:r>
            <a:br>
              <a:rPr lang="en-US" sz="2800">
                <a:solidFill>
                  <a:srgbClr val="000000"/>
                </a:solidFill>
                <a:latin typeface="Times New Roman" panose="02020603050405020304" pitchFamily="18" charset="0"/>
                <a:ea typeface="Times New Roman" panose="02020603050405020304" pitchFamily="18" charset="0"/>
              </a:rPr>
            </a:br>
            <a:endParaRPr lang="en-US" sz="2800"/>
          </a:p>
        </p:txBody>
      </p:sp>
    </p:spTree>
    <p:extLst>
      <p:ext uri="{BB962C8B-B14F-4D97-AF65-F5344CB8AC3E}">
        <p14:creationId xmlns:p14="http://schemas.microsoft.com/office/powerpoint/2010/main" val="134307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1005384" y="1108341"/>
            <a:ext cx="10454185" cy="5163593"/>
          </a:xfrm>
          <a:prstGeom prst="rect">
            <a:avLst/>
          </a:prstGeom>
        </p:spPr>
        <p:txBody>
          <a:bodyPr wrap="square">
            <a:spAutoFit/>
          </a:bodyPr>
          <a:lstStyle/>
          <a:p>
            <a:pPr algn="just">
              <a:lnSpc>
                <a:spcPct val="107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Các bạn lưu ý buổi mít tinh chào mừng 20/11 được tổ chức trang trọng tại sân khấu ngoài trời (sân trường), có nhiều khách mời, các thầy, cô và đông đảo các bạn HS tham gia. Vì vậy, chúng ta cần chuẩn bị thật chu đáo để thể hiện sự biết ơn đối với công lao dạy dỗ của thầy cô cũng như thể hiện hoạt động phong trào tích cực của lớp, góp phần vào sự thành công của buổi lễ. Vì thế, tôi xin tóm lược mấy lưu ý sau để mọi người chuẩn bị tốt tiết mục văn nghệ quan trọng này:</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Thứ </a:t>
            </a:r>
            <a:r>
              <a:rPr lang="vi-VN"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nhất: đối tượng tham gia: HS trong trường đều có quyền tham gia, khuyến khích HS có năng khiếu. Trong lớp chúng ta, tôi đề nghị những bạn này:.... các bạn có thể đăng kí bổ sung vào danh sách để lớp có đội văn nghệ chất </a:t>
            </a:r>
            <a:r>
              <a:rPr lang="vi-VN"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lượng</a:t>
            </a:r>
            <a:r>
              <a:rPr lang="vi-VN" sz="280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51718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0794" y="1017951"/>
            <a:ext cx="10454185" cy="5132495"/>
          </a:xfrm>
          <a:prstGeom prst="rect">
            <a:avLst/>
          </a:prstGeom>
        </p:spPr>
        <p:txBody>
          <a:bodyPr wrap="square">
            <a:spAutoFit/>
          </a:bodyPr>
          <a:lstStyle/>
          <a:p>
            <a:pPr algn="just">
              <a:lnSpc>
                <a:spcPct val="107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Thứ</a:t>
            </a:r>
            <a:r>
              <a:rPr lang="vi-VN"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Chuẩn bị nội dung tiết mục. Đầu tiên, bạn cần phải xác định mình sẽ lựa chọn hình thức nghệ thuật nào để biểu diễn, ca, múa, hát hay kịch. Tiếp đó, bạn sẽ chọn bài hát chính hoặc câu chuyện chính để xây dựng nội dung theo cách cảm nhận của mình. Lưu ý, tiết mục cần đúng với chủ đề thầy, cô và mái trường.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Thứ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Luyện tập nội dung tiết mục. Sau khi đã xác định được mình sẽ biểu diễn gì, bằng hình thức nào, bạn sẽ bắt đầu luyện tập nội dung. Thông thường khi lên sân khấu, do ảnh hưởng tâm lý nên nhiều người thường bị quên bài. Vậy nên việc luyện tập nội dung một cách kỹ lưỡng là điều thật sự cần thiết. </a:t>
            </a:r>
            <a:r>
              <a:rPr lang="vi-VN"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Các bạn tham gia tập luyện sau giờ học, thời gian tập khoảng 30 phút, buổi chiều nghỉ hoặc cuối tuần.</a:t>
            </a:r>
            <a:endParaRPr 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88304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4441" y="444746"/>
            <a:ext cx="10486031" cy="6085640"/>
          </a:xfrm>
          <a:prstGeom prst="rect">
            <a:avLst/>
          </a:prstGeom>
        </p:spPr>
        <p:txBody>
          <a:bodyPr wrap="square">
            <a:spAutoFit/>
          </a:bodyPr>
          <a:lstStyle/>
          <a:p>
            <a:pPr algn="just">
              <a:lnSpc>
                <a:spcPct val="107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Chuẩn bị trang phục. Trang phục là một trong những yếu tố không thể thiếu, đóng vai trò quan trọng tạo nên sự thành công của tiết mục. Tùy nội dung, bạn sẽ chọn trang phục cho phù hợp. Bên cạnh nội dung, trang phục còn phải phù hợp với không gian và tính chất của chương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 </a:t>
            </a:r>
            <a:r>
              <a:rPr lang="vi-VN"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tránh những trang phục phản cảm, quá hở hang hoặc không phù hợp.</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Thứ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Chuẩn bị đạo cụ. Ngoài trang phục, đạo cụ cũng là thứ mà bạn cần chuẩn bị. Đạo cụ sẽ giúp bạn dễ dàng thể hiện động tác, truyền tải nội dung cũng như thông điệp đến khán giả một cách rõ ràng hơn.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 sáu: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Chuẩn bị tập duyệt sân khấu. Cuối cùng, trước buổi biểu diễn chính thức, bạn cần đến kiểm tra sân khấu. Nếu sân khấu quá nhỏ hoặc quá lớn, bạn sẽ chủ động phân chia lại bố cục, đội hình để tạo nên sự cân đối khi biểu diễn chính thức.</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48355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0794" y="1017951"/>
            <a:ext cx="10454185" cy="5185522"/>
          </a:xfrm>
          <a:prstGeom prst="rect">
            <a:avLst/>
          </a:prstGeom>
        </p:spPr>
        <p:txBody>
          <a:bodyPr wrap="square">
            <a:spAutoFit/>
          </a:bodyPr>
          <a:lstStyle/>
          <a:p>
            <a:pPr algn="just">
              <a:lnSpc>
                <a:spcPct val="150000"/>
              </a:lnSpc>
              <a:spcAft>
                <a:spcPts val="0"/>
              </a:spcAft>
            </a:pP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Cuối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cùng, </a:t>
            </a:r>
            <a:r>
              <a:rPr lang="vi-VN"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về kinh phí: quỹ lớp chi tiền trang phục.</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vi-VN"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Một vài lưu ý đặc </a:t>
            </a:r>
            <a:r>
              <a:rPr lang="vi-VN" sz="28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biệt: Không tổ chức tập quá muộn; không tập buổi tối; không chia bè kết phái; Không lạm dụng kinh phí của lớp.</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Trên đây là những thứ cần chuẩn bị khi tham gia tiết mục văn nghệ mà bạn cần nhớ để có được tiết mục thành công. Điều này tôi đã rút ra được sau nhiều lần được tham gia các tiết mục văn nghệ dự thi cấp huyện, tỉnh. Hi vọng nó sẽ có ích và giúp tiết mục văn nghệ của chúng ta để lại ấn tượng sâu sắc trong buổi lễ.    </a:t>
            </a:r>
            <a:endParaRPr lang="en-US" sz="28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2213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918949" y="2075011"/>
            <a:ext cx="10354102" cy="3408112"/>
          </a:xfrm>
          <a:prstGeom prst="rect">
            <a:avLst/>
          </a:prstGeom>
        </p:spPr>
        <p:txBody>
          <a:bodyPr wrap="square">
            <a:spAutoFit/>
          </a:bodyPr>
          <a:lstStyle/>
          <a:p>
            <a:pPr algn="just">
              <a:lnSpc>
                <a:spcPct val="200000"/>
              </a:lnSpc>
              <a:spcAft>
                <a:spcPts val="0"/>
              </a:spcAft>
            </a:pPr>
            <a:r>
              <a:rPr lang="vi-VN"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ĐỀ 1. </a:t>
            </a: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Tuổi thơ em có nhiều lần được cùng các bạn chơi trò chơi dân gian. Hãy viết bài văn giới thiệu về quy tắc, luật lệ trong một trò chơi mà em yêu thích.</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0"/>
              </a:spcAft>
            </a:pP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028129" y="911293"/>
            <a:ext cx="3833037" cy="556434"/>
          </a:xfrm>
          <a:prstGeom prst="rect">
            <a:avLst/>
          </a:prstGeom>
        </p:spPr>
        <p:txBody>
          <a:bodyPr wrap="none">
            <a:spAutoFit/>
          </a:bodyPr>
          <a:lstStyle/>
          <a:p>
            <a:pPr algn="just">
              <a:lnSpc>
                <a:spcPct val="115000"/>
              </a:lnSpc>
              <a:spcBef>
                <a:spcPts val="600"/>
              </a:spcBef>
              <a:spcAft>
                <a:spcPts val="60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THỰC HÀNH VIẾT</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433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868907" y="1152349"/>
            <a:ext cx="10454185" cy="4924425"/>
          </a:xfrm>
          <a:prstGeom prst="rect">
            <a:avLst/>
          </a:prstGeom>
        </p:spPr>
        <p:txBody>
          <a:bodyPr wrap="square">
            <a:spAutoFit/>
          </a:bodyPr>
          <a:lstStyle/>
          <a:p>
            <a:pPr>
              <a:lnSpc>
                <a:spcPct val="150000"/>
              </a:lnSpc>
            </a:pPr>
            <a:r>
              <a:rPr lang="en-US" sz="2800" b="1" smtClean="0">
                <a:solidFill>
                  <a:srgbClr val="FF0000"/>
                </a:solidFill>
                <a:latin typeface="Times New Roman" panose="02020603050405020304" pitchFamily="18" charset="0"/>
                <a:ea typeface="MS Mincho"/>
              </a:rPr>
              <a:t>Bước 1: Chuẩn bị</a:t>
            </a:r>
            <a:endParaRPr lang="en-US" sz="2400" smtClean="0">
              <a:solidFill>
                <a:srgbClr val="FF0000"/>
              </a:solidFill>
              <a:latin typeface="Times New Roman" panose="02020603050405020304" pitchFamily="18" charset="0"/>
              <a:ea typeface="Times New Roman" panose="02020603050405020304" pitchFamily="18" charset="0"/>
            </a:endParaRPr>
          </a:p>
          <a:p>
            <a:pPr>
              <a:lnSpc>
                <a:spcPct val="150000"/>
              </a:lnSpc>
              <a:spcAft>
                <a:spcPts val="800"/>
              </a:spcAft>
            </a:pPr>
            <a:r>
              <a:rPr 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Kiểu bài</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Bài văn thuyết minh giới thiệu quy tắc luật lệ của một trò chơi</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Đối tượng</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Trò chơi dân gian (nhảy lò cò, ô ăn quan, mèo đuổi chuột...)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thức:</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Viết bài văn bố cục ba phần.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800" b="1">
                <a:solidFill>
                  <a:srgbClr val="000000"/>
                </a:solidFill>
                <a:latin typeface="Times New Roman" panose="02020603050405020304" pitchFamily="18" charset="0"/>
                <a:ea typeface="Calibri" panose="020F0502020204030204" pitchFamily="34" charset="0"/>
              </a:rPr>
              <a:t>- </a:t>
            </a:r>
            <a:r>
              <a:rPr lang="vi-VN" sz="2800" b="1">
                <a:solidFill>
                  <a:srgbClr val="000000"/>
                </a:solidFill>
                <a:latin typeface="Times New Roman" panose="02020603050405020304" pitchFamily="18" charset="0"/>
                <a:ea typeface="Calibri" panose="020F0502020204030204" pitchFamily="34" charset="0"/>
              </a:rPr>
              <a:t>Định hướng chọn</a:t>
            </a:r>
            <a:r>
              <a:rPr lang="en-US" sz="2800" b="1">
                <a:solidFill>
                  <a:srgbClr val="000000"/>
                </a:solidFill>
                <a:latin typeface="Times New Roman" panose="02020603050405020304" pitchFamily="18" charset="0"/>
                <a:ea typeface="Calibri" panose="020F0502020204030204" pitchFamily="34" charset="0"/>
              </a:rPr>
              <a:t> đề tài</a:t>
            </a:r>
            <a:r>
              <a:rPr lang="vi-VN" sz="2800">
                <a:solidFill>
                  <a:srgbClr val="000000"/>
                </a:solidFill>
                <a:latin typeface="Times New Roman" panose="02020603050405020304" pitchFamily="18" charset="0"/>
                <a:ea typeface="Calibri" panose="020F0502020204030204" pitchFamily="34" charset="0"/>
              </a:rPr>
              <a:t>: </a:t>
            </a:r>
            <a:r>
              <a:rPr lang="vi-VN" sz="2800" b="1">
                <a:solidFill>
                  <a:srgbClr val="000000"/>
                </a:solidFill>
                <a:latin typeface="Times New Roman" panose="02020603050405020304" pitchFamily="18" charset="0"/>
                <a:ea typeface="Calibri" panose="020F0502020204030204" pitchFamily="34" charset="0"/>
              </a:rPr>
              <a:t>Trò chơi “Bịt mắt, bắt dê”</a:t>
            </a:r>
            <a:endParaRPr lang="en-US" sz="2400">
              <a:effectLst/>
              <a:latin typeface="Times New Roman" panose="02020603050405020304" pitchFamily="18" charset="0"/>
              <a:ea typeface="Times New Roman" panose="02020603050405020304" pitchFamily="18" charset="0"/>
            </a:endParaRPr>
          </a:p>
        </p:txBody>
      </p:sp>
      <p:sp>
        <p:nvSpPr>
          <p:cNvPr id="9" name="Rectangle 8"/>
          <p:cNvSpPr/>
          <p:nvPr/>
        </p:nvSpPr>
        <p:spPr>
          <a:xfrm>
            <a:off x="4229130" y="262120"/>
            <a:ext cx="2778966" cy="523220"/>
          </a:xfrm>
          <a:prstGeom prst="rect">
            <a:avLst/>
          </a:prstGeom>
        </p:spPr>
        <p:txBody>
          <a:bodyPr wrap="none">
            <a:spAutoFit/>
          </a:bodyPr>
          <a:lstStyle/>
          <a:p>
            <a:pPr marL="30480" marR="30480"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làm đề 1:</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336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1019032" y="1511460"/>
            <a:ext cx="10854520" cy="4959691"/>
          </a:xfrm>
          <a:prstGeom prst="rect">
            <a:avLst/>
          </a:prstGeom>
        </p:spPr>
        <p:txBody>
          <a:bodyPr wrap="square">
            <a:spAutoFit/>
          </a:bodyPr>
          <a:lstStyle/>
          <a:p>
            <a:pPr algn="just">
              <a:lnSpc>
                <a:spcPct val="107000"/>
              </a:lnSpc>
              <a:spcAft>
                <a:spcPts val="800"/>
              </a:spcAft>
            </a:pP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1.Tìm ý và lập dàn ý: Giới thiệu trò chơi “Bịt mắt bắt dê”</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Đặt câu hỏi và trả lời các câu hỏi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Đặt câu hỏi: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vi-VN" sz="28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 1.</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Đó là hoạt động, trò chơi gì? Có nguồn gốc từ đâu?</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 đích của hoạt động hay trò chơi ấy là gì?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 kiện để thực hiện trò chơi?( người chơi, dụng cụ đồ dùng cần chuẩn bị, địa điểm chơi)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3</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 tự tiến hành hoạt động hay trò chơi ấy như thế nào?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4.</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Có những quy định gì về hoạt động hay trò chơi ấy?</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5</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Giá trị và ý nghĩa của hoạt động hay trò chơi ấy là gì?</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019032" y="601392"/>
            <a:ext cx="4302716" cy="523220"/>
          </a:xfrm>
          <a:prstGeom prst="rect">
            <a:avLst/>
          </a:prstGeom>
        </p:spPr>
        <p:txBody>
          <a:bodyPr wrap="none">
            <a:spAutoFit/>
          </a:bodyPr>
          <a:lstStyle/>
          <a:p>
            <a:r>
              <a:rPr lang="vi-VN" sz="2800" b="1">
                <a:solidFill>
                  <a:srgbClr val="FF0000"/>
                </a:solidFill>
                <a:latin typeface="Times New Roman" panose="02020603050405020304" pitchFamily="18" charset="0"/>
                <a:ea typeface="Calibri" panose="020F0502020204030204" pitchFamily="34" charset="0"/>
              </a:rPr>
              <a:t>Bước 2. Tìm ý và lập dàn ý</a:t>
            </a:r>
            <a:endParaRPr lang="en-US" sz="2800">
              <a:solidFill>
                <a:srgbClr val="FF0000"/>
              </a:solidFill>
            </a:endParaRPr>
          </a:p>
        </p:txBody>
      </p:sp>
    </p:spTree>
    <p:extLst>
      <p:ext uri="{BB962C8B-B14F-4D97-AF65-F5344CB8AC3E}">
        <p14:creationId xmlns:p14="http://schemas.microsoft.com/office/powerpoint/2010/main" val="3839466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1196453" y="1286952"/>
            <a:ext cx="10390496" cy="5318123"/>
          </a:xfrm>
          <a:prstGeom prst="rect">
            <a:avLst/>
          </a:prstGeom>
        </p:spPr>
        <p:txBody>
          <a:bodyPr wrap="square">
            <a:spAutoFit/>
          </a:bodyPr>
          <a:lstStyle/>
          <a:p>
            <a:pPr algn="just">
              <a:lnSpc>
                <a:spcPct val="107000"/>
              </a:lnSpc>
              <a:spcAft>
                <a:spcPts val="800"/>
              </a:spcAft>
            </a:pPr>
            <a:r>
              <a:rPr lang="vi-VN" sz="28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a:t>
            </a:r>
            <a:r>
              <a:rPr lang="vi-VN"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Trò chơi bịt mắt bắt dê, thường là khoảng sân rộng không có vật sắc nhọn thường là sân nhà hoặc sân trường.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Trò chơi có nguồn gốc từ dân gian.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2: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 đích của trò chơi: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vui chơi giải trí cùng các bạn sau thời gian học tập, làm việc căng thẳng mệt mỏi.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 tượng tham gia</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Có thể mọi lứa tuổi nhưng thường  chơi là trẻ em</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 kiện</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Người chơi từ 3 người trở lên, khăn bịt mắt, địa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 </a:t>
            </a:r>
            <a:r>
              <a:rPr lang="vi-VN"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chơi</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027786" y="382347"/>
            <a:ext cx="2599366" cy="522259"/>
          </a:xfrm>
          <a:prstGeom prst="rect">
            <a:avLst/>
          </a:prstGeom>
        </p:spPr>
        <p:txBody>
          <a:bodyPr wrap="none">
            <a:spAutoFit/>
          </a:bodyPr>
          <a:lstStyle/>
          <a:p>
            <a:pPr lvl="0" algn="just">
              <a:lnSpc>
                <a:spcPct val="107000"/>
              </a:lnSpc>
              <a:spcAft>
                <a:spcPts val="800"/>
              </a:spcAft>
            </a:pPr>
            <a:r>
              <a:rPr 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*Trả lời câu hỏi</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803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1000"/>
                                        <p:tgtEl>
                                          <p:spTgt spid="2">
                                            <p:txEl>
                                              <p:pRg st="3" end="3"/>
                                            </p:txEl>
                                          </p:spTgt>
                                        </p:tgtEl>
                                      </p:cBhvr>
                                    </p:animEffect>
                                    <p:anim calcmode="lin" valueType="num">
                                      <p:cBhvr>
                                        <p:cTn id="3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1000"/>
                                        <p:tgtEl>
                                          <p:spTgt spid="2">
                                            <p:txEl>
                                              <p:pRg st="4" end="4"/>
                                            </p:txEl>
                                          </p:spTgt>
                                        </p:tgtEl>
                                      </p:cBhvr>
                                    </p:animEffect>
                                    <p:anim calcmode="lin" valueType="num">
                                      <p:cBhvr>
                                        <p:cTn id="3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1000"/>
                                        <p:tgtEl>
                                          <p:spTgt spid="2">
                                            <p:txEl>
                                              <p:pRg st="5" end="5"/>
                                            </p:txEl>
                                          </p:spTgt>
                                        </p:tgtEl>
                                      </p:cBhvr>
                                    </p:animEffect>
                                    <p:anim calcmode="lin" valueType="num">
                                      <p:cBhvr>
                                        <p:cTn id="4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Effect transition="in" filter="fade">
                                      <p:cBhvr>
                                        <p:cTn id="44" dur="1000"/>
                                        <p:tgtEl>
                                          <p:spTgt spid="2">
                                            <p:txEl>
                                              <p:pRg st="6" end="6"/>
                                            </p:txEl>
                                          </p:spTgt>
                                        </p:tgtEl>
                                      </p:cBhvr>
                                    </p:animEffect>
                                    <p:anim calcmode="lin" valueType="num">
                                      <p:cBhvr>
                                        <p:cTn id="4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1155510" y="1401173"/>
            <a:ext cx="10090245" cy="4577663"/>
          </a:xfrm>
          <a:prstGeom prst="rect">
            <a:avLst/>
          </a:prstGeom>
        </p:spPr>
        <p:txBody>
          <a:bodyPr wrap="square">
            <a:spAutoFit/>
          </a:bodyPr>
          <a:lstStyle/>
          <a:p>
            <a:pPr algn="just">
              <a:lnSpc>
                <a:spcPct val="200000"/>
              </a:lnSpc>
              <a:spcAft>
                <a:spcPts val="800"/>
              </a:spcAft>
            </a:pPr>
            <a:r>
              <a:rPr lang="vi-VN"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3: Trình tự tiến hành trò chơi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r>
              <a:rPr lang="vi-VN"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Mỗi nơi có cách riêng nhưng về cơ bản đảm bảo: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800"/>
              </a:spcAft>
            </a:pP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Chọn người chơi: 1 người đi bắt dê, người còn lại làm dê</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800"/>
              </a:spcAft>
            </a:pP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Tham gia đuổi bắt: Người bị bắt và được đoán trúng tên sẽ làm người bắt </a:t>
            </a:r>
            <a:r>
              <a:rPr lang="vi-VN"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dê</a:t>
            </a:r>
            <a:r>
              <a:rPr lang="vi-VN"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8929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2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24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95482" y="5230019"/>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84242" y="5789405"/>
            <a:ext cx="485579"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1182806" y="1064212"/>
            <a:ext cx="10090245" cy="494956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vi-VN" sz="2800" b="1"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a:t>
            </a:r>
            <a:r>
              <a:rPr kumimoji="0" lang="vi-VN"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a:t>
            </a:r>
            <a:r>
              <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Có những quy định gì về hoạt động hay trò chơi ấy?</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Mắt phải được bịt kín</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Người chơi chỉ được cổ vũ, không được nhắc hoặc mách cho bạn đi bắt dê</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Không được đi ra khỏi vòng tròn</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Nếu trong một thời gian quy định mà không bắt được dê thì coi như bên dê thắng và thay người khác vào </a:t>
            </a:r>
            <a:r>
              <a:rPr kumimoji="0" lang="vi-VN" sz="2800" b="0" i="1"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chơi.</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6741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hủ đề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hủ đề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Chủ đề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hủ đề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801</TotalTime>
  <Words>2520</Words>
  <PresentationFormat>Widescreen</PresentationFormat>
  <Paragraphs>150</Paragraphs>
  <Slides>38</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38</vt:i4>
      </vt:variant>
    </vt:vector>
  </HeadingPairs>
  <TitlesOfParts>
    <vt:vector size="47" baseType="lpstr">
      <vt:lpstr>Arial</vt:lpstr>
      <vt:lpstr>Calibri</vt:lpstr>
      <vt:lpstr>Calibri Light</vt:lpstr>
      <vt:lpstr>MS Mincho</vt:lpstr>
      <vt:lpstr>Times New Roman</vt:lpstr>
      <vt:lpstr>Office Theme</vt:lpstr>
      <vt:lpstr>1_Office Theme</vt:lpstr>
      <vt:lpstr>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2022-06-20T07:41:40Z</dcterms:created>
  <dcterms:modified xsi:type="dcterms:W3CDTF">2023-02-04T07:32:11Z</dcterms:modified>
</cp:coreProperties>
</file>