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56" r:id="rId6"/>
    <p:sldId id="262" r:id="rId7"/>
    <p:sldId id="263" r:id="rId8"/>
    <p:sldId id="265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66" r:id="rId19"/>
    <p:sldId id="274" r:id="rId20"/>
    <p:sldId id="275" r:id="rId21"/>
    <p:sldId id="276" r:id="rId22"/>
    <p:sldId id="278" r:id="rId23"/>
    <p:sldId id="279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9EA17-0BD9-4A65-BEE5-0FA4225F4092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B4313-F581-426B-BC97-86E13F74E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43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0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86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46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0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3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3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39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6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04815" lvl="0" indent="-2116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AutoNum type="arabicPeriod"/>
              <a:defRPr sz="1467"/>
            </a:lvl1pPr>
            <a:lvl2pPr marL="609630" lvl="1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alphaLcPeriod"/>
              <a:defRPr>
                <a:solidFill>
                  <a:srgbClr val="434343"/>
                </a:solidFill>
              </a:defRPr>
            </a:lvl2pPr>
            <a:lvl3pPr marL="914446" lvl="2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romanLcPeriod"/>
              <a:defRPr>
                <a:solidFill>
                  <a:srgbClr val="434343"/>
                </a:solidFill>
              </a:defRPr>
            </a:lvl3pPr>
            <a:lvl4pPr marL="1219261" lvl="3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arabicPeriod"/>
              <a:defRPr>
                <a:solidFill>
                  <a:srgbClr val="434343"/>
                </a:solidFill>
              </a:defRPr>
            </a:lvl4pPr>
            <a:lvl5pPr marL="1524076" lvl="4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alphaLcPeriod"/>
              <a:defRPr>
                <a:solidFill>
                  <a:srgbClr val="434343"/>
                </a:solidFill>
              </a:defRPr>
            </a:lvl5pPr>
            <a:lvl6pPr marL="1828891" lvl="5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romanLcPeriod"/>
              <a:defRPr>
                <a:solidFill>
                  <a:srgbClr val="434343"/>
                </a:solidFill>
              </a:defRPr>
            </a:lvl6pPr>
            <a:lvl7pPr marL="2133707" lvl="6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arabicPeriod"/>
              <a:defRPr>
                <a:solidFill>
                  <a:srgbClr val="434343"/>
                </a:solidFill>
              </a:defRPr>
            </a:lvl7pPr>
            <a:lvl8pPr marL="2438522" lvl="7" indent="-21167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Arial"/>
              <a:buAutoNum type="alphaLcPeriod"/>
              <a:defRPr>
                <a:solidFill>
                  <a:srgbClr val="434343"/>
                </a:solidFill>
              </a:defRPr>
            </a:lvl8pPr>
            <a:lvl9pPr marL="2743337" lvl="8" indent="-211677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82400"/>
              </a:buClr>
              <a:buSzPts val="1400"/>
              <a:buFont typeface="Arial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0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25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5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1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6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6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0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0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F56ECE5-03DC-4373-8D3F-079BD7798CE4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D6A29F0-FBC9-4190-BB83-599C212090D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6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721895" cy="3714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3618630">
            <a:off x="5721705" y="5571066"/>
            <a:ext cx="5063023" cy="428106"/>
            <a:chOff x="0" y="0"/>
            <a:chExt cx="2000207" cy="169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0207" cy="169128"/>
            </a:xfrm>
            <a:custGeom>
              <a:avLst/>
              <a:gdLst/>
              <a:ahLst/>
              <a:cxnLst/>
              <a:rect l="l" t="t" r="r" b="b"/>
              <a:pathLst>
                <a:path w="2000207" h="169128">
                  <a:moveTo>
                    <a:pt x="0" y="0"/>
                  </a:moveTo>
                  <a:lnTo>
                    <a:pt x="2000207" y="0"/>
                  </a:lnTo>
                  <a:lnTo>
                    <a:pt x="2000207" y="169128"/>
                  </a:lnTo>
                  <a:lnTo>
                    <a:pt x="0" y="169128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-3613818">
            <a:off x="5670243" y="1417826"/>
            <a:ext cx="5063023" cy="302785"/>
            <a:chOff x="0" y="0"/>
            <a:chExt cx="2000207" cy="1196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0207" cy="119619"/>
            </a:xfrm>
            <a:custGeom>
              <a:avLst/>
              <a:gdLst/>
              <a:ahLst/>
              <a:cxnLst/>
              <a:rect l="l" t="t" r="r" b="b"/>
              <a:pathLst>
                <a:path w="2000207" h="119619">
                  <a:moveTo>
                    <a:pt x="0" y="0"/>
                  </a:moveTo>
                  <a:lnTo>
                    <a:pt x="2000207" y="0"/>
                  </a:lnTo>
                  <a:lnTo>
                    <a:pt x="2000207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532318" y="-55213"/>
            <a:ext cx="8083786" cy="7000194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0397" t="-15599" r="-41316" b="-835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7148999">
            <a:off x="6418444" y="4703894"/>
            <a:ext cx="5383246" cy="302785"/>
            <a:chOff x="0" y="0"/>
            <a:chExt cx="2126714" cy="1196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6714" cy="119619"/>
            </a:xfrm>
            <a:custGeom>
              <a:avLst/>
              <a:gdLst/>
              <a:ahLst/>
              <a:cxnLst/>
              <a:rect l="l" t="t" r="r" b="b"/>
              <a:pathLst>
                <a:path w="2126714" h="119619">
                  <a:moveTo>
                    <a:pt x="0" y="0"/>
                  </a:moveTo>
                  <a:lnTo>
                    <a:pt x="2126714" y="0"/>
                  </a:lnTo>
                  <a:lnTo>
                    <a:pt x="2126714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 rot="-7148999">
            <a:off x="5900442" y="5606542"/>
            <a:ext cx="5383246" cy="302785"/>
            <a:chOff x="0" y="0"/>
            <a:chExt cx="2126714" cy="1196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26714" cy="119619"/>
            </a:xfrm>
            <a:custGeom>
              <a:avLst/>
              <a:gdLst/>
              <a:ahLst/>
              <a:cxnLst/>
              <a:rect l="l" t="t" r="r" b="b"/>
              <a:pathLst>
                <a:path w="2126714" h="119619">
                  <a:moveTo>
                    <a:pt x="0" y="0"/>
                  </a:moveTo>
                  <a:lnTo>
                    <a:pt x="2126714" y="0"/>
                  </a:lnTo>
                  <a:lnTo>
                    <a:pt x="2126714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 rot="-3595117">
            <a:off x="6195446" y="1528640"/>
            <a:ext cx="4347973" cy="302785"/>
            <a:chOff x="0" y="0"/>
            <a:chExt cx="1717717" cy="1196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17717" cy="119619"/>
            </a:xfrm>
            <a:custGeom>
              <a:avLst/>
              <a:gdLst/>
              <a:ahLst/>
              <a:cxnLst/>
              <a:rect l="l" t="t" r="r" b="b"/>
              <a:pathLst>
                <a:path w="1717717" h="119619">
                  <a:moveTo>
                    <a:pt x="0" y="0"/>
                  </a:moveTo>
                  <a:lnTo>
                    <a:pt x="1717717" y="0"/>
                  </a:lnTo>
                  <a:lnTo>
                    <a:pt x="1717717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alphaModFix amt="43000"/>
          </a:blip>
          <a:srcRect/>
          <a:stretch>
            <a:fillRect/>
          </a:stretch>
        </p:blipFill>
        <p:spPr>
          <a:xfrm rot="3621695">
            <a:off x="6598842" y="5145428"/>
            <a:ext cx="3941320" cy="18721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386103" y="4731762"/>
            <a:ext cx="2723963" cy="2383467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7873596" y="-127956"/>
            <a:ext cx="1615981" cy="1413983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-110868" y="2121752"/>
            <a:ext cx="7498517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2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42578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0343" y="-484029"/>
            <a:ext cx="3622501" cy="1733392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2933" i="1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V="1">
            <a:off x="3361505" y="1601788"/>
            <a:ext cx="1879437" cy="123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575269" y="1073151"/>
            <a:ext cx="3923959" cy="6230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334" b="1" dirty="0" err="1">
                <a:cs typeface="Times New Roman" pitchFamily="18" charset="0"/>
              </a:rPr>
              <a:t>Động</a:t>
            </a:r>
            <a:r>
              <a:rPr lang="en-US" sz="3334" b="1" dirty="0">
                <a:cs typeface="Times New Roman" pitchFamily="18" charset="0"/>
              </a:rPr>
              <a:t> </a:t>
            </a:r>
            <a:r>
              <a:rPr lang="en-US" sz="3334" b="1" dirty="0" err="1">
                <a:cs typeface="Times New Roman" pitchFamily="18" charset="0"/>
              </a:rPr>
              <a:t>cơ</a:t>
            </a:r>
            <a:r>
              <a:rPr lang="en-US" sz="3334" b="1" dirty="0">
                <a:cs typeface="Times New Roman" pitchFamily="18" charset="0"/>
              </a:rPr>
              <a:t> </a:t>
            </a:r>
            <a:r>
              <a:rPr lang="en-US" sz="3334" b="1" dirty="0" err="1">
                <a:cs typeface="Times New Roman" pitchFamily="18" charset="0"/>
              </a:rPr>
              <a:t>Pittông</a:t>
            </a:r>
            <a:endParaRPr lang="en-US" sz="3334" b="1" dirty="0">
              <a:cs typeface="Times New Roman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3361504" y="2697163"/>
            <a:ext cx="217574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3361506" y="2840038"/>
            <a:ext cx="1820175" cy="7548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7365891" y="800100"/>
            <a:ext cx="838127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7378589" y="1249364"/>
            <a:ext cx="965116" cy="23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7119" name="Text 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04017" y="447676"/>
            <a:ext cx="3962056" cy="5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933" b="1" dirty="0" err="1">
                <a:solidFill>
                  <a:srgbClr val="FF0000"/>
                </a:solidFill>
                <a:cs typeface="Times New Roman" pitchFamily="18" charset="0"/>
              </a:rPr>
              <a:t>Pittông</a:t>
            </a:r>
            <a:r>
              <a:rPr lang="en-US" sz="2933" b="1" dirty="0">
                <a:solidFill>
                  <a:srgbClr val="FF0000"/>
                </a:solidFill>
                <a:cs typeface="Times New Roman" pitchFamily="18" charset="0"/>
              </a:rPr>
              <a:t> CĐ </a:t>
            </a:r>
            <a:r>
              <a:rPr lang="en-US" sz="2933" b="1" dirty="0" err="1">
                <a:solidFill>
                  <a:srgbClr val="FF0000"/>
                </a:solidFill>
                <a:cs typeface="Times New Roman" pitchFamily="18" charset="0"/>
              </a:rPr>
              <a:t>tịnh</a:t>
            </a:r>
            <a:r>
              <a:rPr lang="en-US" sz="2933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cs typeface="Times New Roman" pitchFamily="18" charset="0"/>
              </a:rPr>
              <a:t>tiến</a:t>
            </a:r>
            <a:endParaRPr lang="en-US" sz="2933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7121" name="AutoShape 17"/>
          <p:cNvSpPr>
            <a:spLocks noChangeArrowheads="1"/>
          </p:cNvSpPr>
          <p:nvPr/>
        </p:nvSpPr>
        <p:spPr bwMode="auto">
          <a:xfrm>
            <a:off x="2689837" y="4117008"/>
            <a:ext cx="8051101" cy="2462318"/>
          </a:xfrm>
          <a:prstGeom prst="irregularSeal2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pPr algn="ctr"/>
            <a:endParaRPr lang="en-US" sz="3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7123" name="AutoShape 1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43705" y="1249363"/>
            <a:ext cx="3657283" cy="533400"/>
          </a:xfrm>
          <a:prstGeom prst="actionButtonBlank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108850" tIns="54425" rIns="108850" bIns="54425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Pittông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CĐ quay</a:t>
            </a:r>
          </a:p>
        </p:txBody>
      </p:sp>
      <p:sp>
        <p:nvSpPr>
          <p:cNvPr id="47126" name="AutoShape 2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537249" y="2365815"/>
            <a:ext cx="4698592" cy="609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0" tIns="54425" rIns="108850" bIns="54425" anchor="ctr"/>
          <a:lstStyle/>
          <a:p>
            <a:pPr algn="ctr"/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tuabin</a:t>
            </a:r>
            <a:r>
              <a:rPr lang="en-US" sz="3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334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27" name="AutoShape 2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81680" y="3282951"/>
            <a:ext cx="4368421" cy="62388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0" tIns="54425" rIns="108850" bIns="54425" anchor="ctr"/>
          <a:lstStyle/>
          <a:p>
            <a:pPr algn="ctr"/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b="1" dirty="0" err="1"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334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272952" y="2385726"/>
            <a:ext cx="3352509" cy="6230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334" b="1" dirty="0"/>
              <a:t>ĐCĐT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602" y="4930530"/>
            <a:ext cx="5282741" cy="164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Pittông</a:t>
            </a:r>
            <a:r>
              <a:rPr lang="en-US" sz="3334" dirty="0">
                <a:solidFill>
                  <a:srgbClr val="FF0000"/>
                </a:solidFill>
                <a:cs typeface="Times New Roman" pitchFamily="18" charset="0"/>
              </a:rPr>
              <a:t> CĐ </a:t>
            </a:r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tịnh</a:t>
            </a:r>
            <a:r>
              <a:rPr lang="en-US" sz="3334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tiến</a:t>
            </a:r>
            <a:r>
              <a:rPr lang="en-US" sz="3334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3334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phổ</a:t>
            </a:r>
            <a:r>
              <a:rPr lang="en-US" sz="3334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biến</a:t>
            </a:r>
            <a:r>
              <a:rPr lang="en-US" sz="3334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FF0000"/>
                </a:solidFill>
                <a:cs typeface="Times New Roman" pitchFamily="18" charset="0"/>
              </a:rPr>
              <a:t>nhất</a:t>
            </a:r>
            <a:endParaRPr lang="en-US" sz="3334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en-US" sz="3334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38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  <p:bldP spid="47111" grpId="0" animBg="1"/>
      <p:bldP spid="47112" grpId="0" animBg="1"/>
      <p:bldP spid="47113" grpId="0" animBg="1"/>
      <p:bldP spid="47115" grpId="0" animBg="1"/>
      <p:bldP spid="47117" grpId="0" animBg="1"/>
      <p:bldP spid="47118" grpId="0" animBg="1"/>
      <p:bldP spid="47119" grpId="0" animBg="1"/>
      <p:bldP spid="47121" grpId="0" animBg="1"/>
      <p:bldP spid="47123" grpId="0" animBg="1"/>
      <p:bldP spid="47126" grpId="0" animBg="1"/>
      <p:bldP spid="47127" grpId="0" animBg="1"/>
      <p:bldP spid="47129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9" y="174172"/>
            <a:ext cx="2637696" cy="5720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60" y="1917326"/>
            <a:ext cx="3395285" cy="2699657"/>
          </a:xfrm>
          <a:prstGeom prst="rect">
            <a:avLst/>
          </a:prstGeom>
        </p:spPr>
      </p:pic>
      <p:sp>
        <p:nvSpPr>
          <p:cNvPr id="6" name="Text Box 1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75340" y="6026332"/>
            <a:ext cx="3962056" cy="5612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933" b="1" dirty="0" err="1">
                <a:solidFill>
                  <a:srgbClr val="FF0000"/>
                </a:solidFill>
                <a:cs typeface="Times New Roman" pitchFamily="18" charset="0"/>
              </a:rPr>
              <a:t>Pittông</a:t>
            </a:r>
            <a:r>
              <a:rPr lang="en-US" sz="2933" b="1" dirty="0">
                <a:solidFill>
                  <a:srgbClr val="FF0000"/>
                </a:solidFill>
                <a:cs typeface="Times New Roman" pitchFamily="18" charset="0"/>
              </a:rPr>
              <a:t> CĐ </a:t>
            </a:r>
            <a:r>
              <a:rPr lang="en-US" sz="2933" b="1" dirty="0" err="1">
                <a:solidFill>
                  <a:srgbClr val="FF0000"/>
                </a:solidFill>
                <a:cs typeface="Times New Roman" pitchFamily="18" charset="0"/>
              </a:rPr>
              <a:t>tịnh</a:t>
            </a:r>
            <a:r>
              <a:rPr lang="en-US" sz="2933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cs typeface="Times New Roman" pitchFamily="18" charset="0"/>
              </a:rPr>
              <a:t>tiến</a:t>
            </a:r>
            <a:endParaRPr lang="en-US" sz="2933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AutoShape 1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305899" y="6016810"/>
            <a:ext cx="3657283" cy="533400"/>
          </a:xfrm>
          <a:prstGeom prst="actionButtonBlank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108850" tIns="54425" rIns="108850" bIns="54425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Pittông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CĐ quay</a:t>
            </a:r>
          </a:p>
        </p:txBody>
      </p:sp>
      <p:pic>
        <p:nvPicPr>
          <p:cNvPr id="8" name="Picture 4" descr="wank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75" y="1239349"/>
            <a:ext cx="3820502" cy="405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9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" y="454025"/>
            <a:ext cx="11987759" cy="5943600"/>
          </a:xfrm>
        </p:spPr>
        <p:txBody>
          <a:bodyPr/>
          <a:lstStyle/>
          <a:p>
            <a:pPr marL="1088556" lvl="2" indent="0"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pit-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tịnh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88556" lvl="2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1088556" lvl="2" indent="0">
              <a:buNone/>
            </a:pP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2" eaLnBrk="1" hangingPunct="1"/>
            <a:endParaRPr lang="en-US" sz="3334" dirty="0">
              <a:latin typeface="Times New Roman" pitchFamily="18" charset="0"/>
              <a:cs typeface="Times New Roman" pitchFamily="18" charset="0"/>
            </a:endParaRPr>
          </a:p>
          <a:p>
            <a:pPr lvl="2" eaLnBrk="1" hangingPunct="1"/>
            <a:endParaRPr lang="en-US" sz="3334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4279" lvl="1" indent="0">
              <a:buNone/>
            </a:pP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44279" lvl="1" indent="0">
              <a:buNone/>
            </a:pP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pittông</a:t>
            </a:r>
            <a:endParaRPr lang="en-US" sz="36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4279" lvl="1" indent="0">
              <a:buNone/>
            </a:pP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33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3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334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4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334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4530567" y="2477925"/>
            <a:ext cx="1153767" cy="5656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4530566" y="3040758"/>
            <a:ext cx="1304706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4530566" y="3028935"/>
            <a:ext cx="13047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674406" y="2050729"/>
            <a:ext cx="2613110" cy="60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err="1">
                <a:cs typeface="Times New Roman" pitchFamily="18" charset="0"/>
              </a:rPr>
              <a:t>Động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cơ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xăng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684334" y="2657526"/>
            <a:ext cx="2956152" cy="60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err="1">
                <a:cs typeface="Times New Roman" pitchFamily="18" charset="0"/>
              </a:rPr>
              <a:t>Động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cơ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Diêzen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674406" y="3253930"/>
            <a:ext cx="2533429" cy="60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err="1">
                <a:cs typeface="Times New Roman" pitchFamily="18" charset="0"/>
              </a:rPr>
              <a:t>Động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cơ</a:t>
            </a:r>
            <a:r>
              <a:rPr lang="en-US" sz="3200" b="1" dirty="0">
                <a:cs typeface="Times New Roman" pitchFamily="18" charset="0"/>
              </a:rPr>
              <a:t> gas</a:t>
            </a:r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4389701" y="5280858"/>
            <a:ext cx="12593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4364304" y="5293012"/>
            <a:ext cx="1310102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/>
          <a:lstStyle/>
          <a:p>
            <a:endParaRPr lang="en-US" sz="1200"/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5674406" y="4878825"/>
            <a:ext cx="2510518" cy="6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334" b="1" dirty="0" err="1">
                <a:cs typeface="Times New Roman" pitchFamily="18" charset="0"/>
              </a:rPr>
              <a:t>Động</a:t>
            </a:r>
            <a:r>
              <a:rPr lang="en-US" sz="3334" b="1" dirty="0">
                <a:cs typeface="Times New Roman" pitchFamily="18" charset="0"/>
              </a:rPr>
              <a:t> </a:t>
            </a:r>
            <a:r>
              <a:rPr lang="en-US" sz="3334" b="1" dirty="0" err="1">
                <a:cs typeface="Times New Roman" pitchFamily="18" charset="0"/>
              </a:rPr>
              <a:t>cơ</a:t>
            </a:r>
            <a:r>
              <a:rPr lang="en-US" sz="3334" b="1" dirty="0">
                <a:cs typeface="Times New Roman" pitchFamily="18" charset="0"/>
              </a:rPr>
              <a:t> 4 </a:t>
            </a:r>
            <a:r>
              <a:rPr lang="en-US" sz="3334" b="1" dirty="0" err="1">
                <a:cs typeface="Times New Roman" pitchFamily="18" charset="0"/>
              </a:rPr>
              <a:t>kì</a:t>
            </a:r>
            <a:endParaRPr lang="en-US" sz="3334" b="1" dirty="0">
              <a:cs typeface="Times New Roman" pitchFamily="18" charset="0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5674406" y="5715000"/>
            <a:ext cx="2510518" cy="6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334" b="1" dirty="0" err="1">
                <a:cs typeface="Times New Roman" pitchFamily="18" charset="0"/>
              </a:rPr>
              <a:t>Động</a:t>
            </a:r>
            <a:r>
              <a:rPr lang="en-US" sz="3334" b="1" dirty="0">
                <a:cs typeface="Times New Roman" pitchFamily="18" charset="0"/>
              </a:rPr>
              <a:t> </a:t>
            </a:r>
            <a:r>
              <a:rPr lang="en-US" sz="3334" b="1" dirty="0" err="1">
                <a:cs typeface="Times New Roman" pitchFamily="18" charset="0"/>
              </a:rPr>
              <a:t>cơ</a:t>
            </a:r>
            <a:r>
              <a:rPr lang="en-US" sz="3334" b="1" dirty="0">
                <a:cs typeface="Times New Roman" pitchFamily="18" charset="0"/>
              </a:rPr>
              <a:t> 2 </a:t>
            </a:r>
            <a:r>
              <a:rPr lang="en-US" sz="3334" b="1" dirty="0" err="1">
                <a:cs typeface="Times New Roman" pitchFamily="18" charset="0"/>
              </a:rPr>
              <a:t>kì</a:t>
            </a:r>
            <a:endParaRPr lang="en-US" sz="3334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30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  <p:bldP spid="49160" grpId="0" animBg="1"/>
      <p:bldP spid="49161" grpId="0" animBg="1"/>
      <p:bldP spid="49162" grpId="0" animBg="1"/>
      <p:bldP spid="49163" grpId="0"/>
      <p:bldP spid="49164" grpId="0"/>
      <p:bldP spid="49165" grpId="0"/>
      <p:bldP spid="49166" grpId="0" animBg="1"/>
      <p:bldP spid="49167" grpId="0" animBg="1"/>
      <p:bldP spid="49168" grpId="0"/>
      <p:bldP spid="491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7922476" y="5361737"/>
            <a:ext cx="3065577" cy="56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dirty="0">
                <a:cs typeface="Times New Roman" pitchFamily="18" charset="0"/>
              </a:rPr>
              <a:t>ĐỘNG CƠ 2 K</a:t>
            </a:r>
            <a:r>
              <a:rPr lang="en-US" sz="2933" dirty="0">
                <a:cs typeface="Times New Roman" pitchFamily="18" charset="0"/>
              </a:rPr>
              <a:t>Ì</a:t>
            </a:r>
          </a:p>
        </p:txBody>
      </p:sp>
      <p:pic>
        <p:nvPicPr>
          <p:cNvPr id="29699" name="Picture 7" descr="dong co 2 k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69" y="332537"/>
            <a:ext cx="414619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47592" y="5590613"/>
            <a:ext cx="3065577" cy="56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dirty="0">
                <a:cs typeface="Times New Roman" pitchFamily="18" charset="0"/>
              </a:rPr>
              <a:t>ĐỘNG CƠ 4 K</a:t>
            </a:r>
            <a:r>
              <a:rPr lang="en-US" sz="2933" dirty="0">
                <a:cs typeface="Times New Roman" pitchFamily="18" charset="0"/>
              </a:rPr>
              <a:t>Ì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01" y="672738"/>
            <a:ext cx="3013166" cy="49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9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92" y="1170612"/>
            <a:ext cx="4551151" cy="3413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60" y="209006"/>
            <a:ext cx="4586317" cy="3439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34" y="3032760"/>
            <a:ext cx="4270103" cy="32025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7224" y="213281"/>
            <a:ext cx="5375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xilanh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725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7" y="201835"/>
            <a:ext cx="1552575" cy="145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55" y="2135678"/>
            <a:ext cx="7354431" cy="2165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7589" y="171850"/>
            <a:ext cx="9664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loại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2.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caccs</a:t>
            </a:r>
            <a:r>
              <a:rPr lang="en-US" sz="2400" dirty="0" smtClean="0"/>
              <a:t> </a:t>
            </a:r>
            <a:r>
              <a:rPr lang="en-US" sz="2400" dirty="0" err="1" smtClean="0"/>
              <a:t>loại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đốt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2 </a:t>
            </a:r>
            <a:r>
              <a:rPr lang="en-US" sz="2400" dirty="0" err="1" smtClean="0"/>
              <a:t>tiêu</a:t>
            </a:r>
            <a:r>
              <a:rPr lang="en-US" sz="2400" dirty="0" smtClean="0"/>
              <a:t> </a:t>
            </a:r>
            <a:r>
              <a:rPr lang="en-US" sz="2400" dirty="0" err="1" smtClean="0"/>
              <a:t>chí</a:t>
            </a:r>
            <a:r>
              <a:rPr lang="en-US" sz="2400" dirty="0" smtClean="0"/>
              <a:t> </a:t>
            </a:r>
            <a:r>
              <a:rPr lang="en-US" sz="2400" dirty="0" err="1" smtClean="0"/>
              <a:t>phân</a:t>
            </a:r>
            <a:r>
              <a:rPr lang="en-US" sz="2400" dirty="0" smtClean="0"/>
              <a:t> </a:t>
            </a:r>
            <a:r>
              <a:rPr lang="en-US" sz="2400" dirty="0" err="1" smtClean="0"/>
              <a:t>loại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Liệu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hành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pít</a:t>
            </a:r>
            <a:r>
              <a:rPr lang="en-US" sz="2400" dirty="0" smtClean="0"/>
              <a:t> </a:t>
            </a:r>
            <a:r>
              <a:rPr lang="en-US" sz="2400" dirty="0" err="1" smtClean="0"/>
              <a:t>tông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chu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49262" y="4479086"/>
            <a:ext cx="675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                                                                b                                                    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71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7E0D8B44-EC7F-11F2-814B-B5083C7E3B69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21510" name="Freeform 3">
              <a:extLst>
                <a:ext uri="{FF2B5EF4-FFF2-40B4-BE49-F238E27FC236}">
                  <a16:creationId xmlns:a16="http://schemas.microsoft.com/office/drawing/2014/main" id="{C36D7074-2431-2850-9860-8BF42DAE4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01297"/>
              <a:ext cx="5490351" cy="2783840"/>
            </a:xfrm>
            <a:custGeom>
              <a:avLst/>
              <a:gdLst>
                <a:gd name="T0" fmla="*/ 5365891 w 5490351"/>
                <a:gd name="T1" fmla="*/ 2783840 h 2783840"/>
                <a:gd name="T2" fmla="*/ 124460 w 5490351"/>
                <a:gd name="T3" fmla="*/ 2783840 h 2783840"/>
                <a:gd name="T4" fmla="*/ 0 w 5490351"/>
                <a:gd name="T5" fmla="*/ 2659380 h 2783840"/>
                <a:gd name="T6" fmla="*/ 0 w 5490351"/>
                <a:gd name="T7" fmla="*/ 124460 h 2783840"/>
                <a:gd name="T8" fmla="*/ 124460 w 5490351"/>
                <a:gd name="T9" fmla="*/ 0 h 2783840"/>
                <a:gd name="T10" fmla="*/ 5365891 w 5490351"/>
                <a:gd name="T11" fmla="*/ 0 h 2783840"/>
                <a:gd name="T12" fmla="*/ 5490351 w 5490351"/>
                <a:gd name="T13" fmla="*/ 124460 h 2783840"/>
                <a:gd name="T14" fmla="*/ 5490351 w 5490351"/>
                <a:gd name="T15" fmla="*/ 2659380 h 2783840"/>
                <a:gd name="T16" fmla="*/ 5365891 w 5490351"/>
                <a:gd name="T17" fmla="*/ 2783840 h 27838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507" name="Picture 3">
            <a:extLst>
              <a:ext uri="{FF2B5EF4-FFF2-40B4-BE49-F238E27FC236}">
                <a16:creationId xmlns:a16="http://schemas.microsoft.com/office/drawing/2014/main" id="{BBAA811F-1640-3AE0-5B9C-2A437E4EA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094039"/>
            <a:ext cx="31781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3FBEE-FA36-E67C-1769-56D62E91CB56}"/>
              </a:ext>
            </a:extLst>
          </p:cNvPr>
          <p:cNvSpPr txBox="1"/>
          <p:nvPr/>
        </p:nvSpPr>
        <p:spPr>
          <a:xfrm>
            <a:off x="2705101" y="1358900"/>
            <a:ext cx="728821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60963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 BÀY CỦA HỌC SINH</a:t>
            </a:r>
          </a:p>
        </p:txBody>
      </p:sp>
      <p:pic>
        <p:nvPicPr>
          <p:cNvPr id="21509" name="Picture 7">
            <a:extLst>
              <a:ext uri="{FF2B5EF4-FFF2-40B4-BE49-F238E27FC236}">
                <a16:creationId xmlns:a16="http://schemas.microsoft.com/office/drawing/2014/main" id="{4ABC4E7B-A2F4-660D-B0F7-819243EB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735263"/>
            <a:ext cx="369411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5050" y="257577"/>
            <a:ext cx="8590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III</a:t>
            </a:r>
            <a:r>
              <a:rPr lang="vi-VN" sz="2000" dirty="0" smtClean="0"/>
              <a:t>. </a:t>
            </a:r>
            <a:r>
              <a:rPr lang="en-US" sz="2000" dirty="0" smtClean="0"/>
              <a:t>CẤU TẠO CHUNG CỦA </a:t>
            </a:r>
            <a:r>
              <a:rPr lang="vi-VN" dirty="0" smtClean="0"/>
              <a:t>ĐỘNG </a:t>
            </a:r>
            <a:r>
              <a:rPr lang="vi-VN" dirty="0" smtClean="0"/>
              <a:t>CƠ ĐỐT TRONG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1799993"/>
            <a:ext cx="8511987" cy="41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0" y="6246600"/>
            <a:ext cx="12208000" cy="63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1674254" y="303996"/>
            <a:ext cx="5676657" cy="867982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video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dung PHT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dirty="0"/>
          </a:p>
        </p:txBody>
      </p:sp>
      <p:sp>
        <p:nvSpPr>
          <p:cNvPr id="277" name="Google Shape;277;p12"/>
          <p:cNvSpPr/>
          <p:nvPr/>
        </p:nvSpPr>
        <p:spPr>
          <a:xfrm>
            <a:off x="154821" y="1171978"/>
            <a:ext cx="5395974" cy="37735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diezen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9" name="Google Shape;279;p12" descr="Bộ Công Thương kiến nghị 'giải cứu' ngành sản xuất ô tô"/>
          <p:cNvSpPr/>
          <p:nvPr/>
        </p:nvSpPr>
        <p:spPr>
          <a:xfrm>
            <a:off x="5994400" y="33274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2" descr="Bộ Công Thương kiến nghị 'giải cứu' ngành sản xuất ô tô"/>
          <p:cNvSpPr/>
          <p:nvPr/>
        </p:nvSpPr>
        <p:spPr>
          <a:xfrm>
            <a:off x="6096000" y="34290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 descr="Chất lượng dịch vụ bảo dưỡng các đại lý Toyota tại Tp.HCM"/>
          <p:cNvSpPr/>
          <p:nvPr/>
        </p:nvSpPr>
        <p:spPr>
          <a:xfrm>
            <a:off x="6197600" y="35306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 descr="Chất lượng dịch vụ bảo dưỡng các đại lý Toyota tại Tp.HCM"/>
          <p:cNvSpPr/>
          <p:nvPr/>
        </p:nvSpPr>
        <p:spPr>
          <a:xfrm>
            <a:off x="5000429" y="4547794"/>
            <a:ext cx="161679" cy="1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820" y="5119000"/>
            <a:ext cx="1283201" cy="1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3996"/>
            <a:ext cx="1661376" cy="867982"/>
          </a:xfrm>
          <a:prstGeom prst="rect">
            <a:avLst/>
          </a:prstGeom>
        </p:spPr>
      </p:pic>
      <p:pic>
        <p:nvPicPr>
          <p:cNvPr id="4" name="Cấu tạo động cơ ô tô, động cơ xăng 4 xy lanh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5617" y="1171978"/>
            <a:ext cx="6387646" cy="50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42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7E0D8B44-EC7F-11F2-814B-B5083C7E3B69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21510" name="Freeform 3">
              <a:extLst>
                <a:ext uri="{FF2B5EF4-FFF2-40B4-BE49-F238E27FC236}">
                  <a16:creationId xmlns:a16="http://schemas.microsoft.com/office/drawing/2014/main" id="{C36D7074-2431-2850-9860-8BF42DAE4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01297"/>
              <a:ext cx="5490351" cy="2783840"/>
            </a:xfrm>
            <a:custGeom>
              <a:avLst/>
              <a:gdLst>
                <a:gd name="T0" fmla="*/ 5365891 w 5490351"/>
                <a:gd name="T1" fmla="*/ 2783840 h 2783840"/>
                <a:gd name="T2" fmla="*/ 124460 w 5490351"/>
                <a:gd name="T3" fmla="*/ 2783840 h 2783840"/>
                <a:gd name="T4" fmla="*/ 0 w 5490351"/>
                <a:gd name="T5" fmla="*/ 2659380 h 2783840"/>
                <a:gd name="T6" fmla="*/ 0 w 5490351"/>
                <a:gd name="T7" fmla="*/ 124460 h 2783840"/>
                <a:gd name="T8" fmla="*/ 124460 w 5490351"/>
                <a:gd name="T9" fmla="*/ 0 h 2783840"/>
                <a:gd name="T10" fmla="*/ 5365891 w 5490351"/>
                <a:gd name="T11" fmla="*/ 0 h 2783840"/>
                <a:gd name="T12" fmla="*/ 5490351 w 5490351"/>
                <a:gd name="T13" fmla="*/ 124460 h 2783840"/>
                <a:gd name="T14" fmla="*/ 5490351 w 5490351"/>
                <a:gd name="T15" fmla="*/ 2659380 h 2783840"/>
                <a:gd name="T16" fmla="*/ 5365891 w 5490351"/>
                <a:gd name="T17" fmla="*/ 2783840 h 27838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507" name="Picture 3">
            <a:extLst>
              <a:ext uri="{FF2B5EF4-FFF2-40B4-BE49-F238E27FC236}">
                <a16:creationId xmlns:a16="http://schemas.microsoft.com/office/drawing/2014/main" id="{BBAA811F-1640-3AE0-5B9C-2A437E4EA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094039"/>
            <a:ext cx="31781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3FBEE-FA36-E67C-1769-56D62E91CB56}"/>
              </a:ext>
            </a:extLst>
          </p:cNvPr>
          <p:cNvSpPr txBox="1"/>
          <p:nvPr/>
        </p:nvSpPr>
        <p:spPr>
          <a:xfrm>
            <a:off x="2705101" y="1358900"/>
            <a:ext cx="728821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60963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 BÀY CỦA HỌC SINH</a:t>
            </a:r>
          </a:p>
        </p:txBody>
      </p:sp>
      <p:pic>
        <p:nvPicPr>
          <p:cNvPr id="21509" name="Picture 7">
            <a:extLst>
              <a:ext uri="{FF2B5EF4-FFF2-40B4-BE49-F238E27FC236}">
                <a16:creationId xmlns:a16="http://schemas.microsoft.com/office/drawing/2014/main" id="{4ABC4E7B-A2F4-660D-B0F7-819243EB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735263"/>
            <a:ext cx="369411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6089650"/>
            <a:ext cx="5715000" cy="0"/>
          </a:xfrm>
          <a:prstGeom prst="line">
            <a:avLst/>
          </a:prstGeom>
          <a:ln w="123825" cap="flat">
            <a:solidFill>
              <a:srgbClr val="FFB8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9502283" y="4484514"/>
            <a:ext cx="2723963" cy="2383467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3618630">
            <a:off x="8837885" y="5323818"/>
            <a:ext cx="5063023" cy="428106"/>
            <a:chOff x="0" y="0"/>
            <a:chExt cx="2000207" cy="1691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0207" cy="169128"/>
            </a:xfrm>
            <a:custGeom>
              <a:avLst/>
              <a:gdLst/>
              <a:ahLst/>
              <a:cxnLst/>
              <a:rect l="l" t="t" r="r" b="b"/>
              <a:pathLst>
                <a:path w="2000207" h="169128">
                  <a:moveTo>
                    <a:pt x="0" y="0"/>
                  </a:moveTo>
                  <a:lnTo>
                    <a:pt x="2000207" y="0"/>
                  </a:lnTo>
                  <a:lnTo>
                    <a:pt x="2000207" y="169128"/>
                  </a:lnTo>
                  <a:lnTo>
                    <a:pt x="0" y="169128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43000"/>
          </a:blip>
          <a:srcRect/>
          <a:stretch>
            <a:fillRect/>
          </a:stretch>
        </p:blipFill>
        <p:spPr>
          <a:xfrm rot="3621695">
            <a:off x="8867167" y="5512631"/>
            <a:ext cx="5332107" cy="25327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7181369">
            <a:off x="6296434" y="166788"/>
            <a:ext cx="5063023" cy="428106"/>
            <a:chOff x="0" y="0"/>
            <a:chExt cx="2000207" cy="1691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00207" cy="169128"/>
            </a:xfrm>
            <a:custGeom>
              <a:avLst/>
              <a:gdLst/>
              <a:ahLst/>
              <a:cxnLst/>
              <a:rect l="l" t="t" r="r" b="b"/>
              <a:pathLst>
                <a:path w="2000207" h="169128">
                  <a:moveTo>
                    <a:pt x="0" y="0"/>
                  </a:moveTo>
                  <a:lnTo>
                    <a:pt x="2000207" y="0"/>
                  </a:lnTo>
                  <a:lnTo>
                    <a:pt x="2000207" y="169128"/>
                  </a:lnTo>
                  <a:lnTo>
                    <a:pt x="0" y="169128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43000"/>
          </a:blip>
          <a:srcRect/>
          <a:stretch>
            <a:fillRect/>
          </a:stretch>
        </p:blipFill>
        <p:spPr>
          <a:xfrm rot="-7178304">
            <a:off x="5998067" y="152807"/>
            <a:ext cx="5332107" cy="25327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3651000">
            <a:off x="5797474" y="256632"/>
            <a:ext cx="5383246" cy="302785"/>
            <a:chOff x="0" y="0"/>
            <a:chExt cx="2126714" cy="1196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26714" cy="119619"/>
            </a:xfrm>
            <a:custGeom>
              <a:avLst/>
              <a:gdLst/>
              <a:ahLst/>
              <a:cxnLst/>
              <a:rect l="l" t="t" r="r" b="b"/>
              <a:pathLst>
                <a:path w="2126714" h="119619">
                  <a:moveTo>
                    <a:pt x="0" y="0"/>
                  </a:moveTo>
                  <a:lnTo>
                    <a:pt x="2126714" y="0"/>
                  </a:lnTo>
                  <a:lnTo>
                    <a:pt x="2126714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7971095" y="-949269"/>
            <a:ext cx="2723963" cy="2383467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 rot="-7148999">
            <a:off x="9016622" y="5359294"/>
            <a:ext cx="5383246" cy="302785"/>
            <a:chOff x="0" y="0"/>
            <a:chExt cx="2126714" cy="1196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26714" cy="119619"/>
            </a:xfrm>
            <a:custGeom>
              <a:avLst/>
              <a:gdLst/>
              <a:ahLst/>
              <a:cxnLst/>
              <a:rect l="l" t="t" r="r" b="b"/>
              <a:pathLst>
                <a:path w="2126714" h="119619">
                  <a:moveTo>
                    <a:pt x="0" y="0"/>
                  </a:moveTo>
                  <a:lnTo>
                    <a:pt x="2126714" y="0"/>
                  </a:lnTo>
                  <a:lnTo>
                    <a:pt x="2126714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50730" y="1060088"/>
            <a:ext cx="4788611" cy="460411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678490" y="587776"/>
            <a:ext cx="3236454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981793" y="2011389"/>
            <a:ext cx="377951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35" y="1559859"/>
            <a:ext cx="5836063" cy="39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0" y="6246600"/>
            <a:ext cx="12208000" cy="63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1674254" y="303996"/>
            <a:ext cx="5676657" cy="867982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tranh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dung PHT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 dirty="0"/>
          </a:p>
        </p:txBody>
      </p:sp>
      <p:sp>
        <p:nvSpPr>
          <p:cNvPr id="277" name="Google Shape;277;p12"/>
          <p:cNvSpPr/>
          <p:nvPr/>
        </p:nvSpPr>
        <p:spPr>
          <a:xfrm>
            <a:off x="154821" y="1171978"/>
            <a:ext cx="5395974" cy="37735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17.4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(6). Pit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xilanh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9" name="Google Shape;279;p12" descr="Bộ Công Thương kiến nghị 'giải cứu' ngành sản xuất ô tô"/>
          <p:cNvSpPr/>
          <p:nvPr/>
        </p:nvSpPr>
        <p:spPr>
          <a:xfrm>
            <a:off x="5994400" y="33274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2" descr="Bộ Công Thương kiến nghị 'giải cứu' ngành sản xuất ô tô"/>
          <p:cNvSpPr/>
          <p:nvPr/>
        </p:nvSpPr>
        <p:spPr>
          <a:xfrm>
            <a:off x="6096000" y="34290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 descr="Chất lượng dịch vụ bảo dưỡng các đại lý Toyota tại Tp.HCM"/>
          <p:cNvSpPr/>
          <p:nvPr/>
        </p:nvSpPr>
        <p:spPr>
          <a:xfrm>
            <a:off x="6197600" y="35306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 descr="Chất lượng dịch vụ bảo dưỡng các đại lý Toyota tại Tp.HCM"/>
          <p:cNvSpPr/>
          <p:nvPr/>
        </p:nvSpPr>
        <p:spPr>
          <a:xfrm>
            <a:off x="5000429" y="4547794"/>
            <a:ext cx="161679" cy="1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20" y="5119000"/>
            <a:ext cx="1283201" cy="1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996"/>
            <a:ext cx="1661376" cy="867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991" y="682580"/>
            <a:ext cx="4080448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56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7E0D8B44-EC7F-11F2-814B-B5083C7E3B69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21510" name="Freeform 3">
              <a:extLst>
                <a:ext uri="{FF2B5EF4-FFF2-40B4-BE49-F238E27FC236}">
                  <a16:creationId xmlns:a16="http://schemas.microsoft.com/office/drawing/2014/main" id="{C36D7074-2431-2850-9860-8BF42DAE4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01297"/>
              <a:ext cx="5490351" cy="2783840"/>
            </a:xfrm>
            <a:custGeom>
              <a:avLst/>
              <a:gdLst>
                <a:gd name="T0" fmla="*/ 5365891 w 5490351"/>
                <a:gd name="T1" fmla="*/ 2783840 h 2783840"/>
                <a:gd name="T2" fmla="*/ 124460 w 5490351"/>
                <a:gd name="T3" fmla="*/ 2783840 h 2783840"/>
                <a:gd name="T4" fmla="*/ 0 w 5490351"/>
                <a:gd name="T5" fmla="*/ 2659380 h 2783840"/>
                <a:gd name="T6" fmla="*/ 0 w 5490351"/>
                <a:gd name="T7" fmla="*/ 124460 h 2783840"/>
                <a:gd name="T8" fmla="*/ 124460 w 5490351"/>
                <a:gd name="T9" fmla="*/ 0 h 2783840"/>
                <a:gd name="T10" fmla="*/ 5365891 w 5490351"/>
                <a:gd name="T11" fmla="*/ 0 h 2783840"/>
                <a:gd name="T12" fmla="*/ 5490351 w 5490351"/>
                <a:gd name="T13" fmla="*/ 124460 h 2783840"/>
                <a:gd name="T14" fmla="*/ 5490351 w 5490351"/>
                <a:gd name="T15" fmla="*/ 2659380 h 2783840"/>
                <a:gd name="T16" fmla="*/ 5365891 w 5490351"/>
                <a:gd name="T17" fmla="*/ 2783840 h 27838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507" name="Picture 3">
            <a:extLst>
              <a:ext uri="{FF2B5EF4-FFF2-40B4-BE49-F238E27FC236}">
                <a16:creationId xmlns:a16="http://schemas.microsoft.com/office/drawing/2014/main" id="{BBAA811F-1640-3AE0-5B9C-2A437E4EA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094039"/>
            <a:ext cx="31781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3FBEE-FA36-E67C-1769-56D62E91CB56}"/>
              </a:ext>
            </a:extLst>
          </p:cNvPr>
          <p:cNvSpPr txBox="1"/>
          <p:nvPr/>
        </p:nvSpPr>
        <p:spPr>
          <a:xfrm>
            <a:off x="2705101" y="1358900"/>
            <a:ext cx="728821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60963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 BÀY CỦA HỌC SINH</a:t>
            </a:r>
          </a:p>
        </p:txBody>
      </p:sp>
      <p:pic>
        <p:nvPicPr>
          <p:cNvPr id="21509" name="Picture 7">
            <a:extLst>
              <a:ext uri="{FF2B5EF4-FFF2-40B4-BE49-F238E27FC236}">
                <a16:creationId xmlns:a16="http://schemas.microsoft.com/office/drawing/2014/main" id="{4ABC4E7B-A2F4-660D-B0F7-819243EB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735263"/>
            <a:ext cx="369411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752325" y="6104922"/>
            <a:ext cx="10870257" cy="6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0" tIns="54425" rIns="108850" bIns="544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Riêng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động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cơ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chemeClr val="accent2"/>
                </a:solidFill>
                <a:cs typeface="Times New Roman" pitchFamily="18" charset="0"/>
              </a:rPr>
              <a:t>xăng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còn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thêm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hệ</a:t>
            </a:r>
            <a:r>
              <a:rPr lang="en-US" sz="3334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0000FF"/>
                </a:solidFill>
                <a:cs typeface="Times New Roman" pitchFamily="18" charset="0"/>
              </a:rPr>
              <a:t>thống</a:t>
            </a:r>
            <a:r>
              <a:rPr lang="en-US" sz="3334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FF0000"/>
                </a:solidFill>
                <a:cs typeface="Times New Roman" pitchFamily="18" charset="0"/>
              </a:rPr>
              <a:t>đánh</a:t>
            </a:r>
            <a:r>
              <a:rPr lang="en-US" sz="3334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334" b="1" dirty="0" err="1">
                <a:solidFill>
                  <a:srgbClr val="FF0000"/>
                </a:solidFill>
                <a:cs typeface="Times New Roman" pitchFamily="18" charset="0"/>
              </a:rPr>
              <a:t>lửa</a:t>
            </a:r>
            <a:endParaRPr lang="en-US" sz="3334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4896" y="923109"/>
            <a:ext cx="2490651" cy="8534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1"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1"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endParaRPr kumimoji="1"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4896" y="3936274"/>
            <a:ext cx="2490651" cy="853440"/>
          </a:xfrm>
          <a:prstGeom prst="rect">
            <a:avLst/>
          </a:prstGeom>
          <a:solidFill>
            <a:srgbClr val="92D050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1"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1"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endParaRPr kumimoji="1"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07659" y="239485"/>
            <a:ext cx="6183087" cy="7053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khuỷu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endParaRPr kumimoji="1"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07659" y="1323704"/>
            <a:ext cx="6183087" cy="6966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kumimoji="1"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07659" y="2699870"/>
            <a:ext cx="6183087" cy="6966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kumimoji="1"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07659" y="4467710"/>
            <a:ext cx="6183087" cy="6966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1"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807659" y="3692647"/>
            <a:ext cx="6183087" cy="6966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endParaRPr kumimoji="1"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07659" y="5260190"/>
            <a:ext cx="6183087" cy="86193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1"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kumimoji="1"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3675547" y="1349829"/>
            <a:ext cx="1132112" cy="426720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3"/>
            <a:endCxn id="5" idx="1"/>
          </p:cNvCxnSpPr>
          <p:nvPr/>
        </p:nvCxnSpPr>
        <p:spPr>
          <a:xfrm flipV="1">
            <a:off x="3675547" y="592182"/>
            <a:ext cx="1132112" cy="757647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5" idx="3"/>
            <a:endCxn id="22" idx="1"/>
          </p:cNvCxnSpPr>
          <p:nvPr/>
        </p:nvCxnSpPr>
        <p:spPr>
          <a:xfrm flipV="1">
            <a:off x="3675547" y="3048213"/>
            <a:ext cx="1132112" cy="1314781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3675547" y="3936274"/>
            <a:ext cx="1132112" cy="426720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3"/>
            <a:endCxn id="23" idx="1"/>
          </p:cNvCxnSpPr>
          <p:nvPr/>
        </p:nvCxnSpPr>
        <p:spPr>
          <a:xfrm>
            <a:off x="3675547" y="4362994"/>
            <a:ext cx="1132112" cy="453058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</p:cNvCxnSpPr>
          <p:nvPr/>
        </p:nvCxnSpPr>
        <p:spPr>
          <a:xfrm>
            <a:off x="3675547" y="4362994"/>
            <a:ext cx="1132112" cy="1328163"/>
          </a:xfrm>
          <a:prstGeom prst="straightConnector1">
            <a:avLst/>
          </a:prstGeom>
          <a:ln w="2857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222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8344" y="399245"/>
            <a:ext cx="8590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1799993"/>
            <a:ext cx="8511987" cy="41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16072" b="46388"/>
          <a:stretch>
            <a:fillRect/>
          </a:stretch>
        </p:blipFill>
        <p:spPr>
          <a:xfrm>
            <a:off x="10371092" y="5511801"/>
            <a:ext cx="1856318" cy="135590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832413" y="738324"/>
            <a:ext cx="1010045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854467" y="2851157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2042161" y="2851157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854467" y="4539545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2042161" y="4539544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6309359" y="2852662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7497053" y="2852663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6309359" y="4539544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7497053" y="4539545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F01946-80BF-A542-31B9-845C622E76AF}"/>
              </a:ext>
            </a:extLst>
          </p:cNvPr>
          <p:cNvSpPr/>
          <p:nvPr/>
        </p:nvSpPr>
        <p:spPr>
          <a:xfrm>
            <a:off x="6396233" y="3046591"/>
            <a:ext cx="943853" cy="9299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</p:spTree>
    <p:extLst>
      <p:ext uri="{BB962C8B-B14F-4D97-AF65-F5344CB8AC3E}">
        <p14:creationId xmlns:p14="http://schemas.microsoft.com/office/powerpoint/2010/main" val="32309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16072" b="46388"/>
          <a:stretch>
            <a:fillRect/>
          </a:stretch>
        </p:blipFill>
        <p:spPr>
          <a:xfrm>
            <a:off x="10371092" y="5511801"/>
            <a:ext cx="1856318" cy="135590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1045773" y="925197"/>
            <a:ext cx="101004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vi-VN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diezen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fr-FR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2667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854467" y="2514600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2042161" y="2514601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8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854467" y="4394201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2042161" y="4394201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tang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8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6309359" y="2516105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7497053" y="2516106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6309359" y="4394200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7497053" y="4394201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186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18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01BE3F-29CD-8BBE-CA4F-062C17F32F35}"/>
              </a:ext>
            </a:extLst>
          </p:cNvPr>
          <p:cNvSpPr/>
          <p:nvPr/>
        </p:nvSpPr>
        <p:spPr>
          <a:xfrm>
            <a:off x="6456118" y="4599246"/>
            <a:ext cx="943853" cy="9299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</p:spTree>
    <p:extLst>
      <p:ext uri="{BB962C8B-B14F-4D97-AF65-F5344CB8AC3E}">
        <p14:creationId xmlns:p14="http://schemas.microsoft.com/office/powerpoint/2010/main" val="2370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16072" b="46388"/>
          <a:stretch>
            <a:fillRect/>
          </a:stretch>
        </p:blipFill>
        <p:spPr>
          <a:xfrm>
            <a:off x="10371092" y="5511801"/>
            <a:ext cx="1856318" cy="135590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854468" y="592058"/>
            <a:ext cx="10100457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vi-VN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</a:t>
            </a:r>
            <a:r>
              <a:rPr lang="fr-FR" sz="2667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6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6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854467" y="2514600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2042161" y="2514601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diezen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854467" y="4394201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2042161" y="4394201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6309358" y="2540000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7497053" y="2516106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6309359" y="4394200"/>
            <a:ext cx="1117600" cy="1320800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7497053" y="4394201"/>
            <a:ext cx="3840480" cy="1321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A38C69-A3E5-6699-E5A6-8C9C820235AE}"/>
              </a:ext>
            </a:extLst>
          </p:cNvPr>
          <p:cNvSpPr/>
          <p:nvPr/>
        </p:nvSpPr>
        <p:spPr>
          <a:xfrm>
            <a:off x="941341" y="2735434"/>
            <a:ext cx="943853" cy="9299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</p:spTree>
    <p:extLst>
      <p:ext uri="{BB962C8B-B14F-4D97-AF65-F5344CB8AC3E}">
        <p14:creationId xmlns:p14="http://schemas.microsoft.com/office/powerpoint/2010/main" val="9823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8344" y="399245"/>
            <a:ext cx="8590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1799993"/>
            <a:ext cx="8511987" cy="41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0" y="6246600"/>
            <a:ext cx="12208000" cy="63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1996226" y="311778"/>
            <a:ext cx="5676657" cy="867982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việc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nhiệm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vụ</a:t>
            </a:r>
            <a:endParaRPr sz="1200" dirty="0"/>
          </a:p>
        </p:txBody>
      </p:sp>
      <p:sp>
        <p:nvSpPr>
          <p:cNvPr id="277" name="Google Shape;277;p12"/>
          <p:cNvSpPr/>
          <p:nvPr/>
        </p:nvSpPr>
        <p:spPr>
          <a:xfrm>
            <a:off x="154820" y="1171978"/>
            <a:ext cx="11204345" cy="37735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tiềm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ĐCĐT?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Google Shape;279;p12" descr="Bộ Công Thương kiến nghị 'giải cứu' ngành sản xuất ô tô"/>
          <p:cNvSpPr/>
          <p:nvPr/>
        </p:nvSpPr>
        <p:spPr>
          <a:xfrm>
            <a:off x="5994400" y="33274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2" descr="Bộ Công Thương kiến nghị 'giải cứu' ngành sản xuất ô tô"/>
          <p:cNvSpPr/>
          <p:nvPr/>
        </p:nvSpPr>
        <p:spPr>
          <a:xfrm>
            <a:off x="6096000" y="34290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 descr="Chất lượng dịch vụ bảo dưỡng các đại lý Toyota tại Tp.HCM"/>
          <p:cNvSpPr/>
          <p:nvPr/>
        </p:nvSpPr>
        <p:spPr>
          <a:xfrm>
            <a:off x="6197600" y="35306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 descr="Chất lượng dịch vụ bảo dưỡng các đại lý Toyota tại Tp.HCM"/>
          <p:cNvSpPr/>
          <p:nvPr/>
        </p:nvSpPr>
        <p:spPr>
          <a:xfrm>
            <a:off x="5000429" y="4547794"/>
            <a:ext cx="161679" cy="1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20" y="5119000"/>
            <a:ext cx="1283201" cy="1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996"/>
            <a:ext cx="1661376" cy="8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59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utoShape 63"/>
          <p:cNvSpPr/>
          <p:nvPr/>
        </p:nvSpPr>
        <p:spPr>
          <a:xfrm>
            <a:off x="1883024" y="6089650"/>
            <a:ext cx="8425953" cy="0"/>
          </a:xfrm>
          <a:prstGeom prst="line">
            <a:avLst/>
          </a:prstGeom>
          <a:ln w="123825" cap="flat">
            <a:solidFill>
              <a:srgbClr val="FFB83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4" name="Group 3">
            <a:extLst>
              <a:ext uri="{FF2B5EF4-FFF2-40B4-BE49-F238E27FC236}">
                <a16:creationId xmlns:a16="http://schemas.microsoft.com/office/drawing/2014/main" id="{25674CB2-D7FE-810C-FDEA-19D963B83470}"/>
              </a:ext>
            </a:extLst>
          </p:cNvPr>
          <p:cNvGrpSpPr/>
          <p:nvPr/>
        </p:nvGrpSpPr>
        <p:grpSpPr>
          <a:xfrm>
            <a:off x="9502283" y="4484514"/>
            <a:ext cx="2723963" cy="2383467"/>
            <a:chOff x="0" y="0"/>
            <a:chExt cx="812800" cy="711200"/>
          </a:xfrm>
        </p:grpSpPr>
        <p:sp>
          <p:nvSpPr>
            <p:cNvPr id="65" name="Freeform 4">
              <a:extLst>
                <a:ext uri="{FF2B5EF4-FFF2-40B4-BE49-F238E27FC236}">
                  <a16:creationId xmlns:a16="http://schemas.microsoft.com/office/drawing/2014/main" id="{F82C4B69-D86A-A5FE-55C8-3097240A123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66" name="TextBox 5">
              <a:extLst>
                <a:ext uri="{FF2B5EF4-FFF2-40B4-BE49-F238E27FC236}">
                  <a16:creationId xmlns:a16="http://schemas.microsoft.com/office/drawing/2014/main" id="{C5C5FD79-6845-82A6-5D45-1ACB2B43CF17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7" name="Group 6">
            <a:extLst>
              <a:ext uri="{FF2B5EF4-FFF2-40B4-BE49-F238E27FC236}">
                <a16:creationId xmlns:a16="http://schemas.microsoft.com/office/drawing/2014/main" id="{825BEBA1-C6F8-D80F-F4AF-FAA41D801E79}"/>
              </a:ext>
            </a:extLst>
          </p:cNvPr>
          <p:cNvGrpSpPr/>
          <p:nvPr/>
        </p:nvGrpSpPr>
        <p:grpSpPr>
          <a:xfrm rot="3618630">
            <a:off x="8837885" y="5323818"/>
            <a:ext cx="5063023" cy="428106"/>
            <a:chOff x="0" y="0"/>
            <a:chExt cx="2000207" cy="169128"/>
          </a:xfrm>
        </p:grpSpPr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4292F051-6B15-2E3A-EB95-93A9DF272345}"/>
                </a:ext>
              </a:extLst>
            </p:cNvPr>
            <p:cNvSpPr/>
            <p:nvPr/>
          </p:nvSpPr>
          <p:spPr>
            <a:xfrm>
              <a:off x="0" y="0"/>
              <a:ext cx="2000207" cy="169128"/>
            </a:xfrm>
            <a:custGeom>
              <a:avLst/>
              <a:gdLst/>
              <a:ahLst/>
              <a:cxnLst/>
              <a:rect l="l" t="t" r="r" b="b"/>
              <a:pathLst>
                <a:path w="2000207" h="169128">
                  <a:moveTo>
                    <a:pt x="0" y="0"/>
                  </a:moveTo>
                  <a:lnTo>
                    <a:pt x="2000207" y="0"/>
                  </a:lnTo>
                  <a:lnTo>
                    <a:pt x="2000207" y="169128"/>
                  </a:lnTo>
                  <a:lnTo>
                    <a:pt x="0" y="169128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id="{7DB6C7EF-9481-5184-303D-B5FA078E99E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70" name="Picture 9">
            <a:extLst>
              <a:ext uri="{FF2B5EF4-FFF2-40B4-BE49-F238E27FC236}">
                <a16:creationId xmlns:a16="http://schemas.microsoft.com/office/drawing/2014/main" id="{C06E5A93-6471-B711-6E70-2FE8B3FD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rcRect/>
          <a:stretch>
            <a:fillRect/>
          </a:stretch>
        </p:blipFill>
        <p:spPr>
          <a:xfrm rot="3621695">
            <a:off x="8867167" y="5512631"/>
            <a:ext cx="5332107" cy="253275"/>
          </a:xfrm>
          <a:prstGeom prst="rect">
            <a:avLst/>
          </a:prstGeom>
        </p:spPr>
      </p:pic>
      <p:grpSp>
        <p:nvGrpSpPr>
          <p:cNvPr id="71" name="Group 10">
            <a:extLst>
              <a:ext uri="{FF2B5EF4-FFF2-40B4-BE49-F238E27FC236}">
                <a16:creationId xmlns:a16="http://schemas.microsoft.com/office/drawing/2014/main" id="{C97697BB-5515-4008-6EBA-EEED154E859A}"/>
              </a:ext>
            </a:extLst>
          </p:cNvPr>
          <p:cNvGrpSpPr/>
          <p:nvPr/>
        </p:nvGrpSpPr>
        <p:grpSpPr>
          <a:xfrm rot="-7181369">
            <a:off x="6296434" y="166788"/>
            <a:ext cx="5063023" cy="428106"/>
            <a:chOff x="0" y="0"/>
            <a:chExt cx="2000207" cy="169128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92605E07-93FF-DA64-0CBF-0BA02296742E}"/>
                </a:ext>
              </a:extLst>
            </p:cNvPr>
            <p:cNvSpPr/>
            <p:nvPr/>
          </p:nvSpPr>
          <p:spPr>
            <a:xfrm>
              <a:off x="0" y="0"/>
              <a:ext cx="2000207" cy="169128"/>
            </a:xfrm>
            <a:custGeom>
              <a:avLst/>
              <a:gdLst/>
              <a:ahLst/>
              <a:cxnLst/>
              <a:rect l="l" t="t" r="r" b="b"/>
              <a:pathLst>
                <a:path w="2000207" h="169128">
                  <a:moveTo>
                    <a:pt x="0" y="0"/>
                  </a:moveTo>
                  <a:lnTo>
                    <a:pt x="2000207" y="0"/>
                  </a:lnTo>
                  <a:lnTo>
                    <a:pt x="2000207" y="169128"/>
                  </a:lnTo>
                  <a:lnTo>
                    <a:pt x="0" y="169128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73" name="TextBox 12">
              <a:extLst>
                <a:ext uri="{FF2B5EF4-FFF2-40B4-BE49-F238E27FC236}">
                  <a16:creationId xmlns:a16="http://schemas.microsoft.com/office/drawing/2014/main" id="{BD9120B4-55D4-BAE2-1C7E-0644CC081E2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74" name="Picture 13">
            <a:extLst>
              <a:ext uri="{FF2B5EF4-FFF2-40B4-BE49-F238E27FC236}">
                <a16:creationId xmlns:a16="http://schemas.microsoft.com/office/drawing/2014/main" id="{E5D15993-1881-EA8B-362A-C19B4DE85B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rcRect/>
          <a:stretch>
            <a:fillRect/>
          </a:stretch>
        </p:blipFill>
        <p:spPr>
          <a:xfrm rot="-7178304">
            <a:off x="5998067" y="152807"/>
            <a:ext cx="5332107" cy="253275"/>
          </a:xfrm>
          <a:prstGeom prst="rect">
            <a:avLst/>
          </a:prstGeom>
        </p:spPr>
      </p:pic>
      <p:grpSp>
        <p:nvGrpSpPr>
          <p:cNvPr id="75" name="Group 14">
            <a:extLst>
              <a:ext uri="{FF2B5EF4-FFF2-40B4-BE49-F238E27FC236}">
                <a16:creationId xmlns:a16="http://schemas.microsoft.com/office/drawing/2014/main" id="{3211D896-086E-ECFA-255F-ECECB4590808}"/>
              </a:ext>
            </a:extLst>
          </p:cNvPr>
          <p:cNvGrpSpPr/>
          <p:nvPr/>
        </p:nvGrpSpPr>
        <p:grpSpPr>
          <a:xfrm rot="3651000">
            <a:off x="5797474" y="256632"/>
            <a:ext cx="5383246" cy="302785"/>
            <a:chOff x="0" y="0"/>
            <a:chExt cx="2126714" cy="119619"/>
          </a:xfrm>
        </p:grpSpPr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85B6104C-A257-FB02-683D-D2F0E70590FE}"/>
                </a:ext>
              </a:extLst>
            </p:cNvPr>
            <p:cNvSpPr/>
            <p:nvPr/>
          </p:nvSpPr>
          <p:spPr>
            <a:xfrm>
              <a:off x="0" y="0"/>
              <a:ext cx="2126714" cy="119619"/>
            </a:xfrm>
            <a:custGeom>
              <a:avLst/>
              <a:gdLst/>
              <a:ahLst/>
              <a:cxnLst/>
              <a:rect l="l" t="t" r="r" b="b"/>
              <a:pathLst>
                <a:path w="2126714" h="119619">
                  <a:moveTo>
                    <a:pt x="0" y="0"/>
                  </a:moveTo>
                  <a:lnTo>
                    <a:pt x="2126714" y="0"/>
                  </a:lnTo>
                  <a:lnTo>
                    <a:pt x="2126714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77" name="TextBox 16">
              <a:extLst>
                <a:ext uri="{FF2B5EF4-FFF2-40B4-BE49-F238E27FC236}">
                  <a16:creationId xmlns:a16="http://schemas.microsoft.com/office/drawing/2014/main" id="{10DB34AE-8261-0F08-FBE5-EB2FED94F40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8" name="Group 17">
            <a:extLst>
              <a:ext uri="{FF2B5EF4-FFF2-40B4-BE49-F238E27FC236}">
                <a16:creationId xmlns:a16="http://schemas.microsoft.com/office/drawing/2014/main" id="{A7A367CA-74EE-3CC7-941E-10C170A55667}"/>
              </a:ext>
            </a:extLst>
          </p:cNvPr>
          <p:cNvGrpSpPr/>
          <p:nvPr/>
        </p:nvGrpSpPr>
        <p:grpSpPr>
          <a:xfrm rot="-10800000">
            <a:off x="7971095" y="-949269"/>
            <a:ext cx="2723963" cy="2383467"/>
            <a:chOff x="0" y="0"/>
            <a:chExt cx="812800" cy="711200"/>
          </a:xfrm>
        </p:grpSpPr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424C18BD-D601-5AAE-29AB-03A42B68ECCB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80" name="TextBox 19">
              <a:extLst>
                <a:ext uri="{FF2B5EF4-FFF2-40B4-BE49-F238E27FC236}">
                  <a16:creationId xmlns:a16="http://schemas.microsoft.com/office/drawing/2014/main" id="{EE80005A-2E47-5BF7-041F-5691EA2E18B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1" name="Group 20">
            <a:extLst>
              <a:ext uri="{FF2B5EF4-FFF2-40B4-BE49-F238E27FC236}">
                <a16:creationId xmlns:a16="http://schemas.microsoft.com/office/drawing/2014/main" id="{F19891DF-E3E9-3D68-F709-8D685EE73F8A}"/>
              </a:ext>
            </a:extLst>
          </p:cNvPr>
          <p:cNvGrpSpPr/>
          <p:nvPr/>
        </p:nvGrpSpPr>
        <p:grpSpPr>
          <a:xfrm rot="-7148999">
            <a:off x="9016622" y="5359294"/>
            <a:ext cx="5383246" cy="302785"/>
            <a:chOff x="0" y="0"/>
            <a:chExt cx="2126714" cy="119619"/>
          </a:xfrm>
        </p:grpSpPr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EF0D0578-6E1C-5C63-5D87-DA728B82C161}"/>
                </a:ext>
              </a:extLst>
            </p:cNvPr>
            <p:cNvSpPr/>
            <p:nvPr/>
          </p:nvSpPr>
          <p:spPr>
            <a:xfrm>
              <a:off x="0" y="0"/>
              <a:ext cx="2126714" cy="119619"/>
            </a:xfrm>
            <a:custGeom>
              <a:avLst/>
              <a:gdLst/>
              <a:ahLst/>
              <a:cxnLst/>
              <a:rect l="l" t="t" r="r" b="b"/>
              <a:pathLst>
                <a:path w="2126714" h="119619">
                  <a:moveTo>
                    <a:pt x="0" y="0"/>
                  </a:moveTo>
                  <a:lnTo>
                    <a:pt x="2126714" y="0"/>
                  </a:lnTo>
                  <a:lnTo>
                    <a:pt x="2126714" y="119619"/>
                  </a:lnTo>
                  <a:lnTo>
                    <a:pt x="0" y="119619"/>
                  </a:ln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83" name="TextBox 22">
              <a:extLst>
                <a:ext uri="{FF2B5EF4-FFF2-40B4-BE49-F238E27FC236}">
                  <a16:creationId xmlns:a16="http://schemas.microsoft.com/office/drawing/2014/main" id="{B0B5F6D8-6F42-7C28-CA63-5F790CE9FD9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4" name="TextBox 2">
            <a:extLst>
              <a:ext uri="{FF2B5EF4-FFF2-40B4-BE49-F238E27FC236}">
                <a16:creationId xmlns:a16="http://schemas.microsoft.com/office/drawing/2014/main" id="{96211411-42E2-7D4D-DEC2-54EAE582912C}"/>
              </a:ext>
            </a:extLst>
          </p:cNvPr>
          <p:cNvSpPr txBox="1"/>
          <p:nvPr/>
        </p:nvSpPr>
        <p:spPr>
          <a:xfrm>
            <a:off x="844151" y="1927923"/>
            <a:ext cx="874309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 ĐẠI CƯƠNG VỀ ĐỘNG CƠ ĐỐT TRONG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52" y="3977876"/>
            <a:ext cx="4744268" cy="27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977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6246" y="1195580"/>
            <a:ext cx="1323221" cy="13232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5800" y="3251450"/>
            <a:ext cx="1323221" cy="13232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6466" y="1161261"/>
            <a:ext cx="1149243" cy="114924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6546" y="2696057"/>
            <a:ext cx="1149243" cy="114924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83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0360" y="1317394"/>
            <a:ext cx="802481" cy="7018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34406" y="2928000"/>
            <a:ext cx="646899" cy="6468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89598" y="1183861"/>
            <a:ext cx="6327255" cy="372266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6296965" y="1044589"/>
            <a:ext cx="5700484" cy="3725606"/>
            <a:chOff x="0" y="0"/>
            <a:chExt cx="2153418" cy="140738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53418" cy="1407387"/>
            </a:xfrm>
            <a:custGeom>
              <a:avLst/>
              <a:gdLst/>
              <a:ahLst/>
              <a:cxnLst/>
              <a:rect l="l" t="t" r="r" b="b"/>
              <a:pathLst>
                <a:path w="2153418" h="1407387">
                  <a:moveTo>
                    <a:pt x="0" y="0"/>
                  </a:moveTo>
                  <a:lnTo>
                    <a:pt x="2153418" y="0"/>
                  </a:lnTo>
                  <a:lnTo>
                    <a:pt x="2153418" y="1407387"/>
                  </a:lnTo>
                  <a:lnTo>
                    <a:pt x="0" y="1407387"/>
                  </a:ln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3" name="AutoShape 23"/>
          <p:cNvSpPr/>
          <p:nvPr/>
        </p:nvSpPr>
        <p:spPr>
          <a:xfrm>
            <a:off x="6395725" y="5029784"/>
            <a:ext cx="5715000" cy="0"/>
          </a:xfrm>
          <a:prstGeom prst="line">
            <a:avLst/>
          </a:prstGeom>
          <a:ln w="123825" cap="flat">
            <a:solidFill>
              <a:srgbClr val="FFB8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7468494" y="2907392"/>
            <a:ext cx="490592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37336" y="1195580"/>
            <a:ext cx="3852262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257531" y="2682493"/>
            <a:ext cx="4072801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6"/>
          <p:cNvGrpSpPr/>
          <p:nvPr/>
        </p:nvGrpSpPr>
        <p:grpSpPr>
          <a:xfrm>
            <a:off x="634340" y="4346822"/>
            <a:ext cx="1352400" cy="1352400"/>
            <a:chOff x="0" y="0"/>
            <a:chExt cx="812800" cy="812800"/>
          </a:xfrm>
        </p:grpSpPr>
        <p:sp>
          <p:nvSpPr>
            <p:cNvPr id="22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28695"/>
            </a:solidFill>
          </p:spPr>
        </p:sp>
        <p:sp>
          <p:nvSpPr>
            <p:cNvPr id="25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89" y="4567696"/>
            <a:ext cx="914479" cy="835224"/>
          </a:xfrm>
          <a:prstGeom prst="rect">
            <a:avLst/>
          </a:prstGeom>
        </p:spPr>
      </p:pic>
      <p:sp>
        <p:nvSpPr>
          <p:cNvPr id="26" name="TextBox 29"/>
          <p:cNvSpPr txBox="1"/>
          <p:nvPr/>
        </p:nvSpPr>
        <p:spPr>
          <a:xfrm>
            <a:off x="2251098" y="4341072"/>
            <a:ext cx="4072801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667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8344" y="399245"/>
            <a:ext cx="8590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I. KHÁI NIỆM ĐỘNG CƠ ĐỐT TRONG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1799993"/>
            <a:ext cx="8511987" cy="41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0" y="6246600"/>
            <a:ext cx="12208000" cy="63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1674254" y="303996"/>
            <a:ext cx="5676657" cy="867982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video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dung PHT </a:t>
            </a:r>
            <a:r>
              <a:rPr lang="en-US" sz="2667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667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sz="1200" dirty="0"/>
          </a:p>
        </p:txBody>
      </p:sp>
      <p:sp>
        <p:nvSpPr>
          <p:cNvPr id="277" name="Google Shape;277;p12"/>
          <p:cNvSpPr/>
          <p:nvPr/>
        </p:nvSpPr>
        <p:spPr>
          <a:xfrm>
            <a:off x="154821" y="1171978"/>
            <a:ext cx="5395974" cy="37735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diezen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9" name="Google Shape;279;p12" descr="Bộ Công Thương kiến nghị 'giải cứu' ngành sản xuất ô tô"/>
          <p:cNvSpPr/>
          <p:nvPr/>
        </p:nvSpPr>
        <p:spPr>
          <a:xfrm>
            <a:off x="5994400" y="33274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2" descr="Bộ Công Thương kiến nghị 'giải cứu' ngành sản xuất ô tô"/>
          <p:cNvSpPr/>
          <p:nvPr/>
        </p:nvSpPr>
        <p:spPr>
          <a:xfrm>
            <a:off x="6096000" y="34290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 descr="Chất lượng dịch vụ bảo dưỡng các đại lý Toyota tại Tp.HCM"/>
          <p:cNvSpPr/>
          <p:nvPr/>
        </p:nvSpPr>
        <p:spPr>
          <a:xfrm>
            <a:off x="6197600" y="3530600"/>
            <a:ext cx="203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 descr="Chất lượng dịch vụ bảo dưỡng các đại lý Toyota tại Tp.HCM"/>
          <p:cNvSpPr/>
          <p:nvPr/>
        </p:nvSpPr>
        <p:spPr>
          <a:xfrm>
            <a:off x="5000429" y="4547794"/>
            <a:ext cx="161679" cy="1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820" y="5119000"/>
            <a:ext cx="1283201" cy="1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3996"/>
            <a:ext cx="1661376" cy="867982"/>
          </a:xfrm>
          <a:prstGeom prst="rect">
            <a:avLst/>
          </a:prstGeom>
        </p:spPr>
      </p:pic>
      <p:pic>
        <p:nvPicPr>
          <p:cNvPr id="4" name="Cấu tạo động cơ ô tô, động cơ xăng 4 xy lanh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5617" y="1171978"/>
            <a:ext cx="6387646" cy="50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04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7E0D8B44-EC7F-11F2-814B-B5083C7E3B69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21510" name="Freeform 3">
              <a:extLst>
                <a:ext uri="{FF2B5EF4-FFF2-40B4-BE49-F238E27FC236}">
                  <a16:creationId xmlns:a16="http://schemas.microsoft.com/office/drawing/2014/main" id="{C36D7074-2431-2850-9860-8BF42DAE4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01297"/>
              <a:ext cx="5490351" cy="2783840"/>
            </a:xfrm>
            <a:custGeom>
              <a:avLst/>
              <a:gdLst>
                <a:gd name="T0" fmla="*/ 5365891 w 5490351"/>
                <a:gd name="T1" fmla="*/ 2783840 h 2783840"/>
                <a:gd name="T2" fmla="*/ 124460 w 5490351"/>
                <a:gd name="T3" fmla="*/ 2783840 h 2783840"/>
                <a:gd name="T4" fmla="*/ 0 w 5490351"/>
                <a:gd name="T5" fmla="*/ 2659380 h 2783840"/>
                <a:gd name="T6" fmla="*/ 0 w 5490351"/>
                <a:gd name="T7" fmla="*/ 124460 h 2783840"/>
                <a:gd name="T8" fmla="*/ 124460 w 5490351"/>
                <a:gd name="T9" fmla="*/ 0 h 2783840"/>
                <a:gd name="T10" fmla="*/ 5365891 w 5490351"/>
                <a:gd name="T11" fmla="*/ 0 h 2783840"/>
                <a:gd name="T12" fmla="*/ 5490351 w 5490351"/>
                <a:gd name="T13" fmla="*/ 124460 h 2783840"/>
                <a:gd name="T14" fmla="*/ 5490351 w 5490351"/>
                <a:gd name="T15" fmla="*/ 2659380 h 2783840"/>
                <a:gd name="T16" fmla="*/ 5365891 w 5490351"/>
                <a:gd name="T17" fmla="*/ 2783840 h 27838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63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507" name="Picture 3">
            <a:extLst>
              <a:ext uri="{FF2B5EF4-FFF2-40B4-BE49-F238E27FC236}">
                <a16:creationId xmlns:a16="http://schemas.microsoft.com/office/drawing/2014/main" id="{BBAA811F-1640-3AE0-5B9C-2A437E4EA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094039"/>
            <a:ext cx="31781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3FBEE-FA36-E67C-1769-56D62E91CB56}"/>
              </a:ext>
            </a:extLst>
          </p:cNvPr>
          <p:cNvSpPr txBox="1"/>
          <p:nvPr/>
        </p:nvSpPr>
        <p:spPr>
          <a:xfrm>
            <a:off x="2705101" y="1358900"/>
            <a:ext cx="728821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60963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 BÀY CỦA HỌC SINH</a:t>
            </a:r>
          </a:p>
        </p:txBody>
      </p:sp>
      <p:pic>
        <p:nvPicPr>
          <p:cNvPr id="21509" name="Picture 7">
            <a:extLst>
              <a:ext uri="{FF2B5EF4-FFF2-40B4-BE49-F238E27FC236}">
                <a16:creationId xmlns:a16="http://schemas.microsoft.com/office/drawing/2014/main" id="{4ABC4E7B-A2F4-660D-B0F7-819243EB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735263"/>
            <a:ext cx="369411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5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583" y="553223"/>
            <a:ext cx="98736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/>
              <a:t>Động cơ đốt trong</a:t>
            </a:r>
            <a:r>
              <a:rPr lang="vi-VN" sz="2400" b="1" dirty="0"/>
              <a:t> </a:t>
            </a:r>
            <a:r>
              <a:rPr lang="vi-VN" sz="2400" b="1" dirty="0" smtClean="0"/>
              <a:t>l</a:t>
            </a:r>
            <a:r>
              <a:rPr lang="en-US" sz="2400" b="1" dirty="0" smtClean="0"/>
              <a:t>à </a:t>
            </a:r>
            <a:r>
              <a:rPr lang="en-US" sz="2400" b="1" dirty="0" err="1"/>
              <a:t>loại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mà</a:t>
            </a:r>
            <a:r>
              <a:rPr lang="en-US" sz="2400" b="1" dirty="0"/>
              <a:t> </a:t>
            </a:r>
            <a:r>
              <a:rPr lang="en-US" sz="2400" b="1" dirty="0" err="1"/>
              <a:t>quá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đốt</a:t>
            </a:r>
            <a:r>
              <a:rPr lang="en-US" sz="2400" b="1" dirty="0"/>
              <a:t> </a:t>
            </a:r>
            <a:r>
              <a:rPr lang="en-US" sz="2400" b="1" dirty="0" err="1"/>
              <a:t>cháy</a:t>
            </a:r>
            <a:r>
              <a:rPr lang="en-US" sz="2400" b="1" dirty="0"/>
              <a:t> </a:t>
            </a:r>
            <a:r>
              <a:rPr lang="en-US" sz="2400" b="1" dirty="0" err="1"/>
              <a:t>nhiên</a:t>
            </a:r>
            <a:r>
              <a:rPr lang="en-US" sz="2400" b="1" dirty="0"/>
              <a:t> </a:t>
            </a:r>
            <a:r>
              <a:rPr lang="en-US" sz="2400" b="1" dirty="0" err="1"/>
              <a:t>liệu</a:t>
            </a:r>
            <a:r>
              <a:rPr lang="en-US" sz="2400" b="1" dirty="0"/>
              <a:t> </a:t>
            </a:r>
            <a:endParaRPr lang="vi-VN" sz="2400" b="1" dirty="0" smtClean="0"/>
          </a:p>
          <a:p>
            <a:r>
              <a:rPr lang="en-US" sz="2400" b="1" dirty="0" err="1" smtClean="0"/>
              <a:t>sinh</a:t>
            </a:r>
            <a:r>
              <a:rPr lang="en-US" sz="2400" b="1" dirty="0" smtClean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quá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biến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 smtClean="0"/>
              <a:t>năngthành</a:t>
            </a:r>
            <a:r>
              <a:rPr lang="en-US" sz="2400" b="1" dirty="0" smtClean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diễn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ngay</a:t>
            </a:r>
            <a:r>
              <a:rPr lang="en-US" sz="2400" b="1" dirty="0"/>
              <a:t> </a:t>
            </a:r>
            <a:endParaRPr lang="vi-VN" sz="2400" b="1" dirty="0" smtClean="0"/>
          </a:p>
          <a:p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/>
              <a:t>xilanh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.</a:t>
            </a:r>
          </a:p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8641" y="2446986"/>
            <a:ext cx="2137893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Nhiên liệu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(Hóa năng)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18645" y="2446986"/>
            <a:ext cx="3035192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Đốt cháy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(Hóa năng         Nhiệt năng)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628068" y="3219718"/>
            <a:ext cx="360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040970" y="2446986"/>
            <a:ext cx="2665926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Giãn nở sinh công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(Cơ học)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29566" y="2897746"/>
            <a:ext cx="9787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98535" y="2884868"/>
            <a:ext cx="13265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1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5050" y="257577"/>
            <a:ext cx="85902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II</a:t>
            </a:r>
            <a:r>
              <a:rPr lang="vi-VN" sz="2000" dirty="0" smtClean="0"/>
              <a:t>. </a:t>
            </a:r>
            <a:r>
              <a:rPr lang="vi-VN" dirty="0" smtClean="0"/>
              <a:t>PHÂN LOẠI ĐỘNG CƠ ĐỐT TRONG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1799993"/>
            <a:ext cx="8511987" cy="41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1329</TotalTime>
  <Words>1046</Words>
  <Application>Microsoft Office PowerPoint</Application>
  <PresentationFormat>Widescreen</PresentationFormat>
  <Paragraphs>126</Paragraphs>
  <Slides>28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</cp:revision>
  <dcterms:created xsi:type="dcterms:W3CDTF">2023-08-18T08:48:41Z</dcterms:created>
  <dcterms:modified xsi:type="dcterms:W3CDTF">2023-08-26T15:10:25Z</dcterms:modified>
</cp:coreProperties>
</file>