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258" r:id="rId12"/>
    <p:sldId id="338"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Open Sans" charset="0"/>
      <p:regular r:id="rId34"/>
      <p:bold r:id="rId35"/>
      <p:italic r:id="rId36"/>
      <p:boldItalic r:id="rId37"/>
    </p:embeddedFont>
    <p:embeddedFont>
      <p:font typeface="等线 Light" charset="-122"/>
      <p:regular r:id="rId38"/>
    </p:embeddedFont>
    <p:embeddedFont>
      <p:font typeface="Roboto Condensed Light" charset="0"/>
      <p:regular r:id="rId39"/>
      <p:italic r:id="rId40"/>
    </p:embeddedFont>
    <p:embeddedFont>
      <p:font typeface="Anaheim" charset="0"/>
      <p:regular r:id="rId41"/>
    </p:embeddedFont>
    <p:embeddedFont>
      <p:font typeface="Cambria Math" pitchFamily="18" charset="0"/>
      <p:regular r:id="rId42"/>
    </p:embeddedFont>
    <p:embeddedFont>
      <p:font typeface="Caveat Brush"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2" autoAdjust="0"/>
  </p:normalViewPr>
  <p:slideViewPr>
    <p:cSldViewPr snapToGrid="0">
      <p:cViewPr>
        <p:scale>
          <a:sx n="60" d="100"/>
          <a:sy n="60" d="100"/>
        </p:scale>
        <p:origin x="-1656"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1" r:id="rId10"/>
    <p:sldLayoutId id="2147483662" r:id="rId11"/>
    <p:sldLayoutId id="2147483663" r:id="rId12"/>
    <p:sldLayoutId id="2147483664" r:id="rId13"/>
    <p:sldLayoutId id="2147483679"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2023/1/6</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1/6/2023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20" Type="http://schemas.openxmlformats.org/officeDocument/2006/relationships/image" Target="../media/image190.sv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301.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1.png"/><Relationship Id="rId5" Type="http://schemas.openxmlformats.org/officeDocument/2006/relationships/slideLayout" Target="../slideLayouts/slideLayout3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1.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31"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844312" y="1099538"/>
                <a:ext cx="7204842" cy="2944909"/>
              </a:xfrm>
              <a:prstGeom prst="rect">
                <a:avLst/>
              </a:prstGeom>
              <a:noFill/>
            </p:spPr>
            <p:txBody>
              <a:bodyPr wrap="square" rtlCol="0">
                <a:spAutoFit/>
              </a:bodyPr>
              <a:lstStyle/>
              <a:p>
                <a:pPr algn="ctr">
                  <a:lnSpc>
                    <a:spcPct val="150000"/>
                  </a:lnSpc>
                </a:pPr>
                <a:r>
                  <a:rPr lang="en-US" sz="2000" dirty="0"/>
                  <a:t>Công thức tích diện tích xung quanh của hình lập phương: </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r>
                  <a:rPr lang="en-US" sz="2000" dirty="0"/>
                  <a:t>Công thức tính diện tích toàn phần của hình hộp chữ nhật là:</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gn="ctr">
                  <a:lnSpc>
                    <a:spcPct val="150000"/>
                  </a:lnSpc>
                </a:pPr>
                <a:r>
                  <a:rPr lang="en-US" sz="2000" dirty="0"/>
                  <a:t>Công thức tính thể tích của hình lập phương là:</a:t>
                </a:r>
              </a:p>
              <a:p>
                <a:pPr algn="ctr">
                  <a:lnSpc>
                    <a:spcPct val="150000"/>
                  </a:lnSpc>
                </a:pPr>
                <a:r>
                  <a:rPr lang="en-US" sz="2000" b="1" dirty="0"/>
                  <a:t> V=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844312" y="1099538"/>
                <a:ext cx="7204842" cy="2944909"/>
              </a:xfrm>
              <a:prstGeom prst="rect">
                <a:avLst/>
              </a:prstGeom>
              <a:blipFill rotWithShape="1">
                <a:blip r:embed="rId2"/>
                <a:stretch>
                  <a:fillRect b="-1035"/>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 xmlns:a16="http://schemas.microsoft.com/office/drawing/2014/main"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a:t>
            </a:r>
            <a:r>
              <a:rPr lang="en-US" sz="3600" b="1" dirty="0" smtClean="0">
                <a:solidFill>
                  <a:srgbClr val="C00000"/>
                </a:solidFill>
              </a:rPr>
              <a:t>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r>
              <a:rPr lang="nl-NL" sz="2400" b="1" dirty="0" smtClean="0">
                <a:solidFill>
                  <a:srgbClr val="0070C0"/>
                </a:solidFill>
              </a:rPr>
              <a:t>):</a:t>
            </a:r>
          </a:p>
          <a:p>
            <a:pPr algn="ctr">
              <a:lnSpc>
                <a:spcPct val="150000"/>
              </a:lnSpc>
            </a:pPr>
            <a:r>
              <a:rPr lang="nl-NL" sz="2400" dirty="0" smtClean="0"/>
              <a:t>Quan </a:t>
            </a:r>
            <a:r>
              <a:rPr lang="nl-NL" sz="2400" dirty="0"/>
              <a:t>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75" y="1968128"/>
            <a:ext cx="3195831"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a:t>Các đỉnh M, N, P, Q, M', N', P', Q'.</a:t>
            </a:r>
            <a:endParaRPr lang="en-US" sz="2000" dirty="0"/>
          </a:p>
          <a:p>
            <a:pPr marL="342900" indent="-342900" algn="just">
              <a:lnSpc>
                <a:spcPct val="150000"/>
              </a:lnSpc>
              <a:buFont typeface="Arial" pitchFamily="34" charset="0"/>
              <a:buChar char="•"/>
            </a:pPr>
            <a:r>
              <a:rPr lang="nl-NL" sz="2000" dirty="0"/>
              <a:t>Các cạnh là: MN, NP, PQ, QM, M'N', N'P', P'Q', Q'M', MM', NN', PP', QQ'.</a:t>
            </a:r>
            <a:endParaRPr lang="en-US" sz="2000" dirty="0"/>
          </a:p>
          <a:p>
            <a:pPr marL="342900" indent="-342900" algn="just">
              <a:lnSpc>
                <a:spcPct val="150000"/>
              </a:lnSpc>
              <a:buFont typeface="Arial" pitchFamily="34" charset="0"/>
              <a:buChar char="•"/>
            </a:pPr>
            <a:r>
              <a:rPr lang="nl-NL" sz="2000" dirty="0"/>
              <a:t>Các 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wipe(down)">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a:t>
            </a:r>
            <a:r>
              <a:rPr lang="en-US" sz="2000" b="1" dirty="0" smtClean="0">
                <a:solidFill>
                  <a:srgbClr val="FF0000"/>
                </a:solidFill>
              </a:rPr>
              <a:t>ợi </a:t>
            </a:r>
            <a:r>
              <a:rPr lang="en-US" sz="2000" b="1" dirty="0">
                <a:solidFill>
                  <a:srgbClr val="FF0000"/>
                </a:solidFill>
              </a:rPr>
              <a:t>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r>
              <a:rPr lang="en-US" sz="2400" dirty="0" smtClean="0">
                <a:solidFill>
                  <a:schemeClr val="tx1"/>
                </a:solidFill>
              </a:rPr>
              <a:t>:</a:t>
            </a:r>
            <a:endParaRPr lang="en-US" sz="24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smtClean="0">
                <a:solidFill>
                  <a:schemeClr val="tx1"/>
                </a:solidFill>
              </a:rPr>
              <a:t>Câu </a:t>
            </a:r>
            <a:r>
              <a:rPr lang="fr-FR" sz="2200" b="1" dirty="0">
                <a:solidFill>
                  <a:schemeClr val="tx1"/>
                </a:solidFill>
              </a:rPr>
              <a:t>3. </a:t>
            </a:r>
            <a:r>
              <a:rPr lang="en-US" sz="2200" dirty="0">
                <a:solidFill>
                  <a:schemeClr val="tx1"/>
                </a:solidFill>
              </a:rPr>
              <a:t>Cho hình hộp chữ nhật như hình vẽ</a:t>
            </a:r>
            <a:r>
              <a:rPr lang="en-US" sz="2200" dirty="0" smtClean="0">
                <a:solidFill>
                  <a:schemeClr val="tx1"/>
                </a:solidFill>
              </a:rPr>
              <a:t>:</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 xmlns:a16="http://schemas.microsoft.com/office/drawing/2014/main"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 xmlns:a16="http://schemas.microsoft.com/office/drawing/2014/main" id="{8B8924DC-0950-42B6-B6C5-6EB18F278225}"/>
              </a:ext>
            </a:extLst>
          </p:cNvPr>
          <p:cNvSpPr txBox="1"/>
          <p:nvPr/>
        </p:nvSpPr>
        <p:spPr>
          <a:xfrm>
            <a:off x="977464" y="1239515"/>
            <a:ext cx="3578771" cy="1754326"/>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1: </a:t>
            </a:r>
            <a:r>
              <a:rPr lang="en-US" sz="2400" dirty="0"/>
              <a:t>Em hãy nêu các yếu tố của hình hộp chữ nhật ABCD. A’B’C’D’</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r>
              <a:rPr lang="en-US" sz="2000" dirty="0" smtClean="0">
                <a:solidFill>
                  <a:schemeClr val="tx1"/>
                </a:solidFill>
              </a:rPr>
              <a:t>:</a:t>
            </a:r>
          </a:p>
          <a:p>
            <a:pPr>
              <a:lnSpc>
                <a:spcPct val="150000"/>
              </a:lnSpc>
            </a:pPr>
            <a:r>
              <a:rPr lang="en-US" sz="2000" dirty="0">
                <a:solidFill>
                  <a:schemeClr val="tx1"/>
                </a:solidFill>
              </a:rPr>
              <a:t>Tổng diện tích của mặt bên ADHE và mặt đáy ABCD là</a:t>
            </a:r>
            <a:r>
              <a:rPr lang="en-US" sz="2000" dirty="0" smtClean="0">
                <a:solidFill>
                  <a:schemeClr val="tx1"/>
                </a:solidFill>
              </a:rPr>
              <a:t>:</a:t>
            </a:r>
            <a:endParaRPr lang="en-US" sz="20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 xmlns:a16="http://schemas.microsoft.com/office/drawing/2014/main"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 xmlns:a16="http://schemas.microsoft.com/office/drawing/2014/main"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 xmlns:a16="http://schemas.microsoft.com/office/drawing/2014/main"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 xmlns:a16="http://schemas.microsoft.com/office/drawing/2014/main"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r>
              <a:rPr lang="en-US" sz="2200" dirty="0" smtClean="0">
                <a:solidFill>
                  <a:schemeClr val="tx1"/>
                </a:solidFill>
              </a:rPr>
              <a:t>:</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 xmlns:a16="http://schemas.microsoft.com/office/drawing/2014/main"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 xmlns:a16="http://schemas.microsoft.com/office/drawing/2014/main"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 xmlns:a16="http://schemas.microsoft.com/office/drawing/2014/main"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smtClean="0">
                <a:solidFill>
                  <a:srgbClr val="C00000"/>
                </a:solidFill>
              </a:rPr>
              <a:t>Bài 10.7 </a:t>
            </a:r>
            <a:endParaRPr lang="en-US" sz="2400" b="1" dirty="0">
              <a:solidFill>
                <a:srgbClr val="C00000"/>
              </a:solidFill>
            </a:endParaRP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smtClean="0"/>
              <a:t>8 </a:t>
            </a:r>
            <a:r>
              <a:rPr lang="en-US" sz="2000" dirty="0"/>
              <a:t>đỉnh :M, Q, P, N, H, E, F, G.</a:t>
            </a:r>
          </a:p>
          <a:p>
            <a:pPr marL="342900" indent="-342900" algn="just">
              <a:lnSpc>
                <a:spcPct val="150000"/>
              </a:lnSpc>
              <a:buFont typeface="Arial" pitchFamily="34" charset="0"/>
              <a:buChar char="•"/>
            </a:pPr>
            <a:r>
              <a:rPr lang="en-US" sz="2000" dirty="0" smtClean="0"/>
              <a:t>12 </a:t>
            </a:r>
            <a:r>
              <a:rPr lang="en-US" sz="2000" dirty="0"/>
              <a:t>cạnh : MQ, MN, QP, PN, HE, EF, FG, GH, QH, ME, NF, PG.</a:t>
            </a:r>
          </a:p>
          <a:p>
            <a:pPr marL="342900" indent="-342900" algn="just">
              <a:lnSpc>
                <a:spcPct val="150000"/>
              </a:lnSpc>
              <a:buFont typeface="Arial" pitchFamily="34" charset="0"/>
              <a:buChar char="•"/>
            </a:pPr>
            <a:r>
              <a:rPr lang="en-US" sz="2000" dirty="0" smtClean="0"/>
              <a:t>4 </a:t>
            </a:r>
            <a:r>
              <a:rPr lang="en-US" sz="2000" dirty="0"/>
              <a:t>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smtClean="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 xmlns:a16="http://schemas.microsoft.com/office/drawing/2014/main" id="{A9A66142-37D9-473A-AE15-8705F1C7A6EC}"/>
              </a:ext>
            </a:extLst>
          </p:cNvPr>
          <p:cNvSpPr/>
          <p:nvPr/>
        </p:nvSpPr>
        <p:spPr>
          <a:xfrm>
            <a:off x="3692643" y="302627"/>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 xmlns:a16="http://schemas.microsoft.com/office/drawing/2014/main" id="{488ED41F-0EED-4648-BB43-F0AB583F0DAF}"/>
              </a:ext>
            </a:extLst>
          </p:cNvPr>
          <p:cNvSpPr txBox="1"/>
          <p:nvPr/>
        </p:nvSpPr>
        <p:spPr>
          <a:xfrm>
            <a:off x="441434" y="984287"/>
            <a:ext cx="8203698" cy="1477328"/>
          </a:xfrm>
          <a:prstGeom prst="rect">
            <a:avLst/>
          </a:prstGeom>
          <a:noFill/>
        </p:spPr>
        <p:txBody>
          <a:bodyPr wrap="square" rtlCol="0">
            <a:spAutoFit/>
          </a:bodyPr>
          <a:lstStyle/>
          <a:p>
            <a:pPr algn="just">
              <a:lnSpc>
                <a:spcPct val="150000"/>
              </a:lnSpc>
            </a:pPr>
            <a:r>
              <a:rPr lang="fr-FR" sz="2000" b="1" dirty="0"/>
              <a:t>Bài 10.8 (Tr93) </a:t>
            </a:r>
            <a:r>
              <a:rPr lang="en-US" sz="2000" dirty="0"/>
              <a:t>Cho tam giác ABC. Kẻ tia phân giác At của góc tạo bởi tia AB và tia đối của AC. Chứng minh rằng nếu đường thẳng chứa tia At song song với đường thẳng BC thì tam giác ABC cân tại A.</a:t>
            </a:r>
          </a:p>
        </p:txBody>
      </p:sp>
      <p:pic>
        <p:nvPicPr>
          <p:cNvPr id="6" name="Picture 5">
            <a:extLst>
              <a:ext uri="{FF2B5EF4-FFF2-40B4-BE49-F238E27FC236}">
                <a16:creationId xmlns="" xmlns:a16="http://schemas.microsoft.com/office/drawing/2014/main"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74678" y="146266"/>
            <a:ext cx="1296700" cy="797969"/>
          </a:xfrm>
          <a:prstGeom prst="rect">
            <a:avLst/>
          </a:prstGeom>
        </p:spPr>
      </p:pic>
      <p:sp>
        <p:nvSpPr>
          <p:cNvPr id="2" name="Rectangle 1"/>
          <p:cNvSpPr/>
          <p:nvPr/>
        </p:nvSpPr>
        <p:spPr>
          <a:xfrm>
            <a:off x="278671" y="2523922"/>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a:t>
            </a:r>
            <a:r>
              <a:rPr lang="en-US" sz="2000" dirty="0" smtClean="0"/>
              <a:t>là:</a:t>
            </a:r>
            <a:endParaRPr lang="en-US" sz="2000" dirty="0"/>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 xmlns:a16="http://schemas.microsoft.com/office/drawing/2014/main"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a:t>
            </a:r>
            <a:r>
              <a:rPr lang="en-US" sz="2000" dirty="0" smtClean="0"/>
              <a:t>nhiêu?</a:t>
            </a:r>
            <a:endParaRPr lang="en-US" sz="2000" dirty="0"/>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a:t>
            </a:r>
            <a:r>
              <a:rPr lang="en-US" sz="2000" dirty="0" smtClean="0"/>
              <a:t>là:</a:t>
            </a:r>
            <a:endParaRPr lang="en-US" sz="2000" dirty="0"/>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a:t>
            </a:r>
            <a:r>
              <a:rPr lang="en-US" sz="2000" dirty="0" smtClean="0"/>
              <a:t>là:</a:t>
            </a:r>
            <a:endParaRPr lang="en-US" sz="2000" dirty="0"/>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 xmlns:a16="http://schemas.microsoft.com/office/drawing/2014/main"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 xmlns:a16="http://schemas.microsoft.com/office/drawing/2014/main"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01" r="74302" b="25944"/>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 xmlns:a16="http://schemas.microsoft.com/office/drawing/2014/main"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 xmlns:a16="http://schemas.microsoft.com/office/drawing/2014/main"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 xmlns:a16="http://schemas.microsoft.com/office/drawing/2014/main"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a:t>
            </a:r>
            <a:r>
              <a:rPr lang="en-US" sz="2000" dirty="0" smtClean="0"/>
              <a:t>bị</a:t>
            </a:r>
            <a:r>
              <a:rPr lang="en-US" sz="2000" dirty="0"/>
              <a:t> </a:t>
            </a:r>
            <a:r>
              <a:rPr lang="en-US" sz="2000" dirty="0" smtClean="0"/>
              <a:t>và xem trước bài mới</a:t>
            </a:r>
            <a:endParaRPr lang="vi-VN" sz="2000" dirty="0"/>
          </a:p>
        </p:txBody>
      </p:sp>
      <p:sp>
        <p:nvSpPr>
          <p:cNvPr id="43" name="TextBox 42">
            <a:extLst>
              <a:ext uri="{FF2B5EF4-FFF2-40B4-BE49-F238E27FC236}">
                <a16:creationId xmlns="" xmlns:a16="http://schemas.microsoft.com/office/drawing/2014/main"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 xmlns:a16="http://schemas.microsoft.com/office/drawing/2014/main"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a:t>
            </a:r>
            <a:r>
              <a:rPr lang="en-US" sz="2000" dirty="0" smtClean="0"/>
              <a:t>có:</a:t>
            </a:r>
          </a:p>
          <a:p>
            <a:pPr marL="342900" indent="-342900" algn="just">
              <a:lnSpc>
                <a:spcPct val="150000"/>
              </a:lnSpc>
              <a:buFont typeface="Wingdings" pitchFamily="2" charset="2"/>
              <a:buChar char="§"/>
            </a:pPr>
            <a:r>
              <a:rPr lang="en-US" sz="2000" dirty="0" smtClean="0"/>
              <a:t>8 </a:t>
            </a:r>
            <a:r>
              <a:rPr lang="en-US" sz="2000" dirty="0"/>
              <a:t>đỉnh : A, B, C, D,  A', B, C', D'.</a:t>
            </a:r>
          </a:p>
          <a:p>
            <a:pPr marL="342900" indent="-342900" algn="just">
              <a:lnSpc>
                <a:spcPct val="150000"/>
              </a:lnSpc>
              <a:buFont typeface="Wingdings" pitchFamily="2" charset="2"/>
              <a:buChar char="§"/>
            </a:pPr>
            <a:r>
              <a:rPr lang="en-US" sz="2000" dirty="0" smtClean="0"/>
              <a:t>12 </a:t>
            </a:r>
            <a:r>
              <a:rPr lang="en-US" sz="2000" dirty="0"/>
              <a:t>cạnh : AB, AD, DC, BC, A'B', A'D', D'C', B'C', BB', CC', AA', DD'.</a:t>
            </a:r>
          </a:p>
          <a:p>
            <a:pPr marL="342900" indent="-342900" algn="just">
              <a:lnSpc>
                <a:spcPct val="150000"/>
              </a:lnSpc>
              <a:buFont typeface="Wingdings" pitchFamily="2" charset="2"/>
              <a:buChar char="§"/>
            </a:pPr>
            <a:r>
              <a:rPr lang="en-US" sz="2000" dirty="0" smtClean="0"/>
              <a:t>4 </a:t>
            </a:r>
            <a:r>
              <a:rPr lang="en-US" sz="2000" dirty="0"/>
              <a:t>đường chéo :AC', A'C, BD', B'D.</a:t>
            </a:r>
          </a:p>
          <a:p>
            <a:pPr marL="342900" indent="-342900" algn="just">
              <a:lnSpc>
                <a:spcPct val="150000"/>
              </a:lnSpc>
              <a:buFont typeface="Wingdings" pitchFamily="2" charset="2"/>
              <a:buChar char="§"/>
            </a:pPr>
            <a:r>
              <a:rPr lang="en-US" sz="2000" dirty="0" smtClean="0"/>
              <a:t>6 </a:t>
            </a:r>
            <a:r>
              <a:rPr lang="en-US" sz="2000" dirty="0"/>
              <a:t>mặt:</a:t>
            </a:r>
          </a:p>
          <a:p>
            <a:pPr marL="342900" indent="-342900" algn="just">
              <a:lnSpc>
                <a:spcPct val="150000"/>
              </a:lnSpc>
              <a:buFont typeface="Arial" pitchFamily="34" charset="0"/>
              <a:buChar char="•"/>
            </a:pPr>
            <a:r>
              <a:rPr lang="en-US" sz="2000" dirty="0" smtClean="0"/>
              <a:t>Các </a:t>
            </a:r>
            <a:r>
              <a:rPr lang="en-US" sz="2000" dirty="0"/>
              <a:t>mặt bên của hình hộp chữ nhật ABCD. A'B'C'D' là: </a:t>
            </a:r>
            <a:endParaRPr lang="en-US" sz="2000" dirty="0" smtClean="0"/>
          </a:p>
          <a:p>
            <a:pPr algn="ctr">
              <a:lnSpc>
                <a:spcPct val="150000"/>
              </a:lnSpc>
            </a:pPr>
            <a:r>
              <a:rPr lang="en-US" sz="2000" dirty="0" smtClean="0"/>
              <a:t>ABB'A</a:t>
            </a:r>
            <a:r>
              <a:rPr lang="en-US" sz="2000" dirty="0"/>
              <a:t>', ADD'A', BCC'B', CDD'C'.</a:t>
            </a:r>
          </a:p>
          <a:p>
            <a:pPr marL="342900" indent="-342900" algn="just">
              <a:lnSpc>
                <a:spcPct val="150000"/>
              </a:lnSpc>
              <a:buFont typeface="Arial" pitchFamily="34" charset="0"/>
              <a:buChar char="•"/>
            </a:pPr>
            <a:r>
              <a:rPr lang="en-US" sz="2000" dirty="0" smtClean="0"/>
              <a:t>Các </a:t>
            </a:r>
            <a:r>
              <a:rPr lang="en-US" sz="2000" dirty="0"/>
              <a:t>mặt đáy của hình hộp chữ nhật ABCD. A'B'C'D' là : </a:t>
            </a:r>
            <a:endParaRPr lang="en-US" sz="2000" dirty="0" smtClean="0"/>
          </a:p>
          <a:p>
            <a:pPr algn="ctr">
              <a:lnSpc>
                <a:spcPct val="150000"/>
              </a:lnSpc>
            </a:pPr>
            <a:r>
              <a:rPr lang="en-US" sz="2000" dirty="0" smtClean="0"/>
              <a:t>ABCD</a:t>
            </a:r>
            <a:r>
              <a:rPr lang="en-US" sz="2000" dirty="0"/>
              <a:t>,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 xmlns:a16="http://schemas.microsoft.com/office/drawing/2014/main"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 xmlns:a16="http://schemas.microsoft.com/office/drawing/2014/main"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smtClean="0">
                <a:solidFill>
                  <a:srgbClr val="C00000"/>
                </a:solidFill>
              </a:rPr>
              <a:t>Câu 2: </a:t>
            </a:r>
            <a:endParaRPr lang="en-US" sz="2400" b="1" dirty="0">
              <a:solidFill>
                <a:srgbClr val="C00000"/>
              </a:solidFill>
            </a:endParaRP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 xmlns:a16="http://schemas.microsoft.com/office/drawing/2014/main"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smtClean="0"/>
              <a:t>8 </a:t>
            </a:r>
            <a:r>
              <a:rPr lang="en-US" sz="2000" dirty="0"/>
              <a:t>đỉnh : A, B, C, D, M, N, Q, P.</a:t>
            </a:r>
          </a:p>
          <a:p>
            <a:pPr marL="342900" indent="-342900" algn="just">
              <a:lnSpc>
                <a:spcPct val="150000"/>
              </a:lnSpc>
              <a:buFont typeface="Arial" pitchFamily="34" charset="0"/>
              <a:buChar char="•"/>
            </a:pPr>
            <a:r>
              <a:rPr lang="en-US" sz="2000" dirty="0" smtClean="0"/>
              <a:t>12 </a:t>
            </a:r>
            <a:r>
              <a:rPr lang="en-US" sz="2000" dirty="0"/>
              <a:t>cạnh : AB, AD, BC, CD, MN, MQ, QP, PN, AM, BN, CP, DQ.</a:t>
            </a:r>
          </a:p>
          <a:p>
            <a:pPr marL="342900" indent="-342900" algn="just">
              <a:lnSpc>
                <a:spcPct val="150000"/>
              </a:lnSpc>
              <a:buFont typeface="Arial" pitchFamily="34" charset="0"/>
              <a:buChar char="•"/>
            </a:pPr>
            <a:r>
              <a:rPr lang="en-US" sz="2000" dirty="0" smtClean="0"/>
              <a:t>4 </a:t>
            </a:r>
            <a:r>
              <a:rPr lang="en-US" sz="2000" dirty="0"/>
              <a:t>đường chéo: ND, QB, MC, PA.</a:t>
            </a:r>
          </a:p>
          <a:p>
            <a:pPr marL="342900" indent="-342900" algn="just">
              <a:lnSpc>
                <a:spcPct val="150000"/>
              </a:lnSpc>
              <a:buFont typeface="Arial" pitchFamily="34" charset="0"/>
              <a:buChar char="•"/>
            </a:pPr>
            <a:r>
              <a:rPr lang="en-US" sz="2000" dirty="0" smtClean="0"/>
              <a:t>4 </a:t>
            </a:r>
            <a:r>
              <a:rPr lang="en-US" sz="2000" dirty="0"/>
              <a:t>mặt bên : AMNB, MQDA, PQDC, NPCB.</a:t>
            </a:r>
          </a:p>
          <a:p>
            <a:pPr marL="342900" indent="-342900" algn="just">
              <a:lnSpc>
                <a:spcPct val="150000"/>
              </a:lnSpc>
              <a:buFont typeface="Arial" pitchFamily="34" charset="0"/>
              <a:buChar char="•"/>
            </a:pPr>
            <a:r>
              <a:rPr lang="en-US" sz="2000" dirty="0" smtClean="0"/>
              <a:t>2 </a:t>
            </a:r>
            <a:r>
              <a:rPr lang="en-US" sz="2000" dirty="0"/>
              <a:t>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173422" y="293585"/>
            <a:ext cx="5328743"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3: </a:t>
            </a:r>
            <a:r>
              <a:rPr lang="en-US" sz="2400" dirty="0"/>
              <a:t>Em hãy nêu công thức tính diện tích xung quanh và công thức tính thể tích của hình hộp chữ nhật?</a:t>
            </a:r>
          </a:p>
          <a:p>
            <a:pPr algn="just">
              <a:lnSpc>
                <a:spcPct val="150000"/>
              </a:lnSpc>
            </a:pPr>
            <a:r>
              <a:rPr lang="en-US" sz="2400" dirty="0" smtClean="0"/>
              <a:t>“</a:t>
            </a:r>
            <a:r>
              <a:rPr lang="en-US" sz="2400" dirty="0"/>
              <a:t>Muốn tính diện tích toàn phần của hình hộp chữ nhật,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a16="http://schemas.microsoft.com/office/drawing/2014/main" id="{9D571AA1-76A2-407A-A9A7-A6DD1DF506D2}"/>
                  </a:ext>
                </a:extLst>
              </p:cNvPr>
              <p:cNvSpPr txBox="1"/>
              <p:nvPr/>
            </p:nvSpPr>
            <p:spPr>
              <a:xfrm>
                <a:off x="938908" y="910355"/>
                <a:ext cx="7204842" cy="3895682"/>
              </a:xfrm>
              <a:prstGeom prst="rect">
                <a:avLst/>
              </a:prstGeom>
              <a:noFill/>
            </p:spPr>
            <p:txBody>
              <a:bodyPr wrap="square" rtlCol="0">
                <a:spAutoFit/>
              </a:bodyPr>
              <a:lstStyle/>
              <a:p>
                <a:pPr algn="ctr">
                  <a:lnSpc>
                    <a:spcPct val="200000"/>
                  </a:lnSpc>
                </a:pPr>
                <a:r>
                  <a:rPr lang="en-US" sz="2000" dirty="0"/>
                  <a:t>Công thức tích diện tích xung quanh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1">
                        <a:latin typeface="Cambria Math"/>
                      </a:rPr>
                      <m:t>𝐡</m:t>
                    </m:r>
                  </m:oMath>
                </a14:m>
                <a:r>
                  <a:rPr lang="en-US" sz="2000" b="1" dirty="0"/>
                  <a:t> = 2. (a + b) . h</a:t>
                </a:r>
                <a:endParaRPr lang="en-US" sz="2000" dirty="0"/>
              </a:p>
              <a:p>
                <a:pPr algn="ctr">
                  <a:lnSpc>
                    <a:spcPct val="200000"/>
                  </a:lnSpc>
                </a:pPr>
                <a:r>
                  <a:rPr lang="en-US" sz="2000" dirty="0"/>
                  <a:t>Công thức tính thể tích của hình hộp chữ nhật là:</a:t>
                </a:r>
              </a:p>
              <a:p>
                <a:pPr algn="ctr">
                  <a:lnSpc>
                    <a:spcPct val="200000"/>
                  </a:lnSpc>
                </a:pPr>
                <a:r>
                  <a:rPr lang="en-US" sz="2000" b="1" dirty="0"/>
                  <a:t>V = S</a:t>
                </a:r>
                <a:r>
                  <a:rPr lang="en-US" sz="2000" b="1" baseline="-25000" dirty="0"/>
                  <a:t>đ </a:t>
                </a:r>
                <a:r>
                  <a:rPr lang="en-US" sz="2000" b="1" dirty="0"/>
                  <a:t>. h= a.b.h</a:t>
                </a:r>
                <a:endParaRPr lang="en-US" sz="2000" dirty="0"/>
              </a:p>
              <a:p>
                <a:pPr algn="ctr">
                  <a:lnSpc>
                    <a:spcPct val="200000"/>
                  </a:lnSpc>
                </a:pPr>
                <a:r>
                  <a:rPr lang="en-US" sz="2000" dirty="0"/>
                  <a:t>Công thức tính diện tích toàn phần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h + 2.a.b</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938908" y="910355"/>
                <a:ext cx="7204842" cy="389568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 xmlns:a16="http://schemas.microsoft.com/office/drawing/2014/main" id="{8B8924DC-0950-42B6-B6C5-6EB18F278225}"/>
              </a:ext>
            </a:extLst>
          </p:cNvPr>
          <p:cNvSpPr txBox="1"/>
          <p:nvPr/>
        </p:nvSpPr>
        <p:spPr>
          <a:xfrm>
            <a:off x="316547" y="293585"/>
            <a:ext cx="4981901"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smtClean="0"/>
              <a:t>“Muốn </a:t>
            </a:r>
            <a:r>
              <a:rPr lang="en-US" sz="2400" dirty="0"/>
              <a:t>tính diện tích toàn phần của hình lập phương, ta làm thế nào?”</a:t>
            </a:r>
          </a:p>
        </p:txBody>
      </p:sp>
      <p:pic>
        <p:nvPicPr>
          <p:cNvPr id="5" name="Picture 4">
            <a:extLst>
              <a:ext uri="{FF2B5EF4-FFF2-40B4-BE49-F238E27FC236}">
                <a16:creationId xmlns=""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 xmlns:a16="http://schemas.microsoft.com/office/drawing/2014/main"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smtClean="0">
                <a:solidFill>
                  <a:srgbClr val="C00000"/>
                </a:solidFill>
              </a:rPr>
              <a:t>BÀI LUYỆN TẬP CHUNG TRANG 92</a:t>
            </a:r>
            <a:endParaRPr lang="en-US" sz="4000" b="1" dirty="0">
              <a:solidFill>
                <a:srgbClr val="C00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1325</Words>
  <PresentationFormat>On-screen Show (16:9)</PresentationFormat>
  <Paragraphs>137</Paragraphs>
  <Slides>29</Slides>
  <Notes>20</Notes>
  <HiddenSlides>0</HiddenSlides>
  <MMClips>10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Open Sans</vt:lpstr>
      <vt:lpstr>等线 Light</vt:lpstr>
      <vt:lpstr>Roboto Condensed Light</vt:lpstr>
      <vt:lpstr>Elsie</vt:lpstr>
      <vt:lpstr>Anaheim</vt:lpstr>
      <vt:lpstr>Times New Roman</vt:lpstr>
      <vt:lpstr>Cambria Math</vt:lpstr>
      <vt:lpstr>Wingdings</vt:lpstr>
      <vt:lpstr>Caveat Brush</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2023-01-06T05:57:02Z</dcterms:modified>
</cp:coreProperties>
</file>