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44" r:id="rId2"/>
    <p:sldId id="256" r:id="rId3"/>
    <p:sldId id="343" r:id="rId4"/>
    <p:sldId id="332" r:id="rId5"/>
    <p:sldId id="339" r:id="rId6"/>
    <p:sldId id="335" r:id="rId7"/>
    <p:sldId id="340" r:id="rId8"/>
    <p:sldId id="341" r:id="rId9"/>
    <p:sldId id="342" r:id="rId10"/>
    <p:sldId id="314" r:id="rId11"/>
    <p:sldId id="33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5E5"/>
    <a:srgbClr val="F37D91"/>
    <a:srgbClr val="F26649"/>
    <a:srgbClr val="F7A5A5"/>
    <a:srgbClr val="EF4B66"/>
    <a:srgbClr val="FBCDCD"/>
    <a:srgbClr val="7192A9"/>
    <a:srgbClr val="F3F6F6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21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14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98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9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714652" y="2101974"/>
            <a:ext cx="78102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Making complaints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Some favourite shopping places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41" y="4100636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837" y="2040276"/>
            <a:ext cx="81498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Learn the ways to make complaints by heart.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Write a paragraph of 50-70 words about your favourite shopping place.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smtClean="0"/>
              <a:t>Do </a:t>
            </a:r>
            <a:r>
              <a:rPr lang="en-US" sz="3200" smtClean="0"/>
              <a:t>the exercises </a:t>
            </a:r>
            <a:r>
              <a:rPr lang="en-US" sz="3200"/>
              <a:t>in the Workbook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365" y="3583179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6" y="1788178"/>
            <a:ext cx="574421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103" y="1412466"/>
            <a:ext cx="1450088" cy="137706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820296" y="1824968"/>
            <a:ext cx="4851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4</a:t>
            </a:r>
            <a:r>
              <a:rPr lang="en-US" sz="3200" b="1" dirty="0" smtClean="0">
                <a:solidFill>
                  <a:schemeClr val="bg1"/>
                </a:solidFill>
              </a:rPr>
              <a:t>:  Communication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SHOPPING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pic>
        <p:nvPicPr>
          <p:cNvPr id="16" name="Hình ảnh 2">
            <a:extLst>
              <a:ext uri="{FF2B5EF4-FFF2-40B4-BE49-F238E27FC236}">
                <a16:creationId xmlns:a16="http://schemas.microsoft.com/office/drawing/2014/main" id="{925F5C85-91D0-D2F2-0A5E-BCCC8F130A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55" y="2833635"/>
            <a:ext cx="3581530" cy="358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17255" y="2566796"/>
            <a:ext cx="2216472" cy="813338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5122" y="4176786"/>
            <a:ext cx="2442521" cy="9135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MY FAVOURITE SHOPPING PLACE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2232416"/>
            <a:ext cx="5758577" cy="127643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Listen and read the conversation. Paying attention to the highlighted parts.</a:t>
            </a:r>
          </a:p>
          <a:p>
            <a:r>
              <a:rPr lang="en-US">
                <a:solidFill>
                  <a:schemeClr val="tx1"/>
                </a:solidFill>
              </a:rPr>
              <a:t>Task 2: </a:t>
            </a:r>
            <a:r>
              <a:rPr lang="en-US" smtClean="0">
                <a:solidFill>
                  <a:schemeClr val="tx1"/>
                </a:solidFill>
              </a:rPr>
              <a:t>Make </a:t>
            </a:r>
            <a:r>
              <a:rPr lang="en-US">
                <a:solidFill>
                  <a:schemeClr val="tx1"/>
                </a:solidFill>
              </a:rPr>
              <a:t>complaints about the </a:t>
            </a:r>
            <a:r>
              <a:rPr lang="en-US" smtClean="0">
                <a:solidFill>
                  <a:schemeClr val="tx1"/>
                </a:solidFill>
              </a:rPr>
              <a:t>situation.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92304" y="3763330"/>
            <a:ext cx="5755112" cy="181739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Listen to three people talking about their favourite shopping places and tick the place they mention.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answer what each person in 3 likes about their shopping place.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favourite shopping place with your group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420416" cy="115764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66383" y="2973464"/>
            <a:ext cx="1050872" cy="120332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987643" y="4633563"/>
            <a:ext cx="679878" cy="124204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4: COMMUNICATION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81872" y="5875605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835201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666" t="21361" r="21229" b="19050"/>
          <a:stretch/>
        </p:blipFill>
        <p:spPr>
          <a:xfrm>
            <a:off x="7622931" y="1758462"/>
            <a:ext cx="2066192" cy="211894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4922" y="7452"/>
            <a:ext cx="5906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CHATTING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2956" y="1145050"/>
            <a:ext cx="6535159" cy="3263611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3200" dirty="0" smtClean="0"/>
              <a:t>Supposing you ordered a hat online, but when you got it, it didn’t have the same color as you ordered. What would you do in that case?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35154" y="1103388"/>
            <a:ext cx="36804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F2664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hat you ordered</a:t>
            </a:r>
            <a:endParaRPr lang="en-US" sz="3200" b="0" cap="none" spc="0" dirty="0">
              <a:ln w="0"/>
              <a:solidFill>
                <a:srgbClr val="F2664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588" t="19823" r="8330" b="18258"/>
          <a:stretch/>
        </p:blipFill>
        <p:spPr>
          <a:xfrm>
            <a:off x="8296140" y="4781989"/>
            <a:ext cx="2790338" cy="20547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815026" y="3970081"/>
            <a:ext cx="37525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F2664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hat you received </a:t>
            </a:r>
            <a:endParaRPr lang="en-US" sz="3200" b="0" cap="none" spc="0" dirty="0">
              <a:ln w="0"/>
              <a:solidFill>
                <a:srgbClr val="F2664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8978" y="4934346"/>
            <a:ext cx="6653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MAKING COMPLAINTS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3676" y="1881945"/>
            <a:ext cx="5868561" cy="43043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013437" y="4624988"/>
            <a:ext cx="3038397" cy="43043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66938" y="119262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9723" y="108998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6938" y="164774"/>
            <a:ext cx="547196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6742" y="4668197"/>
            <a:ext cx="1946438" cy="1946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6050" y="1738795"/>
            <a:ext cx="2167822" cy="28430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9543" y="1250323"/>
            <a:ext cx="984499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conversation. Pay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attention to the highlighted parts.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6493" y="1828615"/>
            <a:ext cx="9002988" cy="450986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3000" b="1" dirty="0" smtClean="0"/>
              <a:t>Tom</a:t>
            </a:r>
            <a:r>
              <a:rPr lang="en-US" sz="3000" dirty="0" smtClean="0"/>
              <a:t>: I’m calling to make a complaint about the SMART backpack I ordered from you last week. I got it </a:t>
            </a:r>
            <a:r>
              <a:rPr lang="en-US" sz="3000" smtClean="0"/>
              <a:t>this morning, and it’s </a:t>
            </a:r>
            <a:r>
              <a:rPr lang="en-US" sz="3000" dirty="0" smtClean="0"/>
              <a:t>smaller than the one you advertised online.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3000" b="1" dirty="0" err="1" smtClean="0"/>
              <a:t>Trang</a:t>
            </a:r>
            <a:r>
              <a:rPr lang="en-US" sz="3000" smtClean="0"/>
              <a:t>: Well … Let </a:t>
            </a:r>
            <a:r>
              <a:rPr lang="en-US" sz="3000" dirty="0" smtClean="0"/>
              <a:t>me check it.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3000" b="1" dirty="0" smtClean="0"/>
              <a:t>Tom</a:t>
            </a:r>
            <a:r>
              <a:rPr lang="en-US" sz="3000" dirty="0" smtClean="0"/>
              <a:t>: And I’m not happy with the </a:t>
            </a:r>
            <a:r>
              <a:rPr lang="en-US" sz="3000" dirty="0" err="1" smtClean="0"/>
              <a:t>colour</a:t>
            </a:r>
            <a:r>
              <a:rPr lang="en-US" sz="3000" dirty="0" smtClean="0"/>
              <a:t>, either. In your picture, it’s dark brown, and this one is yellowish brown.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3000" b="1" dirty="0" err="1" smtClean="0"/>
              <a:t>Trang</a:t>
            </a:r>
            <a:r>
              <a:rPr lang="en-US" sz="3000" dirty="0" smtClean="0"/>
              <a:t>: I’m sorry about that. I’ll send you another one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Track 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98369" y="11715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9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495" y="2639028"/>
            <a:ext cx="1574157" cy="157415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8148" y="1872019"/>
            <a:ext cx="11173218" cy="4509861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70000"/>
              </a:lnSpc>
              <a:buAutoNum type="arabicPeriod"/>
            </a:pPr>
            <a:r>
              <a:rPr lang="en-US" sz="3200" b="1" dirty="0" smtClean="0"/>
              <a:t>The cans of fish you bought at the shop expired five days ago.</a:t>
            </a:r>
          </a:p>
          <a:p>
            <a:pPr marL="514350" indent="-514350" algn="just">
              <a:lnSpc>
                <a:spcPct val="170000"/>
              </a:lnSpc>
              <a:buAutoNum type="arabicPeriod"/>
            </a:pPr>
            <a:endParaRPr lang="en-US" sz="3200" b="1" dirty="0"/>
          </a:p>
          <a:p>
            <a:pPr marL="514350" indent="-514350" algn="just">
              <a:lnSpc>
                <a:spcPct val="170000"/>
              </a:lnSpc>
              <a:buAutoNum type="arabicPeriod"/>
            </a:pPr>
            <a:r>
              <a:rPr lang="en-US" sz="3200" b="1" dirty="0" smtClean="0"/>
              <a:t>An assistant at the shop was not very helpful.</a:t>
            </a:r>
            <a:endParaRPr lang="en-US" sz="3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49304" y="11846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2089" y="1082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51909" y="1205145"/>
            <a:ext cx="1047670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turn,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make complaints about the situations below.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659" y="2639028"/>
            <a:ext cx="2020505" cy="1345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9886" y="4708546"/>
            <a:ext cx="2974176" cy="198197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6938" y="164774"/>
            <a:ext cx="547196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1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845" y="2136674"/>
            <a:ext cx="7691071" cy="468615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628983" y="118043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1768" y="10777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3047" y="135000"/>
            <a:ext cx="817999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FAVOURITE SHOPPING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31589" y="1126729"/>
            <a:ext cx="1014894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to three people talking about their favourite shopping places and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the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place they mention.</a:t>
            </a:r>
            <a:endParaRPr lang="en-US" sz="20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39" y="3792415"/>
            <a:ext cx="773418" cy="7734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61" y="4778864"/>
            <a:ext cx="773418" cy="7734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51" y="5833941"/>
            <a:ext cx="773418" cy="773418"/>
          </a:xfrm>
          <a:prstGeom prst="rect">
            <a:avLst/>
          </a:prstGeom>
        </p:spPr>
      </p:pic>
      <p:pic>
        <p:nvPicPr>
          <p:cNvPr id="5" name="Track 5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1370" y="1480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1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53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61898" y="11716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4683" y="10690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64504" y="1124483"/>
            <a:ext cx="1032482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Take turns to ask and answer what each person in 3 likes about their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shopping place.</a:t>
            </a:r>
            <a:endParaRPr lang="en-US" sz="20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609984"/>
              </p:ext>
            </p:extLst>
          </p:nvPr>
        </p:nvGraphicFramePr>
        <p:xfrm>
          <a:off x="964504" y="2152081"/>
          <a:ext cx="10405203" cy="2414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090">
                  <a:extLst>
                    <a:ext uri="{9D8B030D-6E8A-4147-A177-3AD203B41FA5}">
                      <a16:colId xmlns:a16="http://schemas.microsoft.com/office/drawing/2014/main" val="472349291"/>
                    </a:ext>
                  </a:extLst>
                </a:gridCol>
                <a:gridCol w="8427113">
                  <a:extLst>
                    <a:ext uri="{9D8B030D-6E8A-4147-A177-3AD203B41FA5}">
                      <a16:colId xmlns:a16="http://schemas.microsoft.com/office/drawing/2014/main" val="3988535208"/>
                    </a:ext>
                  </a:extLst>
                </a:gridCol>
              </a:tblGrid>
              <a:tr h="80489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1. Mai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8E5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8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08278"/>
                  </a:ext>
                </a:extLst>
              </a:tr>
              <a:tr h="80489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2. Nam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5280995"/>
                  </a:ext>
                </a:extLst>
              </a:tr>
              <a:tr h="80489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3. Alice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5731292"/>
                  </a:ext>
                </a:extLst>
              </a:tr>
            </a:tbl>
          </a:graphicData>
        </a:graphic>
      </p:graphicFrame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22155" y="4763377"/>
            <a:ext cx="10970404" cy="192756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i="1" dirty="0" smtClean="0"/>
              <a:t>Example: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 smtClean="0"/>
              <a:t>A: What does Nam like about shopping at a convenience store?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 smtClean="0"/>
              <a:t>B: It saves him </a:t>
            </a:r>
            <a:r>
              <a:rPr lang="en-US" sz="3200" smtClean="0"/>
              <a:t>time.</a:t>
            </a:r>
            <a:endParaRPr lang="en-US" sz="3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23047" y="135000"/>
            <a:ext cx="817999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FAVOURITE SHOPPING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803" y="2610480"/>
            <a:ext cx="6226246" cy="408130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669882" y="127847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9931" y="117583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74114" y="1322155"/>
            <a:ext cx="993936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Share your favourite shopping place with your group.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80461" y="2060818"/>
            <a:ext cx="5985170" cy="259031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3600" b="1" i="1" dirty="0" smtClean="0"/>
              <a:t>You </a:t>
            </a:r>
            <a:r>
              <a:rPr lang="en-US" sz="3600" b="1" i="1" smtClean="0"/>
              <a:t>can include</a:t>
            </a:r>
            <a:r>
              <a:rPr lang="en-US" sz="3600" b="1" i="1" dirty="0" smtClean="0"/>
              <a:t>: 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US" sz="3600" dirty="0" smtClean="0"/>
              <a:t>The name of the place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US" sz="3600" dirty="0" smtClean="0"/>
              <a:t>The reason(s) why you like it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23047" y="135000"/>
            <a:ext cx="817999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FAVOURITE SHOPPING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6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4430</TotalTime>
  <Words>455</Words>
  <PresentationFormat>Widescreen</PresentationFormat>
  <Paragraphs>76</Paragraphs>
  <Slides>12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2023-08-03T07:59:33Z</dcterms:modified>
</cp:coreProperties>
</file>