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29" r:id="rId3"/>
    <p:sldId id="432" r:id="rId4"/>
    <p:sldId id="433" r:id="rId5"/>
    <p:sldId id="434" r:id="rId6"/>
    <p:sldId id="435" r:id="rId7"/>
    <p:sldId id="436"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0" r:id="rId22"/>
    <p:sldId id="451" r:id="rId23"/>
    <p:sldId id="452" r:id="rId24"/>
    <p:sldId id="454" r:id="rId25"/>
    <p:sldId id="455" r:id="rId26"/>
    <p:sldId id="453" r:id="rId27"/>
    <p:sldId id="457" r:id="rId28"/>
    <p:sldId id="456" r:id="rId29"/>
    <p:sldId id="458" r:id="rId30"/>
    <p:sldId id="459" r:id="rId31"/>
    <p:sldId id="460" r:id="rId32"/>
    <p:sldId id="461" r:id="rId33"/>
    <p:sldId id="462" r:id="rId34"/>
    <p:sldId id="468" r:id="rId35"/>
    <p:sldId id="467" r:id="rId36"/>
    <p:sldId id="466" r:id="rId37"/>
    <p:sldId id="463" r:id="rId38"/>
    <p:sldId id="470" r:id="rId39"/>
    <p:sldId id="469" r:id="rId40"/>
    <p:sldId id="472" r:id="rId41"/>
    <p:sldId id="471" r:id="rId42"/>
    <p:sldId id="473" r:id="rId43"/>
    <p:sldId id="474" r:id="rId44"/>
    <p:sldId id="475" r:id="rId45"/>
    <p:sldId id="476" r:id="rId46"/>
    <p:sldId id="477" r:id="rId47"/>
    <p:sldId id="478" r:id="rId48"/>
    <p:sldId id="479" r:id="rId49"/>
    <p:sldId id="483" r:id="rId50"/>
    <p:sldId id="484" r:id="rId51"/>
    <p:sldId id="485" r:id="rId52"/>
    <p:sldId id="486" r:id="rId53"/>
    <p:sldId id="487" r:id="rId54"/>
    <p:sldId id="488" r:id="rId55"/>
    <p:sldId id="489" r:id="rId56"/>
    <p:sldId id="490" r:id="rId57"/>
    <p:sldId id="491" r:id="rId58"/>
    <p:sldId id="492" r:id="rId59"/>
    <p:sldId id="493" r:id="rId60"/>
    <p:sldId id="494" r:id="rId61"/>
    <p:sldId id="495" r:id="rId62"/>
    <p:sldId id="496" r:id="rId63"/>
    <p:sldId id="497" r:id="rId64"/>
    <p:sldId id="431"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55" autoAdjust="0"/>
    <p:restoredTop sz="94576" autoAdjust="0"/>
  </p:normalViewPr>
  <p:slideViewPr>
    <p:cSldViewPr>
      <p:cViewPr varScale="1">
        <p:scale>
          <a:sx n="69" d="100"/>
          <a:sy n="69" d="100"/>
        </p:scale>
        <p:origin x="-111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9/15/2022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48BAE0-9A3E-491B-8715-CF151C9D4DB8}" type="datetimeFigureOut">
              <a:rPr lang="en-US" smtClean="0"/>
              <a:pPr/>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48BAE0-9A3E-491B-8715-CF151C9D4DB8}" type="datetimeFigureOut">
              <a:rPr lang="en-US" smtClean="0"/>
              <a:pPr/>
              <a:t>9/15/2022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48BAE0-9A3E-491B-8715-CF151C9D4DB8}" type="datetimeFigureOut">
              <a:rPr lang="en-US" smtClean="0"/>
              <a:pPr/>
              <a:t>9/15/2022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9/15/2022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9/15/2022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9/15/2022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1200329"/>
          </a:xfrm>
          <a:prstGeom prst="rect">
            <a:avLst/>
          </a:prstGeom>
          <a:noFill/>
          <a:ln w="9525">
            <a:noFill/>
            <a:miter lim="800000"/>
            <a:headEnd/>
            <a:tailEnd/>
          </a:ln>
        </p:spPr>
        <p:txBody>
          <a:bodyPr>
            <a:spAutoFit/>
          </a:bodyPr>
          <a:lstStyle/>
          <a:p>
            <a:pPr algn="ctr"/>
            <a:r>
              <a:rPr lang="en-US" sz="3600" b="1" dirty="0" smtClean="0">
                <a:solidFill>
                  <a:srgbClr val="002060"/>
                </a:solidFill>
                <a:latin typeface="Times New Roman" pitchFamily="18" charset="0"/>
                <a:cs typeface="Times New Roman" pitchFamily="18" charset="0"/>
              </a:rPr>
              <a:t>ÔN TẬP TIẾNG VIỆT HỌC KÌ I</a:t>
            </a:r>
          </a:p>
          <a:p>
            <a:pPr algn="ctr"/>
            <a:r>
              <a:rPr lang="en-US" sz="3600" b="1" dirty="0" smtClean="0">
                <a:solidFill>
                  <a:srgbClr val="002060"/>
                </a:solidFill>
                <a:latin typeface="Times New Roman" pitchFamily="18" charset="0"/>
                <a:cs typeface="Times New Roman" pitchFamily="18" charset="0"/>
              </a:rPr>
              <a:t>BỘ KẾT NỐI TRI THỨC NGỮ VĂN 6</a:t>
            </a:r>
            <a:endParaRPr lang="en-US" sz="3600" b="1" dirty="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355312"/>
          </a:xfrm>
          <a:prstGeom prst="rect">
            <a:avLst/>
          </a:prstGeom>
          <a:noFill/>
        </p:spPr>
        <p:txBody>
          <a:bodyPr wrap="square" rtlCol="0">
            <a:spAutoFit/>
          </a:bodyPr>
          <a:lstStyle/>
          <a:p>
            <a:pPr algn="just"/>
            <a:r>
              <a:rPr lang="vi-VN" b="1" dirty="0" smtClean="0">
                <a:latin typeface="+mj-lt"/>
              </a:rPr>
              <a:t>Đoạn 1:</a:t>
            </a:r>
            <a:endParaRPr lang="en-US" dirty="0" smtClean="0">
              <a:latin typeface="+mj-lt"/>
            </a:endParaRPr>
          </a:p>
          <a:p>
            <a:pPr algn="just"/>
            <a:r>
              <a:rPr lang="vi-VN" dirty="0" smtClean="0">
                <a:latin typeface="+mj-lt"/>
              </a:rPr>
              <a:t> Mùa xuân tươi đẹp đã về.  Tiết trời ấm áp xua tan cái lạnh giá của mùa đông. Xuân về, đem hơi thở nồng nàn, rạo rực phủ lên mọi vật. Cả đất trời như bừng thức dậy sau giấc ngủ đông. Trong vườn trăm hoa khoe sắc. Đó là màu vàng tinh khiết của hoa mai, sắc hồng tinh khôi của hoa đào, màu trắng trang nhã, thanh tao của hoa mận, hoa quất... Trên bầu trời từng đàn chim én chao liệng nghiêng mình chào đón mùa xuân. Không khí chào đón mùa xuân tràn ngập khắp mọi nơi. Nhà cửa , phố phường cũng khoác trên mình màu áo mới nhiều mà màu sắc khiến lòng người cũng  lâng lâng chỉ muốn cất lên tiếng hát chào xuân.</a:t>
            </a:r>
            <a:endParaRPr lang="en-US" dirty="0" smtClean="0">
              <a:latin typeface="+mj-lt"/>
            </a:endParaRPr>
          </a:p>
          <a:p>
            <a:pPr algn="just"/>
            <a:r>
              <a:rPr lang="vi-VN" b="1" dirty="0" smtClean="0">
                <a:latin typeface="+mj-lt"/>
              </a:rPr>
              <a:t>Đoạn 2:</a:t>
            </a:r>
            <a:endParaRPr lang="en-US" dirty="0" smtClean="0">
              <a:latin typeface="+mj-lt"/>
            </a:endParaRPr>
          </a:p>
          <a:p>
            <a:pPr algn="just"/>
            <a:r>
              <a:rPr lang="vi-VN" dirty="0" smtClean="0">
                <a:latin typeface="+mj-lt"/>
              </a:rPr>
              <a:t>Mùa thu kiều diễm đã về. Những cơn gió heo may  nhè nhẹ thổi. Hoa cúc vàng khoác trên mình tấm áo vàng rực rỡ, tự tin khoe sắc trước gió ... Lòng em chợt dâng lên cảm xúc khó tả khi phải chia tay mùa hạ. Tạm biệt những chùm phượng đỏ,  những tiếng ve dân gian. Tạm biệt những chuyến đi vui vẻ cùng gia đình và bạn bè ... Một năm học mới sắp đến! Dẫu còn nhiều điều lưu luyến với mùa hạ nhưng lòng em lại háo hức khi nghĩ về ngày khai  giảng, được gặp lại thầy cô, bạn bè. Năm học mới, em sẽ cố gắng học tốt để năm sau có một mùa hè vui hơn nữa. Cái nắng đầu thu nhắc em mong sớm đến rằm Trung thu để được ngắm vầng trăng tròn vành vạnh,  được thưởng thức những chiếc bánh dẻo,  bánh nướng do chính tay mẹ em làm. Mùa thu ơi, em mong ước mùa thu về biết bao.!</a:t>
            </a:r>
            <a:endParaRPr lang="en-US" dirty="0" smtClean="0">
              <a:latin typeface="+mj-lt"/>
            </a:endParaRPr>
          </a:p>
          <a:p>
            <a:pPr algn="just"/>
            <a:endParaRPr lang="en-US" dirty="0">
              <a:latin typeface="+mj-lt"/>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1107996"/>
          </a:xfrm>
          <a:prstGeom prst="rect">
            <a:avLst/>
          </a:prstGeom>
          <a:noFill/>
        </p:spPr>
        <p:txBody>
          <a:bodyPr wrap="square" rtlCol="0">
            <a:spAutoFit/>
          </a:bodyPr>
          <a:lstStyle/>
          <a:p>
            <a:pPr algn="just" fontAlgn="base"/>
            <a:r>
              <a:rPr lang="vi-VN" sz="2400" b="1" dirty="0" smtClean="0">
                <a:latin typeface="+mj-lt"/>
              </a:rPr>
              <a:t>Bài tập 4</a:t>
            </a:r>
            <a:r>
              <a:rPr lang="en-US" sz="2400" b="1" dirty="0" smtClean="0">
                <a:latin typeface="+mj-lt"/>
              </a:rPr>
              <a:t>: </a:t>
            </a:r>
            <a:r>
              <a:rPr lang="vi-VN" sz="2400" dirty="0" smtClean="0">
                <a:latin typeface="+mj-lt"/>
              </a:rPr>
              <a:t>Viết một đoạn văn ngắn kể về công việc hàng ngày của em trong đoạn văn có sử dụng ít nhất 5 cụm động từ.</a:t>
            </a:r>
            <a:endParaRPr lang="en-US" sz="2400" dirty="0" smtClean="0">
              <a:latin typeface="+mj-lt"/>
            </a:endParaRPr>
          </a:p>
          <a:p>
            <a:pPr algn="just"/>
            <a:endParaRPr lang="en-US" dirty="0">
              <a:latin typeface="+mj-lt"/>
              <a:cs typeface="Times New Roman" pitchFamily="18" charset="0"/>
            </a:endParaRPr>
          </a:p>
        </p:txBody>
      </p:sp>
      <p:sp>
        <p:nvSpPr>
          <p:cNvPr id="4" name="TextBox 3"/>
          <p:cNvSpPr txBox="1"/>
          <p:nvPr/>
        </p:nvSpPr>
        <p:spPr>
          <a:xfrm>
            <a:off x="0" y="2133600"/>
            <a:ext cx="9144000" cy="2954655"/>
          </a:xfrm>
          <a:prstGeom prst="rect">
            <a:avLst/>
          </a:prstGeom>
          <a:noFill/>
        </p:spPr>
        <p:txBody>
          <a:bodyPr wrap="square" rtlCol="0">
            <a:spAutoFit/>
          </a:bodyPr>
          <a:lstStyle/>
          <a:p>
            <a:pPr algn="ctr"/>
            <a:r>
              <a:rPr lang="vi-VN" sz="2400" b="1" dirty="0" smtClean="0">
                <a:latin typeface="+mj-lt"/>
              </a:rPr>
              <a:t>Đoạn văn tham khảo:</a:t>
            </a:r>
            <a:endParaRPr lang="en-US" sz="2400" dirty="0" smtClean="0">
              <a:latin typeface="+mj-lt"/>
            </a:endParaRPr>
          </a:p>
          <a:p>
            <a:pPr algn="just"/>
            <a:r>
              <a:rPr lang="vi-VN" sz="2400" dirty="0" smtClean="0">
                <a:latin typeface="+mj-lt"/>
              </a:rPr>
              <a:t>Hàng ngày những lúc rỗi rãi em thường giúp mẹ làm những công việc nhẹ trong nhà,  khi thì quét nhà,  rửa ấm chén, khi thì tưới nước cho hoa hồng,  giặt quần áo,  phơi quần áo,  nấu cơm,  trông em ...  Mỗi khi em làm được những việc như vậy thường bố mẹ em khen. Thỉnh thoảng em được những món quà bất ngờ mà bố mẹ nói là để thưởng cho em vì học tập tốt và biết giúp đỡ gia đình.</a:t>
            </a:r>
            <a:endParaRPr lang="en-US" sz="2400" dirty="0" smtClean="0">
              <a:latin typeface="+mj-lt"/>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linds(horizontal)">
                                      <p:cBhvr>
                                        <p:cTn id="1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THỰC HÀNH TIẾNG VIỆT: </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3046988"/>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Bài 5.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Từ láy, từ ghép: Xác định từ láy, từ ghép trong những từ sau. Cho biết cơ sở để xác định như vậy.</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 Băn khoăn, dông bão, tờ mờ, cuồn cuộn, yêu thương, đùng đùng, lềnh bềnh, nao núng, mỏi mệt, vững vàng, sính lễ, ruộng đồng.</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b. Say sưa, đồng bằng, anh hùng, lễ hội, tôi luyện, may mắn, khí giới, tưng bừng, gìn giữ, cộng đồng, trên thế, lưu truyền.</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graphicFrame>
        <p:nvGraphicFramePr>
          <p:cNvPr id="4" name="Table 3"/>
          <p:cNvGraphicFramePr>
            <a:graphicFrameLocks noGrp="1"/>
          </p:cNvGraphicFramePr>
          <p:nvPr/>
        </p:nvGraphicFramePr>
        <p:xfrm>
          <a:off x="304800" y="838200"/>
          <a:ext cx="8686800" cy="5047488"/>
        </p:xfrm>
        <a:graphic>
          <a:graphicData uri="http://schemas.openxmlformats.org/drawingml/2006/table">
            <a:tbl>
              <a:tblPr/>
              <a:tblGrid>
                <a:gridCol w="4437508"/>
                <a:gridCol w="4249292"/>
              </a:tblGrid>
              <a:tr h="358209">
                <a:tc>
                  <a:txBody>
                    <a:bodyPr/>
                    <a:lstStyle/>
                    <a:p>
                      <a:pPr marL="0" marR="0" indent="57150" algn="ctr">
                        <a:lnSpc>
                          <a:spcPct val="115000"/>
                        </a:lnSpc>
                        <a:spcBef>
                          <a:spcPts val="0"/>
                        </a:spcBef>
                        <a:spcAft>
                          <a:spcPts val="0"/>
                        </a:spcAft>
                      </a:pPr>
                      <a:r>
                        <a:rPr lang="en-US" sz="2400" b="1" dirty="0" err="1">
                          <a:latin typeface="Times New Roman"/>
                          <a:ea typeface="SimSun"/>
                          <a:cs typeface="Times New Roman"/>
                        </a:rPr>
                        <a:t>Từ</a:t>
                      </a:r>
                      <a:r>
                        <a:rPr lang="en-US" sz="2400" b="1" dirty="0">
                          <a:latin typeface="Times New Roman"/>
                          <a:ea typeface="SimSun"/>
                          <a:cs typeface="Times New Roman"/>
                        </a:rPr>
                        <a:t> </a:t>
                      </a:r>
                      <a:r>
                        <a:rPr lang="en-US" sz="2400" b="1" dirty="0" err="1">
                          <a:latin typeface="Times New Roman"/>
                          <a:ea typeface="SimSun"/>
                          <a:cs typeface="Times New Roman"/>
                        </a:rPr>
                        <a:t>ghép</a:t>
                      </a:r>
                      <a:endParaRPr lang="en-US" sz="1400" dirty="0">
                        <a:latin typeface="Calibri"/>
                        <a:ea typeface="SimSun"/>
                        <a:cs typeface="Times New Roman"/>
                      </a:endParaRPr>
                    </a:p>
                  </a:txBody>
                  <a:tcPr marL="66348" marR="66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SimSun"/>
                          <a:cs typeface="Times New Roman"/>
                        </a:rPr>
                        <a:t>Từ láy</a:t>
                      </a:r>
                      <a:endParaRPr lang="en-US" sz="1400">
                        <a:latin typeface="Calibri"/>
                        <a:ea typeface="SimSun"/>
                        <a:cs typeface="Times New Roman"/>
                      </a:endParaRPr>
                    </a:p>
                  </a:txBody>
                  <a:tcPr marL="66348" marR="66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6419">
                <a:tc>
                  <a:txBody>
                    <a:bodyPr/>
                    <a:lstStyle/>
                    <a:p>
                      <a:pPr marL="0" marR="0" algn="just">
                        <a:lnSpc>
                          <a:spcPct val="115000"/>
                        </a:lnSpc>
                        <a:spcBef>
                          <a:spcPts val="0"/>
                        </a:spcBef>
                        <a:spcAft>
                          <a:spcPts val="0"/>
                        </a:spcAft>
                      </a:pPr>
                      <a:r>
                        <a:rPr lang="en-US" sz="2400" b="1" dirty="0">
                          <a:latin typeface="Times New Roman"/>
                          <a:ea typeface="SimSun"/>
                          <a:cs typeface="Times New Roman"/>
                        </a:rPr>
                        <a:t>a. </a:t>
                      </a:r>
                      <a:r>
                        <a:rPr lang="en-US" sz="2400" dirty="0" err="1">
                          <a:latin typeface="Times New Roman"/>
                          <a:ea typeface="SimSun"/>
                          <a:cs typeface="Times New Roman"/>
                        </a:rPr>
                        <a:t>dông</a:t>
                      </a:r>
                      <a:r>
                        <a:rPr lang="en-US" sz="2400" dirty="0">
                          <a:latin typeface="Times New Roman"/>
                          <a:ea typeface="SimSun"/>
                          <a:cs typeface="Times New Roman"/>
                        </a:rPr>
                        <a:t> </a:t>
                      </a:r>
                      <a:r>
                        <a:rPr lang="en-US" sz="2400" dirty="0" err="1">
                          <a:latin typeface="Times New Roman"/>
                          <a:ea typeface="SimSun"/>
                          <a:cs typeface="Times New Roman"/>
                        </a:rPr>
                        <a:t>bão</a:t>
                      </a:r>
                      <a:r>
                        <a:rPr lang="en-US" sz="2400" dirty="0">
                          <a:latin typeface="Times New Roman"/>
                          <a:ea typeface="SimSun"/>
                          <a:cs typeface="Times New Roman"/>
                        </a:rPr>
                        <a:t>, </a:t>
                      </a:r>
                      <a:r>
                        <a:rPr lang="en-US" sz="2400" dirty="0" err="1">
                          <a:latin typeface="Times New Roman"/>
                          <a:ea typeface="SimSun"/>
                          <a:cs typeface="Times New Roman"/>
                        </a:rPr>
                        <a:t>yêu</a:t>
                      </a:r>
                      <a:r>
                        <a:rPr lang="en-US" sz="2400" dirty="0">
                          <a:latin typeface="Times New Roman"/>
                          <a:ea typeface="SimSun"/>
                          <a:cs typeface="Times New Roman"/>
                        </a:rPr>
                        <a:t> </a:t>
                      </a:r>
                      <a:r>
                        <a:rPr lang="en-US" sz="2400" dirty="0" err="1">
                          <a:latin typeface="Times New Roman"/>
                          <a:ea typeface="SimSun"/>
                          <a:cs typeface="Times New Roman"/>
                        </a:rPr>
                        <a:t>thương</a:t>
                      </a:r>
                      <a:r>
                        <a:rPr lang="en-US" sz="2400" dirty="0">
                          <a:latin typeface="Times New Roman"/>
                          <a:ea typeface="SimSun"/>
                          <a:cs typeface="Times New Roman"/>
                        </a:rPr>
                        <a:t>, </a:t>
                      </a:r>
                      <a:r>
                        <a:rPr lang="en-US" sz="2400" dirty="0" err="1">
                          <a:latin typeface="Times New Roman"/>
                          <a:ea typeface="SimSun"/>
                          <a:cs typeface="Times New Roman"/>
                        </a:rPr>
                        <a:t>mỏi</a:t>
                      </a:r>
                      <a:r>
                        <a:rPr lang="en-US" sz="2400" dirty="0">
                          <a:latin typeface="Times New Roman"/>
                          <a:ea typeface="SimSun"/>
                          <a:cs typeface="Times New Roman"/>
                        </a:rPr>
                        <a:t> </a:t>
                      </a:r>
                      <a:r>
                        <a:rPr lang="en-US" sz="2400" dirty="0" err="1">
                          <a:latin typeface="Times New Roman"/>
                          <a:ea typeface="SimSun"/>
                          <a:cs typeface="Times New Roman"/>
                        </a:rPr>
                        <a:t>mệt</a:t>
                      </a:r>
                      <a:r>
                        <a:rPr lang="en-US" sz="2400" dirty="0">
                          <a:latin typeface="Times New Roman"/>
                          <a:ea typeface="SimSun"/>
                          <a:cs typeface="Times New Roman"/>
                        </a:rPr>
                        <a:t>, </a:t>
                      </a:r>
                      <a:r>
                        <a:rPr lang="en-US" sz="2400" dirty="0" err="1">
                          <a:latin typeface="Times New Roman"/>
                          <a:ea typeface="SimSun"/>
                          <a:cs typeface="Times New Roman"/>
                        </a:rPr>
                        <a:t>sính</a:t>
                      </a:r>
                      <a:r>
                        <a:rPr lang="en-US" sz="2400" dirty="0">
                          <a:latin typeface="Times New Roman"/>
                          <a:ea typeface="SimSun"/>
                          <a:cs typeface="Times New Roman"/>
                        </a:rPr>
                        <a:t> </a:t>
                      </a:r>
                      <a:r>
                        <a:rPr lang="en-US" sz="2400" dirty="0" err="1">
                          <a:latin typeface="Times New Roman"/>
                          <a:ea typeface="SimSun"/>
                          <a:cs typeface="Times New Roman"/>
                        </a:rPr>
                        <a:t>lễ</a:t>
                      </a:r>
                      <a:r>
                        <a:rPr lang="en-US" sz="2400" dirty="0">
                          <a:latin typeface="Times New Roman"/>
                          <a:ea typeface="SimSun"/>
                          <a:cs typeface="Times New Roman"/>
                        </a:rPr>
                        <a:t>, </a:t>
                      </a:r>
                      <a:r>
                        <a:rPr lang="en-US" sz="2400" dirty="0" err="1">
                          <a:latin typeface="Times New Roman"/>
                          <a:ea typeface="SimSun"/>
                          <a:cs typeface="Times New Roman"/>
                        </a:rPr>
                        <a:t>ruộng</a:t>
                      </a:r>
                      <a:r>
                        <a:rPr lang="en-US" sz="2400" dirty="0">
                          <a:latin typeface="Times New Roman"/>
                          <a:ea typeface="SimSun"/>
                          <a:cs typeface="Times New Roman"/>
                        </a:rPr>
                        <a:t> </a:t>
                      </a:r>
                      <a:r>
                        <a:rPr lang="en-US" sz="2400" dirty="0" err="1">
                          <a:latin typeface="Times New Roman"/>
                          <a:ea typeface="SimSun"/>
                          <a:cs typeface="Times New Roman"/>
                        </a:rPr>
                        <a:t>đồng</a:t>
                      </a:r>
                      <a:r>
                        <a:rPr lang="en-US" sz="2400" dirty="0">
                          <a:latin typeface="Times New Roman"/>
                          <a:ea typeface="SimSun"/>
                          <a:cs typeface="Times New Roman"/>
                        </a:rPr>
                        <a:t>.</a:t>
                      </a:r>
                      <a:endParaRPr lang="en-US" sz="1400" dirty="0">
                        <a:latin typeface="Calibri"/>
                        <a:ea typeface="SimSun"/>
                        <a:cs typeface="Times New Roman"/>
                      </a:endParaRPr>
                    </a:p>
                  </a:txBody>
                  <a:tcPr marL="66348" marR="66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a:latin typeface="Times New Roman"/>
                          <a:ea typeface="SimSun"/>
                          <a:cs typeface="Times New Roman"/>
                        </a:rPr>
                        <a:t>Băn khoăn,t ờ mờ, cuồn cuộn, đùng đùng, lềnh bềnh, nao núng, vững vàng.</a:t>
                      </a:r>
                      <a:endParaRPr lang="en-US" sz="1400">
                        <a:latin typeface="Calibri"/>
                        <a:ea typeface="SimSun"/>
                        <a:cs typeface="Times New Roman"/>
                      </a:endParaRPr>
                    </a:p>
                  </a:txBody>
                  <a:tcPr marL="66348" marR="66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4628">
                <a:tc>
                  <a:txBody>
                    <a:bodyPr/>
                    <a:lstStyle/>
                    <a:p>
                      <a:pPr marL="0" marR="0" algn="just">
                        <a:lnSpc>
                          <a:spcPct val="115000"/>
                        </a:lnSpc>
                        <a:spcBef>
                          <a:spcPts val="0"/>
                        </a:spcBef>
                        <a:spcAft>
                          <a:spcPts val="0"/>
                        </a:spcAft>
                      </a:pPr>
                      <a:r>
                        <a:rPr lang="en-US" sz="2400" dirty="0">
                          <a:latin typeface="Times New Roman"/>
                          <a:ea typeface="SimSun"/>
                          <a:cs typeface="Times New Roman"/>
                        </a:rPr>
                        <a:t>b. </a:t>
                      </a:r>
                      <a:r>
                        <a:rPr lang="en-US" sz="2400" dirty="0" err="1">
                          <a:latin typeface="Times New Roman"/>
                          <a:ea typeface="SimSun"/>
                          <a:cs typeface="Times New Roman"/>
                        </a:rPr>
                        <a:t>đồng</a:t>
                      </a:r>
                      <a:r>
                        <a:rPr lang="en-US" sz="2400" dirty="0">
                          <a:latin typeface="Times New Roman"/>
                          <a:ea typeface="SimSun"/>
                          <a:cs typeface="Times New Roman"/>
                        </a:rPr>
                        <a:t> </a:t>
                      </a:r>
                      <a:r>
                        <a:rPr lang="en-US" sz="2400" dirty="0" err="1">
                          <a:latin typeface="Times New Roman"/>
                          <a:ea typeface="SimSun"/>
                          <a:cs typeface="Times New Roman"/>
                        </a:rPr>
                        <a:t>bằng</a:t>
                      </a:r>
                      <a:r>
                        <a:rPr lang="en-US" sz="2400" dirty="0">
                          <a:latin typeface="Times New Roman"/>
                          <a:ea typeface="SimSun"/>
                          <a:cs typeface="Times New Roman"/>
                        </a:rPr>
                        <a:t>, </a:t>
                      </a:r>
                      <a:r>
                        <a:rPr lang="en-US" sz="2400" dirty="0" err="1">
                          <a:latin typeface="Times New Roman"/>
                          <a:ea typeface="SimSun"/>
                          <a:cs typeface="Times New Roman"/>
                        </a:rPr>
                        <a:t>anh</a:t>
                      </a:r>
                      <a:r>
                        <a:rPr lang="en-US" sz="2400" dirty="0">
                          <a:latin typeface="Times New Roman"/>
                          <a:ea typeface="SimSun"/>
                          <a:cs typeface="Times New Roman"/>
                        </a:rPr>
                        <a:t> </a:t>
                      </a:r>
                      <a:r>
                        <a:rPr lang="en-US" sz="2400" dirty="0" err="1">
                          <a:latin typeface="Times New Roman"/>
                          <a:ea typeface="SimSun"/>
                          <a:cs typeface="Times New Roman"/>
                        </a:rPr>
                        <a:t>hùng</a:t>
                      </a:r>
                      <a:r>
                        <a:rPr lang="en-US" sz="2400" dirty="0">
                          <a:latin typeface="Times New Roman"/>
                          <a:ea typeface="SimSun"/>
                          <a:cs typeface="Times New Roman"/>
                        </a:rPr>
                        <a:t>, </a:t>
                      </a:r>
                      <a:r>
                        <a:rPr lang="en-US" sz="2400" dirty="0" err="1">
                          <a:latin typeface="Times New Roman"/>
                          <a:ea typeface="SimSun"/>
                          <a:cs typeface="Times New Roman"/>
                        </a:rPr>
                        <a:t>lễ</a:t>
                      </a:r>
                      <a:r>
                        <a:rPr lang="en-US" sz="2400" dirty="0">
                          <a:latin typeface="Times New Roman"/>
                          <a:ea typeface="SimSun"/>
                          <a:cs typeface="Times New Roman"/>
                        </a:rPr>
                        <a:t> </a:t>
                      </a:r>
                      <a:r>
                        <a:rPr lang="en-US" sz="2400" dirty="0" err="1">
                          <a:latin typeface="Times New Roman"/>
                          <a:ea typeface="SimSun"/>
                          <a:cs typeface="Times New Roman"/>
                        </a:rPr>
                        <a:t>hội</a:t>
                      </a:r>
                      <a:r>
                        <a:rPr lang="en-US" sz="2400" dirty="0">
                          <a:latin typeface="Times New Roman"/>
                          <a:ea typeface="SimSun"/>
                          <a:cs typeface="Times New Roman"/>
                        </a:rPr>
                        <a:t>, </a:t>
                      </a:r>
                      <a:r>
                        <a:rPr lang="en-US" sz="2400" dirty="0" err="1">
                          <a:latin typeface="Times New Roman"/>
                          <a:ea typeface="SimSun"/>
                          <a:cs typeface="Times New Roman"/>
                        </a:rPr>
                        <a:t>tôi</a:t>
                      </a:r>
                      <a:r>
                        <a:rPr lang="en-US" sz="2400" dirty="0">
                          <a:latin typeface="Times New Roman"/>
                          <a:ea typeface="SimSun"/>
                          <a:cs typeface="Times New Roman"/>
                        </a:rPr>
                        <a:t> </a:t>
                      </a:r>
                      <a:r>
                        <a:rPr lang="en-US" sz="2400" dirty="0" err="1">
                          <a:latin typeface="Times New Roman"/>
                          <a:ea typeface="SimSun"/>
                          <a:cs typeface="Times New Roman"/>
                        </a:rPr>
                        <a:t>luyện</a:t>
                      </a:r>
                      <a:r>
                        <a:rPr lang="en-US" sz="2400" dirty="0">
                          <a:latin typeface="Times New Roman"/>
                          <a:ea typeface="SimSun"/>
                          <a:cs typeface="Times New Roman"/>
                        </a:rPr>
                        <a:t>, </a:t>
                      </a:r>
                      <a:r>
                        <a:rPr lang="en-US" sz="2400" dirty="0" err="1">
                          <a:latin typeface="Times New Roman"/>
                          <a:ea typeface="SimSun"/>
                          <a:cs typeface="Times New Roman"/>
                        </a:rPr>
                        <a:t>khí</a:t>
                      </a:r>
                      <a:r>
                        <a:rPr lang="en-US" sz="2400" dirty="0">
                          <a:latin typeface="Times New Roman"/>
                          <a:ea typeface="SimSun"/>
                          <a:cs typeface="Times New Roman"/>
                        </a:rPr>
                        <a:t> </a:t>
                      </a:r>
                      <a:r>
                        <a:rPr lang="en-US" sz="2400" dirty="0" err="1">
                          <a:latin typeface="Times New Roman"/>
                          <a:ea typeface="SimSun"/>
                          <a:cs typeface="Times New Roman"/>
                        </a:rPr>
                        <a:t>giới</a:t>
                      </a:r>
                      <a:r>
                        <a:rPr lang="en-US" sz="2400" dirty="0">
                          <a:latin typeface="Times New Roman"/>
                          <a:ea typeface="SimSun"/>
                          <a:cs typeface="Times New Roman"/>
                        </a:rPr>
                        <a:t>, </a:t>
                      </a:r>
                      <a:r>
                        <a:rPr lang="en-US" sz="2400" dirty="0" err="1">
                          <a:latin typeface="Times New Roman"/>
                          <a:ea typeface="SimSun"/>
                          <a:cs typeface="Times New Roman"/>
                        </a:rPr>
                        <a:t>gìn</a:t>
                      </a:r>
                      <a:r>
                        <a:rPr lang="en-US" sz="2400" dirty="0">
                          <a:latin typeface="Times New Roman"/>
                          <a:ea typeface="SimSun"/>
                          <a:cs typeface="Times New Roman"/>
                        </a:rPr>
                        <a:t> </a:t>
                      </a:r>
                      <a:r>
                        <a:rPr lang="en-US" sz="2400" dirty="0" err="1">
                          <a:latin typeface="Times New Roman"/>
                          <a:ea typeface="SimSun"/>
                          <a:cs typeface="Times New Roman"/>
                        </a:rPr>
                        <a:t>giữ</a:t>
                      </a:r>
                      <a:r>
                        <a:rPr lang="en-US" sz="2400" dirty="0">
                          <a:latin typeface="Times New Roman"/>
                          <a:ea typeface="SimSun"/>
                          <a:cs typeface="Times New Roman"/>
                        </a:rPr>
                        <a:t>, </a:t>
                      </a:r>
                      <a:r>
                        <a:rPr lang="en-US" sz="2400" dirty="0" err="1">
                          <a:latin typeface="Times New Roman"/>
                          <a:ea typeface="SimSun"/>
                          <a:cs typeface="Times New Roman"/>
                        </a:rPr>
                        <a:t>cộng</a:t>
                      </a:r>
                      <a:r>
                        <a:rPr lang="en-US" sz="2400" dirty="0">
                          <a:latin typeface="Times New Roman"/>
                          <a:ea typeface="SimSun"/>
                          <a:cs typeface="Times New Roman"/>
                        </a:rPr>
                        <a:t> </a:t>
                      </a:r>
                      <a:r>
                        <a:rPr lang="en-US" sz="2400" dirty="0" err="1">
                          <a:latin typeface="Times New Roman"/>
                          <a:ea typeface="SimSun"/>
                          <a:cs typeface="Times New Roman"/>
                        </a:rPr>
                        <a:t>đồng</a:t>
                      </a:r>
                      <a:r>
                        <a:rPr lang="en-US" sz="2400" dirty="0">
                          <a:latin typeface="Times New Roman"/>
                          <a:ea typeface="SimSun"/>
                          <a:cs typeface="Times New Roman"/>
                        </a:rPr>
                        <a:t>, </a:t>
                      </a:r>
                      <a:r>
                        <a:rPr lang="en-US" sz="2400" dirty="0" err="1">
                          <a:latin typeface="Times New Roman"/>
                          <a:ea typeface="SimSun"/>
                          <a:cs typeface="Times New Roman"/>
                        </a:rPr>
                        <a:t>trần</a:t>
                      </a:r>
                      <a:r>
                        <a:rPr lang="en-US" sz="2400" dirty="0">
                          <a:latin typeface="Times New Roman"/>
                          <a:ea typeface="SimSun"/>
                          <a:cs typeface="Times New Roman"/>
                        </a:rPr>
                        <a:t> </a:t>
                      </a:r>
                      <a:r>
                        <a:rPr lang="en-US" sz="2400" dirty="0" err="1">
                          <a:latin typeface="Times New Roman"/>
                          <a:ea typeface="SimSun"/>
                          <a:cs typeface="Times New Roman"/>
                        </a:rPr>
                        <a:t>thế</a:t>
                      </a:r>
                      <a:r>
                        <a:rPr lang="en-US" sz="2400" dirty="0">
                          <a:latin typeface="Times New Roman"/>
                          <a:ea typeface="SimSun"/>
                          <a:cs typeface="Times New Roman"/>
                        </a:rPr>
                        <a:t>, </a:t>
                      </a:r>
                      <a:r>
                        <a:rPr lang="en-US" sz="2400" dirty="0" err="1">
                          <a:latin typeface="Times New Roman"/>
                          <a:ea typeface="SimSun"/>
                          <a:cs typeface="Times New Roman"/>
                        </a:rPr>
                        <a:t>lưu</a:t>
                      </a:r>
                      <a:r>
                        <a:rPr lang="en-US" sz="2400" dirty="0">
                          <a:latin typeface="Times New Roman"/>
                          <a:ea typeface="SimSun"/>
                          <a:cs typeface="Times New Roman"/>
                        </a:rPr>
                        <a:t> </a:t>
                      </a:r>
                      <a:r>
                        <a:rPr lang="en-US" sz="2400" dirty="0" err="1">
                          <a:latin typeface="Times New Roman"/>
                          <a:ea typeface="SimSun"/>
                          <a:cs typeface="Times New Roman"/>
                        </a:rPr>
                        <a:t>truyền</a:t>
                      </a:r>
                      <a:endParaRPr lang="en-US" sz="1400" dirty="0">
                        <a:latin typeface="Calibri"/>
                        <a:ea typeface="SimSun"/>
                        <a:cs typeface="Times New Roman"/>
                      </a:endParaRPr>
                    </a:p>
                  </a:txBody>
                  <a:tcPr marL="66348" marR="66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400" dirty="0">
                          <a:latin typeface="Times New Roman"/>
                          <a:ea typeface="SimSun"/>
                          <a:cs typeface="Times New Roman"/>
                        </a:rPr>
                        <a:t>Say </a:t>
                      </a:r>
                      <a:r>
                        <a:rPr lang="en-US" sz="2400" dirty="0" err="1">
                          <a:latin typeface="Times New Roman"/>
                          <a:ea typeface="SimSun"/>
                          <a:cs typeface="Times New Roman"/>
                        </a:rPr>
                        <a:t>sưa</a:t>
                      </a:r>
                      <a:r>
                        <a:rPr lang="en-US" sz="2400" dirty="0">
                          <a:latin typeface="Times New Roman"/>
                          <a:ea typeface="SimSun"/>
                          <a:cs typeface="Times New Roman"/>
                        </a:rPr>
                        <a:t>, may </a:t>
                      </a:r>
                      <a:r>
                        <a:rPr lang="en-US" sz="2400" dirty="0" err="1">
                          <a:latin typeface="Times New Roman"/>
                          <a:ea typeface="SimSun"/>
                          <a:cs typeface="Times New Roman"/>
                        </a:rPr>
                        <a:t>mắn</a:t>
                      </a:r>
                      <a:r>
                        <a:rPr lang="en-US" sz="2400" dirty="0">
                          <a:latin typeface="Times New Roman"/>
                          <a:ea typeface="SimSun"/>
                          <a:cs typeface="Times New Roman"/>
                        </a:rPr>
                        <a:t>, </a:t>
                      </a:r>
                      <a:r>
                        <a:rPr lang="en-US" sz="2400" dirty="0" err="1">
                          <a:latin typeface="Times New Roman"/>
                          <a:ea typeface="SimSun"/>
                          <a:cs typeface="Times New Roman"/>
                        </a:rPr>
                        <a:t>tưng</a:t>
                      </a:r>
                      <a:r>
                        <a:rPr lang="en-US" sz="2400" dirty="0">
                          <a:latin typeface="Times New Roman"/>
                          <a:ea typeface="SimSun"/>
                          <a:cs typeface="Times New Roman"/>
                        </a:rPr>
                        <a:t> </a:t>
                      </a:r>
                      <a:r>
                        <a:rPr lang="en-US" sz="2400" dirty="0" err="1">
                          <a:latin typeface="Times New Roman"/>
                          <a:ea typeface="SimSun"/>
                          <a:cs typeface="Times New Roman"/>
                        </a:rPr>
                        <a:t>bừng</a:t>
                      </a:r>
                      <a:r>
                        <a:rPr lang="en-US" sz="2400" dirty="0">
                          <a:latin typeface="Times New Roman"/>
                          <a:ea typeface="SimSun"/>
                          <a:cs typeface="Times New Roman"/>
                        </a:rPr>
                        <a:t>.</a:t>
                      </a:r>
                      <a:endParaRPr lang="en-US" sz="1400" dirty="0">
                        <a:latin typeface="Calibri"/>
                        <a:ea typeface="SimSun"/>
                        <a:cs typeface="Times New Roman"/>
                      </a:endParaRPr>
                    </a:p>
                  </a:txBody>
                  <a:tcPr marL="66348" marR="66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1046">
                <a:tc gridSpan="2">
                  <a:txBody>
                    <a:bodyPr/>
                    <a:lstStyle/>
                    <a:p>
                      <a:pPr marL="0" marR="0" algn="ctr">
                        <a:lnSpc>
                          <a:spcPct val="115000"/>
                        </a:lnSpc>
                        <a:spcBef>
                          <a:spcPts val="0"/>
                        </a:spcBef>
                        <a:spcAft>
                          <a:spcPts val="0"/>
                        </a:spcAft>
                      </a:pPr>
                      <a:r>
                        <a:rPr lang="en-US" sz="2400" dirty="0" err="1">
                          <a:latin typeface="Times New Roman"/>
                          <a:ea typeface="SimSun"/>
                          <a:cs typeface="Times New Roman"/>
                        </a:rPr>
                        <a:t>Cơ</a:t>
                      </a:r>
                      <a:r>
                        <a:rPr lang="en-US" sz="2400" dirty="0">
                          <a:latin typeface="Times New Roman"/>
                          <a:ea typeface="SimSun"/>
                          <a:cs typeface="Times New Roman"/>
                        </a:rPr>
                        <a:t> </a:t>
                      </a:r>
                      <a:r>
                        <a:rPr lang="en-US" sz="2400" dirty="0" err="1">
                          <a:latin typeface="Times New Roman"/>
                          <a:ea typeface="SimSun"/>
                          <a:cs typeface="Times New Roman"/>
                        </a:rPr>
                        <a:t>sở</a:t>
                      </a:r>
                      <a:r>
                        <a:rPr lang="en-US" sz="2400" dirty="0">
                          <a:latin typeface="Times New Roman"/>
                          <a:ea typeface="SimSun"/>
                          <a:cs typeface="Times New Roman"/>
                        </a:rPr>
                        <a:t> </a:t>
                      </a:r>
                      <a:r>
                        <a:rPr lang="en-US" sz="2400" dirty="0" err="1">
                          <a:latin typeface="Times New Roman"/>
                          <a:ea typeface="SimSun"/>
                          <a:cs typeface="Times New Roman"/>
                        </a:rPr>
                        <a:t>để</a:t>
                      </a:r>
                      <a:r>
                        <a:rPr lang="en-US" sz="2400" dirty="0">
                          <a:latin typeface="Times New Roman"/>
                          <a:ea typeface="SimSun"/>
                          <a:cs typeface="Times New Roman"/>
                        </a:rPr>
                        <a:t> </a:t>
                      </a:r>
                      <a:r>
                        <a:rPr lang="en-US" sz="2400" dirty="0" err="1">
                          <a:latin typeface="Times New Roman"/>
                          <a:ea typeface="SimSun"/>
                          <a:cs typeface="Times New Roman"/>
                        </a:rPr>
                        <a:t>xác</a:t>
                      </a:r>
                      <a:r>
                        <a:rPr lang="en-US" sz="2400" dirty="0">
                          <a:latin typeface="Times New Roman"/>
                          <a:ea typeface="SimSun"/>
                          <a:cs typeface="Times New Roman"/>
                        </a:rPr>
                        <a:t> </a:t>
                      </a:r>
                      <a:r>
                        <a:rPr lang="en-US" sz="2400" dirty="0" err="1">
                          <a:latin typeface="Times New Roman"/>
                          <a:ea typeface="SimSun"/>
                          <a:cs typeface="Times New Roman"/>
                        </a:rPr>
                        <a:t>định</a:t>
                      </a:r>
                      <a:r>
                        <a:rPr lang="en-US" sz="2400" dirty="0">
                          <a:latin typeface="Times New Roman"/>
                          <a:ea typeface="SimSun"/>
                          <a:cs typeface="Times New Roman"/>
                        </a:rPr>
                        <a:t>: </a:t>
                      </a:r>
                      <a:r>
                        <a:rPr lang="en-US" sz="2400" dirty="0" err="1">
                          <a:latin typeface="Times New Roman"/>
                          <a:ea typeface="SimSun"/>
                          <a:cs typeface="Times New Roman"/>
                        </a:rPr>
                        <a:t>Mối</a:t>
                      </a:r>
                      <a:r>
                        <a:rPr lang="en-US" sz="2400" dirty="0">
                          <a:latin typeface="Times New Roman"/>
                          <a:ea typeface="SimSun"/>
                          <a:cs typeface="Times New Roman"/>
                        </a:rPr>
                        <a:t> </a:t>
                      </a:r>
                      <a:r>
                        <a:rPr lang="en-US" sz="2400" dirty="0" err="1">
                          <a:latin typeface="Times New Roman"/>
                          <a:ea typeface="SimSun"/>
                          <a:cs typeface="Times New Roman"/>
                        </a:rPr>
                        <a:t>quan</a:t>
                      </a:r>
                      <a:r>
                        <a:rPr lang="en-US" sz="2400" dirty="0">
                          <a:latin typeface="Times New Roman"/>
                          <a:ea typeface="SimSun"/>
                          <a:cs typeface="Times New Roman"/>
                        </a:rPr>
                        <a:t> </a:t>
                      </a:r>
                      <a:r>
                        <a:rPr lang="en-US" sz="2400" dirty="0" err="1">
                          <a:latin typeface="Times New Roman"/>
                          <a:ea typeface="SimSun"/>
                          <a:cs typeface="Times New Roman"/>
                        </a:rPr>
                        <a:t>hệ</a:t>
                      </a:r>
                      <a:r>
                        <a:rPr lang="en-US" sz="2400" dirty="0">
                          <a:latin typeface="Times New Roman"/>
                          <a:ea typeface="SimSun"/>
                          <a:cs typeface="Times New Roman"/>
                        </a:rPr>
                        <a:t> </a:t>
                      </a:r>
                      <a:r>
                        <a:rPr lang="en-US" sz="2400" dirty="0" err="1">
                          <a:latin typeface="Times New Roman"/>
                          <a:ea typeface="SimSun"/>
                          <a:cs typeface="Times New Roman"/>
                        </a:rPr>
                        <a:t>giữa</a:t>
                      </a:r>
                      <a:r>
                        <a:rPr lang="en-US" sz="2400" dirty="0">
                          <a:latin typeface="Times New Roman"/>
                          <a:ea typeface="SimSun"/>
                          <a:cs typeface="Times New Roman"/>
                        </a:rPr>
                        <a:t> </a:t>
                      </a:r>
                      <a:r>
                        <a:rPr lang="en-US" sz="2400" dirty="0" err="1">
                          <a:latin typeface="Times New Roman"/>
                          <a:ea typeface="SimSun"/>
                          <a:cs typeface="Times New Roman"/>
                        </a:rPr>
                        <a:t>các</a:t>
                      </a:r>
                      <a:r>
                        <a:rPr lang="en-US" sz="2400" dirty="0">
                          <a:latin typeface="Times New Roman"/>
                          <a:ea typeface="SimSun"/>
                          <a:cs typeface="Times New Roman"/>
                        </a:rPr>
                        <a:t> </a:t>
                      </a:r>
                      <a:r>
                        <a:rPr lang="en-US" sz="2400" dirty="0" err="1">
                          <a:latin typeface="Times New Roman"/>
                          <a:ea typeface="SimSun"/>
                          <a:cs typeface="Times New Roman"/>
                        </a:rPr>
                        <a:t>tiếng</a:t>
                      </a:r>
                      <a:endParaRPr lang="en-US" sz="1400" dirty="0">
                        <a:latin typeface="Calibri"/>
                        <a:ea typeface="SimSun"/>
                        <a:cs typeface="Times New Roman"/>
                      </a:endParaRPr>
                    </a:p>
                    <a:p>
                      <a:pPr marL="0" marR="0">
                        <a:lnSpc>
                          <a:spcPct val="115000"/>
                        </a:lnSpc>
                        <a:spcBef>
                          <a:spcPts val="0"/>
                        </a:spcBef>
                        <a:spcAft>
                          <a:spcPts val="0"/>
                        </a:spcAft>
                      </a:pPr>
                      <a:r>
                        <a:rPr lang="en-US" sz="2400" dirty="0">
                          <a:latin typeface="Times New Roman"/>
                          <a:ea typeface="SimSun"/>
                          <a:cs typeface="Times New Roman"/>
                        </a:rPr>
                        <a:t>+  </a:t>
                      </a:r>
                      <a:r>
                        <a:rPr lang="en-US" sz="2400" dirty="0" err="1">
                          <a:latin typeface="Times New Roman"/>
                          <a:ea typeface="SimSun"/>
                          <a:cs typeface="Times New Roman"/>
                        </a:rPr>
                        <a:t>Từ</a:t>
                      </a:r>
                      <a:r>
                        <a:rPr lang="en-US" sz="2400" dirty="0">
                          <a:latin typeface="Times New Roman"/>
                          <a:ea typeface="SimSun"/>
                          <a:cs typeface="Times New Roman"/>
                        </a:rPr>
                        <a:t> </a:t>
                      </a:r>
                      <a:r>
                        <a:rPr lang="en-US" sz="2400" dirty="0" err="1">
                          <a:latin typeface="Times New Roman"/>
                          <a:ea typeface="SimSun"/>
                          <a:cs typeface="Times New Roman"/>
                        </a:rPr>
                        <a:t>ghép</a:t>
                      </a:r>
                      <a:r>
                        <a:rPr lang="en-US" sz="2400" dirty="0">
                          <a:latin typeface="Times New Roman"/>
                          <a:ea typeface="SimSun"/>
                          <a:cs typeface="Times New Roman"/>
                        </a:rPr>
                        <a:t>: </a:t>
                      </a:r>
                      <a:r>
                        <a:rPr lang="en-US" sz="2400" dirty="0" err="1">
                          <a:latin typeface="Times New Roman"/>
                          <a:ea typeface="SimSun"/>
                          <a:cs typeface="Times New Roman"/>
                        </a:rPr>
                        <a:t>Các</a:t>
                      </a:r>
                      <a:r>
                        <a:rPr lang="en-US" sz="2400" dirty="0">
                          <a:latin typeface="Times New Roman"/>
                          <a:ea typeface="SimSun"/>
                          <a:cs typeface="Times New Roman"/>
                        </a:rPr>
                        <a:t> </a:t>
                      </a:r>
                      <a:r>
                        <a:rPr lang="en-US" sz="2400" dirty="0" err="1">
                          <a:latin typeface="Times New Roman"/>
                          <a:ea typeface="SimSun"/>
                          <a:cs typeface="Times New Roman"/>
                        </a:rPr>
                        <a:t>tiếng</a:t>
                      </a:r>
                      <a:r>
                        <a:rPr lang="en-US" sz="2400" dirty="0">
                          <a:latin typeface="Times New Roman"/>
                          <a:ea typeface="SimSun"/>
                          <a:cs typeface="Times New Roman"/>
                        </a:rPr>
                        <a:t> </a:t>
                      </a:r>
                      <a:r>
                        <a:rPr lang="en-US" sz="2400" dirty="0" err="1">
                          <a:latin typeface="Times New Roman"/>
                          <a:ea typeface="SimSun"/>
                          <a:cs typeface="Times New Roman"/>
                        </a:rPr>
                        <a:t>có</a:t>
                      </a:r>
                      <a:r>
                        <a:rPr lang="en-US" sz="2400" dirty="0">
                          <a:latin typeface="Times New Roman"/>
                          <a:ea typeface="SimSun"/>
                          <a:cs typeface="Times New Roman"/>
                        </a:rPr>
                        <a:t> </a:t>
                      </a:r>
                      <a:r>
                        <a:rPr lang="en-US" sz="2400" dirty="0" err="1">
                          <a:latin typeface="Times New Roman"/>
                          <a:ea typeface="SimSun"/>
                          <a:cs typeface="Times New Roman"/>
                        </a:rPr>
                        <a:t>quan</a:t>
                      </a:r>
                      <a:r>
                        <a:rPr lang="en-US" sz="2400" dirty="0">
                          <a:latin typeface="Times New Roman"/>
                          <a:ea typeface="SimSun"/>
                          <a:cs typeface="Times New Roman"/>
                        </a:rPr>
                        <a:t> </a:t>
                      </a:r>
                      <a:r>
                        <a:rPr lang="en-US" sz="2400" dirty="0" err="1">
                          <a:latin typeface="Times New Roman"/>
                          <a:ea typeface="SimSun"/>
                          <a:cs typeface="Times New Roman"/>
                        </a:rPr>
                        <a:t>hệ</a:t>
                      </a:r>
                      <a:r>
                        <a:rPr lang="en-US" sz="2400" dirty="0">
                          <a:latin typeface="Times New Roman"/>
                          <a:ea typeface="SimSun"/>
                          <a:cs typeface="Times New Roman"/>
                        </a:rPr>
                        <a:t> </a:t>
                      </a:r>
                      <a:r>
                        <a:rPr lang="en-US" sz="2400" dirty="0" err="1">
                          <a:latin typeface="Times New Roman"/>
                          <a:ea typeface="SimSun"/>
                          <a:cs typeface="Times New Roman"/>
                        </a:rPr>
                        <a:t>về</a:t>
                      </a:r>
                      <a:r>
                        <a:rPr lang="en-US" sz="2400" dirty="0">
                          <a:latin typeface="Times New Roman"/>
                          <a:ea typeface="SimSun"/>
                          <a:cs typeface="Times New Roman"/>
                        </a:rPr>
                        <a:t> </a:t>
                      </a:r>
                      <a:r>
                        <a:rPr lang="en-US" sz="2400" dirty="0" err="1">
                          <a:latin typeface="Times New Roman"/>
                          <a:ea typeface="SimSun"/>
                          <a:cs typeface="Times New Roman"/>
                        </a:rPr>
                        <a:t>nghĩa</a:t>
                      </a:r>
                      <a:r>
                        <a:rPr lang="en-US" sz="2400" dirty="0">
                          <a:latin typeface="Times New Roman"/>
                          <a:ea typeface="SimSun"/>
                          <a:cs typeface="Times New Roman"/>
                        </a:rPr>
                        <a:t> (</a:t>
                      </a:r>
                      <a:r>
                        <a:rPr lang="en-US" sz="2400" dirty="0" err="1">
                          <a:latin typeface="Times New Roman"/>
                          <a:ea typeface="SimSun"/>
                          <a:cs typeface="Times New Roman"/>
                        </a:rPr>
                        <a:t>quan</a:t>
                      </a:r>
                      <a:r>
                        <a:rPr lang="en-US" sz="2400" dirty="0">
                          <a:latin typeface="Times New Roman"/>
                          <a:ea typeface="SimSun"/>
                          <a:cs typeface="Times New Roman"/>
                        </a:rPr>
                        <a:t> </a:t>
                      </a:r>
                      <a:r>
                        <a:rPr lang="en-US" sz="2400" dirty="0" err="1">
                          <a:latin typeface="Times New Roman"/>
                          <a:ea typeface="SimSun"/>
                          <a:cs typeface="Times New Roman"/>
                        </a:rPr>
                        <a:t>hệ</a:t>
                      </a:r>
                      <a:r>
                        <a:rPr lang="en-US" sz="2400" dirty="0">
                          <a:latin typeface="Times New Roman"/>
                          <a:ea typeface="SimSun"/>
                          <a:cs typeface="Times New Roman"/>
                        </a:rPr>
                        <a:t> </a:t>
                      </a:r>
                      <a:r>
                        <a:rPr lang="en-US" sz="2400" dirty="0" err="1">
                          <a:latin typeface="Times New Roman"/>
                          <a:ea typeface="SimSun"/>
                          <a:cs typeface="Times New Roman"/>
                        </a:rPr>
                        <a:t>chính</a:t>
                      </a:r>
                      <a:r>
                        <a:rPr lang="en-US" sz="2400" dirty="0">
                          <a:latin typeface="Times New Roman"/>
                          <a:ea typeface="SimSun"/>
                          <a:cs typeface="Times New Roman"/>
                        </a:rPr>
                        <a:t> </a:t>
                      </a:r>
                      <a:r>
                        <a:rPr lang="en-US" sz="2400" dirty="0" err="1">
                          <a:latin typeface="Times New Roman"/>
                          <a:ea typeface="SimSun"/>
                          <a:cs typeface="Times New Roman"/>
                        </a:rPr>
                        <a:t>phụ</a:t>
                      </a:r>
                      <a:r>
                        <a:rPr lang="en-US" sz="2400" dirty="0">
                          <a:latin typeface="Times New Roman"/>
                          <a:ea typeface="SimSun"/>
                          <a:cs typeface="Times New Roman"/>
                        </a:rPr>
                        <a:t>, </a:t>
                      </a:r>
                      <a:r>
                        <a:rPr lang="en-US" sz="2400" dirty="0" err="1">
                          <a:latin typeface="Times New Roman"/>
                          <a:ea typeface="SimSun"/>
                          <a:cs typeface="Times New Roman"/>
                        </a:rPr>
                        <a:t>hoặc</a:t>
                      </a:r>
                      <a:r>
                        <a:rPr lang="en-US" sz="2400" dirty="0">
                          <a:latin typeface="Times New Roman"/>
                          <a:ea typeface="SimSun"/>
                          <a:cs typeface="Times New Roman"/>
                        </a:rPr>
                        <a:t> </a:t>
                      </a:r>
                      <a:r>
                        <a:rPr lang="en-US" sz="2400" dirty="0" err="1">
                          <a:latin typeface="Times New Roman"/>
                          <a:ea typeface="SimSun"/>
                          <a:cs typeface="Times New Roman"/>
                        </a:rPr>
                        <a:t>quan</a:t>
                      </a:r>
                      <a:r>
                        <a:rPr lang="en-US" sz="2400" dirty="0">
                          <a:latin typeface="Times New Roman"/>
                          <a:ea typeface="SimSun"/>
                          <a:cs typeface="Times New Roman"/>
                        </a:rPr>
                        <a:t> </a:t>
                      </a:r>
                      <a:r>
                        <a:rPr lang="en-US" sz="2400" dirty="0" err="1">
                          <a:latin typeface="Times New Roman"/>
                          <a:ea typeface="SimSun"/>
                          <a:cs typeface="Times New Roman"/>
                        </a:rPr>
                        <a:t>hệ</a:t>
                      </a:r>
                      <a:r>
                        <a:rPr lang="en-US" sz="2400" dirty="0">
                          <a:latin typeface="Times New Roman"/>
                          <a:ea typeface="SimSun"/>
                          <a:cs typeface="Times New Roman"/>
                        </a:rPr>
                        <a:t> </a:t>
                      </a:r>
                      <a:r>
                        <a:rPr lang="en-US" sz="2400" dirty="0" err="1">
                          <a:latin typeface="Times New Roman"/>
                          <a:ea typeface="SimSun"/>
                          <a:cs typeface="Times New Roman"/>
                        </a:rPr>
                        <a:t>bình</a:t>
                      </a:r>
                      <a:r>
                        <a:rPr lang="en-US" sz="2400" dirty="0">
                          <a:latin typeface="Times New Roman"/>
                          <a:ea typeface="SimSun"/>
                          <a:cs typeface="Times New Roman"/>
                        </a:rPr>
                        <a:t> </a:t>
                      </a:r>
                      <a:r>
                        <a:rPr lang="en-US" sz="2400" dirty="0" err="1">
                          <a:latin typeface="Times New Roman"/>
                          <a:ea typeface="SimSun"/>
                          <a:cs typeface="Times New Roman"/>
                        </a:rPr>
                        <a:t>đẳng</a:t>
                      </a:r>
                      <a:r>
                        <a:rPr lang="en-US" sz="2400" dirty="0">
                          <a:latin typeface="Times New Roman"/>
                          <a:ea typeface="SimSun"/>
                          <a:cs typeface="Times New Roman"/>
                        </a:rPr>
                        <a:t>, </a:t>
                      </a:r>
                      <a:r>
                        <a:rPr lang="en-US" sz="2400" dirty="0" err="1">
                          <a:latin typeface="Times New Roman"/>
                          <a:ea typeface="SimSun"/>
                          <a:cs typeface="Times New Roman"/>
                        </a:rPr>
                        <a:t>ngang</a:t>
                      </a:r>
                      <a:r>
                        <a:rPr lang="en-US" sz="2400" dirty="0">
                          <a:latin typeface="Times New Roman"/>
                          <a:ea typeface="SimSun"/>
                          <a:cs typeface="Times New Roman"/>
                        </a:rPr>
                        <a:t> </a:t>
                      </a:r>
                      <a:r>
                        <a:rPr lang="en-US" sz="2400" dirty="0" err="1">
                          <a:latin typeface="Times New Roman"/>
                          <a:ea typeface="SimSun"/>
                          <a:cs typeface="Times New Roman"/>
                        </a:rPr>
                        <a:t>hàng</a:t>
                      </a:r>
                      <a:r>
                        <a:rPr lang="en-US" sz="2400" dirty="0">
                          <a:latin typeface="Times New Roman"/>
                          <a:ea typeface="SimSun"/>
                          <a:cs typeface="Times New Roman"/>
                        </a:rPr>
                        <a:t>.</a:t>
                      </a:r>
                      <a:endParaRPr lang="en-US" sz="1400" dirty="0">
                        <a:latin typeface="Calibri"/>
                        <a:ea typeface="SimSun"/>
                        <a:cs typeface="Times New Roman"/>
                      </a:endParaRPr>
                    </a:p>
                    <a:p>
                      <a:pPr marL="0" marR="0">
                        <a:lnSpc>
                          <a:spcPct val="115000"/>
                        </a:lnSpc>
                        <a:spcBef>
                          <a:spcPts val="0"/>
                        </a:spcBef>
                        <a:spcAft>
                          <a:spcPts val="0"/>
                        </a:spcAft>
                      </a:pPr>
                      <a:r>
                        <a:rPr lang="en-US" sz="2400" dirty="0">
                          <a:latin typeface="Times New Roman"/>
                          <a:ea typeface="SimSun"/>
                          <a:cs typeface="Times New Roman"/>
                        </a:rPr>
                        <a:t>+ </a:t>
                      </a:r>
                      <a:r>
                        <a:rPr lang="en-US" sz="2400" dirty="0" err="1">
                          <a:latin typeface="Times New Roman"/>
                          <a:ea typeface="SimSun"/>
                          <a:cs typeface="Times New Roman"/>
                        </a:rPr>
                        <a:t>Từ</a:t>
                      </a:r>
                      <a:r>
                        <a:rPr lang="en-US" sz="2400" dirty="0">
                          <a:latin typeface="Times New Roman"/>
                          <a:ea typeface="SimSun"/>
                          <a:cs typeface="Times New Roman"/>
                        </a:rPr>
                        <a:t> </a:t>
                      </a:r>
                      <a:r>
                        <a:rPr lang="en-US" sz="2400" dirty="0" err="1">
                          <a:latin typeface="Times New Roman"/>
                          <a:ea typeface="SimSun"/>
                          <a:cs typeface="Times New Roman"/>
                        </a:rPr>
                        <a:t>láy</a:t>
                      </a:r>
                      <a:r>
                        <a:rPr lang="en-US" sz="2400" dirty="0">
                          <a:latin typeface="Times New Roman"/>
                          <a:ea typeface="SimSun"/>
                          <a:cs typeface="Times New Roman"/>
                        </a:rPr>
                        <a:t>: </a:t>
                      </a:r>
                      <a:r>
                        <a:rPr lang="en-US" sz="2400" dirty="0" err="1">
                          <a:latin typeface="Times New Roman"/>
                          <a:ea typeface="SimSun"/>
                          <a:cs typeface="Times New Roman"/>
                        </a:rPr>
                        <a:t>các</a:t>
                      </a:r>
                      <a:r>
                        <a:rPr lang="en-US" sz="2400" dirty="0">
                          <a:latin typeface="Times New Roman"/>
                          <a:ea typeface="SimSun"/>
                          <a:cs typeface="Times New Roman"/>
                        </a:rPr>
                        <a:t> </a:t>
                      </a:r>
                      <a:r>
                        <a:rPr lang="en-US" sz="2400" dirty="0" err="1">
                          <a:latin typeface="Times New Roman"/>
                          <a:ea typeface="SimSun"/>
                          <a:cs typeface="Times New Roman"/>
                        </a:rPr>
                        <a:t>tiếng</a:t>
                      </a:r>
                      <a:r>
                        <a:rPr lang="en-US" sz="2400" dirty="0">
                          <a:latin typeface="Times New Roman"/>
                          <a:ea typeface="SimSun"/>
                          <a:cs typeface="Times New Roman"/>
                        </a:rPr>
                        <a:t> </a:t>
                      </a:r>
                      <a:r>
                        <a:rPr lang="en-US" sz="2400" dirty="0" err="1">
                          <a:latin typeface="Times New Roman"/>
                          <a:ea typeface="SimSun"/>
                          <a:cs typeface="Times New Roman"/>
                        </a:rPr>
                        <a:t>có</a:t>
                      </a:r>
                      <a:r>
                        <a:rPr lang="en-US" sz="2400" dirty="0">
                          <a:latin typeface="Times New Roman"/>
                          <a:ea typeface="SimSun"/>
                          <a:cs typeface="Times New Roman"/>
                        </a:rPr>
                        <a:t> </a:t>
                      </a:r>
                      <a:r>
                        <a:rPr lang="en-US" sz="2400" dirty="0" err="1">
                          <a:latin typeface="Times New Roman"/>
                          <a:ea typeface="SimSun"/>
                          <a:cs typeface="Times New Roman"/>
                        </a:rPr>
                        <a:t>quan</a:t>
                      </a:r>
                      <a:r>
                        <a:rPr lang="en-US" sz="2400" dirty="0">
                          <a:latin typeface="Times New Roman"/>
                          <a:ea typeface="SimSun"/>
                          <a:cs typeface="Times New Roman"/>
                        </a:rPr>
                        <a:t> </a:t>
                      </a:r>
                      <a:r>
                        <a:rPr lang="en-US" sz="2400" dirty="0" err="1">
                          <a:latin typeface="Times New Roman"/>
                          <a:ea typeface="SimSun"/>
                          <a:cs typeface="Times New Roman"/>
                        </a:rPr>
                        <a:t>hệ</a:t>
                      </a:r>
                      <a:r>
                        <a:rPr lang="en-US" sz="2400" dirty="0">
                          <a:latin typeface="Times New Roman"/>
                          <a:ea typeface="SimSun"/>
                          <a:cs typeface="Times New Roman"/>
                        </a:rPr>
                        <a:t> </a:t>
                      </a:r>
                      <a:r>
                        <a:rPr lang="en-US" sz="2400" dirty="0" err="1">
                          <a:latin typeface="Times New Roman"/>
                          <a:ea typeface="SimSun"/>
                          <a:cs typeface="Times New Roman"/>
                        </a:rPr>
                        <a:t>về</a:t>
                      </a:r>
                      <a:r>
                        <a:rPr lang="en-US" sz="2400" dirty="0">
                          <a:latin typeface="Times New Roman"/>
                          <a:ea typeface="SimSun"/>
                          <a:cs typeface="Times New Roman"/>
                        </a:rPr>
                        <a:t> </a:t>
                      </a:r>
                      <a:r>
                        <a:rPr lang="en-US" sz="2400" dirty="0" err="1">
                          <a:latin typeface="Times New Roman"/>
                          <a:ea typeface="SimSun"/>
                          <a:cs typeface="Times New Roman"/>
                        </a:rPr>
                        <a:t>ngữ</a:t>
                      </a:r>
                      <a:r>
                        <a:rPr lang="en-US" sz="2400" dirty="0">
                          <a:latin typeface="Times New Roman"/>
                          <a:ea typeface="SimSun"/>
                          <a:cs typeface="Times New Roman"/>
                        </a:rPr>
                        <a:t> </a:t>
                      </a:r>
                      <a:r>
                        <a:rPr lang="en-US" sz="2400" dirty="0" err="1">
                          <a:latin typeface="Times New Roman"/>
                          <a:ea typeface="SimSun"/>
                          <a:cs typeface="Times New Roman"/>
                        </a:rPr>
                        <a:t>âm</a:t>
                      </a:r>
                      <a:r>
                        <a:rPr lang="en-US" sz="2400" dirty="0">
                          <a:latin typeface="Times New Roman"/>
                          <a:ea typeface="SimSun"/>
                          <a:cs typeface="Times New Roman"/>
                        </a:rPr>
                        <a:t> (</a:t>
                      </a:r>
                      <a:r>
                        <a:rPr lang="en-US" sz="2400" dirty="0" err="1">
                          <a:latin typeface="Times New Roman"/>
                          <a:ea typeface="SimSun"/>
                          <a:cs typeface="Times New Roman"/>
                        </a:rPr>
                        <a:t>giống</a:t>
                      </a:r>
                      <a:r>
                        <a:rPr lang="en-US" sz="2400" dirty="0">
                          <a:latin typeface="Times New Roman"/>
                          <a:ea typeface="SimSun"/>
                          <a:cs typeface="Times New Roman"/>
                        </a:rPr>
                        <a:t> </a:t>
                      </a:r>
                      <a:r>
                        <a:rPr lang="en-US" sz="2400" dirty="0" err="1">
                          <a:latin typeface="Times New Roman"/>
                          <a:ea typeface="SimSun"/>
                          <a:cs typeface="Times New Roman"/>
                        </a:rPr>
                        <a:t>nhau</a:t>
                      </a:r>
                      <a:r>
                        <a:rPr lang="en-US" sz="2400" dirty="0">
                          <a:latin typeface="Times New Roman"/>
                          <a:ea typeface="SimSun"/>
                          <a:cs typeface="Times New Roman"/>
                        </a:rPr>
                        <a:t> </a:t>
                      </a:r>
                      <a:r>
                        <a:rPr lang="en-US" sz="2400" dirty="0" err="1">
                          <a:latin typeface="Times New Roman"/>
                          <a:ea typeface="SimSun"/>
                          <a:cs typeface="Times New Roman"/>
                        </a:rPr>
                        <a:t>hoàn</a:t>
                      </a:r>
                      <a:r>
                        <a:rPr lang="en-US" sz="2400" dirty="0">
                          <a:latin typeface="Times New Roman"/>
                          <a:ea typeface="SimSun"/>
                          <a:cs typeface="Times New Roman"/>
                        </a:rPr>
                        <a:t> </a:t>
                      </a:r>
                      <a:r>
                        <a:rPr lang="en-US" sz="2400" dirty="0" err="1">
                          <a:latin typeface="Times New Roman"/>
                          <a:ea typeface="SimSun"/>
                          <a:cs typeface="Times New Roman"/>
                        </a:rPr>
                        <a:t>toàn</a:t>
                      </a:r>
                      <a:r>
                        <a:rPr lang="en-US" sz="2400" dirty="0">
                          <a:latin typeface="Times New Roman"/>
                          <a:ea typeface="SimSun"/>
                          <a:cs typeface="Times New Roman"/>
                        </a:rPr>
                        <a:t>, </a:t>
                      </a:r>
                      <a:r>
                        <a:rPr lang="en-US" sz="2400" dirty="0" err="1">
                          <a:latin typeface="Times New Roman"/>
                          <a:ea typeface="SimSun"/>
                          <a:cs typeface="Times New Roman"/>
                        </a:rPr>
                        <a:t>hoặc</a:t>
                      </a:r>
                      <a:r>
                        <a:rPr lang="en-US" sz="2400" dirty="0">
                          <a:latin typeface="Times New Roman"/>
                          <a:ea typeface="SimSun"/>
                          <a:cs typeface="Times New Roman"/>
                        </a:rPr>
                        <a:t> </a:t>
                      </a:r>
                      <a:r>
                        <a:rPr lang="en-US" sz="2400" dirty="0" err="1">
                          <a:latin typeface="Times New Roman"/>
                          <a:ea typeface="SimSun"/>
                          <a:cs typeface="Times New Roman"/>
                        </a:rPr>
                        <a:t>lặp</a:t>
                      </a:r>
                      <a:r>
                        <a:rPr lang="en-US" sz="2400" dirty="0">
                          <a:latin typeface="Times New Roman"/>
                          <a:ea typeface="SimSun"/>
                          <a:cs typeface="Times New Roman"/>
                        </a:rPr>
                        <a:t> </a:t>
                      </a:r>
                      <a:r>
                        <a:rPr lang="en-US" sz="2400" dirty="0" err="1">
                          <a:latin typeface="Times New Roman"/>
                          <a:ea typeface="SimSun"/>
                          <a:cs typeface="Times New Roman"/>
                        </a:rPr>
                        <a:t>lại</a:t>
                      </a:r>
                      <a:r>
                        <a:rPr lang="en-US" sz="2400" dirty="0">
                          <a:latin typeface="Times New Roman"/>
                          <a:ea typeface="SimSun"/>
                          <a:cs typeface="Times New Roman"/>
                        </a:rPr>
                        <a:t> </a:t>
                      </a:r>
                      <a:r>
                        <a:rPr lang="en-US" sz="2400" dirty="0" err="1">
                          <a:latin typeface="Times New Roman"/>
                          <a:ea typeface="SimSun"/>
                          <a:cs typeface="Times New Roman"/>
                        </a:rPr>
                        <a:t>phụ</a:t>
                      </a:r>
                      <a:r>
                        <a:rPr lang="en-US" sz="2400" dirty="0">
                          <a:latin typeface="Times New Roman"/>
                          <a:ea typeface="SimSun"/>
                          <a:cs typeface="Times New Roman"/>
                        </a:rPr>
                        <a:t> </a:t>
                      </a:r>
                      <a:r>
                        <a:rPr lang="en-US" sz="2400" dirty="0" err="1">
                          <a:latin typeface="Times New Roman"/>
                          <a:ea typeface="SimSun"/>
                          <a:cs typeface="Times New Roman"/>
                        </a:rPr>
                        <a:t>âm,vần</a:t>
                      </a:r>
                      <a:r>
                        <a:rPr lang="en-US" sz="2400" dirty="0">
                          <a:latin typeface="Times New Roman"/>
                          <a:ea typeface="SimSun"/>
                          <a:cs typeface="Times New Roman"/>
                        </a:rPr>
                        <a:t>)</a:t>
                      </a:r>
                      <a:endParaRPr lang="en-US" sz="1400" dirty="0">
                        <a:latin typeface="Calibri"/>
                        <a:ea typeface="SimSun"/>
                        <a:cs typeface="Times New Roman"/>
                      </a:endParaRPr>
                    </a:p>
                  </a:txBody>
                  <a:tcPr marL="66348" marR="663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3046988"/>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Bài 7:</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Cho thành ngữ: Hô mưa, gọi gió; oán nặng, thù sâu</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Phân tích được đặc điểm cấu tạo của thành ngữ cho trước</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-Tìm thành ngữ có cấu tạo tương tự, giải nghĩa .</a:t>
            </a:r>
            <a:endParaRPr lang="en-US" sz="2400" dirty="0" smtClean="0">
              <a:latin typeface="Times New Roman" pitchFamily="18" charset="0"/>
              <a:cs typeface="Times New Roman" pitchFamily="18" charset="0"/>
            </a:endParaRPr>
          </a:p>
          <a:p>
            <a:pPr lvl="0"/>
            <a:r>
              <a:rPr lang="pt-BR" sz="2400" dirty="0" smtClean="0">
                <a:latin typeface="Times New Roman" pitchFamily="18" charset="0"/>
                <a:cs typeface="Times New Roman" pitchFamily="18" charset="0"/>
              </a:rPr>
              <a:t>Một số thành tương tự : </a:t>
            </a:r>
            <a:r>
              <a:rPr lang="pt-BR" sz="2400" i="1" dirty="0" smtClean="0">
                <a:latin typeface="Times New Roman" pitchFamily="18" charset="0"/>
                <a:cs typeface="Times New Roman" pitchFamily="18" charset="0"/>
              </a:rPr>
              <a:t>Góp gió thành bão, ăn gió nằm sương, dãi nắng dầm mưa, đội trời đạp đất, chân cứng đá mềm, ăn to nói lớn, lên thác xuống ghềnh, bóc ngắn cắn dài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graphicFrame>
        <p:nvGraphicFramePr>
          <p:cNvPr id="4" name="Table 3"/>
          <p:cNvGraphicFramePr>
            <a:graphicFrameLocks noGrp="1"/>
          </p:cNvGraphicFramePr>
          <p:nvPr/>
        </p:nvGraphicFramePr>
        <p:xfrm>
          <a:off x="304800" y="762003"/>
          <a:ext cx="8534400" cy="5638796"/>
        </p:xfrm>
        <a:graphic>
          <a:graphicData uri="http://schemas.openxmlformats.org/drawingml/2006/table">
            <a:tbl>
              <a:tblPr/>
              <a:tblGrid>
                <a:gridCol w="2677633"/>
                <a:gridCol w="5856767"/>
              </a:tblGrid>
              <a:tr h="550938">
                <a:tc>
                  <a:txBody>
                    <a:bodyPr/>
                    <a:lstStyle/>
                    <a:p>
                      <a:pPr marL="0" marR="0" algn="ctr">
                        <a:lnSpc>
                          <a:spcPct val="115000"/>
                        </a:lnSpc>
                        <a:spcBef>
                          <a:spcPts val="0"/>
                        </a:spcBef>
                        <a:spcAft>
                          <a:spcPts val="0"/>
                        </a:spcAft>
                      </a:pPr>
                      <a:r>
                        <a:rPr lang="en-US" sz="2000" b="1" dirty="0" err="1">
                          <a:solidFill>
                            <a:srgbClr val="000000"/>
                          </a:solidFill>
                          <a:latin typeface="Times New Roman" pitchFamily="18" charset="0"/>
                          <a:ea typeface="Times New Roman"/>
                          <a:cs typeface="Times New Roman" pitchFamily="18" charset="0"/>
                        </a:rPr>
                        <a:t>Thành</a:t>
                      </a:r>
                      <a:r>
                        <a:rPr lang="en-US" sz="2000" b="1" dirty="0">
                          <a:solidFill>
                            <a:srgbClr val="000000"/>
                          </a:solidFill>
                          <a:latin typeface="Times New Roman" pitchFamily="18" charset="0"/>
                          <a:ea typeface="Times New Roman"/>
                          <a:cs typeface="Times New Roman" pitchFamily="18" charset="0"/>
                        </a:rPr>
                        <a:t> </a:t>
                      </a:r>
                      <a:r>
                        <a:rPr lang="en-US" sz="2000" b="1" dirty="0" err="1">
                          <a:solidFill>
                            <a:srgbClr val="000000"/>
                          </a:solidFill>
                          <a:latin typeface="Times New Roman" pitchFamily="18" charset="0"/>
                          <a:ea typeface="Times New Roman"/>
                          <a:cs typeface="Times New Roman" pitchFamily="18" charset="0"/>
                        </a:rPr>
                        <a:t>ngữ</a:t>
                      </a:r>
                      <a:endParaRPr lang="en-US" sz="1600" dirty="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c>
                  <a:txBody>
                    <a:bodyPr/>
                    <a:lstStyle/>
                    <a:p>
                      <a:pPr marL="0" marR="0" algn="ctr">
                        <a:lnSpc>
                          <a:spcPct val="115000"/>
                        </a:lnSpc>
                        <a:spcBef>
                          <a:spcPts val="0"/>
                        </a:spcBef>
                        <a:spcAft>
                          <a:spcPts val="0"/>
                        </a:spcAft>
                      </a:pPr>
                      <a:r>
                        <a:rPr lang="en-US" sz="2000" b="1">
                          <a:solidFill>
                            <a:srgbClr val="000000"/>
                          </a:solidFill>
                          <a:latin typeface="Times New Roman" pitchFamily="18" charset="0"/>
                          <a:ea typeface="Times New Roman"/>
                          <a:cs typeface="Times New Roman" pitchFamily="18" charset="0"/>
                        </a:rPr>
                        <a:t>Nghĩa của thành ngữ</a:t>
                      </a:r>
                      <a:endParaRPr lang="en-US" sz="160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r>
              <a:tr h="947811">
                <a:tc>
                  <a:txBody>
                    <a:bodyPr/>
                    <a:lstStyle/>
                    <a:p>
                      <a:pPr marL="0" marR="0" algn="just">
                        <a:lnSpc>
                          <a:spcPct val="115000"/>
                        </a:lnSpc>
                        <a:spcBef>
                          <a:spcPts val="0"/>
                        </a:spcBef>
                        <a:spcAft>
                          <a:spcPts val="0"/>
                        </a:spcAft>
                      </a:pPr>
                      <a:r>
                        <a:rPr lang="en-US" sz="2000" i="1" dirty="0" err="1">
                          <a:solidFill>
                            <a:srgbClr val="0D0D0D"/>
                          </a:solidFill>
                          <a:latin typeface="Times New Roman" pitchFamily="18" charset="0"/>
                          <a:ea typeface="Times New Roman"/>
                          <a:cs typeface="Times New Roman" pitchFamily="18" charset="0"/>
                        </a:rPr>
                        <a:t>Thả</a:t>
                      </a:r>
                      <a:r>
                        <a:rPr lang="en-US" sz="2000" i="1" dirty="0">
                          <a:solidFill>
                            <a:srgbClr val="0D0D0D"/>
                          </a:solidFill>
                          <a:latin typeface="Times New Roman" pitchFamily="18" charset="0"/>
                          <a:ea typeface="Times New Roman"/>
                          <a:cs typeface="Times New Roman" pitchFamily="18" charset="0"/>
                        </a:rPr>
                        <a:t> </a:t>
                      </a:r>
                      <a:r>
                        <a:rPr lang="en-US" sz="2000" i="1" dirty="0" err="1">
                          <a:solidFill>
                            <a:srgbClr val="0D0D0D"/>
                          </a:solidFill>
                          <a:latin typeface="Times New Roman" pitchFamily="18" charset="0"/>
                          <a:ea typeface="Times New Roman"/>
                          <a:cs typeface="Times New Roman" pitchFamily="18" charset="0"/>
                        </a:rPr>
                        <a:t>hổ</a:t>
                      </a:r>
                      <a:r>
                        <a:rPr lang="en-US" sz="2000" i="1" dirty="0">
                          <a:solidFill>
                            <a:srgbClr val="0D0D0D"/>
                          </a:solidFill>
                          <a:latin typeface="Times New Roman" pitchFamily="18" charset="0"/>
                          <a:ea typeface="Times New Roman"/>
                          <a:cs typeface="Times New Roman" pitchFamily="18" charset="0"/>
                        </a:rPr>
                        <a:t> </a:t>
                      </a:r>
                      <a:r>
                        <a:rPr lang="en-US" sz="2000" i="1" dirty="0" err="1">
                          <a:solidFill>
                            <a:srgbClr val="0D0D0D"/>
                          </a:solidFill>
                          <a:latin typeface="Times New Roman" pitchFamily="18" charset="0"/>
                          <a:ea typeface="Times New Roman"/>
                          <a:cs typeface="Times New Roman" pitchFamily="18" charset="0"/>
                        </a:rPr>
                        <a:t>về</a:t>
                      </a:r>
                      <a:r>
                        <a:rPr lang="en-US" sz="2000" i="1" dirty="0">
                          <a:solidFill>
                            <a:srgbClr val="0D0D0D"/>
                          </a:solidFill>
                          <a:latin typeface="Times New Roman" pitchFamily="18" charset="0"/>
                          <a:ea typeface="Times New Roman"/>
                          <a:cs typeface="Times New Roman" pitchFamily="18" charset="0"/>
                        </a:rPr>
                        <a:t> </a:t>
                      </a:r>
                      <a:r>
                        <a:rPr lang="en-US" sz="2000" i="1" dirty="0" err="1">
                          <a:solidFill>
                            <a:srgbClr val="0D0D0D"/>
                          </a:solidFill>
                          <a:latin typeface="Times New Roman" pitchFamily="18" charset="0"/>
                          <a:ea typeface="Times New Roman"/>
                          <a:cs typeface="Times New Roman" pitchFamily="18" charset="0"/>
                        </a:rPr>
                        <a:t>rừng</a:t>
                      </a:r>
                      <a:endParaRPr lang="en-US" sz="1600" dirty="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c>
                  <a:txBody>
                    <a:bodyPr/>
                    <a:lstStyle/>
                    <a:p>
                      <a:pPr marL="0" marR="0" algn="just">
                        <a:lnSpc>
                          <a:spcPct val="115000"/>
                        </a:lnSpc>
                        <a:spcBef>
                          <a:spcPts val="0"/>
                        </a:spcBef>
                        <a:spcAft>
                          <a:spcPts val="0"/>
                        </a:spcAft>
                      </a:pP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Hành</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động</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vô</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tình</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lại</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tạo</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thêm</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điều</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kiện</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cho</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kẻ</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dữ</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hoành</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hành</a:t>
                      </a:r>
                      <a:r>
                        <a:rPr lang="en-US" sz="2000" b="0" i="1" dirty="0">
                          <a:latin typeface="Times New Roman" pitchFamily="18" charset="0"/>
                          <a:ea typeface="Times New Roman"/>
                          <a:cs typeface="Times New Roman" pitchFamily="18" charset="0"/>
                        </a:rPr>
                        <a:t> ở </a:t>
                      </a:r>
                      <a:r>
                        <a:rPr lang="en-US" sz="2000" b="0" i="1" dirty="0" err="1">
                          <a:latin typeface="Times New Roman" pitchFamily="18" charset="0"/>
                          <a:ea typeface="Times New Roman"/>
                          <a:cs typeface="Times New Roman" pitchFamily="18" charset="0"/>
                        </a:rPr>
                        <a:t>môi</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trường</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quen</a:t>
                      </a:r>
                      <a:r>
                        <a:rPr lang="en-US" sz="2000" b="0" i="1" dirty="0">
                          <a:latin typeface="Times New Roman" pitchFamily="18" charset="0"/>
                          <a:ea typeface="Times New Roman"/>
                          <a:cs typeface="Times New Roman" pitchFamily="18" charset="0"/>
                        </a:rPr>
                        <a:t> </a:t>
                      </a:r>
                      <a:r>
                        <a:rPr lang="en-US" sz="2000" b="0" i="1" dirty="0" err="1">
                          <a:latin typeface="Times New Roman" pitchFamily="18" charset="0"/>
                          <a:ea typeface="Times New Roman"/>
                          <a:cs typeface="Times New Roman" pitchFamily="18" charset="0"/>
                        </a:rPr>
                        <a:t>thuộc</a:t>
                      </a:r>
                      <a:r>
                        <a:rPr lang="en-US" sz="2000" b="0" i="1" dirty="0">
                          <a:latin typeface="Times New Roman" pitchFamily="18" charset="0"/>
                          <a:ea typeface="Times New Roman"/>
                          <a:cs typeface="Times New Roman" pitchFamily="18" charset="0"/>
                        </a:rPr>
                        <a:t>.</a:t>
                      </a:r>
                      <a:endParaRPr lang="en-US" sz="1600" b="1" i="1" dirty="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r>
              <a:tr h="550938">
                <a:tc>
                  <a:txBody>
                    <a:bodyPr/>
                    <a:lstStyle/>
                    <a:p>
                      <a:pPr marL="0" marR="0" algn="just">
                        <a:lnSpc>
                          <a:spcPct val="115000"/>
                        </a:lnSpc>
                        <a:spcBef>
                          <a:spcPts val="0"/>
                        </a:spcBef>
                        <a:spcAft>
                          <a:spcPts val="0"/>
                        </a:spcAft>
                      </a:pPr>
                      <a:r>
                        <a:rPr lang="en-US" sz="2000" i="1">
                          <a:latin typeface="Times New Roman" pitchFamily="18" charset="0"/>
                          <a:ea typeface="Times New Roman"/>
                          <a:cs typeface="Times New Roman" pitchFamily="18" charset="0"/>
                        </a:rPr>
                        <a:t>Góp gió thành bão</a:t>
                      </a:r>
                      <a:endParaRPr lang="en-US" sz="160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c>
                  <a:txBody>
                    <a:bodyPr/>
                    <a:lstStyle/>
                    <a:p>
                      <a:pPr marL="0" marR="0">
                        <a:lnSpc>
                          <a:spcPct val="115000"/>
                        </a:lnSpc>
                        <a:spcBef>
                          <a:spcPts val="0"/>
                        </a:spcBef>
                        <a:spcAft>
                          <a:spcPts val="0"/>
                        </a:spcAft>
                      </a:pP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Góp</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nhặt</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nhiều</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món</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nhỏ</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dần</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dần</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thành</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món</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lớn</a:t>
                      </a:r>
                      <a:r>
                        <a:rPr lang="en-US" sz="2000" dirty="0">
                          <a:solidFill>
                            <a:srgbClr val="000000"/>
                          </a:solidFill>
                          <a:latin typeface="Times New Roman" pitchFamily="18" charset="0"/>
                          <a:ea typeface="SimSun"/>
                          <a:cs typeface="Times New Roman" pitchFamily="18" charset="0"/>
                        </a:rPr>
                        <a:t>.</a:t>
                      </a:r>
                      <a:endParaRPr lang="en-US" sz="1200" dirty="0">
                        <a:latin typeface="Times New Roman" pitchFamily="18" charset="0"/>
                        <a:ea typeface="SimSun"/>
                        <a:cs typeface="Times New Roman" pitchFamily="18" charset="0"/>
                      </a:endParaRPr>
                    </a:p>
                  </a:txBody>
                  <a:tcPr marL="47625" marR="47625" marT="47625" marB="47625">
                    <a:lnL>
                      <a:noFill/>
                    </a:lnL>
                    <a:lnR>
                      <a:noFill/>
                    </a:lnR>
                    <a:lnT>
                      <a:noFill/>
                    </a:lnT>
                    <a:lnB>
                      <a:noFill/>
                    </a:lnB>
                  </a:tcPr>
                </a:tc>
              </a:tr>
              <a:tr h="550938">
                <a:tc>
                  <a:txBody>
                    <a:bodyPr/>
                    <a:lstStyle/>
                    <a:p>
                      <a:pPr marL="0" marR="0" algn="just">
                        <a:lnSpc>
                          <a:spcPct val="115000"/>
                        </a:lnSpc>
                        <a:spcBef>
                          <a:spcPts val="0"/>
                        </a:spcBef>
                        <a:spcAft>
                          <a:spcPts val="0"/>
                        </a:spcAft>
                      </a:pPr>
                      <a:r>
                        <a:rPr lang="en-US" sz="2000" i="1">
                          <a:solidFill>
                            <a:srgbClr val="0D0D0D"/>
                          </a:solidFill>
                          <a:latin typeface="Times New Roman" pitchFamily="18" charset="0"/>
                          <a:ea typeface="Times New Roman"/>
                          <a:cs typeface="Times New Roman" pitchFamily="18" charset="0"/>
                        </a:rPr>
                        <a:t>Lên thác xuống ghềnh</a:t>
                      </a:r>
                      <a:endParaRPr lang="en-US" sz="160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c>
                  <a:txBody>
                    <a:bodyPr/>
                    <a:lstStyle/>
                    <a:p>
                      <a:pPr marL="0" marR="0" algn="just">
                        <a:lnSpc>
                          <a:spcPct val="115000"/>
                        </a:lnSpc>
                        <a:spcBef>
                          <a:spcPts val="0"/>
                        </a:spcBef>
                        <a:spcAft>
                          <a:spcPts val="0"/>
                        </a:spcAft>
                      </a:pPr>
                      <a:r>
                        <a:rPr lang="en-US" sz="2000" dirty="0">
                          <a:latin typeface="Times New Roman" pitchFamily="18" charset="0"/>
                          <a:ea typeface="Times New Roman"/>
                          <a:cs typeface="Times New Roman" pitchFamily="18" charset="0"/>
                        </a:rPr>
                        <a:t>- </a:t>
                      </a:r>
                      <a:r>
                        <a:rPr lang="en-US" sz="2000" dirty="0" err="1">
                          <a:latin typeface="Times New Roman" pitchFamily="18" charset="0"/>
                          <a:ea typeface="Times New Roman"/>
                          <a:cs typeface="Times New Roman" pitchFamily="18" charset="0"/>
                        </a:rPr>
                        <a:t>Chỉ</a:t>
                      </a:r>
                      <a:r>
                        <a:rPr lang="en-US" sz="2000" dirty="0">
                          <a:latin typeface="Times New Roman" pitchFamily="18" charset="0"/>
                          <a:ea typeface="Times New Roman"/>
                          <a:cs typeface="Times New Roman" pitchFamily="18" charset="0"/>
                        </a:rPr>
                        <a:t> </a:t>
                      </a:r>
                      <a:r>
                        <a:rPr lang="en-US" sz="2000" dirty="0" err="1">
                          <a:latin typeface="Times New Roman" pitchFamily="18" charset="0"/>
                          <a:ea typeface="Times New Roman"/>
                          <a:cs typeface="Times New Roman" pitchFamily="18" charset="0"/>
                        </a:rPr>
                        <a:t>cảnh</a:t>
                      </a:r>
                      <a:r>
                        <a:rPr lang="en-US" sz="2000" dirty="0">
                          <a:latin typeface="Times New Roman" pitchFamily="18" charset="0"/>
                          <a:ea typeface="Times New Roman"/>
                          <a:cs typeface="Times New Roman" pitchFamily="18" charset="0"/>
                        </a:rPr>
                        <a:t> </a:t>
                      </a:r>
                      <a:r>
                        <a:rPr lang="en-US" sz="2000" dirty="0" err="1">
                          <a:latin typeface="Times New Roman" pitchFamily="18" charset="0"/>
                          <a:ea typeface="Times New Roman"/>
                          <a:cs typeface="Times New Roman" pitchFamily="18" charset="0"/>
                        </a:rPr>
                        <a:t>gian</a:t>
                      </a:r>
                      <a:r>
                        <a:rPr lang="en-US" sz="2000" dirty="0">
                          <a:latin typeface="Times New Roman" pitchFamily="18" charset="0"/>
                          <a:ea typeface="Times New Roman"/>
                          <a:cs typeface="Times New Roman" pitchFamily="18" charset="0"/>
                        </a:rPr>
                        <a:t> </a:t>
                      </a:r>
                      <a:r>
                        <a:rPr lang="en-US" sz="2000" dirty="0" err="1">
                          <a:latin typeface="Times New Roman" pitchFamily="18" charset="0"/>
                          <a:ea typeface="Times New Roman"/>
                          <a:cs typeface="Times New Roman" pitchFamily="18" charset="0"/>
                        </a:rPr>
                        <a:t>nan</a:t>
                      </a:r>
                      <a:r>
                        <a:rPr lang="en-US" sz="2000" dirty="0">
                          <a:latin typeface="Times New Roman" pitchFamily="18" charset="0"/>
                          <a:ea typeface="Times New Roman"/>
                          <a:cs typeface="Times New Roman" pitchFamily="18" charset="0"/>
                        </a:rPr>
                        <a:t>, </a:t>
                      </a:r>
                      <a:r>
                        <a:rPr lang="en-US" sz="2000" dirty="0" err="1">
                          <a:latin typeface="Times New Roman" pitchFamily="18" charset="0"/>
                          <a:ea typeface="Times New Roman"/>
                          <a:cs typeface="Times New Roman" pitchFamily="18" charset="0"/>
                        </a:rPr>
                        <a:t>vất</a:t>
                      </a:r>
                      <a:r>
                        <a:rPr lang="en-US" sz="2000" dirty="0">
                          <a:latin typeface="Times New Roman" pitchFamily="18" charset="0"/>
                          <a:ea typeface="Times New Roman"/>
                          <a:cs typeface="Times New Roman" pitchFamily="18" charset="0"/>
                        </a:rPr>
                        <a:t> </a:t>
                      </a:r>
                      <a:r>
                        <a:rPr lang="en-US" sz="2000" dirty="0" err="1">
                          <a:latin typeface="Times New Roman" pitchFamily="18" charset="0"/>
                          <a:ea typeface="Times New Roman"/>
                          <a:cs typeface="Times New Roman" pitchFamily="18" charset="0"/>
                        </a:rPr>
                        <a:t>vả</a:t>
                      </a:r>
                      <a:endParaRPr lang="en-US" sz="1600" dirty="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r>
              <a:tr h="591611">
                <a:tc>
                  <a:txBody>
                    <a:bodyPr/>
                    <a:lstStyle/>
                    <a:p>
                      <a:pPr marL="0" marR="0" algn="just">
                        <a:lnSpc>
                          <a:spcPct val="115000"/>
                        </a:lnSpc>
                        <a:spcBef>
                          <a:spcPts val="0"/>
                        </a:spcBef>
                        <a:spcAft>
                          <a:spcPts val="0"/>
                        </a:spcAft>
                      </a:pPr>
                      <a:r>
                        <a:rPr lang="en-US" sz="2000" i="1">
                          <a:solidFill>
                            <a:srgbClr val="0D0D0D"/>
                          </a:solidFill>
                          <a:latin typeface="Times New Roman" pitchFamily="18" charset="0"/>
                          <a:ea typeface="Times New Roman"/>
                          <a:cs typeface="Times New Roman" pitchFamily="18" charset="0"/>
                        </a:rPr>
                        <a:t>bóc ngắn cắn dài</a:t>
                      </a:r>
                      <a:r>
                        <a:rPr lang="en-US" sz="2000" i="1">
                          <a:latin typeface="Times New Roman" pitchFamily="18" charset="0"/>
                          <a:ea typeface="Times New Roman"/>
                          <a:cs typeface="Times New Roman" pitchFamily="18" charset="0"/>
                        </a:rPr>
                        <a:t> </a:t>
                      </a:r>
                      <a:endParaRPr lang="en-US" sz="160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c>
                  <a:txBody>
                    <a:bodyPr/>
                    <a:lstStyle/>
                    <a:p>
                      <a:pPr marL="0" marR="0">
                        <a:lnSpc>
                          <a:spcPct val="115000"/>
                        </a:lnSpc>
                        <a:spcBef>
                          <a:spcPts val="0"/>
                        </a:spcBef>
                        <a:spcAft>
                          <a:spcPts val="0"/>
                        </a:spcAft>
                      </a:pP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Làm</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ra</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được</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ít</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mà</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lại</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tiêu</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dùng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quá</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nhiều</a:t>
                      </a:r>
                      <a:r>
                        <a:rPr lang="en-US" sz="2000" dirty="0">
                          <a:solidFill>
                            <a:srgbClr val="000000"/>
                          </a:solidFill>
                          <a:latin typeface="Times New Roman" pitchFamily="18" charset="0"/>
                          <a:ea typeface="SimSun"/>
                          <a:cs typeface="Times New Roman" pitchFamily="18" charset="0"/>
                        </a:rPr>
                        <a:t>.</a:t>
                      </a:r>
                      <a:endParaRPr lang="en-US" sz="1200" dirty="0">
                        <a:latin typeface="Times New Roman" pitchFamily="18" charset="0"/>
                        <a:ea typeface="SimSun"/>
                        <a:cs typeface="Times New Roman" pitchFamily="18" charset="0"/>
                      </a:endParaRPr>
                    </a:p>
                  </a:txBody>
                  <a:tcPr marL="47625" marR="47625" marT="47625" marB="47625">
                    <a:lnL>
                      <a:noFill/>
                    </a:lnL>
                    <a:lnR>
                      <a:noFill/>
                    </a:lnR>
                    <a:lnT>
                      <a:noFill/>
                    </a:lnT>
                    <a:lnB>
                      <a:noFill/>
                    </a:lnB>
                  </a:tcPr>
                </a:tc>
              </a:tr>
              <a:tr h="550938">
                <a:tc>
                  <a:txBody>
                    <a:bodyPr/>
                    <a:lstStyle/>
                    <a:p>
                      <a:pPr marL="0" marR="0" algn="just">
                        <a:lnSpc>
                          <a:spcPct val="115000"/>
                        </a:lnSpc>
                        <a:spcBef>
                          <a:spcPts val="0"/>
                        </a:spcBef>
                        <a:spcAft>
                          <a:spcPts val="0"/>
                        </a:spcAft>
                      </a:pPr>
                      <a:r>
                        <a:rPr lang="en-US" sz="2000" i="1">
                          <a:latin typeface="Times New Roman" pitchFamily="18" charset="0"/>
                          <a:ea typeface="Times New Roman"/>
                          <a:cs typeface="Times New Roman" pitchFamily="18" charset="0"/>
                        </a:rPr>
                        <a:t>dãi nắng dầm mưa</a:t>
                      </a:r>
                      <a:endParaRPr lang="en-US" sz="160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c>
                  <a:txBody>
                    <a:bodyPr/>
                    <a:lstStyle/>
                    <a:p>
                      <a:pPr marL="0" marR="0">
                        <a:lnSpc>
                          <a:spcPct val="115000"/>
                        </a:lnSpc>
                        <a:spcBef>
                          <a:spcPts val="0"/>
                        </a:spcBef>
                        <a:spcAft>
                          <a:spcPts val="0"/>
                        </a:spcAft>
                      </a:pP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Chịu</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đựng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nhiều</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nỗi</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gian</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lao</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vất</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vả</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trong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cuộc</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sống</a:t>
                      </a:r>
                      <a:r>
                        <a:rPr lang="en-US" sz="2000" dirty="0">
                          <a:solidFill>
                            <a:srgbClr val="000000"/>
                          </a:solidFill>
                          <a:latin typeface="Times New Roman" pitchFamily="18" charset="0"/>
                          <a:ea typeface="SimSun"/>
                          <a:cs typeface="Times New Roman" pitchFamily="18" charset="0"/>
                        </a:rPr>
                        <a:t>.</a:t>
                      </a:r>
                      <a:endParaRPr lang="en-US" sz="1200" dirty="0">
                        <a:latin typeface="Times New Roman" pitchFamily="18" charset="0"/>
                        <a:ea typeface="SimSun"/>
                        <a:cs typeface="Times New Roman" pitchFamily="18" charset="0"/>
                      </a:endParaRPr>
                    </a:p>
                  </a:txBody>
                  <a:tcPr marL="47625" marR="47625" marT="47625" marB="47625">
                    <a:lnL>
                      <a:noFill/>
                    </a:lnL>
                    <a:lnR>
                      <a:noFill/>
                    </a:lnR>
                    <a:lnT>
                      <a:noFill/>
                    </a:lnT>
                    <a:lnB>
                      <a:noFill/>
                    </a:lnB>
                  </a:tcPr>
                </a:tc>
              </a:tr>
              <a:tr h="947811">
                <a:tc>
                  <a:txBody>
                    <a:bodyPr/>
                    <a:lstStyle/>
                    <a:p>
                      <a:pPr marL="0" marR="0" algn="just">
                        <a:lnSpc>
                          <a:spcPct val="115000"/>
                        </a:lnSpc>
                        <a:spcBef>
                          <a:spcPts val="0"/>
                        </a:spcBef>
                        <a:spcAft>
                          <a:spcPts val="0"/>
                        </a:spcAft>
                      </a:pPr>
                      <a:r>
                        <a:rPr lang="en-US" sz="2000" i="1">
                          <a:latin typeface="Times New Roman" pitchFamily="18" charset="0"/>
                          <a:ea typeface="Times New Roman"/>
                          <a:cs typeface="Times New Roman" pitchFamily="18" charset="0"/>
                        </a:rPr>
                        <a:t>ăn gió nằm sương</a:t>
                      </a:r>
                      <a:endParaRPr lang="en-US" sz="160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c>
                  <a:txBody>
                    <a:bodyPr/>
                    <a:lstStyle/>
                    <a:p>
                      <a:pPr marL="0" marR="0">
                        <a:lnSpc>
                          <a:spcPct val="115000"/>
                        </a:lnSpc>
                        <a:spcBef>
                          <a:spcPts val="0"/>
                        </a:spcBef>
                        <a:spcAft>
                          <a:spcPts val="0"/>
                        </a:spcAft>
                      </a:pP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Nghĩa</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là</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ăn</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giữa</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gió</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nằm</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giữa</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sương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dùng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để</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tả</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những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nỗi</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vất</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vả</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của</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người</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đi</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đường</a:t>
                      </a:r>
                      <a:r>
                        <a:rPr lang="en-US" sz="2000" dirty="0">
                          <a:solidFill>
                            <a:srgbClr val="000000"/>
                          </a:solidFill>
                          <a:latin typeface="Times New Roman" pitchFamily="18" charset="0"/>
                          <a:ea typeface="SimSun"/>
                          <a:cs typeface="Times New Roman" pitchFamily="18" charset="0"/>
                        </a:rPr>
                        <a:t>.</a:t>
                      </a:r>
                      <a:endParaRPr lang="en-US" sz="1200" dirty="0">
                        <a:latin typeface="Times New Roman" pitchFamily="18" charset="0"/>
                        <a:ea typeface="SimSun"/>
                        <a:cs typeface="Times New Roman" pitchFamily="18" charset="0"/>
                      </a:endParaRPr>
                    </a:p>
                  </a:txBody>
                  <a:tcPr marL="47625" marR="47625" marT="47625" marB="47625">
                    <a:lnL>
                      <a:noFill/>
                    </a:lnL>
                    <a:lnR>
                      <a:noFill/>
                    </a:lnR>
                    <a:lnT>
                      <a:noFill/>
                    </a:lnT>
                    <a:lnB>
                      <a:noFill/>
                    </a:lnB>
                  </a:tcPr>
                </a:tc>
              </a:tr>
              <a:tr h="947811">
                <a:tc>
                  <a:txBody>
                    <a:bodyPr/>
                    <a:lstStyle/>
                    <a:p>
                      <a:pPr marL="0" marR="0" algn="just">
                        <a:lnSpc>
                          <a:spcPct val="115000"/>
                        </a:lnSpc>
                        <a:spcBef>
                          <a:spcPts val="0"/>
                        </a:spcBef>
                        <a:spcAft>
                          <a:spcPts val="0"/>
                        </a:spcAft>
                      </a:pPr>
                      <a:r>
                        <a:rPr lang="en-US" sz="2000" i="1">
                          <a:latin typeface="Times New Roman" pitchFamily="18" charset="0"/>
                          <a:ea typeface="Times New Roman"/>
                          <a:cs typeface="Times New Roman" pitchFamily="18" charset="0"/>
                        </a:rPr>
                        <a:t>đội trời đạp đất</a:t>
                      </a:r>
                      <a:endParaRPr lang="en-US" sz="1600">
                        <a:latin typeface="Times New Roman" pitchFamily="18" charset="0"/>
                        <a:ea typeface="Times New Roman"/>
                        <a:cs typeface="Times New Roman" pitchFamily="18" charset="0"/>
                      </a:endParaRPr>
                    </a:p>
                  </a:txBody>
                  <a:tcPr marL="47625" marR="47625" marT="47625" marB="47625">
                    <a:lnL>
                      <a:noFill/>
                    </a:lnL>
                    <a:lnR>
                      <a:noFill/>
                    </a:lnR>
                    <a:lnT>
                      <a:noFill/>
                    </a:lnT>
                    <a:lnB>
                      <a:noFill/>
                    </a:lnB>
                  </a:tcPr>
                </a:tc>
                <a:tc>
                  <a:txBody>
                    <a:bodyPr/>
                    <a:lstStyle/>
                    <a:p>
                      <a:pPr marL="0" marR="0">
                        <a:lnSpc>
                          <a:spcPct val="115000"/>
                        </a:lnSpc>
                        <a:spcBef>
                          <a:spcPts val="0"/>
                        </a:spcBef>
                        <a:spcAft>
                          <a:spcPts val="0"/>
                        </a:spcAft>
                      </a:pP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Ví</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lối</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sống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và</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hành</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động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hết</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sức</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tự</a:t>
                      </a:r>
                      <a:r>
                        <a:rPr lang="en-US" sz="2000" dirty="0">
                          <a:solidFill>
                            <a:srgbClr val="000000"/>
                          </a:solidFill>
                          <a:latin typeface="Times New Roman" pitchFamily="18" charset="0"/>
                          <a:ea typeface="SimSun"/>
                          <a:cs typeface="Times New Roman" pitchFamily="18" charset="0"/>
                        </a:rPr>
                        <a:t> do, </a:t>
                      </a:r>
                      <a:r>
                        <a:rPr lang="en-US" sz="2000" dirty="0" err="1">
                          <a:solidFill>
                            <a:srgbClr val="000000"/>
                          </a:solidFill>
                          <a:latin typeface="Times New Roman" pitchFamily="18" charset="0"/>
                          <a:ea typeface="SimSun"/>
                          <a:cs typeface="Times New Roman" pitchFamily="18" charset="0"/>
                        </a:rPr>
                        <a:t>ngang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tàng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không</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thừa</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nhận</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bất</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cứ</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một</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uy</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quyền</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nào</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trên</a:t>
                      </a:r>
                      <a:r>
                        <a:rPr lang="en-US" sz="2000" dirty="0">
                          <a:solidFill>
                            <a:srgbClr val="000000"/>
                          </a:solidFill>
                          <a:latin typeface="Times New Roman" pitchFamily="18" charset="0"/>
                          <a:ea typeface="SimSun"/>
                          <a:cs typeface="Times New Roman" pitchFamily="18" charset="0"/>
                        </a:rPr>
                        <a:t> </a:t>
                      </a:r>
                      <a:r>
                        <a:rPr lang="en-US" sz="2000" dirty="0" err="1">
                          <a:solidFill>
                            <a:srgbClr val="000000"/>
                          </a:solidFill>
                          <a:latin typeface="Times New Roman" pitchFamily="18" charset="0"/>
                          <a:ea typeface="SimSun"/>
                          <a:cs typeface="Times New Roman" pitchFamily="18" charset="0"/>
                        </a:rPr>
                        <a:t>đời</a:t>
                      </a:r>
                      <a:endParaRPr lang="en-US" sz="1200" dirty="0">
                        <a:latin typeface="Times New Roman" pitchFamily="18" charset="0"/>
                        <a:ea typeface="SimSun"/>
                        <a:cs typeface="Times New Roman" pitchFamily="18" charset="0"/>
                      </a:endParaRPr>
                    </a:p>
                  </a:txBody>
                  <a:tcPr marL="47625" marR="47625" marT="47625" marB="47625">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 </a:t>
            </a:r>
            <a:r>
              <a:rPr lang="en-US" sz="2000" b="1" dirty="0" smtClean="0">
                <a:solidFill>
                  <a:srgbClr val="FF0000"/>
                </a:solidFill>
                <a:latin typeface="Times New Roman" pitchFamily="18" charset="0"/>
                <a:cs typeface="Times New Roman" pitchFamily="18" charset="0"/>
              </a:rPr>
              <a:t>CỤM TỪ, NGHĨA CỦA TỪ, </a:t>
            </a:r>
          </a:p>
          <a:p>
            <a:pPr algn="ctr"/>
            <a:r>
              <a:rPr lang="en-US" sz="2000" b="1" dirty="0" smtClean="0">
                <a:solidFill>
                  <a:srgbClr val="FF0000"/>
                </a:solidFill>
                <a:latin typeface="Times New Roman" pitchFamily="18" charset="0"/>
                <a:cs typeface="Times New Roman" pitchFamily="18" charset="0"/>
              </a:rPr>
              <a:t>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09600"/>
            <a:ext cx="8915400" cy="5355312"/>
          </a:xfrm>
          <a:prstGeom prst="rect">
            <a:avLst/>
          </a:prstGeom>
          <a:noFill/>
        </p:spPr>
        <p:txBody>
          <a:bodyPr wrap="square" rtlCol="0">
            <a:spAutoFit/>
          </a:bodyPr>
          <a:lstStyle/>
          <a:p>
            <a:pPr algn="just"/>
            <a:r>
              <a:rPr lang="en-US" b="1" dirty="0" err="1" smtClean="0">
                <a:latin typeface="Times New Roman" pitchFamily="18" charset="0"/>
                <a:cs typeface="Times New Roman" pitchFamily="18" charset="0"/>
              </a:rPr>
              <a:t>Bài</a:t>
            </a:r>
            <a:r>
              <a:rPr lang="en-US" b="1" dirty="0" smtClean="0">
                <a:latin typeface="Times New Roman" pitchFamily="18" charset="0"/>
                <a:cs typeface="Times New Roman" pitchFamily="18" charset="0"/>
              </a:rPr>
              <a:t> 9: </a:t>
            </a:r>
            <a:r>
              <a:rPr lang="en-US" b="1" dirty="0" err="1" smtClean="0">
                <a:latin typeface="Times New Roman" pitchFamily="18" charset="0"/>
                <a:cs typeface="Times New Roman" pitchFamily="18" charset="0"/>
              </a:rPr>
              <a:t>Tìm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dấu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chấm</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phẩy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được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dùng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trong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những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dưới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đây</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và</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chỉ</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tác</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dụng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của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chúng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trong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câu</a:t>
            </a:r>
            <a:r>
              <a:rPr lang="en-US" b="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a:t>
            </a:r>
            <a:r>
              <a:rPr lang="en-US" dirty="0" err="1" smtClean="0">
                <a:latin typeface="Times New Roman" pitchFamily="18" charset="0"/>
                <a:cs typeface="Times New Roman" pitchFamily="18" charset="0"/>
              </a:rPr>
              <a:t>Chúng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cuộc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buồn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tẻ</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buồn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lắm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con </a:t>
            </a:r>
            <a:r>
              <a:rPr lang="en-US" dirty="0" err="1" smtClean="0">
                <a:latin typeface="Times New Roman" pitchFamily="18" charset="0"/>
                <a:cs typeface="Times New Roman" pitchFamily="18" charset="0"/>
              </a:rPr>
              <a:t>chim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bẫy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chuyện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trẻ</a:t>
            </a:r>
            <a:r>
              <a:rPr lang="en-US" dirty="0" smtClean="0">
                <a:latin typeface="Times New Roman" pitchFamily="18" charset="0"/>
                <a:cs typeface="Times New Roman" pitchFamily="18" charset="0"/>
              </a:rPr>
              <a:t> con </a:t>
            </a:r>
            <a:r>
              <a:rPr lang="en-US" dirty="0" err="1" smtClean="0">
                <a:latin typeface="Times New Roman" pitchFamily="18" charset="0"/>
                <a:cs typeface="Times New Roman" pitchFamily="18" charset="0"/>
              </a:rPr>
              <a:t>khác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nhớ</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giờ</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nói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ghẻ</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b. “</a:t>
            </a:r>
            <a:r>
              <a:rPr lang="en-US" dirty="0" err="1" smtClean="0">
                <a:latin typeface="Times New Roman" pitchFamily="18" charset="0"/>
                <a:cs typeface="Times New Roman" pitchFamily="18" charset="0"/>
              </a:rPr>
              <a:t>Nhưng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muốn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khốn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Nhuận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muốn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chúng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khốn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nhẫn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khác</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c. Theo </a:t>
            </a:r>
            <a:r>
              <a:rPr lang="en-US" dirty="0" err="1" smtClean="0">
                <a:latin typeface="Times New Roman" pitchFamily="18" charset="0"/>
                <a:cs typeface="Times New Roman" pitchFamily="18" charset="0"/>
              </a:rPr>
              <a:t>báo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khoa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đoàn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thám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Hội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địa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Hoàng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cửa</a:t>
            </a:r>
            <a:r>
              <a:rPr lang="en-US" dirty="0" smtClean="0">
                <a:latin typeface="Times New Roman" pitchFamily="18" charset="0"/>
                <a:cs typeface="Times New Roman" pitchFamily="18" charset="0"/>
              </a:rPr>
              <a:t> hang </a:t>
            </a: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đẹp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hồ</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ngầm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đẹp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nhất</a:t>
            </a:r>
            <a:r>
              <a:rPr lang="en-US" dirty="0" smtClean="0">
                <a:latin typeface="Times New Roman" pitchFamily="18" charset="0"/>
                <a:cs typeface="Times New Roman" pitchFamily="18" charset="0"/>
              </a:rPr>
              <a:t>; hang </a:t>
            </a:r>
            <a:r>
              <a:rPr lang="en-US" dirty="0" err="1" smtClean="0">
                <a:latin typeface="Times New Roman" pitchFamily="18" charset="0"/>
                <a:cs typeface="Times New Roman" pitchFamily="18" charset="0"/>
              </a:rPr>
              <a:t>khô</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đẹp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thạch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lệ</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ảo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ngầm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nhất</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d.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nhộn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nhịp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dòng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lò</a:t>
            </a:r>
            <a:r>
              <a:rPr lang="en-US" dirty="0" smtClean="0">
                <a:latin typeface="Times New Roman" pitchFamily="18" charset="0"/>
                <a:cs typeface="Times New Roman" pitchFamily="18" charset="0"/>
              </a:rPr>
              <a:t> than </a:t>
            </a:r>
            <a:r>
              <a:rPr lang="en-US" dirty="0" err="1" smtClean="0">
                <a:latin typeface="Times New Roman" pitchFamily="18" charset="0"/>
                <a:cs typeface="Times New Roman" pitchFamily="18" charset="0"/>
              </a:rPr>
              <a:t>hầm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gỗ</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xuất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loại</a:t>
            </a:r>
            <a:r>
              <a:rPr lang="en-US" dirty="0" smtClean="0">
                <a:latin typeface="Times New Roman" pitchFamily="18" charset="0"/>
                <a:cs typeface="Times New Roman" pitchFamily="18" charset="0"/>
              </a:rPr>
              <a:t> than </a:t>
            </a:r>
            <a:r>
              <a:rPr lang="en-US" dirty="0" err="1" smtClean="0">
                <a:latin typeface="Times New Roman" pitchFamily="18" charset="0"/>
                <a:cs typeface="Times New Roman" pitchFamily="18" charset="0"/>
              </a:rPr>
              <a:t>củi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nổi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miền</a:t>
            </a:r>
            <a:r>
              <a:rPr lang="en-US" dirty="0" smtClean="0">
                <a:latin typeface="Times New Roman" pitchFamily="18" charset="0"/>
                <a:cs typeface="Times New Roman" pitchFamily="18" charset="0"/>
              </a:rPr>
              <a:t> Nam;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ngôi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bè</a:t>
            </a:r>
            <a:r>
              <a:rPr lang="en-US" dirty="0" smtClean="0">
                <a:latin typeface="Times New Roman" pitchFamily="18" charset="0"/>
                <a:cs typeface="Times New Roman" pitchFamily="18" charset="0"/>
              </a:rPr>
              <a:t> ban </a:t>
            </a:r>
            <a:r>
              <a:rPr lang="en-US" dirty="0" err="1" smtClean="0">
                <a:latin typeface="Times New Roman" pitchFamily="18" charset="0"/>
                <a:cs typeface="Times New Roman" pitchFamily="18" charset="0"/>
              </a:rPr>
              <a:t>đêm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ánh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đèn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chiếu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mặt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nước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những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nổi</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e.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ở </a:t>
            </a:r>
            <a:r>
              <a:rPr lang="en-US" dirty="0" err="1" smtClean="0">
                <a:latin typeface="Times New Roman" pitchFamily="18" charset="0"/>
                <a:cs typeface="Times New Roman" pitchFamily="18" charset="0"/>
              </a:rPr>
              <a:t>vùng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núi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Tản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vẫy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nổi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cồn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bãi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vẫy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phía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từng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dãy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núi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đồi</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h.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người</a:t>
            </a:r>
            <a:r>
              <a:rPr lang="en-US" dirty="0" smtClean="0">
                <a:latin typeface="Times New Roman" pitchFamily="18" charset="0"/>
                <a:cs typeface="Times New Roman" pitchFamily="18" charset="0"/>
              </a:rPr>
              <a:t> ở </a:t>
            </a:r>
            <a:r>
              <a:rPr lang="en-US" dirty="0" err="1" smtClean="0">
                <a:latin typeface="Times New Roman" pitchFamily="18" charset="0"/>
                <a:cs typeface="Times New Roman" pitchFamily="18" charset="0"/>
              </a:rPr>
              <a:t>miền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năng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kém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gọi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đến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hô</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g. </a:t>
            </a:r>
            <a:r>
              <a:rPr lang="en-US" dirty="0" err="1" smtClean="0">
                <a:latin typeface="Times New Roman" pitchFamily="18" charset="0"/>
                <a:cs typeface="Times New Roman" pitchFamily="18" charset="0"/>
              </a:rPr>
              <a:t>Từ</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lớn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 ở </a:t>
            </a:r>
            <a:r>
              <a:rPr lang="en-US" dirty="0" err="1" smtClean="0">
                <a:latin typeface="Times New Roman" pitchFamily="18" charset="0"/>
                <a:cs typeface="Times New Roman" pitchFamily="18" charset="0"/>
              </a:rPr>
              <a:t>riêng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chăm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lo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áng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lúa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trồng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khoai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bây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giờ</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nhìn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quẩn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thấy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khoai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lúa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i="1"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 </a:t>
            </a:r>
            <a:r>
              <a:rPr lang="en-US" sz="2000" b="1" dirty="0" smtClean="0">
                <a:solidFill>
                  <a:srgbClr val="FF0000"/>
                </a:solidFill>
                <a:latin typeface="Times New Roman" pitchFamily="18" charset="0"/>
                <a:cs typeface="Times New Roman" pitchFamily="18" charset="0"/>
              </a:rPr>
              <a:t>CỤM TỪ, NGHĨA CỦA TỪ, </a:t>
            </a:r>
          </a:p>
          <a:p>
            <a:pPr algn="ctr"/>
            <a:r>
              <a:rPr lang="en-US" sz="2000" b="1" dirty="0" smtClean="0">
                <a:solidFill>
                  <a:srgbClr val="FF0000"/>
                </a:solidFill>
                <a:latin typeface="Times New Roman" pitchFamily="18" charset="0"/>
                <a:cs typeface="Times New Roman" pitchFamily="18" charset="0"/>
              </a:rPr>
              <a:t>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738664"/>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endParaRPr lang="en-US" dirty="0">
              <a:latin typeface="+mj-lt"/>
              <a:cs typeface="Times New Roman" pitchFamily="18" charset="0"/>
            </a:endParaRPr>
          </a:p>
        </p:txBody>
      </p:sp>
      <p:graphicFrame>
        <p:nvGraphicFramePr>
          <p:cNvPr id="4" name="Table 3"/>
          <p:cNvGraphicFramePr>
            <a:graphicFrameLocks noGrp="1"/>
          </p:cNvGraphicFramePr>
          <p:nvPr/>
        </p:nvGraphicFramePr>
        <p:xfrm>
          <a:off x="228600" y="1371598"/>
          <a:ext cx="8686800" cy="4800604"/>
        </p:xfrm>
        <a:graphic>
          <a:graphicData uri="http://schemas.openxmlformats.org/drawingml/2006/table">
            <a:tbl>
              <a:tblPr/>
              <a:tblGrid>
                <a:gridCol w="1064214"/>
                <a:gridCol w="7622586"/>
              </a:tblGrid>
              <a:tr h="480061">
                <a:tc>
                  <a:txBody>
                    <a:bodyPr/>
                    <a:lstStyle/>
                    <a:p>
                      <a:pPr marL="0" marR="0" algn="ctr">
                        <a:lnSpc>
                          <a:spcPct val="115000"/>
                        </a:lnSpc>
                        <a:spcBef>
                          <a:spcPts val="0"/>
                        </a:spcBef>
                        <a:spcAft>
                          <a:spcPts val="0"/>
                        </a:spcAft>
                      </a:pPr>
                      <a:r>
                        <a:rPr lang="en-US" sz="2000" b="1" dirty="0" err="1">
                          <a:latin typeface="Times New Roman"/>
                          <a:ea typeface="SimSun"/>
                          <a:cs typeface="Times New Roman"/>
                        </a:rPr>
                        <a:t>Câu</a:t>
                      </a:r>
                      <a:endParaRPr lang="en-US" sz="12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err="1">
                          <a:latin typeface="Times New Roman"/>
                          <a:ea typeface="SimSun"/>
                          <a:cs typeface="Times New Roman"/>
                        </a:rPr>
                        <a:t>Tác</a:t>
                      </a:r>
                      <a:r>
                        <a:rPr lang="en-US" sz="2000" b="1" dirty="0">
                          <a:latin typeface="Times New Roman"/>
                          <a:ea typeface="SimSun"/>
                          <a:cs typeface="Times New Roman"/>
                        </a:rPr>
                        <a:t> </a:t>
                      </a:r>
                      <a:r>
                        <a:rPr lang="en-US" sz="2000" b="1" dirty="0" err="1">
                          <a:latin typeface="Times New Roman"/>
                          <a:ea typeface="SimSun"/>
                          <a:cs typeface="Times New Roman"/>
                        </a:rPr>
                        <a:t>dụng</a:t>
                      </a:r>
                      <a:r>
                        <a:rPr lang="en-US" sz="2000" b="1" dirty="0">
                          <a:latin typeface="Times New Roman"/>
                          <a:ea typeface="SimSun"/>
                          <a:cs typeface="Times New Roman"/>
                        </a:rPr>
                        <a:t> </a:t>
                      </a:r>
                      <a:r>
                        <a:rPr lang="en-US" sz="2000" b="1" dirty="0" err="1">
                          <a:latin typeface="Times New Roman"/>
                          <a:ea typeface="SimSun"/>
                          <a:cs typeface="Times New Roman"/>
                        </a:rPr>
                        <a:t>của</a:t>
                      </a:r>
                      <a:r>
                        <a:rPr lang="en-US" sz="2000" b="1" dirty="0">
                          <a:latin typeface="Times New Roman"/>
                          <a:ea typeface="SimSun"/>
                          <a:cs typeface="Times New Roman"/>
                        </a:rPr>
                        <a:t> </a:t>
                      </a:r>
                      <a:r>
                        <a:rPr lang="en-US" sz="2000" b="1" dirty="0" err="1">
                          <a:latin typeface="Times New Roman"/>
                          <a:ea typeface="SimSun"/>
                          <a:cs typeface="Times New Roman"/>
                        </a:rPr>
                        <a:t>dấu</a:t>
                      </a:r>
                      <a:r>
                        <a:rPr lang="en-US" sz="2000" b="1" dirty="0">
                          <a:latin typeface="Times New Roman"/>
                          <a:ea typeface="SimSun"/>
                          <a:cs typeface="Times New Roman"/>
                        </a:rPr>
                        <a:t> </a:t>
                      </a:r>
                      <a:r>
                        <a:rPr lang="en-US" sz="2000" b="1" dirty="0" err="1">
                          <a:latin typeface="Times New Roman"/>
                          <a:ea typeface="SimSun"/>
                          <a:cs typeface="Times New Roman"/>
                        </a:rPr>
                        <a:t>chấm</a:t>
                      </a:r>
                      <a:r>
                        <a:rPr lang="en-US" sz="2000" b="1" dirty="0">
                          <a:latin typeface="Times New Roman"/>
                          <a:ea typeface="SimSun"/>
                          <a:cs typeface="Times New Roman"/>
                        </a:rPr>
                        <a:t> </a:t>
                      </a:r>
                      <a:r>
                        <a:rPr lang="en-US" sz="2000" b="1" dirty="0" err="1">
                          <a:latin typeface="Times New Roman"/>
                          <a:ea typeface="SimSun"/>
                          <a:cs typeface="Times New Roman"/>
                        </a:rPr>
                        <a:t>phẩy</a:t>
                      </a:r>
                      <a:r>
                        <a:rPr lang="en-US" sz="2000" b="1" dirty="0">
                          <a:latin typeface="Times New Roman"/>
                          <a:ea typeface="SimSun"/>
                          <a:cs typeface="Times New Roman"/>
                        </a:rPr>
                        <a:t>:</a:t>
                      </a:r>
                      <a:endParaRPr lang="en-US" sz="12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120">
                <a:tc>
                  <a:txBody>
                    <a:bodyPr/>
                    <a:lstStyle/>
                    <a:p>
                      <a:pPr marL="0" marR="0" algn="ctr">
                        <a:lnSpc>
                          <a:spcPct val="115000"/>
                        </a:lnSpc>
                        <a:spcBef>
                          <a:spcPts val="0"/>
                        </a:spcBef>
                        <a:spcAft>
                          <a:spcPts val="0"/>
                        </a:spcAft>
                      </a:pPr>
                      <a:r>
                        <a:rPr lang="en-US" sz="2000">
                          <a:latin typeface="Times New Roman"/>
                          <a:ea typeface="SimSun"/>
                          <a:cs typeface="Times New Roman"/>
                        </a:rPr>
                        <a:t>a</a:t>
                      </a:r>
                      <a:endParaRPr lang="en-US" sz="12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latin typeface="Times New Roman"/>
                          <a:ea typeface="SimSun"/>
                          <a:cs typeface="Times New Roman"/>
                        </a:rPr>
                        <a:t>Đánh</a:t>
                      </a:r>
                      <a:r>
                        <a:rPr lang="en-US" sz="2000" dirty="0">
                          <a:latin typeface="Times New Roman"/>
                          <a:ea typeface="SimSun"/>
                          <a:cs typeface="Times New Roman"/>
                        </a:rPr>
                        <a:t> </a:t>
                      </a:r>
                      <a:r>
                        <a:rPr lang="en-US" sz="2000" dirty="0" err="1">
                          <a:latin typeface="Times New Roman"/>
                          <a:ea typeface="SimSun"/>
                          <a:cs typeface="Times New Roman"/>
                        </a:rPr>
                        <a:t>dấu</a:t>
                      </a:r>
                      <a:r>
                        <a:rPr lang="en-US" sz="2000" dirty="0">
                          <a:latin typeface="Times New Roman"/>
                          <a:ea typeface="SimSun"/>
                          <a:cs typeface="Times New Roman"/>
                        </a:rPr>
                        <a:t> </a:t>
                      </a:r>
                      <a:r>
                        <a:rPr lang="en-US" sz="2000" dirty="0" err="1">
                          <a:latin typeface="Times New Roman"/>
                          <a:ea typeface="SimSun"/>
                          <a:cs typeface="Times New Roman"/>
                        </a:rPr>
                        <a:t>ranh</a:t>
                      </a:r>
                      <a:r>
                        <a:rPr lang="en-US" sz="2000" dirty="0">
                          <a:latin typeface="Times New Roman"/>
                          <a:ea typeface="SimSun"/>
                          <a:cs typeface="Times New Roman"/>
                        </a:rPr>
                        <a:t> </a:t>
                      </a:r>
                      <a:r>
                        <a:rPr lang="en-US" sz="2000" dirty="0" err="1">
                          <a:latin typeface="Times New Roman"/>
                          <a:ea typeface="SimSun"/>
                          <a:cs typeface="Times New Roman"/>
                        </a:rPr>
                        <a:t>giới</a:t>
                      </a:r>
                      <a:r>
                        <a:rPr lang="en-US" sz="2000" dirty="0">
                          <a:latin typeface="Times New Roman"/>
                          <a:ea typeface="SimSun"/>
                          <a:cs typeface="Times New Roman"/>
                        </a:rPr>
                        <a:t> </a:t>
                      </a:r>
                      <a:r>
                        <a:rPr lang="en-US" sz="2000" dirty="0" err="1">
                          <a:latin typeface="Times New Roman"/>
                          <a:ea typeface="SimSun"/>
                          <a:cs typeface="Times New Roman"/>
                        </a:rPr>
                        <a:t>các</a:t>
                      </a:r>
                      <a:r>
                        <a:rPr lang="en-US" sz="2000" dirty="0">
                          <a:latin typeface="Times New Roman"/>
                          <a:ea typeface="SimSun"/>
                          <a:cs typeface="Times New Roman"/>
                        </a:rPr>
                        <a:t> </a:t>
                      </a:r>
                      <a:r>
                        <a:rPr lang="en-US" sz="2000" dirty="0" err="1">
                          <a:latin typeface="Times New Roman"/>
                          <a:ea typeface="SimSun"/>
                          <a:cs typeface="Times New Roman"/>
                        </a:rPr>
                        <a:t>bộ</a:t>
                      </a:r>
                      <a:r>
                        <a:rPr lang="en-US" sz="2000" dirty="0">
                          <a:latin typeface="Times New Roman"/>
                          <a:ea typeface="SimSun"/>
                          <a:cs typeface="Times New Roman"/>
                        </a:rPr>
                        <a:t> </a:t>
                      </a:r>
                      <a:r>
                        <a:rPr lang="en-US" sz="2000" dirty="0" err="1">
                          <a:latin typeface="Times New Roman"/>
                          <a:ea typeface="SimSun"/>
                          <a:cs typeface="Times New Roman"/>
                        </a:rPr>
                        <a:t>phận</a:t>
                      </a:r>
                      <a:r>
                        <a:rPr lang="en-US" sz="2000" dirty="0">
                          <a:latin typeface="Times New Roman"/>
                          <a:ea typeface="SimSun"/>
                          <a:cs typeface="Times New Roman"/>
                        </a:rPr>
                        <a:t> </a:t>
                      </a:r>
                      <a:r>
                        <a:rPr lang="en-US" sz="2000" dirty="0" err="1">
                          <a:latin typeface="Times New Roman"/>
                          <a:ea typeface="SimSun"/>
                          <a:cs typeface="Times New Roman"/>
                        </a:rPr>
                        <a:t>trong</a:t>
                      </a:r>
                      <a:r>
                        <a:rPr lang="en-US" sz="2000" dirty="0">
                          <a:latin typeface="Times New Roman"/>
                          <a:ea typeface="SimSun"/>
                          <a:cs typeface="Times New Roman"/>
                        </a:rPr>
                        <a:t> </a:t>
                      </a:r>
                      <a:r>
                        <a:rPr lang="en-US" sz="2000" dirty="0" err="1">
                          <a:latin typeface="Times New Roman"/>
                          <a:ea typeface="SimSun"/>
                          <a:cs typeface="Times New Roman"/>
                        </a:rPr>
                        <a:t>phép</a:t>
                      </a:r>
                      <a:r>
                        <a:rPr lang="en-US" sz="2000" dirty="0">
                          <a:latin typeface="Times New Roman"/>
                          <a:ea typeface="SimSun"/>
                          <a:cs typeface="Times New Roman"/>
                        </a:rPr>
                        <a:t> </a:t>
                      </a:r>
                      <a:r>
                        <a:rPr lang="en-US" sz="2000" dirty="0" err="1">
                          <a:latin typeface="Times New Roman"/>
                          <a:ea typeface="SimSun"/>
                          <a:cs typeface="Times New Roman"/>
                        </a:rPr>
                        <a:t>liệt</a:t>
                      </a:r>
                      <a:r>
                        <a:rPr lang="en-US" sz="2000" dirty="0">
                          <a:latin typeface="Times New Roman"/>
                          <a:ea typeface="SimSun"/>
                          <a:cs typeface="Times New Roman"/>
                        </a:rPr>
                        <a:t> </a:t>
                      </a:r>
                      <a:r>
                        <a:rPr lang="en-US" sz="2000" dirty="0" err="1">
                          <a:latin typeface="Times New Roman"/>
                          <a:ea typeface="SimSun"/>
                          <a:cs typeface="Times New Roman"/>
                        </a:rPr>
                        <a:t>kê</a:t>
                      </a:r>
                      <a:r>
                        <a:rPr lang="en-US" sz="2000" dirty="0">
                          <a:latin typeface="Times New Roman"/>
                          <a:ea typeface="SimSun"/>
                          <a:cs typeface="Times New Roman"/>
                        </a:rPr>
                        <a:t> </a:t>
                      </a:r>
                      <a:r>
                        <a:rPr lang="en-US" sz="2000" dirty="0" err="1">
                          <a:latin typeface="Times New Roman"/>
                          <a:ea typeface="SimSun"/>
                          <a:cs typeface="Times New Roman"/>
                        </a:rPr>
                        <a:t>phức</a:t>
                      </a:r>
                      <a:r>
                        <a:rPr lang="en-US" sz="2000" dirty="0">
                          <a:latin typeface="Times New Roman"/>
                          <a:ea typeface="SimSun"/>
                          <a:cs typeface="Times New Roman"/>
                        </a:rPr>
                        <a:t> </a:t>
                      </a:r>
                      <a:r>
                        <a:rPr lang="en-US" sz="2000" dirty="0" err="1">
                          <a:latin typeface="Times New Roman"/>
                          <a:ea typeface="SimSun"/>
                          <a:cs typeface="Times New Roman"/>
                        </a:rPr>
                        <a:t>tạp</a:t>
                      </a:r>
                      <a:r>
                        <a:rPr lang="en-US" sz="2000" dirty="0">
                          <a:latin typeface="Times New Roman"/>
                          <a:ea typeface="SimSun"/>
                          <a:cs typeface="Times New Roman"/>
                        </a:rPr>
                        <a:t>, </a:t>
                      </a:r>
                      <a:r>
                        <a:rPr lang="en-US" sz="2000" dirty="0" err="1">
                          <a:latin typeface="Times New Roman"/>
                          <a:ea typeface="SimSun"/>
                          <a:cs typeface="Times New Roman"/>
                        </a:rPr>
                        <a:t>cụ</a:t>
                      </a:r>
                      <a:r>
                        <a:rPr lang="en-US" sz="2000" dirty="0">
                          <a:latin typeface="Times New Roman"/>
                          <a:ea typeface="SimSun"/>
                          <a:cs typeface="Times New Roman"/>
                        </a:rPr>
                        <a:t> </a:t>
                      </a:r>
                      <a:r>
                        <a:rPr lang="en-US" sz="2000" dirty="0" err="1">
                          <a:latin typeface="Times New Roman"/>
                          <a:ea typeface="SimSun"/>
                          <a:cs typeface="Times New Roman"/>
                        </a:rPr>
                        <a:t>thể</a:t>
                      </a:r>
                      <a:r>
                        <a:rPr lang="en-US" sz="2000" dirty="0">
                          <a:latin typeface="Times New Roman"/>
                          <a:ea typeface="SimSun"/>
                          <a:cs typeface="Times New Roman"/>
                        </a:rPr>
                        <a:t> </a:t>
                      </a:r>
                      <a:r>
                        <a:rPr lang="en-US" sz="2000" dirty="0" err="1">
                          <a:latin typeface="Times New Roman"/>
                          <a:ea typeface="SimSun"/>
                          <a:cs typeface="Times New Roman"/>
                        </a:rPr>
                        <a:t>là</a:t>
                      </a:r>
                      <a:r>
                        <a:rPr lang="en-US" sz="2000" dirty="0">
                          <a:latin typeface="Times New Roman"/>
                          <a:ea typeface="SimSun"/>
                          <a:cs typeface="Times New Roman"/>
                        </a:rPr>
                        <a:t> </a:t>
                      </a:r>
                      <a:r>
                        <a:rPr lang="en-US" sz="2000" dirty="0" err="1">
                          <a:latin typeface="Times New Roman"/>
                          <a:ea typeface="SimSun"/>
                          <a:cs typeface="Times New Roman"/>
                        </a:rPr>
                        <a:t>ngăn</a:t>
                      </a:r>
                      <a:r>
                        <a:rPr lang="en-US" sz="2000" dirty="0">
                          <a:latin typeface="Times New Roman"/>
                          <a:ea typeface="SimSun"/>
                          <a:cs typeface="Times New Roman"/>
                        </a:rPr>
                        <a:t> </a:t>
                      </a:r>
                      <a:r>
                        <a:rPr lang="en-US" sz="2000" dirty="0" err="1">
                          <a:latin typeface="Times New Roman"/>
                          <a:ea typeface="SimSun"/>
                          <a:cs typeface="Times New Roman"/>
                        </a:rPr>
                        <a:t>cách</a:t>
                      </a:r>
                      <a:r>
                        <a:rPr lang="en-US" sz="2000" dirty="0">
                          <a:latin typeface="Times New Roman"/>
                          <a:ea typeface="SimSun"/>
                          <a:cs typeface="Times New Roman"/>
                        </a:rPr>
                        <a:t> </a:t>
                      </a:r>
                      <a:r>
                        <a:rPr lang="en-US" sz="2000" dirty="0" err="1">
                          <a:latin typeface="Times New Roman"/>
                          <a:ea typeface="SimSun"/>
                          <a:cs typeface="Times New Roman"/>
                        </a:rPr>
                        <a:t>các</a:t>
                      </a:r>
                      <a:r>
                        <a:rPr lang="en-US" sz="2000" dirty="0">
                          <a:latin typeface="Times New Roman"/>
                          <a:ea typeface="SimSun"/>
                          <a:cs typeface="Times New Roman"/>
                        </a:rPr>
                        <a:t> </a:t>
                      </a:r>
                      <a:r>
                        <a:rPr lang="en-US" sz="2000" dirty="0" err="1">
                          <a:latin typeface="Times New Roman"/>
                          <a:ea typeface="SimSun"/>
                          <a:cs typeface="Times New Roman"/>
                        </a:rPr>
                        <a:t>vế</a:t>
                      </a:r>
                      <a:r>
                        <a:rPr lang="en-US" sz="2000" dirty="0">
                          <a:latin typeface="Times New Roman"/>
                          <a:ea typeface="SimSun"/>
                          <a:cs typeface="Times New Roman"/>
                        </a:rPr>
                        <a:t> </a:t>
                      </a:r>
                      <a:r>
                        <a:rPr lang="en-US" sz="2000" dirty="0" err="1">
                          <a:latin typeface="Times New Roman"/>
                          <a:ea typeface="SimSun"/>
                          <a:cs typeface="Times New Roman"/>
                        </a:rPr>
                        <a:t>của</a:t>
                      </a:r>
                      <a:r>
                        <a:rPr lang="en-US" sz="2000" dirty="0">
                          <a:latin typeface="Times New Roman"/>
                          <a:ea typeface="SimSun"/>
                          <a:cs typeface="Times New Roman"/>
                        </a:rPr>
                        <a:t> </a:t>
                      </a:r>
                      <a:r>
                        <a:rPr lang="en-US" sz="2000" dirty="0" err="1">
                          <a:latin typeface="Times New Roman"/>
                          <a:ea typeface="SimSun"/>
                          <a:cs typeface="Times New Roman"/>
                        </a:rPr>
                        <a:t>một</a:t>
                      </a:r>
                      <a:r>
                        <a:rPr lang="en-US" sz="2000" dirty="0">
                          <a:latin typeface="Times New Roman"/>
                          <a:ea typeface="SimSun"/>
                          <a:cs typeface="Times New Roman"/>
                        </a:rPr>
                        <a:t> </a:t>
                      </a:r>
                      <a:r>
                        <a:rPr lang="en-US" sz="2000" dirty="0" err="1">
                          <a:latin typeface="Times New Roman"/>
                          <a:ea typeface="SimSun"/>
                          <a:cs typeface="Times New Roman"/>
                        </a:rPr>
                        <a:t>câu</a:t>
                      </a:r>
                      <a:r>
                        <a:rPr lang="en-US" sz="2000" dirty="0">
                          <a:latin typeface="Times New Roman"/>
                          <a:ea typeface="SimSun"/>
                          <a:cs typeface="Times New Roman"/>
                        </a:rPr>
                        <a:t> </a:t>
                      </a:r>
                      <a:r>
                        <a:rPr lang="en-US" sz="2000" dirty="0" err="1">
                          <a:latin typeface="Times New Roman"/>
                          <a:ea typeface="SimSun"/>
                          <a:cs typeface="Times New Roman"/>
                        </a:rPr>
                        <a:t>ghép</a:t>
                      </a:r>
                      <a:r>
                        <a:rPr lang="en-US" sz="2000" dirty="0">
                          <a:latin typeface="Times New Roman"/>
                          <a:ea typeface="SimSun"/>
                          <a:cs typeface="Times New Roman"/>
                        </a:rPr>
                        <a:t> </a:t>
                      </a:r>
                      <a:r>
                        <a:rPr lang="en-US" sz="2000" dirty="0" err="1">
                          <a:latin typeface="Times New Roman"/>
                          <a:ea typeface="SimSun"/>
                          <a:cs typeface="Times New Roman"/>
                        </a:rPr>
                        <a:t>phức</a:t>
                      </a:r>
                      <a:r>
                        <a:rPr lang="en-US" sz="2000" dirty="0">
                          <a:latin typeface="Times New Roman"/>
                          <a:ea typeface="SimSun"/>
                          <a:cs typeface="Times New Roman"/>
                        </a:rPr>
                        <a:t> </a:t>
                      </a:r>
                      <a:r>
                        <a:rPr lang="en-US" sz="2000" dirty="0" err="1">
                          <a:latin typeface="Times New Roman"/>
                          <a:ea typeface="SimSun"/>
                          <a:cs typeface="Times New Roman"/>
                        </a:rPr>
                        <a:t>tạp</a:t>
                      </a:r>
                      <a:endParaRPr lang="en-US" sz="12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120">
                <a:tc>
                  <a:txBody>
                    <a:bodyPr/>
                    <a:lstStyle/>
                    <a:p>
                      <a:pPr marL="0" marR="0" algn="ctr">
                        <a:lnSpc>
                          <a:spcPct val="115000"/>
                        </a:lnSpc>
                        <a:spcBef>
                          <a:spcPts val="0"/>
                        </a:spcBef>
                        <a:spcAft>
                          <a:spcPts val="0"/>
                        </a:spcAft>
                      </a:pPr>
                      <a:endParaRPr lang="en-US" sz="2000">
                        <a:latin typeface="Times New Roman"/>
                        <a:ea typeface="SimSun"/>
                        <a:cs typeface="Times New Roman"/>
                      </a:endParaRPr>
                    </a:p>
                    <a:p>
                      <a:pPr marL="0" marR="0" algn="ctr">
                        <a:lnSpc>
                          <a:spcPct val="115000"/>
                        </a:lnSpc>
                        <a:spcBef>
                          <a:spcPts val="0"/>
                        </a:spcBef>
                        <a:spcAft>
                          <a:spcPts val="0"/>
                        </a:spcAft>
                      </a:pPr>
                      <a:r>
                        <a:rPr lang="en-US" sz="2000">
                          <a:latin typeface="Times New Roman"/>
                          <a:ea typeface="SimSun"/>
                          <a:cs typeface="Times New Roman"/>
                        </a:rPr>
                        <a:t>b</a:t>
                      </a:r>
                      <a:endParaRPr lang="en-US" sz="12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latin typeface="Times New Roman"/>
                          <a:ea typeface="SimSun"/>
                          <a:cs typeface="Times New Roman"/>
                        </a:rPr>
                        <a:t>Đánh</a:t>
                      </a:r>
                      <a:r>
                        <a:rPr lang="en-US" sz="2000" dirty="0">
                          <a:latin typeface="Times New Roman"/>
                          <a:ea typeface="SimSun"/>
                          <a:cs typeface="Times New Roman"/>
                        </a:rPr>
                        <a:t> </a:t>
                      </a:r>
                      <a:r>
                        <a:rPr lang="en-US" sz="2000" dirty="0" err="1">
                          <a:latin typeface="Times New Roman"/>
                          <a:ea typeface="SimSun"/>
                          <a:cs typeface="Times New Roman"/>
                        </a:rPr>
                        <a:t>dấu</a:t>
                      </a:r>
                      <a:r>
                        <a:rPr lang="en-US" sz="2000" dirty="0">
                          <a:latin typeface="Times New Roman"/>
                          <a:ea typeface="SimSun"/>
                          <a:cs typeface="Times New Roman"/>
                        </a:rPr>
                        <a:t> </a:t>
                      </a:r>
                      <a:r>
                        <a:rPr lang="en-US" sz="2000" dirty="0" err="1">
                          <a:latin typeface="Times New Roman"/>
                          <a:ea typeface="SimSun"/>
                          <a:cs typeface="Times New Roman"/>
                        </a:rPr>
                        <a:t>ranh</a:t>
                      </a:r>
                      <a:r>
                        <a:rPr lang="en-US" sz="2000" dirty="0">
                          <a:latin typeface="Times New Roman"/>
                          <a:ea typeface="SimSun"/>
                          <a:cs typeface="Times New Roman"/>
                        </a:rPr>
                        <a:t> </a:t>
                      </a:r>
                      <a:r>
                        <a:rPr lang="en-US" sz="2000" dirty="0" err="1">
                          <a:latin typeface="Times New Roman"/>
                          <a:ea typeface="SimSun"/>
                          <a:cs typeface="Times New Roman"/>
                        </a:rPr>
                        <a:t>giới</a:t>
                      </a:r>
                      <a:r>
                        <a:rPr lang="en-US" sz="2000" dirty="0">
                          <a:latin typeface="Times New Roman"/>
                          <a:ea typeface="SimSun"/>
                          <a:cs typeface="Times New Roman"/>
                        </a:rPr>
                        <a:t>, </a:t>
                      </a:r>
                      <a:r>
                        <a:rPr lang="en-US" sz="2000" dirty="0" err="1">
                          <a:latin typeface="Times New Roman"/>
                          <a:ea typeface="SimSun"/>
                          <a:cs typeface="Times New Roman"/>
                        </a:rPr>
                        <a:t>cụ</a:t>
                      </a:r>
                      <a:r>
                        <a:rPr lang="en-US" sz="2000" dirty="0">
                          <a:latin typeface="Times New Roman"/>
                          <a:ea typeface="SimSun"/>
                          <a:cs typeface="Times New Roman"/>
                        </a:rPr>
                        <a:t> </a:t>
                      </a:r>
                      <a:r>
                        <a:rPr lang="en-US" sz="2000" dirty="0" err="1">
                          <a:latin typeface="Times New Roman"/>
                          <a:ea typeface="SimSun"/>
                          <a:cs typeface="Times New Roman"/>
                        </a:rPr>
                        <a:t>thể</a:t>
                      </a:r>
                      <a:r>
                        <a:rPr lang="en-US" sz="2000" dirty="0">
                          <a:latin typeface="Times New Roman"/>
                          <a:ea typeface="SimSun"/>
                          <a:cs typeface="Times New Roman"/>
                        </a:rPr>
                        <a:t> </a:t>
                      </a:r>
                      <a:r>
                        <a:rPr lang="en-US" sz="2000" dirty="0" err="1">
                          <a:latin typeface="Times New Roman"/>
                          <a:ea typeface="SimSun"/>
                          <a:cs typeface="Times New Roman"/>
                        </a:rPr>
                        <a:t>là</a:t>
                      </a:r>
                      <a:r>
                        <a:rPr lang="en-US" sz="2000" dirty="0">
                          <a:latin typeface="Times New Roman"/>
                          <a:ea typeface="SimSun"/>
                          <a:cs typeface="Times New Roman"/>
                        </a:rPr>
                        <a:t> </a:t>
                      </a:r>
                      <a:r>
                        <a:rPr lang="en-US" sz="2000" dirty="0" err="1">
                          <a:latin typeface="Times New Roman"/>
                          <a:ea typeface="SimSun"/>
                          <a:cs typeface="Times New Roman"/>
                        </a:rPr>
                        <a:t>ngăn</a:t>
                      </a:r>
                      <a:r>
                        <a:rPr lang="en-US" sz="2000" dirty="0">
                          <a:latin typeface="Times New Roman"/>
                          <a:ea typeface="SimSun"/>
                          <a:cs typeface="Times New Roman"/>
                        </a:rPr>
                        <a:t> </a:t>
                      </a:r>
                      <a:r>
                        <a:rPr lang="en-US" sz="2000" dirty="0" err="1">
                          <a:latin typeface="Times New Roman"/>
                          <a:ea typeface="SimSun"/>
                          <a:cs typeface="Times New Roman"/>
                        </a:rPr>
                        <a:t>cách</a:t>
                      </a:r>
                      <a:r>
                        <a:rPr lang="en-US" sz="2000" dirty="0">
                          <a:latin typeface="Times New Roman"/>
                          <a:ea typeface="SimSun"/>
                          <a:cs typeface="Times New Roman"/>
                        </a:rPr>
                        <a:t> </a:t>
                      </a:r>
                      <a:r>
                        <a:rPr lang="en-US" sz="2000" dirty="0" err="1">
                          <a:latin typeface="Times New Roman"/>
                          <a:ea typeface="SimSun"/>
                          <a:cs typeface="Times New Roman"/>
                        </a:rPr>
                        <a:t>các</a:t>
                      </a:r>
                      <a:r>
                        <a:rPr lang="en-US" sz="2000" dirty="0">
                          <a:latin typeface="Times New Roman"/>
                          <a:ea typeface="SimSun"/>
                          <a:cs typeface="Times New Roman"/>
                        </a:rPr>
                        <a:t> </a:t>
                      </a:r>
                      <a:r>
                        <a:rPr lang="en-US" sz="2000" dirty="0" err="1">
                          <a:latin typeface="Times New Roman"/>
                          <a:ea typeface="SimSun"/>
                          <a:cs typeface="Times New Roman"/>
                        </a:rPr>
                        <a:t>bộ</a:t>
                      </a:r>
                      <a:r>
                        <a:rPr lang="en-US" sz="2000" dirty="0">
                          <a:latin typeface="Times New Roman"/>
                          <a:ea typeface="SimSun"/>
                          <a:cs typeface="Times New Roman"/>
                        </a:rPr>
                        <a:t> </a:t>
                      </a:r>
                      <a:r>
                        <a:rPr lang="en-US" sz="2000" dirty="0" err="1">
                          <a:latin typeface="Times New Roman"/>
                          <a:ea typeface="SimSun"/>
                          <a:cs typeface="Times New Roman"/>
                        </a:rPr>
                        <a:t>phận</a:t>
                      </a:r>
                      <a:r>
                        <a:rPr lang="en-US" sz="2000" dirty="0">
                          <a:latin typeface="Times New Roman"/>
                          <a:ea typeface="SimSun"/>
                          <a:cs typeface="Times New Roman"/>
                        </a:rPr>
                        <a:t> </a:t>
                      </a:r>
                      <a:r>
                        <a:rPr lang="en-US" sz="2000" dirty="0" err="1">
                          <a:latin typeface="Times New Roman"/>
                          <a:ea typeface="SimSun"/>
                          <a:cs typeface="Times New Roman"/>
                        </a:rPr>
                        <a:t>cùng</a:t>
                      </a:r>
                      <a:r>
                        <a:rPr lang="en-US" sz="2000" dirty="0">
                          <a:latin typeface="Times New Roman"/>
                          <a:ea typeface="SimSun"/>
                          <a:cs typeface="Times New Roman"/>
                        </a:rPr>
                        <a:t> </a:t>
                      </a:r>
                      <a:r>
                        <a:rPr lang="en-US" sz="2000" dirty="0" err="1">
                          <a:latin typeface="Times New Roman"/>
                          <a:ea typeface="SimSun"/>
                          <a:cs typeface="Times New Roman"/>
                        </a:rPr>
                        <a:t>làm</a:t>
                      </a:r>
                      <a:r>
                        <a:rPr lang="en-US" sz="2000" dirty="0">
                          <a:latin typeface="Times New Roman"/>
                          <a:ea typeface="SimSun"/>
                          <a:cs typeface="Times New Roman"/>
                        </a:rPr>
                        <a:t> </a:t>
                      </a:r>
                      <a:r>
                        <a:rPr lang="en-US" sz="2000" dirty="0" err="1">
                          <a:latin typeface="Times New Roman"/>
                          <a:ea typeface="SimSun"/>
                          <a:cs typeface="Times New Roman"/>
                        </a:rPr>
                        <a:t>vị</a:t>
                      </a:r>
                      <a:r>
                        <a:rPr lang="en-US" sz="2000" dirty="0">
                          <a:latin typeface="Times New Roman"/>
                          <a:ea typeface="SimSun"/>
                          <a:cs typeface="Times New Roman"/>
                        </a:rPr>
                        <a:t> </a:t>
                      </a:r>
                      <a:r>
                        <a:rPr lang="en-US" sz="2000" dirty="0" err="1">
                          <a:latin typeface="Times New Roman"/>
                          <a:ea typeface="SimSun"/>
                          <a:cs typeface="Times New Roman"/>
                        </a:rPr>
                        <a:t>ngữ</a:t>
                      </a:r>
                      <a:r>
                        <a:rPr lang="en-US" sz="2000" dirty="0">
                          <a:latin typeface="Times New Roman"/>
                          <a:ea typeface="SimSun"/>
                          <a:cs typeface="Times New Roman"/>
                        </a:rPr>
                        <a:t> </a:t>
                      </a:r>
                      <a:r>
                        <a:rPr lang="en-US" sz="2000" dirty="0" err="1">
                          <a:latin typeface="Times New Roman"/>
                          <a:ea typeface="SimSun"/>
                          <a:cs typeface="Times New Roman"/>
                        </a:rPr>
                        <a:t>trong</a:t>
                      </a:r>
                      <a:r>
                        <a:rPr lang="en-US" sz="2000" dirty="0">
                          <a:latin typeface="Times New Roman"/>
                          <a:ea typeface="SimSun"/>
                          <a:cs typeface="Times New Roman"/>
                        </a:rPr>
                        <a:t> </a:t>
                      </a:r>
                      <a:r>
                        <a:rPr lang="en-US" sz="2000" dirty="0" err="1">
                          <a:latin typeface="Times New Roman"/>
                          <a:ea typeface="SimSun"/>
                          <a:cs typeface="Times New Roman"/>
                        </a:rPr>
                        <a:t>câu</a:t>
                      </a:r>
                      <a:r>
                        <a:rPr lang="en-US" sz="2000" dirty="0">
                          <a:latin typeface="Times New Roman"/>
                          <a:ea typeface="SimSun"/>
                          <a:cs typeface="Times New Roman"/>
                        </a:rPr>
                        <a:t>.</a:t>
                      </a:r>
                      <a:endParaRPr lang="en-US" sz="12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61">
                <a:tc>
                  <a:txBody>
                    <a:bodyPr/>
                    <a:lstStyle/>
                    <a:p>
                      <a:pPr marL="0" marR="0" algn="ctr">
                        <a:lnSpc>
                          <a:spcPct val="115000"/>
                        </a:lnSpc>
                        <a:spcBef>
                          <a:spcPts val="0"/>
                        </a:spcBef>
                        <a:spcAft>
                          <a:spcPts val="0"/>
                        </a:spcAft>
                      </a:pPr>
                      <a:r>
                        <a:rPr lang="en-US" sz="2000">
                          <a:latin typeface="Times New Roman"/>
                          <a:ea typeface="SimSun"/>
                          <a:cs typeface="Times New Roman"/>
                        </a:rPr>
                        <a:t>c</a:t>
                      </a:r>
                      <a:endParaRPr lang="en-US" sz="12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latin typeface="Times New Roman"/>
                          <a:ea typeface="SimSun"/>
                          <a:cs typeface="Times New Roman"/>
                        </a:rPr>
                        <a:t>Dùng</a:t>
                      </a:r>
                      <a:r>
                        <a:rPr lang="en-US" sz="2000" dirty="0">
                          <a:latin typeface="Times New Roman"/>
                          <a:ea typeface="SimSun"/>
                          <a:cs typeface="Times New Roman"/>
                        </a:rPr>
                        <a:t> </a:t>
                      </a:r>
                      <a:r>
                        <a:rPr lang="en-US" sz="2000" dirty="0" err="1">
                          <a:latin typeface="Times New Roman"/>
                          <a:ea typeface="SimSun"/>
                          <a:cs typeface="Times New Roman"/>
                        </a:rPr>
                        <a:t>để</a:t>
                      </a:r>
                      <a:r>
                        <a:rPr lang="en-US" sz="2000" dirty="0">
                          <a:latin typeface="Times New Roman"/>
                          <a:ea typeface="SimSun"/>
                          <a:cs typeface="Times New Roman"/>
                        </a:rPr>
                        <a:t> </a:t>
                      </a:r>
                      <a:r>
                        <a:rPr lang="en-US" sz="2000" dirty="0" err="1">
                          <a:latin typeface="Times New Roman"/>
                          <a:ea typeface="SimSun"/>
                          <a:cs typeface="Times New Roman"/>
                        </a:rPr>
                        <a:t>làm</a:t>
                      </a:r>
                      <a:r>
                        <a:rPr lang="en-US" sz="2000" dirty="0">
                          <a:latin typeface="Times New Roman"/>
                          <a:ea typeface="SimSun"/>
                          <a:cs typeface="Times New Roman"/>
                        </a:rPr>
                        <a:t> </a:t>
                      </a:r>
                      <a:r>
                        <a:rPr lang="en-US" sz="2000" dirty="0" err="1">
                          <a:latin typeface="Times New Roman"/>
                          <a:ea typeface="SimSun"/>
                          <a:cs typeface="Times New Roman"/>
                        </a:rPr>
                        <a:t>ranh</a:t>
                      </a:r>
                      <a:r>
                        <a:rPr lang="en-US" sz="2000" dirty="0">
                          <a:latin typeface="Times New Roman"/>
                          <a:ea typeface="SimSun"/>
                          <a:cs typeface="Times New Roman"/>
                        </a:rPr>
                        <a:t> </a:t>
                      </a:r>
                      <a:r>
                        <a:rPr lang="en-US" sz="2000" dirty="0" err="1">
                          <a:latin typeface="Times New Roman"/>
                          <a:ea typeface="SimSun"/>
                          <a:cs typeface="Times New Roman"/>
                        </a:rPr>
                        <a:t>giới</a:t>
                      </a:r>
                      <a:r>
                        <a:rPr lang="en-US" sz="2000" dirty="0">
                          <a:latin typeface="Times New Roman"/>
                          <a:ea typeface="SimSun"/>
                          <a:cs typeface="Times New Roman"/>
                        </a:rPr>
                        <a:t> </a:t>
                      </a:r>
                      <a:r>
                        <a:rPr lang="en-US" sz="2000" dirty="0" err="1">
                          <a:latin typeface="Times New Roman"/>
                          <a:ea typeface="SimSun"/>
                          <a:cs typeface="Times New Roman"/>
                        </a:rPr>
                        <a:t>giữa</a:t>
                      </a:r>
                      <a:r>
                        <a:rPr lang="en-US" sz="2000" dirty="0">
                          <a:latin typeface="Times New Roman"/>
                          <a:ea typeface="SimSun"/>
                          <a:cs typeface="Times New Roman"/>
                        </a:rPr>
                        <a:t> </a:t>
                      </a:r>
                      <a:r>
                        <a:rPr lang="en-US" sz="2000" dirty="0" err="1">
                          <a:latin typeface="Times New Roman"/>
                          <a:ea typeface="SimSun"/>
                          <a:cs typeface="Times New Roman"/>
                        </a:rPr>
                        <a:t>các</a:t>
                      </a:r>
                      <a:r>
                        <a:rPr lang="en-US" sz="2000" dirty="0">
                          <a:latin typeface="Times New Roman"/>
                          <a:ea typeface="SimSun"/>
                          <a:cs typeface="Times New Roman"/>
                        </a:rPr>
                        <a:t> </a:t>
                      </a:r>
                      <a:r>
                        <a:rPr lang="en-US" sz="2000" dirty="0" err="1">
                          <a:latin typeface="Times New Roman"/>
                          <a:ea typeface="SimSun"/>
                          <a:cs typeface="Times New Roman"/>
                        </a:rPr>
                        <a:t>bộ</a:t>
                      </a:r>
                      <a:r>
                        <a:rPr lang="en-US" sz="2000" dirty="0">
                          <a:latin typeface="Times New Roman"/>
                          <a:ea typeface="SimSun"/>
                          <a:cs typeface="Times New Roman"/>
                        </a:rPr>
                        <a:t> </a:t>
                      </a:r>
                      <a:r>
                        <a:rPr lang="en-US" sz="2000" dirty="0" err="1">
                          <a:latin typeface="Times New Roman"/>
                          <a:ea typeface="SimSun"/>
                          <a:cs typeface="Times New Roman"/>
                        </a:rPr>
                        <a:t>phận</a:t>
                      </a:r>
                      <a:r>
                        <a:rPr lang="en-US" sz="2000" dirty="0">
                          <a:latin typeface="Times New Roman"/>
                          <a:ea typeface="SimSun"/>
                          <a:cs typeface="Times New Roman"/>
                        </a:rPr>
                        <a:t> </a:t>
                      </a:r>
                      <a:r>
                        <a:rPr lang="en-US" sz="2000" dirty="0" err="1">
                          <a:latin typeface="Times New Roman"/>
                          <a:ea typeface="SimSun"/>
                          <a:cs typeface="Times New Roman"/>
                        </a:rPr>
                        <a:t>trong</a:t>
                      </a:r>
                      <a:r>
                        <a:rPr lang="en-US" sz="2000" dirty="0">
                          <a:latin typeface="Times New Roman"/>
                          <a:ea typeface="SimSun"/>
                          <a:cs typeface="Times New Roman"/>
                        </a:rPr>
                        <a:t> </a:t>
                      </a:r>
                      <a:r>
                        <a:rPr lang="en-US" sz="2000" dirty="0" err="1">
                          <a:latin typeface="Times New Roman"/>
                          <a:ea typeface="SimSun"/>
                          <a:cs typeface="Times New Roman"/>
                        </a:rPr>
                        <a:t>một</a:t>
                      </a:r>
                      <a:r>
                        <a:rPr lang="en-US" sz="2000" dirty="0">
                          <a:latin typeface="Times New Roman"/>
                          <a:ea typeface="SimSun"/>
                          <a:cs typeface="Times New Roman"/>
                        </a:rPr>
                        <a:t> </a:t>
                      </a:r>
                      <a:r>
                        <a:rPr lang="en-US" sz="2000" dirty="0" err="1">
                          <a:latin typeface="Times New Roman"/>
                          <a:ea typeface="SimSun"/>
                          <a:cs typeface="Times New Roman"/>
                        </a:rPr>
                        <a:t>phép</a:t>
                      </a:r>
                      <a:r>
                        <a:rPr lang="en-US" sz="2000" dirty="0">
                          <a:latin typeface="Times New Roman"/>
                          <a:ea typeface="SimSun"/>
                          <a:cs typeface="Times New Roman"/>
                        </a:rPr>
                        <a:t> </a:t>
                      </a:r>
                      <a:r>
                        <a:rPr lang="en-US" sz="2000" dirty="0" err="1">
                          <a:latin typeface="Times New Roman"/>
                          <a:ea typeface="SimSun"/>
                          <a:cs typeface="Times New Roman"/>
                        </a:rPr>
                        <a:t>liệt</a:t>
                      </a:r>
                      <a:r>
                        <a:rPr lang="en-US" sz="2000" dirty="0">
                          <a:latin typeface="Times New Roman"/>
                          <a:ea typeface="SimSun"/>
                          <a:cs typeface="Times New Roman"/>
                        </a:rPr>
                        <a:t> </a:t>
                      </a:r>
                      <a:r>
                        <a:rPr lang="en-US" sz="2000" dirty="0" err="1">
                          <a:latin typeface="Times New Roman"/>
                          <a:ea typeface="SimSun"/>
                          <a:cs typeface="Times New Roman"/>
                        </a:rPr>
                        <a:t>kê</a:t>
                      </a:r>
                      <a:r>
                        <a:rPr lang="en-US" sz="2000" dirty="0">
                          <a:latin typeface="Times New Roman"/>
                          <a:ea typeface="SimSun"/>
                          <a:cs typeface="Times New Roman"/>
                        </a:rPr>
                        <a:t> </a:t>
                      </a:r>
                      <a:r>
                        <a:rPr lang="en-US" sz="2000" dirty="0" err="1">
                          <a:latin typeface="Times New Roman"/>
                          <a:ea typeface="SimSun"/>
                          <a:cs typeface="Times New Roman"/>
                        </a:rPr>
                        <a:t>phức</a:t>
                      </a:r>
                      <a:r>
                        <a:rPr lang="en-US" sz="2000" dirty="0">
                          <a:latin typeface="Times New Roman"/>
                          <a:ea typeface="SimSun"/>
                          <a:cs typeface="Times New Roman"/>
                        </a:rPr>
                        <a:t> </a:t>
                      </a:r>
                      <a:r>
                        <a:rPr lang="en-US" sz="2000" dirty="0" err="1">
                          <a:latin typeface="Times New Roman"/>
                          <a:ea typeface="SimSun"/>
                          <a:cs typeface="Times New Roman"/>
                        </a:rPr>
                        <a:t>tạp</a:t>
                      </a:r>
                      <a:r>
                        <a:rPr lang="en-US" sz="2000" dirty="0">
                          <a:latin typeface="Times New Roman"/>
                          <a:ea typeface="SimSun"/>
                          <a:cs typeface="Times New Roman"/>
                        </a:rPr>
                        <a:t>.</a:t>
                      </a:r>
                      <a:endParaRPr lang="en-US" sz="12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61">
                <a:tc>
                  <a:txBody>
                    <a:bodyPr/>
                    <a:lstStyle/>
                    <a:p>
                      <a:pPr marL="0" marR="0" algn="ctr">
                        <a:lnSpc>
                          <a:spcPct val="115000"/>
                        </a:lnSpc>
                        <a:spcBef>
                          <a:spcPts val="0"/>
                        </a:spcBef>
                        <a:spcAft>
                          <a:spcPts val="0"/>
                        </a:spcAft>
                      </a:pPr>
                      <a:r>
                        <a:rPr lang="en-US" sz="2000">
                          <a:latin typeface="Times New Roman"/>
                          <a:ea typeface="SimSun"/>
                          <a:cs typeface="Times New Roman"/>
                        </a:rPr>
                        <a:t>d</a:t>
                      </a:r>
                      <a:endParaRPr lang="en-US" sz="12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latin typeface="Times New Roman"/>
                          <a:ea typeface="SimSun"/>
                          <a:cs typeface="Times New Roman"/>
                        </a:rPr>
                        <a:t>Dùng</a:t>
                      </a:r>
                      <a:r>
                        <a:rPr lang="en-US" sz="2000" dirty="0">
                          <a:latin typeface="Times New Roman"/>
                          <a:ea typeface="SimSun"/>
                          <a:cs typeface="Times New Roman"/>
                        </a:rPr>
                        <a:t> </a:t>
                      </a:r>
                      <a:r>
                        <a:rPr lang="en-US" sz="2000" dirty="0" err="1">
                          <a:latin typeface="Times New Roman"/>
                          <a:ea typeface="SimSun"/>
                          <a:cs typeface="Times New Roman"/>
                        </a:rPr>
                        <a:t>để</a:t>
                      </a:r>
                      <a:r>
                        <a:rPr lang="en-US" sz="2000" dirty="0">
                          <a:latin typeface="Times New Roman"/>
                          <a:ea typeface="SimSun"/>
                          <a:cs typeface="Times New Roman"/>
                        </a:rPr>
                        <a:t> </a:t>
                      </a:r>
                      <a:r>
                        <a:rPr lang="en-US" sz="2000" dirty="0" err="1">
                          <a:latin typeface="Times New Roman"/>
                          <a:ea typeface="SimSun"/>
                          <a:cs typeface="Times New Roman"/>
                        </a:rPr>
                        <a:t>ngăn</a:t>
                      </a:r>
                      <a:r>
                        <a:rPr lang="en-US" sz="2000" dirty="0">
                          <a:latin typeface="Times New Roman"/>
                          <a:ea typeface="SimSun"/>
                          <a:cs typeface="Times New Roman"/>
                        </a:rPr>
                        <a:t> </a:t>
                      </a:r>
                      <a:r>
                        <a:rPr lang="en-US" sz="2000" dirty="0" err="1">
                          <a:latin typeface="Times New Roman"/>
                          <a:ea typeface="SimSun"/>
                          <a:cs typeface="Times New Roman"/>
                        </a:rPr>
                        <a:t>ranh</a:t>
                      </a:r>
                      <a:r>
                        <a:rPr lang="en-US" sz="2000" dirty="0">
                          <a:latin typeface="Times New Roman"/>
                          <a:ea typeface="SimSun"/>
                          <a:cs typeface="Times New Roman"/>
                        </a:rPr>
                        <a:t> </a:t>
                      </a:r>
                      <a:r>
                        <a:rPr lang="en-US" sz="2000" dirty="0" err="1">
                          <a:latin typeface="Times New Roman"/>
                          <a:ea typeface="SimSun"/>
                          <a:cs typeface="Times New Roman"/>
                        </a:rPr>
                        <a:t>giới</a:t>
                      </a:r>
                      <a:r>
                        <a:rPr lang="en-US" sz="2000" dirty="0">
                          <a:latin typeface="Times New Roman"/>
                          <a:ea typeface="SimSun"/>
                          <a:cs typeface="Times New Roman"/>
                        </a:rPr>
                        <a:t> </a:t>
                      </a:r>
                      <a:r>
                        <a:rPr lang="en-US" sz="2000" dirty="0" err="1">
                          <a:latin typeface="Times New Roman"/>
                          <a:ea typeface="SimSun"/>
                          <a:cs typeface="Times New Roman"/>
                        </a:rPr>
                        <a:t>các</a:t>
                      </a:r>
                      <a:r>
                        <a:rPr lang="en-US" sz="2000" dirty="0">
                          <a:latin typeface="Times New Roman"/>
                          <a:ea typeface="SimSun"/>
                          <a:cs typeface="Times New Roman"/>
                        </a:rPr>
                        <a:t> </a:t>
                      </a:r>
                      <a:r>
                        <a:rPr lang="en-US" sz="2000" dirty="0" err="1">
                          <a:latin typeface="Times New Roman"/>
                          <a:ea typeface="SimSun"/>
                          <a:cs typeface="Times New Roman"/>
                        </a:rPr>
                        <a:t>vế</a:t>
                      </a:r>
                      <a:r>
                        <a:rPr lang="en-US" sz="2000" dirty="0">
                          <a:latin typeface="Times New Roman"/>
                          <a:ea typeface="SimSun"/>
                          <a:cs typeface="Times New Roman"/>
                        </a:rPr>
                        <a:t> </a:t>
                      </a:r>
                      <a:r>
                        <a:rPr lang="en-US" sz="2000" dirty="0" err="1">
                          <a:latin typeface="Times New Roman"/>
                          <a:ea typeface="SimSun"/>
                          <a:cs typeface="Times New Roman"/>
                        </a:rPr>
                        <a:t>của</a:t>
                      </a:r>
                      <a:r>
                        <a:rPr lang="en-US" sz="2000" dirty="0">
                          <a:latin typeface="Times New Roman"/>
                          <a:ea typeface="SimSun"/>
                          <a:cs typeface="Times New Roman"/>
                        </a:rPr>
                        <a:t> </a:t>
                      </a:r>
                      <a:r>
                        <a:rPr lang="en-US" sz="2000" dirty="0" err="1">
                          <a:latin typeface="Times New Roman"/>
                          <a:ea typeface="SimSun"/>
                          <a:cs typeface="Times New Roman"/>
                        </a:rPr>
                        <a:t>một</a:t>
                      </a:r>
                      <a:r>
                        <a:rPr lang="en-US" sz="2000" dirty="0">
                          <a:latin typeface="Times New Roman"/>
                          <a:ea typeface="SimSun"/>
                          <a:cs typeface="Times New Roman"/>
                        </a:rPr>
                        <a:t> </a:t>
                      </a:r>
                      <a:r>
                        <a:rPr lang="en-US" sz="2000" dirty="0" err="1">
                          <a:latin typeface="Times New Roman"/>
                          <a:ea typeface="SimSun"/>
                          <a:cs typeface="Times New Roman"/>
                        </a:rPr>
                        <a:t>câu</a:t>
                      </a:r>
                      <a:r>
                        <a:rPr lang="en-US" sz="2000" dirty="0">
                          <a:latin typeface="Times New Roman"/>
                          <a:ea typeface="SimSun"/>
                          <a:cs typeface="Times New Roman"/>
                        </a:rPr>
                        <a:t> </a:t>
                      </a:r>
                      <a:r>
                        <a:rPr lang="en-US" sz="2000" dirty="0" err="1">
                          <a:latin typeface="Times New Roman"/>
                          <a:ea typeface="SimSun"/>
                          <a:cs typeface="Times New Roman"/>
                        </a:rPr>
                        <a:t>ghép</a:t>
                      </a:r>
                      <a:r>
                        <a:rPr lang="en-US" sz="2000" dirty="0">
                          <a:latin typeface="Times New Roman"/>
                          <a:ea typeface="SimSun"/>
                          <a:cs typeface="Times New Roman"/>
                        </a:rPr>
                        <a:t> </a:t>
                      </a:r>
                      <a:r>
                        <a:rPr lang="en-US" sz="2000" dirty="0" err="1">
                          <a:latin typeface="Times New Roman"/>
                          <a:ea typeface="SimSun"/>
                          <a:cs typeface="Times New Roman"/>
                        </a:rPr>
                        <a:t>có</a:t>
                      </a:r>
                      <a:r>
                        <a:rPr lang="en-US" sz="2000" dirty="0">
                          <a:latin typeface="Times New Roman"/>
                          <a:ea typeface="SimSun"/>
                          <a:cs typeface="Times New Roman"/>
                        </a:rPr>
                        <a:t> </a:t>
                      </a:r>
                      <a:r>
                        <a:rPr lang="en-US" sz="2000" dirty="0" err="1">
                          <a:latin typeface="Times New Roman"/>
                          <a:ea typeface="SimSun"/>
                          <a:cs typeface="Times New Roman"/>
                        </a:rPr>
                        <a:t>cấu</a:t>
                      </a:r>
                      <a:r>
                        <a:rPr lang="en-US" sz="2000" dirty="0">
                          <a:latin typeface="Times New Roman"/>
                          <a:ea typeface="SimSun"/>
                          <a:cs typeface="Times New Roman"/>
                        </a:rPr>
                        <a:t> </a:t>
                      </a:r>
                      <a:r>
                        <a:rPr lang="en-US" sz="2000" dirty="0" err="1">
                          <a:latin typeface="Times New Roman"/>
                          <a:ea typeface="SimSun"/>
                          <a:cs typeface="Times New Roman"/>
                        </a:rPr>
                        <a:t>tạo</a:t>
                      </a:r>
                      <a:r>
                        <a:rPr lang="en-US" sz="2000" dirty="0">
                          <a:latin typeface="Times New Roman"/>
                          <a:ea typeface="SimSun"/>
                          <a:cs typeface="Times New Roman"/>
                        </a:rPr>
                        <a:t> </a:t>
                      </a:r>
                      <a:r>
                        <a:rPr lang="en-US" sz="2000" dirty="0" err="1">
                          <a:latin typeface="Times New Roman"/>
                          <a:ea typeface="SimSun"/>
                          <a:cs typeface="Times New Roman"/>
                        </a:rPr>
                        <a:t>phức</a:t>
                      </a:r>
                      <a:r>
                        <a:rPr lang="en-US" sz="2000" dirty="0">
                          <a:latin typeface="Times New Roman"/>
                          <a:ea typeface="SimSun"/>
                          <a:cs typeface="Times New Roman"/>
                        </a:rPr>
                        <a:t> </a:t>
                      </a:r>
                      <a:r>
                        <a:rPr lang="en-US" sz="2000" dirty="0" err="1">
                          <a:latin typeface="Times New Roman"/>
                          <a:ea typeface="SimSun"/>
                          <a:cs typeface="Times New Roman"/>
                        </a:rPr>
                        <a:t>tạp</a:t>
                      </a:r>
                      <a:r>
                        <a:rPr lang="en-US" sz="2000" dirty="0">
                          <a:latin typeface="Times New Roman"/>
                          <a:ea typeface="SimSun"/>
                          <a:cs typeface="Times New Roman"/>
                        </a:rPr>
                        <a:t>.</a:t>
                      </a:r>
                      <a:endParaRPr lang="en-US" sz="12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120">
                <a:tc>
                  <a:txBody>
                    <a:bodyPr/>
                    <a:lstStyle/>
                    <a:p>
                      <a:pPr marL="0" marR="0" algn="ctr">
                        <a:lnSpc>
                          <a:spcPct val="115000"/>
                        </a:lnSpc>
                        <a:spcBef>
                          <a:spcPts val="0"/>
                        </a:spcBef>
                        <a:spcAft>
                          <a:spcPts val="0"/>
                        </a:spcAft>
                      </a:pPr>
                      <a:r>
                        <a:rPr lang="en-US" sz="2000">
                          <a:latin typeface="Times New Roman"/>
                          <a:ea typeface="SimSun"/>
                          <a:cs typeface="Times New Roman"/>
                        </a:rPr>
                        <a:t>e, h</a:t>
                      </a:r>
                      <a:endParaRPr lang="en-US" sz="12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latin typeface="Times New Roman"/>
                          <a:ea typeface="SimSun"/>
                          <a:cs typeface="Times New Roman"/>
                        </a:rPr>
                        <a:t>Dấu</a:t>
                      </a:r>
                      <a:r>
                        <a:rPr lang="en-US" sz="2000" dirty="0">
                          <a:latin typeface="Times New Roman"/>
                          <a:ea typeface="SimSun"/>
                          <a:cs typeface="Times New Roman"/>
                        </a:rPr>
                        <a:t> </a:t>
                      </a:r>
                      <a:r>
                        <a:rPr lang="en-US" sz="2000" dirty="0" err="1">
                          <a:latin typeface="Times New Roman"/>
                          <a:ea typeface="SimSun"/>
                          <a:cs typeface="Times New Roman"/>
                        </a:rPr>
                        <a:t>chấm</a:t>
                      </a:r>
                      <a:r>
                        <a:rPr lang="en-US" sz="2000" dirty="0">
                          <a:latin typeface="Times New Roman"/>
                          <a:ea typeface="SimSun"/>
                          <a:cs typeface="Times New Roman"/>
                        </a:rPr>
                        <a:t> </a:t>
                      </a:r>
                      <a:r>
                        <a:rPr lang="en-US" sz="2000" dirty="0" err="1">
                          <a:latin typeface="Times New Roman"/>
                          <a:ea typeface="SimSun"/>
                          <a:cs typeface="Times New Roman"/>
                        </a:rPr>
                        <a:t>phẩy</a:t>
                      </a:r>
                      <a:r>
                        <a:rPr lang="en-US" sz="2000" dirty="0">
                          <a:latin typeface="Times New Roman"/>
                          <a:ea typeface="SimSun"/>
                          <a:cs typeface="Times New Roman"/>
                        </a:rPr>
                        <a:t> </a:t>
                      </a:r>
                      <a:r>
                        <a:rPr lang="en-US" sz="2000" dirty="0" err="1">
                          <a:latin typeface="Times New Roman"/>
                          <a:ea typeface="SimSun"/>
                          <a:cs typeface="Times New Roman"/>
                        </a:rPr>
                        <a:t>dùng</a:t>
                      </a:r>
                      <a:r>
                        <a:rPr lang="en-US" sz="2000" dirty="0">
                          <a:latin typeface="Times New Roman"/>
                          <a:ea typeface="SimSun"/>
                          <a:cs typeface="Times New Roman"/>
                        </a:rPr>
                        <a:t> </a:t>
                      </a:r>
                      <a:r>
                        <a:rPr lang="en-US" sz="2000" dirty="0" err="1">
                          <a:latin typeface="Times New Roman"/>
                          <a:ea typeface="SimSun"/>
                          <a:cs typeface="Times New Roman"/>
                        </a:rPr>
                        <a:t>để</a:t>
                      </a:r>
                      <a:r>
                        <a:rPr lang="en-US" sz="2000" dirty="0">
                          <a:latin typeface="Times New Roman"/>
                          <a:ea typeface="SimSun"/>
                          <a:cs typeface="Times New Roman"/>
                        </a:rPr>
                        <a:t> </a:t>
                      </a:r>
                      <a:r>
                        <a:rPr lang="en-US" sz="2000" dirty="0" err="1">
                          <a:latin typeface="Times New Roman"/>
                          <a:ea typeface="SimSun"/>
                          <a:cs typeface="Times New Roman"/>
                        </a:rPr>
                        <a:t>đánh</a:t>
                      </a:r>
                      <a:r>
                        <a:rPr lang="en-US" sz="2000" dirty="0">
                          <a:latin typeface="Times New Roman"/>
                          <a:ea typeface="SimSun"/>
                          <a:cs typeface="Times New Roman"/>
                        </a:rPr>
                        <a:t> </a:t>
                      </a:r>
                      <a:r>
                        <a:rPr lang="en-US" sz="2000" dirty="0" err="1">
                          <a:latin typeface="Times New Roman"/>
                          <a:ea typeface="SimSun"/>
                          <a:cs typeface="Times New Roman"/>
                        </a:rPr>
                        <a:t>dấu</a:t>
                      </a:r>
                      <a:r>
                        <a:rPr lang="en-US" sz="2000" dirty="0">
                          <a:latin typeface="Times New Roman"/>
                          <a:ea typeface="SimSun"/>
                          <a:cs typeface="Times New Roman"/>
                        </a:rPr>
                        <a:t> </a:t>
                      </a:r>
                      <a:r>
                        <a:rPr lang="en-US" sz="2000" dirty="0" err="1">
                          <a:latin typeface="Times New Roman"/>
                          <a:ea typeface="SimSun"/>
                          <a:cs typeface="Times New Roman"/>
                        </a:rPr>
                        <a:t>ranh</a:t>
                      </a:r>
                      <a:r>
                        <a:rPr lang="en-US" sz="2000" dirty="0">
                          <a:latin typeface="Times New Roman"/>
                          <a:ea typeface="SimSun"/>
                          <a:cs typeface="Times New Roman"/>
                        </a:rPr>
                        <a:t> </a:t>
                      </a:r>
                      <a:r>
                        <a:rPr lang="en-US" sz="2000" dirty="0" err="1">
                          <a:latin typeface="Times New Roman"/>
                          <a:ea typeface="SimSun"/>
                          <a:cs typeface="Times New Roman"/>
                        </a:rPr>
                        <a:t>giới</a:t>
                      </a:r>
                      <a:r>
                        <a:rPr lang="en-US" sz="2000" dirty="0">
                          <a:latin typeface="Times New Roman"/>
                          <a:ea typeface="SimSun"/>
                          <a:cs typeface="Times New Roman"/>
                        </a:rPr>
                        <a:t> </a:t>
                      </a:r>
                      <a:r>
                        <a:rPr lang="en-US" sz="2000" dirty="0" err="1">
                          <a:latin typeface="Times New Roman"/>
                          <a:ea typeface="SimSun"/>
                          <a:cs typeface="Times New Roman"/>
                        </a:rPr>
                        <a:t>giữa</a:t>
                      </a:r>
                      <a:r>
                        <a:rPr lang="en-US" sz="2000" dirty="0">
                          <a:latin typeface="Times New Roman"/>
                          <a:ea typeface="SimSun"/>
                          <a:cs typeface="Times New Roman"/>
                        </a:rPr>
                        <a:t> </a:t>
                      </a:r>
                      <a:r>
                        <a:rPr lang="en-US" sz="2000" dirty="0" err="1">
                          <a:latin typeface="Times New Roman"/>
                          <a:ea typeface="SimSun"/>
                          <a:cs typeface="Times New Roman"/>
                        </a:rPr>
                        <a:t>các</a:t>
                      </a:r>
                      <a:r>
                        <a:rPr lang="en-US" sz="2000" dirty="0">
                          <a:latin typeface="Times New Roman"/>
                          <a:ea typeface="SimSun"/>
                          <a:cs typeface="Times New Roman"/>
                        </a:rPr>
                        <a:t> </a:t>
                      </a:r>
                      <a:r>
                        <a:rPr lang="en-US" sz="2000" dirty="0" err="1">
                          <a:latin typeface="Times New Roman"/>
                          <a:ea typeface="SimSun"/>
                          <a:cs typeface="Times New Roman"/>
                        </a:rPr>
                        <a:t>bộ</a:t>
                      </a:r>
                      <a:r>
                        <a:rPr lang="en-US" sz="2000" dirty="0">
                          <a:latin typeface="Times New Roman"/>
                          <a:ea typeface="SimSun"/>
                          <a:cs typeface="Times New Roman"/>
                        </a:rPr>
                        <a:t> </a:t>
                      </a:r>
                      <a:r>
                        <a:rPr lang="en-US" sz="2000" dirty="0" err="1">
                          <a:latin typeface="Times New Roman"/>
                          <a:ea typeface="SimSun"/>
                          <a:cs typeface="Times New Roman"/>
                        </a:rPr>
                        <a:t>phận</a:t>
                      </a:r>
                      <a:r>
                        <a:rPr lang="en-US" sz="2000" dirty="0">
                          <a:latin typeface="Times New Roman"/>
                          <a:ea typeface="SimSun"/>
                          <a:cs typeface="Times New Roman"/>
                        </a:rPr>
                        <a:t>  </a:t>
                      </a:r>
                      <a:r>
                        <a:rPr lang="en-US" sz="2000" dirty="0" err="1">
                          <a:latin typeface="Times New Roman"/>
                          <a:ea typeface="SimSun"/>
                          <a:cs typeface="Times New Roman"/>
                        </a:rPr>
                        <a:t>của</a:t>
                      </a:r>
                      <a:r>
                        <a:rPr lang="en-US" sz="2000" dirty="0">
                          <a:latin typeface="Times New Roman"/>
                          <a:ea typeface="SimSun"/>
                          <a:cs typeface="Times New Roman"/>
                        </a:rPr>
                        <a:t> </a:t>
                      </a:r>
                      <a:r>
                        <a:rPr lang="en-US" sz="2000" dirty="0" err="1">
                          <a:latin typeface="Times New Roman"/>
                          <a:ea typeface="SimSun"/>
                          <a:cs typeface="Times New Roman"/>
                        </a:rPr>
                        <a:t>phép</a:t>
                      </a:r>
                      <a:r>
                        <a:rPr lang="en-US" sz="2000" dirty="0">
                          <a:latin typeface="Times New Roman"/>
                          <a:ea typeface="SimSun"/>
                          <a:cs typeface="Times New Roman"/>
                        </a:rPr>
                        <a:t> </a:t>
                      </a:r>
                      <a:r>
                        <a:rPr lang="en-US" sz="2000" dirty="0" err="1">
                          <a:latin typeface="Times New Roman"/>
                          <a:ea typeface="SimSun"/>
                          <a:cs typeface="Times New Roman"/>
                        </a:rPr>
                        <a:t>liệt</a:t>
                      </a:r>
                      <a:r>
                        <a:rPr lang="en-US" sz="2000" dirty="0">
                          <a:latin typeface="Times New Roman"/>
                          <a:ea typeface="SimSun"/>
                          <a:cs typeface="Times New Roman"/>
                        </a:rPr>
                        <a:t> </a:t>
                      </a:r>
                      <a:r>
                        <a:rPr lang="en-US" sz="2000" dirty="0" err="1">
                          <a:latin typeface="Times New Roman"/>
                          <a:ea typeface="SimSun"/>
                          <a:cs typeface="Times New Roman"/>
                        </a:rPr>
                        <a:t>kê</a:t>
                      </a:r>
                      <a:r>
                        <a:rPr lang="en-US" sz="2000" dirty="0">
                          <a:latin typeface="Times New Roman"/>
                          <a:ea typeface="SimSun"/>
                          <a:cs typeface="Times New Roman"/>
                        </a:rPr>
                        <a:t> </a:t>
                      </a:r>
                      <a:r>
                        <a:rPr lang="en-US" sz="2000" dirty="0" err="1">
                          <a:latin typeface="Times New Roman"/>
                          <a:ea typeface="SimSun"/>
                          <a:cs typeface="Times New Roman"/>
                        </a:rPr>
                        <a:t>phức</a:t>
                      </a:r>
                      <a:r>
                        <a:rPr lang="en-US" sz="2000" dirty="0">
                          <a:latin typeface="Times New Roman"/>
                          <a:ea typeface="SimSun"/>
                          <a:cs typeface="Times New Roman"/>
                        </a:rPr>
                        <a:t> </a:t>
                      </a:r>
                      <a:r>
                        <a:rPr lang="en-US" sz="2000" dirty="0" err="1">
                          <a:latin typeface="Times New Roman"/>
                          <a:ea typeface="SimSun"/>
                          <a:cs typeface="Times New Roman"/>
                        </a:rPr>
                        <a:t>tạp</a:t>
                      </a:r>
                      <a:r>
                        <a:rPr lang="en-US" sz="2000" dirty="0">
                          <a:latin typeface="Times New Roman"/>
                          <a:ea typeface="SimSun"/>
                          <a:cs typeface="Times New Roman"/>
                        </a:rPr>
                        <a:t> (</a:t>
                      </a:r>
                      <a:r>
                        <a:rPr lang="en-US" sz="2000" dirty="0" err="1">
                          <a:latin typeface="Times New Roman"/>
                          <a:ea typeface="SimSun"/>
                          <a:cs typeface="Times New Roman"/>
                        </a:rPr>
                        <a:t>liệt</a:t>
                      </a:r>
                      <a:r>
                        <a:rPr lang="en-US" sz="2000" dirty="0">
                          <a:latin typeface="Times New Roman"/>
                          <a:ea typeface="SimSun"/>
                          <a:cs typeface="Times New Roman"/>
                        </a:rPr>
                        <a:t> </a:t>
                      </a:r>
                      <a:r>
                        <a:rPr lang="en-US" sz="2000" dirty="0" err="1">
                          <a:latin typeface="Times New Roman"/>
                          <a:ea typeface="SimSun"/>
                          <a:cs typeface="Times New Roman"/>
                        </a:rPr>
                        <a:t>kê</a:t>
                      </a:r>
                      <a:r>
                        <a:rPr lang="en-US" sz="2000" dirty="0">
                          <a:latin typeface="Times New Roman"/>
                          <a:ea typeface="SimSun"/>
                          <a:cs typeface="Times New Roman"/>
                        </a:rPr>
                        <a:t> </a:t>
                      </a:r>
                      <a:r>
                        <a:rPr lang="en-US" sz="2000" dirty="0" err="1">
                          <a:latin typeface="Times New Roman"/>
                          <a:ea typeface="SimSun"/>
                          <a:cs typeface="Times New Roman"/>
                        </a:rPr>
                        <a:t>của</a:t>
                      </a:r>
                      <a:r>
                        <a:rPr lang="en-US" sz="2000" dirty="0">
                          <a:latin typeface="Times New Roman"/>
                          <a:ea typeface="SimSun"/>
                          <a:cs typeface="Times New Roman"/>
                        </a:rPr>
                        <a:t> </a:t>
                      </a:r>
                      <a:r>
                        <a:rPr lang="en-US" sz="2000" dirty="0" err="1">
                          <a:latin typeface="Times New Roman"/>
                          <a:ea typeface="SimSun"/>
                          <a:cs typeface="Times New Roman"/>
                        </a:rPr>
                        <a:t>từng</a:t>
                      </a:r>
                      <a:r>
                        <a:rPr lang="en-US" sz="2000" dirty="0">
                          <a:latin typeface="Times New Roman"/>
                          <a:ea typeface="SimSun"/>
                          <a:cs typeface="Times New Roman"/>
                        </a:rPr>
                        <a:t> </a:t>
                      </a:r>
                      <a:r>
                        <a:rPr lang="en-US" sz="2000" dirty="0" err="1">
                          <a:latin typeface="Times New Roman"/>
                          <a:ea typeface="SimSun"/>
                          <a:cs typeface="Times New Roman"/>
                        </a:rPr>
                        <a:t>tài</a:t>
                      </a:r>
                      <a:r>
                        <a:rPr lang="en-US" sz="2000" dirty="0">
                          <a:latin typeface="Times New Roman"/>
                          <a:ea typeface="SimSun"/>
                          <a:cs typeface="Times New Roman"/>
                        </a:rPr>
                        <a:t> </a:t>
                      </a:r>
                      <a:r>
                        <a:rPr lang="en-US" sz="2000" dirty="0" err="1">
                          <a:latin typeface="Times New Roman"/>
                          <a:ea typeface="SimSun"/>
                          <a:cs typeface="Times New Roman"/>
                        </a:rPr>
                        <a:t>năng</a:t>
                      </a:r>
                      <a:r>
                        <a:rPr lang="en-US" sz="2000" dirty="0">
                          <a:latin typeface="Times New Roman"/>
                          <a:ea typeface="SimSun"/>
                          <a:cs typeface="Times New Roman"/>
                        </a:rPr>
                        <a:t> </a:t>
                      </a:r>
                      <a:r>
                        <a:rPr lang="en-US" sz="2000" dirty="0" err="1">
                          <a:latin typeface="Times New Roman"/>
                          <a:ea typeface="SimSun"/>
                          <a:cs typeface="Times New Roman"/>
                        </a:rPr>
                        <a:t>của</a:t>
                      </a:r>
                      <a:r>
                        <a:rPr lang="en-US" sz="2000" dirty="0">
                          <a:latin typeface="Times New Roman"/>
                          <a:ea typeface="SimSun"/>
                          <a:cs typeface="Times New Roman"/>
                        </a:rPr>
                        <a:t> </a:t>
                      </a:r>
                      <a:r>
                        <a:rPr lang="en-US" sz="2000" dirty="0" err="1">
                          <a:latin typeface="Times New Roman"/>
                          <a:ea typeface="SimSun"/>
                          <a:cs typeface="Times New Roman"/>
                        </a:rPr>
                        <a:t>Sơn</a:t>
                      </a:r>
                      <a:r>
                        <a:rPr lang="en-US" sz="2000" dirty="0">
                          <a:latin typeface="Times New Roman"/>
                          <a:ea typeface="SimSun"/>
                          <a:cs typeface="Times New Roman"/>
                        </a:rPr>
                        <a:t> </a:t>
                      </a:r>
                      <a:r>
                        <a:rPr lang="en-US" sz="2000" dirty="0" err="1">
                          <a:latin typeface="Times New Roman"/>
                          <a:ea typeface="SimSun"/>
                          <a:cs typeface="Times New Roman"/>
                        </a:rPr>
                        <a:t>Tinh</a:t>
                      </a:r>
                      <a:r>
                        <a:rPr lang="en-US" sz="2000" dirty="0">
                          <a:latin typeface="Times New Roman"/>
                          <a:ea typeface="SimSun"/>
                          <a:cs typeface="Times New Roman"/>
                        </a:rPr>
                        <a:t> </a:t>
                      </a:r>
                      <a:r>
                        <a:rPr lang="en-US" sz="2000" dirty="0" err="1">
                          <a:latin typeface="Times New Roman"/>
                          <a:ea typeface="SimSun"/>
                          <a:cs typeface="Times New Roman"/>
                        </a:rPr>
                        <a:t>và</a:t>
                      </a:r>
                      <a:r>
                        <a:rPr lang="en-US" sz="2000" dirty="0">
                          <a:latin typeface="Times New Roman"/>
                          <a:ea typeface="SimSun"/>
                          <a:cs typeface="Times New Roman"/>
                        </a:rPr>
                        <a:t> </a:t>
                      </a:r>
                      <a:r>
                        <a:rPr lang="en-US" sz="2000" dirty="0" err="1">
                          <a:latin typeface="Times New Roman"/>
                          <a:ea typeface="SimSun"/>
                          <a:cs typeface="Times New Roman"/>
                        </a:rPr>
                        <a:t>Thủy</a:t>
                      </a:r>
                      <a:r>
                        <a:rPr lang="en-US" sz="2000" dirty="0">
                          <a:latin typeface="Times New Roman"/>
                          <a:ea typeface="SimSun"/>
                          <a:cs typeface="Times New Roman"/>
                        </a:rPr>
                        <a:t> </a:t>
                      </a:r>
                      <a:r>
                        <a:rPr lang="en-US" sz="2000" dirty="0" err="1">
                          <a:latin typeface="Times New Roman"/>
                          <a:ea typeface="SimSun"/>
                          <a:cs typeface="Times New Roman"/>
                        </a:rPr>
                        <a:t>Tinh</a:t>
                      </a:r>
                      <a:r>
                        <a:rPr lang="en-US" sz="2000" dirty="0">
                          <a:latin typeface="Times New Roman"/>
                          <a:ea typeface="SimSun"/>
                          <a:cs typeface="Times New Roman"/>
                        </a:rPr>
                        <a:t>).</a:t>
                      </a:r>
                      <a:endParaRPr lang="en-US" sz="12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61">
                <a:tc>
                  <a:txBody>
                    <a:bodyPr/>
                    <a:lstStyle/>
                    <a:p>
                      <a:pPr marL="0" marR="0" algn="ctr">
                        <a:lnSpc>
                          <a:spcPct val="115000"/>
                        </a:lnSpc>
                        <a:spcBef>
                          <a:spcPts val="0"/>
                        </a:spcBef>
                        <a:spcAft>
                          <a:spcPts val="0"/>
                        </a:spcAft>
                      </a:pPr>
                      <a:r>
                        <a:rPr lang="en-US" sz="2000">
                          <a:latin typeface="Times New Roman"/>
                          <a:ea typeface="SimSun"/>
                          <a:cs typeface="Times New Roman"/>
                        </a:rPr>
                        <a:t>g</a:t>
                      </a:r>
                      <a:endParaRPr lang="en-US" sz="12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err="1">
                          <a:latin typeface="Times New Roman"/>
                          <a:ea typeface="SimSun"/>
                          <a:cs typeface="Times New Roman"/>
                        </a:rPr>
                        <a:t>Đánh</a:t>
                      </a:r>
                      <a:r>
                        <a:rPr lang="en-US" sz="2000" dirty="0">
                          <a:latin typeface="Times New Roman"/>
                          <a:ea typeface="SimSun"/>
                          <a:cs typeface="Times New Roman"/>
                        </a:rPr>
                        <a:t> </a:t>
                      </a:r>
                      <a:r>
                        <a:rPr lang="en-US" sz="2000" dirty="0" err="1">
                          <a:latin typeface="Times New Roman"/>
                          <a:ea typeface="SimSun"/>
                          <a:cs typeface="Times New Roman"/>
                        </a:rPr>
                        <a:t>dấu</a:t>
                      </a:r>
                      <a:r>
                        <a:rPr lang="en-US" sz="2000" dirty="0">
                          <a:latin typeface="Times New Roman"/>
                          <a:ea typeface="SimSun"/>
                          <a:cs typeface="Times New Roman"/>
                        </a:rPr>
                        <a:t> </a:t>
                      </a:r>
                      <a:r>
                        <a:rPr lang="en-US" sz="2000" dirty="0" err="1">
                          <a:latin typeface="Times New Roman"/>
                          <a:ea typeface="SimSun"/>
                          <a:cs typeface="Times New Roman"/>
                        </a:rPr>
                        <a:t>ranh</a:t>
                      </a:r>
                      <a:r>
                        <a:rPr lang="en-US" sz="2000" dirty="0">
                          <a:latin typeface="Times New Roman"/>
                          <a:ea typeface="SimSun"/>
                          <a:cs typeface="Times New Roman"/>
                        </a:rPr>
                        <a:t> </a:t>
                      </a:r>
                      <a:r>
                        <a:rPr lang="en-US" sz="2000" dirty="0" err="1">
                          <a:latin typeface="Times New Roman"/>
                          <a:ea typeface="SimSun"/>
                          <a:cs typeface="Times New Roman"/>
                        </a:rPr>
                        <a:t>giới</a:t>
                      </a:r>
                      <a:r>
                        <a:rPr lang="en-US" sz="2000" dirty="0">
                          <a:latin typeface="Times New Roman"/>
                          <a:ea typeface="SimSun"/>
                          <a:cs typeface="Times New Roman"/>
                        </a:rPr>
                        <a:t> </a:t>
                      </a:r>
                      <a:r>
                        <a:rPr lang="en-US" sz="2000" dirty="0" err="1">
                          <a:latin typeface="Times New Roman"/>
                          <a:ea typeface="SimSun"/>
                          <a:cs typeface="Times New Roman"/>
                        </a:rPr>
                        <a:t>các</a:t>
                      </a:r>
                      <a:r>
                        <a:rPr lang="en-US" sz="2000" dirty="0">
                          <a:latin typeface="Times New Roman"/>
                          <a:ea typeface="SimSun"/>
                          <a:cs typeface="Times New Roman"/>
                        </a:rPr>
                        <a:t> </a:t>
                      </a:r>
                      <a:r>
                        <a:rPr lang="en-US" sz="2000" dirty="0" err="1">
                          <a:latin typeface="Times New Roman"/>
                          <a:ea typeface="SimSun"/>
                          <a:cs typeface="Times New Roman"/>
                        </a:rPr>
                        <a:t>bộ</a:t>
                      </a:r>
                      <a:r>
                        <a:rPr lang="en-US" sz="2000" dirty="0">
                          <a:latin typeface="Times New Roman"/>
                          <a:ea typeface="SimSun"/>
                          <a:cs typeface="Times New Roman"/>
                        </a:rPr>
                        <a:t> </a:t>
                      </a:r>
                      <a:r>
                        <a:rPr lang="en-US" sz="2000" dirty="0" err="1">
                          <a:latin typeface="Times New Roman"/>
                          <a:ea typeface="SimSun"/>
                          <a:cs typeface="Times New Roman"/>
                        </a:rPr>
                        <a:t>phận</a:t>
                      </a:r>
                      <a:r>
                        <a:rPr lang="en-US" sz="2000" dirty="0">
                          <a:latin typeface="Times New Roman"/>
                          <a:ea typeface="SimSun"/>
                          <a:cs typeface="Times New Roman"/>
                        </a:rPr>
                        <a:t> </a:t>
                      </a:r>
                      <a:r>
                        <a:rPr lang="en-US" sz="2000" dirty="0" err="1">
                          <a:latin typeface="Times New Roman"/>
                          <a:ea typeface="SimSun"/>
                          <a:cs typeface="Times New Roman"/>
                        </a:rPr>
                        <a:t>trong</a:t>
                      </a:r>
                      <a:r>
                        <a:rPr lang="en-US" sz="2000" dirty="0">
                          <a:latin typeface="Times New Roman"/>
                          <a:ea typeface="SimSun"/>
                          <a:cs typeface="Times New Roman"/>
                        </a:rPr>
                        <a:t> </a:t>
                      </a:r>
                      <a:r>
                        <a:rPr lang="en-US" sz="2000" dirty="0" err="1">
                          <a:latin typeface="Times New Roman"/>
                          <a:ea typeface="SimSun"/>
                          <a:cs typeface="Times New Roman"/>
                        </a:rPr>
                        <a:t>phép</a:t>
                      </a:r>
                      <a:r>
                        <a:rPr lang="en-US" sz="2000" dirty="0">
                          <a:latin typeface="Times New Roman"/>
                          <a:ea typeface="SimSun"/>
                          <a:cs typeface="Times New Roman"/>
                        </a:rPr>
                        <a:t> </a:t>
                      </a:r>
                      <a:r>
                        <a:rPr lang="en-US" sz="2000" dirty="0" err="1">
                          <a:latin typeface="Times New Roman"/>
                          <a:ea typeface="SimSun"/>
                          <a:cs typeface="Times New Roman"/>
                        </a:rPr>
                        <a:t>liệt</a:t>
                      </a:r>
                      <a:r>
                        <a:rPr lang="en-US" sz="2000" dirty="0">
                          <a:latin typeface="Times New Roman"/>
                          <a:ea typeface="SimSun"/>
                          <a:cs typeface="Times New Roman"/>
                        </a:rPr>
                        <a:t> </a:t>
                      </a:r>
                      <a:r>
                        <a:rPr lang="en-US" sz="2000" dirty="0" err="1">
                          <a:latin typeface="Times New Roman"/>
                          <a:ea typeface="SimSun"/>
                          <a:cs typeface="Times New Roman"/>
                        </a:rPr>
                        <a:t>kê</a:t>
                      </a:r>
                      <a:r>
                        <a:rPr lang="en-US" sz="2000" dirty="0">
                          <a:latin typeface="Times New Roman"/>
                          <a:ea typeface="SimSun"/>
                          <a:cs typeface="Times New Roman"/>
                        </a:rPr>
                        <a:t> </a:t>
                      </a:r>
                      <a:r>
                        <a:rPr lang="en-US" sz="2000" dirty="0" err="1">
                          <a:latin typeface="Times New Roman"/>
                          <a:ea typeface="SimSun"/>
                          <a:cs typeface="Times New Roman"/>
                        </a:rPr>
                        <a:t>phức</a:t>
                      </a:r>
                      <a:r>
                        <a:rPr lang="en-US" sz="2000" dirty="0">
                          <a:latin typeface="Times New Roman"/>
                          <a:ea typeface="SimSun"/>
                          <a:cs typeface="Times New Roman"/>
                        </a:rPr>
                        <a:t> </a:t>
                      </a:r>
                      <a:r>
                        <a:rPr lang="en-US" sz="2000" dirty="0" err="1">
                          <a:latin typeface="Times New Roman"/>
                          <a:ea typeface="SimSun"/>
                          <a:cs typeface="Times New Roman"/>
                        </a:rPr>
                        <a:t>tạp</a:t>
                      </a:r>
                      <a:endParaRPr lang="en-US" sz="12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r>
              <a:rPr lang="en-US" sz="2000" b="1" dirty="0" smtClean="0">
                <a:solidFill>
                  <a:srgbClr val="FF0000"/>
                </a:solidFill>
                <a:latin typeface="Times New Roman" pitchFamily="18" charset="0"/>
                <a:cs typeface="Times New Roman" pitchFamily="18" charset="0"/>
              </a:rPr>
              <a:t> THỰC HÀNH TIẾNG VIỆT: </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1107996"/>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8: </a:t>
            </a:r>
            <a:r>
              <a:rPr lang="en-US" sz="2400" b="1" dirty="0" err="1" smtClean="0">
                <a:latin typeface="Times New Roman" pitchFamily="18" charset="0"/>
                <a:cs typeface="Times New Roman" pitchFamily="18" charset="0"/>
              </a:rPr>
              <a:t>Tạo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cụm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tính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đặt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err="1" smtClean="0">
                <a:latin typeface="Times New Roman" pitchFamily="18" charset="0"/>
                <a:cs typeface="Times New Roman" pitchFamily="18" charset="0"/>
              </a:rPr>
              <a:t>Các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ngon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đau</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dirty="0">
              <a:latin typeface="+mj-lt"/>
              <a:cs typeface="Times New Roman" pitchFamily="18" charset="0"/>
            </a:endParaRPr>
          </a:p>
        </p:txBody>
      </p:sp>
      <p:graphicFrame>
        <p:nvGraphicFramePr>
          <p:cNvPr id="4" name="Table 3"/>
          <p:cNvGraphicFramePr>
            <a:graphicFrameLocks noGrp="1"/>
          </p:cNvGraphicFramePr>
          <p:nvPr/>
        </p:nvGraphicFramePr>
        <p:xfrm>
          <a:off x="381001" y="1752602"/>
          <a:ext cx="8534399" cy="4126992"/>
        </p:xfrm>
        <a:graphic>
          <a:graphicData uri="http://schemas.openxmlformats.org/drawingml/2006/table">
            <a:tbl>
              <a:tblPr/>
              <a:tblGrid>
                <a:gridCol w="1002611"/>
                <a:gridCol w="2863880"/>
                <a:gridCol w="4667908"/>
              </a:tblGrid>
              <a:tr h="762000">
                <a:tc>
                  <a:txBody>
                    <a:bodyPr/>
                    <a:lstStyle/>
                    <a:p>
                      <a:pPr marL="0" marR="0" algn="ctr">
                        <a:lnSpc>
                          <a:spcPct val="115000"/>
                        </a:lnSpc>
                        <a:spcBef>
                          <a:spcPts val="0"/>
                        </a:spcBef>
                        <a:spcAft>
                          <a:spcPts val="0"/>
                        </a:spcAft>
                        <a:tabLst>
                          <a:tab pos="400050" algn="l"/>
                        </a:tabLst>
                      </a:pPr>
                      <a:r>
                        <a:rPr lang="en-US" sz="2400" b="1" dirty="0" err="1">
                          <a:latin typeface="Times New Roman"/>
                          <a:ea typeface="SimSun"/>
                          <a:cs typeface="Times New Roman"/>
                        </a:rPr>
                        <a:t>Tính</a:t>
                      </a:r>
                      <a:r>
                        <a:rPr lang="en-US" sz="2400" b="1" dirty="0">
                          <a:latin typeface="Times New Roman"/>
                          <a:ea typeface="SimSun"/>
                          <a:cs typeface="Times New Roman"/>
                        </a:rPr>
                        <a:t> </a:t>
                      </a:r>
                      <a:r>
                        <a:rPr lang="en-US" sz="2400" b="1" dirty="0" err="1">
                          <a:latin typeface="Times New Roman"/>
                          <a:ea typeface="SimSun"/>
                          <a:cs typeface="Times New Roman"/>
                        </a:rPr>
                        <a:t>từ</a:t>
                      </a:r>
                      <a:endParaRPr lang="en-US" sz="1400" b="1"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400050" algn="l"/>
                        </a:tabLst>
                      </a:pPr>
                      <a:r>
                        <a:rPr lang="en-US" sz="2400" b="1" dirty="0" err="1">
                          <a:latin typeface="Times New Roman"/>
                          <a:ea typeface="SimSun"/>
                          <a:cs typeface="Times New Roman"/>
                        </a:rPr>
                        <a:t>Cụm</a:t>
                      </a:r>
                      <a:r>
                        <a:rPr lang="en-US" sz="2400" b="1" dirty="0">
                          <a:latin typeface="Times New Roman"/>
                          <a:ea typeface="SimSun"/>
                          <a:cs typeface="Times New Roman"/>
                        </a:rPr>
                        <a:t> </a:t>
                      </a:r>
                      <a:r>
                        <a:rPr lang="en-US" sz="2400" b="1" dirty="0" err="1">
                          <a:latin typeface="Times New Roman"/>
                          <a:ea typeface="SimSun"/>
                          <a:cs typeface="Times New Roman"/>
                        </a:rPr>
                        <a:t>tính</a:t>
                      </a:r>
                      <a:r>
                        <a:rPr lang="en-US" sz="2400" b="1" dirty="0">
                          <a:latin typeface="Times New Roman"/>
                          <a:ea typeface="SimSun"/>
                          <a:cs typeface="Times New Roman"/>
                        </a:rPr>
                        <a:t> </a:t>
                      </a:r>
                      <a:r>
                        <a:rPr lang="en-US" sz="2400" b="1" dirty="0" err="1">
                          <a:latin typeface="Times New Roman"/>
                          <a:ea typeface="SimSun"/>
                          <a:cs typeface="Times New Roman"/>
                        </a:rPr>
                        <a:t>từ</a:t>
                      </a:r>
                      <a:endParaRPr lang="en-US" sz="1400" b="1"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tabLst>
                          <a:tab pos="400050" algn="l"/>
                        </a:tabLst>
                      </a:pPr>
                      <a:r>
                        <a:rPr lang="en-US" sz="2400" b="1" dirty="0" err="1">
                          <a:latin typeface="Times New Roman"/>
                          <a:ea typeface="SimSun"/>
                          <a:cs typeface="Times New Roman"/>
                        </a:rPr>
                        <a:t>Câu</a:t>
                      </a:r>
                      <a:r>
                        <a:rPr lang="en-US" sz="2400" b="1" dirty="0">
                          <a:latin typeface="Times New Roman"/>
                          <a:ea typeface="SimSun"/>
                          <a:cs typeface="Times New Roman"/>
                        </a:rPr>
                        <a:t> </a:t>
                      </a:r>
                      <a:endParaRPr lang="en-US" sz="1400" b="1"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0">
                <a:tc>
                  <a:txBody>
                    <a:bodyPr/>
                    <a:lstStyle/>
                    <a:p>
                      <a:pPr marL="0" marR="0">
                        <a:lnSpc>
                          <a:spcPct val="115000"/>
                        </a:lnSpc>
                        <a:spcBef>
                          <a:spcPts val="0"/>
                        </a:spcBef>
                        <a:spcAft>
                          <a:spcPts val="0"/>
                        </a:spcAft>
                        <a:tabLst>
                          <a:tab pos="400050" algn="l"/>
                        </a:tabLst>
                      </a:pPr>
                      <a:r>
                        <a:rPr lang="en-US" sz="2400">
                          <a:latin typeface="Times New Roman"/>
                          <a:ea typeface="SimSun"/>
                          <a:cs typeface="Times New Roman"/>
                        </a:rPr>
                        <a:t>Ngon</a:t>
                      </a:r>
                      <a:endParaRPr lang="en-US" sz="14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400050" algn="l"/>
                        </a:tabLst>
                      </a:pPr>
                      <a:r>
                        <a:rPr lang="en-US" sz="2400" dirty="0" err="1">
                          <a:latin typeface="Times New Roman"/>
                          <a:ea typeface="SimSun"/>
                          <a:cs typeface="Times New Roman"/>
                        </a:rPr>
                        <a:t>rất</a:t>
                      </a:r>
                      <a:r>
                        <a:rPr lang="en-US" sz="2400" dirty="0">
                          <a:latin typeface="Times New Roman"/>
                          <a:ea typeface="SimSun"/>
                          <a:cs typeface="Times New Roman"/>
                        </a:rPr>
                        <a:t> </a:t>
                      </a:r>
                      <a:r>
                        <a:rPr lang="en-US" sz="2400" dirty="0" err="1">
                          <a:latin typeface="Times New Roman"/>
                          <a:ea typeface="SimSun"/>
                          <a:cs typeface="Times New Roman"/>
                        </a:rPr>
                        <a:t>ngon</a:t>
                      </a:r>
                      <a:endParaRPr lang="en-US" sz="14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400050" algn="l"/>
                        </a:tabLst>
                      </a:pPr>
                      <a:r>
                        <a:rPr lang="en-US" sz="2400" dirty="0" err="1">
                          <a:latin typeface="Times New Roman"/>
                          <a:ea typeface="SimSun"/>
                          <a:cs typeface="Times New Roman"/>
                        </a:rPr>
                        <a:t>Bánh</a:t>
                      </a:r>
                      <a:r>
                        <a:rPr lang="en-US" sz="2400" dirty="0">
                          <a:latin typeface="Times New Roman"/>
                          <a:ea typeface="SimSun"/>
                          <a:cs typeface="Times New Roman"/>
                        </a:rPr>
                        <a:t> </a:t>
                      </a:r>
                      <a:r>
                        <a:rPr lang="en-US" sz="2400" dirty="0" err="1">
                          <a:latin typeface="Times New Roman"/>
                          <a:ea typeface="SimSun"/>
                          <a:cs typeface="Times New Roman"/>
                        </a:rPr>
                        <a:t>chưng</a:t>
                      </a:r>
                      <a:r>
                        <a:rPr lang="en-US" sz="2400" dirty="0">
                          <a:latin typeface="Times New Roman"/>
                          <a:ea typeface="SimSun"/>
                          <a:cs typeface="Times New Roman"/>
                        </a:rPr>
                        <a:t>, </a:t>
                      </a:r>
                      <a:r>
                        <a:rPr lang="en-US" sz="2400" dirty="0" err="1">
                          <a:latin typeface="Times New Roman"/>
                          <a:ea typeface="SimSun"/>
                          <a:cs typeface="Times New Roman"/>
                        </a:rPr>
                        <a:t>bánh</a:t>
                      </a:r>
                      <a:r>
                        <a:rPr lang="en-US" sz="2400" dirty="0">
                          <a:latin typeface="Times New Roman"/>
                          <a:ea typeface="SimSun"/>
                          <a:cs typeface="Times New Roman"/>
                        </a:rPr>
                        <a:t> </a:t>
                      </a:r>
                      <a:r>
                        <a:rPr lang="en-US" sz="2400" dirty="0" err="1">
                          <a:latin typeface="Times New Roman"/>
                          <a:ea typeface="SimSun"/>
                          <a:cs typeface="Times New Roman"/>
                        </a:rPr>
                        <a:t>giầy</a:t>
                      </a:r>
                      <a:r>
                        <a:rPr lang="en-US" sz="2400" dirty="0">
                          <a:latin typeface="Times New Roman"/>
                          <a:ea typeface="SimSun"/>
                          <a:cs typeface="Times New Roman"/>
                        </a:rPr>
                        <a:t> </a:t>
                      </a:r>
                      <a:r>
                        <a:rPr lang="en-US" sz="2400" dirty="0" err="1">
                          <a:latin typeface="Times New Roman"/>
                          <a:ea typeface="SimSun"/>
                          <a:cs typeface="Times New Roman"/>
                        </a:rPr>
                        <a:t>bà</a:t>
                      </a:r>
                      <a:r>
                        <a:rPr lang="en-US" sz="2400" dirty="0">
                          <a:latin typeface="Times New Roman"/>
                          <a:ea typeface="SimSun"/>
                          <a:cs typeface="Times New Roman"/>
                        </a:rPr>
                        <a:t> </a:t>
                      </a:r>
                      <a:r>
                        <a:rPr lang="en-US" sz="2400" dirty="0" err="1">
                          <a:latin typeface="Times New Roman"/>
                          <a:ea typeface="SimSun"/>
                          <a:cs typeface="Times New Roman"/>
                        </a:rPr>
                        <a:t>gói</a:t>
                      </a:r>
                      <a:r>
                        <a:rPr lang="en-US" sz="2400" dirty="0">
                          <a:latin typeface="Times New Roman"/>
                          <a:ea typeface="SimSun"/>
                          <a:cs typeface="Times New Roman"/>
                        </a:rPr>
                        <a:t> </a:t>
                      </a:r>
                      <a:r>
                        <a:rPr lang="en-US" sz="2400" u="sng" dirty="0" err="1">
                          <a:latin typeface="Times New Roman"/>
                          <a:ea typeface="SimSun"/>
                          <a:cs typeface="Times New Roman"/>
                        </a:rPr>
                        <a:t>rất</a:t>
                      </a:r>
                      <a:r>
                        <a:rPr lang="en-US" sz="2400" u="sng" dirty="0">
                          <a:latin typeface="Times New Roman"/>
                          <a:ea typeface="SimSun"/>
                          <a:cs typeface="Times New Roman"/>
                        </a:rPr>
                        <a:t> </a:t>
                      </a:r>
                      <a:r>
                        <a:rPr lang="en-US" sz="2400" u="sng" dirty="0" err="1">
                          <a:latin typeface="Times New Roman"/>
                          <a:ea typeface="SimSun"/>
                          <a:cs typeface="Times New Roman"/>
                        </a:rPr>
                        <a:t>ngon</a:t>
                      </a:r>
                      <a:r>
                        <a:rPr lang="en-US" sz="2400" dirty="0">
                          <a:latin typeface="Times New Roman"/>
                          <a:ea typeface="SimSun"/>
                          <a:cs typeface="Times New Roman"/>
                        </a:rPr>
                        <a:t> ạ.</a:t>
                      </a:r>
                      <a:endParaRPr lang="en-US" sz="14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0">
                <a:tc>
                  <a:txBody>
                    <a:bodyPr/>
                    <a:lstStyle/>
                    <a:p>
                      <a:pPr marL="0" marR="0">
                        <a:lnSpc>
                          <a:spcPct val="115000"/>
                        </a:lnSpc>
                        <a:spcBef>
                          <a:spcPts val="0"/>
                        </a:spcBef>
                        <a:spcAft>
                          <a:spcPts val="0"/>
                        </a:spcAft>
                        <a:tabLst>
                          <a:tab pos="400050" algn="l"/>
                        </a:tabLst>
                      </a:pPr>
                      <a:r>
                        <a:rPr lang="en-US" sz="2400">
                          <a:latin typeface="Times New Roman"/>
                          <a:ea typeface="SimSun"/>
                          <a:cs typeface="Times New Roman"/>
                        </a:rPr>
                        <a:t>nhanh</a:t>
                      </a:r>
                      <a:endParaRPr lang="en-US" sz="14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400050" algn="l"/>
                        </a:tabLst>
                      </a:pPr>
                      <a:r>
                        <a:rPr lang="en-US" sz="2400">
                          <a:latin typeface="Times New Roman"/>
                          <a:ea typeface="SimSun"/>
                          <a:cs typeface="Times New Roman"/>
                        </a:rPr>
                        <a:t>Nhanh hơn</a:t>
                      </a:r>
                      <a:endParaRPr lang="en-US" sz="14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400050" algn="l"/>
                        </a:tabLst>
                      </a:pPr>
                      <a:r>
                        <a:rPr lang="en-US" sz="2400" dirty="0" err="1">
                          <a:latin typeface="Times New Roman"/>
                          <a:ea typeface="SimSun"/>
                          <a:cs typeface="Times New Roman"/>
                        </a:rPr>
                        <a:t>Chúng</a:t>
                      </a:r>
                      <a:r>
                        <a:rPr lang="en-US" sz="2400" dirty="0">
                          <a:latin typeface="Times New Roman"/>
                          <a:ea typeface="SimSun"/>
                          <a:cs typeface="Times New Roman"/>
                        </a:rPr>
                        <a:t> </a:t>
                      </a:r>
                      <a:r>
                        <a:rPr lang="en-US" sz="2400" dirty="0" err="1">
                          <a:latin typeface="Times New Roman"/>
                          <a:ea typeface="SimSun"/>
                          <a:cs typeface="Times New Roman"/>
                        </a:rPr>
                        <a:t>mình</a:t>
                      </a:r>
                      <a:r>
                        <a:rPr lang="en-US" sz="2400" dirty="0">
                          <a:latin typeface="Times New Roman"/>
                          <a:ea typeface="SimSun"/>
                          <a:cs typeface="Times New Roman"/>
                        </a:rPr>
                        <a:t> </a:t>
                      </a:r>
                      <a:r>
                        <a:rPr lang="en-US" sz="2400" dirty="0" err="1">
                          <a:latin typeface="Times New Roman"/>
                          <a:ea typeface="SimSun"/>
                          <a:cs typeface="Times New Roman"/>
                        </a:rPr>
                        <a:t>thi</a:t>
                      </a:r>
                      <a:r>
                        <a:rPr lang="en-US" sz="2400" dirty="0">
                          <a:latin typeface="Times New Roman"/>
                          <a:ea typeface="SimSun"/>
                          <a:cs typeface="Times New Roman"/>
                        </a:rPr>
                        <a:t> </a:t>
                      </a:r>
                      <a:r>
                        <a:rPr lang="en-US" sz="2400" dirty="0" err="1">
                          <a:latin typeface="Times New Roman"/>
                          <a:ea typeface="SimSun"/>
                          <a:cs typeface="Times New Roman"/>
                        </a:rPr>
                        <a:t>xem</a:t>
                      </a:r>
                      <a:r>
                        <a:rPr lang="en-US" sz="2400" dirty="0">
                          <a:latin typeface="Times New Roman"/>
                          <a:ea typeface="SimSun"/>
                          <a:cs typeface="Times New Roman"/>
                        </a:rPr>
                        <a:t> </a:t>
                      </a:r>
                      <a:r>
                        <a:rPr lang="en-US" sz="2400" dirty="0" err="1">
                          <a:latin typeface="Times New Roman"/>
                          <a:ea typeface="SimSun"/>
                          <a:cs typeface="Times New Roman"/>
                        </a:rPr>
                        <a:t>ai</a:t>
                      </a:r>
                      <a:r>
                        <a:rPr lang="en-US" sz="2400" dirty="0">
                          <a:latin typeface="Times New Roman"/>
                          <a:ea typeface="SimSun"/>
                          <a:cs typeface="Times New Roman"/>
                        </a:rPr>
                        <a:t> </a:t>
                      </a:r>
                      <a:r>
                        <a:rPr lang="en-US" sz="2400" dirty="0" err="1">
                          <a:latin typeface="Times New Roman"/>
                          <a:ea typeface="SimSun"/>
                          <a:cs typeface="Times New Roman"/>
                        </a:rPr>
                        <a:t>chạy</a:t>
                      </a:r>
                      <a:r>
                        <a:rPr lang="en-US" sz="2400" dirty="0">
                          <a:latin typeface="Times New Roman"/>
                          <a:ea typeface="SimSun"/>
                          <a:cs typeface="Times New Roman"/>
                        </a:rPr>
                        <a:t> </a:t>
                      </a:r>
                      <a:r>
                        <a:rPr lang="en-US" sz="2400" u="sng" dirty="0" err="1">
                          <a:latin typeface="Times New Roman"/>
                          <a:ea typeface="SimSun"/>
                          <a:cs typeface="Times New Roman"/>
                        </a:rPr>
                        <a:t>nhanh</a:t>
                      </a:r>
                      <a:r>
                        <a:rPr lang="en-US" sz="2400" u="sng" dirty="0">
                          <a:latin typeface="Times New Roman"/>
                          <a:ea typeface="SimSun"/>
                          <a:cs typeface="Times New Roman"/>
                        </a:rPr>
                        <a:t> </a:t>
                      </a:r>
                      <a:r>
                        <a:rPr lang="en-US" sz="2400" u="sng" dirty="0" err="1">
                          <a:latin typeface="Times New Roman"/>
                          <a:ea typeface="SimSun"/>
                          <a:cs typeface="Times New Roman"/>
                        </a:rPr>
                        <a:t>hơn</a:t>
                      </a:r>
                      <a:r>
                        <a:rPr lang="en-US" sz="2400" u="sng" dirty="0">
                          <a:latin typeface="Times New Roman"/>
                          <a:ea typeface="SimSun"/>
                          <a:cs typeface="Times New Roman"/>
                        </a:rPr>
                        <a:t>.</a:t>
                      </a:r>
                      <a:endParaRPr lang="en-US" sz="14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0">
                <a:tc>
                  <a:txBody>
                    <a:bodyPr/>
                    <a:lstStyle/>
                    <a:p>
                      <a:pPr marL="0" marR="0">
                        <a:lnSpc>
                          <a:spcPct val="115000"/>
                        </a:lnSpc>
                        <a:spcBef>
                          <a:spcPts val="0"/>
                        </a:spcBef>
                        <a:spcAft>
                          <a:spcPts val="0"/>
                        </a:spcAft>
                        <a:tabLst>
                          <a:tab pos="400050" algn="l"/>
                        </a:tabLst>
                      </a:pPr>
                      <a:r>
                        <a:rPr lang="en-US" sz="2400">
                          <a:latin typeface="Times New Roman"/>
                          <a:ea typeface="SimSun"/>
                          <a:cs typeface="Times New Roman"/>
                        </a:rPr>
                        <a:t>vui</a:t>
                      </a:r>
                      <a:endParaRPr lang="en-US" sz="14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400050" algn="l"/>
                        </a:tabLst>
                      </a:pPr>
                      <a:r>
                        <a:rPr lang="en-US" sz="2400">
                          <a:latin typeface="Times New Roman"/>
                          <a:ea typeface="SimSun"/>
                          <a:cs typeface="Times New Roman"/>
                        </a:rPr>
                        <a:t>Vui quá</a:t>
                      </a:r>
                      <a:endParaRPr lang="en-US" sz="14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400050" algn="l"/>
                        </a:tabLst>
                      </a:pPr>
                      <a:r>
                        <a:rPr lang="en-US" sz="2400" dirty="0" err="1">
                          <a:latin typeface="Times New Roman"/>
                          <a:ea typeface="SimSun"/>
                          <a:cs typeface="Times New Roman"/>
                        </a:rPr>
                        <a:t>Lớp</a:t>
                      </a:r>
                      <a:r>
                        <a:rPr lang="en-US" sz="2400" dirty="0">
                          <a:latin typeface="Times New Roman"/>
                          <a:ea typeface="SimSun"/>
                          <a:cs typeface="Times New Roman"/>
                        </a:rPr>
                        <a:t> </a:t>
                      </a:r>
                      <a:r>
                        <a:rPr lang="en-US" sz="2400" dirty="0" err="1">
                          <a:latin typeface="Times New Roman"/>
                          <a:ea typeface="SimSun"/>
                          <a:cs typeface="Times New Roman"/>
                        </a:rPr>
                        <a:t>chúng</a:t>
                      </a:r>
                      <a:r>
                        <a:rPr lang="en-US" sz="2400" dirty="0">
                          <a:latin typeface="Times New Roman"/>
                          <a:ea typeface="SimSun"/>
                          <a:cs typeface="Times New Roman"/>
                        </a:rPr>
                        <a:t> </a:t>
                      </a:r>
                      <a:r>
                        <a:rPr lang="en-US" sz="2400" dirty="0" err="1">
                          <a:latin typeface="Times New Roman"/>
                          <a:ea typeface="SimSun"/>
                          <a:cs typeface="Times New Roman"/>
                        </a:rPr>
                        <a:t>mình</a:t>
                      </a:r>
                      <a:r>
                        <a:rPr lang="en-US" sz="2400" dirty="0">
                          <a:latin typeface="Times New Roman"/>
                          <a:ea typeface="SimSun"/>
                          <a:cs typeface="Times New Roman"/>
                        </a:rPr>
                        <a:t> </a:t>
                      </a:r>
                      <a:r>
                        <a:rPr lang="en-US" sz="2400" u="sng" dirty="0" err="1">
                          <a:latin typeface="Times New Roman"/>
                          <a:ea typeface="SimSun"/>
                          <a:cs typeface="Times New Roman"/>
                        </a:rPr>
                        <a:t>vui</a:t>
                      </a:r>
                      <a:r>
                        <a:rPr lang="en-US" sz="2400" u="sng" dirty="0">
                          <a:latin typeface="Times New Roman"/>
                          <a:ea typeface="SimSun"/>
                          <a:cs typeface="Times New Roman"/>
                        </a:rPr>
                        <a:t> </a:t>
                      </a:r>
                      <a:r>
                        <a:rPr lang="en-US" sz="2400" u="sng" dirty="0" err="1">
                          <a:latin typeface="Times New Roman"/>
                          <a:ea typeface="SimSun"/>
                          <a:cs typeface="Times New Roman"/>
                        </a:rPr>
                        <a:t>quá</a:t>
                      </a:r>
                      <a:r>
                        <a:rPr lang="en-US" sz="2400" u="sng" dirty="0">
                          <a:latin typeface="Times New Roman"/>
                          <a:ea typeface="SimSun"/>
                          <a:cs typeface="Times New Roman"/>
                        </a:rPr>
                        <a:t>.</a:t>
                      </a:r>
                      <a:endParaRPr lang="en-US" sz="14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0">
                <a:tc>
                  <a:txBody>
                    <a:bodyPr/>
                    <a:lstStyle/>
                    <a:p>
                      <a:pPr marL="0" marR="0">
                        <a:lnSpc>
                          <a:spcPct val="115000"/>
                        </a:lnSpc>
                        <a:spcBef>
                          <a:spcPts val="0"/>
                        </a:spcBef>
                        <a:spcAft>
                          <a:spcPts val="0"/>
                        </a:spcAft>
                        <a:tabLst>
                          <a:tab pos="400050" algn="l"/>
                        </a:tabLst>
                      </a:pPr>
                      <a:r>
                        <a:rPr lang="en-US" sz="2400">
                          <a:latin typeface="Times New Roman"/>
                          <a:ea typeface="SimSun"/>
                          <a:cs typeface="Times New Roman"/>
                        </a:rPr>
                        <a:t>đau</a:t>
                      </a:r>
                      <a:endParaRPr lang="en-US" sz="14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400050" algn="l"/>
                        </a:tabLst>
                      </a:pPr>
                      <a:r>
                        <a:rPr lang="en-US" sz="2400">
                          <a:latin typeface="Times New Roman"/>
                          <a:ea typeface="SimSun"/>
                          <a:cs typeface="Times New Roman"/>
                        </a:rPr>
                        <a:t>Hơi đau</a:t>
                      </a:r>
                      <a:endParaRPr lang="en-US" sz="140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400050" algn="l"/>
                        </a:tabLst>
                      </a:pPr>
                      <a:r>
                        <a:rPr lang="en-US" sz="2400" dirty="0" err="1">
                          <a:latin typeface="Times New Roman"/>
                          <a:ea typeface="SimSun"/>
                          <a:cs typeface="Times New Roman"/>
                        </a:rPr>
                        <a:t>Lan</a:t>
                      </a:r>
                      <a:r>
                        <a:rPr lang="en-US" sz="2400" dirty="0">
                          <a:latin typeface="Times New Roman"/>
                          <a:ea typeface="SimSun"/>
                          <a:cs typeface="Times New Roman"/>
                        </a:rPr>
                        <a:t> </a:t>
                      </a:r>
                      <a:r>
                        <a:rPr lang="en-US" sz="2400" dirty="0" err="1">
                          <a:latin typeface="Times New Roman"/>
                          <a:ea typeface="SimSun"/>
                          <a:cs typeface="Times New Roman"/>
                        </a:rPr>
                        <a:t>chỉ</a:t>
                      </a:r>
                      <a:r>
                        <a:rPr lang="en-US" sz="2400" dirty="0">
                          <a:latin typeface="Times New Roman"/>
                          <a:ea typeface="SimSun"/>
                          <a:cs typeface="Times New Roman"/>
                        </a:rPr>
                        <a:t> </a:t>
                      </a:r>
                      <a:r>
                        <a:rPr lang="en-US" sz="2400" u="sng" dirty="0" err="1">
                          <a:latin typeface="Times New Roman"/>
                          <a:ea typeface="SimSun"/>
                          <a:cs typeface="Times New Roman"/>
                        </a:rPr>
                        <a:t>hơi</a:t>
                      </a:r>
                      <a:r>
                        <a:rPr lang="en-US" sz="2400" u="sng" dirty="0">
                          <a:latin typeface="Times New Roman"/>
                          <a:ea typeface="SimSun"/>
                          <a:cs typeface="Times New Roman"/>
                        </a:rPr>
                        <a:t> </a:t>
                      </a:r>
                      <a:r>
                        <a:rPr lang="en-US" sz="2400" u="sng" dirty="0" err="1">
                          <a:latin typeface="Times New Roman"/>
                          <a:ea typeface="SimSun"/>
                          <a:cs typeface="Times New Roman"/>
                        </a:rPr>
                        <a:t>đau</a:t>
                      </a:r>
                      <a:r>
                        <a:rPr lang="en-US" sz="2400" u="sng" dirty="0">
                          <a:latin typeface="Times New Roman"/>
                          <a:ea typeface="SimSun"/>
                          <a:cs typeface="Times New Roman"/>
                        </a:rPr>
                        <a:t> </a:t>
                      </a:r>
                      <a:r>
                        <a:rPr lang="en-US" sz="2400" u="sng" dirty="0" err="1">
                          <a:latin typeface="Times New Roman"/>
                          <a:ea typeface="SimSun"/>
                          <a:cs typeface="Times New Roman"/>
                        </a:rPr>
                        <a:t>thôi</a:t>
                      </a:r>
                      <a:r>
                        <a:rPr lang="en-US" sz="2400" dirty="0">
                          <a:latin typeface="Times New Roman"/>
                          <a:ea typeface="SimSun"/>
                          <a:cs typeface="Times New Roman"/>
                        </a:rPr>
                        <a:t>, </a:t>
                      </a:r>
                      <a:r>
                        <a:rPr lang="en-US" sz="2400" dirty="0" err="1">
                          <a:latin typeface="Times New Roman"/>
                          <a:ea typeface="SimSun"/>
                          <a:cs typeface="Times New Roman"/>
                        </a:rPr>
                        <a:t>bạn</a:t>
                      </a:r>
                      <a:r>
                        <a:rPr lang="en-US" sz="2400" dirty="0">
                          <a:latin typeface="Times New Roman"/>
                          <a:ea typeface="SimSun"/>
                          <a:cs typeface="Times New Roman"/>
                        </a:rPr>
                        <a:t> </a:t>
                      </a:r>
                      <a:r>
                        <a:rPr lang="en-US" sz="2400" dirty="0" err="1">
                          <a:latin typeface="Times New Roman"/>
                          <a:ea typeface="SimSun"/>
                          <a:cs typeface="Times New Roman"/>
                        </a:rPr>
                        <a:t>không</a:t>
                      </a:r>
                      <a:r>
                        <a:rPr lang="en-US" sz="2400" dirty="0">
                          <a:latin typeface="Times New Roman"/>
                          <a:ea typeface="SimSun"/>
                          <a:cs typeface="Times New Roman"/>
                        </a:rPr>
                        <a:t> </a:t>
                      </a:r>
                      <a:r>
                        <a:rPr lang="en-US" sz="2400" dirty="0" err="1">
                          <a:latin typeface="Times New Roman"/>
                          <a:ea typeface="SimSun"/>
                          <a:cs typeface="Times New Roman"/>
                        </a:rPr>
                        <a:t>phải</a:t>
                      </a:r>
                      <a:r>
                        <a:rPr lang="en-US" sz="2400" dirty="0">
                          <a:latin typeface="Times New Roman"/>
                          <a:ea typeface="SimSun"/>
                          <a:cs typeface="Times New Roman"/>
                        </a:rPr>
                        <a:t> lo.</a:t>
                      </a:r>
                      <a:endParaRPr lang="en-US" sz="1400" dirty="0">
                        <a:latin typeface="Calibri"/>
                        <a:ea typeface="SimSun"/>
                        <a:cs typeface="Times New Roman"/>
                      </a:endParaRPr>
                    </a:p>
                  </a:txBody>
                  <a:tcPr marL="64941" marR="649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5262979"/>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I. NGHĨA CỦA TỪ:</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1. Khái niệm</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 Nghĩa của từ là nội dung (sự việc, tính chất, hoạt động, quan hệ…) mà từ biểu thị.</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Nghĩa của từ thường đứng sau dấu 2 chấm (:)</a:t>
            </a:r>
            <a:endParaRPr lang="en-US" sz="2400" dirty="0" smtClean="0">
              <a:latin typeface="Times New Roman" pitchFamily="18" charset="0"/>
              <a:cs typeface="Times New Roman" pitchFamily="18" charset="0"/>
            </a:endParaRPr>
          </a:p>
          <a:p>
            <a:pPr algn="just"/>
            <a:r>
              <a:rPr lang="pt-BR" sz="2400" i="1" dirty="0" smtClean="0">
                <a:latin typeface="Times New Roman" pitchFamily="18" charset="0"/>
                <a:cs typeface="Times New Roman" pitchFamily="18" charset="0"/>
              </a:rPr>
              <a:t>Ví dụ:</a:t>
            </a:r>
            <a:r>
              <a:rPr lang="pt-BR" sz="2400" dirty="0" smtClean="0">
                <a:latin typeface="Times New Roman" pitchFamily="18" charset="0"/>
                <a:cs typeface="Times New Roman" pitchFamily="18" charset="0"/>
              </a:rPr>
              <a:t> Cây</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Hình thức: Là từ đơn, chỉ có một tiếng.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Nội dung: chỉ một loài thực vật.</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Dưới đây là một số chú thích trong những bài văn các em đã học:</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Tập quán: Thói quen của một cộng đồng (địa phương, dân tộc…) được hình thành từ lâu trong cuộc sống, được mọi người làm theo.</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Lẫm liệt:</a:t>
            </a:r>
            <a:r>
              <a:rPr lang="pt-BR" sz="2400" b="1"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Hùng dũng, oai nghiêm.</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Nao núng:</a:t>
            </a:r>
            <a:r>
              <a:rPr lang="pt-BR" sz="2400" b="1"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Lung lay, không vững lòng tin ở mình nữa.</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ox(in)">
                                      <p:cBhvr>
                                        <p:cTn id="3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 </a:t>
            </a:r>
            <a:r>
              <a:rPr lang="en-US" sz="2000" b="1" dirty="0" smtClean="0">
                <a:solidFill>
                  <a:srgbClr val="FF0000"/>
                </a:solidFill>
                <a:latin typeface="Times New Roman" pitchFamily="18" charset="0"/>
                <a:cs typeface="Times New Roman" pitchFamily="18" charset="0"/>
              </a:rPr>
              <a:t>CỤM TỪ, </a:t>
            </a:r>
          </a:p>
          <a:p>
            <a:pPr algn="ctr"/>
            <a:r>
              <a:rPr lang="en-US" sz="2000" b="1" dirty="0" smtClean="0">
                <a:solidFill>
                  <a:srgbClr val="FF0000"/>
                </a:solidFill>
                <a:latin typeface="Times New Roman" pitchFamily="18" charset="0"/>
                <a:cs typeface="Times New Roman" pitchFamily="18" charset="0"/>
              </a:rPr>
              <a:t>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637097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 LÍ THUYẾT </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1. Cụm động từ</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a. Khái niệm:  </a:t>
            </a:r>
            <a:r>
              <a:rPr lang="vi-VN" sz="2400" dirty="0" smtClean="0">
                <a:latin typeface="Times New Roman" pitchFamily="18" charset="0"/>
                <a:cs typeface="Times New Roman" pitchFamily="18" charset="0"/>
              </a:rPr>
              <a:t>Cụm động từ là tập hợp từ, gồm động từ trung tâm và một số từ ngữ phụ thuộc đứng trước, đứng sau động từ trung tâm ấy.</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b. Cấu tạo:</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Cụm danh từ gồm ba phần: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Phần trung tâm ở giữa: là động từ</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Phần phụ trước: Thường bổ sung cho động từ ý nghĩa về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sẽ</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phủ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chẳng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đều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cứ</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p>
          <a:p>
            <a:pPr algn="just"/>
            <a:r>
              <a:rPr lang="vi-VN" sz="2400" dirty="0" smtClean="0">
                <a:latin typeface="Times New Roman" pitchFamily="18" charset="0"/>
                <a:cs typeface="Times New Roman" pitchFamily="18" charset="0"/>
              </a:rPr>
              <a:t>+ Mức độ của trạng thái </a:t>
            </a:r>
            <a:r>
              <a:rPr lang="vi-VN" sz="2400" i="1" dirty="0" smtClean="0">
                <a:latin typeface="Times New Roman" pitchFamily="18" charset="0"/>
                <a:cs typeface="Times New Roman" pitchFamily="18" charset="0"/>
              </a:rPr>
              <a:t>(rất, hơi, quá,...)</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Phần phụ sau: thường bổ sung cho động từ những ý nghĩa về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Đối tượng </a:t>
            </a:r>
            <a:r>
              <a:rPr lang="vi-VN" sz="2400" i="1" dirty="0" smtClean="0">
                <a:latin typeface="Times New Roman" pitchFamily="18" charset="0"/>
                <a:cs typeface="Times New Roman" pitchFamily="18" charset="0"/>
              </a:rPr>
              <a:t>(đọc sách),</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Địa điểm </a:t>
            </a:r>
            <a:r>
              <a:rPr lang="vi-VN" sz="2400" i="1" dirty="0" smtClean="0">
                <a:latin typeface="Times New Roman" pitchFamily="18" charset="0"/>
                <a:cs typeface="Times New Roman" pitchFamily="18" charset="0"/>
              </a:rPr>
              <a:t>(đi Hà Nội),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Thời gian </a:t>
            </a:r>
            <a:r>
              <a:rPr lang="vi-VN" sz="2400" i="1" dirty="0" smtClean="0">
                <a:latin typeface="Times New Roman" pitchFamily="18" charset="0"/>
                <a:cs typeface="Times New Roman" pitchFamily="18" charset="0"/>
              </a:rPr>
              <a:t>(làm việc từ sáng),...</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6370975"/>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2. Các cách giải nghĩa của từ ngữ </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Để hiểu nghĩa của từ ngữ thông thường có thể dùng các cách sau:</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 Cách 1: </a:t>
            </a:r>
            <a:r>
              <a:rPr lang="pt-BR" sz="2400" dirty="0" smtClean="0">
                <a:latin typeface="Times New Roman" pitchFamily="18" charset="0"/>
                <a:cs typeface="Times New Roman" pitchFamily="18" charset="0"/>
              </a:rPr>
              <a:t>Tra từ điển.</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 Cách 2: </a:t>
            </a:r>
            <a:r>
              <a:rPr lang="pt-BR" sz="2400" dirty="0" smtClean="0">
                <a:latin typeface="Times New Roman" pitchFamily="18" charset="0"/>
                <a:cs typeface="Times New Roman" pitchFamily="18" charset="0"/>
              </a:rPr>
              <a:t>Dựa vào các yếu tố tạo nên từ ngữ đó để suy đoán nghĩa của nó.</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Ví dụ</a:t>
            </a:r>
            <a:r>
              <a:rPr lang="pt-BR" sz="2400" dirty="0" smtClean="0">
                <a:latin typeface="Times New Roman" pitchFamily="18" charset="0"/>
                <a:cs typeface="Times New Roman" pitchFamily="18" charset="0"/>
              </a:rPr>
              <a:t>: </a:t>
            </a:r>
            <a:r>
              <a:rPr lang="pt-BR" sz="2400" i="1" dirty="0" smtClean="0">
                <a:latin typeface="Times New Roman" pitchFamily="18" charset="0"/>
                <a:cs typeface="Times New Roman" pitchFamily="18" charset="0"/>
              </a:rPr>
              <a:t>gia tài:</a:t>
            </a:r>
            <a:r>
              <a:rPr lang="pt-BR"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 </a:t>
            </a:r>
            <a:r>
              <a:rPr lang="pt-BR" sz="2400" i="1" dirty="0" smtClean="0">
                <a:latin typeface="Times New Roman" pitchFamily="18" charset="0"/>
                <a:cs typeface="Times New Roman" pitchFamily="18" charset="0"/>
              </a:rPr>
              <a:t>gia</a:t>
            </a:r>
            <a:r>
              <a:rPr lang="pt-BR" sz="2400" dirty="0" smtClean="0">
                <a:latin typeface="Times New Roman" pitchFamily="18" charset="0"/>
                <a:cs typeface="Times New Roman" pitchFamily="18" charset="0"/>
              </a:rPr>
              <a:t> là nhà,</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a:t>
            </a:r>
            <a:r>
              <a:rPr lang="pt-BR" sz="2400" i="1" dirty="0" smtClean="0">
                <a:latin typeface="Times New Roman" pitchFamily="18" charset="0"/>
                <a:cs typeface="Times New Roman" pitchFamily="18" charset="0"/>
              </a:rPr>
              <a:t>tài</a:t>
            </a:r>
            <a:r>
              <a:rPr lang="pt-BR" sz="2400" dirty="0" smtClean="0">
                <a:latin typeface="Times New Roman" pitchFamily="18" charset="0"/>
                <a:cs typeface="Times New Roman" pitchFamily="18" charset="0"/>
              </a:rPr>
              <a:t> là của cải</a:t>
            </a:r>
            <a:br>
              <a:rPr lang="pt-BR" sz="2400" dirty="0" smtClean="0">
                <a:latin typeface="Times New Roman" pitchFamily="18" charset="0"/>
                <a:cs typeface="Times New Roman" pitchFamily="18" charset="0"/>
              </a:rPr>
            </a:br>
            <a:r>
              <a:rPr lang="pt-BR" sz="2400" dirty="0" smtClean="0">
                <a:latin typeface="Times New Roman" pitchFamily="18" charset="0"/>
                <a:cs typeface="Times New Roman" pitchFamily="18" charset="0"/>
              </a:rPr>
              <a:t>- </a:t>
            </a:r>
            <a:r>
              <a:rPr lang="pt-BR" sz="2400" b="1" dirty="0" smtClean="0">
                <a:latin typeface="Times New Roman" pitchFamily="18" charset="0"/>
                <a:cs typeface="Times New Roman" pitchFamily="18" charset="0"/>
              </a:rPr>
              <a:t>gia tài: </a:t>
            </a:r>
            <a:r>
              <a:rPr lang="pt-BR" sz="2400" dirty="0" smtClean="0">
                <a:latin typeface="Times New Roman" pitchFamily="18" charset="0"/>
                <a:cs typeface="Times New Roman" pitchFamily="18" charset="0"/>
              </a:rPr>
              <a:t>là của cải riêng của một người hay một gia đình.</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Để giải thích nghĩa của từ ngữ trong câu, đoạn văn, nên dựa vào các từ ngữ xung quanh</a:t>
            </a:r>
            <a:r>
              <a:rPr lang="pt-BR"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pt-BR" sz="2400" b="1" dirty="0" smtClean="0">
                <a:latin typeface="Times New Roman" pitchFamily="18" charset="0"/>
                <a:cs typeface="Times New Roman" pitchFamily="18" charset="0"/>
              </a:rPr>
              <a:t>Ví dụ: “</a:t>
            </a:r>
            <a:r>
              <a:rPr lang="pt-BR" sz="2400" i="1" dirty="0" smtClean="0">
                <a:latin typeface="Times New Roman" pitchFamily="18" charset="0"/>
                <a:cs typeface="Times New Roman" pitchFamily="18" charset="0"/>
              </a:rPr>
              <a:t>Hai bên đánh nhau </a:t>
            </a:r>
            <a:r>
              <a:rPr lang="pt-BR" sz="2400" b="1" i="1" dirty="0" smtClean="0">
                <a:latin typeface="Times New Roman" pitchFamily="18" charset="0"/>
                <a:cs typeface="Times New Roman" pitchFamily="18" charset="0"/>
              </a:rPr>
              <a:t>ròng rã</a:t>
            </a:r>
            <a:r>
              <a:rPr lang="pt-BR" sz="2400" i="1" dirty="0" smtClean="0">
                <a:latin typeface="Times New Roman" pitchFamily="18" charset="0"/>
                <a:cs typeface="Times New Roman" pitchFamily="18" charset="0"/>
              </a:rPr>
              <a:t> suốt mấy tháng trời, cuối cùng Sơn Tinh vẫn vững vàng mà sức Thủy Tinh thì đã kiệt.”</a:t>
            </a:r>
            <a:endParaRPr lang="en-US" sz="2400" dirty="0" smtClean="0">
              <a:latin typeface="Times New Roman" pitchFamily="18" charset="0"/>
              <a:cs typeface="Times New Roman" pitchFamily="18" charset="0"/>
            </a:endParaRPr>
          </a:p>
          <a:p>
            <a:r>
              <a:rPr lang="pt-BR" sz="2400" i="1" dirty="0" smtClean="0">
                <a:latin typeface="Times New Roman" pitchFamily="18" charset="0"/>
                <a:cs typeface="Times New Roman" pitchFamily="18" charset="0"/>
              </a:rPr>
              <a:t>- Nghĩa của từ “ròng rã” </a:t>
            </a:r>
            <a:r>
              <a:rPr lang="pt-BR" sz="2400" dirty="0" smtClean="0">
                <a:latin typeface="Times New Roman" pitchFamily="18" charset="0"/>
                <a:cs typeface="Times New Roman" pitchFamily="18" charset="0"/>
              </a:rPr>
              <a:t>có thể dựa vào các từ xung quanh như </a:t>
            </a:r>
            <a:r>
              <a:rPr lang="pt-BR" sz="2400" i="1" dirty="0" smtClean="0">
                <a:latin typeface="Times New Roman" pitchFamily="18" charset="0"/>
                <a:cs typeface="Times New Roman" pitchFamily="18" charset="0"/>
              </a:rPr>
              <a:t>“suốt mấy tháng trời”, “cuối cùng” “đã kiệt” </a:t>
            </a:r>
            <a:r>
              <a:rPr lang="pt-BR" sz="2400" dirty="0" smtClean="0">
                <a:latin typeface="Times New Roman" pitchFamily="18" charset="0"/>
                <a:cs typeface="Times New Roman" pitchFamily="18" charset="0"/>
              </a:rPr>
              <a:t>để suy ra nghĩa của từ </a:t>
            </a:r>
            <a:r>
              <a:rPr lang="pt-BR" sz="2400" i="1" dirty="0" smtClean="0">
                <a:latin typeface="Times New Roman" pitchFamily="18" charset="0"/>
                <a:cs typeface="Times New Roman" pitchFamily="18" charset="0"/>
              </a:rPr>
              <a:t>ròng rã</a:t>
            </a:r>
            <a:r>
              <a:rPr lang="pt-BR" sz="2400" dirty="0" smtClean="0">
                <a:latin typeface="Times New Roman" pitchFamily="18" charset="0"/>
                <a:cs typeface="Times New Roman" pitchFamily="18" charset="0"/>
              </a:rPr>
              <a:t> là liên tục, kéo dài, dai dẳng mãi rồi mới kết thúc.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6247864"/>
          </a:xfrm>
          <a:prstGeom prst="rect">
            <a:avLst/>
          </a:prstGeom>
          <a:noFill/>
        </p:spPr>
        <p:txBody>
          <a:bodyPr wrap="square" rtlCol="0">
            <a:spAutoFit/>
          </a:bodyPr>
          <a:lstStyle/>
          <a:p>
            <a:pPr algn="just"/>
            <a:r>
              <a:rPr lang="pt-BR" sz="2000" b="1" dirty="0" smtClean="0">
                <a:latin typeface="Times New Roman" pitchFamily="18" charset="0"/>
                <a:cs typeface="Times New Roman" pitchFamily="18" charset="0"/>
              </a:rPr>
              <a:t>II. THÀNH NGỮ:</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1. </a:t>
            </a:r>
            <a:r>
              <a:rPr lang="pt-BR" sz="2000" dirty="0" smtClean="0">
                <a:latin typeface="Times New Roman" pitchFamily="18" charset="0"/>
                <a:cs typeface="Times New Roman" pitchFamily="18" charset="0"/>
              </a:rPr>
              <a:t>Thành ngữ là một loại cụm từ có cấu tạo ổn định. Nghĩa của thành ngữ có tính hình tượng, biểu trưng và giàu cảm xúc.</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2. </a:t>
            </a:r>
            <a:r>
              <a:rPr lang="pt-BR" sz="2000" dirty="0" smtClean="0">
                <a:latin typeface="Times New Roman" pitchFamily="18" charset="0"/>
                <a:cs typeface="Times New Roman" pitchFamily="18" charset="0"/>
              </a:rPr>
              <a:t>Thành ngữ có khả năng hoạt động ngữ pháp như từ, tức có thể thay thế cho từ trong câu. Ví dụ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a:t>
            </a:r>
            <a:r>
              <a:rPr lang="pt-BR" sz="2000" i="1" dirty="0" smtClean="0">
                <a:latin typeface="Times New Roman" pitchFamily="18" charset="0"/>
                <a:cs typeface="Times New Roman" pitchFamily="18" charset="0"/>
              </a:rPr>
              <a:t>- Nó nói </a:t>
            </a:r>
            <a:r>
              <a:rPr lang="pt-BR" sz="2000" b="1" i="1" dirty="0" smtClean="0">
                <a:latin typeface="Times New Roman" pitchFamily="18" charset="0"/>
                <a:cs typeface="Times New Roman" pitchFamily="18" charset="0"/>
              </a:rPr>
              <a:t>dai</a:t>
            </a:r>
            <a:r>
              <a:rPr lang="pt-BR"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pt-BR" sz="2000" i="1" dirty="0" smtClean="0">
                <a:latin typeface="Times New Roman" pitchFamily="18" charset="0"/>
                <a:cs typeface="Times New Roman" pitchFamily="18" charset="0"/>
              </a:rPr>
              <a:t> - Nó nói </a:t>
            </a:r>
            <a:r>
              <a:rPr lang="pt-BR" sz="2000" b="1" i="1" dirty="0" smtClean="0">
                <a:latin typeface="Times New Roman" pitchFamily="18" charset="0"/>
                <a:cs typeface="Times New Roman" pitchFamily="18" charset="0"/>
              </a:rPr>
              <a:t>dai như đỉa</a:t>
            </a:r>
            <a:r>
              <a:rPr lang="pt-BR"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Sử dụng thành ngữ, người nói, viết có khả năng thể hiện thái độ, cảm xúc, cách đánh giá của mình đối với sự vật, hiện tượng v.v… So sánh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Mắng          </a:t>
            </a:r>
            <a:r>
              <a:rPr lang="pt-BR" sz="2000" b="1" dirty="0" smtClean="0">
                <a:latin typeface="Times New Roman" pitchFamily="18" charset="0"/>
                <a:cs typeface="Times New Roman" pitchFamily="18" charset="0"/>
              </a:rPr>
              <a:t>- </a:t>
            </a:r>
            <a:r>
              <a:rPr lang="pt-BR" sz="2000" i="1" dirty="0" smtClean="0">
                <a:latin typeface="Times New Roman" pitchFamily="18" charset="0"/>
                <a:cs typeface="Times New Roman" pitchFamily="18" charset="0"/>
              </a:rPr>
              <a:t>mắng như tát nước vào mặt;</a:t>
            </a:r>
            <a:endParaRPr lang="en-US" sz="2000" dirty="0" smtClean="0">
              <a:latin typeface="Times New Roman" pitchFamily="18" charset="0"/>
              <a:cs typeface="Times New Roman" pitchFamily="18" charset="0"/>
            </a:endParaRPr>
          </a:p>
          <a:p>
            <a:pPr algn="just"/>
            <a:r>
              <a:rPr lang="pt-BR" sz="2000" i="1" dirty="0" smtClean="0">
                <a:latin typeface="Times New Roman" pitchFamily="18" charset="0"/>
                <a:cs typeface="Times New Roman" pitchFamily="18" charset="0"/>
              </a:rPr>
              <a:t>                             </a:t>
            </a:r>
            <a:r>
              <a:rPr lang="pt-BR" sz="2000" b="1" dirty="0" smtClean="0">
                <a:latin typeface="Times New Roman" pitchFamily="18" charset="0"/>
                <a:cs typeface="Times New Roman" pitchFamily="18" charset="0"/>
              </a:rPr>
              <a:t>-</a:t>
            </a:r>
            <a:r>
              <a:rPr lang="pt-BR" sz="2000" i="1" dirty="0" smtClean="0">
                <a:latin typeface="Times New Roman" pitchFamily="18" charset="0"/>
                <a:cs typeface="Times New Roman" pitchFamily="18" charset="0"/>
              </a:rPr>
              <a:t> mắng vuốt mặt không kịp.</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3. </a:t>
            </a:r>
            <a:r>
              <a:rPr lang="pt-BR" sz="2000" dirty="0" smtClean="0">
                <a:latin typeface="Times New Roman" pitchFamily="18" charset="0"/>
                <a:cs typeface="Times New Roman" pitchFamily="18" charset="0"/>
              </a:rPr>
              <a:t>Nghĩa của thành ngữ thường được suy ra từ nghĩa đen của các từ tạo nên thông qua các phép chuyển nghĩa như ẩn dụ, so sánh…</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Đặc biệt, tính biểu trưng hoá, tức lấy tính chất của sự vật, sự việc cụ thể để biểu thị các tính chất, đặc điểm khái quát là đặc trưng ngữ nghĩa nổi bật của thành ngữ. Ví dụ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Thành ngữ </a:t>
            </a:r>
            <a:r>
              <a:rPr lang="pt-BR" sz="2000" i="1" dirty="0" smtClean="0">
                <a:latin typeface="Times New Roman" pitchFamily="18" charset="0"/>
                <a:cs typeface="Times New Roman" pitchFamily="18" charset="0"/>
              </a:rPr>
              <a:t>Ếch ngồi đáy giếng</a:t>
            </a:r>
            <a:r>
              <a:rPr lang="pt-BR" sz="2000" dirty="0" smtClean="0">
                <a:latin typeface="Times New Roman" pitchFamily="18" charset="0"/>
                <a:cs typeface="Times New Roman" pitchFamily="18" charset="0"/>
              </a:rPr>
              <a:t> với nghĩa đen chỉ một sự việc cụ thể (ếch sống dưới giếng, nhìn lên bầu trời qua miệng giếng, lầm tưởng bầu trời chỉ là một khoảng nhỏ như chiếc vung) được dùng để biểu thị đặc điểm khái quát: “hiểu biết ít, tầm nhìn bị hạn chế, do điều kiện tiếp xúc hạn hẹp”.</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09600"/>
            <a:ext cx="8991600" cy="6968907"/>
          </a:xfrm>
          <a:prstGeom prst="rect">
            <a:avLst/>
          </a:prstGeom>
          <a:noFill/>
        </p:spPr>
        <p:txBody>
          <a:bodyPr wrap="square" rtlCol="0">
            <a:spAutoFit/>
          </a:bodyPr>
          <a:lstStyle/>
          <a:p>
            <a:pPr algn="just"/>
            <a:r>
              <a:rPr lang="pt-BR" sz="2400" dirty="0" smtClean="0">
                <a:latin typeface="Times New Roman" pitchFamily="18" charset="0"/>
                <a:cs typeface="Times New Roman" pitchFamily="18" charset="0"/>
              </a:rPr>
              <a:t>- Thành ngữ </a:t>
            </a:r>
            <a:r>
              <a:rPr lang="pt-BR" sz="2400" i="1" dirty="0" smtClean="0">
                <a:latin typeface="Times New Roman" pitchFamily="18" charset="0"/>
                <a:cs typeface="Times New Roman" pitchFamily="18" charset="0"/>
              </a:rPr>
              <a:t>Mèo nhỏ bắt chuột con</a:t>
            </a:r>
            <a:r>
              <a:rPr lang="pt-BR" sz="2400" dirty="0" smtClean="0">
                <a:latin typeface="Times New Roman" pitchFamily="18" charset="0"/>
                <a:cs typeface="Times New Roman" pitchFamily="18" charset="0"/>
              </a:rPr>
              <a:t> có nghĩa đen chỉ một việc cụ thể được dùng để biểu thị việc làm vừa phải, phù hợp với khả năng và sức lực của mình:</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Thành ngữ </a:t>
            </a:r>
            <a:r>
              <a:rPr lang="pt-BR" sz="2400" i="1" dirty="0" smtClean="0">
                <a:latin typeface="Times New Roman" pitchFamily="18" charset="0"/>
                <a:cs typeface="Times New Roman" pitchFamily="18" charset="0"/>
              </a:rPr>
              <a:t>Mèo mù vớ cá rán</a:t>
            </a:r>
            <a:r>
              <a:rPr lang="pt-BR" sz="2400" dirty="0" smtClean="0">
                <a:latin typeface="Times New Roman" pitchFamily="18" charset="0"/>
                <a:cs typeface="Times New Roman" pitchFamily="18" charset="0"/>
              </a:rPr>
              <a:t> được dùng để biểu thị sự may mắn bất ngờ, ngoài khả năng.</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4. </a:t>
            </a:r>
            <a:r>
              <a:rPr lang="pt-BR" sz="2400" dirty="0" smtClean="0">
                <a:latin typeface="Times New Roman" pitchFamily="18" charset="0"/>
                <a:cs typeface="Times New Roman" pitchFamily="18" charset="0"/>
              </a:rPr>
              <a:t>Mỗi thành ngữ thường chỉ nêu một khía cạnh nào đó của đặc điểm, tính chất. Ví dụ:</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a:t>
            </a:r>
            <a:r>
              <a:rPr lang="pt-BR" sz="2400" i="1" dirty="0" smtClean="0">
                <a:latin typeface="Times New Roman" pitchFamily="18" charset="0"/>
                <a:cs typeface="Times New Roman" pitchFamily="18" charset="0"/>
              </a:rPr>
              <a:t>Dai như chão</a:t>
            </a:r>
            <a:r>
              <a:rPr lang="pt-BR" sz="2400" dirty="0" smtClean="0">
                <a:latin typeface="Times New Roman" pitchFamily="18" charset="0"/>
                <a:cs typeface="Times New Roman" pitchFamily="18" charset="0"/>
              </a:rPr>
              <a:t> – thiên về biểu thị tính chất dai vật lí, khó kéo đứt;</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a:t>
            </a:r>
            <a:r>
              <a:rPr lang="pt-BR" sz="2400" i="1" dirty="0" smtClean="0">
                <a:latin typeface="Times New Roman" pitchFamily="18" charset="0"/>
                <a:cs typeface="Times New Roman" pitchFamily="18" charset="0"/>
              </a:rPr>
              <a:t>Dai như đỉa</a:t>
            </a:r>
            <a:r>
              <a:rPr lang="pt-BR" sz="2400" dirty="0" smtClean="0">
                <a:latin typeface="Times New Roman" pitchFamily="18" charset="0"/>
                <a:cs typeface="Times New Roman" pitchFamily="18" charset="0"/>
              </a:rPr>
              <a:t> – thiên về sự bền bỉ, đeo đẳng không thôi.</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5. </a:t>
            </a:r>
            <a:r>
              <a:rPr lang="pt-BR" sz="2400" dirty="0" smtClean="0">
                <a:latin typeface="Times New Roman" pitchFamily="18" charset="0"/>
                <a:cs typeface="Times New Roman" pitchFamily="18" charset="0"/>
              </a:rPr>
              <a:t>Thành ngữ có cấu tạo rất đa dạng.</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 Thông thường, thành ngữ có cấu tạo là một cụm từ (nhưng cũng có thể có cấu tạo là một câu, ví dụ : </a:t>
            </a:r>
            <a:r>
              <a:rPr lang="pt-BR" sz="2400" i="1" dirty="0" smtClean="0">
                <a:latin typeface="Times New Roman" pitchFamily="18" charset="0"/>
                <a:cs typeface="Times New Roman" pitchFamily="18" charset="0"/>
              </a:rPr>
              <a:t>Ma cũ bắt nạt ma mới</a:t>
            </a:r>
            <a:r>
              <a:rPr lang="pt-BR" sz="2400" dirty="0" smtClean="0">
                <a:latin typeface="Times New Roman" pitchFamily="18" charset="0"/>
                <a:cs typeface="Times New Roman" pitchFamily="18" charset="0"/>
              </a:rPr>
              <a:t>). Ví dụ : </a:t>
            </a:r>
            <a:r>
              <a:rPr lang="pt-BR" sz="2400" i="1" dirty="0" smtClean="0">
                <a:latin typeface="Times New Roman" pitchFamily="18" charset="0"/>
                <a:cs typeface="Times New Roman" pitchFamily="18" charset="0"/>
              </a:rPr>
              <a:t>Chậm như rùa, Yếu như sên, Một nắng hai sương, Ruộng cả ao liền v.v…</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6. </a:t>
            </a:r>
            <a:r>
              <a:rPr lang="pt-BR" sz="2400" dirty="0" smtClean="0">
                <a:latin typeface="Times New Roman" pitchFamily="18" charset="0"/>
                <a:cs typeface="Times New Roman" pitchFamily="18" charset="0"/>
              </a:rPr>
              <a:t>Cấu tạo của thành ngữ có tính ổn định, song, trong sử dụng, một số ít thành ngữ có thể bị biến đổi chút ít. Ví dụ : </a:t>
            </a:r>
            <a:r>
              <a:rPr lang="pt-BR" sz="2400" i="1" dirty="0" smtClean="0">
                <a:latin typeface="Times New Roman" pitchFamily="18" charset="0"/>
                <a:cs typeface="Times New Roman" pitchFamily="18" charset="0"/>
              </a:rPr>
              <a:t>học như cuốc kêu</a:t>
            </a:r>
            <a:r>
              <a:rPr lang="pt-BR" sz="2400" dirty="0" smtClean="0">
                <a:latin typeface="Times New Roman" pitchFamily="18" charset="0"/>
                <a:cs typeface="Times New Roman" pitchFamily="18" charset="0"/>
              </a:rPr>
              <a:t> có thể bị biến đổi thành học như </a:t>
            </a:r>
            <a:r>
              <a:rPr lang="pt-BR" sz="2400" i="1" dirty="0" smtClean="0">
                <a:latin typeface="Times New Roman" pitchFamily="18" charset="0"/>
                <a:cs typeface="Times New Roman" pitchFamily="18" charset="0"/>
              </a:rPr>
              <a:t>cuốc kêu ra rả mùa hè</a:t>
            </a:r>
            <a:r>
              <a:rPr lang="pt-BR" sz="2400" dirty="0" smtClean="0">
                <a:latin typeface="Times New Roman" pitchFamily="18" charset="0"/>
                <a:cs typeface="Times New Roman" pitchFamily="18" charset="0"/>
              </a:rPr>
              <a:t> ; </a:t>
            </a:r>
            <a:r>
              <a:rPr lang="pt-BR" sz="2400" i="1" dirty="0" smtClean="0">
                <a:latin typeface="Times New Roman" pitchFamily="18" charset="0"/>
                <a:cs typeface="Times New Roman" pitchFamily="18" charset="0"/>
              </a:rPr>
              <a:t>đi guốc trong bụng</a:t>
            </a:r>
            <a:r>
              <a:rPr lang="pt-BR" sz="2400" dirty="0" smtClean="0">
                <a:latin typeface="Times New Roman" pitchFamily="18" charset="0"/>
                <a:cs typeface="Times New Roman" pitchFamily="18" charset="0"/>
              </a:rPr>
              <a:t> có thể bị biến đổi thành </a:t>
            </a:r>
            <a:r>
              <a:rPr lang="pt-BR" sz="2400" i="1" dirty="0" smtClean="0">
                <a:latin typeface="Times New Roman" pitchFamily="18" charset="0"/>
                <a:cs typeface="Times New Roman" pitchFamily="18" charset="0"/>
              </a:rPr>
              <a:t>đi dép trong bụng, lê dép trong bụng v.v…</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6247864"/>
          </a:xfrm>
          <a:prstGeom prst="rect">
            <a:avLst/>
          </a:prstGeom>
          <a:noFill/>
        </p:spPr>
        <p:txBody>
          <a:bodyPr wrap="square" rtlCol="0">
            <a:spAutoFit/>
          </a:bodyPr>
          <a:lstStyle/>
          <a:p>
            <a:pPr algn="just"/>
            <a:r>
              <a:rPr lang="pt-BR" sz="2000" b="1" dirty="0" smtClean="0">
                <a:latin typeface="Times New Roman" pitchFamily="18" charset="0"/>
                <a:cs typeface="Times New Roman" pitchFamily="18" charset="0"/>
              </a:rPr>
              <a:t>II. PHÉP TU TỪ ĐIỆP NGỮ</a:t>
            </a:r>
            <a:endParaRPr lang="en-US" sz="2000" dirty="0" smtClean="0">
              <a:latin typeface="Times New Roman" pitchFamily="18" charset="0"/>
              <a:cs typeface="Times New Roman" pitchFamily="18" charset="0"/>
            </a:endParaRPr>
          </a:p>
          <a:p>
            <a:pPr algn="just"/>
            <a:r>
              <a:rPr lang="pl-PL" sz="2000" b="1" dirty="0" smtClean="0">
                <a:latin typeface="Times New Roman" pitchFamily="18" charset="0"/>
                <a:cs typeface="Times New Roman" pitchFamily="18" charset="0"/>
              </a:rPr>
              <a:t>1. Lý thuyết:</a:t>
            </a:r>
            <a:endParaRPr lang="en-US" sz="2000" dirty="0" smtClean="0">
              <a:latin typeface="Times New Roman" pitchFamily="18" charset="0"/>
              <a:cs typeface="Times New Roman" pitchFamily="18" charset="0"/>
            </a:endParaRPr>
          </a:p>
          <a:p>
            <a:pPr algn="just"/>
            <a:r>
              <a:rPr lang="pl-PL" sz="2000" b="1" dirty="0" smtClean="0">
                <a:latin typeface="Times New Roman" pitchFamily="18" charset="0"/>
                <a:cs typeface="Times New Roman" pitchFamily="18" charset="0"/>
              </a:rPr>
              <a:t>a. Khái niệm:</a:t>
            </a:r>
            <a:r>
              <a:rPr lang="pl-PL" sz="2000" dirty="0" smtClean="0">
                <a:latin typeface="Times New Roman" pitchFamily="18" charset="0"/>
                <a:cs typeface="Times New Roman" pitchFamily="18" charset="0"/>
              </a:rPr>
              <a:t>  </a:t>
            </a:r>
            <a:r>
              <a:rPr lang="pl-PL" sz="2000" i="1" dirty="0" smtClean="0">
                <a:latin typeface="Times New Roman" pitchFamily="18" charset="0"/>
                <a:cs typeface="Times New Roman" pitchFamily="18" charset="0"/>
              </a:rPr>
              <a:t>Điệp ngữ</a:t>
            </a:r>
            <a:r>
              <a:rPr lang="pl-PL" sz="2000" dirty="0" smtClean="0">
                <a:latin typeface="Times New Roman" pitchFamily="18" charset="0"/>
                <a:cs typeface="Times New Roman" pitchFamily="18" charset="0"/>
              </a:rPr>
              <a:t> là biện pháp tu từ lặp lại một từ ngữ (đôi khi cả một câu) </a:t>
            </a:r>
            <a:endParaRPr lang="en-US" sz="2000" dirty="0" smtClean="0">
              <a:latin typeface="Times New Roman" pitchFamily="18" charset="0"/>
              <a:cs typeface="Times New Roman" pitchFamily="18" charset="0"/>
            </a:endParaRPr>
          </a:p>
          <a:p>
            <a:pPr algn="just"/>
            <a:r>
              <a:rPr lang="pl-PL" sz="2000" b="1" dirty="0" smtClean="0">
                <a:latin typeface="Times New Roman" pitchFamily="18" charset="0"/>
                <a:cs typeface="Times New Roman" pitchFamily="18" charset="0"/>
              </a:rPr>
              <a:t>b. Tác dụng</a:t>
            </a:r>
            <a:r>
              <a:rPr lang="pl-PL" sz="2000" dirty="0" smtClean="0">
                <a:latin typeface="Times New Roman" pitchFamily="18" charset="0"/>
                <a:cs typeface="Times New Roman" pitchFamily="18" charset="0"/>
              </a:rPr>
              <a:t>: làm nổi bật ý muốn nhấn mạnh, tăng ự gợi hình, gợi cảm cho sự diễn đạt.</a:t>
            </a:r>
            <a:endParaRPr lang="en-US" sz="2000" dirty="0" smtClean="0">
              <a:latin typeface="Times New Roman" pitchFamily="18" charset="0"/>
              <a:cs typeface="Times New Roman" pitchFamily="18" charset="0"/>
            </a:endParaRPr>
          </a:p>
          <a:p>
            <a:pPr algn="just"/>
            <a:r>
              <a:rPr lang="pl-PL" sz="2000" b="1" dirty="0" smtClean="0">
                <a:latin typeface="Times New Roman" pitchFamily="18" charset="0"/>
                <a:cs typeface="Times New Roman" pitchFamily="18" charset="0"/>
              </a:rPr>
              <a:t>  Ví dụ: </a:t>
            </a:r>
            <a:r>
              <a:rPr lang="pl-PL"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pl-PL" sz="2000" i="1" dirty="0" smtClean="0">
                <a:latin typeface="Times New Roman" pitchFamily="18" charset="0"/>
                <a:cs typeface="Times New Roman" pitchFamily="18" charset="0"/>
              </a:rPr>
              <a:t>- Quân sĩ mười tám nước ăn mãi, ăn mãi nhưng niêu cơm bé xíu cứ ăn hết lại đầy.</a:t>
            </a:r>
            <a:endParaRPr lang="en-US" sz="2000" dirty="0" smtClean="0">
              <a:latin typeface="Times New Roman" pitchFamily="18" charset="0"/>
              <a:cs typeface="Times New Roman" pitchFamily="18" charset="0"/>
            </a:endParaRPr>
          </a:p>
          <a:p>
            <a:pPr algn="just"/>
            <a:r>
              <a:rPr lang="pl-PL" sz="2000" i="1" dirty="0" smtClean="0">
                <a:latin typeface="Times New Roman" pitchFamily="18" charset="0"/>
                <a:cs typeface="Times New Roman" pitchFamily="18" charset="0"/>
              </a:rPr>
              <a:t>+ Hiện tượng lặp đi lặp lại một số từ ngữ: ăn mãi, ăn mãi =&gt;</a:t>
            </a:r>
            <a:r>
              <a:rPr lang="pl-PL" sz="2000" dirty="0" smtClean="0">
                <a:latin typeface="Times New Roman" pitchFamily="18" charset="0"/>
                <a:cs typeface="Times New Roman" pitchFamily="18" charset="0"/>
              </a:rPr>
              <a:t>Biện pháp tu từ: điệp ngữ </a:t>
            </a:r>
            <a:endParaRPr lang="en-US" sz="2000" dirty="0" smtClean="0">
              <a:latin typeface="Times New Roman" pitchFamily="18" charset="0"/>
              <a:cs typeface="Times New Roman" pitchFamily="18" charset="0"/>
            </a:endParaRPr>
          </a:p>
          <a:p>
            <a:pPr algn="just"/>
            <a:r>
              <a:rPr lang="pl-PL" sz="2000" dirty="0" smtClean="0">
                <a:latin typeface="Times New Roman" pitchFamily="18" charset="0"/>
                <a:cs typeface="Times New Roman" pitchFamily="18" charset="0"/>
              </a:rPr>
              <a:t>+ Tác dụng: Nhấn mạnh hành động “ăn”: </a:t>
            </a:r>
            <a:r>
              <a:rPr lang="pl-PL" sz="2000" i="1" dirty="0" smtClean="0">
                <a:latin typeface="Times New Roman" pitchFamily="18" charset="0"/>
                <a:cs typeface="Times New Roman" pitchFamily="18" charset="0"/>
              </a:rPr>
              <a:t>ăn mãi, ăn mãi </a:t>
            </a:r>
            <a:r>
              <a:rPr lang="pl-PL" sz="2000" dirty="0" smtClean="0">
                <a:latin typeface="Times New Roman" pitchFamily="18" charset="0"/>
                <a:cs typeface="Times New Roman" pitchFamily="18" charset="0"/>
              </a:rPr>
              <a:t>nghĩa là ăn rất lâu, và rất nhiều như thể không bao giờ dừng.</a:t>
            </a:r>
            <a:endParaRPr lang="en-US" sz="2000" dirty="0" smtClean="0">
              <a:latin typeface="Times New Roman" pitchFamily="18" charset="0"/>
              <a:cs typeface="Times New Roman" pitchFamily="18" charset="0"/>
            </a:endParaRPr>
          </a:p>
          <a:p>
            <a:pPr algn="just"/>
            <a:r>
              <a:rPr lang="pl-PL" sz="2000" i="1" dirty="0" smtClean="0">
                <a:latin typeface="Times New Roman" pitchFamily="18" charset="0"/>
                <a:cs typeface="Times New Roman" pitchFamily="18" charset="0"/>
              </a:rPr>
              <a:t>- Chim bay mãi, bay mãi, qua bao nhiêu là miền, hết đồng ruộng đến rừng xanh, hết rừng xanh đến biển cả.</a:t>
            </a:r>
            <a:endParaRPr lang="en-US" sz="2000" dirty="0" smtClean="0">
              <a:latin typeface="Times New Roman" pitchFamily="18" charset="0"/>
              <a:cs typeface="Times New Roman" pitchFamily="18" charset="0"/>
            </a:endParaRPr>
          </a:p>
          <a:p>
            <a:pPr algn="just"/>
            <a:r>
              <a:rPr lang="pl-PL" sz="2000" i="1" dirty="0" smtClean="0">
                <a:latin typeface="Times New Roman" pitchFamily="18" charset="0"/>
                <a:cs typeface="Times New Roman" pitchFamily="18" charset="0"/>
              </a:rPr>
              <a:t>+Hiện tượng lặp đi lặp lại một số từ ngữ: bay mãi, bay mãi; hết... đến..., hết ...đến...</a:t>
            </a:r>
            <a:endParaRPr lang="en-US" sz="2000" dirty="0" smtClean="0">
              <a:latin typeface="Times New Roman" pitchFamily="18" charset="0"/>
              <a:cs typeface="Times New Roman" pitchFamily="18" charset="0"/>
            </a:endParaRPr>
          </a:p>
          <a:p>
            <a:pPr algn="just"/>
            <a:r>
              <a:rPr lang="pl-PL" sz="2000" i="1" dirty="0" smtClean="0">
                <a:latin typeface="Times New Roman" pitchFamily="18" charset="0"/>
                <a:cs typeface="Times New Roman" pitchFamily="18" charset="0"/>
              </a:rPr>
              <a:t>=&gt;</a:t>
            </a:r>
            <a:r>
              <a:rPr lang="pl-PL" sz="2000" dirty="0" smtClean="0">
                <a:latin typeface="Times New Roman" pitchFamily="18" charset="0"/>
                <a:cs typeface="Times New Roman" pitchFamily="18" charset="0"/>
              </a:rPr>
              <a:t>Biện pháp tu từ: điệp ngữ </a:t>
            </a:r>
            <a:endParaRPr lang="en-US" sz="2000" dirty="0" smtClean="0">
              <a:latin typeface="Times New Roman" pitchFamily="18" charset="0"/>
              <a:cs typeface="Times New Roman" pitchFamily="18" charset="0"/>
            </a:endParaRPr>
          </a:p>
          <a:p>
            <a:pPr algn="just"/>
            <a:r>
              <a:rPr lang="pl-PL" sz="2000" dirty="0" smtClean="0">
                <a:latin typeface="Times New Roman" pitchFamily="18" charset="0"/>
                <a:cs typeface="Times New Roman" pitchFamily="18" charset="0"/>
              </a:rPr>
              <a:t>+ Tác dụng: Nhấn mạnh hành động “bay”: “</a:t>
            </a:r>
            <a:r>
              <a:rPr lang="pl-PL" sz="2000" i="1" dirty="0" smtClean="0">
                <a:latin typeface="Times New Roman" pitchFamily="18" charset="0"/>
                <a:cs typeface="Times New Roman" pitchFamily="18" charset="0"/>
              </a:rPr>
              <a:t>bay mãi, bay mãi” </a:t>
            </a:r>
            <a:r>
              <a:rPr lang="pl-PL" sz="2000" dirty="0" smtClean="0">
                <a:latin typeface="Times New Roman" pitchFamily="18" charset="0"/>
                <a:cs typeface="Times New Roman" pitchFamily="18" charset="0"/>
              </a:rPr>
              <a:t>có nghĩa là bay rất xa, rất lâu; ý rất xa còn nhấn mạnh thêm cả điệp ngữ </a:t>
            </a:r>
            <a:r>
              <a:rPr lang="pl-PL" sz="2000" i="1" dirty="0" smtClean="0">
                <a:latin typeface="Times New Roman" pitchFamily="18" charset="0"/>
                <a:cs typeface="Times New Roman" pitchFamily="18" charset="0"/>
              </a:rPr>
              <a:t>“hết đồng ruộng đến rừng xanh, hết rừng xanh đến biển cả” </a:t>
            </a:r>
            <a:r>
              <a:rPr lang="pl-PL" sz="2000" dirty="0" smtClean="0">
                <a:latin typeface="Times New Roman" pitchFamily="18" charset="0"/>
                <a:cs typeface="Times New Roman" pitchFamily="18" charset="0"/>
              </a:rPr>
              <a:t>nghĩa là khoảng không gian cứ nối tiếp nhau tưởng như vô tận.</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3046988"/>
          </a:xfrm>
          <a:prstGeom prst="rect">
            <a:avLst/>
          </a:prstGeom>
          <a:noFill/>
        </p:spPr>
        <p:txBody>
          <a:bodyPr wrap="square" rtlCol="0">
            <a:spAutoFit/>
          </a:bodyPr>
          <a:lstStyle/>
          <a:p>
            <a:pPr algn="just"/>
            <a:r>
              <a:rPr lang="pl-PL" sz="2400" i="1" dirty="0" smtClean="0">
                <a:latin typeface="Times New Roman" pitchFamily="18" charset="0"/>
                <a:cs typeface="Times New Roman" pitchFamily="18" charset="0"/>
              </a:rPr>
              <a:t>-  Lang quyết không chịu trở lại, cúi gục trên bờ, ôm mặt khóc. Chàng khóc mãi, khóc mãi, đến nỗi những con chim đi kiếm ăn khuya vẫn còn nghe tiếng nức nở</a:t>
            </a:r>
            <a:endParaRPr lang="en-US" sz="2400" dirty="0" smtClean="0">
              <a:latin typeface="Times New Roman" pitchFamily="18" charset="0"/>
              <a:cs typeface="Times New Roman" pitchFamily="18" charset="0"/>
            </a:endParaRPr>
          </a:p>
          <a:p>
            <a:pPr algn="just"/>
            <a:r>
              <a:rPr lang="pl-PL" sz="2400" dirty="0" smtClean="0">
                <a:latin typeface="Times New Roman" pitchFamily="18" charset="0"/>
                <a:cs typeface="Times New Roman" pitchFamily="18" charset="0"/>
              </a:rPr>
              <a:t>+ Điệp ngữ: </a:t>
            </a:r>
            <a:r>
              <a:rPr lang="pl-PL" sz="2400" i="1" dirty="0" smtClean="0">
                <a:latin typeface="Times New Roman" pitchFamily="18" charset="0"/>
                <a:cs typeface="Times New Roman" pitchFamily="18" charset="0"/>
              </a:rPr>
              <a:t>Khóc mãi, khóc mãi.</a:t>
            </a:r>
            <a:endParaRPr lang="en-US" sz="2400" dirty="0" smtClean="0">
              <a:latin typeface="Times New Roman" pitchFamily="18" charset="0"/>
              <a:cs typeface="Times New Roman" pitchFamily="18" charset="0"/>
            </a:endParaRPr>
          </a:p>
          <a:p>
            <a:pPr algn="just"/>
            <a:r>
              <a:rPr lang="pl-PL" sz="2400" dirty="0" smtClean="0">
                <a:latin typeface="Times New Roman" pitchFamily="18" charset="0"/>
                <a:cs typeface="Times New Roman" pitchFamily="18" charset="0"/>
              </a:rPr>
              <a:t>+ Tác dụng: Nhấn mạnh hành động “</a:t>
            </a:r>
            <a:r>
              <a:rPr lang="pl-PL" sz="2400" i="1" dirty="0" smtClean="0">
                <a:latin typeface="Times New Roman" pitchFamily="18" charset="0"/>
                <a:cs typeface="Times New Roman" pitchFamily="18" charset="0"/>
              </a:rPr>
              <a:t>khóc”: khóc mãi, khóc mãi </a:t>
            </a:r>
            <a:r>
              <a:rPr lang="pl-PL" sz="2400" dirty="0" smtClean="0">
                <a:latin typeface="Times New Roman" pitchFamily="18" charset="0"/>
                <a:cs typeface="Times New Roman" pitchFamily="18" charset="0"/>
              </a:rPr>
              <a:t>nghĩa là khóc rất lâu, và rất nhiều như thể không bao giờ dừng. Nhấn mạnh tâm trạng đau khổ, tủi thân tuyệt vọng của nhân vật.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1938992"/>
          </a:xfrm>
          <a:prstGeom prst="rect">
            <a:avLst/>
          </a:prstGeom>
          <a:noFill/>
        </p:spPr>
        <p:txBody>
          <a:bodyPr wrap="square" rtlCol="0">
            <a:spAutoFit/>
          </a:bodyPr>
          <a:lstStyle/>
          <a:p>
            <a:pPr algn="just"/>
            <a:r>
              <a:rPr lang="pl-PL" sz="2400" b="1" dirty="0" smtClean="0">
                <a:latin typeface="Times New Roman" pitchFamily="18" charset="0"/>
                <a:cs typeface="Times New Roman" pitchFamily="18" charset="0"/>
              </a:rPr>
              <a:t>1. Bài tập về thành ngữ</a:t>
            </a:r>
            <a:endParaRPr lang="en-US" sz="2400" dirty="0" smtClean="0">
              <a:latin typeface="Times New Roman" pitchFamily="18" charset="0"/>
              <a:cs typeface="Times New Roman" pitchFamily="18" charset="0"/>
            </a:endParaRPr>
          </a:p>
          <a:p>
            <a:pPr algn="just"/>
            <a:r>
              <a:rPr lang="pl-PL" sz="2400" b="1" dirty="0" smtClean="0">
                <a:latin typeface="Times New Roman" pitchFamily="18" charset="0"/>
                <a:cs typeface="Times New Roman" pitchFamily="18" charset="0"/>
              </a:rPr>
              <a:t>Bài 1.</a:t>
            </a:r>
            <a:r>
              <a:rPr lang="pl-PL" sz="2400" dirty="0" smtClean="0">
                <a:latin typeface="Times New Roman" pitchFamily="18" charset="0"/>
                <a:cs typeface="Times New Roman" pitchFamily="18" charset="0"/>
              </a:rPr>
              <a:t> Giải thích nghĩa của các thành ngữ sau: </a:t>
            </a:r>
            <a:r>
              <a:rPr lang="pl-PL" sz="2400" i="1" dirty="0" smtClean="0">
                <a:latin typeface="Times New Roman" pitchFamily="18" charset="0"/>
                <a:cs typeface="Times New Roman" pitchFamily="18" charset="0"/>
              </a:rPr>
              <a:t>An cư lạc nghiệp; tóc bạc da mồi; gạn đục khơi trong;  nghi gia nghi thất; bách chiến bách thắng;  tứ cố vô thân; bán tín, bán nghi,...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2362200"/>
            <a:ext cx="9144000" cy="4893647"/>
          </a:xfrm>
          <a:prstGeom prst="rect">
            <a:avLst/>
          </a:prstGeom>
          <a:noFill/>
        </p:spPr>
        <p:txBody>
          <a:bodyPr wrap="square" rtlCol="0">
            <a:spAutoFit/>
          </a:bodyPr>
          <a:lstStyle/>
          <a:p>
            <a:pPr algn="ctr"/>
            <a:r>
              <a:rPr lang="pl-PL"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r>
              <a:rPr lang="pl-PL" sz="2400" dirty="0" smtClean="0">
                <a:latin typeface="Times New Roman" pitchFamily="18" charset="0"/>
                <a:cs typeface="Times New Roman" pitchFamily="18" charset="0"/>
              </a:rPr>
              <a:t>- An cư lạc nghiệp: yên ổn chuyện nhà cửa, nơi ở thì mới có thể yên tâm làm việc tốt được</a:t>
            </a:r>
            <a:endParaRPr lang="en-US" sz="2400" dirty="0" smtClean="0">
              <a:latin typeface="Times New Roman" pitchFamily="18" charset="0"/>
              <a:cs typeface="Times New Roman" pitchFamily="18" charset="0"/>
            </a:endParaRPr>
          </a:p>
          <a:p>
            <a:r>
              <a:rPr lang="pl-PL" sz="2400" dirty="0" smtClean="0">
                <a:latin typeface="Times New Roman" pitchFamily="18" charset="0"/>
                <a:cs typeface="Times New Roman" pitchFamily="18" charset="0"/>
              </a:rPr>
              <a:t>- Tóc bạc da mồi: chỉ người già, khi về già tóc bạc, da xuất hiện đốm đồi mồi</a:t>
            </a:r>
            <a:endParaRPr lang="en-US" sz="2400" dirty="0" smtClean="0">
              <a:latin typeface="Times New Roman" pitchFamily="18" charset="0"/>
              <a:cs typeface="Times New Roman" pitchFamily="18" charset="0"/>
            </a:endParaRPr>
          </a:p>
          <a:p>
            <a:r>
              <a:rPr lang="pl-PL" sz="2400" dirty="0" smtClean="0">
                <a:latin typeface="Times New Roman" pitchFamily="18" charset="0"/>
                <a:cs typeface="Times New Roman" pitchFamily="18" charset="0"/>
              </a:rPr>
              <a:t>- Gạn đục khơi trong: cố gắng tìm lấy điều tốt đẹp giữa những thứ đen tối, xấu xa</a:t>
            </a:r>
            <a:endParaRPr lang="en-US" sz="2400" dirty="0" smtClean="0">
              <a:latin typeface="Times New Roman" pitchFamily="18" charset="0"/>
              <a:cs typeface="Times New Roman" pitchFamily="18" charset="0"/>
            </a:endParaRPr>
          </a:p>
          <a:p>
            <a:r>
              <a:rPr lang="pl-PL" sz="2400" dirty="0" smtClean="0">
                <a:latin typeface="Times New Roman" pitchFamily="18" charset="0"/>
                <a:cs typeface="Times New Roman" pitchFamily="18" charset="0"/>
              </a:rPr>
              <a:t>- Nghi gia nghi thất: nên của nên nhà, ý nói chuyện xây dựng gia đình</a:t>
            </a:r>
            <a:endParaRPr lang="en-US" sz="2400" dirty="0" smtClean="0">
              <a:latin typeface="Times New Roman" pitchFamily="18" charset="0"/>
              <a:cs typeface="Times New Roman" pitchFamily="18" charset="0"/>
            </a:endParaRPr>
          </a:p>
          <a:p>
            <a:r>
              <a:rPr lang="pl-PL" sz="2400" dirty="0" smtClean="0">
                <a:latin typeface="Times New Roman" pitchFamily="18" charset="0"/>
                <a:cs typeface="Times New Roman" pitchFamily="18" charset="0"/>
              </a:rPr>
              <a:t>- Bách chiến bách thắng: Trăm trận trăm thắng</a:t>
            </a:r>
            <a:endParaRPr lang="en-US" sz="2400" dirty="0" smtClean="0">
              <a:latin typeface="Times New Roman" pitchFamily="18" charset="0"/>
              <a:cs typeface="Times New Roman" pitchFamily="18" charset="0"/>
            </a:endParaRPr>
          </a:p>
          <a:p>
            <a:r>
              <a:rPr lang="pl-PL" sz="2400" dirty="0" smtClean="0">
                <a:latin typeface="Times New Roman" pitchFamily="18" charset="0"/>
                <a:cs typeface="Times New Roman" pitchFamily="18" charset="0"/>
              </a:rPr>
              <a:t>- Tứ cố vô thân:Chỉ những ai không có cha mẹ, anh em, bà con, không có bạn bè thân thích, không nơi nương tựa, sống cô độc một mình đều được gọi là người tứ cố vô thân.</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ox(in)">
                                      <p:cBhvr>
                                        <p:cTn id="20" dur="5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box(in)">
                                      <p:cBhvr>
                                        <p:cTn id="25" dur="500"/>
                                        <p:tgtEl>
                                          <p:spTgt spid="5">
                                            <p:txEl>
                                              <p:pRg st="0" end="0"/>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1" end="1"/>
                                            </p:txEl>
                                          </p:spTgt>
                                        </p:tgtEl>
                                        <p:attrNameLst>
                                          <p:attrName>style.visibility</p:attrName>
                                        </p:attrNameLst>
                                      </p:cBhvr>
                                      <p:to>
                                        <p:strVal val="visible"/>
                                      </p:to>
                                    </p:set>
                                    <p:animEffect transition="in" filter="box(in)">
                                      <p:cBhvr>
                                        <p:cTn id="28" dur="500"/>
                                        <p:tgtEl>
                                          <p:spTgt spid="5">
                                            <p:txEl>
                                              <p:pRg st="1" end="1"/>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Effect transition="in" filter="box(in)">
                                      <p:cBhvr>
                                        <p:cTn id="31" dur="500"/>
                                        <p:tgtEl>
                                          <p:spTgt spid="5">
                                            <p:txEl>
                                              <p:pRg st="2" end="2"/>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3" end="3"/>
                                            </p:txEl>
                                          </p:spTgt>
                                        </p:tgtEl>
                                        <p:attrNameLst>
                                          <p:attrName>style.visibility</p:attrName>
                                        </p:attrNameLst>
                                      </p:cBhvr>
                                      <p:to>
                                        <p:strVal val="visible"/>
                                      </p:to>
                                    </p:set>
                                    <p:animEffect transition="in" filter="box(in)">
                                      <p:cBhvr>
                                        <p:cTn id="34" dur="500"/>
                                        <p:tgtEl>
                                          <p:spTgt spid="5">
                                            <p:txEl>
                                              <p:pRg st="3" end="3"/>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box(in)">
                                      <p:cBhvr>
                                        <p:cTn id="37" dur="500"/>
                                        <p:tgtEl>
                                          <p:spTgt spid="5">
                                            <p:txEl>
                                              <p:pRg st="4" end="4"/>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5" end="5"/>
                                            </p:txEl>
                                          </p:spTgt>
                                        </p:tgtEl>
                                        <p:attrNameLst>
                                          <p:attrName>style.visibility</p:attrName>
                                        </p:attrNameLst>
                                      </p:cBhvr>
                                      <p:to>
                                        <p:strVal val="visible"/>
                                      </p:to>
                                    </p:set>
                                    <p:animEffect transition="in" filter="box(in)">
                                      <p:cBhvr>
                                        <p:cTn id="40" dur="500"/>
                                        <p:tgtEl>
                                          <p:spTgt spid="5">
                                            <p:txEl>
                                              <p:pRg st="5" end="5"/>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Effect transition="in" filter="box(in)">
                                      <p:cBhvr>
                                        <p:cTn id="43"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3785652"/>
          </a:xfrm>
          <a:prstGeom prst="rect">
            <a:avLst/>
          </a:prstGeom>
          <a:noFill/>
        </p:spPr>
        <p:txBody>
          <a:bodyPr wrap="square" rtlCol="0">
            <a:spAutoFit/>
          </a:bodyPr>
          <a:lstStyle/>
          <a:p>
            <a:pPr fontAlgn="base"/>
            <a:r>
              <a:rPr lang="pl-PL" sz="2400" b="1" dirty="0" smtClean="0">
                <a:latin typeface="Times New Roman" pitchFamily="18" charset="0"/>
                <a:cs typeface="Times New Roman" pitchFamily="18" charset="0"/>
              </a:rPr>
              <a:t>Bài 2: </a:t>
            </a:r>
            <a:r>
              <a:rPr lang="pl-PL" sz="2400" dirty="0" smtClean="0">
                <a:latin typeface="Times New Roman" pitchFamily="18" charset="0"/>
                <a:cs typeface="Times New Roman" pitchFamily="18" charset="0"/>
              </a:rPr>
              <a:t>Tìm và giải nghĩa các thành ngữ có trong các câu sau :</a:t>
            </a:r>
            <a:endParaRPr lang="en-US" sz="2400" dirty="0" smtClean="0">
              <a:latin typeface="Times New Roman" pitchFamily="18" charset="0"/>
              <a:cs typeface="Times New Roman" pitchFamily="18" charset="0"/>
            </a:endParaRPr>
          </a:p>
          <a:p>
            <a:pPr fontAlgn="base"/>
            <a:r>
              <a:rPr lang="pl-PL" sz="2400" i="1" dirty="0" smtClean="0">
                <a:latin typeface="Times New Roman" pitchFamily="18" charset="0"/>
                <a:cs typeface="Times New Roman" pitchFamily="18" charset="0"/>
              </a:rPr>
              <a:t>  a</a:t>
            </a:r>
            <a:r>
              <a:rPr lang="en-US" sz="2400" i="1" dirty="0" smtClean="0">
                <a:latin typeface="Times New Roman" pitchFamily="18" charset="0"/>
                <a:cs typeface="Times New Roman" pitchFamily="18" charset="0"/>
              </a:rPr>
              <a:t>.</a:t>
            </a:r>
            <a:r>
              <a:rPr lang="pl-PL" sz="2400" i="1" dirty="0" smtClean="0">
                <a:latin typeface="Times New Roman" pitchFamily="18" charset="0"/>
                <a:cs typeface="Times New Roman" pitchFamily="18" charset="0"/>
              </a:rPr>
              <a:t> Rồi đến chiều, tự nhiên chị thấy máy mắt thì đâm lo thành ra ruột nóng như cào.</a:t>
            </a:r>
            <a:endParaRPr lang="en-US" sz="2400" dirty="0" smtClean="0">
              <a:latin typeface="Times New Roman" pitchFamily="18" charset="0"/>
              <a:cs typeface="Times New Roman" pitchFamily="18" charset="0"/>
            </a:endParaRPr>
          </a:p>
          <a:p>
            <a:pPr fontAlgn="base"/>
            <a:r>
              <a:rPr lang="pl-PL" sz="2400" dirty="0" smtClean="0">
                <a:latin typeface="Times New Roman" pitchFamily="18" charset="0"/>
                <a:cs typeface="Times New Roman" pitchFamily="18" charset="0"/>
              </a:rPr>
              <a:t>                                                                                (Nguyễn Công Hoan)</a:t>
            </a:r>
            <a:endParaRPr lang="en-US" sz="2400" dirty="0" smtClean="0">
              <a:latin typeface="Times New Roman" pitchFamily="18" charset="0"/>
              <a:cs typeface="Times New Roman" pitchFamily="18" charset="0"/>
            </a:endParaRPr>
          </a:p>
          <a:p>
            <a:pPr fontAlgn="base"/>
            <a:r>
              <a:rPr lang="pl-PL" sz="2400" i="1" dirty="0" smtClean="0">
                <a:latin typeface="Times New Roman" pitchFamily="18" charset="0"/>
                <a:cs typeface="Times New Roman" pitchFamily="18" charset="0"/>
              </a:rPr>
              <a:t> b</a:t>
            </a:r>
            <a:r>
              <a:rPr lang="en-US" sz="2400" i="1" dirty="0" smtClean="0">
                <a:latin typeface="Times New Roman" pitchFamily="18" charset="0"/>
                <a:cs typeface="Times New Roman" pitchFamily="18" charset="0"/>
              </a:rPr>
              <a:t>.</a:t>
            </a:r>
            <a:r>
              <a:rPr lang="pl-PL" sz="2400" i="1" dirty="0" smtClean="0">
                <a:latin typeface="Times New Roman" pitchFamily="18" charset="0"/>
                <a:cs typeface="Times New Roman" pitchFamily="18" charset="0"/>
              </a:rPr>
              <a:t> Giấy tờ ai dám đưa cho ông cụ ruột để ngoài da ấy.</a:t>
            </a:r>
            <a:endParaRPr lang="en-US" sz="2400" dirty="0" smtClean="0">
              <a:latin typeface="Times New Roman" pitchFamily="18" charset="0"/>
              <a:cs typeface="Times New Roman" pitchFamily="18" charset="0"/>
            </a:endParaRPr>
          </a:p>
          <a:p>
            <a:pPr fontAlgn="base"/>
            <a:r>
              <a:rPr lang="pl-PL"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a:t>
            </a:r>
            <a:r>
              <a:rPr lang="pl-PL" sz="2400" dirty="0" smtClean="0">
                <a:latin typeface="Times New Roman" pitchFamily="18" charset="0"/>
                <a:cs typeface="Times New Roman" pitchFamily="18" charset="0"/>
              </a:rPr>
              <a:t> (Báo Văn nghệ)</a:t>
            </a:r>
            <a:endParaRPr lang="en-US" sz="2400" dirty="0" smtClean="0">
              <a:latin typeface="Times New Roman" pitchFamily="18" charset="0"/>
              <a:cs typeface="Times New Roman" pitchFamily="18" charset="0"/>
            </a:endParaRPr>
          </a:p>
          <a:p>
            <a:pPr fontAlgn="base"/>
            <a:r>
              <a:rPr lang="pl-PL" sz="2400" i="1" dirty="0" smtClean="0">
                <a:latin typeface="Times New Roman" pitchFamily="18" charset="0"/>
                <a:cs typeface="Times New Roman" pitchFamily="18" charset="0"/>
              </a:rPr>
              <a:t>  c</a:t>
            </a:r>
            <a:r>
              <a:rPr lang="en-US" sz="2400" i="1" dirty="0" smtClean="0">
                <a:latin typeface="Times New Roman" pitchFamily="18" charset="0"/>
                <a:cs typeface="Times New Roman" pitchFamily="18" charset="0"/>
              </a:rPr>
              <a:t>.</a:t>
            </a:r>
            <a:r>
              <a:rPr lang="pl-PL" sz="2400" i="1" dirty="0" smtClean="0">
                <a:latin typeface="Times New Roman" pitchFamily="18" charset="0"/>
                <a:cs typeface="Times New Roman" pitchFamily="18" charset="0"/>
              </a:rPr>
              <a:t> Thật không muốn có chuyện lôi thôi trong nhà, đành nhiều khi phải nhắm mắt làm ngơ.</a:t>
            </a:r>
            <a:endParaRPr lang="en-US" sz="2400" dirty="0" smtClean="0">
              <a:latin typeface="Times New Roman" pitchFamily="18" charset="0"/>
              <a:cs typeface="Times New Roman" pitchFamily="18" charset="0"/>
            </a:endParaRPr>
          </a:p>
          <a:p>
            <a:pPr fontAlgn="base"/>
            <a:r>
              <a:rPr lang="pl-PL" sz="2400" dirty="0" smtClean="0">
                <a:latin typeface="Times New Roman" pitchFamily="18" charset="0"/>
                <a:cs typeface="Times New Roman" pitchFamily="18" charset="0"/>
              </a:rPr>
              <a:t>                                                                                  (Chu Văn)</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4524315"/>
          </a:xfrm>
          <a:prstGeom prst="rect">
            <a:avLst/>
          </a:prstGeom>
          <a:noFill/>
        </p:spPr>
        <p:txBody>
          <a:bodyPr wrap="square" rtlCol="0">
            <a:spAutoFit/>
          </a:bodyPr>
          <a:lstStyle/>
          <a:p>
            <a:pPr algn="ctr" fontAlgn="base"/>
            <a:r>
              <a:rPr lang="pl-PL"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fontAlgn="base"/>
            <a:r>
              <a:rPr lang="pl-PL" sz="2400" dirty="0" smtClean="0">
                <a:latin typeface="Times New Roman" pitchFamily="18" charset="0"/>
                <a:cs typeface="Times New Roman" pitchFamily="18" charset="0"/>
              </a:rPr>
              <a:t>a</a:t>
            </a:r>
            <a:r>
              <a:rPr lang="en-US" sz="2400" dirty="0" smtClean="0">
                <a:latin typeface="Times New Roman" pitchFamily="18" charset="0"/>
                <a:cs typeface="Times New Roman" pitchFamily="18" charset="0"/>
              </a:rPr>
              <a:t>. </a:t>
            </a:r>
            <a:r>
              <a:rPr lang="pl-PL" sz="2400" i="1" dirty="0" smtClean="0">
                <a:latin typeface="Times New Roman" pitchFamily="18" charset="0"/>
                <a:cs typeface="Times New Roman" pitchFamily="18" charset="0"/>
              </a:rPr>
              <a:t>Ruột nóng như cào</a:t>
            </a:r>
            <a:r>
              <a:rPr lang="pl-PL" sz="2400" dirty="0" smtClean="0">
                <a:latin typeface="Times New Roman" pitchFamily="18" charset="0"/>
                <a:cs typeface="Times New Roman" pitchFamily="18" charset="0"/>
              </a:rPr>
              <a:t> : rất sốt ruột, bồn chồn, không yên lòng.</a:t>
            </a:r>
            <a:endParaRPr lang="en-US" sz="2400" dirty="0" smtClean="0">
              <a:latin typeface="Times New Roman" pitchFamily="18" charset="0"/>
              <a:cs typeface="Times New Roman" pitchFamily="18" charset="0"/>
            </a:endParaRPr>
          </a:p>
          <a:p>
            <a:pPr algn="just" fontAlgn="base"/>
            <a:r>
              <a:rPr lang="pl-PL" sz="2400"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a:t>
            </a:r>
            <a:r>
              <a:rPr lang="pl-PL" sz="2400" dirty="0" smtClean="0">
                <a:latin typeface="Times New Roman" pitchFamily="18" charset="0"/>
                <a:cs typeface="Times New Roman" pitchFamily="18" charset="0"/>
              </a:rPr>
              <a:t> </a:t>
            </a:r>
            <a:r>
              <a:rPr lang="pl-PL" sz="2400" i="1" dirty="0" smtClean="0">
                <a:latin typeface="Times New Roman" pitchFamily="18" charset="0"/>
                <a:cs typeface="Times New Roman" pitchFamily="18" charset="0"/>
              </a:rPr>
              <a:t>Ruột để ngoài da</a:t>
            </a:r>
            <a:r>
              <a:rPr lang="pl-PL" sz="2400" dirty="0" smtClean="0">
                <a:latin typeface="Times New Roman" pitchFamily="18" charset="0"/>
                <a:cs typeface="Times New Roman" pitchFamily="18" charset="0"/>
              </a:rPr>
              <a:t> : (có tính) đểnh đoảng, hay quên, vô tâm không tính toán nhiều.</a:t>
            </a:r>
            <a:endParaRPr lang="en-US" sz="2400" dirty="0" smtClean="0">
              <a:latin typeface="Times New Roman" pitchFamily="18" charset="0"/>
              <a:cs typeface="Times New Roman" pitchFamily="18" charset="0"/>
            </a:endParaRPr>
          </a:p>
          <a:p>
            <a:pPr algn="just" fontAlgn="base"/>
            <a:r>
              <a:rPr lang="pl-PL" sz="2400" dirty="0" smtClean="0">
                <a:latin typeface="Times New Roman" pitchFamily="18" charset="0"/>
                <a:cs typeface="Times New Roman" pitchFamily="18" charset="0"/>
              </a:rPr>
              <a:t> c</a:t>
            </a:r>
            <a:r>
              <a:rPr lang="en-US" sz="2400" dirty="0" smtClean="0">
                <a:latin typeface="Times New Roman" pitchFamily="18" charset="0"/>
                <a:cs typeface="Times New Roman" pitchFamily="18" charset="0"/>
              </a:rPr>
              <a:t>.</a:t>
            </a:r>
            <a:r>
              <a:rPr lang="pl-PL" sz="2400" dirty="0" smtClean="0">
                <a:latin typeface="Times New Roman" pitchFamily="18" charset="0"/>
                <a:cs typeface="Times New Roman" pitchFamily="18" charset="0"/>
              </a:rPr>
              <a:t> </a:t>
            </a:r>
            <a:r>
              <a:rPr lang="pl-PL" sz="2400" i="1" dirty="0" smtClean="0">
                <a:latin typeface="Times New Roman" pitchFamily="18" charset="0"/>
                <a:cs typeface="Times New Roman" pitchFamily="18" charset="0"/>
              </a:rPr>
              <a:t>Nhắm mắt làm ngơ</a:t>
            </a:r>
            <a:r>
              <a:rPr lang="pl-PL" sz="2400" dirty="0" smtClean="0">
                <a:latin typeface="Times New Roman" pitchFamily="18" charset="0"/>
                <a:cs typeface="Times New Roman" pitchFamily="18" charset="0"/>
              </a:rPr>
              <a:t> : cố tình lảng tránh, làm ra vẻ không hay biết gì về sự việc đang diễn ra trước mắt để tránh liên luỵ, phiền phức.</a:t>
            </a:r>
            <a:endParaRPr lang="en-US" sz="2400" dirty="0" smtClean="0">
              <a:latin typeface="Times New Roman" pitchFamily="18" charset="0"/>
              <a:cs typeface="Times New Roman" pitchFamily="18" charset="0"/>
            </a:endParaRPr>
          </a:p>
          <a:p>
            <a:pPr algn="just" fontAlgn="base"/>
            <a:r>
              <a:rPr lang="pl-PL" sz="2400" b="1" dirty="0" smtClean="0">
                <a:latin typeface="Times New Roman" pitchFamily="18" charset="0"/>
                <a:cs typeface="Times New Roman" pitchFamily="18" charset="0"/>
              </a:rPr>
              <a:t>Bài 3: </a:t>
            </a:r>
            <a:endParaRPr lang="en-US" sz="2400" dirty="0" smtClean="0">
              <a:latin typeface="Times New Roman" pitchFamily="18" charset="0"/>
              <a:cs typeface="Times New Roman" pitchFamily="18" charset="0"/>
            </a:endParaRPr>
          </a:p>
          <a:p>
            <a:pPr algn="just" fontAlgn="base"/>
            <a:r>
              <a:rPr lang="pl-PL" sz="2400" dirty="0" smtClean="0">
                <a:latin typeface="Times New Roman" pitchFamily="18" charset="0"/>
                <a:cs typeface="Times New Roman" pitchFamily="18" charset="0"/>
              </a:rPr>
              <a:t>Đặt với mỗi thành ngữ cho dưới đây 1 câu : </a:t>
            </a:r>
            <a:r>
              <a:rPr lang="pl-PL" sz="2400" i="1" dirty="0" smtClean="0">
                <a:latin typeface="Times New Roman" pitchFamily="18" charset="0"/>
                <a:cs typeface="Times New Roman" pitchFamily="18" charset="0"/>
              </a:rPr>
              <a:t>Mặt nặng mày nhẹ, Mặt hoa da phấn, Mặt sắt đen sì.</a:t>
            </a:r>
            <a:endParaRPr lang="en-US" sz="2400" dirty="0" smtClean="0">
              <a:latin typeface="Times New Roman" pitchFamily="18" charset="0"/>
              <a:cs typeface="Times New Roman" pitchFamily="18" charset="0"/>
            </a:endParaRPr>
          </a:p>
          <a:p>
            <a:pPr algn="just" fontAlgn="base"/>
            <a:r>
              <a:rPr lang="pl-PL" sz="2400" dirty="0" smtClean="0">
                <a:latin typeface="Times New Roman" pitchFamily="18" charset="0"/>
                <a:cs typeface="Times New Roman" pitchFamily="18" charset="0"/>
              </a:rPr>
              <a:t>   Tìm thêm một số thành ngữ khác có từ mặt. Giải nghĩa các thành ngữ đã tìm được.</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1938992"/>
          </a:xfrm>
          <a:prstGeom prst="rect">
            <a:avLst/>
          </a:prstGeom>
          <a:noFill/>
        </p:spPr>
        <p:txBody>
          <a:bodyPr wrap="square" rtlCol="0">
            <a:spAutoFit/>
          </a:bodyPr>
          <a:lstStyle/>
          <a:p>
            <a:r>
              <a:rPr lang="pl-PL" sz="2400" b="1" u="sng" dirty="0" smtClean="0">
                <a:latin typeface="Times New Roman" pitchFamily="18" charset="0"/>
                <a:cs typeface="Times New Roman" pitchFamily="18" charset="0"/>
              </a:rPr>
              <a:t>Bài 4: </a:t>
            </a:r>
            <a:r>
              <a:rPr lang="pl-PL" sz="2400" b="1" dirty="0" smtClean="0">
                <a:latin typeface="Times New Roman" pitchFamily="18" charset="0"/>
                <a:cs typeface="Times New Roman" pitchFamily="18" charset="0"/>
              </a:rPr>
              <a:t>Tìm và giải thích thành ngữ trong các câu sau:</a:t>
            </a:r>
            <a:endParaRPr lang="en-US" sz="2400" dirty="0" smtClean="0">
              <a:latin typeface="Times New Roman" pitchFamily="18" charset="0"/>
              <a:cs typeface="Times New Roman" pitchFamily="18" charset="0"/>
            </a:endParaRPr>
          </a:p>
          <a:p>
            <a:r>
              <a:rPr lang="pl-PL" sz="2400" i="1" dirty="0" smtClean="0">
                <a:latin typeface="Times New Roman" pitchFamily="18" charset="0"/>
                <a:cs typeface="Times New Roman" pitchFamily="18" charset="0"/>
              </a:rPr>
              <a:t>a. Hai bên ý hợp tâm đầu</a:t>
            </a:r>
            <a:endParaRPr lang="en-US" sz="2400" dirty="0" smtClean="0">
              <a:latin typeface="Times New Roman" pitchFamily="18" charset="0"/>
              <a:cs typeface="Times New Roman" pitchFamily="18" charset="0"/>
            </a:endParaRPr>
          </a:p>
          <a:p>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than </a:t>
            </a:r>
            <a:r>
              <a:rPr lang="en-US" sz="2400" i="1" dirty="0" err="1" smtClean="0">
                <a:latin typeface="Times New Roman" pitchFamily="18" charset="0"/>
                <a:cs typeface="Times New Roman" pitchFamily="18" charset="0"/>
              </a:rPr>
              <a:t>chẳng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Pha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đuôi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cái</a:t>
            </a:r>
            <a:r>
              <a:rPr lang="en-US" sz="2400" i="1" dirty="0" smtClean="0">
                <a:latin typeface="Times New Roman" pitchFamily="18" charset="0"/>
                <a:cs typeface="Times New Roman" pitchFamily="18" charset="0"/>
              </a:rPr>
              <a:t> tai bay </a:t>
            </a:r>
            <a:r>
              <a:rPr lang="en-US" sz="2400" i="1" dirty="0" err="1" smtClean="0">
                <a:latin typeface="Times New Roman" pitchFamily="18" charset="0"/>
                <a:cs typeface="Times New Roman" pitchFamily="18" charset="0"/>
              </a:rPr>
              <a:t>vạ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vừa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nghe</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2590800"/>
            <a:ext cx="9144000" cy="2215991"/>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 Ý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gái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 Tai bay </a:t>
            </a:r>
            <a:r>
              <a:rPr lang="en-US" sz="2400" dirty="0" err="1" smtClean="0">
                <a:latin typeface="Times New Roman" pitchFamily="18" charset="0"/>
                <a:cs typeface="Times New Roman" pitchFamily="18" charset="0"/>
              </a:rPr>
              <a:t>vạ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may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ox(in)">
                                      <p:cBhvr>
                                        <p:cTn id="27" dur="500"/>
                                        <p:tgtEl>
                                          <p:spTgt spid="5">
                                            <p:txEl>
                                              <p:pRg st="0" end="0"/>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box(in)">
                                      <p:cBhvr>
                                        <p:cTn id="30" dur="500"/>
                                        <p:tgtEl>
                                          <p:spTgt spid="5">
                                            <p:txEl>
                                              <p:pRg st="1" end="1"/>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5">
                                            <p:txEl>
                                              <p:pRg st="2" end="2"/>
                                            </p:txEl>
                                          </p:spTgt>
                                        </p:tgtEl>
                                        <p:attrNameLst>
                                          <p:attrName>style.visibility</p:attrName>
                                        </p:attrNameLst>
                                      </p:cBhvr>
                                      <p:to>
                                        <p:strVal val="visible"/>
                                      </p:to>
                                    </p:set>
                                    <p:animEffect transition="in" filter="box(in)">
                                      <p:cBhvr>
                                        <p:cTn id="33"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a:t>
            </a:r>
            <a:r>
              <a:rPr lang="en-US" sz="2000" b="1" dirty="0" smtClean="0">
                <a:solidFill>
                  <a:srgbClr val="FF0000"/>
                </a:solidFill>
                <a:latin typeface="Times New Roman" pitchFamily="18" charset="0"/>
                <a:cs typeface="Times New Roman" pitchFamily="18" charset="0"/>
              </a:rPr>
              <a:t>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2308324"/>
          </a:xfrm>
          <a:prstGeom prst="rect">
            <a:avLst/>
          </a:prstGeom>
          <a:noFill/>
        </p:spPr>
        <p:txBody>
          <a:bodyPr wrap="square" rtlCol="0">
            <a:spAutoFit/>
          </a:bodyPr>
          <a:lstStyle/>
          <a:p>
            <a:pPr algn="just"/>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5:</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trúc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đối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xứng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đây</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đỉa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mèo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miệng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hùm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sứa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ruột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mò</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kim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voi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rơm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gảy</a:t>
            </a:r>
            <a:r>
              <a:rPr lang="en-US" sz="2400" i="1" dirty="0" smtClean="0">
                <a:latin typeface="Times New Roman" pitchFamily="18" charset="0"/>
                <a:cs typeface="Times New Roman" pitchFamily="18" charset="0"/>
              </a:rPr>
              <a:t> tai </a:t>
            </a:r>
            <a:r>
              <a:rPr lang="en-US" sz="2400" i="1" dirty="0" err="1" smtClean="0">
                <a:latin typeface="Times New Roman" pitchFamily="18" charset="0"/>
                <a:cs typeface="Times New Roman" pitchFamily="18" charset="0"/>
              </a:rPr>
              <a:t>trâu</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3124200"/>
            <a:ext cx="9144000" cy="2215991"/>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có</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trúc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đối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xứng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in </a:t>
            </a:r>
            <a:r>
              <a:rPr lang="en-US" sz="2400" b="1" dirty="0" err="1" smtClean="0">
                <a:latin typeface="Times New Roman" pitchFamily="18" charset="0"/>
                <a:cs typeface="Times New Roman" pitchFamily="18" charset="0"/>
              </a:rPr>
              <a:t>đậm</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Một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nắng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hai</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đỉa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mèo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đồng</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miệng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hùm</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gan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sứa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ruột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xanh</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vỏ</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đỏ</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lòng</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vào</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sống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ra</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chết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mò</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kim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voi</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quyền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rơm</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vạ</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đá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gảy</a:t>
            </a:r>
            <a:r>
              <a:rPr lang="en-US" sz="2400" i="1" dirty="0" smtClean="0">
                <a:latin typeface="Times New Roman" pitchFamily="18" charset="0"/>
                <a:cs typeface="Times New Roman" pitchFamily="18" charset="0"/>
              </a:rPr>
              <a:t> tai </a:t>
            </a:r>
            <a:r>
              <a:rPr lang="en-US" sz="2400" i="1" dirty="0" err="1" smtClean="0">
                <a:latin typeface="Times New Roman" pitchFamily="18" charset="0"/>
                <a:cs typeface="Times New Roman" pitchFamily="18" charset="0"/>
              </a:rPr>
              <a:t>trâu</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ox(in)">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ox(in)">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ox(in)">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9144000" cy="5632311"/>
          </a:xfrm>
          <a:prstGeom prst="rect">
            <a:avLst/>
          </a:prstGeom>
          <a:noFill/>
        </p:spPr>
        <p:txBody>
          <a:bodyPr wrap="square" rtlCol="0">
            <a:spAutoFit/>
          </a:bodyPr>
          <a:lstStyle/>
          <a:p>
            <a:pPr algn="just"/>
            <a:r>
              <a:rPr lang="vi-VN" sz="2400" b="1" dirty="0" smtClean="0">
                <a:latin typeface="+mj-lt"/>
              </a:rPr>
              <a:t>2. Cụm tính từ</a:t>
            </a:r>
            <a:endParaRPr lang="en-US" sz="2400" dirty="0" smtClean="0">
              <a:latin typeface="+mj-lt"/>
            </a:endParaRPr>
          </a:p>
          <a:p>
            <a:pPr algn="just"/>
            <a:r>
              <a:rPr lang="vi-VN" sz="2400" b="1" dirty="0" smtClean="0">
                <a:latin typeface="+mj-lt"/>
              </a:rPr>
              <a:t>a. Khái niệm:  </a:t>
            </a:r>
            <a:r>
              <a:rPr lang="vi-VN" sz="2400" dirty="0" smtClean="0">
                <a:latin typeface="+mj-lt"/>
              </a:rPr>
              <a:t>Cụm tính từ là tập hợp từ, gồm tính từ trung tâm và một số từ ngữ phụ thuộc đứng trước, đứng sau tính từ trung tâm ấy.</a:t>
            </a:r>
            <a:endParaRPr lang="en-US" sz="2400" dirty="0" smtClean="0">
              <a:latin typeface="+mj-lt"/>
            </a:endParaRPr>
          </a:p>
          <a:p>
            <a:pPr algn="just"/>
            <a:r>
              <a:rPr lang="vi-VN" sz="2400" b="1" dirty="0" smtClean="0">
                <a:latin typeface="+mj-lt"/>
              </a:rPr>
              <a:t>b. Cấu tạo:</a:t>
            </a:r>
            <a:endParaRPr lang="en-US" sz="2400" dirty="0" smtClean="0">
              <a:latin typeface="+mj-lt"/>
            </a:endParaRPr>
          </a:p>
          <a:p>
            <a:pPr algn="just"/>
            <a:r>
              <a:rPr lang="vi-VN" sz="2400" dirty="0" smtClean="0">
                <a:latin typeface="+mj-lt"/>
              </a:rPr>
              <a:t> Cụm danh từ gồm ba phần:</a:t>
            </a:r>
            <a:endParaRPr lang="en-US" sz="2400" dirty="0" smtClean="0">
              <a:latin typeface="+mj-lt"/>
            </a:endParaRPr>
          </a:p>
          <a:p>
            <a:pPr algn="just"/>
            <a:r>
              <a:rPr lang="vi-VN" sz="2400" dirty="0" smtClean="0">
                <a:latin typeface="+mj-lt"/>
              </a:rPr>
              <a:t>+ Phần trung tâm ở giữa: là tính từ</a:t>
            </a:r>
            <a:endParaRPr lang="en-US" sz="2400" dirty="0" smtClean="0">
              <a:latin typeface="+mj-lt"/>
            </a:endParaRPr>
          </a:p>
          <a:p>
            <a:pPr algn="just"/>
            <a:r>
              <a:rPr lang="vi-VN" sz="2400" dirty="0" smtClean="0">
                <a:latin typeface="+mj-lt"/>
              </a:rPr>
              <a:t>+ Phần phụ trước: Thường bổ sung cho tính từ ý nghĩa về </a:t>
            </a:r>
            <a:endParaRPr lang="en-US" sz="2400" dirty="0" smtClean="0">
              <a:latin typeface="+mj-lt"/>
            </a:endParaRPr>
          </a:p>
          <a:p>
            <a:pPr algn="just"/>
            <a:r>
              <a:rPr lang="vi-VN" sz="2400" dirty="0" smtClean="0">
                <a:latin typeface="+mj-lt"/>
              </a:rPr>
              <a:t>+ Mức độ </a:t>
            </a:r>
            <a:r>
              <a:rPr lang="vi-VN" sz="2400" i="1" dirty="0" smtClean="0">
                <a:latin typeface="+mj-lt"/>
              </a:rPr>
              <a:t>(rất, hơi, khá,...),</a:t>
            </a:r>
            <a:endParaRPr lang="en-US" sz="2400" dirty="0" smtClean="0">
              <a:latin typeface="+mj-lt"/>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sẽ</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bổ</a:t>
            </a:r>
            <a:r>
              <a:rPr lang="en-US" sz="2400" dirty="0" smtClean="0">
                <a:latin typeface="Times New Roman" pitchFamily="18" charset="0"/>
                <a:cs typeface="Times New Roman" pitchFamily="18" charset="0"/>
              </a:rPr>
              <a:t> sung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p>
          <a:p>
            <a:pPr algn="just"/>
            <a:r>
              <a:rPr lang="vi-VN" sz="2400" dirty="0" smtClean="0">
                <a:latin typeface="+mj-lt"/>
              </a:rPr>
              <a:t>+ Phạm vi </a:t>
            </a:r>
            <a:r>
              <a:rPr lang="vi-VN" sz="2400" i="1" dirty="0" smtClean="0">
                <a:latin typeface="+mj-lt"/>
              </a:rPr>
              <a:t>(giỏi toán),</a:t>
            </a:r>
            <a:endParaRPr lang="en-US" sz="2400" dirty="0" smtClean="0">
              <a:latin typeface="+mj-lt"/>
            </a:endParaRPr>
          </a:p>
          <a:p>
            <a:pPr algn="just"/>
            <a:r>
              <a:rPr lang="vi-VN" sz="2400" dirty="0" smtClean="0">
                <a:latin typeface="+mj-lt"/>
              </a:rPr>
              <a:t>+ So sánh </a:t>
            </a:r>
            <a:r>
              <a:rPr lang="vi-VN" sz="2400" i="1" dirty="0" smtClean="0">
                <a:latin typeface="+mj-lt"/>
              </a:rPr>
              <a:t>(đẹp như tiên),</a:t>
            </a:r>
            <a:endParaRPr lang="en-US" sz="2400" dirty="0" smtClean="0">
              <a:latin typeface="+mj-lt"/>
            </a:endParaRPr>
          </a:p>
          <a:p>
            <a:pPr algn="just"/>
            <a:r>
              <a:rPr lang="vi-VN" sz="2400" dirty="0" smtClean="0">
                <a:latin typeface="+mj-lt"/>
              </a:rPr>
              <a:t>+ Mức độ </a:t>
            </a:r>
            <a:r>
              <a:rPr lang="vi-VN" sz="2400" i="1" dirty="0" smtClean="0">
                <a:latin typeface="+mj-lt"/>
              </a:rPr>
              <a:t>(hay ghê),...</a:t>
            </a:r>
            <a:endParaRPr lang="en-US" sz="2400" dirty="0" smtClean="0">
              <a:latin typeface="+mj-lt"/>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2677656"/>
          </a:xfrm>
          <a:prstGeom prst="rect">
            <a:avLst/>
          </a:prstGeom>
          <a:noFill/>
        </p:spPr>
        <p:txBody>
          <a:bodyPr wrap="square" rtlCol="0">
            <a:spAutoFit/>
          </a:bodyPr>
          <a:lstStyle/>
          <a:p>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7</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nêu</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đây</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 </a:t>
            </a:r>
            <a:r>
              <a:rPr lang="en-US" sz="2400" i="1" dirty="0" err="1" smtClean="0">
                <a:latin typeface="Times New Roman" pitchFamily="18" charset="0"/>
                <a:cs typeface="Times New Roman" pitchFamily="18" charset="0"/>
              </a:rPr>
              <a:t>Sản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xuất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kiệm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trống</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vốn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bò</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bướu</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c..</a:t>
            </a:r>
            <a:r>
              <a:rPr lang="en-US" sz="2400" i="1" dirty="0" err="1" smtClean="0">
                <a:latin typeface="Times New Roman" pitchFamily="18" charset="0"/>
                <a:cs typeface="Times New Roman" pitchFamily="18" charset="0"/>
              </a:rPr>
              <a:t>Mặc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dã</a:t>
            </a:r>
            <a:r>
              <a:rPr lang="en-US" sz="2400" i="1" dirty="0" smtClean="0">
                <a:latin typeface="Times New Roman" pitchFamily="18" charset="0"/>
                <a:cs typeface="Times New Roman" pitchFamily="18" charset="0"/>
              </a:rPr>
              <a:t> man </a:t>
            </a:r>
            <a:r>
              <a:rPr lang="en-US" sz="2400" i="1" dirty="0" err="1" smtClean="0">
                <a:latin typeface="Times New Roman" pitchFamily="18" charset="0"/>
                <a:cs typeface="Times New Roman" pitchFamily="18" charset="0"/>
              </a:rPr>
              <a:t>nhưng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Nguyễn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Trỗi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lời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3200400"/>
            <a:ext cx="9144000" cy="4154984"/>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a:t>
            </a:r>
            <a:r>
              <a:rPr lang="en-US" sz="2400" b="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xuất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kiệm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nào</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gió</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vào</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nhà</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trống</a:t>
            </a:r>
            <a:r>
              <a:rPr lang="en-US" sz="2400" b="1"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vốn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thằng</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đầu</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bò</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đầu</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bướu</a:t>
            </a:r>
            <a:r>
              <a:rPr lang="en-US" sz="2400" b="1"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c. </a:t>
            </a:r>
            <a:r>
              <a:rPr lang="en-US" sz="2400" i="1" dirty="0" err="1" smtClean="0">
                <a:latin typeface="Times New Roman" pitchFamily="18" charset="0"/>
                <a:cs typeface="Times New Roman" pitchFamily="18" charset="0"/>
              </a:rPr>
              <a:t>Mặc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dầu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dã</a:t>
            </a:r>
            <a:r>
              <a:rPr lang="en-US" sz="2400" i="1" dirty="0" smtClean="0">
                <a:latin typeface="Times New Roman" pitchFamily="18" charset="0"/>
                <a:cs typeface="Times New Roman" pitchFamily="18" charset="0"/>
              </a:rPr>
              <a:t> man </a:t>
            </a:r>
            <a:r>
              <a:rPr lang="en-US" sz="2400" i="1" dirty="0" err="1" smtClean="0">
                <a:latin typeface="Times New Roman" pitchFamily="18" charset="0"/>
                <a:cs typeface="Times New Roman" pitchFamily="18" charset="0"/>
              </a:rPr>
              <a:t>nhưng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Nguyễn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Trỗi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vẫn</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gan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vàng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dạ</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nửa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lời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=&gt; Ý </a:t>
            </a:r>
            <a:r>
              <a:rPr lang="en-US" sz="2400" dirty="0" err="1" smtClean="0">
                <a:latin typeface="Times New Roman" pitchFamily="18" charset="0"/>
                <a:cs typeface="Times New Roman" pitchFamily="18" charset="0"/>
              </a:rPr>
              <a:t>nghĩa</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gổ</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son, </a:t>
            </a:r>
            <a:r>
              <a:rPr lang="en-US" sz="2400" dirty="0" err="1" smtClean="0">
                <a:latin typeface="Times New Roman" pitchFamily="18" charset="0"/>
                <a:cs typeface="Times New Roman" pitchFamily="18" charset="0"/>
              </a:rPr>
              <a:t>vững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r>
              <a:rPr lang="en-US" sz="2400"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ox(in)">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box(in)">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box(in)">
                                      <p:cBhvr>
                                        <p:cTn id="37" dur="5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Effect transition="in" filter="box(in)">
                                      <p:cBhvr>
                                        <p:cTn id="42" dur="500"/>
                                        <p:tgtEl>
                                          <p:spTgt spid="5">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4" end="4"/>
                                            </p:txEl>
                                          </p:spTgt>
                                        </p:tgtEl>
                                        <p:attrNameLst>
                                          <p:attrName>style.visibility</p:attrName>
                                        </p:attrNameLst>
                                      </p:cBhvr>
                                      <p:to>
                                        <p:strVal val="visible"/>
                                      </p:to>
                                    </p:set>
                                    <p:animEffect transition="in" filter="box(in)">
                                      <p:cBhvr>
                                        <p:cTn id="47" dur="500"/>
                                        <p:tgtEl>
                                          <p:spTgt spid="5">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5" end="5"/>
                                            </p:txEl>
                                          </p:spTgt>
                                        </p:tgtEl>
                                        <p:attrNameLst>
                                          <p:attrName>style.visibility</p:attrName>
                                        </p:attrNameLst>
                                      </p:cBhvr>
                                      <p:to>
                                        <p:strVal val="visible"/>
                                      </p:to>
                                    </p:set>
                                    <p:animEffect transition="in" filter="box(in)">
                                      <p:cBhvr>
                                        <p:cTn id="52" dur="500"/>
                                        <p:tgtEl>
                                          <p:spTgt spid="5">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6" end="6"/>
                                            </p:txEl>
                                          </p:spTgt>
                                        </p:tgtEl>
                                        <p:attrNameLst>
                                          <p:attrName>style.visibility</p:attrName>
                                        </p:attrNameLst>
                                      </p:cBhvr>
                                      <p:to>
                                        <p:strVal val="visible"/>
                                      </p:to>
                                    </p:set>
                                    <p:animEffect transition="in" filter="box(in)">
                                      <p:cBhvr>
                                        <p:cTn id="57" dur="500"/>
                                        <p:tgtEl>
                                          <p:spTgt spid="5">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7" end="7"/>
                                            </p:txEl>
                                          </p:spTgt>
                                        </p:tgtEl>
                                        <p:attrNameLst>
                                          <p:attrName>style.visibility</p:attrName>
                                        </p:attrNameLst>
                                      </p:cBhvr>
                                      <p:to>
                                        <p:strVal val="visible"/>
                                      </p:to>
                                    </p:set>
                                    <p:animEffect transition="in" filter="box(in)">
                                      <p:cBhvr>
                                        <p:cTn id="62" dur="500"/>
                                        <p:tgtEl>
                                          <p:spTgt spid="5">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8" end="8"/>
                                            </p:txEl>
                                          </p:spTgt>
                                        </p:tgtEl>
                                        <p:attrNameLst>
                                          <p:attrName>style.visibility</p:attrName>
                                        </p:attrNameLst>
                                      </p:cBhvr>
                                      <p:to>
                                        <p:strVal val="visible"/>
                                      </p:to>
                                    </p:set>
                                    <p:animEffect transition="in" filter="box(in)">
                                      <p:cBhvr>
                                        <p:cTn id="6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a:t>
            </a:r>
            <a:r>
              <a:rPr lang="nl-NL" sz="2000" b="1" dirty="0" smtClean="0">
                <a:solidFill>
                  <a:srgbClr val="FF0000"/>
                </a:solidFill>
                <a:latin typeface="Times New Roman" pitchFamily="18" charset="0"/>
                <a:cs typeface="Times New Roman" pitchFamily="18" charset="0"/>
              </a:rPr>
              <a:t>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09600"/>
            <a:ext cx="8991600" cy="2677656"/>
          </a:xfrm>
          <a:prstGeom prst="rect">
            <a:avLst/>
          </a:prstGeom>
          <a:noFill/>
        </p:spPr>
        <p:txBody>
          <a:bodyPr wrap="square" rtlCol="0">
            <a:spAutoFit/>
          </a:bodyPr>
          <a:lstStyle/>
          <a:p>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8</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p>
          <a:p>
            <a:r>
              <a:rPr lang="en-US" sz="2400" i="1" dirty="0" smtClean="0">
                <a:latin typeface="Times New Roman" pitchFamily="18" charset="0"/>
                <a:cs typeface="Times New Roman" pitchFamily="18" charset="0"/>
              </a:rPr>
              <a:t> a.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đến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đâm</a:t>
            </a:r>
            <a:r>
              <a:rPr lang="en-US" sz="2400" i="1" dirty="0" smtClean="0">
                <a:latin typeface="Times New Roman" pitchFamily="18" charset="0"/>
                <a:cs typeface="Times New Roman" pitchFamily="18" charset="0"/>
              </a:rPr>
              <a:t> lo </a:t>
            </a:r>
            <a:r>
              <a:rPr lang="en-US" sz="2400" i="1" dirty="0" err="1" smtClean="0">
                <a:latin typeface="Times New Roman" pitchFamily="18" charset="0"/>
                <a:cs typeface="Times New Roman" pitchFamily="18" charset="0"/>
              </a:rPr>
              <a:t>thành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ruột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cào</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b. </a:t>
            </a:r>
            <a:r>
              <a:rPr lang="en-US" sz="2400" i="1" dirty="0" err="1" smtClean="0">
                <a:latin typeface="Times New Roman" pitchFamily="18" charset="0"/>
                <a:cs typeface="Times New Roman" pitchFamily="18" charset="0"/>
              </a:rPr>
              <a:t>Giấy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dám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cụ</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ruột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ấy</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c. </a:t>
            </a:r>
            <a:r>
              <a:rPr lang="en-US" sz="2400" i="1" dirty="0" err="1" smtClean="0">
                <a:latin typeface="Times New Roman" pitchFamily="18" charset="0"/>
                <a:cs typeface="Times New Roman" pitchFamily="18" charset="0"/>
              </a:rPr>
              <a:t>Thật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muốn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chuyện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nhắm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ngơ</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2895600"/>
            <a:ext cx="9144000" cy="2677656"/>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a. </a:t>
            </a:r>
            <a:r>
              <a:rPr lang="en-US" sz="2400" i="1" dirty="0" err="1" smtClean="0">
                <a:latin typeface="Times New Roman" pitchFamily="18" charset="0"/>
                <a:cs typeface="Times New Roman" pitchFamily="18" charset="0"/>
              </a:rPr>
              <a:t>Ruột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cào</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Ruột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đoảng</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quên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c. </a:t>
            </a:r>
            <a:r>
              <a:rPr lang="en-US" sz="2400" i="1" dirty="0" err="1" smtClean="0">
                <a:latin typeface="Times New Roman" pitchFamily="18" charset="0"/>
                <a:cs typeface="Times New Roman" pitchFamily="18" charset="0"/>
              </a:rPr>
              <a:t>Nhắm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ngơ</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phức</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box(in)">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box(in)">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box(in)">
                                      <p:cBhvr>
                                        <p:cTn id="37" dur="5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Effect transition="in" filter="box(in)">
                                      <p:cBhvr>
                                        <p:cTn id="42" dur="500"/>
                                        <p:tgtEl>
                                          <p:spTgt spid="5">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4" end="4"/>
                                            </p:txEl>
                                          </p:spTgt>
                                        </p:tgtEl>
                                        <p:attrNameLst>
                                          <p:attrName>style.visibility</p:attrName>
                                        </p:attrNameLst>
                                      </p:cBhvr>
                                      <p:to>
                                        <p:strVal val="visible"/>
                                      </p:to>
                                    </p:set>
                                    <p:animEffect transition="in" filter="box(in)">
                                      <p:cBhvr>
                                        <p:cTn id="4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1938992"/>
          </a:xfrm>
          <a:prstGeom prst="rect">
            <a:avLst/>
          </a:prstGeom>
          <a:noFill/>
        </p:spPr>
        <p:txBody>
          <a:bodyPr wrap="square" rtlCol="0">
            <a:spAutoFit/>
          </a:bodyPr>
          <a:lstStyle/>
          <a:p>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9</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1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sì</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
        <p:nvSpPr>
          <p:cNvPr id="5" name="TextBox 4"/>
          <p:cNvSpPr txBox="1"/>
          <p:nvPr/>
        </p:nvSpPr>
        <p:spPr>
          <a:xfrm>
            <a:off x="0" y="2286000"/>
            <a:ext cx="9144000" cy="4801314"/>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rằng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vừa</a:t>
            </a:r>
            <a:r>
              <a:rPr lang="en-US" sz="2400" i="1" dirty="0" smtClean="0">
                <a:latin typeface="Times New Roman" pitchFamily="18" charset="0"/>
                <a:cs typeface="Times New Roman" pitchFamily="18" charset="0"/>
              </a:rPr>
              <a:t> ý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cứ</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toạc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dễ</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chịu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bụng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rồi</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mặt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nặng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mày</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nhẹ</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Rõ</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mặt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hoa</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da</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phấn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dịu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đẹp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băng</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Tú</a:t>
            </a:r>
            <a:r>
              <a:rPr lang="en-US" sz="2400" dirty="0" smtClean="0">
                <a:latin typeface="Times New Roman" pitchFamily="18" charset="0"/>
                <a:cs typeface="Times New Roman" pitchFamily="18" charset="0"/>
              </a:rPr>
              <a:t> Nam)</a:t>
            </a:r>
          </a:p>
          <a:p>
            <a:pPr algn="just"/>
            <a:r>
              <a:rPr lang="en-US" sz="2400"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Trông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mặt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sắt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đen</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sì</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Lập</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nghiêm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uy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lời</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Du)</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nghệ</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ủ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bóng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máu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gấc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tía</a:t>
            </a:r>
            <a:r>
              <a:rPr lang="en-US" sz="2400" i="1" dirty="0" smtClean="0">
                <a:latin typeface="Times New Roman" pitchFamily="18" charset="0"/>
                <a:cs typeface="Times New Roman" pitchFamily="18" charset="0"/>
              </a:rPr>
              <a:t> tai,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nặng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thú</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sứa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gan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lim</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ox(in)">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ox(in)">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ox(in)">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box(in)">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box(in)">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box(in)">
                                      <p:cBhvr>
                                        <p:cTn id="42" dur="500"/>
                                        <p:tgtEl>
                                          <p:spTgt spid="5">
                                            <p:txEl>
                                              <p:pRg st="0" end="0"/>
                                            </p:txEl>
                                          </p:spTgt>
                                        </p:tgtEl>
                                      </p:cBhvr>
                                    </p:animEffect>
                                  </p:childTnLst>
                                </p:cTn>
                              </p:par>
                              <p:par>
                                <p:cTn id="43" presetID="4" presetClass="entr" presetSubtype="16" fill="hold" nodeType="withEffect">
                                  <p:stCondLst>
                                    <p:cond delay="0"/>
                                  </p:stCondLst>
                                  <p:childTnLst>
                                    <p:set>
                                      <p:cBhvr>
                                        <p:cTn id="44" dur="1" fill="hold">
                                          <p:stCondLst>
                                            <p:cond delay="0"/>
                                          </p:stCondLst>
                                        </p:cTn>
                                        <p:tgtEl>
                                          <p:spTgt spid="5">
                                            <p:txEl>
                                              <p:pRg st="1" end="1"/>
                                            </p:txEl>
                                          </p:spTgt>
                                        </p:tgtEl>
                                        <p:attrNameLst>
                                          <p:attrName>style.visibility</p:attrName>
                                        </p:attrNameLst>
                                      </p:cBhvr>
                                      <p:to>
                                        <p:strVal val="visible"/>
                                      </p:to>
                                    </p:set>
                                    <p:animEffect transition="in" filter="box(in)">
                                      <p:cBhvr>
                                        <p:cTn id="45" dur="500"/>
                                        <p:tgtEl>
                                          <p:spTgt spid="5">
                                            <p:txEl>
                                              <p:pRg st="1" end="1"/>
                                            </p:txEl>
                                          </p:spTgt>
                                        </p:tgtEl>
                                      </p:cBhvr>
                                    </p:animEffect>
                                  </p:childTnLst>
                                </p:cTn>
                              </p:par>
                              <p:par>
                                <p:cTn id="46" presetID="4" presetClass="entr" presetSubtype="16" fill="hold" nodeType="withEffect">
                                  <p:stCondLst>
                                    <p:cond delay="0"/>
                                  </p:stCondLst>
                                  <p:childTnLst>
                                    <p:set>
                                      <p:cBhvr>
                                        <p:cTn id="47" dur="1" fill="hold">
                                          <p:stCondLst>
                                            <p:cond delay="0"/>
                                          </p:stCondLst>
                                        </p:cTn>
                                        <p:tgtEl>
                                          <p:spTgt spid="5">
                                            <p:txEl>
                                              <p:pRg st="2" end="2"/>
                                            </p:txEl>
                                          </p:spTgt>
                                        </p:tgtEl>
                                        <p:attrNameLst>
                                          <p:attrName>style.visibility</p:attrName>
                                        </p:attrNameLst>
                                      </p:cBhvr>
                                      <p:to>
                                        <p:strVal val="visible"/>
                                      </p:to>
                                    </p:set>
                                    <p:animEffect transition="in" filter="box(in)">
                                      <p:cBhvr>
                                        <p:cTn id="48" dur="500"/>
                                        <p:tgtEl>
                                          <p:spTgt spid="5">
                                            <p:txEl>
                                              <p:pRg st="2" end="2"/>
                                            </p:txEl>
                                          </p:spTgt>
                                        </p:tgtEl>
                                      </p:cBhvr>
                                    </p:animEffect>
                                  </p:childTnLst>
                                </p:cTn>
                              </p:par>
                              <p:par>
                                <p:cTn id="49" presetID="4" presetClass="entr" presetSubtype="16" fill="hold" nodeType="with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animEffect transition="in" filter="box(in)">
                                      <p:cBhvr>
                                        <p:cTn id="51" dur="500"/>
                                        <p:tgtEl>
                                          <p:spTgt spid="5">
                                            <p:txEl>
                                              <p:pRg st="3" end="3"/>
                                            </p:txEl>
                                          </p:spTgt>
                                        </p:tgtEl>
                                      </p:cBhvr>
                                    </p:animEffect>
                                  </p:childTnLst>
                                </p:cTn>
                              </p:par>
                              <p:par>
                                <p:cTn id="52" presetID="4" presetClass="entr" presetSubtype="16" fill="hold" nodeType="withEffect">
                                  <p:stCondLst>
                                    <p:cond delay="0"/>
                                  </p:stCondLst>
                                  <p:childTnLst>
                                    <p:set>
                                      <p:cBhvr>
                                        <p:cTn id="53" dur="1" fill="hold">
                                          <p:stCondLst>
                                            <p:cond delay="0"/>
                                          </p:stCondLst>
                                        </p:cTn>
                                        <p:tgtEl>
                                          <p:spTgt spid="5">
                                            <p:txEl>
                                              <p:pRg st="4" end="4"/>
                                            </p:txEl>
                                          </p:spTgt>
                                        </p:tgtEl>
                                        <p:attrNameLst>
                                          <p:attrName>style.visibility</p:attrName>
                                        </p:attrNameLst>
                                      </p:cBhvr>
                                      <p:to>
                                        <p:strVal val="visible"/>
                                      </p:to>
                                    </p:set>
                                    <p:animEffect transition="in" filter="box(in)">
                                      <p:cBhvr>
                                        <p:cTn id="54"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1569660"/>
          </a:xfrm>
          <a:prstGeom prst="rect">
            <a:avLst/>
          </a:prstGeom>
          <a:noFill/>
        </p:spPr>
        <p:txBody>
          <a:bodyPr wrap="square" rtlCol="0">
            <a:spAutoFit/>
          </a:bodyPr>
          <a:lstStyle/>
          <a:p>
            <a:pPr algn="just"/>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10</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nhắm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phượng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ngài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2057400"/>
            <a:ext cx="9144000" cy="3693319"/>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mốt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dậy</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mắt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nhắm</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mắt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cuốc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Nội</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(Nam Cao)</a:t>
            </a: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Chị</a:t>
            </a:r>
            <a:r>
              <a:rPr lang="en-US" sz="2400" i="1" dirty="0" smtClean="0">
                <a:latin typeface="Times New Roman" pitchFamily="18" charset="0"/>
                <a:cs typeface="Times New Roman" pitchFamily="18" charset="0"/>
              </a:rPr>
              <a:t> nom </a:t>
            </a:r>
            <a:r>
              <a:rPr lang="en-US" sz="2400" i="1" dirty="0" err="1" smtClean="0">
                <a:latin typeface="Times New Roman" pitchFamily="18" charset="0"/>
                <a:cs typeface="Times New Roman" pitchFamily="18" charset="0"/>
              </a:rPr>
              <a:t>rõ</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áo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phin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gụ</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cau</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Thạnh</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ong</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mắt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phượng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mày</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ngài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cổ</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kém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đời</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Trừu</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cú</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la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lét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láo</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ox(i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ox(i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box(in)">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box(in)">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1200329"/>
          </a:xfrm>
          <a:prstGeom prst="rect">
            <a:avLst/>
          </a:prstGeom>
          <a:noFill/>
        </p:spPr>
        <p:txBody>
          <a:bodyPr wrap="square" rtlCol="0">
            <a:spAutoFit/>
          </a:bodyPr>
          <a:lstStyle/>
          <a:p>
            <a:pPr algn="just"/>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11</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Con </a:t>
            </a:r>
            <a:r>
              <a:rPr lang="en-US" sz="2400" i="1" dirty="0" err="1" smtClean="0">
                <a:latin typeface="Times New Roman" pitchFamily="18" charset="0"/>
                <a:cs typeface="Times New Roman" pitchFamily="18" charset="0"/>
              </a:rPr>
              <a:t>Rồng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cháu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Ếch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ngồi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giếng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bói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voi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1676400"/>
            <a:ext cx="9144000" cy="4308872"/>
          </a:xfrm>
          <a:prstGeom prst="rect">
            <a:avLst/>
          </a:prstGeom>
          <a:noFill/>
        </p:spPr>
        <p:txBody>
          <a:bodyPr wrap="square" rtlCol="0">
            <a:spAutoFit/>
          </a:bodyPr>
          <a:lstStyle/>
          <a:p>
            <a:pPr algn="ctr"/>
            <a:r>
              <a:rPr lang="en-US" sz="3200" b="1" baseline="-25000" dirty="0" err="1" smtClean="0">
                <a:latin typeface="Times New Roman" pitchFamily="18" charset="0"/>
                <a:cs typeface="Times New Roman" pitchFamily="18" charset="0"/>
              </a:rPr>
              <a:t>Gợi</a:t>
            </a:r>
            <a:r>
              <a:rPr lang="en-US" sz="3200" b="1" baseline="-25000" dirty="0" smtClean="0">
                <a:latin typeface="Times New Roman" pitchFamily="18" charset="0"/>
                <a:cs typeface="Times New Roman" pitchFamily="18" charset="0"/>
              </a:rPr>
              <a:t> ý </a:t>
            </a:r>
            <a:r>
              <a:rPr lang="en-US" sz="3200" b="1" baseline="-25000" dirty="0" err="1" smtClean="0">
                <a:latin typeface="Times New Roman" pitchFamily="18" charset="0"/>
                <a:cs typeface="Times New Roman" pitchFamily="18" charset="0"/>
              </a:rPr>
              <a:t>trả</a:t>
            </a:r>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lời</a:t>
            </a:r>
            <a:endParaRPr lang="en-US" sz="3200" baseline="-25000" dirty="0" smtClean="0">
              <a:latin typeface="Times New Roman" pitchFamily="18" charset="0"/>
              <a:cs typeface="Times New Roman" pitchFamily="18" charset="0"/>
            </a:endParaRPr>
          </a:p>
          <a:p>
            <a:pPr algn="just"/>
            <a:r>
              <a:rPr lang="en-US" sz="3200" b="1" baseline="-25000" dirty="0" smtClean="0">
                <a:latin typeface="Times New Roman" pitchFamily="18" charset="0"/>
                <a:cs typeface="Times New Roman" pitchFamily="18" charset="0"/>
              </a:rPr>
              <a:t>- Con </a:t>
            </a:r>
            <a:r>
              <a:rPr lang="en-US" sz="3200" b="1" baseline="-25000" dirty="0" err="1" smtClean="0">
                <a:latin typeface="Times New Roman" pitchFamily="18" charset="0"/>
                <a:cs typeface="Times New Roman" pitchFamily="18" charset="0"/>
              </a:rPr>
              <a:t>rồng</a:t>
            </a:r>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cháu</a:t>
            </a:r>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tiên</a:t>
            </a:r>
            <a:r>
              <a:rPr lang="en-US" sz="3200" b="1" i="1" baseline="-25000" dirty="0" smtClean="0">
                <a:latin typeface="Times New Roman" pitchFamily="18" charset="0"/>
                <a:cs typeface="Times New Roman" pitchFamily="18" charset="0"/>
              </a:rPr>
              <a:t>:</a:t>
            </a:r>
            <a:r>
              <a:rPr lang="en-US" sz="3200" i="1" baseline="-25000" dirty="0" smtClean="0">
                <a:latin typeface="Times New Roman" pitchFamily="18" charset="0"/>
                <a:cs typeface="Times New Roman" pitchFamily="18" charset="0"/>
              </a:rPr>
              <a:t> Con </a:t>
            </a:r>
            <a:r>
              <a:rPr lang="en-US" sz="3200" i="1" baseline="-25000" dirty="0" err="1" smtClean="0">
                <a:latin typeface="Times New Roman" pitchFamily="18" charset="0"/>
                <a:cs typeface="Times New Roman" pitchFamily="18" charset="0"/>
              </a:rPr>
              <a:t>Rồng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cháu</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Tiên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là</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một</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huyền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thoại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về</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nguồn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gốc</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dân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tộc</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Việt</a:t>
            </a:r>
            <a:r>
              <a:rPr lang="en-US" sz="3200" i="1" baseline="-25000" dirty="0" smtClean="0">
                <a:latin typeface="Times New Roman" pitchFamily="18" charset="0"/>
                <a:cs typeface="Times New Roman" pitchFamily="18" charset="0"/>
              </a:rPr>
              <a:t> Nam. Con </a:t>
            </a:r>
            <a:r>
              <a:rPr lang="en-US" sz="3200" i="1" baseline="-25000" dirty="0" err="1" smtClean="0">
                <a:latin typeface="Times New Roman" pitchFamily="18" charset="0"/>
                <a:cs typeface="Times New Roman" pitchFamily="18" charset="0"/>
              </a:rPr>
              <a:t>Rồng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cháu</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Tiên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là</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tên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xưng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hô</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đầy</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tính</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tự</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hào</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của</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tất</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cả</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dân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tộc</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Việt</a:t>
            </a:r>
            <a:r>
              <a:rPr lang="en-US" sz="3200" i="1" baseline="-25000" dirty="0" smtClean="0">
                <a:latin typeface="Times New Roman" pitchFamily="18" charset="0"/>
                <a:cs typeface="Times New Roman" pitchFamily="18" charset="0"/>
              </a:rPr>
              <a:t> Nam </a:t>
            </a:r>
            <a:r>
              <a:rPr lang="en-US" sz="3200" i="1" baseline="-25000" dirty="0" err="1" smtClean="0">
                <a:latin typeface="Times New Roman" pitchFamily="18" charset="0"/>
                <a:cs typeface="Times New Roman" pitchFamily="18" charset="0"/>
              </a:rPr>
              <a:t>xuất</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phát</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từ</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quan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niệm</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của</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họ</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về</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xuất</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thân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liên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quan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đến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truyền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thuyết</a:t>
            </a:r>
            <a:r>
              <a:rPr lang="en-US" sz="3200" i="1" baseline="-25000" dirty="0" smtClean="0">
                <a:latin typeface="Times New Roman" pitchFamily="18" charset="0"/>
                <a:cs typeface="Times New Roman" pitchFamily="18" charset="0"/>
              </a:rPr>
              <a:t> Con </a:t>
            </a:r>
            <a:r>
              <a:rPr lang="en-US" sz="3200" i="1" baseline="-25000" dirty="0" err="1" smtClean="0">
                <a:latin typeface="Times New Roman" pitchFamily="18" charset="0"/>
                <a:cs typeface="Times New Roman" pitchFamily="18" charset="0"/>
              </a:rPr>
              <a:t>Rồng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cháu</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Tiên</a:t>
            </a:r>
            <a:endParaRPr lang="en-US" sz="3200" baseline="-25000" dirty="0" smtClean="0">
              <a:latin typeface="Times New Roman" pitchFamily="18" charset="0"/>
              <a:cs typeface="Times New Roman" pitchFamily="18" charset="0"/>
            </a:endParaRPr>
          </a:p>
          <a:p>
            <a:pPr algn="just"/>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Ếch</a:t>
            </a:r>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ngồi</a:t>
            </a:r>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đáy</a:t>
            </a:r>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giếng</a:t>
            </a:r>
            <a:r>
              <a:rPr lang="en-US" sz="3200" b="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Đồng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nghĩa</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với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câu</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ếch</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ngồi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đáy</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giếng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là</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câu</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coi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trời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bằng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vung</a:t>
            </a:r>
            <a:r>
              <a:rPr lang="en-US" sz="3200" i="1" baseline="-25000" dirty="0" smtClean="0">
                <a:latin typeface="Times New Roman" pitchFamily="18" charset="0"/>
                <a:cs typeface="Times New Roman" pitchFamily="18" charset="0"/>
              </a:rPr>
              <a:t>". Ý </a:t>
            </a:r>
            <a:r>
              <a:rPr lang="en-US" sz="3200" i="1" baseline="-25000" dirty="0" err="1" smtClean="0">
                <a:latin typeface="Times New Roman" pitchFamily="18" charset="0"/>
                <a:cs typeface="Times New Roman" pitchFamily="18" charset="0"/>
              </a:rPr>
              <a:t>nghĩa</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câu</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thành</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ngữ</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ếch</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ngồi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đáy</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giếng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nghĩa</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là</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không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coi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ai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ra</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gì</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tính</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tình</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tự</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cao</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tự</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đại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luôn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luôn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cho</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rằng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mình</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giỏi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hơn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tất</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cả</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và</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luôn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luôn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khinh</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thường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người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khác</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tầm</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nhìn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thì</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hạn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hẹp</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mà</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luôn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luôn</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tỏ</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ra</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thông</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thái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và</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biết</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tất</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cả</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mọi</a:t>
            </a:r>
            <a:r>
              <a:rPr lang="en-US" sz="3200" i="1" baseline="-25000" dirty="0" smtClean="0">
                <a:latin typeface="Times New Roman" pitchFamily="18" charset="0"/>
                <a:cs typeface="Times New Roman" pitchFamily="18" charset="0"/>
              </a:rPr>
              <a:t> </a:t>
            </a:r>
            <a:r>
              <a:rPr lang="en-US" sz="3200" i="1" baseline="-25000" dirty="0" err="1" smtClean="0">
                <a:latin typeface="Times New Roman" pitchFamily="18" charset="0"/>
                <a:cs typeface="Times New Roman" pitchFamily="18" charset="0"/>
              </a:rPr>
              <a:t>thứ</a:t>
            </a:r>
            <a:endParaRPr lang="en-US" sz="3200" baseline="-25000" dirty="0" smtClean="0">
              <a:latin typeface="Times New Roman" pitchFamily="18" charset="0"/>
              <a:cs typeface="Times New Roman" pitchFamily="18" charset="0"/>
            </a:endParaRPr>
          </a:p>
          <a:p>
            <a:pPr algn="just">
              <a:buFontTx/>
              <a:buChar char="-"/>
            </a:pPr>
            <a:r>
              <a:rPr lang="en-US" sz="3200" b="1" baseline="-25000" dirty="0" err="1" smtClean="0">
                <a:latin typeface="Times New Roman" pitchFamily="18" charset="0"/>
                <a:cs typeface="Times New Roman" pitchFamily="18" charset="0"/>
              </a:rPr>
              <a:t>Thầy</a:t>
            </a:r>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bói</a:t>
            </a:r>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xem</a:t>
            </a:r>
            <a:r>
              <a:rPr lang="en-US" sz="3200" b="1" baseline="-25000" dirty="0" smtClean="0">
                <a:latin typeface="Times New Roman" pitchFamily="18" charset="0"/>
                <a:cs typeface="Times New Roman" pitchFamily="18" charset="0"/>
              </a:rPr>
              <a:t> </a:t>
            </a:r>
            <a:r>
              <a:rPr lang="en-US" sz="3200" b="1" baseline="-25000" dirty="0" err="1" smtClean="0">
                <a:latin typeface="Times New Roman" pitchFamily="18" charset="0"/>
                <a:cs typeface="Times New Roman" pitchFamily="18" charset="0"/>
              </a:rPr>
              <a:t>voi</a:t>
            </a:r>
            <a:r>
              <a:rPr lang="en-US" sz="3200" b="1" baseline="-25000" dirty="0" smtClean="0">
                <a:latin typeface="Times New Roman" pitchFamily="18" charset="0"/>
                <a:cs typeface="Times New Roman" pitchFamily="18" charset="0"/>
              </a:rPr>
              <a:t>: </a:t>
            </a:r>
            <a:r>
              <a:rPr lang="en-US" sz="3200" baseline="-25000" dirty="0" smtClean="0">
                <a:latin typeface="Times New Roman" pitchFamily="18" charset="0"/>
                <a:cs typeface="Times New Roman" pitchFamily="18" charset="0"/>
              </a:rPr>
              <a:t>Ý </a:t>
            </a:r>
            <a:r>
              <a:rPr lang="en-US" sz="3200" baseline="-25000" dirty="0" err="1" smtClean="0">
                <a:latin typeface="Times New Roman" pitchFamily="18" charset="0"/>
                <a:cs typeface="Times New Roman" pitchFamily="18" charset="0"/>
              </a:rPr>
              <a:t>chỉ</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không</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nên</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xem</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xét</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một</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việc</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gì</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đó</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chỉ</a:t>
            </a:r>
            <a:r>
              <a:rPr lang="en-US" sz="3200" baseline="-25000" dirty="0" smtClean="0">
                <a:latin typeface="Times New Roman" pitchFamily="18" charset="0"/>
                <a:cs typeface="Times New Roman" pitchFamily="18" charset="0"/>
              </a:rPr>
              <a:t> ở </a:t>
            </a:r>
            <a:r>
              <a:rPr lang="en-US" sz="3200" baseline="-25000" dirty="0" err="1" smtClean="0">
                <a:latin typeface="Times New Roman" pitchFamily="18" charset="0"/>
                <a:cs typeface="Times New Roman" pitchFamily="18" charset="0"/>
              </a:rPr>
              <a:t>một</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khía</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cạnh</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mà</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cần</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phải</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phân</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tích</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đa</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chiều</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nhiều</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mặt</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của</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vấn</a:t>
            </a:r>
            <a:r>
              <a:rPr lang="en-US" sz="3200" baseline="-25000" dirty="0" smtClean="0">
                <a:latin typeface="Times New Roman" pitchFamily="18" charset="0"/>
                <a:cs typeface="Times New Roman" pitchFamily="18" charset="0"/>
              </a:rPr>
              <a:t> </a:t>
            </a:r>
            <a:r>
              <a:rPr lang="en-US" sz="3200" baseline="-25000" dirty="0" err="1" smtClean="0">
                <a:latin typeface="Times New Roman" pitchFamily="18" charset="0"/>
                <a:cs typeface="Times New Roman" pitchFamily="18" charset="0"/>
              </a:rPr>
              <a:t>đề</a:t>
            </a:r>
            <a:r>
              <a:rPr lang="en-US" sz="3200" baseline="-25000" dirty="0" smtClean="0">
                <a:latin typeface="Times New Roman" pitchFamily="18" charset="0"/>
                <a:cs typeface="Times New Roman" pitchFamily="18" charset="0"/>
              </a:rPr>
              <a:t>.</a:t>
            </a:r>
          </a:p>
          <a:p>
            <a:pPr>
              <a:buFontTx/>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ox(i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ox(i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box(in)">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762000"/>
            <a:ext cx="8991600" cy="6555641"/>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tập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Điệp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ngữ</a:t>
            </a:r>
            <a:endParaRPr lang="en-US" sz="2000" dirty="0" smtClean="0">
              <a:latin typeface="Times New Roman" pitchFamily="18" charset="0"/>
              <a:cs typeface="Times New Roman" pitchFamily="18" charset="0"/>
            </a:endParaRPr>
          </a:p>
          <a:p>
            <a:r>
              <a:rPr lang="en-US" sz="2000" b="1" u="sng" dirty="0" err="1" smtClean="0">
                <a:latin typeface="Times New Roman" pitchFamily="18" charset="0"/>
                <a:cs typeface="Times New Roman" pitchFamily="18" charset="0"/>
              </a:rPr>
              <a:t>Bài</a:t>
            </a:r>
            <a:r>
              <a:rPr lang="en-US" sz="2000" b="1" u="sng" dirty="0" smtClean="0">
                <a:latin typeface="Times New Roman" pitchFamily="18" charset="0"/>
                <a:cs typeface="Times New Roman" pitchFamily="18" charset="0"/>
              </a:rPr>
              <a:t> 1.</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a:t>
            </a:r>
          </a:p>
          <a:p>
            <a:pPr marL="1717675"/>
            <a:r>
              <a:rPr lang="en-US" sz="2000" i="1" dirty="0" smtClean="0">
                <a:latin typeface="Times New Roman" pitchFamily="18" charset="0"/>
                <a:cs typeface="Times New Roman" pitchFamily="18" charset="0"/>
              </a:rPr>
              <a:t>a. </a:t>
            </a:r>
            <a:r>
              <a:rPr lang="en-US" sz="2000" i="1" dirty="0" err="1" smtClean="0">
                <a:latin typeface="Times New Roman" pitchFamily="18" charset="0"/>
                <a:cs typeface="Times New Roman" pitchFamily="18" charset="0"/>
              </a:rPr>
              <a:t>Thương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phận</a:t>
            </a:r>
            <a:r>
              <a:rPr lang="en-US" sz="2000" i="1" dirty="0" smtClean="0">
                <a:latin typeface="Times New Roman" pitchFamily="18" charset="0"/>
                <a:cs typeface="Times New Roman" pitchFamily="18" charset="0"/>
              </a:rPr>
              <a:t> con </a:t>
            </a:r>
            <a:r>
              <a:rPr lang="en-US" sz="2000" i="1" dirty="0" err="1" smtClean="0">
                <a:latin typeface="Times New Roman" pitchFamily="18" charset="0"/>
                <a:cs typeface="Times New Roman" pitchFamily="18" charset="0"/>
              </a:rPr>
              <a:t>tằm</a:t>
            </a:r>
            <a:r>
              <a:rPr lang="en-US" sz="2000" i="1" dirty="0" smtClean="0">
                <a:latin typeface="Times New Roman" pitchFamily="18" charset="0"/>
                <a:cs typeface="Times New Roman" pitchFamily="18" charset="0"/>
              </a:rPr>
              <a:t>,</a:t>
            </a:r>
          </a:p>
          <a:p>
            <a:pPr marL="1717675"/>
            <a:r>
              <a:rPr lang="en-US" sz="2000" i="1" dirty="0" err="1" smtClean="0">
                <a:latin typeface="Times New Roman" pitchFamily="18" charset="0"/>
                <a:cs typeface="Times New Roman" pitchFamily="18" charset="0"/>
              </a:rPr>
              <a:t>Kiếm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nằm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tơ</a:t>
            </a:r>
            <a:endParaRPr lang="en-US" sz="2000" i="1" dirty="0" smtClean="0">
              <a:latin typeface="Times New Roman" pitchFamily="18" charset="0"/>
              <a:cs typeface="Times New Roman" pitchFamily="18" charset="0"/>
            </a:endParaRPr>
          </a:p>
          <a:p>
            <a:pPr marL="1717675"/>
            <a:r>
              <a:rPr lang="en-US" sz="2000" i="1" dirty="0" err="1" smtClean="0">
                <a:latin typeface="Times New Roman" pitchFamily="18" charset="0"/>
                <a:cs typeface="Times New Roman" pitchFamily="18" charset="0"/>
              </a:rPr>
              <a:t>Thương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thay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a:t>
            </a:r>
            <a:r>
              <a:rPr lang="en-US" sz="2000" i="1" dirty="0" smtClean="0">
                <a:latin typeface="Times New Roman" pitchFamily="18" charset="0"/>
                <a:cs typeface="Times New Roman" pitchFamily="18" charset="0"/>
              </a:rPr>
              <a:t>,</a:t>
            </a:r>
          </a:p>
          <a:p>
            <a:pPr marL="1717675"/>
            <a:r>
              <a:rPr lang="en-US" sz="2000" i="1" dirty="0" err="1" smtClean="0">
                <a:latin typeface="Times New Roman" pitchFamily="18" charset="0"/>
                <a:cs typeface="Times New Roman" pitchFamily="18" charset="0"/>
              </a:rPr>
              <a:t>Kiếm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được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tìm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mồi</a:t>
            </a:r>
            <a:r>
              <a:rPr lang="en-US" sz="2000" i="1" dirty="0" smtClean="0">
                <a:latin typeface="Times New Roman" pitchFamily="18" charset="0"/>
                <a:cs typeface="Times New Roman" pitchFamily="18" charset="0"/>
              </a:rPr>
              <a:t>.</a:t>
            </a:r>
          </a:p>
          <a:p>
            <a:pPr marL="1717675"/>
            <a:r>
              <a:rPr lang="en-US" sz="2000" i="1" dirty="0" smtClean="0">
                <a:latin typeface="Times New Roman" pitchFamily="18" charset="0"/>
                <a:cs typeface="Times New Roman" pitchFamily="18" charset="0"/>
              </a:rPr>
              <a:t>                                (Ca </a:t>
            </a:r>
            <a:r>
              <a:rPr lang="en-US" sz="2000" i="1" dirty="0" err="1" smtClean="0">
                <a:latin typeface="Times New Roman" pitchFamily="18" charset="0"/>
                <a:cs typeface="Times New Roman" pitchFamily="18" charset="0"/>
              </a:rPr>
              <a:t>dao</a:t>
            </a:r>
            <a:r>
              <a:rPr lang="en-US" sz="2000" i="1" dirty="0" smtClean="0">
                <a:latin typeface="Times New Roman" pitchFamily="18" charset="0"/>
                <a:cs typeface="Times New Roman" pitchFamily="18" charset="0"/>
              </a:rPr>
              <a:t>)</a:t>
            </a:r>
          </a:p>
          <a:p>
            <a:pPr marL="1717675"/>
            <a:r>
              <a:rPr lang="en-US" sz="2000" i="1" dirty="0" smtClean="0">
                <a:latin typeface="Times New Roman" pitchFamily="18" charset="0"/>
                <a:cs typeface="Times New Roman" pitchFamily="18" charset="0"/>
              </a:rPr>
              <a:t> 2.</a:t>
            </a:r>
          </a:p>
          <a:p>
            <a:pPr marL="1717675"/>
            <a:r>
              <a:rPr lang="en-US" sz="2000" i="1" dirty="0" err="1" smtClean="0">
                <a:latin typeface="Times New Roman" pitchFamily="18" charset="0"/>
                <a:cs typeface="Times New Roman" pitchFamily="18" charset="0"/>
              </a:rPr>
              <a:t>Cùng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cùng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chẳng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thấy</a:t>
            </a:r>
            <a:endParaRPr lang="en-US" sz="2000" i="1" dirty="0" smtClean="0">
              <a:latin typeface="Times New Roman" pitchFamily="18" charset="0"/>
              <a:cs typeface="Times New Roman" pitchFamily="18" charset="0"/>
            </a:endParaRPr>
          </a:p>
          <a:p>
            <a:pPr marL="1717675"/>
            <a:r>
              <a:rPr lang="en-US" sz="2000" i="1" dirty="0" err="1" smtClean="0">
                <a:latin typeface="Times New Roman" pitchFamily="18" charset="0"/>
                <a:cs typeface="Times New Roman" pitchFamily="18" charset="0"/>
              </a:rPr>
              <a:t>Thấy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dâu</a:t>
            </a:r>
            <a:endParaRPr lang="en-US" sz="2000" i="1" dirty="0" smtClean="0">
              <a:latin typeface="Times New Roman" pitchFamily="18" charset="0"/>
              <a:cs typeface="Times New Roman" pitchFamily="18" charset="0"/>
            </a:endParaRPr>
          </a:p>
          <a:p>
            <a:pPr marL="1717675"/>
            <a:r>
              <a:rPr lang="en-US" sz="2000" i="1" dirty="0" err="1" smtClean="0">
                <a:latin typeface="Times New Roman" pitchFamily="18" charset="0"/>
                <a:cs typeface="Times New Roman" pitchFamily="18" charset="0"/>
              </a:rPr>
              <a:t>Ngàn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màu</a:t>
            </a:r>
            <a:endParaRPr lang="en-US" sz="2000" i="1" dirty="0" smtClean="0">
              <a:latin typeface="Times New Roman" pitchFamily="18" charset="0"/>
              <a:cs typeface="Times New Roman" pitchFamily="18" charset="0"/>
            </a:endParaRPr>
          </a:p>
          <a:p>
            <a:pPr marL="1717675"/>
            <a:r>
              <a:rPr lang="en-US" sz="2000" i="1" dirty="0" err="1" smtClean="0">
                <a:latin typeface="Times New Roman" pitchFamily="18" charset="0"/>
                <a:cs typeface="Times New Roman" pitchFamily="18" charset="0"/>
              </a:rPr>
              <a:t>Lòng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chàng</a:t>
            </a:r>
            <a:r>
              <a:rPr lang="en-US" sz="2000" i="1" dirty="0" smtClean="0">
                <a:latin typeface="Times New Roman" pitchFamily="18" charset="0"/>
                <a:cs typeface="Times New Roman" pitchFamily="18" charset="0"/>
              </a:rPr>
              <a:t> ý </a:t>
            </a:r>
            <a:r>
              <a:rPr lang="en-US" sz="2000" i="1" dirty="0" err="1" smtClean="0">
                <a:latin typeface="Times New Roman" pitchFamily="18" charset="0"/>
                <a:cs typeface="Times New Roman" pitchFamily="18" charset="0"/>
              </a:rPr>
              <a:t>thiếp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sầu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ai</a:t>
            </a:r>
            <a:r>
              <a:rPr lang="en-US" sz="2000" i="1" dirty="0" smtClean="0">
                <a:latin typeface="Times New Roman" pitchFamily="18" charset="0"/>
                <a:cs typeface="Times New Roman" pitchFamily="18" charset="0"/>
              </a:rPr>
              <a:t>?</a:t>
            </a:r>
          </a:p>
          <a:p>
            <a:pPr marL="1717675"/>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Đoàn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Thị</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Điểm</a:t>
            </a:r>
            <a:r>
              <a:rPr lang="en-US" sz="2000" i="1" dirty="0" smtClean="0">
                <a:latin typeface="Times New Roman" pitchFamily="18" charset="0"/>
                <a:cs typeface="Times New Roman" pitchFamily="18" charset="0"/>
              </a:rPr>
              <a:t>)</a:t>
            </a:r>
          </a:p>
          <a:p>
            <a:pPr marL="1717675"/>
            <a:r>
              <a:rPr lang="en-US" sz="2000" i="1" dirty="0" smtClean="0">
                <a:latin typeface="Times New Roman" pitchFamily="18" charset="0"/>
                <a:cs typeface="Times New Roman" pitchFamily="18" charset="0"/>
              </a:rPr>
              <a:t> 3      </a:t>
            </a:r>
          </a:p>
          <a:p>
            <a:pPr marL="1717675"/>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nhớ</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quê</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a:t>
            </a:r>
            <a:endParaRPr lang="en-US" sz="2000" i="1" dirty="0" smtClean="0">
              <a:latin typeface="Times New Roman" pitchFamily="18" charset="0"/>
              <a:cs typeface="Times New Roman" pitchFamily="18" charset="0"/>
            </a:endParaRPr>
          </a:p>
          <a:p>
            <a:pPr marL="1717675"/>
            <a:r>
              <a:rPr lang="en-US" sz="2000" i="1" dirty="0" err="1" smtClean="0">
                <a:latin typeface="Times New Roman" pitchFamily="18" charset="0"/>
                <a:cs typeface="Times New Roman" pitchFamily="18" charset="0"/>
              </a:rPr>
              <a:t>Nhớ</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rau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muống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nhớ</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tương</a:t>
            </a:r>
            <a:endParaRPr lang="en-US" sz="2000" i="1" dirty="0" smtClean="0">
              <a:latin typeface="Times New Roman" pitchFamily="18" charset="0"/>
              <a:cs typeface="Times New Roman" pitchFamily="18" charset="0"/>
            </a:endParaRPr>
          </a:p>
          <a:p>
            <a:pPr marL="1717675"/>
            <a:r>
              <a:rPr lang="en-US" sz="2000" i="1" dirty="0" err="1" smtClean="0">
                <a:latin typeface="Times New Roman" pitchFamily="18" charset="0"/>
                <a:cs typeface="Times New Roman" pitchFamily="18" charset="0"/>
              </a:rPr>
              <a:t>Nhớ</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dãi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dầm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sương</a:t>
            </a:r>
            <a:endParaRPr lang="en-US" sz="2000" i="1" dirty="0" smtClean="0">
              <a:latin typeface="Times New Roman" pitchFamily="18" charset="0"/>
              <a:cs typeface="Times New Roman" pitchFamily="18" charset="0"/>
            </a:endParaRPr>
          </a:p>
          <a:p>
            <a:pPr marL="1717675"/>
            <a:r>
              <a:rPr lang="en-US" sz="2000" i="1" dirty="0" err="1" smtClean="0">
                <a:latin typeface="Times New Roman" pitchFamily="18" charset="0"/>
                <a:cs typeface="Times New Roman" pitchFamily="18" charset="0"/>
              </a:rPr>
              <a:t>Nhớ</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ai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tát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đường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hôm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nao</a:t>
            </a:r>
            <a:r>
              <a:rPr lang="en-US" sz="2000" i="1" dirty="0" smtClean="0">
                <a:latin typeface="Times New Roman" pitchFamily="18" charset="0"/>
                <a:cs typeface="Times New Roman" pitchFamily="18" charset="0"/>
              </a:rPr>
              <a:t>.</a:t>
            </a:r>
          </a:p>
          <a:p>
            <a:pPr marL="1717675"/>
            <a:r>
              <a:rPr lang="en-US" sz="2000" i="1" dirty="0" smtClean="0">
                <a:latin typeface="Times New Roman" pitchFamily="18" charset="0"/>
                <a:cs typeface="Times New Roman" pitchFamily="18" charset="0"/>
              </a:rPr>
              <a:t>                                     (Ca </a:t>
            </a:r>
            <a:r>
              <a:rPr lang="en-US" sz="2000" i="1" dirty="0" err="1" smtClean="0">
                <a:latin typeface="Times New Roman" pitchFamily="18" charset="0"/>
                <a:cs typeface="Times New Roman" pitchFamily="18" charset="0"/>
              </a:rPr>
              <a:t>dao</a:t>
            </a:r>
            <a:r>
              <a:rPr lang="en-US" sz="2000" i="1"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ox(in)">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box(in)">
                                      <p:cBhvr>
                                        <p:cTn id="82" dur="500"/>
                                        <p:tgtEl>
                                          <p:spTgt spid="4">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16" end="16"/>
                                            </p:txEl>
                                          </p:spTgt>
                                        </p:tgtEl>
                                        <p:attrNameLst>
                                          <p:attrName>style.visibility</p:attrName>
                                        </p:attrNameLst>
                                      </p:cBhvr>
                                      <p:to>
                                        <p:strVal val="visible"/>
                                      </p:to>
                                    </p:set>
                                    <p:animEffect transition="in" filter="box(in)">
                                      <p:cBhvr>
                                        <p:cTn id="87" dur="500"/>
                                        <p:tgtEl>
                                          <p:spTgt spid="4">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nodeType="clickEffect">
                                  <p:stCondLst>
                                    <p:cond delay="0"/>
                                  </p:stCondLst>
                                  <p:childTnLst>
                                    <p:set>
                                      <p:cBhvr>
                                        <p:cTn id="91" dur="1" fill="hold">
                                          <p:stCondLst>
                                            <p:cond delay="0"/>
                                          </p:stCondLst>
                                        </p:cTn>
                                        <p:tgtEl>
                                          <p:spTgt spid="4">
                                            <p:txEl>
                                              <p:pRg st="17" end="17"/>
                                            </p:txEl>
                                          </p:spTgt>
                                        </p:tgtEl>
                                        <p:attrNameLst>
                                          <p:attrName>style.visibility</p:attrName>
                                        </p:attrNameLst>
                                      </p:cBhvr>
                                      <p:to>
                                        <p:strVal val="visible"/>
                                      </p:to>
                                    </p:set>
                                    <p:animEffect transition="in" filter="box(in)">
                                      <p:cBhvr>
                                        <p:cTn id="92" dur="500"/>
                                        <p:tgtEl>
                                          <p:spTgt spid="4">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nodeType="clickEffect">
                                  <p:stCondLst>
                                    <p:cond delay="0"/>
                                  </p:stCondLst>
                                  <p:childTnLst>
                                    <p:set>
                                      <p:cBhvr>
                                        <p:cTn id="96" dur="1" fill="hold">
                                          <p:stCondLst>
                                            <p:cond delay="0"/>
                                          </p:stCondLst>
                                        </p:cTn>
                                        <p:tgtEl>
                                          <p:spTgt spid="4">
                                            <p:txEl>
                                              <p:pRg st="18" end="18"/>
                                            </p:txEl>
                                          </p:spTgt>
                                        </p:tgtEl>
                                        <p:attrNameLst>
                                          <p:attrName>style.visibility</p:attrName>
                                        </p:attrNameLst>
                                      </p:cBhvr>
                                      <p:to>
                                        <p:strVal val="visible"/>
                                      </p:to>
                                    </p:set>
                                    <p:animEffect transition="in" filter="box(in)">
                                      <p:cBhvr>
                                        <p:cTn id="97" dur="500"/>
                                        <p:tgtEl>
                                          <p:spTgt spid="4">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7: </a:t>
            </a:r>
            <a:r>
              <a:rPr lang="nl-NL" sz="2000" b="1" dirty="0" smtClean="0">
                <a:solidFill>
                  <a:srgbClr val="FF0000"/>
                </a:solidFill>
                <a:latin typeface="Times New Roman" pitchFamily="18" charset="0"/>
                <a:cs typeface="Times New Roman" pitchFamily="18" charset="0"/>
              </a:rPr>
              <a:t>THỰC HÀNH TIẾNG VIỆT: </a:t>
            </a:r>
            <a:r>
              <a:rPr lang="en-US" sz="2000" b="1" dirty="0" smtClean="0">
                <a:solidFill>
                  <a:srgbClr val="FF0000"/>
                </a:solidFill>
                <a:latin typeface="Times New Roman" pitchFamily="18" charset="0"/>
                <a:cs typeface="Times New Roman" pitchFamily="18" charset="0"/>
              </a:rPr>
              <a:t>NGHĨA CỦA TỪ, THÀNH NGỮ, </a:t>
            </a:r>
            <a:endParaRPr lang="en-US" sz="2000" dirty="0" smtClean="0">
              <a:solidFill>
                <a:srgbClr val="FF0000"/>
              </a:solidFill>
              <a:latin typeface="Times New Roman" pitchFamily="18" charset="0"/>
              <a:cs typeface="Times New Roman" pitchFamily="18" charset="0"/>
            </a:endParaRPr>
          </a:p>
          <a:p>
            <a:pPr algn="ctr"/>
            <a:r>
              <a:rPr lang="pt-BR" sz="2000" b="1" dirty="0" smtClean="0">
                <a:solidFill>
                  <a:srgbClr val="FF0000"/>
                </a:solidFill>
                <a:latin typeface="Times New Roman" pitchFamily="18" charset="0"/>
                <a:cs typeface="Times New Roman" pitchFamily="18" charset="0"/>
              </a:rPr>
              <a:t>PHÉP TU TỪ ĐIỆP NGỮ.</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1938992"/>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Thương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quãng</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Cùng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thấy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ngàn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vòng</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c. </a:t>
            </a:r>
            <a:r>
              <a:rPr lang="en-US" sz="2400" b="1" dirty="0" err="1" smtClean="0">
                <a:latin typeface="Times New Roman" pitchFamily="18" charset="0"/>
                <a:cs typeface="Times New Roman" pitchFamily="18" charset="0"/>
              </a:rPr>
              <a:t>Nhớ</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quãng</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838200"/>
            <a:ext cx="8991600" cy="1569660"/>
          </a:xfrm>
          <a:prstGeom prst="rect">
            <a:avLst/>
          </a:prstGeom>
          <a:noFill/>
        </p:spPr>
        <p:txBody>
          <a:bodyPr wrap="square" rtlCol="0">
            <a:spAutoFit/>
          </a:bodyPr>
          <a:lstStyle/>
          <a:p>
            <a:pPr algn="just"/>
            <a:r>
              <a:rPr lang="en-US" sz="2400" b="1" u="sng" dirty="0" err="1" smtClean="0">
                <a:latin typeface="Times New Roman" pitchFamily="18" charset="0"/>
                <a:cs typeface="Times New Roman" pitchFamily="18" charset="0"/>
              </a:rPr>
              <a:t>Bài</a:t>
            </a:r>
            <a:r>
              <a:rPr lang="en-US" sz="2400" b="1" u="sng" dirty="0" smtClean="0">
                <a:latin typeface="Times New Roman" pitchFamily="18" charset="0"/>
                <a:cs typeface="Times New Roman" pitchFamily="18" charset="0"/>
              </a:rPr>
              <a:t> 10</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nhắm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phượng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ngài</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2057400"/>
            <a:ext cx="9144000" cy="3693319"/>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mới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gáy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lần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mốt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choàng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dậy</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mắt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nhắm</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mắt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mở</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cuốc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bộ</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cây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số</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về</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Nội</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(Nam Cao)</a:t>
            </a: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Chị</a:t>
            </a:r>
            <a:r>
              <a:rPr lang="en-US" sz="2400" i="1" dirty="0" smtClean="0">
                <a:latin typeface="Times New Roman" pitchFamily="18" charset="0"/>
                <a:cs typeface="Times New Roman" pitchFamily="18" charset="0"/>
              </a:rPr>
              <a:t> nom </a:t>
            </a:r>
            <a:r>
              <a:rPr lang="en-US" sz="2400" i="1" dirty="0" err="1" smtClean="0">
                <a:latin typeface="Times New Roman" pitchFamily="18" charset="0"/>
                <a:cs typeface="Times New Roman" pitchFamily="18" charset="0"/>
              </a:rPr>
              <a:t>rõ</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mặt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mỏ</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áo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phin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gụ</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con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sắc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cau</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cẩm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Thạnh</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Lưng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ong</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mắt</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phượng</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mày</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ngài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cổ</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ngấn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kém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đời</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Trừu</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cú</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vọ</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la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lét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mày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láo</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dirty="0"/>
          </a:p>
        </p:txBody>
      </p:sp>
      <p:sp>
        <p:nvSpPr>
          <p:cNvPr id="6" name="TextBox 5"/>
          <p:cNvSpPr txBox="1"/>
          <p:nvPr/>
        </p:nvSpPr>
        <p:spPr>
          <a:xfrm>
            <a:off x="0" y="0"/>
            <a:ext cx="9144000" cy="923330"/>
          </a:xfrm>
          <a:prstGeom prst="rect">
            <a:avLst/>
          </a:prstGeom>
          <a:noFill/>
        </p:spPr>
        <p:txBody>
          <a:bodyPr wrap="square" rtlCol="0">
            <a:spAutoFit/>
          </a:bodyPr>
          <a:lstStyle/>
          <a:p>
            <a:pPr algn="ctr"/>
            <a:r>
              <a:rPr lang="en-US" b="1" dirty="0" smtClean="0">
                <a:solidFill>
                  <a:srgbClr val="FF0000"/>
                </a:solidFill>
                <a:latin typeface="Times New Roman" pitchFamily="18" charset="0"/>
                <a:cs typeface="Times New Roman" pitchFamily="18" charset="0"/>
              </a:rPr>
              <a:t>BÀI 7: </a:t>
            </a:r>
            <a:r>
              <a:rPr lang="nl-NL" b="1" dirty="0" smtClean="0">
                <a:solidFill>
                  <a:srgbClr val="FF0000"/>
                </a:solidFill>
                <a:latin typeface="Times New Roman" pitchFamily="18" charset="0"/>
                <a:cs typeface="Times New Roman" pitchFamily="18" charset="0"/>
              </a:rPr>
              <a:t>THỰC HÀNH TIẾNG VIỆT: </a:t>
            </a:r>
            <a:r>
              <a:rPr lang="en-US" b="1" dirty="0" smtClean="0">
                <a:solidFill>
                  <a:srgbClr val="FF0000"/>
                </a:solidFill>
                <a:latin typeface="Times New Roman" pitchFamily="18" charset="0"/>
                <a:cs typeface="Times New Roman" pitchFamily="18" charset="0"/>
              </a:rPr>
              <a:t>NGHĨA CỦA TỪ, THÀNH NGỮ, </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PHÉP TU TỪ ĐIỆP NGỮ.</a:t>
            </a:r>
            <a:endParaRPr lang="en-US" dirty="0" smtClean="0">
              <a:solidFill>
                <a:srgbClr val="FF0000"/>
              </a:solidFill>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ox(i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ox(i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box(in)">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box(in)">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8: 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a:t>
            </a:r>
            <a:r>
              <a:rPr lang="en-US" sz="2000" b="1" dirty="0" smtClean="0">
                <a:solidFill>
                  <a:srgbClr val="FF0000"/>
                </a:solidFill>
                <a:latin typeface="Times New Roman" pitchFamily="18" charset="0"/>
                <a:cs typeface="Times New Roman" pitchFamily="18" charset="0"/>
              </a:rPr>
              <a:t>NGỮ </a:t>
            </a:r>
            <a:r>
              <a:rPr lang="en-US" sz="2000" b="1" dirty="0" smtClean="0">
                <a:solidFill>
                  <a:srgbClr val="FF0000"/>
                </a:solidFill>
                <a:latin typeface="Times New Roman" pitchFamily="18" charset="0"/>
                <a:cs typeface="Times New Roman" pitchFamily="18" charset="0"/>
              </a:rPr>
              <a:t>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415498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 TRẠNG NGỮ:</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Chức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năng</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Đặc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điểm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đứng</a:t>
            </a:r>
            <a:r>
              <a:rPr lang="en-US" sz="2400" dirty="0" smtClean="0">
                <a:latin typeface="Times New Roman" pitchFamily="18" charset="0"/>
                <a:cs typeface="Times New Roman" pitchFamily="18" charset="0"/>
              </a:rPr>
              <a:t> ở:</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a:t>
            </a:r>
            <a:r>
              <a:rPr lang="en-US" sz="2400" b="1" dirty="0" err="1" smtClean="0">
                <a:latin typeface="Times New Roman" pitchFamily="18" charset="0"/>
                <a:cs typeface="Times New Roman" pitchFamily="18" charset="0"/>
              </a:rPr>
              <a:t>ách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khỏi</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quãng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phẩy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8: 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a:t>
            </a:r>
            <a:r>
              <a:rPr lang="en-US" sz="2000" b="1" dirty="0" smtClean="0">
                <a:solidFill>
                  <a:srgbClr val="FF0000"/>
                </a:solidFill>
                <a:latin typeface="Times New Roman" pitchFamily="18" charset="0"/>
                <a:cs typeface="Times New Roman" pitchFamily="18" charset="0"/>
              </a:rPr>
              <a:t>NGỮ </a:t>
            </a:r>
            <a:r>
              <a:rPr lang="en-US" sz="2000" b="1" dirty="0" smtClean="0">
                <a:solidFill>
                  <a:srgbClr val="FF0000"/>
                </a:solidFill>
                <a:latin typeface="Times New Roman" pitchFamily="18" charset="0"/>
                <a:cs typeface="Times New Roman" pitchFamily="18" charset="0"/>
              </a:rPr>
              <a:t>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489364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Chỉ</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sau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chức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năng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ở </a:t>
            </a:r>
            <a:r>
              <a:rPr lang="en-US" sz="2400" b="1" dirty="0" err="1" smtClean="0">
                <a:latin typeface="Times New Roman" pitchFamily="18" charset="0"/>
                <a:cs typeface="Times New Roman" pitchFamily="18" charset="0"/>
              </a:rPr>
              <a:t>từng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lùng</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Từ</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nhìn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suy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Giờ</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Dù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hẳn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ý </a:t>
            </a:r>
            <a:r>
              <a:rPr lang="en-US" sz="2400" i="1" dirty="0" err="1" smtClean="0">
                <a:latin typeface="Times New Roman" pitchFamily="18" charset="0"/>
                <a:cs typeface="Times New Roman" pitchFamily="18" charset="0"/>
              </a:rPr>
              <a:t>định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tốt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kiện</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632311"/>
          </a:xfrm>
          <a:prstGeom prst="rect">
            <a:avLst/>
          </a:prstGeom>
          <a:noFill/>
        </p:spPr>
        <p:txBody>
          <a:bodyPr wrap="square" rtlCol="0">
            <a:spAutoFit/>
          </a:bodyPr>
          <a:lstStyle/>
          <a:p>
            <a:r>
              <a:rPr lang="vi-VN" sz="2400" b="1" dirty="0" smtClean="0">
                <a:latin typeface="Times New Roman" pitchFamily="18" charset="0"/>
                <a:cs typeface="Times New Roman" pitchFamily="18" charset="0"/>
              </a:rPr>
              <a:t>II. </a:t>
            </a:r>
            <a:r>
              <a:rPr lang="nl-NL" sz="2400" b="1" dirty="0" smtClean="0">
                <a:latin typeface="Times New Roman" pitchFamily="18" charset="0"/>
                <a:cs typeface="Times New Roman" pitchFamily="18" charset="0"/>
              </a:rPr>
              <a:t>II. THỰC HÀNH TIẾNG VIỆT</a:t>
            </a:r>
            <a:endParaRPr lang="en-US" sz="2400" dirty="0" smtClean="0">
              <a:latin typeface="Times New Roman" pitchFamily="18" charset="0"/>
              <a:cs typeface="Times New Roman" pitchFamily="18" charset="0"/>
            </a:endParaRPr>
          </a:p>
          <a:p>
            <a:pPr fontAlgn="base"/>
            <a:r>
              <a:rPr lang="vi-VN" sz="2400" b="1" dirty="0" smtClean="0">
                <a:latin typeface="Times New Roman" pitchFamily="18" charset="0"/>
                <a:cs typeface="Times New Roman" pitchFamily="18" charset="0"/>
              </a:rPr>
              <a:t>Bài tập 1</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Xác định cụm danh từ cụm động từ cụm tính từ trong các cụm từ sau:</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1. Tất cả những học sinh ấy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2. khẽ co mình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3. Vẫn cứ còn trẻ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4. Đẹp như cô tiên giáng trần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5. Cũng rất thông minh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6. Mấy  vạt cỏ xanh biếc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7. Một người thợ xây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8. Mấy con chim chào mào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9. Sẽ nghỉ ở thành phố Vinh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10. V</a:t>
            </a:r>
            <a:r>
              <a:rPr lang="vi-VN" sz="2400" dirty="0" smtClean="0">
                <a:latin typeface="Times New Roman" pitchFamily="18" charset="0"/>
                <a:cs typeface="Times New Roman" pitchFamily="18" charset="0"/>
              </a:rPr>
              <a:t>ẫn hát bình thường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ox(in)">
                                      <p:cBhvr>
                                        <p:cTn id="43"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a:t>
            </a:r>
            <a:r>
              <a:rPr lang="en-US" sz="2000" b="1" dirty="0" smtClean="0">
                <a:solidFill>
                  <a:srgbClr val="FF0000"/>
                </a:solidFill>
                <a:latin typeface="Times New Roman" pitchFamily="18" charset="0"/>
                <a:cs typeface="Times New Roman" pitchFamily="18" charset="0"/>
              </a:rPr>
              <a:t>8: </a:t>
            </a:r>
            <a:r>
              <a:rPr lang="en-US"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a:t>
            </a:r>
            <a:r>
              <a:rPr lang="en-US" sz="2000" b="1" dirty="0" smtClean="0">
                <a:solidFill>
                  <a:srgbClr val="FF0000"/>
                </a:solidFill>
                <a:latin typeface="Times New Roman" pitchFamily="18" charset="0"/>
                <a:cs typeface="Times New Roman" pitchFamily="18" charset="0"/>
              </a:rPr>
              <a:t>NGỮ </a:t>
            </a:r>
            <a:r>
              <a:rPr lang="en-US" sz="2000" b="1" dirty="0" smtClean="0">
                <a:solidFill>
                  <a:srgbClr val="FF0000"/>
                </a:solidFill>
                <a:latin typeface="Times New Roman" pitchFamily="18" charset="0"/>
                <a:cs typeface="Times New Roman" pitchFamily="18" charset="0"/>
              </a:rPr>
              <a:t>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1107996"/>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a:t>
            </a:r>
          </a:p>
          <a:p>
            <a:endParaRPr lang="en-US" dirty="0"/>
          </a:p>
        </p:txBody>
      </p:sp>
      <p:sp>
        <p:nvSpPr>
          <p:cNvPr id="7" name="TextBox 6"/>
          <p:cNvSpPr txBox="1"/>
          <p:nvPr/>
        </p:nvSpPr>
        <p:spPr>
          <a:xfrm>
            <a:off x="0" y="1752600"/>
            <a:ext cx="9144000" cy="738664"/>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endParaRPr lang="en-US" dirty="0"/>
          </a:p>
        </p:txBody>
      </p:sp>
      <p:graphicFrame>
        <p:nvGraphicFramePr>
          <p:cNvPr id="8" name="Table 7"/>
          <p:cNvGraphicFramePr>
            <a:graphicFrameLocks noGrp="1"/>
          </p:cNvGraphicFramePr>
          <p:nvPr/>
        </p:nvGraphicFramePr>
        <p:xfrm>
          <a:off x="228600" y="2362200"/>
          <a:ext cx="8763000" cy="4214762"/>
        </p:xfrm>
        <a:graphic>
          <a:graphicData uri="http://schemas.openxmlformats.org/drawingml/2006/table">
            <a:tbl>
              <a:tblPr/>
              <a:tblGrid>
                <a:gridCol w="2570981"/>
                <a:gridCol w="2476633"/>
                <a:gridCol w="3715386"/>
              </a:tblGrid>
              <a:tr h="528195">
                <a:tc>
                  <a:txBody>
                    <a:bodyPr/>
                    <a:lstStyle/>
                    <a:p>
                      <a:pPr marL="0" marR="0" algn="just">
                        <a:lnSpc>
                          <a:spcPct val="115000"/>
                        </a:lnSpc>
                        <a:spcBef>
                          <a:spcPts val="0"/>
                        </a:spcBef>
                        <a:spcAft>
                          <a:spcPts val="0"/>
                        </a:spcAft>
                        <a:tabLst>
                          <a:tab pos="2110105" algn="l"/>
                        </a:tabLst>
                      </a:pPr>
                      <a:r>
                        <a:rPr lang="pt-BR" sz="2000" dirty="0">
                          <a:latin typeface="Times New Roman"/>
                          <a:ea typeface="MS Mincho"/>
                          <a:cs typeface="Times New Roman"/>
                        </a:rPr>
                        <a:t>Câu có trạng ngữ</a:t>
                      </a:r>
                      <a:endParaRPr lang="en-US" sz="1400" dirty="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2110105" algn="l"/>
                        </a:tabLst>
                      </a:pPr>
                      <a:r>
                        <a:rPr lang="pt-BR" sz="2000">
                          <a:latin typeface="Times New Roman"/>
                          <a:ea typeface="MS Mincho"/>
                          <a:cs typeface="Times New Roman"/>
                        </a:rPr>
                        <a:t>Câu đã lược bỏ trạng ngữ</a:t>
                      </a:r>
                      <a:endParaRPr lang="en-US" sz="140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2110105" algn="l"/>
                        </a:tabLst>
                      </a:pPr>
                      <a:r>
                        <a:rPr lang="pt-BR" sz="2000">
                          <a:latin typeface="Times New Roman"/>
                          <a:ea typeface="MS Mincho"/>
                          <a:cs typeface="Times New Roman"/>
                        </a:rPr>
                        <a:t>So sánh sự khác biệt nếu bỏ trạng ngữ</a:t>
                      </a:r>
                      <a:endParaRPr lang="en-US" sz="140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082">
                <a:tc>
                  <a:txBody>
                    <a:bodyPr/>
                    <a:lstStyle/>
                    <a:p>
                      <a:pPr marL="0" marR="0" algn="just">
                        <a:lnSpc>
                          <a:spcPct val="115000"/>
                        </a:lnSpc>
                        <a:spcBef>
                          <a:spcPts val="0"/>
                        </a:spcBef>
                        <a:spcAft>
                          <a:spcPts val="0"/>
                        </a:spcAft>
                        <a:tabLst>
                          <a:tab pos="2110105" algn="l"/>
                        </a:tabLst>
                      </a:pPr>
                      <a:r>
                        <a:rPr lang="pt-BR" sz="2000" i="1" dirty="0">
                          <a:latin typeface="Times New Roman"/>
                          <a:ea typeface="SimSun"/>
                          <a:cs typeface="Times New Roman"/>
                        </a:rPr>
                        <a:t>a. </a:t>
                      </a:r>
                      <a:r>
                        <a:rPr lang="pt-BR" sz="2000" b="1" i="1" u="sng" dirty="0">
                          <a:latin typeface="Times New Roman"/>
                          <a:ea typeface="SimSun"/>
                          <a:cs typeface="Times New Roman"/>
                        </a:rPr>
                        <a:t>Cùng với câu này,</a:t>
                      </a:r>
                      <a:r>
                        <a:rPr lang="pt-BR" sz="2000" i="1" dirty="0">
                          <a:latin typeface="Times New Roman"/>
                          <a:ea typeface="SimSun"/>
                          <a:cs typeface="Times New Roman"/>
                        </a:rPr>
                        <a:t> mẹ còn nói: “Người ta cười chết!”.</a:t>
                      </a:r>
                      <a:endParaRPr lang="en-US" sz="1400" dirty="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110105" algn="l"/>
                        </a:tabLst>
                      </a:pPr>
                      <a:r>
                        <a:rPr lang="pt-BR" sz="2000" i="1" dirty="0">
                          <a:latin typeface="Times New Roman"/>
                          <a:ea typeface="SimSun"/>
                          <a:cs typeface="Times New Roman"/>
                        </a:rPr>
                        <a:t>Mẹ còn nói: “Người ta cười chết!”.</a:t>
                      </a:r>
                      <a:endParaRPr lang="en-US" sz="1400" dirty="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2110105" algn="l"/>
                        </a:tabLst>
                      </a:pPr>
                      <a:r>
                        <a:rPr lang="pt-BR" sz="2000" dirty="0">
                          <a:latin typeface="Times New Roman"/>
                          <a:ea typeface="MS Mincho"/>
                          <a:cs typeface="Times New Roman"/>
                        </a:rPr>
                        <a:t>câu chỉ nêu chung chung, không gắn với điều kiện cụ thể.</a:t>
                      </a:r>
                      <a:endParaRPr lang="en-US" sz="1400" dirty="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293">
                <a:tc>
                  <a:txBody>
                    <a:bodyPr/>
                    <a:lstStyle/>
                    <a:p>
                      <a:pPr marL="0" marR="0" algn="just">
                        <a:lnSpc>
                          <a:spcPct val="115000"/>
                        </a:lnSpc>
                        <a:spcBef>
                          <a:spcPts val="0"/>
                        </a:spcBef>
                        <a:spcAft>
                          <a:spcPts val="0"/>
                        </a:spcAft>
                        <a:tabLst>
                          <a:tab pos="2110105" algn="l"/>
                        </a:tabLst>
                      </a:pPr>
                      <a:r>
                        <a:rPr lang="pt-BR" sz="2000" i="1">
                          <a:latin typeface="Times New Roman"/>
                          <a:ea typeface="SimSun"/>
                          <a:cs typeface="Times New Roman"/>
                        </a:rPr>
                        <a:t>b. </a:t>
                      </a:r>
                      <a:r>
                        <a:rPr lang="pt-BR" sz="2000" b="1" i="1" u="sng">
                          <a:latin typeface="Times New Roman"/>
                          <a:ea typeface="SimSun"/>
                          <a:cs typeface="Times New Roman"/>
                        </a:rPr>
                        <a:t>Trên đời</a:t>
                      </a:r>
                      <a:r>
                        <a:rPr lang="pt-BR" sz="2000" i="1">
                          <a:latin typeface="Times New Roman"/>
                          <a:ea typeface="SimSun"/>
                          <a:cs typeface="Times New Roman"/>
                        </a:rPr>
                        <a:t>, mọi người giống nhau nhiều điều lắm.</a:t>
                      </a:r>
                      <a:endParaRPr lang="en-US" sz="140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2110105" algn="l"/>
                        </a:tabLst>
                      </a:pPr>
                      <a:r>
                        <a:rPr lang="pt-BR" sz="2000" i="1" dirty="0">
                          <a:latin typeface="Times New Roman"/>
                          <a:ea typeface="SimSun"/>
                          <a:cs typeface="Times New Roman"/>
                        </a:rPr>
                        <a:t>Mọi người giống nhau nhiều điều lắm.</a:t>
                      </a:r>
                      <a:endParaRPr lang="en-US" sz="1400" dirty="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2110105" algn="l"/>
                        </a:tabLst>
                      </a:pPr>
                      <a:r>
                        <a:rPr lang="pt-BR" sz="2000" dirty="0">
                          <a:latin typeface="Times New Roman"/>
                          <a:ea typeface="MS Mincho"/>
                          <a:cs typeface="Times New Roman"/>
                        </a:rPr>
                        <a:t>Câu sẽ mất đi tính phổ quát- điều mà người viết muốn nhấn mạnh</a:t>
                      </a:r>
                      <a:endParaRPr lang="en-US" sz="1400" dirty="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6391">
                <a:tc>
                  <a:txBody>
                    <a:bodyPr/>
                    <a:lstStyle/>
                    <a:p>
                      <a:pPr marL="0" marR="0" algn="just">
                        <a:lnSpc>
                          <a:spcPct val="115000"/>
                        </a:lnSpc>
                        <a:spcBef>
                          <a:spcPts val="0"/>
                        </a:spcBef>
                        <a:spcAft>
                          <a:spcPts val="0"/>
                        </a:spcAft>
                        <a:tabLst>
                          <a:tab pos="2110105" algn="l"/>
                        </a:tabLst>
                      </a:pPr>
                      <a:r>
                        <a:rPr lang="pt-BR" sz="2000" i="1">
                          <a:latin typeface="Times New Roman"/>
                          <a:ea typeface="SimSun"/>
                          <a:cs typeface="Times New Roman"/>
                        </a:rPr>
                        <a:t>c. Tuy vậy</a:t>
                      </a:r>
                      <a:r>
                        <a:rPr lang="pt-BR" sz="2000" b="1" i="1" u="sng">
                          <a:latin typeface="Times New Roman"/>
                          <a:ea typeface="SimSun"/>
                          <a:cs typeface="Times New Roman"/>
                        </a:rPr>
                        <a:t>, trong thâm tâm,</a:t>
                      </a:r>
                      <a:r>
                        <a:rPr lang="pt-BR" sz="2000" i="1">
                          <a:latin typeface="Times New Roman"/>
                          <a:ea typeface="SimSun"/>
                          <a:cs typeface="Times New Roman"/>
                        </a:rPr>
                        <a:t> tôi không hề cảm thấy dễ chịu mỗi lần nghe mẹ trách cứ.</a:t>
                      </a:r>
                      <a:endParaRPr lang="en-US" sz="140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2110105" algn="l"/>
                        </a:tabLst>
                      </a:pPr>
                      <a:r>
                        <a:rPr lang="pt-BR" sz="2000" i="1">
                          <a:latin typeface="Times New Roman"/>
                          <a:ea typeface="SimSun"/>
                          <a:cs typeface="Times New Roman"/>
                        </a:rPr>
                        <a:t>Tuy vậy, tôi không hề cảm thấy dễ chịu mỗi lần nghe mẹ trách cứ.</a:t>
                      </a:r>
                      <a:endParaRPr lang="en-US" sz="140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2110105" algn="l"/>
                        </a:tabLst>
                      </a:pPr>
                      <a:r>
                        <a:rPr lang="pt-BR" sz="2000" dirty="0">
                          <a:latin typeface="Times New Roman"/>
                          <a:ea typeface="MS Mincho"/>
                          <a:cs typeface="Times New Roman"/>
                        </a:rPr>
                        <a:t>Câu sẽ không cho ta biết điều mà người nói muốn thú nhận đã tồn tại ở đâu.</a:t>
                      </a:r>
                      <a:endParaRPr lang="en-US" sz="1400" dirty="0">
                        <a:latin typeface="Calibri"/>
                        <a:ea typeface="SimSun"/>
                        <a:cs typeface="Times New Roman"/>
                      </a:endParaRPr>
                    </a:p>
                  </a:txBody>
                  <a:tcPr marL="65633" marR="656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ox(i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a:t>
            </a:r>
            <a:r>
              <a:rPr lang="en-US" sz="2000" b="1" dirty="0" smtClean="0">
                <a:solidFill>
                  <a:srgbClr val="FF0000"/>
                </a:solidFill>
                <a:latin typeface="Times New Roman" pitchFamily="18" charset="0"/>
                <a:cs typeface="Times New Roman" pitchFamily="18" charset="0"/>
              </a:rPr>
              <a:t>8</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a:t>
            </a:r>
            <a:r>
              <a:rPr lang="en-US" sz="2000" b="1" dirty="0" smtClean="0">
                <a:solidFill>
                  <a:srgbClr val="FF0000"/>
                </a:solidFill>
                <a:latin typeface="Times New Roman" pitchFamily="18" charset="0"/>
                <a:cs typeface="Times New Roman" pitchFamily="18" charset="0"/>
              </a:rPr>
              <a:t>NGỮ </a:t>
            </a:r>
            <a:r>
              <a:rPr lang="en-US" sz="2000" b="1" dirty="0" smtClean="0">
                <a:solidFill>
                  <a:srgbClr val="FF0000"/>
                </a:solidFill>
                <a:latin typeface="Times New Roman" pitchFamily="18" charset="0"/>
                <a:cs typeface="Times New Roman" pitchFamily="18" charset="0"/>
              </a:rPr>
              <a:t>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1938992"/>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Câu 3. Thêm trạng ngữ cho các câu sau:</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a. Hoa đã bắt đầu nở.</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b. Bố sẽ đưa cả nhà đi công viên nước.</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c. Mẹ rất lo lắng cho tôi.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2514600"/>
            <a:ext cx="8991600" cy="1846659"/>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a. Mùa xuân đến, hoa đã bắt đầu nở.</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b. Chủ nhật, bố sẽ đưa cả nhà đi công viên nước.</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c. Trời đã tối nên mẹ rất lo lắng cho tôi.</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a:t>
            </a:r>
            <a:r>
              <a:rPr lang="en-US" sz="2000" b="1" dirty="0" smtClean="0">
                <a:solidFill>
                  <a:srgbClr val="FF0000"/>
                </a:solidFill>
                <a:latin typeface="Times New Roman" pitchFamily="18" charset="0"/>
                <a:cs typeface="Times New Roman" pitchFamily="18" charset="0"/>
              </a:rPr>
              <a:t>8: </a:t>
            </a:r>
            <a:r>
              <a:rPr lang="en-US"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a:t>
            </a:r>
            <a:r>
              <a:rPr lang="en-US" sz="2000" b="1" dirty="0" smtClean="0">
                <a:solidFill>
                  <a:srgbClr val="FF0000"/>
                </a:solidFill>
                <a:latin typeface="Times New Roman" pitchFamily="18" charset="0"/>
                <a:cs typeface="Times New Roman" pitchFamily="18" charset="0"/>
              </a:rPr>
              <a:t>NGỮ </a:t>
            </a:r>
            <a:r>
              <a:rPr lang="en-US" sz="2000" b="1" dirty="0" smtClean="0">
                <a:solidFill>
                  <a:srgbClr val="FF0000"/>
                </a:solidFill>
                <a:latin typeface="Times New Roman" pitchFamily="18" charset="0"/>
                <a:cs typeface="Times New Roman" pitchFamily="18" charset="0"/>
              </a:rPr>
              <a:t>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1938992"/>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Câu 5: </a:t>
            </a:r>
            <a:r>
              <a:rPr lang="pt-BR" sz="2400" dirty="0" smtClean="0">
                <a:latin typeface="Times New Roman" pitchFamily="18" charset="0"/>
                <a:cs typeface="Times New Roman" pitchFamily="18" charset="0"/>
              </a:rPr>
              <a:t>Đặt mỗi câu có một trong các trạng ngữ sau: trạng ngữ chỉ thời gian, trạng ngữ chỉ nơi chốn, trạng ngữ chỉ nguyên nhân, trạng ngữ chỉ mục đích, trạng ngữ chỉ phương tiện và trạng ngữ chỉ cách thức diễn ra sự việc.</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TextBox 4"/>
          <p:cNvSpPr txBox="1"/>
          <p:nvPr/>
        </p:nvSpPr>
        <p:spPr>
          <a:xfrm>
            <a:off x="0" y="2286000"/>
            <a:ext cx="8991600" cy="4893647"/>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a:t>
            </a:r>
            <a:r>
              <a:rPr lang="pt-BR" sz="2400" dirty="0" smtClean="0">
                <a:latin typeface="Times New Roman" pitchFamily="18" charset="0"/>
                <a:cs typeface="Times New Roman" pitchFamily="18" charset="0"/>
              </a:rPr>
              <a:t>i:</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Đặt câu:</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Trạng ngữ chỉ thời gian: </a:t>
            </a:r>
            <a:r>
              <a:rPr lang="pt-BR" sz="2400" i="1" dirty="0" smtClean="0">
                <a:latin typeface="Times New Roman" pitchFamily="18" charset="0"/>
                <a:cs typeface="Times New Roman" pitchFamily="18" charset="0"/>
              </a:rPr>
              <a:t>Mùa hè, khi hoa phượng nỏ đỏ rực những khu phố, tôi lại chuẩn bị một chuyến hành trình mới.</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Trạng ngữ chỉ nơi chốn: </a:t>
            </a:r>
            <a:r>
              <a:rPr lang="pt-BR" sz="2400" i="1" dirty="0" smtClean="0">
                <a:latin typeface="Times New Roman" pitchFamily="18" charset="0"/>
                <a:cs typeface="Times New Roman" pitchFamily="18" charset="0"/>
              </a:rPr>
              <a:t>Trước con ngõ nhỏ, một cây gạo không biết có tự bao giờ, nở rực đỏ.</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Trạng ngữ chỉ nguyên nhân: </a:t>
            </a:r>
            <a:r>
              <a:rPr lang="pt-BR" sz="2400" i="1" dirty="0" smtClean="0">
                <a:latin typeface="Times New Roman" pitchFamily="18" charset="0"/>
                <a:cs typeface="Times New Roman" pitchFamily="18" charset="0"/>
              </a:rPr>
              <a:t>Vì  mưa to, con đường lầy lội quá..</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Trạng ngữ chỉ mục đích: </a:t>
            </a:r>
            <a:r>
              <a:rPr lang="pt-BR" sz="2400" i="1" dirty="0" smtClean="0">
                <a:latin typeface="Times New Roman" pitchFamily="18" charset="0"/>
                <a:cs typeface="Times New Roman" pitchFamily="18" charset="0"/>
              </a:rPr>
              <a:t>Chúng tôi nỗ lực hết mình, làm việc ngày đêm để hoàn thành dự án này kịp thời.</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Trạng ngữ chỉ phương tiện: </a:t>
            </a:r>
            <a:r>
              <a:rPr lang="pt-BR" sz="2400" i="1" dirty="0" smtClean="0">
                <a:latin typeface="Times New Roman" pitchFamily="18" charset="0"/>
                <a:cs typeface="Times New Roman" pitchFamily="18" charset="0"/>
              </a:rPr>
              <a:t>Tôi đến trường bằng xe buýt.</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Trạng ngữ chỉ cách thức diễn ra sự việc: </a:t>
            </a:r>
            <a:r>
              <a:rPr lang="pt-BR" sz="2400" i="1" dirty="0" smtClean="0">
                <a:latin typeface="Times New Roman" pitchFamily="18" charset="0"/>
                <a:cs typeface="Times New Roman" pitchFamily="18" charset="0"/>
              </a:rPr>
              <a:t>Chúng tôi đã xem xét sự việc này và đưa ra kết luận một cách cẩn trọng và công khai.</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ox(in)">
                                      <p:cBhvr>
                                        <p:cTn id="15" dur="500"/>
                                        <p:tgtEl>
                                          <p:spTgt spid="5">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box(in)">
                                      <p:cBhvr>
                                        <p:cTn id="18" dur="500"/>
                                        <p:tgtEl>
                                          <p:spTgt spid="5">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box(in)">
                                      <p:cBhvr>
                                        <p:cTn id="21" dur="500"/>
                                        <p:tgtEl>
                                          <p:spTgt spid="5">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box(in)">
                                      <p:cBhvr>
                                        <p:cTn id="24" dur="500"/>
                                        <p:tgtEl>
                                          <p:spTgt spid="5">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ox(in)">
                                      <p:cBhvr>
                                        <p:cTn id="27" dur="500"/>
                                        <p:tgtEl>
                                          <p:spTgt spid="5">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animEffect transition="in" filter="box(in)">
                                      <p:cBhvr>
                                        <p:cTn id="30" dur="500"/>
                                        <p:tgtEl>
                                          <p:spTgt spid="5">
                                            <p:txEl>
                                              <p:pRg st="6" end="6"/>
                                            </p:txEl>
                                          </p:spTgt>
                                        </p:tgtEl>
                                      </p:cBhvr>
                                    </p:animEffect>
                                  </p:childTnLst>
                                </p:cTn>
                              </p:par>
                              <p:par>
                                <p:cTn id="31" presetID="4" presetClass="entr" presetSubtype="16" fill="hold"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box(in)">
                                      <p:cBhvr>
                                        <p:cTn id="33"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8: 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a:t>
            </a:r>
            <a:r>
              <a:rPr lang="en-US" sz="2000" b="1" dirty="0" smtClean="0">
                <a:solidFill>
                  <a:srgbClr val="FF0000"/>
                </a:solidFill>
                <a:latin typeface="Times New Roman" pitchFamily="18" charset="0"/>
                <a:cs typeface="Times New Roman" pitchFamily="18" charset="0"/>
              </a:rPr>
              <a:t>NGỮ </a:t>
            </a:r>
            <a:r>
              <a:rPr lang="en-US" sz="2000" b="1" dirty="0" smtClean="0">
                <a:solidFill>
                  <a:srgbClr val="FF0000"/>
                </a:solidFill>
                <a:latin typeface="Times New Roman" pitchFamily="18" charset="0"/>
                <a:cs typeface="Times New Roman" pitchFamily="18" charset="0"/>
              </a:rPr>
              <a:t>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4893647"/>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II. TÁC DỤNG CỦA VIỆC LỰA CHỌN TỪ NGỮ VÀ LỰA CHỌN CẤU TRÚC CÂU</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Lựa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chọn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ngữ</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Vì</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lẽ</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xưa</a:t>
            </a:r>
            <a:r>
              <a:rPr lang="en-US" sz="2400" i="1" dirty="0" smtClean="0">
                <a:latin typeface="Times New Roman" pitchFamily="18" charset="0"/>
                <a:cs typeface="Times New Roman" pitchFamily="18" charset="0"/>
              </a:rPr>
              <a:t> nay, </a:t>
            </a:r>
            <a:r>
              <a:rPr lang="en-US" sz="2400" i="1" dirty="0" err="1" smtClean="0">
                <a:latin typeface="Times New Roman" pitchFamily="18" charset="0"/>
                <a:cs typeface="Times New Roman" pitchFamily="18" charset="0"/>
              </a:rPr>
              <a:t>đã</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có</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ít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vượt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chính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nhờ</a:t>
            </a:r>
            <a:r>
              <a:rPr lang="en-US" sz="2400"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noi</a:t>
            </a:r>
            <a:r>
              <a:rPr lang="en-US" sz="2400" b="1" i="1" dirty="0" smtClean="0">
                <a:latin typeface="Times New Roman" pitchFamily="18" charset="0"/>
                <a:cs typeface="Times New Roman" pitchFamily="18" charset="0"/>
              </a:rPr>
              <a:t> </a:t>
            </a:r>
            <a:r>
              <a:rPr lang="en-US" sz="2400" b="1" i="1" dirty="0" err="1" smtClean="0">
                <a:latin typeface="Times New Roman" pitchFamily="18" charset="0"/>
                <a:cs typeface="Times New Roman" pitchFamily="18" charset="0"/>
              </a:rPr>
              <a:t>gương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những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xuất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noi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học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theo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bắt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noi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xét</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xuyên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bất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nhiều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phù</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8: 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NGỮ; 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5632311"/>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Lựa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chọn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cấu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trúc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VB.</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i="1" dirty="0" err="1" smtClean="0">
                <a:latin typeface="Times New Roman" pitchFamily="18" charset="0"/>
                <a:cs typeface="Times New Roman" pitchFamily="18" charset="0"/>
              </a:rPr>
              <a:t>Càng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lớn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càng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hiểu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nỗi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lòng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mong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ước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hơn</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càng</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càng</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con.</a:t>
            </a:r>
          </a:p>
          <a:p>
            <a:pPr algn="just"/>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Nhận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xét</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chủ</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VB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8: 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NGỮ; 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6247864"/>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tập</a:t>
            </a:r>
            <a:r>
              <a:rPr lang="en-US" sz="2000" b="1" dirty="0" smtClean="0">
                <a:latin typeface="Times New Roman" pitchFamily="18" charset="0"/>
                <a:cs typeface="Times New Roman" pitchFamily="18" charset="0"/>
              </a:rPr>
              <a:t> 1/tr61</a:t>
            </a:r>
            <a:r>
              <a:rPr lang="en-US" sz="2000" b="1" i="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Nhớ</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lớp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mỗi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người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vẻ</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sinh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bao</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vẻ</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kiểu</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kiểu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nói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kiểu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kiểu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kiểu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kiểu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quần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áo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kiểu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tóc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kiểu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bài</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vẻ</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ngâm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vẻ</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vẻ</a:t>
            </a:r>
            <a:r>
              <a:rPr lang="en-US" sz="2000" i="1" dirty="0" smtClean="0">
                <a:latin typeface="Times New Roman" pitchFamily="18" charset="0"/>
                <a:cs typeface="Times New Roman" pitchFamily="18" charset="0"/>
              </a:rPr>
              <a:t> lo </a:t>
            </a:r>
            <a:r>
              <a:rPr lang="en-US" sz="2000" i="1" dirty="0" err="1" smtClean="0">
                <a:latin typeface="Times New Roman" pitchFamily="18" charset="0"/>
                <a:cs typeface="Times New Roman" pitchFamily="18" charset="0"/>
              </a:rPr>
              <a:t>lắng</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b.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Giờ</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đây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khuất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lớn</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trần</a:t>
            </a:r>
            <a:r>
              <a:rPr lang="en-US" sz="2000" dirty="0" smtClean="0">
                <a:latin typeface="Times New Roman" pitchFamily="18" charset="0"/>
                <a:cs typeface="Times New Roman" pitchFamily="18" charset="0"/>
              </a:rPr>
              <a:t>, hi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khuất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nhằm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bớt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mát</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c.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xúc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xúc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xúc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Xúc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hay “</a:t>
            </a:r>
            <a:r>
              <a:rPr lang="en-US" sz="2000" i="1" dirty="0" err="1" smtClean="0">
                <a:latin typeface="Times New Roman" pitchFamily="18" charset="0"/>
                <a:cs typeface="Times New Roman" pitchFamily="18" charset="0"/>
              </a:rPr>
              <a:t>xúc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=&gt;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xúc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8: 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NGỮ 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6001643"/>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 2/tr62.</a:t>
            </a:r>
            <a:r>
              <a:rPr lang="en-US" sz="2400" b="1" i="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trống</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do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a:t>
            </a:r>
          </a:p>
          <a:p>
            <a:r>
              <a:rPr lang="en-US" sz="2400" i="1" dirty="0" smtClean="0">
                <a:latin typeface="Times New Roman" pitchFamily="18" charset="0"/>
                <a:cs typeface="Times New Roman" pitchFamily="18" charset="0"/>
              </a:rPr>
              <a:t>a. </a:t>
            </a:r>
            <a:r>
              <a:rPr lang="en-US" sz="2400" i="1" dirty="0" err="1" smtClean="0">
                <a:latin typeface="Times New Roman" pitchFamily="18" charset="0"/>
                <a:cs typeface="Times New Roman" pitchFamily="18" charset="0"/>
              </a:rPr>
              <a:t>Bị</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mọi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giống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phản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bác</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Đáp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ứng</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b. </a:t>
            </a:r>
            <a:r>
              <a:rPr lang="en-US" sz="2400" i="1" dirty="0" err="1" smtClean="0">
                <a:latin typeface="Times New Roman" pitchFamily="18" charset="0"/>
                <a:cs typeface="Times New Roman" pitchFamily="18" charset="0"/>
              </a:rPr>
              <a:t>Trên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cả</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chỉnh</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Đáp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hoàn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hảo</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c. </a:t>
            </a:r>
            <a:r>
              <a:rPr lang="en-US" sz="2400" i="1" dirty="0" err="1" smtClean="0">
                <a:latin typeface="Times New Roman" pitchFamily="18" charset="0"/>
                <a:cs typeface="Times New Roman" pitchFamily="18" charset="0"/>
              </a:rPr>
              <a:t>Đi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luôn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luôn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tránh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xảy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ra</a:t>
            </a:r>
            <a:r>
              <a:rPr lang="en-US" sz="2400" i="1" dirty="0" smtClean="0">
                <a:latin typeface="Times New Roman" pitchFamily="18" charset="0"/>
                <a:cs typeface="Times New Roman" pitchFamily="18" charset="0"/>
              </a:rPr>
              <a:t> tai </a:t>
            </a:r>
            <a:r>
              <a:rPr lang="en-US" sz="2400" i="1" dirty="0" err="1" smtClean="0">
                <a:latin typeface="Times New Roman" pitchFamily="18" charset="0"/>
                <a:cs typeface="Times New Roman" pitchFamily="18" charset="0"/>
              </a:rPr>
              <a:t>nạn</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dòm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nghiêng</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Đáp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sát</a:t>
            </a:r>
            <a:endParaRPr lang="en-US" sz="2400" dirty="0" smtClean="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d. </a:t>
            </a:r>
            <a:r>
              <a:rPr lang="en-US" sz="2400" i="1" dirty="0" err="1" smtClean="0">
                <a:latin typeface="Times New Roman" pitchFamily="18" charset="0"/>
                <a:cs typeface="Times New Roman" pitchFamily="18" charset="0"/>
              </a:rPr>
              <a:t>Ngoài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tôi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còn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được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bạn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bè</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thầy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cô</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thường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xuyên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động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viên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khích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lệ</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tiềm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Đáp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8: 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NGỮ 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6247864"/>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tập</a:t>
            </a:r>
            <a:r>
              <a:rPr lang="en-US" sz="2000" b="1" dirty="0" smtClean="0">
                <a:latin typeface="Times New Roman" pitchFamily="18" charset="0"/>
                <a:cs typeface="Times New Roman" pitchFamily="18" charset="0"/>
              </a:rPr>
              <a:t> 3/tr62</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đoán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ý:</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gồm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b.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Cậu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hỏi</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Cậu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trả</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câu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hỏi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đứng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c.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học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cậu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phía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trước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giáo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lặng</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giảng</a:t>
            </a:r>
            <a:r>
              <a:rPr lang="en-US" sz="2000" dirty="0" smtClean="0">
                <a:latin typeface="Times New Roman" pitchFamily="18" charset="0"/>
                <a:cs typeface="Times New Roman" pitchFamily="18" charset="0"/>
              </a:rPr>
              <a:t>, J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ngồi</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trúc</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cuối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tiết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học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cậu</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bắt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giáo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lời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cảm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lặng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tiến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phía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sẵn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60043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8: 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TRẠNG NGỮ, LỰA CHỌN TỪ NGỮ VÀ LỰA CHỌN CẤU TRÚC CÂU</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8991600" cy="6370975"/>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 4/tr62</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vế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nhằm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gốc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vế</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điều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quá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nghiêm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căn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bệnh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chất</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mức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ổn</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762000"/>
            <a:ext cx="9144000" cy="6001643"/>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I.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Đặc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điểm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 b. </a:t>
            </a:r>
            <a:r>
              <a:rPr lang="en-US" sz="2400" b="1" dirty="0" err="1" smtClean="0">
                <a:latin typeface="Times New Roman" pitchFamily="18" charset="0"/>
                <a:cs typeface="Times New Roman" pitchFamily="18" charset="0"/>
              </a:rPr>
              <a:t>Loại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loại</a:t>
            </a:r>
            <a:r>
              <a:rPr lang="en-US" sz="2400" dirty="0" smtClean="0">
                <a:latin typeface="Times New Roman" pitchFamily="18" charset="0"/>
                <a:cs typeface="Times New Roman" pitchFamily="18" charset="0"/>
              </a:rPr>
              <a:t> VB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Dựa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chức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năng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giao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VB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luận</a:t>
            </a:r>
            <a:r>
              <a:rPr lang="en-US" sz="2400" dirty="0" smtClean="0">
                <a:latin typeface="Times New Roman" pitchFamily="18" charset="0"/>
                <a:cs typeface="Times New Roman" pitchFamily="18" charset="0"/>
              </a:rPr>
              <a:t>, VB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VB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tin.</a:t>
            </a: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Dựa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của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tiện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phương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thức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truyền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thông</a:t>
            </a:r>
            <a:r>
              <a:rPr lang="en-US" sz="2400" i="1" dirty="0" smtClean="0">
                <a:latin typeface="Times New Roman" pitchFamily="18" charset="0"/>
                <a:cs typeface="Times New Roman" pitchFamily="18" charset="0"/>
              </a:rPr>
              <a:t> tin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VB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VB </a:t>
            </a:r>
            <a:r>
              <a:rPr lang="en-US" sz="2400" dirty="0" err="1" smtClean="0">
                <a:latin typeface="Times New Roman" pitchFamily="18" charset="0"/>
                <a:cs typeface="Times New Roman" pitchFamily="18" charset="0"/>
              </a:rPr>
              <a:t>đa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Dựa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thức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xuất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VB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VB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Đặc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điểm</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4524315"/>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Hướng dẫn làm bài</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1. tất cả những học sinh ấy ( cụm danh từ)</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2. khẽ co (mình cụm động từ)</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3.vẫn cứ còn </a:t>
            </a:r>
            <a:r>
              <a:rPr lang="en-US" sz="2400" dirty="0" err="1" smtClean="0">
                <a:latin typeface="Times New Roman" pitchFamily="18" charset="0"/>
                <a:cs typeface="Times New Roman" pitchFamily="18" charset="0"/>
              </a:rPr>
              <a:t>trẻ</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4.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trần</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5.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thông</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6. </a:t>
            </a:r>
            <a:r>
              <a:rPr lang="en-US" sz="2400" dirty="0" err="1" smtClean="0">
                <a:latin typeface="Times New Roman" pitchFamily="18" charset="0"/>
                <a:cs typeface="Times New Roman" pitchFamily="18" charset="0"/>
              </a:rPr>
              <a:t>mấy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biếc</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7.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8.  </a:t>
            </a:r>
            <a:r>
              <a:rPr lang="en-US" sz="2400" dirty="0" err="1" smtClean="0">
                <a:latin typeface="Times New Roman" pitchFamily="18" charset="0"/>
                <a:cs typeface="Times New Roman" pitchFamily="18" charset="0"/>
              </a:rPr>
              <a:t>mấy</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chim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9.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nghỉ</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10.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4401205"/>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bộ</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trọng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hoàn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đổi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nghĩa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gồm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nhiều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chỉ</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tổ</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xoay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ý </a:t>
            </a:r>
            <a:r>
              <a:rPr lang="en-US" sz="2800" dirty="0" err="1" smtClean="0">
                <a:latin typeface="Times New Roman" pitchFamily="18" charset="0"/>
                <a:cs typeface="Times New Roman" pitchFamily="18" charset="0"/>
              </a:rPr>
              <a:t>nhỏ</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Đoạn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bắt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chữ</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lùi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dòng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bằng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dấu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chấm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b. </a:t>
            </a:r>
            <a:r>
              <a:rPr lang="en-US" sz="2800" b="1" dirty="0" err="1" smtClean="0">
                <a:latin typeface="Times New Roman" pitchFamily="18" charset="0"/>
                <a:cs typeface="Times New Roman" pitchFamily="18" charset="0"/>
              </a:rPr>
              <a:t>Chức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năng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đoạn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văn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trong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văn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bản</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đầu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bày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cạnh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nội</a:t>
            </a:r>
            <a:r>
              <a:rPr lang="en-US" sz="2800" dirty="0" smtClean="0">
                <a:latin typeface="Times New Roman" pitchFamily="18" charset="0"/>
                <a:cs typeface="Times New Roman" pitchFamily="18" charset="0"/>
              </a:rPr>
              <a:t> dung </a:t>
            </a:r>
            <a:r>
              <a:rPr lang="en-US" sz="2800" dirty="0" err="1" smtClean="0">
                <a:latin typeface="Times New Roman" pitchFamily="18" charset="0"/>
                <a:cs typeface="Times New Roman" pitchFamily="18" charset="0"/>
              </a:rPr>
              <a:t>chính</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thúc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văn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hoặc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mở</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rộng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liên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vấn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ox(in)">
                                      <p:cBhvr>
                                        <p:cTn id="13" dur="500"/>
                                        <p:tgtEl>
                                          <p:spTgt spid="6">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ox(in)">
                                      <p:cBhvr>
                                        <p:cTn id="16" dur="500"/>
                                        <p:tgtEl>
                                          <p:spTgt spid="6">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ox(in)">
                                      <p:cBhvr>
                                        <p:cTn id="19" dur="500"/>
                                        <p:tgtEl>
                                          <p:spTgt spid="6">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ox(in)">
                                      <p:cBhvr>
                                        <p:cTn id="2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1200329"/>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1:</a:t>
            </a:r>
            <a:r>
              <a:rPr lang="en-US" sz="2400" i="1"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Qua văn bản “</a:t>
            </a:r>
            <a:r>
              <a:rPr lang="vi-VN" sz="2400" b="1" i="1" dirty="0" smtClean="0">
                <a:latin typeface="Times New Roman" pitchFamily="18" charset="0"/>
                <a:cs typeface="Times New Roman" pitchFamily="18" charset="0"/>
              </a:rPr>
              <a:t>Trái Đất – cái nôi của sự sống</a:t>
            </a:r>
            <a:r>
              <a:rPr lang="vi-VN" sz="2400" b="1" dirty="0" smtClean="0">
                <a:latin typeface="Times New Roman" pitchFamily="18" charset="0"/>
                <a:cs typeface="Times New Roman" pitchFamily="18" charset="0"/>
              </a:rPr>
              <a:t>”, em hãy nêu những bằng chứng cụ thể để khẳng định nó là một văn bản?</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4" name="TextBox 3"/>
          <p:cNvSpPr txBox="1"/>
          <p:nvPr/>
        </p:nvSpPr>
        <p:spPr>
          <a:xfrm>
            <a:off x="0" y="1676400"/>
            <a:ext cx="9144000" cy="4062651"/>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Gợi ý</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Các bằng chứng cụ thể để khẳng định “</a:t>
            </a:r>
            <a:r>
              <a:rPr lang="vi-VN" sz="2400" i="1" dirty="0" smtClean="0">
                <a:latin typeface="Times New Roman" pitchFamily="18" charset="0"/>
                <a:cs typeface="Times New Roman" pitchFamily="18" charset="0"/>
              </a:rPr>
              <a:t>Trái Đất – cái nôi của sự sống” </a:t>
            </a:r>
            <a:r>
              <a:rPr lang="vi-VN" sz="2400" dirty="0" smtClean="0">
                <a:latin typeface="Times New Roman" pitchFamily="18" charset="0"/>
                <a:cs typeface="Times New Roman" pitchFamily="18" charset="0"/>
              </a:rPr>
              <a:t>là một văn bản: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Hoàn chỉnh về nội dung và hình thức.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Tồn tại ở dạng viết.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VB dùng để trao đổi thông tin: Tác giả đã nêu ra 5 đề mục có các thông tin tới người đọc như vị trí của Trái Đất trong hệ Mặt Trời, vai trò của nước, sự sống của sinh vật trên Trái Đất và hiện trạng Trái Đất.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Qua văn bản, tác giả trình bày suy nghĩ, cảm xúc của mình: suy nghĩ về trách nhiệm của loài người trước hiện trạng của Trái Đất hiện nay.</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ox(in)">
                                      <p:cBhvr>
                                        <p:cTn id="12" dur="500"/>
                                        <p:tgtEl>
                                          <p:spTgt spid="4">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ox(in)">
                                      <p:cBhvr>
                                        <p:cTn id="15" dur="500"/>
                                        <p:tgtEl>
                                          <p:spTgt spid="4">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ox(in)">
                                      <p:cBhvr>
                                        <p:cTn id="18" dur="500"/>
                                        <p:tgtEl>
                                          <p:spTgt spid="4">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ox(in)">
                                      <p:cBhvr>
                                        <p:cTn id="21" dur="500"/>
                                        <p:tgtEl>
                                          <p:spTgt spid="4">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ox(in)">
                                      <p:cBhvr>
                                        <p:cTn id="24" dur="500"/>
                                        <p:tgtEl>
                                          <p:spTgt spid="4">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box(in)">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600164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II.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mượn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1.</a:t>
            </a:r>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Từ mượn</a:t>
            </a:r>
            <a:r>
              <a:rPr lang="vi-VN"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a. </a:t>
            </a:r>
            <a:r>
              <a:rPr lang="vi-VN" sz="2400" b="1" dirty="0" smtClean="0">
                <a:latin typeface="Times New Roman" pitchFamily="18" charset="0"/>
                <a:cs typeface="Times New Roman" pitchFamily="18" charset="0"/>
              </a:rPr>
              <a:t>Ví dụ</a:t>
            </a:r>
            <a:r>
              <a:rPr lang="vi-VN"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tác phẩm, văn học, sứ giả, hòa bình,...=&gt; Từ mượn tiếng Hán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i="1" dirty="0" smtClean="0">
                <a:latin typeface="Times New Roman" pitchFamily="18" charset="0"/>
                <a:cs typeface="Times New Roman" pitchFamily="18" charset="0"/>
              </a:rPr>
              <a:t>(nhà) ga, xà phòng, mùi soa, pa nô, áp phích,...=&gt;</a:t>
            </a:r>
            <a:r>
              <a:rPr lang="vi-VN" sz="2400" dirty="0" smtClean="0">
                <a:latin typeface="Times New Roman" pitchFamily="18" charset="0"/>
                <a:cs typeface="Times New Roman" pitchFamily="18" charset="0"/>
              </a:rPr>
              <a:t> Từ mượn tiếng Pháp</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mít tinh, ti vi,...=&gt; Từ mượn tiếng Anh</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b. Khái niệm: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Như bất kì ngôn ngữ nào khác, tiếng Việt  mượn nhiều từ của tiếng nước ngoài để làm giàu cho vốn từ của mình.</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Mượn từ là một cách để phá triển vốn từ. Tuy nhiên để bảo vệ sự trong sáng của ngôn ngữ tiếng Việt, không nên lạm dụng từ mượn gây khó hiểu, khó chịu cho người nghe, người đọc.</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2. Từ mượn tiếng Hán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Từ mượn trong tiếng Việt có một bộ phận lớn các từ mượn tiếng Hán gọi là từ Hán Việt.</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3970318"/>
          </a:xfrm>
          <a:prstGeom prst="rect">
            <a:avLst/>
          </a:prstGeom>
          <a:noFill/>
        </p:spPr>
        <p:txBody>
          <a:bodyPr wrap="square" rtlCol="0">
            <a:spAutoFit/>
          </a:bodyPr>
          <a:lstStyle/>
          <a:p>
            <a:pPr algn="just"/>
            <a:r>
              <a:rPr lang="en-US" sz="2800" b="1" dirty="0" err="1" smtClean="0">
                <a:latin typeface="Times New Roman" pitchFamily="18" charset="0"/>
                <a:cs typeface="Times New Roman" pitchFamily="18" charset="0"/>
              </a:rPr>
              <a:t>Bài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tập</a:t>
            </a:r>
            <a:r>
              <a:rPr lang="en-US" sz="2800" b="1" dirty="0" smtClean="0">
                <a:latin typeface="Times New Roman" pitchFamily="18" charset="0"/>
                <a:cs typeface="Times New Roman" pitchFamily="18" charset="0"/>
              </a:rPr>
              <a:t> 1: </a:t>
            </a:r>
            <a:r>
              <a:rPr lang="en-US" sz="2800" dirty="0" err="1" smtClean="0">
                <a:latin typeface="Times New Roman" pitchFamily="18" charset="0"/>
                <a:cs typeface="Times New Roman" pitchFamily="18" charset="0"/>
              </a:rPr>
              <a:t>Ghi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mượn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có</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 Cho </a:t>
            </a:r>
            <a:r>
              <a:rPr lang="en-US" sz="2800" dirty="0" err="1" smtClean="0">
                <a:latin typeface="Times New Roman" pitchFamily="18" charset="0"/>
                <a:cs typeface="Times New Roman" pitchFamily="18" charset="0"/>
              </a:rPr>
              <a:t>biết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mượn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nào</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a. </a:t>
            </a:r>
            <a:r>
              <a:rPr lang="en-US" sz="2800" i="1" dirty="0" err="1" smtClean="0">
                <a:latin typeface="Times New Roman" pitchFamily="18" charset="0"/>
                <a:cs typeface="Times New Roman" pitchFamily="18" charset="0"/>
              </a:rPr>
              <a:t>Đúng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ngày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hẹn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mẹ</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vô</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cùng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ngạc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nhiên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vì</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tự</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nhiên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có</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bao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nhiêu</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sính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lễ</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b. </a:t>
            </a:r>
            <a:r>
              <a:rPr lang="en-US" sz="2800" i="1" dirty="0" err="1" smtClean="0">
                <a:latin typeface="Times New Roman" pitchFamily="18" charset="0"/>
                <a:cs typeface="Times New Roman" pitchFamily="18" charset="0"/>
              </a:rPr>
              <a:t>Ngày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cưới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trong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nhà</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Sọ</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Dừa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cỗ</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bàn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thật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linh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đình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gia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nhân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chạy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chạy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vào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tấp</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nập</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i="1" dirty="0" smtClean="0">
                <a:latin typeface="Times New Roman" pitchFamily="18" charset="0"/>
                <a:cs typeface="Times New Roman" pitchFamily="18" charset="0"/>
              </a:rPr>
              <a:t>c. </a:t>
            </a:r>
            <a:r>
              <a:rPr lang="en-US" sz="2800" i="1" dirty="0" err="1" smtClean="0">
                <a:latin typeface="Times New Roman" pitchFamily="18" charset="0"/>
                <a:cs typeface="Times New Roman" pitchFamily="18" charset="0"/>
              </a:rPr>
              <a:t>Ông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vua</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nhạc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pốp</a:t>
            </a:r>
            <a:r>
              <a:rPr lang="en-US" sz="2800" i="1" dirty="0" smtClean="0">
                <a:latin typeface="Times New Roman" pitchFamily="18" charset="0"/>
                <a:cs typeface="Times New Roman" pitchFamily="18" charset="0"/>
              </a:rPr>
              <a:t> Mai-</a:t>
            </a:r>
            <a:r>
              <a:rPr lang="en-US" sz="2800" i="1" dirty="0" err="1" smtClean="0">
                <a:latin typeface="Times New Roman" pitchFamily="18" charset="0"/>
                <a:cs typeface="Times New Roman" pitchFamily="18" charset="0"/>
              </a:rPr>
              <a:t>cơn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Giắc-xơn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đã</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quyết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định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nhảy</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vào</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lãnh</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địa</a:t>
            </a:r>
            <a:r>
              <a:rPr lang="en-US" sz="2800" i="1" dirty="0" smtClean="0">
                <a:latin typeface="Times New Roman" pitchFamily="18" charset="0"/>
                <a:cs typeface="Times New Roman" pitchFamily="18" charset="0"/>
              </a:rPr>
              <a:t> in-</a:t>
            </a:r>
            <a:r>
              <a:rPr lang="en-US" sz="2800" i="1" dirty="0" err="1" smtClean="0">
                <a:latin typeface="Times New Roman" pitchFamily="18" charset="0"/>
                <a:cs typeface="Times New Roman" pitchFamily="18" charset="0"/>
              </a:rPr>
              <a:t>tơ</a:t>
            </a:r>
            <a:r>
              <a:rPr lang="en-US" sz="2800" i="1" dirty="0" smtClean="0">
                <a:latin typeface="Times New Roman" pitchFamily="18" charset="0"/>
                <a:cs typeface="Times New Roman" pitchFamily="18" charset="0"/>
              </a:rPr>
              <a:t>-</a:t>
            </a:r>
            <a:r>
              <a:rPr lang="en-US" sz="2800" i="1" dirty="0" err="1" smtClean="0">
                <a:latin typeface="Times New Roman" pitchFamily="18" charset="0"/>
                <a:cs typeface="Times New Roman" pitchFamily="18" charset="0"/>
              </a:rPr>
              <a:t>nét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với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việc</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mở</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một</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trang</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chủ</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riêng</a:t>
            </a:r>
            <a:r>
              <a:rPr lang="en-US" sz="2800" i="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954107"/>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800" dirty="0" smtClean="0">
              <a:latin typeface="Times New Roman" pitchFamily="18" charset="0"/>
              <a:cs typeface="Times New Roman" pitchFamily="18" charset="0"/>
            </a:endParaRPr>
          </a:p>
          <a:p>
            <a:pPr algn="ctr"/>
            <a:endParaRPr lang="en-US" sz="28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28600" y="1524000"/>
          <a:ext cx="8686800" cy="2670810"/>
        </p:xfrm>
        <a:graphic>
          <a:graphicData uri="http://schemas.openxmlformats.org/drawingml/2006/table">
            <a:tbl>
              <a:tblPr/>
              <a:tblGrid>
                <a:gridCol w="4343400"/>
                <a:gridCol w="4343400"/>
              </a:tblGrid>
              <a:tr h="693613">
                <a:tc>
                  <a:txBody>
                    <a:bodyPr/>
                    <a:lstStyle/>
                    <a:p>
                      <a:pPr marL="0" marR="0" algn="ctr">
                        <a:lnSpc>
                          <a:spcPct val="115000"/>
                        </a:lnSpc>
                        <a:spcBef>
                          <a:spcPts val="0"/>
                        </a:spcBef>
                        <a:spcAft>
                          <a:spcPts val="0"/>
                        </a:spcAft>
                      </a:pPr>
                      <a:r>
                        <a:rPr lang="en-US" sz="2400" b="1" dirty="0" err="1">
                          <a:latin typeface="Times New Roman"/>
                          <a:ea typeface="SimSun"/>
                          <a:cs typeface="Times New Roman"/>
                        </a:rPr>
                        <a:t>Từ</a:t>
                      </a:r>
                      <a:r>
                        <a:rPr lang="en-US" sz="2400" b="1" dirty="0">
                          <a:latin typeface="Times New Roman"/>
                          <a:ea typeface="SimSun"/>
                          <a:cs typeface="Times New Roman"/>
                        </a:rPr>
                        <a:t> </a:t>
                      </a:r>
                      <a:r>
                        <a:rPr lang="en-US" sz="2400" b="1" dirty="0" err="1">
                          <a:latin typeface="Times New Roman"/>
                          <a:ea typeface="SimSun"/>
                          <a:cs typeface="Times New Roman"/>
                        </a:rPr>
                        <a:t>mượn</a:t>
                      </a:r>
                      <a:endParaRPr lang="en-US" sz="1400" dirty="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400" b="1">
                          <a:latin typeface="Times New Roman"/>
                          <a:ea typeface="SimSun"/>
                          <a:cs typeface="Times New Roman"/>
                        </a:rPr>
                        <a:t>Nguồn gốc</a:t>
                      </a:r>
                      <a:endParaRPr lang="en-US" sz="140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7197">
                <a:tc>
                  <a:txBody>
                    <a:bodyPr/>
                    <a:lstStyle/>
                    <a:p>
                      <a:pPr marL="30480" marR="30480" algn="just">
                        <a:lnSpc>
                          <a:spcPct val="115000"/>
                        </a:lnSpc>
                        <a:spcBef>
                          <a:spcPts val="0"/>
                        </a:spcBef>
                        <a:spcAft>
                          <a:spcPts val="0"/>
                        </a:spcAft>
                      </a:pPr>
                      <a:r>
                        <a:rPr lang="en-US" sz="2400" i="1" dirty="0" err="1">
                          <a:latin typeface="Times New Roman"/>
                          <a:ea typeface="SimSun"/>
                          <a:cs typeface="Times New Roman"/>
                        </a:rPr>
                        <a:t>sính</a:t>
                      </a:r>
                      <a:r>
                        <a:rPr lang="en-US" sz="2400" i="1" dirty="0">
                          <a:latin typeface="Times New Roman"/>
                          <a:ea typeface="SimSun"/>
                          <a:cs typeface="Times New Roman"/>
                        </a:rPr>
                        <a:t> </a:t>
                      </a:r>
                      <a:r>
                        <a:rPr lang="en-US" sz="2400" i="1" dirty="0" err="1">
                          <a:latin typeface="Times New Roman"/>
                          <a:ea typeface="SimSun"/>
                          <a:cs typeface="Times New Roman"/>
                        </a:rPr>
                        <a:t>lễ</a:t>
                      </a:r>
                      <a:r>
                        <a:rPr lang="en-US" sz="2400" i="1" dirty="0">
                          <a:latin typeface="Times New Roman"/>
                          <a:ea typeface="SimSun"/>
                          <a:cs typeface="Times New Roman"/>
                        </a:rPr>
                        <a:t>, </a:t>
                      </a:r>
                      <a:r>
                        <a:rPr lang="en-US" sz="2400" i="1" dirty="0" err="1">
                          <a:latin typeface="Times New Roman"/>
                          <a:ea typeface="SimSun"/>
                          <a:cs typeface="Times New Roman"/>
                        </a:rPr>
                        <a:t>ngạc</a:t>
                      </a:r>
                      <a:r>
                        <a:rPr lang="en-US" sz="2400" i="1" dirty="0">
                          <a:latin typeface="Times New Roman"/>
                          <a:ea typeface="SimSun"/>
                          <a:cs typeface="Times New Roman"/>
                        </a:rPr>
                        <a:t> </a:t>
                      </a:r>
                      <a:r>
                        <a:rPr lang="en-US" sz="2400" i="1" dirty="0" err="1">
                          <a:latin typeface="Times New Roman"/>
                          <a:ea typeface="SimSun"/>
                          <a:cs typeface="Times New Roman"/>
                        </a:rPr>
                        <a:t>nhiên</a:t>
                      </a:r>
                      <a:r>
                        <a:rPr lang="en-US" sz="2400" i="1" dirty="0">
                          <a:latin typeface="Times New Roman"/>
                          <a:ea typeface="SimSun"/>
                          <a:cs typeface="Times New Roman"/>
                        </a:rPr>
                        <a:t>, </a:t>
                      </a:r>
                      <a:r>
                        <a:rPr lang="en-US" sz="2400" i="1" dirty="0" err="1">
                          <a:latin typeface="Times New Roman"/>
                          <a:ea typeface="SimSun"/>
                          <a:cs typeface="Times New Roman"/>
                        </a:rPr>
                        <a:t>tự</a:t>
                      </a:r>
                      <a:r>
                        <a:rPr lang="en-US" sz="2400" i="1" dirty="0">
                          <a:latin typeface="Times New Roman"/>
                          <a:ea typeface="SimSun"/>
                          <a:cs typeface="Times New Roman"/>
                        </a:rPr>
                        <a:t> </a:t>
                      </a:r>
                      <a:r>
                        <a:rPr lang="en-US" sz="2400" i="1" dirty="0" err="1">
                          <a:latin typeface="Times New Roman"/>
                          <a:ea typeface="SimSun"/>
                          <a:cs typeface="Times New Roman"/>
                        </a:rPr>
                        <a:t>nhiên</a:t>
                      </a:r>
                      <a:endParaRPr lang="en-US" sz="1400" dirty="0">
                        <a:latin typeface="Calibri"/>
                        <a:ea typeface="SimSun"/>
                        <a:cs typeface="Times New Roman"/>
                      </a:endParaRPr>
                    </a:p>
                    <a:p>
                      <a:pPr marL="30480" marR="30480" algn="just">
                        <a:lnSpc>
                          <a:spcPct val="115000"/>
                        </a:lnSpc>
                        <a:spcBef>
                          <a:spcPts val="0"/>
                        </a:spcBef>
                        <a:spcAft>
                          <a:spcPts val="0"/>
                        </a:spcAft>
                      </a:pPr>
                      <a:r>
                        <a:rPr lang="en-US" sz="2400" i="1" dirty="0" err="1">
                          <a:latin typeface="Times New Roman"/>
                          <a:ea typeface="SimSun"/>
                          <a:cs typeface="Times New Roman"/>
                        </a:rPr>
                        <a:t>gia</a:t>
                      </a:r>
                      <a:r>
                        <a:rPr lang="en-US" sz="2400" i="1" dirty="0">
                          <a:latin typeface="Times New Roman"/>
                          <a:ea typeface="SimSun"/>
                          <a:cs typeface="Times New Roman"/>
                        </a:rPr>
                        <a:t> </a:t>
                      </a:r>
                      <a:r>
                        <a:rPr lang="en-US" sz="2400" i="1" dirty="0" err="1">
                          <a:latin typeface="Times New Roman"/>
                          <a:ea typeface="SimSun"/>
                          <a:cs typeface="Times New Roman"/>
                        </a:rPr>
                        <a:t>nhân</a:t>
                      </a:r>
                      <a:r>
                        <a:rPr lang="en-US" sz="2400" i="1" dirty="0">
                          <a:latin typeface="Times New Roman"/>
                          <a:ea typeface="SimSun"/>
                          <a:cs typeface="Times New Roman"/>
                        </a:rPr>
                        <a:t>, </a:t>
                      </a:r>
                      <a:r>
                        <a:rPr lang="en-US" sz="2400" i="1" dirty="0" err="1">
                          <a:latin typeface="Times New Roman"/>
                          <a:ea typeface="SimSun"/>
                          <a:cs typeface="Times New Roman"/>
                        </a:rPr>
                        <a:t>linh</a:t>
                      </a:r>
                      <a:r>
                        <a:rPr lang="en-US" sz="2400" i="1" dirty="0">
                          <a:latin typeface="Times New Roman"/>
                          <a:ea typeface="SimSun"/>
                          <a:cs typeface="Times New Roman"/>
                        </a:rPr>
                        <a:t> </a:t>
                      </a:r>
                      <a:r>
                        <a:rPr lang="en-US" sz="2400" i="1" dirty="0" err="1">
                          <a:latin typeface="Times New Roman"/>
                          <a:ea typeface="SimSun"/>
                          <a:cs typeface="Times New Roman"/>
                        </a:rPr>
                        <a:t>đình</a:t>
                      </a:r>
                      <a:endParaRPr lang="en-US" sz="1400" dirty="0">
                        <a:latin typeface="Calibri"/>
                        <a:ea typeface="SimSun"/>
                        <a:cs typeface="Times New Roman"/>
                      </a:endParaRPr>
                    </a:p>
                    <a:p>
                      <a:pPr marL="30480" marR="30480" algn="just">
                        <a:lnSpc>
                          <a:spcPct val="115000"/>
                        </a:lnSpc>
                        <a:spcBef>
                          <a:spcPts val="0"/>
                        </a:spcBef>
                        <a:spcAft>
                          <a:spcPts val="0"/>
                        </a:spcAft>
                      </a:pPr>
                      <a:r>
                        <a:rPr lang="en-US" sz="2400" i="1" dirty="0" err="1">
                          <a:latin typeface="Times New Roman"/>
                          <a:ea typeface="SimSun"/>
                          <a:cs typeface="Times New Roman"/>
                        </a:rPr>
                        <a:t>pốp</a:t>
                      </a:r>
                      <a:r>
                        <a:rPr lang="en-US" sz="2400" i="1" dirty="0">
                          <a:latin typeface="Times New Roman"/>
                          <a:ea typeface="SimSun"/>
                          <a:cs typeface="Times New Roman"/>
                        </a:rPr>
                        <a:t>, Mai-</a:t>
                      </a:r>
                      <a:r>
                        <a:rPr lang="en-US" sz="2400" i="1" dirty="0" err="1">
                          <a:latin typeface="Times New Roman"/>
                          <a:ea typeface="SimSun"/>
                          <a:cs typeface="Times New Roman"/>
                        </a:rPr>
                        <a:t>cơn</a:t>
                      </a:r>
                      <a:r>
                        <a:rPr lang="en-US" sz="2400" i="1" dirty="0">
                          <a:latin typeface="Times New Roman"/>
                          <a:ea typeface="SimSun"/>
                          <a:cs typeface="Times New Roman"/>
                        </a:rPr>
                        <a:t> </a:t>
                      </a:r>
                      <a:r>
                        <a:rPr lang="en-US" sz="2400" i="1" dirty="0" err="1">
                          <a:latin typeface="Times New Roman"/>
                          <a:ea typeface="SimSun"/>
                          <a:cs typeface="Times New Roman"/>
                        </a:rPr>
                        <a:t>Giắc-xơn</a:t>
                      </a:r>
                      <a:r>
                        <a:rPr lang="en-US" sz="2400" i="1" dirty="0">
                          <a:latin typeface="Times New Roman"/>
                          <a:ea typeface="SimSun"/>
                          <a:cs typeface="Times New Roman"/>
                        </a:rPr>
                        <a:t>, in-</a:t>
                      </a:r>
                      <a:r>
                        <a:rPr lang="en-US" sz="2400" i="1" dirty="0" err="1">
                          <a:latin typeface="Times New Roman"/>
                          <a:ea typeface="SimSun"/>
                          <a:cs typeface="Times New Roman"/>
                        </a:rPr>
                        <a:t>tơ</a:t>
                      </a:r>
                      <a:r>
                        <a:rPr lang="en-US" sz="2400" i="1" dirty="0">
                          <a:latin typeface="Times New Roman"/>
                          <a:ea typeface="SimSun"/>
                          <a:cs typeface="Times New Roman"/>
                        </a:rPr>
                        <a:t>-</a:t>
                      </a:r>
                      <a:r>
                        <a:rPr lang="en-US" sz="2400" i="1" dirty="0" err="1">
                          <a:latin typeface="Times New Roman"/>
                          <a:ea typeface="SimSun"/>
                          <a:cs typeface="Times New Roman"/>
                        </a:rPr>
                        <a:t>nét</a:t>
                      </a:r>
                      <a:endParaRPr lang="en-US" sz="1400" dirty="0">
                        <a:latin typeface="Calibri"/>
                        <a:ea typeface="SimSun"/>
                        <a:cs typeface="Times New Roman"/>
                      </a:endParaRPr>
                    </a:p>
                    <a:p>
                      <a:pPr marL="30480" marR="30480" algn="just">
                        <a:lnSpc>
                          <a:spcPct val="115000"/>
                        </a:lnSpc>
                        <a:spcBef>
                          <a:spcPts val="0"/>
                        </a:spcBef>
                        <a:spcAft>
                          <a:spcPts val="0"/>
                        </a:spcAft>
                      </a:pPr>
                      <a:r>
                        <a:rPr lang="en-US" sz="2400" i="1" dirty="0" err="1">
                          <a:latin typeface="Times New Roman"/>
                          <a:ea typeface="SimSun"/>
                          <a:cs typeface="Times New Roman"/>
                        </a:rPr>
                        <a:t>lãnh</a:t>
                      </a:r>
                      <a:r>
                        <a:rPr lang="en-US" sz="2400" i="1" dirty="0">
                          <a:latin typeface="Times New Roman"/>
                          <a:ea typeface="SimSun"/>
                          <a:cs typeface="Times New Roman"/>
                        </a:rPr>
                        <a:t> </a:t>
                      </a:r>
                      <a:r>
                        <a:rPr lang="en-US" sz="2400" i="1" dirty="0" err="1">
                          <a:latin typeface="Times New Roman"/>
                          <a:ea typeface="SimSun"/>
                          <a:cs typeface="Times New Roman"/>
                        </a:rPr>
                        <a:t>địa</a:t>
                      </a:r>
                      <a:r>
                        <a:rPr lang="en-US" sz="2400" i="1" dirty="0">
                          <a:latin typeface="Times New Roman"/>
                          <a:ea typeface="SimSun"/>
                          <a:cs typeface="Times New Roman"/>
                        </a:rPr>
                        <a:t>, </a:t>
                      </a:r>
                      <a:r>
                        <a:rPr lang="en-US" sz="2400" i="1" dirty="0" err="1">
                          <a:latin typeface="Times New Roman"/>
                          <a:ea typeface="SimSun"/>
                          <a:cs typeface="Times New Roman"/>
                        </a:rPr>
                        <a:t>trang</a:t>
                      </a:r>
                      <a:r>
                        <a:rPr lang="en-US" sz="2400" i="1" dirty="0">
                          <a:latin typeface="Times New Roman"/>
                          <a:ea typeface="SimSun"/>
                          <a:cs typeface="Times New Roman"/>
                        </a:rPr>
                        <a:t> </a:t>
                      </a:r>
                      <a:r>
                        <a:rPr lang="en-US" sz="2400" i="1" dirty="0" err="1">
                          <a:latin typeface="Times New Roman"/>
                          <a:ea typeface="SimSun"/>
                          <a:cs typeface="Times New Roman"/>
                        </a:rPr>
                        <a:t>chủ</a:t>
                      </a:r>
                      <a:endParaRPr lang="en-US" sz="1400" dirty="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480" marR="30480" algn="just">
                        <a:lnSpc>
                          <a:spcPct val="115000"/>
                        </a:lnSpc>
                        <a:spcBef>
                          <a:spcPts val="0"/>
                        </a:spcBef>
                        <a:spcAft>
                          <a:spcPts val="0"/>
                        </a:spcAft>
                      </a:pPr>
                      <a:r>
                        <a:rPr lang="en-US" sz="2400" dirty="0" err="1">
                          <a:latin typeface="Times New Roman"/>
                          <a:ea typeface="SimSun"/>
                          <a:cs typeface="Times New Roman"/>
                        </a:rPr>
                        <a:t>Tiếng</a:t>
                      </a:r>
                      <a:r>
                        <a:rPr lang="en-US" sz="2400" dirty="0">
                          <a:latin typeface="Times New Roman"/>
                          <a:ea typeface="SimSun"/>
                          <a:cs typeface="Times New Roman"/>
                        </a:rPr>
                        <a:t> </a:t>
                      </a:r>
                      <a:r>
                        <a:rPr lang="en-US" sz="2400" dirty="0" err="1">
                          <a:latin typeface="Times New Roman"/>
                          <a:ea typeface="SimSun"/>
                          <a:cs typeface="Times New Roman"/>
                        </a:rPr>
                        <a:t>Hán</a:t>
                      </a:r>
                      <a:endParaRPr lang="en-US" sz="1400" dirty="0">
                        <a:latin typeface="Calibri"/>
                        <a:ea typeface="SimSun"/>
                        <a:cs typeface="Times New Roman"/>
                      </a:endParaRPr>
                    </a:p>
                    <a:p>
                      <a:pPr marL="30480" marR="30480" algn="just">
                        <a:lnSpc>
                          <a:spcPct val="115000"/>
                        </a:lnSpc>
                        <a:spcBef>
                          <a:spcPts val="0"/>
                        </a:spcBef>
                        <a:spcAft>
                          <a:spcPts val="0"/>
                        </a:spcAft>
                      </a:pPr>
                      <a:r>
                        <a:rPr lang="en-US" sz="2400" dirty="0" err="1">
                          <a:latin typeface="Times New Roman"/>
                          <a:ea typeface="SimSun"/>
                          <a:cs typeface="Times New Roman"/>
                        </a:rPr>
                        <a:t>Tiếng</a:t>
                      </a:r>
                      <a:r>
                        <a:rPr lang="en-US" sz="2400" dirty="0">
                          <a:latin typeface="Times New Roman"/>
                          <a:ea typeface="SimSun"/>
                          <a:cs typeface="Times New Roman"/>
                        </a:rPr>
                        <a:t> </a:t>
                      </a:r>
                      <a:r>
                        <a:rPr lang="en-US" sz="2400" dirty="0" err="1">
                          <a:latin typeface="Times New Roman"/>
                          <a:ea typeface="SimSun"/>
                          <a:cs typeface="Times New Roman"/>
                        </a:rPr>
                        <a:t>Hán</a:t>
                      </a:r>
                      <a:endParaRPr lang="en-US" sz="1400" dirty="0">
                        <a:latin typeface="Calibri"/>
                        <a:ea typeface="SimSun"/>
                        <a:cs typeface="Times New Roman"/>
                      </a:endParaRPr>
                    </a:p>
                    <a:p>
                      <a:pPr marL="30480" marR="30480" algn="just">
                        <a:lnSpc>
                          <a:spcPct val="115000"/>
                        </a:lnSpc>
                        <a:spcBef>
                          <a:spcPts val="0"/>
                        </a:spcBef>
                        <a:spcAft>
                          <a:spcPts val="0"/>
                        </a:spcAft>
                      </a:pPr>
                      <a:r>
                        <a:rPr lang="en-US" sz="2400" dirty="0" err="1">
                          <a:latin typeface="Times New Roman"/>
                          <a:ea typeface="SimSun"/>
                          <a:cs typeface="Times New Roman"/>
                        </a:rPr>
                        <a:t>Tiếng</a:t>
                      </a:r>
                      <a:r>
                        <a:rPr lang="en-US" sz="2400" dirty="0">
                          <a:latin typeface="Times New Roman"/>
                          <a:ea typeface="SimSun"/>
                          <a:cs typeface="Times New Roman"/>
                        </a:rPr>
                        <a:t> </a:t>
                      </a:r>
                      <a:r>
                        <a:rPr lang="en-US" sz="2400" dirty="0" err="1">
                          <a:latin typeface="Times New Roman"/>
                          <a:ea typeface="SimSun"/>
                          <a:cs typeface="Times New Roman"/>
                        </a:rPr>
                        <a:t>Anh</a:t>
                      </a:r>
                      <a:endParaRPr lang="en-US" sz="1400" dirty="0">
                        <a:latin typeface="Calibri"/>
                        <a:ea typeface="SimSun"/>
                        <a:cs typeface="Times New Roman"/>
                      </a:endParaRPr>
                    </a:p>
                    <a:p>
                      <a:pPr marL="30480" marR="30480" algn="just">
                        <a:lnSpc>
                          <a:spcPct val="115000"/>
                        </a:lnSpc>
                        <a:spcBef>
                          <a:spcPts val="0"/>
                        </a:spcBef>
                        <a:spcAft>
                          <a:spcPts val="0"/>
                        </a:spcAft>
                      </a:pPr>
                      <a:r>
                        <a:rPr lang="en-US" sz="2400" dirty="0" err="1">
                          <a:latin typeface="Times New Roman"/>
                          <a:ea typeface="SimSun"/>
                          <a:cs typeface="Times New Roman"/>
                        </a:rPr>
                        <a:t>Tiếng</a:t>
                      </a:r>
                      <a:r>
                        <a:rPr lang="en-US" sz="2400" dirty="0">
                          <a:latin typeface="Times New Roman"/>
                          <a:ea typeface="SimSun"/>
                          <a:cs typeface="Times New Roman"/>
                        </a:rPr>
                        <a:t> </a:t>
                      </a:r>
                      <a:r>
                        <a:rPr lang="en-US" sz="2400" dirty="0" err="1">
                          <a:latin typeface="Times New Roman"/>
                          <a:ea typeface="SimSun"/>
                          <a:cs typeface="Times New Roman"/>
                        </a:rPr>
                        <a:t>Hán</a:t>
                      </a:r>
                      <a:endParaRPr lang="en-US" sz="1400" dirty="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1938992"/>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tập</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mượn</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a,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mét</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chiếc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đông</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-ô</a:t>
            </a:r>
          </a:p>
          <a:p>
            <a:pPr algn="just"/>
            <a:endParaRPr lang="en-US" sz="2400" dirty="0">
              <a:latin typeface="Times New Roman" pitchFamily="18" charset="0"/>
              <a:cs typeface="Times New Roman" pitchFamily="18" charset="0"/>
            </a:endParaRPr>
          </a:p>
        </p:txBody>
      </p:sp>
      <p:sp>
        <p:nvSpPr>
          <p:cNvPr id="4" name="TextBox 3"/>
          <p:cNvSpPr txBox="1"/>
          <p:nvPr/>
        </p:nvSpPr>
        <p:spPr>
          <a:xfrm>
            <a:off x="0" y="2514600"/>
            <a:ext cx="9144000" cy="677108"/>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trả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lời</a:t>
            </a:r>
            <a:endParaRPr lang="en-US" sz="2000" dirty="0" smtClean="0">
              <a:latin typeface="Times New Roman" pitchFamily="18" charset="0"/>
              <a:cs typeface="Times New Roman" pitchFamily="18" charset="0"/>
            </a:endParaRPr>
          </a:p>
          <a:p>
            <a:endParaRPr lang="en-US" dirty="0"/>
          </a:p>
        </p:txBody>
      </p:sp>
      <p:graphicFrame>
        <p:nvGraphicFramePr>
          <p:cNvPr id="5" name="Table 4"/>
          <p:cNvGraphicFramePr>
            <a:graphicFrameLocks noGrp="1"/>
          </p:cNvGraphicFramePr>
          <p:nvPr/>
        </p:nvGraphicFramePr>
        <p:xfrm>
          <a:off x="381000" y="3047997"/>
          <a:ext cx="8610600" cy="3553968"/>
        </p:xfrm>
        <a:graphic>
          <a:graphicData uri="http://schemas.openxmlformats.org/drawingml/2006/table">
            <a:tbl>
              <a:tblPr/>
              <a:tblGrid>
                <a:gridCol w="3656680"/>
                <a:gridCol w="4953920"/>
              </a:tblGrid>
              <a:tr h="577666">
                <a:tc>
                  <a:txBody>
                    <a:bodyPr/>
                    <a:lstStyle/>
                    <a:p>
                      <a:pPr marL="0" marR="0" algn="ctr">
                        <a:lnSpc>
                          <a:spcPct val="115000"/>
                        </a:lnSpc>
                        <a:spcBef>
                          <a:spcPts val="0"/>
                        </a:spcBef>
                        <a:spcAft>
                          <a:spcPts val="0"/>
                        </a:spcAft>
                      </a:pPr>
                      <a:r>
                        <a:rPr lang="en-US" sz="2800" b="1" dirty="0" err="1">
                          <a:solidFill>
                            <a:srgbClr val="000000"/>
                          </a:solidFill>
                          <a:latin typeface="Times New Roman"/>
                          <a:ea typeface="SimSun"/>
                          <a:cs typeface="Times New Roman"/>
                        </a:rPr>
                        <a:t>Phân</a:t>
                      </a:r>
                      <a:r>
                        <a:rPr lang="en-US" sz="2800" b="1" dirty="0">
                          <a:solidFill>
                            <a:srgbClr val="000000"/>
                          </a:solidFill>
                          <a:latin typeface="Times New Roman"/>
                          <a:ea typeface="SimSun"/>
                          <a:cs typeface="Times New Roman"/>
                        </a:rPr>
                        <a:t> </a:t>
                      </a:r>
                      <a:r>
                        <a:rPr lang="en-US" sz="2800" b="1" dirty="0" err="1">
                          <a:solidFill>
                            <a:srgbClr val="000000"/>
                          </a:solidFill>
                          <a:latin typeface="Times New Roman"/>
                          <a:ea typeface="SimSun"/>
                          <a:cs typeface="Times New Roman"/>
                        </a:rPr>
                        <a:t>loại</a:t>
                      </a:r>
                      <a:endParaRPr lang="en-US" sz="1600" dirty="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a:solidFill>
                            <a:srgbClr val="000000"/>
                          </a:solidFill>
                          <a:latin typeface="Times New Roman"/>
                          <a:ea typeface="SimSun"/>
                          <a:cs typeface="Times New Roman"/>
                        </a:rPr>
                        <a:t>Từ mượn</a:t>
                      </a:r>
                      <a:endParaRPr lang="en-US" sz="160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4004">
                <a:tc>
                  <a:txBody>
                    <a:bodyPr/>
                    <a:lstStyle/>
                    <a:p>
                      <a:pPr marL="0" marR="0">
                        <a:lnSpc>
                          <a:spcPct val="115000"/>
                        </a:lnSpc>
                        <a:spcBef>
                          <a:spcPts val="0"/>
                        </a:spcBef>
                        <a:spcAft>
                          <a:spcPts val="0"/>
                        </a:spcAft>
                      </a:pPr>
                      <a:r>
                        <a:rPr lang="en-US" sz="2800" dirty="0" err="1">
                          <a:solidFill>
                            <a:srgbClr val="000000"/>
                          </a:solidFill>
                          <a:latin typeface="Times New Roman"/>
                          <a:ea typeface="SimSun"/>
                          <a:cs typeface="Times New Roman"/>
                        </a:rPr>
                        <a:t>Tên</a:t>
                      </a:r>
                      <a:r>
                        <a:rPr lang="en-US" sz="2800" dirty="0">
                          <a:solidFill>
                            <a:srgbClr val="000000"/>
                          </a:solidFill>
                          <a:latin typeface="Times New Roman"/>
                          <a:ea typeface="SimSun"/>
                          <a:cs typeface="Times New Roman"/>
                        </a:rPr>
                        <a:t> </a:t>
                      </a:r>
                      <a:r>
                        <a:rPr lang="en-US" sz="2800" dirty="0" err="1">
                          <a:solidFill>
                            <a:srgbClr val="000000"/>
                          </a:solidFill>
                          <a:latin typeface="Times New Roman"/>
                          <a:ea typeface="SimSun"/>
                          <a:cs typeface="Times New Roman"/>
                        </a:rPr>
                        <a:t>các</a:t>
                      </a:r>
                      <a:r>
                        <a:rPr lang="en-US" sz="2800" dirty="0">
                          <a:solidFill>
                            <a:srgbClr val="000000"/>
                          </a:solidFill>
                          <a:latin typeface="Times New Roman"/>
                          <a:ea typeface="SimSun"/>
                          <a:cs typeface="Times New Roman"/>
                        </a:rPr>
                        <a:t> </a:t>
                      </a:r>
                      <a:r>
                        <a:rPr lang="en-US" sz="2800" dirty="0" err="1">
                          <a:solidFill>
                            <a:srgbClr val="000000"/>
                          </a:solidFill>
                          <a:latin typeface="Times New Roman"/>
                          <a:ea typeface="SimSun"/>
                          <a:cs typeface="Times New Roman"/>
                        </a:rPr>
                        <a:t>đơn</a:t>
                      </a:r>
                      <a:r>
                        <a:rPr lang="en-US" sz="2800" dirty="0">
                          <a:solidFill>
                            <a:srgbClr val="000000"/>
                          </a:solidFill>
                          <a:latin typeface="Times New Roman"/>
                          <a:ea typeface="SimSun"/>
                          <a:cs typeface="Times New Roman"/>
                        </a:rPr>
                        <a:t> </a:t>
                      </a:r>
                      <a:r>
                        <a:rPr lang="en-US" sz="2800" dirty="0" err="1">
                          <a:solidFill>
                            <a:srgbClr val="000000"/>
                          </a:solidFill>
                          <a:latin typeface="Times New Roman"/>
                          <a:ea typeface="SimSun"/>
                          <a:cs typeface="Times New Roman"/>
                        </a:rPr>
                        <a:t>vị</a:t>
                      </a:r>
                      <a:r>
                        <a:rPr lang="en-US" sz="2800" dirty="0">
                          <a:solidFill>
                            <a:srgbClr val="000000"/>
                          </a:solidFill>
                          <a:latin typeface="Times New Roman"/>
                          <a:ea typeface="SimSun"/>
                          <a:cs typeface="Times New Roman"/>
                        </a:rPr>
                        <a:t> </a:t>
                      </a:r>
                      <a:r>
                        <a:rPr lang="en-US" sz="2800" dirty="0" err="1">
                          <a:solidFill>
                            <a:srgbClr val="000000"/>
                          </a:solidFill>
                          <a:latin typeface="Times New Roman"/>
                          <a:ea typeface="SimSun"/>
                          <a:cs typeface="Times New Roman"/>
                        </a:rPr>
                        <a:t>đo</a:t>
                      </a:r>
                      <a:r>
                        <a:rPr lang="en-US" sz="2800" dirty="0">
                          <a:solidFill>
                            <a:srgbClr val="000000"/>
                          </a:solidFill>
                          <a:latin typeface="Times New Roman"/>
                          <a:ea typeface="SimSun"/>
                          <a:cs typeface="Times New Roman"/>
                        </a:rPr>
                        <a:t> </a:t>
                      </a:r>
                      <a:r>
                        <a:rPr lang="en-US" sz="2800" dirty="0" err="1">
                          <a:solidFill>
                            <a:srgbClr val="000000"/>
                          </a:solidFill>
                          <a:latin typeface="Times New Roman"/>
                          <a:ea typeface="SimSun"/>
                          <a:cs typeface="Times New Roman"/>
                        </a:rPr>
                        <a:t>lường</a:t>
                      </a:r>
                      <a:endParaRPr lang="en-US" sz="1600" dirty="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i="1" dirty="0" err="1">
                          <a:solidFill>
                            <a:srgbClr val="000000"/>
                          </a:solidFill>
                          <a:latin typeface="Times New Roman"/>
                          <a:ea typeface="SimSun"/>
                          <a:cs typeface="Times New Roman"/>
                        </a:rPr>
                        <a:t>mét</a:t>
                      </a:r>
                      <a:r>
                        <a:rPr lang="en-US" sz="2800" i="1" dirty="0">
                          <a:solidFill>
                            <a:srgbClr val="000000"/>
                          </a:solidFill>
                          <a:latin typeface="Times New Roman"/>
                          <a:ea typeface="SimSun"/>
                          <a:cs typeface="Times New Roman"/>
                        </a:rPr>
                        <a:t>, </a:t>
                      </a:r>
                      <a:r>
                        <a:rPr lang="en-US" sz="2800" i="1" dirty="0" err="1">
                          <a:solidFill>
                            <a:srgbClr val="000000"/>
                          </a:solidFill>
                          <a:latin typeface="Times New Roman"/>
                          <a:ea typeface="SimSun"/>
                          <a:cs typeface="Times New Roman"/>
                        </a:rPr>
                        <a:t>ki-lô-mét</a:t>
                      </a:r>
                      <a:r>
                        <a:rPr lang="en-US" sz="2800" i="1" dirty="0">
                          <a:solidFill>
                            <a:srgbClr val="000000"/>
                          </a:solidFill>
                          <a:latin typeface="Times New Roman"/>
                          <a:ea typeface="SimSun"/>
                          <a:cs typeface="Times New Roman"/>
                        </a:rPr>
                        <a:t>, </a:t>
                      </a:r>
                      <a:r>
                        <a:rPr lang="en-US" sz="2800" i="1" dirty="0" err="1">
                          <a:solidFill>
                            <a:srgbClr val="000000"/>
                          </a:solidFill>
                          <a:latin typeface="Times New Roman"/>
                          <a:ea typeface="SimSun"/>
                          <a:cs typeface="Times New Roman"/>
                        </a:rPr>
                        <a:t>xăng-ti-mét</a:t>
                      </a:r>
                      <a:r>
                        <a:rPr lang="en-US" sz="2800" i="1" dirty="0">
                          <a:solidFill>
                            <a:srgbClr val="000000"/>
                          </a:solidFill>
                          <a:latin typeface="Times New Roman"/>
                          <a:ea typeface="SimSun"/>
                          <a:cs typeface="Times New Roman"/>
                        </a:rPr>
                        <a:t>, </a:t>
                      </a:r>
                      <a:r>
                        <a:rPr lang="en-US" sz="2800" i="1" dirty="0" err="1">
                          <a:solidFill>
                            <a:srgbClr val="000000"/>
                          </a:solidFill>
                          <a:latin typeface="Times New Roman"/>
                          <a:ea typeface="SimSun"/>
                          <a:cs typeface="Times New Roman"/>
                        </a:rPr>
                        <a:t>đề</a:t>
                      </a:r>
                      <a:r>
                        <a:rPr lang="en-US" sz="2800" i="1" dirty="0">
                          <a:solidFill>
                            <a:srgbClr val="000000"/>
                          </a:solidFill>
                          <a:latin typeface="Times New Roman"/>
                          <a:ea typeface="SimSun"/>
                          <a:cs typeface="Times New Roman"/>
                        </a:rPr>
                        <a:t>-xi-</a:t>
                      </a:r>
                      <a:r>
                        <a:rPr lang="en-US" sz="2800" i="1" dirty="0" err="1">
                          <a:solidFill>
                            <a:srgbClr val="000000"/>
                          </a:solidFill>
                          <a:latin typeface="Times New Roman"/>
                          <a:ea typeface="SimSun"/>
                          <a:cs typeface="Times New Roman"/>
                        </a:rPr>
                        <a:t>mét</a:t>
                      </a:r>
                      <a:r>
                        <a:rPr lang="en-US" sz="2800" i="1" dirty="0">
                          <a:solidFill>
                            <a:srgbClr val="000000"/>
                          </a:solidFill>
                          <a:latin typeface="Times New Roman"/>
                          <a:ea typeface="SimSun"/>
                          <a:cs typeface="Times New Roman"/>
                        </a:rPr>
                        <a:t>, </a:t>
                      </a:r>
                      <a:r>
                        <a:rPr lang="en-US" sz="2800" i="1" dirty="0" err="1">
                          <a:solidFill>
                            <a:srgbClr val="000000"/>
                          </a:solidFill>
                          <a:latin typeface="Times New Roman"/>
                          <a:ea typeface="SimSun"/>
                          <a:cs typeface="Times New Roman"/>
                        </a:rPr>
                        <a:t>ki-lô-gam</a:t>
                      </a:r>
                      <a:r>
                        <a:rPr lang="en-US" sz="2800" i="1" dirty="0">
                          <a:solidFill>
                            <a:srgbClr val="000000"/>
                          </a:solidFill>
                          <a:latin typeface="Times New Roman"/>
                          <a:ea typeface="SimSun"/>
                          <a:cs typeface="Times New Roman"/>
                        </a:rPr>
                        <a:t>, </a:t>
                      </a:r>
                      <a:r>
                        <a:rPr lang="en-US" sz="2800" i="1" dirty="0" err="1">
                          <a:solidFill>
                            <a:srgbClr val="000000"/>
                          </a:solidFill>
                          <a:latin typeface="Times New Roman"/>
                          <a:ea typeface="SimSun"/>
                          <a:cs typeface="Times New Roman"/>
                        </a:rPr>
                        <a:t>gam</a:t>
                      </a:r>
                      <a:r>
                        <a:rPr lang="en-US" sz="2800" i="1" dirty="0">
                          <a:solidFill>
                            <a:srgbClr val="000000"/>
                          </a:solidFill>
                          <a:latin typeface="Times New Roman"/>
                          <a:ea typeface="SimSun"/>
                          <a:cs typeface="Times New Roman"/>
                        </a:rPr>
                        <a:t>,...</a:t>
                      </a:r>
                      <a:endParaRPr lang="en-US" sz="1600" dirty="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7666">
                <a:tc>
                  <a:txBody>
                    <a:bodyPr/>
                    <a:lstStyle/>
                    <a:p>
                      <a:pPr marL="0" marR="0">
                        <a:lnSpc>
                          <a:spcPct val="115000"/>
                        </a:lnSpc>
                        <a:spcBef>
                          <a:spcPts val="0"/>
                        </a:spcBef>
                        <a:spcAft>
                          <a:spcPts val="0"/>
                        </a:spcAft>
                      </a:pPr>
                      <a:r>
                        <a:rPr lang="en-US" sz="2800">
                          <a:solidFill>
                            <a:srgbClr val="000000"/>
                          </a:solidFill>
                          <a:latin typeface="Times New Roman"/>
                          <a:ea typeface="SimSun"/>
                          <a:cs typeface="Times New Roman"/>
                        </a:rPr>
                        <a:t>Tên các bộ phận của chiếc xe đạp</a:t>
                      </a:r>
                      <a:endParaRPr lang="en-US" sz="160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pt-BR" sz="2800" i="1" dirty="0">
                          <a:solidFill>
                            <a:srgbClr val="000000"/>
                          </a:solidFill>
                          <a:latin typeface="Times New Roman"/>
                          <a:ea typeface="SimSun"/>
                          <a:cs typeface="Times New Roman"/>
                        </a:rPr>
                        <a:t>ghi đông, gác-ba-ga,...</a:t>
                      </a:r>
                      <a:endParaRPr lang="en-US" sz="1600" dirty="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7666">
                <a:tc>
                  <a:txBody>
                    <a:bodyPr/>
                    <a:lstStyle/>
                    <a:p>
                      <a:pPr marL="0" marR="0">
                        <a:lnSpc>
                          <a:spcPct val="115000"/>
                        </a:lnSpc>
                        <a:spcBef>
                          <a:spcPts val="0"/>
                        </a:spcBef>
                        <a:spcAft>
                          <a:spcPts val="0"/>
                        </a:spcAft>
                      </a:pPr>
                      <a:r>
                        <a:rPr lang="pt-BR" sz="2800">
                          <a:solidFill>
                            <a:srgbClr val="000000"/>
                          </a:solidFill>
                          <a:latin typeface="Times New Roman"/>
                          <a:ea typeface="SimSun"/>
                          <a:cs typeface="Times New Roman"/>
                        </a:rPr>
                        <a:t>Tên một số đồ vật</a:t>
                      </a:r>
                      <a:endParaRPr lang="en-US" sz="160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pt-BR" sz="2800" i="1" dirty="0">
                          <a:solidFill>
                            <a:srgbClr val="000000"/>
                          </a:solidFill>
                          <a:latin typeface="Times New Roman"/>
                          <a:ea typeface="SimSun"/>
                          <a:cs typeface="Times New Roman"/>
                        </a:rPr>
                        <a:t>ra-đi-ô, ti-vi, cát-sét,...</a:t>
                      </a:r>
                      <a:endParaRPr lang="en-US" sz="1600" dirty="0">
                        <a:latin typeface="Calibri"/>
                        <a:ea typeface="SimSun"/>
                        <a:cs typeface="Times New Roman"/>
                      </a:endParaRPr>
                    </a:p>
                  </a:txBody>
                  <a:tcPr marL="76200" marR="7620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ox(i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3108543"/>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Bài tập 3</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a, Tìm các từ tiếng Việt tương đương với các từ mượn sau:</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phan</a:t>
            </a:r>
            <a:r>
              <a:rPr lang="en-US" sz="2400" dirty="0" smtClean="0">
                <a:latin typeface="Times New Roman" pitchFamily="18" charset="0"/>
                <a:cs typeface="Times New Roman" pitchFamily="18" charset="0"/>
              </a:rPr>
              <a:t> (fan)</a:t>
            </a:r>
          </a:p>
          <a:p>
            <a:pPr algn="just"/>
            <a:r>
              <a:rPr lang="en-US" sz="2400" dirty="0" smtClean="0">
                <a:latin typeface="Times New Roman" pitchFamily="18" charset="0"/>
                <a:cs typeface="Times New Roman" pitchFamily="18" charset="0"/>
              </a:rPr>
              <a:t>- ma-</a:t>
            </a:r>
            <a:r>
              <a:rPr lang="en-US" sz="2400" dirty="0" err="1" smtClean="0">
                <a:latin typeface="Times New Roman" pitchFamily="18" charset="0"/>
                <a:cs typeface="Times New Roman" pitchFamily="18" charset="0"/>
              </a:rPr>
              <a:t>ket</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(marketing)</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phôn</a:t>
            </a:r>
            <a:r>
              <a:rPr lang="en-US" sz="2400" dirty="0" smtClean="0">
                <a:latin typeface="Times New Roman" pitchFamily="18" charset="0"/>
                <a:cs typeface="Times New Roman" pitchFamily="18" charset="0"/>
              </a:rPr>
              <a:t> (phone)</a:t>
            </a:r>
          </a:p>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6555641"/>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a. -</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hâm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mộ</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ma-</a:t>
            </a:r>
            <a:r>
              <a:rPr lang="en-US" sz="2800" i="1" dirty="0" err="1" smtClean="0">
                <a:latin typeface="Times New Roman" pitchFamily="18" charset="0"/>
                <a:cs typeface="Times New Roman" pitchFamily="18" charset="0"/>
              </a:rPr>
              <a:t>ket</a:t>
            </a:r>
            <a:r>
              <a:rPr lang="en-US" sz="2800" i="1" dirty="0" smtClean="0">
                <a:latin typeface="Times New Roman" pitchFamily="18" charset="0"/>
                <a:cs typeface="Times New Roman" pitchFamily="18" charset="0"/>
              </a:rPr>
              <a:t>-</a:t>
            </a:r>
            <a:r>
              <a:rPr lang="en-US" sz="2800" i="1" dirty="0" err="1" smtClean="0">
                <a:latin typeface="Times New Roman" pitchFamily="18" charset="0"/>
                <a:cs typeface="Times New Roman" pitchFamily="18" charset="0"/>
              </a:rPr>
              <a:t>tinh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đổi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hóa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chung</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điện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thoại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gọi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điện</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b.</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nhóm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này</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ma-</a:t>
            </a:r>
            <a:r>
              <a:rPr lang="en-US" sz="2800" i="1" dirty="0" err="1" smtClean="0">
                <a:latin typeface="Times New Roman" pitchFamily="18" charset="0"/>
                <a:cs typeface="Times New Roman" pitchFamily="18" charset="0"/>
              </a:rPr>
              <a:t>ket</a:t>
            </a:r>
            <a:r>
              <a:rPr lang="en-US" sz="2800" i="1" dirty="0" smtClean="0">
                <a:latin typeface="Times New Roman" pitchFamily="18" charset="0"/>
                <a:cs typeface="Times New Roman" pitchFamily="18" charset="0"/>
              </a:rPr>
              <a:t>-</a:t>
            </a:r>
            <a:r>
              <a:rPr lang="en-US" sz="2800" i="1" dirty="0" err="1" smtClean="0">
                <a:latin typeface="Times New Roman" pitchFamily="18" charset="0"/>
                <a:cs typeface="Times New Roman" pitchFamily="18" charset="0"/>
              </a:rPr>
              <a:t>tinh</a:t>
            </a:r>
            <a:r>
              <a:rPr lang="en-US" sz="2800" i="1"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hóa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chạy</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xét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mượn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hơn</a:t>
            </a:r>
            <a:r>
              <a:rPr lang="en-US" sz="2800" dirty="0" smtClean="0">
                <a:latin typeface="Times New Roman" pitchFamily="18" charset="0"/>
                <a:cs typeface="Times New Roman" pitchFamily="18" charset="0"/>
              </a:rPr>
              <a:t> so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hoàn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mượn</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6555641"/>
          </a:xfrm>
          <a:prstGeom prst="rect">
            <a:avLst/>
          </a:prstGeom>
          <a:noFill/>
        </p:spPr>
        <p:txBody>
          <a:bodyPr wrap="square" rtlCol="0">
            <a:spAutoFit/>
          </a:bodyPr>
          <a:lstStyle/>
          <a:p>
            <a:pPr algn="ctr"/>
            <a:r>
              <a:rPr lang="en-US" sz="2800" b="1" dirty="0" err="1" smtClean="0">
                <a:latin typeface="Times New Roman" pitchFamily="18" charset="0"/>
                <a:cs typeface="Times New Roman" pitchFamily="18" charset="0"/>
              </a:rPr>
              <a:t>Gợi</a:t>
            </a:r>
            <a:r>
              <a:rPr lang="en-US" sz="2800" b="1" dirty="0" smtClean="0">
                <a:latin typeface="Times New Roman" pitchFamily="18" charset="0"/>
                <a:cs typeface="Times New Roman" pitchFamily="18" charset="0"/>
              </a:rPr>
              <a:t> ý </a:t>
            </a:r>
            <a:r>
              <a:rPr lang="en-US" sz="2800" b="1" dirty="0" err="1" smtClean="0">
                <a:latin typeface="Times New Roman" pitchFamily="18" charset="0"/>
                <a:cs typeface="Times New Roman" pitchFamily="18" charset="0"/>
              </a:rPr>
              <a:t>trả</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lời</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a. -</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người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hâm</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mộ</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ma-</a:t>
            </a:r>
            <a:r>
              <a:rPr lang="en-US" sz="2800" i="1" dirty="0" err="1" smtClean="0">
                <a:latin typeface="Times New Roman" pitchFamily="18" charset="0"/>
                <a:cs typeface="Times New Roman" pitchFamily="18" charset="0"/>
              </a:rPr>
              <a:t>ket</a:t>
            </a:r>
            <a:r>
              <a:rPr lang="en-US" sz="2800" i="1" dirty="0" smtClean="0">
                <a:latin typeface="Times New Roman" pitchFamily="18" charset="0"/>
                <a:cs typeface="Times New Roman" pitchFamily="18" charset="0"/>
              </a:rPr>
              <a:t>-</a:t>
            </a:r>
            <a:r>
              <a:rPr lang="en-US" sz="2800" i="1" dirty="0" err="1" smtClean="0">
                <a:latin typeface="Times New Roman" pitchFamily="18" charset="0"/>
                <a:cs typeface="Times New Roman" pitchFamily="18" charset="0"/>
              </a:rPr>
              <a:t>tinh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thị</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mua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đổi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hóa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nói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chung</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Phôn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đương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điện</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thoại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gọi</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điện</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b.</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Đặt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câu</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nhóm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này</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ấy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đã</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ma-</a:t>
            </a:r>
            <a:r>
              <a:rPr lang="en-US" sz="2800" i="1" dirty="0" err="1" smtClean="0">
                <a:latin typeface="Times New Roman" pitchFamily="18" charset="0"/>
                <a:cs typeface="Times New Roman" pitchFamily="18" charset="0"/>
              </a:rPr>
              <a:t>ket</a:t>
            </a:r>
            <a:r>
              <a:rPr lang="en-US" sz="2800" i="1" dirty="0" smtClean="0">
                <a:latin typeface="Times New Roman" pitchFamily="18" charset="0"/>
                <a:cs typeface="Times New Roman" pitchFamily="18" charset="0"/>
              </a:rPr>
              <a:t>-</a:t>
            </a:r>
            <a:r>
              <a:rPr lang="en-US" sz="2800" i="1" dirty="0" err="1" smtClean="0">
                <a:latin typeface="Times New Roman" pitchFamily="18" charset="0"/>
                <a:cs typeface="Times New Roman" pitchFamily="18" charset="0"/>
              </a:rPr>
              <a:t>tinh</a:t>
            </a:r>
            <a:r>
              <a:rPr lang="en-US" sz="2800" i="1"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tốt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hàng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hóa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rất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chạy</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Tôi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sẽ</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phôn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sau</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Nhận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xét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khác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cách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mượn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được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sử</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những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trường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hợp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thân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mật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và</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chế</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hơn</a:t>
            </a:r>
            <a:r>
              <a:rPr lang="en-US" sz="2800" dirty="0" smtClean="0">
                <a:latin typeface="Times New Roman" pitchFamily="18" charset="0"/>
                <a:cs typeface="Times New Roman" pitchFamily="18" charset="0"/>
              </a:rPr>
              <a:t> so </a:t>
            </a:r>
            <a:r>
              <a:rPr lang="en-US" sz="2800" dirty="0" err="1" smtClean="0">
                <a:latin typeface="Times New Roman" pitchFamily="18" charset="0"/>
                <a:cs typeface="Times New Roman" pitchFamily="18" charset="0"/>
              </a:rPr>
              <a:t>với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thuần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Việt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dùng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hoàn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cảnh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tiếp</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quá</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lạm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dụng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từ</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mượn</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762000"/>
            <a:ext cx="9144000" cy="2677656"/>
          </a:xfrm>
          <a:prstGeom prst="rect">
            <a:avLst/>
          </a:prstGeom>
          <a:noFill/>
        </p:spPr>
        <p:txBody>
          <a:bodyPr wrap="square" rtlCol="0">
            <a:spAutoFit/>
          </a:bodyPr>
          <a:lstStyle/>
          <a:p>
            <a:pPr algn="just"/>
            <a:r>
              <a:rPr lang="en-US" sz="2800" b="1" dirty="0" err="1" smtClean="0">
                <a:latin typeface="Times New Roman" pitchFamily="18" charset="0"/>
                <a:cs typeface="Times New Roman" pitchFamily="18" charset="0"/>
              </a:rPr>
              <a:t>Bài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tập</a:t>
            </a:r>
            <a:r>
              <a:rPr lang="en-US"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4: </a:t>
            </a:r>
            <a:r>
              <a:rPr lang="en-US" sz="2800" b="1" dirty="0" err="1" smtClean="0">
                <a:latin typeface="Times New Roman" pitchFamily="18" charset="0"/>
                <a:cs typeface="Times New Roman" pitchFamily="18" charset="0"/>
              </a:rPr>
              <a:t>Em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có</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nhận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xét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gì</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về</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dùng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các</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từ</a:t>
            </a:r>
            <a:r>
              <a:rPr lang="en-US" sz="2800" b="1" dirty="0" smtClean="0">
                <a:latin typeface="Times New Roman" pitchFamily="18" charset="0"/>
                <a:cs typeface="Times New Roman" pitchFamily="18" charset="0"/>
              </a:rPr>
              <a:t> in </a:t>
            </a:r>
            <a:r>
              <a:rPr lang="en-US" sz="2800" b="1" dirty="0" err="1" smtClean="0">
                <a:latin typeface="Times New Roman" pitchFamily="18" charset="0"/>
                <a:cs typeface="Times New Roman" pitchFamily="18" charset="0"/>
              </a:rPr>
              <a:t>đậm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dưới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đây</a:t>
            </a:r>
            <a:r>
              <a:rPr lang="en-US" sz="2800" b="1" dirty="0" smtClean="0">
                <a:latin typeface="Times New Roman" pitchFamily="18" charset="0"/>
                <a:cs typeface="Times New Roman" pitchFamily="18" charset="0"/>
              </a:rPr>
              <a:t>? Theo </a:t>
            </a:r>
            <a:r>
              <a:rPr lang="en-US" sz="2800" b="1" dirty="0" err="1" smtClean="0">
                <a:latin typeface="Times New Roman" pitchFamily="18" charset="0"/>
                <a:cs typeface="Times New Roman" pitchFamily="18" charset="0"/>
              </a:rPr>
              <a:t>em</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nên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dùng</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thế</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nào</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Hê</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lô</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chào</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đấy</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Ði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chợ</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một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chút</a:t>
            </a:r>
            <a:r>
              <a:rPr lang="en-US" sz="2800" dirty="0" smtClean="0">
                <a:latin typeface="Times New Roman" pitchFamily="18" charset="0"/>
                <a:cs typeface="Times New Roman" pitchFamily="18" charset="0"/>
              </a:rPr>
              <a:t>.</a:t>
            </a:r>
          </a:p>
          <a:p>
            <a:pPr algn="just"/>
            <a:r>
              <a:rPr lang="pt-BR" sz="2800" dirty="0" smtClean="0">
                <a:latin typeface="Times New Roman" pitchFamily="18" charset="0"/>
                <a:cs typeface="Times New Roman" pitchFamily="18" charset="0"/>
              </a:rPr>
              <a:t>- Thôi, </a:t>
            </a:r>
            <a:r>
              <a:rPr lang="pt-BR" sz="2800" b="1" dirty="0" smtClean="0">
                <a:latin typeface="Times New Roman" pitchFamily="18" charset="0"/>
                <a:cs typeface="Times New Roman" pitchFamily="18" charset="0"/>
              </a:rPr>
              <a:t>bai</a:t>
            </a:r>
            <a:r>
              <a:rPr lang="pt-BR" sz="2800" dirty="0" smtClean="0">
                <a:latin typeface="Times New Roman" pitchFamily="18" charset="0"/>
                <a:cs typeface="Times New Roman" pitchFamily="18" charset="0"/>
              </a:rPr>
              <a:t> (chào) nhé</a:t>
            </a:r>
            <a:r>
              <a:rPr lang="pt-BR" sz="2800" b="1" dirty="0" smtClean="0">
                <a:latin typeface="Times New Roman" pitchFamily="18" charset="0"/>
                <a:cs typeface="Times New Roman" pitchFamily="18" charset="0"/>
              </a:rPr>
              <a:t>, si ô ghên</a:t>
            </a:r>
            <a:r>
              <a:rPr lang="pt-BR" sz="2800" dirty="0" smtClean="0">
                <a:latin typeface="Times New Roman" pitchFamily="18" charset="0"/>
                <a:cs typeface="Times New Roman" pitchFamily="18" charset="0"/>
              </a:rPr>
              <a:t>( gặp nhau sau)</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
        <p:nvSpPr>
          <p:cNvPr id="4" name="TextBox 3"/>
          <p:cNvSpPr txBox="1"/>
          <p:nvPr/>
        </p:nvSpPr>
        <p:spPr>
          <a:xfrm>
            <a:off x="0" y="3352800"/>
            <a:ext cx="9144000" cy="2585323"/>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Gợi ý trả lời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Cách dùng các từ in đậm như đã cho trong bài tập là lạm dụng từ nước ngoài một cách thái quá. Việc học ngoại ngữ là cần thiết nhưng không nên dùng kèm vào tiếng Việt. Một mặt làm mất sự trong sáng của tiếng Việt. Mặt khác, làm cho mọi người tưởng đang “khoe chữ”. Chỉ nên sử dụng những từ mượn đã quen dùng trong cộng đồng và khi thật cần thiết.</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box(in)">
                                      <p:cBhvr>
                                        <p:cTn id="27" dur="500"/>
                                        <p:tgtEl>
                                          <p:spTgt spid="4">
                                            <p:txEl>
                                              <p:pRg st="0" end="0"/>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box(in)">
                                      <p:cBhvr>
                                        <p:cTn id="3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262979"/>
          </a:xfrm>
          <a:prstGeom prst="rect">
            <a:avLst/>
          </a:prstGeom>
          <a:noFill/>
        </p:spPr>
        <p:txBody>
          <a:bodyPr wrap="square" rtlCol="0">
            <a:spAutoFit/>
          </a:bodyPr>
          <a:lstStyle/>
          <a:p>
            <a:pPr algn="just" fontAlgn="base"/>
            <a:r>
              <a:rPr lang="vi-VN" sz="2400" b="1" dirty="0" smtClean="0">
                <a:latin typeface="Times New Roman" pitchFamily="18" charset="0"/>
                <a:cs typeface="Times New Roman" pitchFamily="18" charset="0"/>
              </a:rPr>
              <a:t>Bài tập 2</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Hãy tìm cụm tính từ trong đoạn văn sau và xếp vào mô hình cụm tính từ</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 	Xóm ấy trú ngụ đủ các chi họ Chuồn chuồn. Chuồn chuồn Chúa lúc nào cũng như dữ dội, hùng hổ nhưng kì thực trong kĩ đôi mắt lại rất hiền. Chuồn chuồn Ngô  nhanh thoăn thoắt, chao một  cái đã biến mấ. t Chuồn Chuồn Ớt rực rỡ trong bộ quần áo đỏ chót giữa ngày hè chói lọi, đi đằng xa đã thấy. Chuồn chuồn tương có đôi cánh kẹp vàng điểm đen thường bay lượn quanh bãi những hôm nắng to. Lại anh KÌm Kìm Kim lúc nào cũng lẩy bấy như mẹ đẻ thiếu tháng, chỉ có bốn mẩu cánh tí tẹo,  cái đuôi bằng chiếc khăn tăm dài nghêu,  đôi mắt nồi to hơn đầu, cũng đậu ngụ cư vùng này.</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                                                                  (Tô Hoài)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9144000" cy="4524315"/>
          </a:xfrm>
          <a:prstGeom prst="rect">
            <a:avLst/>
          </a:prstGeom>
          <a:noFill/>
        </p:spPr>
        <p:txBody>
          <a:bodyPr wrap="square" rtlCol="0">
            <a:spAutoFit/>
          </a:bodyPr>
          <a:lstStyle/>
          <a:p>
            <a:r>
              <a:rPr lang="pt-BR" sz="2400" b="1" dirty="0" smtClean="0">
                <a:latin typeface="Times New Roman" pitchFamily="18" charset="0"/>
                <a:cs typeface="Times New Roman" pitchFamily="18" charset="0"/>
              </a:rPr>
              <a:t>Bài tập 5: Chọn từ ngữ điền vào chỗ trống sao cho thích hợp:</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a. báu vật/của quý</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Tinh thần yêu nước cũng giống như các thứ khác...</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Lê Lợi cầm gươm lên xem và thấy hai chữ “Thuận Thiên” khắc sâu vào lưỡi gươm. Song tất cả mọi người không biết đó là...</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b. chết/từ trần</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Ông của Lan đã... đêm qua.</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Con chó nhà tớ ãn phải bả, đã... từ tuần trước.</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c. phôn/gọi điện</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Sao cậu không... cho tớ để tớ đón cậu?</a:t>
            </a:r>
            <a:endParaRPr lang="en-US" sz="2400"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 Sao ông không... cho cháu để cháu đón ông?</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9144000" cy="4524315"/>
          </a:xfrm>
          <a:prstGeom prst="rect">
            <a:avLst/>
          </a:prstGeom>
          <a:noFill/>
        </p:spPr>
        <p:txBody>
          <a:bodyPr wrap="square" rtlCol="0">
            <a:spAutoFit/>
          </a:bodyPr>
          <a:lstStyle/>
          <a:p>
            <a:pPr algn="ctr"/>
            <a:r>
              <a:rPr lang="pt-BR" sz="3200" b="1" dirty="0" smtClean="0">
                <a:latin typeface="Times New Roman" pitchFamily="18" charset="0"/>
                <a:cs typeface="Times New Roman" pitchFamily="18" charset="0"/>
              </a:rPr>
              <a:t>Gợi ý trả lời</a:t>
            </a:r>
            <a:endParaRPr lang="en-US" sz="3200" dirty="0" smtClean="0">
              <a:latin typeface="Times New Roman" pitchFamily="18" charset="0"/>
              <a:cs typeface="Times New Roman" pitchFamily="18" charset="0"/>
            </a:endParaRPr>
          </a:p>
          <a:p>
            <a:r>
              <a:rPr lang="pt-BR" sz="3200" dirty="0" smtClean="0">
                <a:latin typeface="Times New Roman" pitchFamily="18" charset="0"/>
                <a:cs typeface="Times New Roman" pitchFamily="18" charset="0"/>
              </a:rPr>
              <a:t>a. Tinh thần yêu nước cũng giống như các thứ của quý.</a:t>
            </a:r>
            <a:endParaRPr lang="en-US" sz="3200" dirty="0" smtClean="0">
              <a:latin typeface="Times New Roman" pitchFamily="18" charset="0"/>
              <a:cs typeface="Times New Roman" pitchFamily="18" charset="0"/>
            </a:endParaRPr>
          </a:p>
          <a:p>
            <a:r>
              <a:rPr lang="pt-BR" sz="3200" dirty="0" smtClean="0">
                <a:latin typeface="Times New Roman" pitchFamily="18" charset="0"/>
                <a:cs typeface="Times New Roman" pitchFamily="18" charset="0"/>
              </a:rPr>
              <a:t>- Lê Lợi cầm gươm lên xem và thấy hai chữ “Thuận Thiên” khắc sâu vào lưỡi gươm. Song tất cả mọi người không biết đó là báu vật.</a:t>
            </a:r>
            <a:endParaRPr lang="en-US" sz="3200" dirty="0" smtClean="0">
              <a:latin typeface="Times New Roman" pitchFamily="18" charset="0"/>
              <a:cs typeface="Times New Roman" pitchFamily="18" charset="0"/>
            </a:endParaRPr>
          </a:p>
          <a:p>
            <a:r>
              <a:rPr lang="pt-BR" sz="3200" dirty="0" smtClean="0">
                <a:latin typeface="Times New Roman" pitchFamily="18" charset="0"/>
                <a:cs typeface="Times New Roman" pitchFamily="18" charset="0"/>
              </a:rPr>
              <a:t>b. Ông của Lan đã từ trần đêm qua.</a:t>
            </a:r>
            <a:endParaRPr lang="en-US" sz="3200" dirty="0" smtClean="0">
              <a:latin typeface="Times New Roman" pitchFamily="18" charset="0"/>
              <a:cs typeface="Times New Roman" pitchFamily="18" charset="0"/>
            </a:endParaRPr>
          </a:p>
          <a:p>
            <a:r>
              <a:rPr lang="pt-BR" sz="3200" dirty="0" smtClean="0">
                <a:latin typeface="Times New Roman" pitchFamily="18" charset="0"/>
                <a:cs typeface="Times New Roman" pitchFamily="18" charset="0"/>
              </a:rPr>
              <a:t>- Con chó nhà tớ ãn phải bả, đã chết từ tuần trước.</a:t>
            </a:r>
            <a:endParaRPr lang="en-US" sz="3200" dirty="0" smtClean="0">
              <a:latin typeface="Times New Roman" pitchFamily="18" charset="0"/>
              <a:cs typeface="Times New Roman" pitchFamily="18" charset="0"/>
            </a:endParaRPr>
          </a:p>
          <a:p>
            <a:r>
              <a:rPr lang="pt-BR" sz="3200" dirty="0" smtClean="0">
                <a:latin typeface="Times New Roman" pitchFamily="18" charset="0"/>
                <a:cs typeface="Times New Roman" pitchFamily="18" charset="0"/>
              </a:rPr>
              <a:t>c. Sao cậu không phôn cho tớ để tớ đón cậu?</a:t>
            </a:r>
            <a:endParaRPr lang="en-US" sz="3200" dirty="0" smtClean="0">
              <a:latin typeface="Times New Roman" pitchFamily="18" charset="0"/>
              <a:cs typeface="Times New Roman" pitchFamily="18" charset="0"/>
            </a:endParaRPr>
          </a:p>
          <a:p>
            <a:r>
              <a:rPr lang="pt-BR" sz="3200" dirty="0" smtClean="0">
                <a:latin typeface="Times New Roman" pitchFamily="18" charset="0"/>
                <a:cs typeface="Times New Roman" pitchFamily="18" charset="0"/>
              </a:rPr>
              <a:t>- Sao ông không gọi điện cho cháu để cháu đón ông?</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9144000" cy="1938992"/>
          </a:xfrm>
          <a:prstGeom prst="rect">
            <a:avLst/>
          </a:prstGeom>
          <a:noFill/>
        </p:spPr>
        <p:txBody>
          <a:bodyPr wrap="square" rtlCol="0">
            <a:spAutoFit/>
          </a:bodyPr>
          <a:lstStyle/>
          <a:p>
            <a:pPr algn="just"/>
            <a:r>
              <a:rPr lang="pt-BR" sz="2400" b="1" dirty="0" smtClean="0">
                <a:latin typeface="Times New Roman" pitchFamily="18" charset="0"/>
                <a:cs typeface="Times New Roman" pitchFamily="18" charset="0"/>
              </a:rPr>
              <a:t>Bài tập 6: Tìm những từ ghép thuần Việt tương ứng với các từ Hán Việt sau:</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Phụ mẫu, huynh đệ, thiên địa , giang sơn, quốc kì, tiền hậu, thi nhân, sinh tử, sinh nhật, phụ tử, mẫu tử.</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9: THỰC HÀNH TIẾNG </a:t>
            </a:r>
            <a:r>
              <a:rPr lang="en-US" sz="2000" b="1" dirty="0" smtClean="0">
                <a:solidFill>
                  <a:srgbClr val="FF0000"/>
                </a:solidFill>
                <a:latin typeface="Times New Roman" pitchFamily="18" charset="0"/>
                <a:cs typeface="Times New Roman" pitchFamily="18" charset="0"/>
              </a:rPr>
              <a:t>VIỆT</a:t>
            </a:r>
            <a:r>
              <a:rPr lang="en-US" sz="2000" b="1" dirty="0" smtClean="0">
                <a:solidFill>
                  <a:srgbClr val="FF0000"/>
                </a:solidFill>
                <a:latin typeface="Times New Roman" pitchFamily="18" charset="0"/>
                <a:cs typeface="Times New Roman" pitchFamily="18" charset="0"/>
              </a:rPr>
              <a:t> </a:t>
            </a:r>
            <a:r>
              <a:rPr lang="en-US" sz="2000" b="1" dirty="0" smtClean="0">
                <a:solidFill>
                  <a:srgbClr val="FF0000"/>
                </a:solidFill>
                <a:latin typeface="Times New Roman" pitchFamily="18" charset="0"/>
                <a:cs typeface="Times New Roman" pitchFamily="18" charset="0"/>
              </a:rPr>
              <a:t>ĐOẠN </a:t>
            </a:r>
            <a:r>
              <a:rPr lang="en-US" sz="2000" b="1" dirty="0" smtClean="0">
                <a:solidFill>
                  <a:srgbClr val="FF0000"/>
                </a:solidFill>
                <a:latin typeface="Times New Roman" pitchFamily="18" charset="0"/>
                <a:cs typeface="Times New Roman" pitchFamily="18" charset="0"/>
              </a:rPr>
              <a:t>VĂN VÀ VĂN BẢN, TỪ MƯỢN</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9144000" cy="461665"/>
          </a:xfrm>
          <a:prstGeom prst="rect">
            <a:avLst/>
          </a:prstGeom>
          <a:noFill/>
        </p:spPr>
        <p:txBody>
          <a:bodyPr wrap="square" rtlCol="0">
            <a:spAutoFit/>
          </a:bodyPr>
          <a:lstStyle/>
          <a:p>
            <a:pPr algn="ctr"/>
            <a:r>
              <a:rPr lang="en-US" sz="2400" b="1" dirty="0" err="1" smtClean="0">
                <a:latin typeface="Times New Roman" pitchFamily="18" charset="0"/>
                <a:cs typeface="Times New Roman" pitchFamily="18" charset="0"/>
              </a:rPr>
              <a:t>Gợi</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trả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lời</a:t>
            </a:r>
            <a:endParaRPr lang="en-US" sz="2400" b="1"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457200" y="1396998"/>
          <a:ext cx="8077200" cy="4641670"/>
        </p:xfrm>
        <a:graphic>
          <a:graphicData uri="http://schemas.openxmlformats.org/drawingml/2006/table">
            <a:tbl>
              <a:tblPr/>
              <a:tblGrid>
                <a:gridCol w="4289570"/>
                <a:gridCol w="3787630"/>
              </a:tblGrid>
              <a:tr h="369455">
                <a:tc>
                  <a:txBody>
                    <a:bodyPr/>
                    <a:lstStyle/>
                    <a:p>
                      <a:pPr marL="0" marR="0" algn="ctr" fontAlgn="t">
                        <a:lnSpc>
                          <a:spcPct val="115000"/>
                        </a:lnSpc>
                        <a:spcBef>
                          <a:spcPts val="0"/>
                        </a:spcBef>
                        <a:spcAft>
                          <a:spcPts val="0"/>
                        </a:spcAft>
                      </a:pPr>
                      <a:r>
                        <a:rPr lang="en-US" sz="1600" b="1" dirty="0" err="1">
                          <a:latin typeface="Times New Roman"/>
                          <a:ea typeface="SimSun"/>
                          <a:cs typeface="Times New Roman"/>
                        </a:rPr>
                        <a:t>Từ</a:t>
                      </a:r>
                      <a:r>
                        <a:rPr lang="en-US" sz="1600" b="1" dirty="0">
                          <a:latin typeface="Times New Roman"/>
                          <a:ea typeface="SimSun"/>
                          <a:cs typeface="Times New Roman"/>
                        </a:rPr>
                        <a:t> </a:t>
                      </a:r>
                      <a:r>
                        <a:rPr lang="en-US" sz="1600" b="1" dirty="0" err="1">
                          <a:latin typeface="Times New Roman"/>
                          <a:ea typeface="SimSun"/>
                          <a:cs typeface="Times New Roman"/>
                        </a:rPr>
                        <a:t>Hán</a:t>
                      </a:r>
                      <a:r>
                        <a:rPr lang="en-US" sz="1600" b="1" dirty="0">
                          <a:latin typeface="Times New Roman"/>
                          <a:ea typeface="SimSun"/>
                          <a:cs typeface="Times New Roman"/>
                        </a:rPr>
                        <a:t> </a:t>
                      </a:r>
                      <a:r>
                        <a:rPr lang="en-US" sz="1600" b="1" dirty="0" err="1">
                          <a:latin typeface="Times New Roman"/>
                          <a:ea typeface="SimSun"/>
                          <a:cs typeface="Times New Roman"/>
                        </a:rPr>
                        <a:t>Việt</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15000"/>
                        </a:lnSpc>
                        <a:spcBef>
                          <a:spcPts val="0"/>
                        </a:spcBef>
                        <a:spcAft>
                          <a:spcPts val="0"/>
                        </a:spcAft>
                      </a:pPr>
                      <a:r>
                        <a:rPr lang="en-US" sz="1600" b="1">
                          <a:latin typeface="Times New Roman"/>
                          <a:ea typeface="SimSun"/>
                          <a:cs typeface="Times New Roman"/>
                        </a:rPr>
                        <a:t>Từ thuần Việt</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dirty="0" err="1">
                          <a:latin typeface="Times New Roman"/>
                          <a:ea typeface="SimSun"/>
                          <a:cs typeface="Times New Roman"/>
                        </a:rPr>
                        <a:t>Phụ</a:t>
                      </a:r>
                      <a:r>
                        <a:rPr lang="en-US" sz="1600" dirty="0">
                          <a:latin typeface="Times New Roman"/>
                          <a:ea typeface="SimSun"/>
                          <a:cs typeface="Times New Roman"/>
                        </a:rPr>
                        <a:t> </a:t>
                      </a:r>
                      <a:r>
                        <a:rPr lang="en-US" sz="1600" dirty="0" err="1">
                          <a:latin typeface="Times New Roman"/>
                          <a:ea typeface="SimSun"/>
                          <a:cs typeface="Times New Roman"/>
                        </a:rPr>
                        <a:t>mẫu</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a:latin typeface="Times New Roman"/>
                          <a:ea typeface="SimSun"/>
                          <a:cs typeface="Times New Roman"/>
                        </a:rPr>
                        <a:t>Cha mẹ</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dirty="0">
                          <a:latin typeface="Times New Roman"/>
                          <a:ea typeface="SimSun"/>
                          <a:cs typeface="Times New Roman"/>
                        </a:rPr>
                        <a:t>Huynh </a:t>
                      </a:r>
                      <a:r>
                        <a:rPr lang="en-US" sz="1600" dirty="0" err="1">
                          <a:latin typeface="Times New Roman"/>
                          <a:ea typeface="SimSun"/>
                          <a:cs typeface="Times New Roman"/>
                        </a:rPr>
                        <a:t>đệ</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a:latin typeface="Times New Roman"/>
                          <a:ea typeface="SimSun"/>
                          <a:cs typeface="Times New Roman"/>
                        </a:rPr>
                        <a:t>Anh em</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dirty="0" err="1">
                          <a:latin typeface="Times New Roman"/>
                          <a:ea typeface="SimSun"/>
                          <a:cs typeface="Times New Roman"/>
                        </a:rPr>
                        <a:t>Thiên</a:t>
                      </a:r>
                      <a:r>
                        <a:rPr lang="en-US" sz="1600" dirty="0">
                          <a:latin typeface="Times New Roman"/>
                          <a:ea typeface="SimSun"/>
                          <a:cs typeface="Times New Roman"/>
                        </a:rPr>
                        <a:t> </a:t>
                      </a:r>
                      <a:r>
                        <a:rPr lang="en-US" sz="1600" dirty="0" err="1">
                          <a:latin typeface="Times New Roman"/>
                          <a:ea typeface="SimSun"/>
                          <a:cs typeface="Times New Roman"/>
                        </a:rPr>
                        <a:t>địa</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dirty="0" err="1">
                          <a:latin typeface="Times New Roman"/>
                          <a:ea typeface="SimSun"/>
                          <a:cs typeface="Times New Roman"/>
                        </a:rPr>
                        <a:t>Trời</a:t>
                      </a:r>
                      <a:r>
                        <a:rPr lang="en-US" sz="1600" dirty="0">
                          <a:latin typeface="Times New Roman"/>
                          <a:ea typeface="SimSun"/>
                          <a:cs typeface="Times New Roman"/>
                        </a:rPr>
                        <a:t> </a:t>
                      </a:r>
                      <a:r>
                        <a:rPr lang="en-US" sz="1600" dirty="0" err="1">
                          <a:latin typeface="Times New Roman"/>
                          <a:ea typeface="SimSun"/>
                          <a:cs typeface="Times New Roman"/>
                        </a:rPr>
                        <a:t>đất</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a:latin typeface="Times New Roman"/>
                          <a:ea typeface="SimSun"/>
                          <a:cs typeface="Times New Roman"/>
                        </a:rPr>
                        <a:t>Giang sơn</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dirty="0" err="1">
                          <a:latin typeface="Times New Roman"/>
                          <a:ea typeface="SimSun"/>
                          <a:cs typeface="Times New Roman"/>
                        </a:rPr>
                        <a:t>Sông</a:t>
                      </a:r>
                      <a:r>
                        <a:rPr lang="en-US" sz="1600" dirty="0">
                          <a:latin typeface="Times New Roman"/>
                          <a:ea typeface="SimSun"/>
                          <a:cs typeface="Times New Roman"/>
                        </a:rPr>
                        <a:t> </a:t>
                      </a:r>
                      <a:r>
                        <a:rPr lang="en-US" sz="1600" dirty="0" err="1">
                          <a:latin typeface="Times New Roman"/>
                          <a:ea typeface="SimSun"/>
                          <a:cs typeface="Times New Roman"/>
                        </a:rPr>
                        <a:t>núi</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a:latin typeface="Times New Roman"/>
                          <a:ea typeface="SimSun"/>
                          <a:cs typeface="Times New Roman"/>
                        </a:rPr>
                        <a:t>Sinh tử</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dirty="0" err="1">
                          <a:latin typeface="Times New Roman"/>
                          <a:ea typeface="SimSun"/>
                          <a:cs typeface="Times New Roman"/>
                        </a:rPr>
                        <a:t>Sống</a:t>
                      </a:r>
                      <a:r>
                        <a:rPr lang="en-US" sz="1600" dirty="0">
                          <a:latin typeface="Times New Roman"/>
                          <a:ea typeface="SimSun"/>
                          <a:cs typeface="Times New Roman"/>
                        </a:rPr>
                        <a:t> </a:t>
                      </a:r>
                      <a:r>
                        <a:rPr lang="en-US" sz="1600" dirty="0" err="1">
                          <a:latin typeface="Times New Roman"/>
                          <a:ea typeface="SimSun"/>
                          <a:cs typeface="Times New Roman"/>
                        </a:rPr>
                        <a:t>chết</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a:latin typeface="Times New Roman"/>
                          <a:ea typeface="SimSun"/>
                          <a:cs typeface="Times New Roman"/>
                        </a:rPr>
                        <a:t>Tiền hậu</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dirty="0" err="1">
                          <a:latin typeface="Times New Roman"/>
                          <a:ea typeface="SimSun"/>
                          <a:cs typeface="Times New Roman"/>
                        </a:rPr>
                        <a:t>Trước</a:t>
                      </a:r>
                      <a:r>
                        <a:rPr lang="en-US" sz="1600" dirty="0">
                          <a:latin typeface="Times New Roman"/>
                          <a:ea typeface="SimSun"/>
                          <a:cs typeface="Times New Roman"/>
                        </a:rPr>
                        <a:t> </a:t>
                      </a:r>
                      <a:r>
                        <a:rPr lang="en-US" sz="1600" dirty="0" err="1">
                          <a:latin typeface="Times New Roman"/>
                          <a:ea typeface="SimSun"/>
                          <a:cs typeface="Times New Roman"/>
                        </a:rPr>
                        <a:t>sau</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a:latin typeface="Times New Roman"/>
                          <a:ea typeface="SimSun"/>
                          <a:cs typeface="Times New Roman"/>
                        </a:rPr>
                        <a:t>Thi nhân</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dirty="0" err="1">
                          <a:latin typeface="Times New Roman"/>
                          <a:ea typeface="SimSun"/>
                          <a:cs typeface="Times New Roman"/>
                        </a:rPr>
                        <a:t>Nhà</a:t>
                      </a:r>
                      <a:r>
                        <a:rPr lang="en-US" sz="1600" dirty="0">
                          <a:latin typeface="Times New Roman"/>
                          <a:ea typeface="SimSun"/>
                          <a:cs typeface="Times New Roman"/>
                        </a:rPr>
                        <a:t> </a:t>
                      </a:r>
                      <a:r>
                        <a:rPr lang="en-US" sz="1600" dirty="0" err="1">
                          <a:latin typeface="Times New Roman"/>
                          <a:ea typeface="SimSun"/>
                          <a:cs typeface="Times New Roman"/>
                        </a:rPr>
                        <a:t>thơ</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a:latin typeface="Times New Roman"/>
                          <a:ea typeface="SimSun"/>
                          <a:cs typeface="Times New Roman"/>
                        </a:rPr>
                        <a:t>Phụ tử</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dirty="0">
                          <a:latin typeface="Times New Roman"/>
                          <a:ea typeface="SimSun"/>
                          <a:cs typeface="Times New Roman"/>
                        </a:rPr>
                        <a:t>Cha con</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a:latin typeface="Times New Roman"/>
                          <a:ea typeface="SimSun"/>
                          <a:cs typeface="Times New Roman"/>
                        </a:rPr>
                        <a:t>Nhật dạ</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dirty="0" err="1">
                          <a:latin typeface="Times New Roman"/>
                          <a:ea typeface="SimSun"/>
                          <a:cs typeface="Times New Roman"/>
                        </a:rPr>
                        <a:t>Ngày</a:t>
                      </a:r>
                      <a:r>
                        <a:rPr lang="en-US" sz="1600" dirty="0">
                          <a:latin typeface="Times New Roman"/>
                          <a:ea typeface="SimSun"/>
                          <a:cs typeface="Times New Roman"/>
                        </a:rPr>
                        <a:t> </a:t>
                      </a:r>
                      <a:r>
                        <a:rPr lang="en-US" sz="1600" dirty="0" err="1">
                          <a:latin typeface="Times New Roman"/>
                          <a:ea typeface="SimSun"/>
                          <a:cs typeface="Times New Roman"/>
                        </a:rPr>
                        <a:t>đêm</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455">
                <a:tc>
                  <a:txBody>
                    <a:bodyPr/>
                    <a:lstStyle/>
                    <a:p>
                      <a:pPr marL="0" marR="0" algn="just" fontAlgn="t">
                        <a:lnSpc>
                          <a:spcPct val="115000"/>
                        </a:lnSpc>
                        <a:spcBef>
                          <a:spcPts val="0"/>
                        </a:spcBef>
                        <a:spcAft>
                          <a:spcPts val="0"/>
                        </a:spcAft>
                      </a:pPr>
                      <a:r>
                        <a:rPr lang="en-US" sz="1600">
                          <a:latin typeface="Times New Roman"/>
                          <a:ea typeface="SimSun"/>
                          <a:cs typeface="Times New Roman"/>
                        </a:rPr>
                        <a:t>Mẫu tử</a:t>
                      </a:r>
                      <a:endParaRPr lang="en-US" sz="105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fontAlgn="t">
                        <a:lnSpc>
                          <a:spcPct val="115000"/>
                        </a:lnSpc>
                        <a:spcBef>
                          <a:spcPts val="0"/>
                        </a:spcBef>
                        <a:spcAft>
                          <a:spcPts val="0"/>
                        </a:spcAft>
                      </a:pPr>
                      <a:r>
                        <a:rPr lang="en-US" sz="1600" dirty="0" err="1">
                          <a:latin typeface="Times New Roman"/>
                          <a:ea typeface="SimSun"/>
                          <a:cs typeface="Times New Roman"/>
                        </a:rPr>
                        <a:t>Mẹ</a:t>
                      </a:r>
                      <a:r>
                        <a:rPr lang="en-US" sz="1600" dirty="0">
                          <a:latin typeface="Times New Roman"/>
                          <a:ea typeface="SimSun"/>
                          <a:cs typeface="Times New Roman"/>
                        </a:rPr>
                        <a:t> con</a:t>
                      </a:r>
                      <a:endParaRPr lang="en-US" sz="1050" dirty="0">
                        <a:latin typeface="Calibri"/>
                        <a:ea typeface="SimSun"/>
                        <a:cs typeface="Times New Roman"/>
                      </a:endParaRPr>
                    </a:p>
                  </a:txBody>
                  <a:tcPr marL="70777" marR="70777" marT="70777" marB="7077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3970318"/>
          </a:xfrm>
          <a:prstGeom prst="rect">
            <a:avLst/>
          </a:prstGeom>
          <a:noFill/>
          <a:ln w="9525">
            <a:noFill/>
            <a:miter lim="800000"/>
            <a:headEnd/>
            <a:tailEnd/>
          </a:ln>
        </p:spPr>
        <p:txBody>
          <a:bodyPr>
            <a:spAutoFit/>
          </a:bodyPr>
          <a:lstStyle/>
          <a:p>
            <a:pPr algn="ctr"/>
            <a:r>
              <a:rPr lang="en-US" sz="3600" b="1" dirty="0" smtClean="0">
                <a:solidFill>
                  <a:srgbClr val="FF0000"/>
                </a:solidFill>
                <a:latin typeface="Times New Roman" pitchFamily="18" charset="0"/>
                <a:cs typeface="Times New Roman" pitchFamily="18" charset="0"/>
              </a:rPr>
              <a:t>CẢM ƠN CÁC THẦY CÔ CHÚC CÁC THẦY CÔ MỘT NĂM HỌC VỚI NHIỀU THẮNG LỢI MỚI, THÀNH CÔNG TRONG LĨNH VỰC TRỒNG NGƯỜI!</a:t>
            </a:r>
          </a:p>
          <a:p>
            <a:pPr algn="ctr"/>
            <a:r>
              <a:rPr lang="en-US" sz="3600" b="1" dirty="0" smtClean="0">
                <a:solidFill>
                  <a:srgbClr val="FF0000"/>
                </a:solidFill>
                <a:latin typeface="Times New Roman" pitchFamily="18" charset="0"/>
                <a:cs typeface="Times New Roman" pitchFamily="18" charset="0"/>
              </a:rPr>
              <a:t>CHÚC CÁC EM HỌC SINH HỌC GIỎI CHĂM NGOAN</a:t>
            </a:r>
          </a:p>
          <a:p>
            <a:pPr algn="ctr"/>
            <a:endParaRPr lang="en-US" sz="3600" b="1" dirty="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262979"/>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Hướng dẫn làm bài</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 Trong đoạn có các cụm tính từ:</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đủ các chi họ Chuồn chuồn</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rất hiền</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nhanh thoăn thoắt</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rực rỡ trong bộ quần áo đỏ chót giữa ngày hè chói lọi</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vàng điểm đen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nắng to</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cũng lẩy bẩy như mẹ đẻ thiếu tháng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thiếu tháng</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dài nghêu</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 to hơn đầu</a:t>
            </a:r>
            <a:endParaRPr lang="en-US" sz="2400" dirty="0" smtClean="0">
              <a:latin typeface="Times New Roman" pitchFamily="18" charset="0"/>
              <a:cs typeface="Times New Roman" pitchFamily="18" charset="0"/>
            </a:endParaRPr>
          </a:p>
          <a:p>
            <a:r>
              <a:rPr lang="vi-VN" sz="2400" b="1" dirty="0" smtClean="0">
                <a:latin typeface="Times New Roman" pitchFamily="18" charset="0"/>
                <a:cs typeface="Times New Roman" pitchFamily="18" charset="0"/>
              </a:rPr>
              <a:t>* Xếp các cụm tính từ trên vào mô hình cụm tính từ:</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ox(in)">
                                      <p:cBhvr>
                                        <p:cTn id="43"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graphicFrame>
        <p:nvGraphicFramePr>
          <p:cNvPr id="4" name="Table 3"/>
          <p:cNvGraphicFramePr>
            <a:graphicFrameLocks noGrp="1"/>
          </p:cNvGraphicFramePr>
          <p:nvPr/>
        </p:nvGraphicFramePr>
        <p:xfrm>
          <a:off x="457200" y="1066800"/>
          <a:ext cx="8382000" cy="5149850"/>
        </p:xfrm>
        <a:graphic>
          <a:graphicData uri="http://schemas.openxmlformats.org/drawingml/2006/table">
            <a:tbl>
              <a:tblPr/>
              <a:tblGrid>
                <a:gridCol w="2794000"/>
                <a:gridCol w="2794000"/>
                <a:gridCol w="2794000"/>
              </a:tblGrid>
              <a:tr h="412750">
                <a:tc>
                  <a:txBody>
                    <a:bodyPr/>
                    <a:lstStyle/>
                    <a:p>
                      <a:pPr marL="0" marR="0" algn="ctr">
                        <a:spcBef>
                          <a:spcPts val="0"/>
                        </a:spcBef>
                        <a:spcAft>
                          <a:spcPts val="0"/>
                        </a:spcAft>
                      </a:pPr>
                      <a:r>
                        <a:rPr lang="en-US" sz="2000" b="1" dirty="0" err="1">
                          <a:latin typeface="Times New Roman"/>
                          <a:ea typeface="SimSun"/>
                          <a:cs typeface="Times New Roman"/>
                        </a:rPr>
                        <a:t>Phần</a:t>
                      </a:r>
                      <a:r>
                        <a:rPr lang="en-US" sz="2000" b="1" dirty="0">
                          <a:latin typeface="Times New Roman"/>
                          <a:ea typeface="SimSun"/>
                          <a:cs typeface="Times New Roman"/>
                        </a:rPr>
                        <a:t> </a:t>
                      </a:r>
                      <a:r>
                        <a:rPr lang="en-US" sz="2000" b="1" dirty="0" err="1">
                          <a:latin typeface="Times New Roman"/>
                          <a:ea typeface="SimSun"/>
                          <a:cs typeface="Times New Roman"/>
                        </a:rPr>
                        <a:t>trước</a:t>
                      </a:r>
                      <a:r>
                        <a:rPr lang="en-US" sz="2000" b="1" dirty="0">
                          <a:latin typeface="Times New Roman"/>
                          <a:ea typeface="SimSun"/>
                          <a:cs typeface="Times New Roman"/>
                        </a:rPr>
                        <a:t> ( </a:t>
                      </a:r>
                      <a:r>
                        <a:rPr lang="en-US" sz="2000" b="1" dirty="0" err="1">
                          <a:latin typeface="Times New Roman"/>
                          <a:ea typeface="SimSun"/>
                          <a:cs typeface="Times New Roman"/>
                        </a:rPr>
                        <a:t>Phụ</a:t>
                      </a:r>
                      <a:r>
                        <a:rPr lang="en-US" sz="2000" b="1" dirty="0">
                          <a:latin typeface="Times New Roman"/>
                          <a:ea typeface="SimSun"/>
                          <a:cs typeface="Times New Roman"/>
                        </a:rPr>
                        <a:t> </a:t>
                      </a:r>
                      <a:r>
                        <a:rPr lang="en-US" sz="2000" b="1" dirty="0" err="1">
                          <a:latin typeface="Times New Roman"/>
                          <a:ea typeface="SimSun"/>
                          <a:cs typeface="Times New Roman"/>
                        </a:rPr>
                        <a:t>ngữ</a:t>
                      </a:r>
                      <a:r>
                        <a:rPr lang="en-US" sz="2000" b="1" dirty="0">
                          <a:latin typeface="Times New Roman"/>
                          <a:ea typeface="SimSun"/>
                          <a:cs typeface="Times New Roman"/>
                        </a:rPr>
                        <a:t>)</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latin typeface="Times New Roman"/>
                          <a:ea typeface="SimSun"/>
                          <a:cs typeface="Times New Roman"/>
                        </a:rPr>
                        <a:t>Phần trung tâm (tính từ)</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latin typeface="Times New Roman"/>
                          <a:ea typeface="SimSun"/>
                          <a:cs typeface="Times New Roman"/>
                        </a:rPr>
                        <a:t>Phần sau ( Phụ ngữ)</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marR="0">
                        <a:spcBef>
                          <a:spcPts val="0"/>
                        </a:spcBef>
                        <a:spcAft>
                          <a:spcPts val="0"/>
                        </a:spcAft>
                      </a:pPr>
                      <a:endParaRPr lang="en-US" sz="2000" dirty="0">
                        <a:latin typeface="Times New Roman"/>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đủ </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các chi họ Chuồn chuồn</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marR="0">
                        <a:spcBef>
                          <a:spcPts val="0"/>
                        </a:spcBef>
                        <a:spcAft>
                          <a:spcPts val="0"/>
                        </a:spcAft>
                      </a:pPr>
                      <a:r>
                        <a:rPr lang="en-US" sz="2000" dirty="0" err="1">
                          <a:solidFill>
                            <a:srgbClr val="000000"/>
                          </a:solidFill>
                          <a:latin typeface="Times New Roman"/>
                          <a:ea typeface="SimSun"/>
                          <a:cs typeface="Times New Roman"/>
                        </a:rPr>
                        <a:t>rất</a:t>
                      </a:r>
                      <a:r>
                        <a:rPr lang="en-US" sz="2000" dirty="0">
                          <a:solidFill>
                            <a:srgbClr val="000000"/>
                          </a:solidFill>
                          <a:latin typeface="Times New Roman"/>
                          <a:ea typeface="SimSun"/>
                          <a:cs typeface="Times New Roman"/>
                        </a:rPr>
                        <a:t> </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hiền</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2000">
                        <a:latin typeface="Times New Roman"/>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marR="0">
                        <a:spcBef>
                          <a:spcPts val="0"/>
                        </a:spcBef>
                        <a:spcAft>
                          <a:spcPts val="0"/>
                        </a:spcAft>
                      </a:pPr>
                      <a:endParaRPr lang="en-US" sz="2000" dirty="0">
                        <a:latin typeface="Times New Roman"/>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err="1">
                          <a:solidFill>
                            <a:srgbClr val="000000"/>
                          </a:solidFill>
                          <a:latin typeface="Times New Roman"/>
                          <a:ea typeface="SimSun"/>
                          <a:cs typeface="Times New Roman"/>
                        </a:rPr>
                        <a:t>nhanh</a:t>
                      </a:r>
                      <a:r>
                        <a:rPr lang="en-US" sz="2000" dirty="0">
                          <a:solidFill>
                            <a:srgbClr val="000000"/>
                          </a:solidFill>
                          <a:latin typeface="Times New Roman"/>
                          <a:ea typeface="SimSun"/>
                          <a:cs typeface="Times New Roman"/>
                        </a:rPr>
                        <a:t> </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thoăn thoắt</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500">
                <a:tc>
                  <a:txBody>
                    <a:bodyPr/>
                    <a:lstStyle/>
                    <a:p>
                      <a:pPr marL="0" marR="0">
                        <a:spcBef>
                          <a:spcPts val="0"/>
                        </a:spcBef>
                        <a:spcAft>
                          <a:spcPts val="0"/>
                        </a:spcAft>
                      </a:pPr>
                      <a:endParaRPr lang="en-US" sz="2000">
                        <a:latin typeface="Times New Roman"/>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err="1">
                          <a:solidFill>
                            <a:srgbClr val="000000"/>
                          </a:solidFill>
                          <a:latin typeface="Times New Roman"/>
                          <a:ea typeface="SimSun"/>
                          <a:cs typeface="Times New Roman"/>
                        </a:rPr>
                        <a:t>rực</a:t>
                      </a:r>
                      <a:r>
                        <a:rPr lang="en-US" sz="2000" dirty="0">
                          <a:solidFill>
                            <a:srgbClr val="000000"/>
                          </a:solidFill>
                          <a:latin typeface="Times New Roman"/>
                          <a:ea typeface="SimSun"/>
                          <a:cs typeface="Times New Roman"/>
                        </a:rPr>
                        <a:t> </a:t>
                      </a:r>
                      <a:r>
                        <a:rPr lang="en-US" sz="2000" dirty="0" err="1">
                          <a:solidFill>
                            <a:srgbClr val="000000"/>
                          </a:solidFill>
                          <a:latin typeface="Times New Roman"/>
                          <a:ea typeface="SimSun"/>
                          <a:cs typeface="Times New Roman"/>
                        </a:rPr>
                        <a:t>rỡ</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trong bộ quần áo đỏ chót giữa ngày hè chói lọi</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marR="0">
                        <a:spcBef>
                          <a:spcPts val="0"/>
                        </a:spcBef>
                        <a:spcAft>
                          <a:spcPts val="0"/>
                        </a:spcAft>
                      </a:pPr>
                      <a:endParaRPr lang="en-US" sz="2000">
                        <a:latin typeface="Times New Roman"/>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err="1">
                          <a:solidFill>
                            <a:srgbClr val="000000"/>
                          </a:solidFill>
                          <a:latin typeface="Times New Roman"/>
                          <a:ea typeface="SimSun"/>
                          <a:cs typeface="Times New Roman"/>
                        </a:rPr>
                        <a:t>vàng</a:t>
                      </a:r>
                      <a:r>
                        <a:rPr lang="en-US" sz="2000" dirty="0">
                          <a:solidFill>
                            <a:srgbClr val="000000"/>
                          </a:solidFill>
                          <a:latin typeface="Times New Roman"/>
                          <a:ea typeface="SimSun"/>
                          <a:cs typeface="Times New Roman"/>
                        </a:rPr>
                        <a:t> </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err="1">
                          <a:solidFill>
                            <a:srgbClr val="000000"/>
                          </a:solidFill>
                          <a:latin typeface="Times New Roman"/>
                          <a:ea typeface="SimSun"/>
                          <a:cs typeface="Times New Roman"/>
                        </a:rPr>
                        <a:t>điểm</a:t>
                      </a:r>
                      <a:r>
                        <a:rPr lang="en-US" sz="2000" dirty="0">
                          <a:solidFill>
                            <a:srgbClr val="000000"/>
                          </a:solidFill>
                          <a:latin typeface="Times New Roman"/>
                          <a:ea typeface="SimSun"/>
                          <a:cs typeface="Times New Roman"/>
                        </a:rPr>
                        <a:t> </a:t>
                      </a:r>
                      <a:r>
                        <a:rPr lang="en-US" sz="2000" dirty="0" err="1">
                          <a:solidFill>
                            <a:srgbClr val="000000"/>
                          </a:solidFill>
                          <a:latin typeface="Times New Roman"/>
                          <a:ea typeface="SimSun"/>
                          <a:cs typeface="Times New Roman"/>
                        </a:rPr>
                        <a:t>đen</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marR="0">
                        <a:spcBef>
                          <a:spcPts val="0"/>
                        </a:spcBef>
                        <a:spcAft>
                          <a:spcPts val="0"/>
                        </a:spcAft>
                      </a:pPr>
                      <a:endParaRPr lang="en-US" sz="2000">
                        <a:latin typeface="Times New Roman"/>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nắng </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a:solidFill>
                            <a:srgbClr val="000000"/>
                          </a:solidFill>
                          <a:latin typeface="Times New Roman"/>
                          <a:ea typeface="SimSun"/>
                          <a:cs typeface="Times New Roman"/>
                        </a:rPr>
                        <a:t>to</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marR="0">
                        <a:spcBef>
                          <a:spcPts val="0"/>
                        </a:spcBef>
                        <a:spcAft>
                          <a:spcPts val="0"/>
                        </a:spcAft>
                      </a:pPr>
                      <a:r>
                        <a:rPr lang="en-US" sz="2000">
                          <a:solidFill>
                            <a:srgbClr val="000000"/>
                          </a:solidFill>
                          <a:latin typeface="Times New Roman"/>
                          <a:ea typeface="SimSun"/>
                          <a:cs typeface="Times New Roman"/>
                        </a:rPr>
                        <a:t>cũng</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lẩy bẩy </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err="1">
                          <a:solidFill>
                            <a:srgbClr val="000000"/>
                          </a:solidFill>
                          <a:latin typeface="Times New Roman"/>
                          <a:ea typeface="SimSun"/>
                          <a:cs typeface="Times New Roman"/>
                        </a:rPr>
                        <a:t>như</a:t>
                      </a:r>
                      <a:r>
                        <a:rPr lang="en-US" sz="2000" dirty="0">
                          <a:solidFill>
                            <a:srgbClr val="000000"/>
                          </a:solidFill>
                          <a:latin typeface="Times New Roman"/>
                          <a:ea typeface="SimSun"/>
                          <a:cs typeface="Times New Roman"/>
                        </a:rPr>
                        <a:t> </a:t>
                      </a:r>
                      <a:r>
                        <a:rPr lang="en-US" sz="2000" dirty="0" err="1">
                          <a:solidFill>
                            <a:srgbClr val="000000"/>
                          </a:solidFill>
                          <a:latin typeface="Times New Roman"/>
                          <a:ea typeface="SimSun"/>
                          <a:cs typeface="Times New Roman"/>
                        </a:rPr>
                        <a:t>mẹ</a:t>
                      </a:r>
                      <a:r>
                        <a:rPr lang="en-US" sz="2000" dirty="0">
                          <a:solidFill>
                            <a:srgbClr val="000000"/>
                          </a:solidFill>
                          <a:latin typeface="Times New Roman"/>
                          <a:ea typeface="SimSun"/>
                          <a:cs typeface="Times New Roman"/>
                        </a:rPr>
                        <a:t> </a:t>
                      </a:r>
                      <a:r>
                        <a:rPr lang="en-US" sz="2000" dirty="0" err="1">
                          <a:solidFill>
                            <a:srgbClr val="000000"/>
                          </a:solidFill>
                          <a:latin typeface="Times New Roman"/>
                          <a:ea typeface="SimSun"/>
                          <a:cs typeface="Times New Roman"/>
                        </a:rPr>
                        <a:t>đẻ</a:t>
                      </a:r>
                      <a:r>
                        <a:rPr lang="en-US" sz="2000" dirty="0">
                          <a:solidFill>
                            <a:srgbClr val="000000"/>
                          </a:solidFill>
                          <a:latin typeface="Times New Roman"/>
                          <a:ea typeface="SimSun"/>
                          <a:cs typeface="Times New Roman"/>
                        </a:rPr>
                        <a:t> </a:t>
                      </a:r>
                      <a:r>
                        <a:rPr lang="en-US" sz="2000" dirty="0" err="1">
                          <a:solidFill>
                            <a:srgbClr val="000000"/>
                          </a:solidFill>
                          <a:latin typeface="Times New Roman"/>
                          <a:ea typeface="SimSun"/>
                          <a:cs typeface="Times New Roman"/>
                        </a:rPr>
                        <a:t>thiếu</a:t>
                      </a:r>
                      <a:r>
                        <a:rPr lang="en-US" sz="2000" dirty="0">
                          <a:solidFill>
                            <a:srgbClr val="000000"/>
                          </a:solidFill>
                          <a:latin typeface="Times New Roman"/>
                          <a:ea typeface="SimSun"/>
                          <a:cs typeface="Times New Roman"/>
                        </a:rPr>
                        <a:t> </a:t>
                      </a:r>
                      <a:r>
                        <a:rPr lang="en-US" sz="2000" dirty="0" err="1">
                          <a:solidFill>
                            <a:srgbClr val="000000"/>
                          </a:solidFill>
                          <a:latin typeface="Times New Roman"/>
                          <a:ea typeface="SimSun"/>
                          <a:cs typeface="Times New Roman"/>
                        </a:rPr>
                        <a:t>tháng</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marR="0">
                        <a:spcBef>
                          <a:spcPts val="0"/>
                        </a:spcBef>
                        <a:spcAft>
                          <a:spcPts val="0"/>
                        </a:spcAft>
                      </a:pPr>
                      <a:endParaRPr lang="en-US" sz="2000">
                        <a:latin typeface="Times New Roman"/>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thiếu </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err="1">
                          <a:solidFill>
                            <a:srgbClr val="000000"/>
                          </a:solidFill>
                          <a:latin typeface="Times New Roman"/>
                          <a:ea typeface="SimSun"/>
                          <a:cs typeface="Times New Roman"/>
                        </a:rPr>
                        <a:t>tháng</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marR="0">
                        <a:spcBef>
                          <a:spcPts val="0"/>
                        </a:spcBef>
                        <a:spcAft>
                          <a:spcPts val="0"/>
                        </a:spcAft>
                      </a:pPr>
                      <a:endParaRPr lang="en-US" sz="2000">
                        <a:latin typeface="Times New Roman"/>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dài </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err="1">
                          <a:solidFill>
                            <a:srgbClr val="000000"/>
                          </a:solidFill>
                          <a:latin typeface="Times New Roman"/>
                          <a:ea typeface="SimSun"/>
                          <a:cs typeface="Times New Roman"/>
                        </a:rPr>
                        <a:t>nghêu</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marR="0">
                        <a:spcBef>
                          <a:spcPts val="0"/>
                        </a:spcBef>
                        <a:spcAft>
                          <a:spcPts val="0"/>
                        </a:spcAft>
                      </a:pPr>
                      <a:endParaRPr lang="en-US" sz="2000">
                        <a:latin typeface="Times New Roman"/>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a:solidFill>
                            <a:srgbClr val="000000"/>
                          </a:solidFill>
                          <a:latin typeface="Times New Roman"/>
                          <a:ea typeface="SimSun"/>
                          <a:cs typeface="Times New Roman"/>
                        </a:rPr>
                        <a:t>to </a:t>
                      </a:r>
                      <a:endParaRPr lang="en-US" sz="120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000" dirty="0" err="1">
                          <a:solidFill>
                            <a:srgbClr val="000000"/>
                          </a:solidFill>
                          <a:latin typeface="Times New Roman"/>
                          <a:ea typeface="SimSun"/>
                          <a:cs typeface="Times New Roman"/>
                        </a:rPr>
                        <a:t>hơn</a:t>
                      </a:r>
                      <a:r>
                        <a:rPr lang="en-US" sz="2000" dirty="0">
                          <a:solidFill>
                            <a:srgbClr val="000000"/>
                          </a:solidFill>
                          <a:latin typeface="Times New Roman"/>
                          <a:ea typeface="SimSun"/>
                          <a:cs typeface="Times New Roman"/>
                        </a:rPr>
                        <a:t> </a:t>
                      </a:r>
                      <a:r>
                        <a:rPr lang="en-US" sz="2000" dirty="0" err="1">
                          <a:solidFill>
                            <a:srgbClr val="000000"/>
                          </a:solidFill>
                          <a:latin typeface="Times New Roman"/>
                          <a:ea typeface="SimSun"/>
                          <a:cs typeface="Times New Roman"/>
                        </a:rPr>
                        <a:t>đầu</a:t>
                      </a:r>
                      <a:endParaRPr lang="en-US" sz="1200" dirty="0">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92662"/>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6: </a:t>
            </a:r>
            <a:r>
              <a:rPr lang="nl-NL" sz="2000" b="1" dirty="0" smtClean="0">
                <a:solidFill>
                  <a:srgbClr val="FF0000"/>
                </a:solidFill>
                <a:latin typeface="Times New Roman" pitchFamily="18" charset="0"/>
                <a:cs typeface="Times New Roman" pitchFamily="18" charset="0"/>
              </a:rPr>
              <a:t>THỰC HÀNH TIẾNG VIỆT</a:t>
            </a:r>
            <a:endParaRPr lang="en-US" sz="2000" dirty="0" smtClean="0">
              <a:solidFill>
                <a:srgbClr val="FF0000"/>
              </a:solidFill>
              <a:latin typeface="Times New Roman" pitchFamily="18" charset="0"/>
              <a:cs typeface="Times New Roman" pitchFamily="18" charset="0"/>
            </a:endParaRPr>
          </a:p>
          <a:p>
            <a:pPr algn="ctr"/>
            <a:r>
              <a:rPr lang="en-US" sz="2000" b="1" dirty="0" smtClean="0">
                <a:solidFill>
                  <a:srgbClr val="FF0000"/>
                </a:solidFill>
                <a:latin typeface="Times New Roman" pitchFamily="18" charset="0"/>
                <a:cs typeface="Times New Roman" pitchFamily="18" charset="0"/>
              </a:rPr>
              <a:t>CỤM TỪ, NGHĨA CỦA TỪ, DẤU CHẤM PHẨY</a:t>
            </a: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1938992"/>
          </a:xfrm>
          <a:prstGeom prst="rect">
            <a:avLst/>
          </a:prstGeom>
          <a:noFill/>
        </p:spPr>
        <p:txBody>
          <a:bodyPr wrap="square" rtlCol="0">
            <a:spAutoFit/>
          </a:bodyPr>
          <a:lstStyle/>
          <a:p>
            <a:pPr algn="just" fontAlgn="base"/>
            <a:r>
              <a:rPr lang="vi-VN" sz="2400" b="1" dirty="0" smtClean="0">
                <a:latin typeface="+mj-lt"/>
              </a:rPr>
              <a:t>Bài tập 3</a:t>
            </a:r>
            <a:endParaRPr lang="en-US" sz="2400" dirty="0" smtClean="0">
              <a:latin typeface="+mj-lt"/>
            </a:endParaRPr>
          </a:p>
          <a:p>
            <a:pPr algn="just"/>
            <a:r>
              <a:rPr lang="vi-VN" sz="2400" dirty="0" smtClean="0">
                <a:latin typeface="+mj-lt"/>
              </a:rPr>
              <a:t> Viết một đoạn văn ngắn trình bày suy nghĩ của em về một mùa hoặc một cảnh thiên nhiên mà em yêu thích. Trong đoạn văn có sử dụng cụm động từ và cụm tính từ</a:t>
            </a:r>
            <a:endParaRPr lang="en-US" sz="2400" dirty="0" smtClean="0">
              <a:latin typeface="+mj-lt"/>
            </a:endParaRPr>
          </a:p>
          <a:p>
            <a:pPr algn="just"/>
            <a:endParaRPr lang="en-US" sz="2400" dirty="0">
              <a:latin typeface="Times New Roman" pitchFamily="18" charset="0"/>
              <a:cs typeface="Times New Roman" pitchFamily="18" charset="0"/>
            </a:endParaRPr>
          </a:p>
        </p:txBody>
      </p:sp>
      <p:sp>
        <p:nvSpPr>
          <p:cNvPr id="4" name="TextBox 3"/>
          <p:cNvSpPr txBox="1"/>
          <p:nvPr/>
        </p:nvSpPr>
        <p:spPr>
          <a:xfrm>
            <a:off x="0" y="2514600"/>
            <a:ext cx="9144000" cy="2954655"/>
          </a:xfrm>
          <a:prstGeom prst="rect">
            <a:avLst/>
          </a:prstGeom>
          <a:noFill/>
        </p:spPr>
        <p:txBody>
          <a:bodyPr wrap="square" rtlCol="0">
            <a:spAutoFit/>
          </a:bodyPr>
          <a:lstStyle/>
          <a:p>
            <a:pPr algn="ctr"/>
            <a:r>
              <a:rPr lang="vi-VN" sz="2400" b="1" dirty="0" smtClean="0">
                <a:latin typeface="Times New Roman" pitchFamily="18" charset="0"/>
                <a:cs typeface="Times New Roman" pitchFamily="18" charset="0"/>
              </a:rPr>
              <a:t>Hướng dẫn làm bài</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Giáo viên hướng dẫn học sinh chọn chủ đề về mùa hoặc một cảnh vật mà em yêu thích </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 Trong đoạn văn thực hiện các yêu cầu sau:</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Nêu được lý do vì sao mình lại yêu thích mùa đó hoặc cảnh vật đó.</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 Mùa hoặc cảnh vật đó có nét đặc trưng gì?</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Tham khảo đoạn văn sau:</a:t>
            </a:r>
            <a:endParaRPr lang="en-US" sz="24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box(in)">
                                      <p:cBhvr>
                                        <p:cTn id="15" dur="500"/>
                                        <p:tgtEl>
                                          <p:spTgt spid="4">
                                            <p:txEl>
                                              <p:pRg st="0" end="0"/>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box(in)">
                                      <p:cBhvr>
                                        <p:cTn id="18" dur="500"/>
                                        <p:tgtEl>
                                          <p:spTgt spid="4">
                                            <p:txEl>
                                              <p:pRg st="1" end="1"/>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box(in)">
                                      <p:cBhvr>
                                        <p:cTn id="21" dur="500"/>
                                        <p:tgtEl>
                                          <p:spTgt spid="4">
                                            <p:txEl>
                                              <p:pRg st="2" end="2"/>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box(in)">
                                      <p:cBhvr>
                                        <p:cTn id="24" dur="500"/>
                                        <p:tgtEl>
                                          <p:spTgt spid="4">
                                            <p:txEl>
                                              <p:pRg st="3" end="3"/>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box(in)">
                                      <p:cBhvr>
                                        <p:cTn id="3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750</TotalTime>
  <Words>7458</Words>
  <PresentationFormat>On-screen Show (4:3)</PresentationFormat>
  <Paragraphs>727</Paragraphs>
  <Slides>64</Slides>
  <Notes>0</Notes>
  <HiddenSlides>0</HiddenSlides>
  <MMClips>2</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2022-08-28T09:30:36Z</dcterms:created>
  <dcterms:modified xsi:type="dcterms:W3CDTF">2022-09-15T01:37:38Z</dcterms:modified>
</cp:coreProperties>
</file>