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79F"/>
    <a:srgbClr val="EE9F12"/>
    <a:srgbClr val="F30DD2"/>
    <a:srgbClr val="EF7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954D6-9BFF-4725-938F-478D9FB61094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40A6F1-71E1-4B3E-9017-6522F3ABA108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D790E9-C505-419E-8DD9-6A202F08F1F7}" type="parTrans" cxnId="{C2A5123B-7A8A-4E2D-90FF-714716BD6DFF}">
      <dgm:prSet/>
      <dgm:spPr/>
      <dgm:t>
        <a:bodyPr/>
        <a:lstStyle/>
        <a:p>
          <a:endParaRPr lang="en-US"/>
        </a:p>
      </dgm:t>
    </dgm:pt>
    <dgm:pt modelId="{C6563A1B-CB56-4B29-9D0D-5B57685E49B3}" type="sibTrans" cxnId="{C2A5123B-7A8A-4E2D-90FF-714716BD6DFF}">
      <dgm:prSet/>
      <dgm:spPr/>
      <dgm:t>
        <a:bodyPr/>
        <a:lstStyle/>
        <a:p>
          <a:endParaRPr lang="en-US"/>
        </a:p>
      </dgm:t>
    </dgm:pt>
    <dgm:pt modelId="{8B1F18B9-FACD-411C-A938-DC47A45D25D9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F6AC6B-82D6-4062-B3C6-DC55F8A52318}" type="parTrans" cxnId="{748703B7-CD38-4AEE-8E02-374782DD2E7E}">
      <dgm:prSet/>
      <dgm:spPr/>
      <dgm:t>
        <a:bodyPr/>
        <a:lstStyle/>
        <a:p>
          <a:endParaRPr lang="en-US"/>
        </a:p>
      </dgm:t>
    </dgm:pt>
    <dgm:pt modelId="{DB8E5A8E-9052-4302-A58D-C7D631E91546}" type="sibTrans" cxnId="{748703B7-CD38-4AEE-8E02-374782DD2E7E}">
      <dgm:prSet/>
      <dgm:spPr/>
      <dgm:t>
        <a:bodyPr/>
        <a:lstStyle/>
        <a:p>
          <a:endParaRPr lang="en-US"/>
        </a:p>
      </dgm:t>
    </dgm:pt>
    <dgm:pt modelId="{CF4C73B6-7557-424C-A9BF-31639E3418FE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E187D4-1054-48FF-B54D-6BC770A876F4}" type="parTrans" cxnId="{ADF7FF7C-4001-43A2-A4EF-BC55A2E6E1C0}">
      <dgm:prSet/>
      <dgm:spPr/>
      <dgm:t>
        <a:bodyPr/>
        <a:lstStyle/>
        <a:p>
          <a:endParaRPr lang="en-US"/>
        </a:p>
      </dgm:t>
    </dgm:pt>
    <dgm:pt modelId="{D3ABB6B3-D221-4905-B3D7-DAF06B24DA32}" type="sibTrans" cxnId="{ADF7FF7C-4001-43A2-A4EF-BC55A2E6E1C0}">
      <dgm:prSet/>
      <dgm:spPr/>
      <dgm:t>
        <a:bodyPr/>
        <a:lstStyle/>
        <a:p>
          <a:endParaRPr lang="en-US"/>
        </a:p>
      </dgm:t>
    </dgm:pt>
    <dgm:pt modelId="{8D30A8C5-B299-41C6-9706-0B695108BA20}" type="pres">
      <dgm:prSet presAssocID="{6F1954D6-9BFF-4725-938F-478D9FB610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49DF-1E98-4483-9A73-AA2C6381AD8D}" type="pres">
      <dgm:prSet presAssocID="{6F1954D6-9BFF-4725-938F-478D9FB61094}" presName="Name1" presStyleCnt="0"/>
      <dgm:spPr/>
    </dgm:pt>
    <dgm:pt modelId="{9ED47A06-F406-438A-BAB3-E6FEBB36A450}" type="pres">
      <dgm:prSet presAssocID="{6F1954D6-9BFF-4725-938F-478D9FB61094}" presName="cycle" presStyleCnt="0"/>
      <dgm:spPr/>
    </dgm:pt>
    <dgm:pt modelId="{56E396D1-695A-461A-BB95-4C0B8092BF06}" type="pres">
      <dgm:prSet presAssocID="{6F1954D6-9BFF-4725-938F-478D9FB61094}" presName="srcNode" presStyleLbl="node1" presStyleIdx="0" presStyleCnt="3"/>
      <dgm:spPr/>
    </dgm:pt>
    <dgm:pt modelId="{77DF57EF-EA0B-4DDB-89C6-3EE7621C2BD5}" type="pres">
      <dgm:prSet presAssocID="{6F1954D6-9BFF-4725-938F-478D9FB61094}" presName="conn" presStyleLbl="parChTrans1D2" presStyleIdx="0" presStyleCnt="1"/>
      <dgm:spPr/>
      <dgm:t>
        <a:bodyPr/>
        <a:lstStyle/>
        <a:p>
          <a:endParaRPr lang="en-US"/>
        </a:p>
      </dgm:t>
    </dgm:pt>
    <dgm:pt modelId="{F2EE7125-7BF3-4615-B6B6-B69F1D1868BE}" type="pres">
      <dgm:prSet presAssocID="{6F1954D6-9BFF-4725-938F-478D9FB61094}" presName="extraNode" presStyleLbl="node1" presStyleIdx="0" presStyleCnt="3"/>
      <dgm:spPr/>
    </dgm:pt>
    <dgm:pt modelId="{5F14D1D2-33F4-4714-816B-D7E4C9BE4B49}" type="pres">
      <dgm:prSet presAssocID="{6F1954D6-9BFF-4725-938F-478D9FB61094}" presName="dstNode" presStyleLbl="node1" presStyleIdx="0" presStyleCnt="3"/>
      <dgm:spPr/>
    </dgm:pt>
    <dgm:pt modelId="{A92893DC-98A6-4C49-9326-293D99019F88}" type="pres">
      <dgm:prSet presAssocID="{3040A6F1-71E1-4B3E-9017-6522F3ABA1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9816E-D816-44F2-92FC-36B1D3B73F06}" type="pres">
      <dgm:prSet presAssocID="{3040A6F1-71E1-4B3E-9017-6522F3ABA108}" presName="accent_1" presStyleCnt="0"/>
      <dgm:spPr/>
    </dgm:pt>
    <dgm:pt modelId="{FCBA8125-41EE-499D-8DF0-55934C0AD1D4}" type="pres">
      <dgm:prSet presAssocID="{3040A6F1-71E1-4B3E-9017-6522F3ABA108}" presName="accentRepeatNode" presStyleLbl="solidFgAcc1" presStyleIdx="0" presStyleCnt="3"/>
      <dgm:spPr/>
    </dgm:pt>
    <dgm:pt modelId="{BE67FD59-6046-400B-8493-141FFBB0EC7B}" type="pres">
      <dgm:prSet presAssocID="{8B1F18B9-FACD-411C-A938-DC47A45D25D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73297-2E88-49BA-AF91-1D975C79F763}" type="pres">
      <dgm:prSet presAssocID="{8B1F18B9-FACD-411C-A938-DC47A45D25D9}" presName="accent_2" presStyleCnt="0"/>
      <dgm:spPr/>
    </dgm:pt>
    <dgm:pt modelId="{42D511B0-7956-40F1-8972-2E31F561029A}" type="pres">
      <dgm:prSet presAssocID="{8B1F18B9-FACD-411C-A938-DC47A45D25D9}" presName="accentRepeatNode" presStyleLbl="solidFgAcc1" presStyleIdx="1" presStyleCnt="3"/>
      <dgm:spPr/>
    </dgm:pt>
    <dgm:pt modelId="{6FE9DE36-EF62-4FAB-9668-4ECA559AB004}" type="pres">
      <dgm:prSet presAssocID="{CF4C73B6-7557-424C-A9BF-31639E3418F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F19E-6F6C-49DA-ACFF-04F91B4F2A67}" type="pres">
      <dgm:prSet presAssocID="{CF4C73B6-7557-424C-A9BF-31639E3418FE}" presName="accent_3" presStyleCnt="0"/>
      <dgm:spPr/>
    </dgm:pt>
    <dgm:pt modelId="{6736BEAC-386E-40E4-BC99-01A892B2DEBA}" type="pres">
      <dgm:prSet presAssocID="{CF4C73B6-7557-424C-A9BF-31639E3418FE}" presName="accentRepeatNode" presStyleLbl="solidFgAcc1" presStyleIdx="2" presStyleCnt="3"/>
      <dgm:spPr/>
    </dgm:pt>
  </dgm:ptLst>
  <dgm:cxnLst>
    <dgm:cxn modelId="{748703B7-CD38-4AEE-8E02-374782DD2E7E}" srcId="{6F1954D6-9BFF-4725-938F-478D9FB61094}" destId="{8B1F18B9-FACD-411C-A938-DC47A45D25D9}" srcOrd="1" destOrd="0" parTransId="{8AF6AC6B-82D6-4062-B3C6-DC55F8A52318}" sibTransId="{DB8E5A8E-9052-4302-A58D-C7D631E91546}"/>
    <dgm:cxn modelId="{D14717F3-5E67-4111-BE39-14F8B1EF75A6}" type="presOf" srcId="{8B1F18B9-FACD-411C-A938-DC47A45D25D9}" destId="{BE67FD59-6046-400B-8493-141FFBB0EC7B}" srcOrd="0" destOrd="0" presId="urn:microsoft.com/office/officeart/2008/layout/VerticalCurvedList"/>
    <dgm:cxn modelId="{3F65DC2E-5C6C-4697-9295-42536B392F6A}" type="presOf" srcId="{3040A6F1-71E1-4B3E-9017-6522F3ABA108}" destId="{A92893DC-98A6-4C49-9326-293D99019F88}" srcOrd="0" destOrd="0" presId="urn:microsoft.com/office/officeart/2008/layout/VerticalCurvedList"/>
    <dgm:cxn modelId="{1C858345-9487-429F-93A3-0DF4D38E1D16}" type="presOf" srcId="{C6563A1B-CB56-4B29-9D0D-5B57685E49B3}" destId="{77DF57EF-EA0B-4DDB-89C6-3EE7621C2BD5}" srcOrd="0" destOrd="0" presId="urn:microsoft.com/office/officeart/2008/layout/VerticalCurvedList"/>
    <dgm:cxn modelId="{69A4D076-B82C-4CFF-97B2-6C659F64C090}" type="presOf" srcId="{6F1954D6-9BFF-4725-938F-478D9FB61094}" destId="{8D30A8C5-B299-41C6-9706-0B695108BA20}" srcOrd="0" destOrd="0" presId="urn:microsoft.com/office/officeart/2008/layout/VerticalCurvedList"/>
    <dgm:cxn modelId="{C2A5123B-7A8A-4E2D-90FF-714716BD6DFF}" srcId="{6F1954D6-9BFF-4725-938F-478D9FB61094}" destId="{3040A6F1-71E1-4B3E-9017-6522F3ABA108}" srcOrd="0" destOrd="0" parTransId="{24D790E9-C505-419E-8DD9-6A202F08F1F7}" sibTransId="{C6563A1B-CB56-4B29-9D0D-5B57685E49B3}"/>
    <dgm:cxn modelId="{989A8600-5D5C-4BCF-BDDC-485F76FBA41E}" type="presOf" srcId="{CF4C73B6-7557-424C-A9BF-31639E3418FE}" destId="{6FE9DE36-EF62-4FAB-9668-4ECA559AB004}" srcOrd="0" destOrd="0" presId="urn:microsoft.com/office/officeart/2008/layout/VerticalCurvedList"/>
    <dgm:cxn modelId="{ADF7FF7C-4001-43A2-A4EF-BC55A2E6E1C0}" srcId="{6F1954D6-9BFF-4725-938F-478D9FB61094}" destId="{CF4C73B6-7557-424C-A9BF-31639E3418FE}" srcOrd="2" destOrd="0" parTransId="{2BE187D4-1054-48FF-B54D-6BC770A876F4}" sibTransId="{D3ABB6B3-D221-4905-B3D7-DAF06B24DA32}"/>
    <dgm:cxn modelId="{D2F663E5-100E-4ABA-BA51-F2E6A39FCC87}" type="presParOf" srcId="{8D30A8C5-B299-41C6-9706-0B695108BA20}" destId="{7B9A49DF-1E98-4483-9A73-AA2C6381AD8D}" srcOrd="0" destOrd="0" presId="urn:microsoft.com/office/officeart/2008/layout/VerticalCurvedList"/>
    <dgm:cxn modelId="{0782107D-B4E2-404A-A121-DDB41DFE4608}" type="presParOf" srcId="{7B9A49DF-1E98-4483-9A73-AA2C6381AD8D}" destId="{9ED47A06-F406-438A-BAB3-E6FEBB36A450}" srcOrd="0" destOrd="0" presId="urn:microsoft.com/office/officeart/2008/layout/VerticalCurvedList"/>
    <dgm:cxn modelId="{96369236-DC70-4006-8B70-43A868A7453D}" type="presParOf" srcId="{9ED47A06-F406-438A-BAB3-E6FEBB36A450}" destId="{56E396D1-695A-461A-BB95-4C0B8092BF06}" srcOrd="0" destOrd="0" presId="urn:microsoft.com/office/officeart/2008/layout/VerticalCurvedList"/>
    <dgm:cxn modelId="{91E5CCF8-8B08-475D-870C-97F87E2514B0}" type="presParOf" srcId="{9ED47A06-F406-438A-BAB3-E6FEBB36A450}" destId="{77DF57EF-EA0B-4DDB-89C6-3EE7621C2BD5}" srcOrd="1" destOrd="0" presId="urn:microsoft.com/office/officeart/2008/layout/VerticalCurvedList"/>
    <dgm:cxn modelId="{E5C1310D-1DE3-4EBF-8440-068A78BD8362}" type="presParOf" srcId="{9ED47A06-F406-438A-BAB3-E6FEBB36A450}" destId="{F2EE7125-7BF3-4615-B6B6-B69F1D1868BE}" srcOrd="2" destOrd="0" presId="urn:microsoft.com/office/officeart/2008/layout/VerticalCurvedList"/>
    <dgm:cxn modelId="{D04B1D22-2B38-4CD1-BBC7-E9D3FA780602}" type="presParOf" srcId="{9ED47A06-F406-438A-BAB3-E6FEBB36A450}" destId="{5F14D1D2-33F4-4714-816B-D7E4C9BE4B49}" srcOrd="3" destOrd="0" presId="urn:microsoft.com/office/officeart/2008/layout/VerticalCurvedList"/>
    <dgm:cxn modelId="{E9163D4E-69AC-44CA-9D9F-B0C89AC0E8FB}" type="presParOf" srcId="{7B9A49DF-1E98-4483-9A73-AA2C6381AD8D}" destId="{A92893DC-98A6-4C49-9326-293D99019F88}" srcOrd="1" destOrd="0" presId="urn:microsoft.com/office/officeart/2008/layout/VerticalCurvedList"/>
    <dgm:cxn modelId="{F86607ED-D26D-4D94-B8A1-0E1C4E7EFF3F}" type="presParOf" srcId="{7B9A49DF-1E98-4483-9A73-AA2C6381AD8D}" destId="{1039816E-D816-44F2-92FC-36B1D3B73F06}" srcOrd="2" destOrd="0" presId="urn:microsoft.com/office/officeart/2008/layout/VerticalCurvedList"/>
    <dgm:cxn modelId="{CB827087-720D-46F7-978F-900FF48E6B66}" type="presParOf" srcId="{1039816E-D816-44F2-92FC-36B1D3B73F06}" destId="{FCBA8125-41EE-499D-8DF0-55934C0AD1D4}" srcOrd="0" destOrd="0" presId="urn:microsoft.com/office/officeart/2008/layout/VerticalCurvedList"/>
    <dgm:cxn modelId="{A4C2B480-E702-4989-AB3F-4AED793C43B3}" type="presParOf" srcId="{7B9A49DF-1E98-4483-9A73-AA2C6381AD8D}" destId="{BE67FD59-6046-400B-8493-141FFBB0EC7B}" srcOrd="3" destOrd="0" presId="urn:microsoft.com/office/officeart/2008/layout/VerticalCurvedList"/>
    <dgm:cxn modelId="{0BA4431C-01C9-4905-898F-2ACFD99AAE65}" type="presParOf" srcId="{7B9A49DF-1E98-4483-9A73-AA2C6381AD8D}" destId="{E7173297-2E88-49BA-AF91-1D975C79F763}" srcOrd="4" destOrd="0" presId="urn:microsoft.com/office/officeart/2008/layout/VerticalCurvedList"/>
    <dgm:cxn modelId="{C7709D8A-6534-4549-9FA8-1CD909BB4A3C}" type="presParOf" srcId="{E7173297-2E88-49BA-AF91-1D975C79F763}" destId="{42D511B0-7956-40F1-8972-2E31F561029A}" srcOrd="0" destOrd="0" presId="urn:microsoft.com/office/officeart/2008/layout/VerticalCurvedList"/>
    <dgm:cxn modelId="{199AA09D-9011-41AE-8FCF-32128DF3EE74}" type="presParOf" srcId="{7B9A49DF-1E98-4483-9A73-AA2C6381AD8D}" destId="{6FE9DE36-EF62-4FAB-9668-4ECA559AB004}" srcOrd="5" destOrd="0" presId="urn:microsoft.com/office/officeart/2008/layout/VerticalCurvedList"/>
    <dgm:cxn modelId="{1D489631-1C26-469B-961C-F31B17815DAC}" type="presParOf" srcId="{7B9A49DF-1E98-4483-9A73-AA2C6381AD8D}" destId="{0AF8F19E-6F6C-49DA-ACFF-04F91B4F2A67}" srcOrd="6" destOrd="0" presId="urn:microsoft.com/office/officeart/2008/layout/VerticalCurvedList"/>
    <dgm:cxn modelId="{F4A0E70E-849E-4008-8235-F9A303104E52}" type="presParOf" srcId="{0AF8F19E-6F6C-49DA-ACFF-04F91B4F2A67}" destId="{6736BEAC-386E-40E4-BC99-01A892B2DE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F57EF-EA0B-4DDB-89C6-3EE7621C2BD5}">
      <dsp:nvSpPr>
        <dsp:cNvPr id="0" name=""/>
        <dsp:cNvSpPr/>
      </dsp:nvSpPr>
      <dsp:spPr>
        <a:xfrm>
          <a:off x="-4580462" y="-702298"/>
          <a:ext cx="5456335" cy="5456335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893DC-98A6-4C49-9326-293D99019F88}">
      <dsp:nvSpPr>
        <dsp:cNvPr id="0" name=""/>
        <dsp:cNvSpPr/>
      </dsp:nvSpPr>
      <dsp:spPr>
        <a:xfrm>
          <a:off x="563302" y="405173"/>
          <a:ext cx="5961237" cy="810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405173"/>
        <a:ext cx="5961237" cy="810347"/>
      </dsp:txXfrm>
    </dsp:sp>
    <dsp:sp modelId="{FCBA8125-41EE-499D-8DF0-55934C0AD1D4}">
      <dsp:nvSpPr>
        <dsp:cNvPr id="0" name=""/>
        <dsp:cNvSpPr/>
      </dsp:nvSpPr>
      <dsp:spPr>
        <a:xfrm>
          <a:off x="56835" y="303880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7FD59-6046-400B-8493-141FFBB0EC7B}">
      <dsp:nvSpPr>
        <dsp:cNvPr id="0" name=""/>
        <dsp:cNvSpPr/>
      </dsp:nvSpPr>
      <dsp:spPr>
        <a:xfrm>
          <a:off x="857863" y="1620695"/>
          <a:ext cx="5666676" cy="81034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857863" y="1620695"/>
        <a:ext cx="5666676" cy="810347"/>
      </dsp:txXfrm>
    </dsp:sp>
    <dsp:sp modelId="{42D511B0-7956-40F1-8972-2E31F561029A}">
      <dsp:nvSpPr>
        <dsp:cNvPr id="0" name=""/>
        <dsp:cNvSpPr/>
      </dsp:nvSpPr>
      <dsp:spPr>
        <a:xfrm>
          <a:off x="351396" y="1519401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9DE36-EF62-4FAB-9668-4ECA559AB004}">
      <dsp:nvSpPr>
        <dsp:cNvPr id="0" name=""/>
        <dsp:cNvSpPr/>
      </dsp:nvSpPr>
      <dsp:spPr>
        <a:xfrm>
          <a:off x="563302" y="2836216"/>
          <a:ext cx="5961237" cy="810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2836216"/>
        <a:ext cx="5961237" cy="810347"/>
      </dsp:txXfrm>
    </dsp:sp>
    <dsp:sp modelId="{6736BEAC-386E-40E4-BC99-01A892B2DEBA}">
      <dsp:nvSpPr>
        <dsp:cNvPr id="0" name=""/>
        <dsp:cNvSpPr/>
      </dsp:nvSpPr>
      <dsp:spPr>
        <a:xfrm>
          <a:off x="56835" y="2734923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w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E53D-8FAA-4C2D-8746-82CE0FF508E3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41.jp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8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9466" y="1896067"/>
            <a:ext cx="7014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IV</a:t>
            </a:r>
            <a:endParaRPr lang="en-US" sz="5400" b="1" cap="none" spc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4" y="875228"/>
            <a:ext cx="959684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Hình vuông có cạnh 10 cm thì chu vi của nó là: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100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40 cm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40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80 cm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19794" y="1846686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113" y="846582"/>
            <a:ext cx="1162158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Hình chữ nhật có diện tích 800 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độ dài một cạnh là 40 m thì chu vi của nó là: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100 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60 m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120 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1600 m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62594" y="280027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610" y="1992061"/>
            <a:ext cx="1180446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Hình thoi có độ dài hai đường chéo lần lượt là 6 cm, 8 cm thì diện tích của nó là: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48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14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7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24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1965" y="4430499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807394"/>
            <a:ext cx="117202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Hình bình hành có độ dài một cạnh bằng 10 cm và chiều cao tương ứng bằng 5 cm thì diện tích của hình bình hành đó là: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50 cm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25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30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8261" y="2266118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782" y="757415"/>
            <a:ext cx="1199321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Hình thang cân có độ dài hai đáy lần lượt là 4 cm, 10 cm và chiều cao bằng 4 cm thì diện tích của hình thang cân đó là: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56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28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160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9235" y="2703439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42958"/>
            <a:ext cx="997957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</a:rPr>
              <a:t>4.34 (SGK/105):</a:t>
            </a:r>
            <a:r>
              <a:rPr lang="en-US" sz="2800">
                <a:latin typeface="Times New Roman" panose="02020603050405020304" pitchFamily="18" charset="0"/>
                <a:ea typeface="Arial" panose="020B0604020202020204" pitchFamily="34" charset="0"/>
              </a:rPr>
              <a:t> Một mảnh vườn có hình dạng như hình dưới đây. Tính diện tích mảnh vườn.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80" y="1798582"/>
            <a:ext cx="7231958" cy="37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686" y="-93290"/>
            <a:ext cx="7231958" cy="37666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281452" y="78819"/>
            <a:ext cx="0" cy="17499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81452" y="1016869"/>
            <a:ext cx="2349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69860" y="674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003" y="270468"/>
            <a:ext cx="33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798" y="17742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26289"/>
              </p:ext>
            </p:extLst>
          </p:nvPr>
        </p:nvGraphicFramePr>
        <p:xfrm>
          <a:off x="926492" y="3471181"/>
          <a:ext cx="4673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5" imgW="2108160" imgH="253800" progId="Equation.DSMT4">
                  <p:embed/>
                </p:oleObj>
              </mc:Choice>
              <mc:Fallback>
                <p:oleObj name="Equation" r:id="rId5" imgW="2108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6492" y="3471181"/>
                        <a:ext cx="467360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723488"/>
              </p:ext>
            </p:extLst>
          </p:nvPr>
        </p:nvGraphicFramePr>
        <p:xfrm>
          <a:off x="947074" y="4171352"/>
          <a:ext cx="4237843" cy="5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7" imgW="1892160" imgH="253800" progId="Equation.DSMT4">
                  <p:embed/>
                </p:oleObj>
              </mc:Choice>
              <mc:Fallback>
                <p:oleObj name="Equation" r:id="rId7" imgW="1892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7074" y="4171352"/>
                        <a:ext cx="4237843" cy="5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39366"/>
              </p:ext>
            </p:extLst>
          </p:nvPr>
        </p:nvGraphicFramePr>
        <p:xfrm>
          <a:off x="947074" y="4905067"/>
          <a:ext cx="2835584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7074" y="4905067"/>
                        <a:ext cx="2835584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046398"/>
              </p:ext>
            </p:extLst>
          </p:nvPr>
        </p:nvGraphicFramePr>
        <p:xfrm>
          <a:off x="926492" y="5643736"/>
          <a:ext cx="4207636" cy="51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1" imgW="1752480" imgH="215640" progId="Equation.DSMT4">
                  <p:embed/>
                </p:oleObj>
              </mc:Choice>
              <mc:Fallback>
                <p:oleObj name="Equation" r:id="rId11" imgW="1752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6492" y="5643736"/>
                        <a:ext cx="4207636" cy="51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07194"/>
              </p:ext>
            </p:extLst>
          </p:nvPr>
        </p:nvGraphicFramePr>
        <p:xfrm>
          <a:off x="896694" y="6113514"/>
          <a:ext cx="5610188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13" imgW="2336760" imgH="253800" progId="Equation.DSMT4">
                  <p:embed/>
                </p:oleObj>
              </mc:Choice>
              <mc:Fallback>
                <p:oleObj name="Equation" r:id="rId13" imgW="2336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6694" y="6113514"/>
                        <a:ext cx="5610188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82658" y="268966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809" y="189186"/>
            <a:ext cx="9262556" cy="482424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017987" y="1623848"/>
            <a:ext cx="65742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12525" y="2680137"/>
            <a:ext cx="41778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05097" y="50292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82" y="788275"/>
            <a:ext cx="9262556" cy="48242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490846" y="2222936"/>
            <a:ext cx="0" cy="280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3867" y="3279229"/>
            <a:ext cx="30112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7743" y="5770184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6965" y="6063326"/>
            <a:ext cx="2559269" cy="778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145" y="335231"/>
            <a:ext cx="119134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4.36 (SGK – 104):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 Bản thiết kế một bên hiên nhà được biểu thị ở hình sau. Nếu chi phi làm mỗi 9 dm</a:t>
            </a:r>
            <a:r>
              <a:rPr lang="nl-NL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 hiên là 103 nghìn đồng thì chi phí của cả hiên nhà sẽ là bao nhiêu?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21" y="1364707"/>
            <a:ext cx="4666593" cy="331807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5935703"/>
              </p:ext>
            </p:extLst>
          </p:nvPr>
        </p:nvGraphicFramePr>
        <p:xfrm>
          <a:off x="5165777" y="1645948"/>
          <a:ext cx="6579533" cy="405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3535" y="217564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060" y="3404784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236" y="462455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524" y="2157989"/>
            <a:ext cx="43476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hiên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5751" y="3384752"/>
            <a:ext cx="23823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Lấy S : 9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345" y="4570690"/>
            <a:ext cx="47772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Lấy kết quả bước 2 x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436896" y="115910"/>
            <a:ext cx="5883633" cy="2382591"/>
          </a:xfrm>
          <a:prstGeom prst="cloudCallout">
            <a:avLst>
              <a:gd name="adj1" fmla="val -27400"/>
              <a:gd name="adj2" fmla="val 84663"/>
            </a:avLst>
          </a:prstGeom>
          <a:solidFill>
            <a:srgbClr val="EE9F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 chúng ta được học những gì?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98" y="2498501"/>
            <a:ext cx="5608615" cy="45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041" y="737937"/>
            <a:ext cx="106417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Ôn tập lại lý thuyết theo SGK và các dạng bài tập đã chữa.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BTVN: </a:t>
            </a: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4.36 và các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còn lại (SGK + SBT).</a:t>
            </a:r>
            <a:endParaRPr lang="en-US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2556" y="2084467"/>
            <a:ext cx="833914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smtClean="0">
                <a:ln/>
                <a:solidFill>
                  <a:srgbClr val="FF0000"/>
                </a:solidFill>
                <a:latin typeface=".VnCommercial Script" panose="020B7200000000000000" pitchFamily="34" charset="0"/>
              </a:rPr>
              <a:t>Thank you!</a:t>
            </a:r>
            <a:endParaRPr lang="en-US" sz="20000" b="1">
              <a:ln/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327305" y="386369"/>
            <a:ext cx="597956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61" y="2111795"/>
            <a:ext cx="2898551" cy="2173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88" y="2111795"/>
            <a:ext cx="2849511" cy="1799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8" y="0"/>
            <a:ext cx="2854817" cy="17128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869" y="0"/>
            <a:ext cx="2003866" cy="1970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10" y="4547895"/>
            <a:ext cx="2866417" cy="1894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644" y="5041867"/>
            <a:ext cx="2321283" cy="18161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661" y="4520268"/>
            <a:ext cx="2132927" cy="194979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310399" y="333348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10399" y="471152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39530" y="386369"/>
            <a:ext cx="8453" cy="13265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26850" y="2813205"/>
            <a:ext cx="1" cy="5202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22041" y="2830267"/>
            <a:ext cx="0" cy="22116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</p:cNvCxnSpPr>
          <p:nvPr/>
        </p:nvCxnSpPr>
        <p:spPr>
          <a:xfrm flipV="1">
            <a:off x="7237927" y="5949933"/>
            <a:ext cx="1730734" cy="1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7317" y="1717258"/>
            <a:ext cx="4201903" cy="11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16630"/>
              </p:ext>
            </p:extLst>
          </p:nvPr>
        </p:nvGraphicFramePr>
        <p:xfrm>
          <a:off x="8413169" y="2662789"/>
          <a:ext cx="1019648" cy="4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4" imgW="482391" imgH="190417" progId="Equation.DSMT4">
                  <p:embed/>
                </p:oleObj>
              </mc:Choice>
              <mc:Fallback>
                <p:oleObj name="Equation" r:id="rId4" imgW="48239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169" y="2662789"/>
                        <a:ext cx="1019648" cy="407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09097"/>
              </p:ext>
            </p:extLst>
          </p:nvPr>
        </p:nvGraphicFramePr>
        <p:xfrm>
          <a:off x="10177564" y="2611273"/>
          <a:ext cx="1871011" cy="52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6" imgW="875834" imgH="248035" progId="Equation.DSMT4">
                  <p:embed/>
                </p:oleObj>
              </mc:Choice>
              <mc:Fallback>
                <p:oleObj name="Equation" r:id="rId6" imgW="875834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77564" y="2611273"/>
                        <a:ext cx="1871011" cy="52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88986" y="571032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Bốn cạnh bằng nhau; Hai đường chéo vuông góc với nhau;  Các cạnh đối song song với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góc đối bằng nhau.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188985" y="1498703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 cạnh bằng nhau; Bốn góc bằng nhau và bằng 90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đường chéo bằng nhau.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188984" y="2481154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cạnh đối bằng nhau; Các góc đối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cạnh đối song song và bằng nhau.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1188983" y="3369969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Bốn góc bằng nhau và bằng 90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cạnh đối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đường chéo bằng nhau.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1188982" y="4158342"/>
            <a:ext cx="6781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bên bằng nhau; Hai đường chéo bằng nhau; Hai cạnh đáy song song với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góc kề một đấy bằng nhau.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175339" y="5376405"/>
            <a:ext cx="6096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300"/>
              </a:spcAft>
            </a:pPr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cạnh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góc bằng nhau và bằng 60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1188982" y="6118783"/>
            <a:ext cx="6781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 cạnh bằng nhau; Sáu góc bằng nhau, mỗi góc bằng 120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đường chéo chính bằng nhau.</a:t>
            </a:r>
            <a:endParaRPr lang="en-US" sz="200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94620"/>
              </p:ext>
            </p:extLst>
          </p:nvPr>
        </p:nvGraphicFramePr>
        <p:xfrm>
          <a:off x="8343887" y="551251"/>
          <a:ext cx="1257682" cy="90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8" imgW="609198" imgH="438748" progId="Equation.DSMT4">
                  <p:embed/>
                </p:oleObj>
              </mc:Choice>
              <mc:Fallback>
                <p:oleObj name="Equation" r:id="rId8" imgW="609198" imgH="438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3887" y="551251"/>
                        <a:ext cx="1257682" cy="90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10938"/>
              </p:ext>
            </p:extLst>
          </p:nvPr>
        </p:nvGraphicFramePr>
        <p:xfrm>
          <a:off x="10579669" y="839249"/>
          <a:ext cx="1100472" cy="35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10" imgW="533273" imgH="171606" progId="Equation.DSMT4">
                  <p:embed/>
                </p:oleObj>
              </mc:Choice>
              <mc:Fallback>
                <p:oleObj name="Equation" r:id="rId10" imgW="533273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79669" y="839249"/>
                        <a:ext cx="1100472" cy="35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72638"/>
              </p:ext>
            </p:extLst>
          </p:nvPr>
        </p:nvGraphicFramePr>
        <p:xfrm>
          <a:off x="8399617" y="1747870"/>
          <a:ext cx="1000842" cy="45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12" imgW="456988" imgH="209820" progId="Equation.DSMT4">
                  <p:embed/>
                </p:oleObj>
              </mc:Choice>
              <mc:Fallback>
                <p:oleObj name="Equation" r:id="rId12" imgW="456988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99617" y="1747870"/>
                        <a:ext cx="1000842" cy="45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77603"/>
              </p:ext>
            </p:extLst>
          </p:nvPr>
        </p:nvGraphicFramePr>
        <p:xfrm>
          <a:off x="10629763" y="1747870"/>
          <a:ext cx="1125945" cy="37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14" imgW="514202" imgH="171606" progId="Equation.DSMT4">
                  <p:embed/>
                </p:oleObj>
              </mc:Choice>
              <mc:Fallback>
                <p:oleObj name="Equation" r:id="rId14" imgW="514202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29763" y="1747870"/>
                        <a:ext cx="1125945" cy="37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76979"/>
              </p:ext>
            </p:extLst>
          </p:nvPr>
        </p:nvGraphicFramePr>
        <p:xfrm>
          <a:off x="8413169" y="3547133"/>
          <a:ext cx="1019648" cy="4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16" imgW="476060" imgH="190713" progId="Equation.DSMT4">
                  <p:embed/>
                </p:oleObj>
              </mc:Choice>
              <mc:Fallback>
                <p:oleObj name="Equation" r:id="rId16" imgW="476060" imgH="1907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13169" y="3547133"/>
                        <a:ext cx="1019648" cy="407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181931"/>
              </p:ext>
            </p:extLst>
          </p:nvPr>
        </p:nvGraphicFramePr>
        <p:xfrm>
          <a:off x="10198132" y="3563729"/>
          <a:ext cx="1876152" cy="53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18" imgW="875834" imgH="248035" progId="Equation.DSMT4">
                  <p:embed/>
                </p:oleObj>
              </mc:Choice>
              <mc:Fallback>
                <p:oleObj name="Equation" r:id="rId18" imgW="875834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98132" y="3563729"/>
                        <a:ext cx="1876152" cy="530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31009"/>
              </p:ext>
            </p:extLst>
          </p:nvPr>
        </p:nvGraphicFramePr>
        <p:xfrm>
          <a:off x="8116014" y="4238294"/>
          <a:ext cx="1850484" cy="94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20" imgW="894906" imgH="457855" progId="Equation.DSMT4">
                  <p:embed/>
                </p:oleObj>
              </mc:Choice>
              <mc:Fallback>
                <p:oleObj name="Equation" r:id="rId20" imgW="894906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16014" y="4238294"/>
                        <a:ext cx="1850484" cy="944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7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3" y="349975"/>
            <a:ext cx="12092804" cy="53642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88673" y="404948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84" y="321296"/>
            <a:ext cx="11744558" cy="44195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39888" y="4211832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1003338"/>
            <a:ext cx="1175221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Khẳng định nào sau đây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hình chữ nhật: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Bốn góc bằng nhau và bằng 60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Hai đường chéo không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Bốn góc bằng nhau và bằng 90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Hai đường chéo song song với nhau.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0342" y="2939143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503" y="2432599"/>
            <a:ext cx="885226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Khẳng định nào sau đây là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hình lục giác đều: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Các góc bằng nhau và bằng 90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Đường chéo chính bằng đường chéo phụ.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Các góc bằng nhau và bằng 60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Các đường chéo chính bằng nhau.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82858" y="482560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673" y="807393"/>
            <a:ext cx="96752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Khẳng định nào sau đây là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Hai đường chéo của hình vuông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Hai góc kề một đáy của hình thang cân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Trong hình thoi, các góc đối không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Trong hình chữ nhật, hai đường chéo cắt nhau tại trung điểm của mỗi đường.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23406" y="2246811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469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.VnCommercial Script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23</cp:revision>
  <dcterms:created xsi:type="dcterms:W3CDTF">2021-07-20T10:59:14Z</dcterms:created>
  <dcterms:modified xsi:type="dcterms:W3CDTF">2021-07-29T14:37:34Z</dcterms:modified>
</cp:coreProperties>
</file>