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6"/>
  </p:notesMasterIdLst>
  <p:sldIdLst>
    <p:sldId id="271" r:id="rId2"/>
    <p:sldId id="323" r:id="rId3"/>
    <p:sldId id="324" r:id="rId4"/>
    <p:sldId id="316" r:id="rId5"/>
    <p:sldId id="352" r:id="rId6"/>
    <p:sldId id="359" r:id="rId7"/>
    <p:sldId id="360" r:id="rId8"/>
    <p:sldId id="361" r:id="rId9"/>
    <p:sldId id="362" r:id="rId10"/>
    <p:sldId id="363" r:id="rId11"/>
    <p:sldId id="353" r:id="rId12"/>
    <p:sldId id="332" r:id="rId13"/>
    <p:sldId id="337" r:id="rId14"/>
    <p:sldId id="339" r:id="rId15"/>
    <p:sldId id="340" r:id="rId16"/>
    <p:sldId id="341" r:id="rId17"/>
    <p:sldId id="336" r:id="rId18"/>
    <p:sldId id="311" r:id="rId19"/>
    <p:sldId id="364" r:id="rId20"/>
    <p:sldId id="355" r:id="rId21"/>
    <p:sldId id="322" r:id="rId22"/>
    <p:sldId id="325" r:id="rId23"/>
    <p:sldId id="317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66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6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67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0513" y="235581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Question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212" y="943467"/>
            <a:ext cx="10848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Located in </a:t>
            </a:r>
            <a:r>
              <a:rPr lang="en-US" sz="3600" dirty="0" err="1">
                <a:solidFill>
                  <a:srgbClr val="C00000"/>
                </a:solidFill>
              </a:rPr>
              <a:t>Kien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Giang</a:t>
            </a:r>
            <a:r>
              <a:rPr lang="en-US" sz="3600" dirty="0">
                <a:solidFill>
                  <a:srgbClr val="C00000"/>
                </a:solidFill>
              </a:rPr>
              <a:t> Province, it is recognized as one of the three highest priority sites for wetland conservation in the Mekong Delta.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4145" y="4005017"/>
            <a:ext cx="3923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U MINH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THUONG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NATIONAL PARK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829" y="2680498"/>
            <a:ext cx="5325218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53054"/>
            <a:ext cx="10390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Work in pairs. Look at the photos and discuss the questions.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19" b="87766" l="462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23631">
            <a:off x="-69283" y="3133653"/>
            <a:ext cx="5460661" cy="4313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40" b="8946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7830">
            <a:off x="4076720" y="1396507"/>
            <a:ext cx="4038557" cy="44005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6924" y="3859223"/>
            <a:ext cx="5639908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i="1" dirty="0"/>
              <a:t>+ Have you ever been to U Minh </a:t>
            </a:r>
            <a:r>
              <a:rPr lang="en-US" sz="3600" i="1" dirty="0" err="1"/>
              <a:t>Thuong</a:t>
            </a:r>
            <a:r>
              <a:rPr lang="en-US" sz="3600" i="1" dirty="0"/>
              <a:t> National Park? Where is it?</a:t>
            </a:r>
            <a:endParaRPr lang="en-US" sz="3600" dirty="0"/>
          </a:p>
          <a:p>
            <a:r>
              <a:rPr lang="en-US" sz="3600" i="1" dirty="0"/>
              <a:t>+ What did/can you see in the park?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35977" y="1502681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unique (</a:t>
            </a:r>
            <a:r>
              <a:rPr lang="en-US" sz="6000" b="1" dirty="0" err="1">
                <a:solidFill>
                  <a:schemeClr val="accent2"/>
                </a:solidFill>
              </a:rPr>
              <a:t>adj</a:t>
            </a:r>
            <a:r>
              <a:rPr lang="en-US" sz="60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5977" y="5190909"/>
            <a:ext cx="5558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/>
              <a:t>being the only one of its kind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37084" y="2630208"/>
            <a:ext cx="1794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/juˈniːk/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116" y="1975972"/>
            <a:ext cx="4686954" cy="2943636"/>
          </a:xfrm>
          <a:prstGeom prst="rect">
            <a:avLst/>
          </a:prstGeom>
        </p:spPr>
      </p:pic>
      <p:pic>
        <p:nvPicPr>
          <p:cNvPr id="6" name="unique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81741" y="3564069"/>
            <a:ext cx="796753" cy="7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mangrove (n) 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234" y="4629880"/>
            <a:ext cx="6130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tropical tree that grows in mud or at the edge of rivers and has roots that are above ground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2805" y="2749446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/ˈmæŋɡrəʊv/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615" y="2126751"/>
            <a:ext cx="5355080" cy="3360224"/>
          </a:xfrm>
          <a:prstGeom prst="rect">
            <a:avLst/>
          </a:prstGeom>
        </p:spPr>
      </p:pic>
      <p:pic>
        <p:nvPicPr>
          <p:cNvPr id="6" name="mangr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58938" y="3603663"/>
            <a:ext cx="818331" cy="81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chemeClr val="accent2"/>
                </a:solidFill>
              </a:rPr>
              <a:t>delta (n) 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964" y="4542981"/>
            <a:ext cx="6769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an area of land, like a triangle in shape, where a river has split into several smaller rivers before entering the sea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5458" y="2749446"/>
            <a:ext cx="1702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deltə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9516" t="-7125" r="-4564" b="7125"/>
          <a:stretch/>
        </p:blipFill>
        <p:spPr>
          <a:xfrm>
            <a:off x="7022926" y="1723229"/>
            <a:ext cx="5169074" cy="3172268"/>
          </a:xfrm>
          <a:prstGeom prst="rect">
            <a:avLst/>
          </a:prstGeom>
        </p:spPr>
      </p:pic>
      <p:pic>
        <p:nvPicPr>
          <p:cNvPr id="6" name="del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37404" y="3612208"/>
            <a:ext cx="714342" cy="71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pangolin (n)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600" y="4422114"/>
            <a:ext cx="6130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small animal from Africa or Asia that eats insects, and has a long nose, tongue and tail, and hard scales on its body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4400" y="2771761"/>
            <a:ext cx="2831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pæŋˈɡəʊlɪn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930" y="1621533"/>
            <a:ext cx="5258534" cy="4096322"/>
          </a:xfrm>
          <a:prstGeom prst="rect">
            <a:avLst/>
          </a:prstGeom>
        </p:spPr>
      </p:pic>
      <p:pic>
        <p:nvPicPr>
          <p:cNvPr id="8" name="pangol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66533" y="3669694"/>
            <a:ext cx="709852" cy="7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31798" y="1723228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floating (</a:t>
            </a:r>
            <a:r>
              <a:rPr lang="en-US" sz="6000" b="1" dirty="0" err="1">
                <a:solidFill>
                  <a:schemeClr val="accent2"/>
                </a:solidFill>
              </a:rPr>
              <a:t>adj</a:t>
            </a:r>
            <a:r>
              <a:rPr lang="en-US" sz="6000" b="1" dirty="0">
                <a:solidFill>
                  <a:schemeClr val="accent2"/>
                </a:solidFill>
              </a:rPr>
              <a:t>)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825" y="4659061"/>
            <a:ext cx="5749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/>
              <a:t>staying on or near the surface of a liquid and not sink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9569" y="2749446"/>
            <a:ext cx="2036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/ˈfləʊtɪŋ/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874" y="1861441"/>
            <a:ext cx="5696745" cy="3867690"/>
          </a:xfrm>
          <a:prstGeom prst="rect">
            <a:avLst/>
          </a:prstGeom>
        </p:spPr>
      </p:pic>
      <p:pic>
        <p:nvPicPr>
          <p:cNvPr id="6" name="float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12888" y="3525132"/>
            <a:ext cx="755016" cy="7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88406"/>
              </p:ext>
            </p:extLst>
          </p:nvPr>
        </p:nvGraphicFramePr>
        <p:xfrm>
          <a:off x="0" y="1"/>
          <a:ext cx="12192000" cy="69049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3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</a:rPr>
                        <a:t>Form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</a:rPr>
                        <a:t>Pronunciation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</a:rPr>
                        <a:t>Meaning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21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unique (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juˈniːk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being the only one of its kind</a:t>
                      </a:r>
                      <a:endParaRPr lang="en-US" sz="27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6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mangrove (n) 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mæŋɡrəʊv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tropical tree that grows in mud or at the edge of rivers and has roots that are above ground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2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delta (n) 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deltə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 area of land, like a triangle in shape, where a river has split into several smaller rivers before entering the sea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2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pangolin (n)</a:t>
                      </a:r>
                      <a:endParaRPr lang="en-US" sz="27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/pæŋˈɡəʊlɪn/</a:t>
                      </a:r>
                      <a:endParaRPr lang="en-US" sz="27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small animal from Africa or Asia that eats insects, and has a long nose, tongue and tail, and hard scales on its body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220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 floating (adj)</a:t>
                      </a:r>
                      <a:endParaRPr lang="en-US" sz="27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fləʊtɪŋ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staying on or near the surface of a liquid and not sink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article and m</a:t>
            </a:r>
            <a:r>
              <a:rPr lang="en-GB" sz="2800" b="1" dirty="0" err="1">
                <a:cs typeface="Arial" panose="020B0604020202020204" pitchFamily="34" charset="0"/>
              </a:rPr>
              <a:t>atch</a:t>
            </a:r>
            <a:r>
              <a:rPr lang="en-GB" sz="2800" b="1" dirty="0">
                <a:cs typeface="Arial" panose="020B0604020202020204" pitchFamily="34" charset="0"/>
              </a:rPr>
              <a:t> the headings (1-4) with the appropriate paragraph (A-D</a:t>
            </a:r>
            <a:r>
              <a:rPr lang="en-GB" sz="2800" b="1" dirty="0" smtClean="0">
                <a:cs typeface="Arial" panose="020B0604020202020204" pitchFamily="34" charset="0"/>
              </a:rPr>
              <a:t>).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8691" y="2154641"/>
            <a:ext cx="10037003" cy="2360869"/>
            <a:chOff x="1077498" y="2167214"/>
            <a:chExt cx="10037003" cy="23608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7498" y="2607333"/>
              <a:ext cx="10037003" cy="19207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7498" y="2167214"/>
              <a:ext cx="1733184" cy="45610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129344" y="2149732"/>
            <a:ext cx="287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Location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95" y="5057227"/>
            <a:ext cx="11675390" cy="15137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1758" y="4968158"/>
            <a:ext cx="250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Geography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8" y="1893834"/>
            <a:ext cx="11500292" cy="477789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article and m</a:t>
            </a:r>
            <a:r>
              <a:rPr lang="en-GB" sz="2800" b="1" dirty="0" err="1">
                <a:cs typeface="Arial" panose="020B0604020202020204" pitchFamily="34" charset="0"/>
              </a:rPr>
              <a:t>atch</a:t>
            </a:r>
            <a:r>
              <a:rPr lang="en-GB" sz="2800" b="1" dirty="0">
                <a:cs typeface="Arial" panose="020B0604020202020204" pitchFamily="34" charset="0"/>
              </a:rPr>
              <a:t> the headings (1-4) with the appropriate paragraph (A-D</a:t>
            </a:r>
            <a:r>
              <a:rPr lang="en-GB" sz="2800" b="1" dirty="0" smtClean="0">
                <a:cs typeface="Arial" panose="020B0604020202020204" pitchFamily="34" charset="0"/>
              </a:rPr>
              <a:t>).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810" y="1802829"/>
            <a:ext cx="3205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Flora and fauna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810" y="4403873"/>
            <a:ext cx="347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Best time to visit</a:t>
            </a:r>
          </a:p>
        </p:txBody>
      </p:sp>
    </p:spTree>
    <p:extLst>
      <p:ext uri="{BB962C8B-B14F-4D97-AF65-F5344CB8AC3E}">
        <p14:creationId xmlns:p14="http://schemas.microsoft.com/office/powerpoint/2010/main" val="10265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034794" y="4334908"/>
            <a:ext cx="1065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U Minh </a:t>
            </a:r>
            <a:r>
              <a:rPr lang="en-US" sz="4800" b="1" dirty="0" err="1">
                <a:solidFill>
                  <a:srgbClr val="0070C0"/>
                </a:solidFill>
              </a:rPr>
              <a:t>Thuong</a:t>
            </a:r>
            <a:r>
              <a:rPr lang="en-US" sz="4800" b="1" dirty="0">
                <a:solidFill>
                  <a:srgbClr val="0070C0"/>
                </a:solidFill>
              </a:rPr>
              <a:t> – A unique national park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ecosystem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667" y="2075861"/>
            <a:ext cx="117421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36427"/>
                </a:solidFill>
              </a:rPr>
              <a:t>1. </a:t>
            </a:r>
            <a:r>
              <a:rPr lang="en-US" sz="3600" dirty="0">
                <a:solidFill>
                  <a:srgbClr val="242021"/>
                </a:solidFill>
              </a:rPr>
              <a:t>U Minh </a:t>
            </a:r>
            <a:r>
              <a:rPr lang="en-US" sz="3600" dirty="0" err="1">
                <a:solidFill>
                  <a:srgbClr val="242021"/>
                </a:solidFill>
              </a:rPr>
              <a:t>Thuong</a:t>
            </a:r>
            <a:r>
              <a:rPr lang="en-US" sz="3600" dirty="0">
                <a:solidFill>
                  <a:srgbClr val="242021"/>
                </a:solidFill>
              </a:rPr>
              <a:t> National Park is famous for its rare and rich </a:t>
            </a:r>
            <a:r>
              <a:rPr lang="en-US" sz="3600" dirty="0" smtClean="0">
                <a:solidFill>
                  <a:srgbClr val="949599"/>
                </a:solidFill>
              </a:rPr>
              <a:t>____________</a:t>
            </a:r>
            <a:r>
              <a:rPr lang="en-US" sz="3600" dirty="0" smtClean="0">
                <a:solidFill>
                  <a:srgbClr val="242021"/>
                </a:solidFill>
              </a:rPr>
              <a:t>.</a:t>
            </a:r>
            <a:endParaRPr lang="en-US" sz="3600" dirty="0">
              <a:solidFill>
                <a:srgbClr val="242021"/>
              </a:solidFill>
            </a:endParaRPr>
          </a:p>
          <a:p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Waterways surround the </a:t>
            </a:r>
            <a:r>
              <a:rPr lang="en-US" sz="3600" dirty="0" smtClean="0">
                <a:solidFill>
                  <a:srgbClr val="949599"/>
                </a:solidFill>
              </a:rPr>
              <a:t>___________ </a:t>
            </a:r>
            <a:r>
              <a:rPr lang="en-US" sz="3600" dirty="0" smtClean="0">
                <a:solidFill>
                  <a:srgbClr val="242021"/>
                </a:solidFill>
              </a:rPr>
              <a:t>of </a:t>
            </a:r>
            <a:r>
              <a:rPr lang="en-US" sz="3600" dirty="0">
                <a:solidFill>
                  <a:srgbClr val="242021"/>
                </a:solidFill>
              </a:rPr>
              <a:t>the national park.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3. </a:t>
            </a:r>
            <a:r>
              <a:rPr lang="en-US" sz="3600" dirty="0">
                <a:solidFill>
                  <a:srgbClr val="242021"/>
                </a:solidFill>
              </a:rPr>
              <a:t>It has more than two hundred </a:t>
            </a:r>
            <a:r>
              <a:rPr lang="en-US" sz="3600" dirty="0" smtClean="0">
                <a:solidFill>
                  <a:srgbClr val="949599"/>
                </a:solidFill>
              </a:rPr>
              <a:t>_______________. </a:t>
            </a:r>
            <a:endParaRPr lang="en-US" sz="3600" dirty="0">
              <a:solidFill>
                <a:srgbClr val="242021"/>
              </a:solidFill>
            </a:endParaRPr>
          </a:p>
          <a:p>
            <a:r>
              <a:rPr lang="en-US" sz="3600" b="1" dirty="0">
                <a:solidFill>
                  <a:srgbClr val="E36427"/>
                </a:solidFill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You can find nearly 200 types of birds and 32 </a:t>
            </a:r>
            <a:r>
              <a:rPr lang="en-US" sz="3600" dirty="0" smtClean="0">
                <a:solidFill>
                  <a:srgbClr val="949599"/>
                </a:solidFill>
              </a:rPr>
              <a:t>__________________ </a:t>
            </a:r>
            <a:r>
              <a:rPr lang="en-US" sz="3600" dirty="0" smtClean="0">
                <a:solidFill>
                  <a:srgbClr val="242021"/>
                </a:solidFill>
              </a:rPr>
              <a:t>there</a:t>
            </a:r>
            <a:r>
              <a:rPr lang="en-US" sz="3600" dirty="0">
                <a:solidFill>
                  <a:srgbClr val="242021"/>
                </a:solidFill>
              </a:rPr>
              <a:t>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5. </a:t>
            </a:r>
            <a:r>
              <a:rPr lang="en-US" sz="3600" dirty="0">
                <a:solidFill>
                  <a:srgbClr val="242021"/>
                </a:solidFill>
              </a:rPr>
              <a:t>The best time to visit U Minh </a:t>
            </a:r>
            <a:r>
              <a:rPr lang="en-US" sz="3600" dirty="0" err="1">
                <a:solidFill>
                  <a:srgbClr val="242021"/>
                </a:solidFill>
              </a:rPr>
              <a:t>Thuong</a:t>
            </a:r>
            <a:r>
              <a:rPr lang="en-US" sz="3600" dirty="0">
                <a:solidFill>
                  <a:srgbClr val="242021"/>
                </a:solidFill>
              </a:rPr>
              <a:t> National Park is from </a:t>
            </a:r>
            <a:r>
              <a:rPr lang="en-US" sz="3600" dirty="0" smtClean="0">
                <a:solidFill>
                  <a:srgbClr val="949599"/>
                </a:solidFill>
              </a:rPr>
              <a:t>__________________. </a:t>
            </a:r>
            <a:endParaRPr lang="en-US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cs typeface="Arial" panose="020B0604020202020204" pitchFamily="34" charset="0"/>
              </a:rPr>
              <a:t>Read the article again and complete the sentences with no more than three words.  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356" y="2651846"/>
            <a:ext cx="316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cs typeface="Arial" panose="020B0604020202020204" pitchFamily="34" charset="0"/>
              </a:rPr>
              <a:t>biodiversity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2634" y="3196097"/>
            <a:ext cx="316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cs typeface="Arial" panose="020B0604020202020204" pitchFamily="34" charset="0"/>
              </a:rPr>
              <a:t>central part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03" y="4817195"/>
            <a:ext cx="437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cs typeface="Arial" panose="020B0604020202020204" pitchFamily="34" charset="0"/>
              </a:rPr>
              <a:t>t</a:t>
            </a:r>
            <a:r>
              <a:rPr lang="en-US" sz="3600" dirty="0" smtClean="0">
                <a:solidFill>
                  <a:srgbClr val="00B0F0"/>
                </a:solidFill>
                <a:cs typeface="Arial" panose="020B0604020202020204" pitchFamily="34" charset="0"/>
              </a:rPr>
              <a:t>ypes of mammals</a:t>
            </a:r>
            <a:endParaRPr lang="en-US" sz="36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6083" y="3735390"/>
            <a:ext cx="437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cs typeface="Arial" panose="020B0604020202020204" pitchFamily="34" charset="0"/>
              </a:rPr>
              <a:t>species of plants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999" y="5908274"/>
            <a:ext cx="437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cs typeface="Arial" panose="020B0604020202020204" pitchFamily="34" charset="0"/>
              </a:rPr>
              <a:t>August to November</a:t>
            </a: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cs typeface="Arial" panose="020B0604020202020204" pitchFamily="34" charset="0"/>
              </a:rPr>
              <a:t>Discussion.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8034" y="1683394"/>
            <a:ext cx="9475704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ea typeface="Times New Roman" panose="02020603050405020304" pitchFamily="18" charset="0"/>
              </a:rPr>
              <a:t>Why do we need national parks?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effectLst/>
                <a:ea typeface="Times New Roman" panose="02020603050405020304" pitchFamily="18" charset="0"/>
              </a:rPr>
              <a:t>What should we do to protect them?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438" y="3358503"/>
            <a:ext cx="7293659" cy="32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18315" y="2223986"/>
            <a:ext cx="10895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 Minh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Thuong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National Park;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257" y="2242896"/>
            <a:ext cx="10592269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+mn-lt"/>
                <a:cs typeface="Arial" panose="020B0604020202020204" pitchFamily="34" charset="0"/>
              </a:rPr>
              <a:t>Write a </a:t>
            </a:r>
            <a:r>
              <a:rPr lang="en-US" sz="4000" dirty="0">
                <a:latin typeface="+mn-lt"/>
              </a:rPr>
              <a:t>short paragraph about how to protect national parks in </a:t>
            </a:r>
            <a:r>
              <a:rPr lang="en-US" sz="4000" dirty="0" smtClean="0">
                <a:latin typeface="+mn-lt"/>
              </a:rPr>
              <a:t>Viet Nam</a:t>
            </a:r>
            <a:r>
              <a:rPr lang="en-US" sz="4000" dirty="0">
                <a:latin typeface="+mn-lt"/>
              </a:rPr>
              <a:t>.</a:t>
            </a:r>
            <a:endParaRPr lang="en-GB" sz="4000" dirty="0" smtClean="0">
              <a:latin typeface="+mn-lt"/>
              <a:cs typeface="Arial" panose="020B0604020202020204" pitchFamily="34" charset="0"/>
            </a:endParaRP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smtClean="0">
                <a:latin typeface="+mn-lt"/>
                <a:cs typeface="Arial" panose="020B0604020202020204" pitchFamily="34" charset="0"/>
              </a:rPr>
              <a:t>Do </a:t>
            </a:r>
            <a:r>
              <a:rPr lang="en-GB" sz="4000" smtClean="0">
                <a:latin typeface="+mn-lt"/>
                <a:cs typeface="Arial" panose="020B0604020202020204" pitchFamily="34" charset="0"/>
              </a:rPr>
              <a:t>the exercises </a:t>
            </a:r>
            <a:r>
              <a:rPr lang="en-GB" sz="4000" dirty="0">
                <a:latin typeface="+mn-lt"/>
                <a:cs typeface="Arial" panose="020B0604020202020204" pitchFamily="34" charset="0"/>
              </a:rPr>
              <a:t>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  <a:cs typeface="Arial" panose="020B0604020202020204" pitchFamily="34" charset="0"/>
              </a:rPr>
              <a:t>Prepare for Lesson 4 - Unit 10.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7182" y="5969377"/>
            <a:ext cx="587763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341631" y="1013707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078205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013707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Quiz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013589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Task 1: Discussion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098136"/>
            <a:ext cx="4879385" cy="12537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Task 2: M</a:t>
            </a:r>
            <a:r>
              <a:rPr lang="en-GB" sz="2400" dirty="0" err="1" smtClean="0">
                <a:solidFill>
                  <a:schemeClr val="tx1"/>
                </a:solidFill>
              </a:rPr>
              <a:t>atch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the </a:t>
            </a:r>
            <a:r>
              <a:rPr lang="en-GB" sz="2400">
                <a:solidFill>
                  <a:schemeClr val="tx1"/>
                </a:solidFill>
              </a:rPr>
              <a:t>headings </a:t>
            </a:r>
            <a:r>
              <a:rPr lang="en-GB" sz="2400" smtClean="0">
                <a:solidFill>
                  <a:schemeClr val="tx1"/>
                </a:solidFill>
              </a:rPr>
              <a:t>to</a:t>
            </a:r>
            <a:r>
              <a:rPr lang="en-GB" sz="2400" smtClean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the paragraphs.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Task 3: Complete </a:t>
            </a:r>
            <a:r>
              <a:rPr lang="en-GB" sz="2400" dirty="0">
                <a:solidFill>
                  <a:schemeClr val="tx1"/>
                </a:solidFill>
              </a:rPr>
              <a:t>the </a:t>
            </a:r>
            <a:r>
              <a:rPr lang="en-GB" sz="2400" dirty="0" smtClean="0">
                <a:solidFill>
                  <a:schemeClr val="tx1"/>
                </a:solidFill>
              </a:rPr>
              <a:t>sentences.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25398" y="1341409"/>
            <a:ext cx="816268" cy="73679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1" y="2405907"/>
            <a:ext cx="794288" cy="10175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5" y="4569354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37020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Homework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5" y="4902428"/>
            <a:ext cx="560380" cy="87186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5" cy="79079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569354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tx1"/>
                </a:solidFill>
              </a:rPr>
              <a:t>Task 4: Discussion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4438" y="1744134"/>
            <a:ext cx="11426629" cy="4673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/>
              <a:t>- Work in 4 groups.</a:t>
            </a:r>
          </a:p>
          <a:p>
            <a:r>
              <a:rPr lang="en-US" sz="3400" dirty="0"/>
              <a:t>- Clues about national parks in </a:t>
            </a:r>
            <a:r>
              <a:rPr lang="en-US" sz="3400" dirty="0" smtClean="0"/>
              <a:t>Viet </a:t>
            </a:r>
            <a:r>
              <a:rPr lang="en-US" sz="3400" dirty="0"/>
              <a:t>N</a:t>
            </a:r>
            <a:r>
              <a:rPr lang="en-US" sz="3400" dirty="0" smtClean="0"/>
              <a:t>am </a:t>
            </a:r>
            <a:r>
              <a:rPr lang="en-US" sz="3400" dirty="0"/>
              <a:t>are shown on the slides. </a:t>
            </a:r>
          </a:p>
          <a:p>
            <a:r>
              <a:rPr lang="en-US" sz="3400" dirty="0"/>
              <a:t>- If you know the name of the national park </a:t>
            </a:r>
            <a:r>
              <a:rPr lang="en-US" sz="3400" dirty="0">
                <a:sym typeface="Wingdings" panose="05000000000000000000" pitchFamily="2" charset="2"/>
              </a:rPr>
              <a:t></a:t>
            </a:r>
            <a:r>
              <a:rPr lang="en-US" sz="3400" dirty="0"/>
              <a:t> say BINGO and grab the chance to answer.</a:t>
            </a:r>
          </a:p>
          <a:p>
            <a:r>
              <a:rPr lang="en-US" sz="3400" dirty="0"/>
              <a:t>- If the answer is correct </a:t>
            </a:r>
            <a:r>
              <a:rPr lang="en-US" sz="3400" dirty="0">
                <a:sym typeface="Wingdings" panose="05000000000000000000" pitchFamily="2" charset="2"/>
              </a:rPr>
              <a:t> </a:t>
            </a:r>
            <a:r>
              <a:rPr lang="en-US" sz="3400" dirty="0"/>
              <a:t>one point.</a:t>
            </a:r>
          </a:p>
          <a:p>
            <a:r>
              <a:rPr lang="en-US" sz="3400" dirty="0"/>
              <a:t>- If the answer is incorrect </a:t>
            </a:r>
            <a:r>
              <a:rPr lang="en-US" sz="3400" dirty="0">
                <a:sym typeface="Wingdings" panose="05000000000000000000" pitchFamily="2" charset="2"/>
              </a:rPr>
              <a:t></a:t>
            </a:r>
            <a:r>
              <a:rPr lang="en-US" sz="3400" dirty="0"/>
              <a:t> the chance is for another team.</a:t>
            </a:r>
          </a:p>
          <a:p>
            <a:r>
              <a:rPr lang="en-US" sz="3400" dirty="0"/>
              <a:t>- The group with the highest points will be the winner.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0134" y="584370"/>
            <a:ext cx="980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QUIZ: NATIONAL PARKS IN VIET NAM</a:t>
            </a:r>
            <a:endParaRPr lang="en-GB" sz="4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0513" y="361872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Question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212" y="1069758"/>
            <a:ext cx="10848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This national park has a favorable geographical position: bordering with Ha Long Bay, near </a:t>
            </a:r>
            <a:r>
              <a:rPr lang="en-US" sz="3600" dirty="0" smtClean="0">
                <a:solidFill>
                  <a:srgbClr val="C00000"/>
                </a:solidFill>
              </a:rPr>
              <a:t>Hai </a:t>
            </a:r>
            <a:r>
              <a:rPr lang="en-US" sz="3600" dirty="0" err="1" smtClean="0">
                <a:solidFill>
                  <a:srgbClr val="C00000"/>
                </a:solidFill>
              </a:rPr>
              <a:t>Phong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C</a:t>
            </a:r>
            <a:r>
              <a:rPr lang="en-US" sz="3600" dirty="0" smtClean="0">
                <a:solidFill>
                  <a:srgbClr val="C00000"/>
                </a:solidFill>
              </a:rPr>
              <a:t>ity </a:t>
            </a:r>
            <a:r>
              <a:rPr lang="en-US" sz="3600" dirty="0">
                <a:solidFill>
                  <a:srgbClr val="C00000"/>
                </a:solidFill>
              </a:rPr>
              <a:t>and others Red River Delta provinces.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302" y="3039658"/>
            <a:ext cx="5572903" cy="3658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4145" y="4206993"/>
            <a:ext cx="3838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CAT BA NATIONAL PARK</a:t>
            </a:r>
          </a:p>
        </p:txBody>
      </p:sp>
    </p:spTree>
    <p:extLst>
      <p:ext uri="{BB962C8B-B14F-4D97-AF65-F5344CB8AC3E}">
        <p14:creationId xmlns:p14="http://schemas.microsoft.com/office/powerpoint/2010/main" val="32113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1898" y="263665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Question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8" y="971551"/>
            <a:ext cx="10848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This national park has everything to offer, from an amazingly </a:t>
            </a:r>
            <a:r>
              <a:rPr lang="en-US" sz="3600" dirty="0" smtClean="0">
                <a:solidFill>
                  <a:srgbClr val="C00000"/>
                </a:solidFill>
              </a:rPr>
              <a:t>biodiversity </a:t>
            </a:r>
            <a:r>
              <a:rPr lang="en-US" sz="3600" dirty="0">
                <a:solidFill>
                  <a:srgbClr val="C00000"/>
                </a:solidFill>
              </a:rPr>
              <a:t>area of tourist resorts, a string of mysterious French ruins to a host of intriguing mini-hikes and trekking trails.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331" y="4236583"/>
            <a:ext cx="4013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BA VI 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NATIONAL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PARK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27" y="3279875"/>
            <a:ext cx="5010849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0513" y="31252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Question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212" y="1020412"/>
            <a:ext cx="10848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This is a national park and UNESCO World Heritage Site. It is approximately 500 km south of </a:t>
            </a:r>
            <a:r>
              <a:rPr lang="en-US" sz="3600" dirty="0" smtClean="0">
                <a:solidFill>
                  <a:srgbClr val="C00000"/>
                </a:solidFill>
              </a:rPr>
              <a:t>Ha </a:t>
            </a:r>
            <a:r>
              <a:rPr lang="en-US" sz="3600" dirty="0" err="1" smtClean="0">
                <a:solidFill>
                  <a:srgbClr val="C00000"/>
                </a:solidFill>
              </a:rPr>
              <a:t>Noi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or about 1,200 km north of Ho Chi Minh City.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5423" y="4211397"/>
            <a:ext cx="5469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PHONG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NHA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KE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BANG NATIONAL PARK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968" y="3140171"/>
            <a:ext cx="5091090" cy="346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6647" y="31252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471" y="1020412"/>
            <a:ext cx="11299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C00000"/>
                </a:solidFill>
              </a:rPr>
              <a:t>It is situated in </a:t>
            </a:r>
            <a:r>
              <a:rPr lang="en-US" sz="3400" dirty="0" err="1">
                <a:solidFill>
                  <a:srgbClr val="C00000"/>
                </a:solidFill>
              </a:rPr>
              <a:t>Bac</a:t>
            </a:r>
            <a:r>
              <a:rPr lang="en-US" sz="3400" dirty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Kan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>
                <a:solidFill>
                  <a:srgbClr val="C00000"/>
                </a:solidFill>
              </a:rPr>
              <a:t>Province, about </a:t>
            </a:r>
            <a:r>
              <a:rPr lang="en-US" sz="3400" dirty="0" err="1" smtClean="0">
                <a:solidFill>
                  <a:srgbClr val="C00000"/>
                </a:solidFill>
              </a:rPr>
              <a:t>240km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>
                <a:solidFill>
                  <a:srgbClr val="C00000"/>
                </a:solidFill>
              </a:rPr>
              <a:t>from </a:t>
            </a:r>
            <a:r>
              <a:rPr lang="en-US" sz="3400" dirty="0" smtClean="0">
                <a:solidFill>
                  <a:srgbClr val="C00000"/>
                </a:solidFill>
              </a:rPr>
              <a:t>Ha </a:t>
            </a:r>
            <a:r>
              <a:rPr lang="en-US" sz="3400" dirty="0" err="1" smtClean="0">
                <a:solidFill>
                  <a:srgbClr val="C00000"/>
                </a:solidFill>
              </a:rPr>
              <a:t>Noi</a:t>
            </a:r>
            <a:r>
              <a:rPr lang="en-US" sz="3400" dirty="0">
                <a:solidFill>
                  <a:srgbClr val="C00000"/>
                </a:solidFill>
              </a:rPr>
              <a:t>. It spans over 23,000 hectares of beautiful waterfalls, deep rivers, valleys, lakes and caves, all set amongst towering peaks.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3867" y="4171308"/>
            <a:ext cx="3678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BA BE NATIONAL PARK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759" y="3174038"/>
            <a:ext cx="4845814" cy="34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5847" y="235581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Question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817" y="943467"/>
            <a:ext cx="10848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The park covers a flat plain that extends from eastern Cambodia into northern </a:t>
            </a:r>
            <a:r>
              <a:rPr lang="en-US" sz="3600" dirty="0" err="1">
                <a:solidFill>
                  <a:srgbClr val="C00000"/>
                </a:solidFill>
              </a:rPr>
              <a:t>Dak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Lak</a:t>
            </a:r>
            <a:r>
              <a:rPr lang="en-US" sz="3600" dirty="0">
                <a:solidFill>
                  <a:srgbClr val="C00000"/>
                </a:solidFill>
              </a:rPr>
              <a:t> and southern </a:t>
            </a:r>
            <a:r>
              <a:rPr lang="en-US" sz="3600" dirty="0" err="1">
                <a:solidFill>
                  <a:srgbClr val="C00000"/>
                </a:solidFill>
              </a:rPr>
              <a:t>Gia</a:t>
            </a:r>
            <a:r>
              <a:rPr lang="en-US" sz="3600" dirty="0">
                <a:solidFill>
                  <a:srgbClr val="C00000"/>
                </a:solidFill>
              </a:rPr>
              <a:t> Lai provinces </a:t>
            </a:r>
            <a:r>
              <a:rPr lang="en-US" sz="3600">
                <a:solidFill>
                  <a:srgbClr val="C00000"/>
                </a:solidFill>
              </a:rPr>
              <a:t>in </a:t>
            </a:r>
            <a:r>
              <a:rPr lang="en-US" sz="3600" smtClean="0">
                <a:solidFill>
                  <a:srgbClr val="C00000"/>
                </a:solidFill>
              </a:rPr>
              <a:t>Viet Nam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9479" y="3986696"/>
            <a:ext cx="3872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YOK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DON NATIONAL PARK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066" y="2743150"/>
            <a:ext cx="4972744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2959</TotalTime>
  <Words>877</Words>
  <PresentationFormat>Widescreen</PresentationFormat>
  <Paragraphs>148</Paragraphs>
  <Slides>24</Slides>
  <Notes>13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2023-10-24T03:37:53Z</dcterms:modified>
</cp:coreProperties>
</file>