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8" r:id="rId4"/>
    <p:sldId id="266" r:id="rId5"/>
    <p:sldId id="264" r:id="rId6"/>
    <p:sldId id="259" r:id="rId7"/>
    <p:sldId id="269" r:id="rId8"/>
  </p:sldIdLst>
  <p:sldSz cx="18288000" cy="10287000"/>
  <p:notesSz cx="6858000" cy="9144000"/>
  <p:embeddedFontLst>
    <p:embeddedFont>
      <p:font typeface="#9Slide03 Arima Madurai ExtraBo" panose="00000900000000000000" pitchFamily="2" charset="-93"/>
      <p:bold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38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grpSp>
        <p:nvGrpSpPr>
          <p:cNvPr id="2" name="Group 2"/>
          <p:cNvGrpSpPr/>
          <p:nvPr/>
        </p:nvGrpSpPr>
        <p:grpSpPr>
          <a:xfrm>
            <a:off x="-313986" y="8567190"/>
            <a:ext cx="18915972" cy="1016368"/>
            <a:chOff x="0" y="0"/>
            <a:chExt cx="4981984" cy="267686"/>
          </a:xfrm>
        </p:grpSpPr>
        <p:sp>
          <p:nvSpPr>
            <p:cNvPr id="3" name="Freeform 3"/>
            <p:cNvSpPr/>
            <p:nvPr/>
          </p:nvSpPr>
          <p:spPr>
            <a:xfrm>
              <a:off x="0" y="0"/>
              <a:ext cx="4981984" cy="267686"/>
            </a:xfrm>
            <a:custGeom>
              <a:avLst/>
              <a:gdLst/>
              <a:ahLst/>
              <a:cxnLst/>
              <a:rect l="l" t="t" r="r" b="b"/>
              <a:pathLst>
                <a:path w="4981984" h="267686">
                  <a:moveTo>
                    <a:pt x="0" y="0"/>
                  </a:moveTo>
                  <a:lnTo>
                    <a:pt x="4981984" y="0"/>
                  </a:lnTo>
                  <a:lnTo>
                    <a:pt x="4981984" y="267686"/>
                  </a:lnTo>
                  <a:lnTo>
                    <a:pt x="0" y="267686"/>
                  </a:lnTo>
                  <a:close/>
                </a:path>
              </a:pathLst>
            </a:custGeom>
            <a:solidFill>
              <a:srgbClr val="F0CC8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13986" y="9583558"/>
            <a:ext cx="18915972" cy="1169099"/>
            <a:chOff x="0" y="0"/>
            <a:chExt cx="4981984" cy="307911"/>
          </a:xfrm>
        </p:grpSpPr>
        <p:sp>
          <p:nvSpPr>
            <p:cNvPr id="6" name="Freeform 6"/>
            <p:cNvSpPr/>
            <p:nvPr/>
          </p:nvSpPr>
          <p:spPr>
            <a:xfrm>
              <a:off x="0" y="0"/>
              <a:ext cx="4981984" cy="307911"/>
            </a:xfrm>
            <a:custGeom>
              <a:avLst/>
              <a:gdLst/>
              <a:ahLst/>
              <a:cxnLst/>
              <a:rect l="l" t="t" r="r" b="b"/>
              <a:pathLst>
                <a:path w="4981984" h="307911">
                  <a:moveTo>
                    <a:pt x="0" y="0"/>
                  </a:moveTo>
                  <a:lnTo>
                    <a:pt x="4981984" y="0"/>
                  </a:lnTo>
                  <a:lnTo>
                    <a:pt x="4981984" y="307911"/>
                  </a:lnTo>
                  <a:lnTo>
                    <a:pt x="0" y="307911"/>
                  </a:lnTo>
                  <a:close/>
                </a:path>
              </a:pathLst>
            </a:custGeom>
            <a:solidFill>
              <a:srgbClr val="82583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301514" y="9075374"/>
            <a:ext cx="2243060" cy="1861729"/>
            <a:chOff x="0" y="0"/>
            <a:chExt cx="818274" cy="679164"/>
          </a:xfrm>
        </p:grpSpPr>
        <p:sp>
          <p:nvSpPr>
            <p:cNvPr id="9" name="Freeform 9"/>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0" name="Group 10"/>
          <p:cNvGrpSpPr/>
          <p:nvPr/>
        </p:nvGrpSpPr>
        <p:grpSpPr>
          <a:xfrm>
            <a:off x="3969650" y="9075374"/>
            <a:ext cx="2243060" cy="1861729"/>
            <a:chOff x="0" y="0"/>
            <a:chExt cx="818274" cy="679164"/>
          </a:xfrm>
        </p:grpSpPr>
        <p:sp>
          <p:nvSpPr>
            <p:cNvPr id="11" name="Freeform 11"/>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2" name="Group 12"/>
          <p:cNvGrpSpPr/>
          <p:nvPr/>
        </p:nvGrpSpPr>
        <p:grpSpPr>
          <a:xfrm>
            <a:off x="6637787" y="9075374"/>
            <a:ext cx="2243060" cy="1861729"/>
            <a:chOff x="0" y="0"/>
            <a:chExt cx="818274" cy="679164"/>
          </a:xfrm>
        </p:grpSpPr>
        <p:sp>
          <p:nvSpPr>
            <p:cNvPr id="13" name="Freeform 13"/>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4" name="Group 14"/>
          <p:cNvGrpSpPr/>
          <p:nvPr/>
        </p:nvGrpSpPr>
        <p:grpSpPr>
          <a:xfrm>
            <a:off x="9305924" y="9075374"/>
            <a:ext cx="2243060" cy="1861729"/>
            <a:chOff x="0" y="0"/>
            <a:chExt cx="818274" cy="679164"/>
          </a:xfrm>
        </p:grpSpPr>
        <p:sp>
          <p:nvSpPr>
            <p:cNvPr id="15" name="Freeform 15"/>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6" name="Group 16"/>
          <p:cNvGrpSpPr/>
          <p:nvPr/>
        </p:nvGrpSpPr>
        <p:grpSpPr>
          <a:xfrm>
            <a:off x="11974061" y="9075374"/>
            <a:ext cx="2243060" cy="1861729"/>
            <a:chOff x="0" y="0"/>
            <a:chExt cx="818274" cy="679164"/>
          </a:xfrm>
        </p:grpSpPr>
        <p:sp>
          <p:nvSpPr>
            <p:cNvPr id="17" name="Freeform 17"/>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8" name="Group 18"/>
          <p:cNvGrpSpPr/>
          <p:nvPr/>
        </p:nvGrpSpPr>
        <p:grpSpPr>
          <a:xfrm>
            <a:off x="14642197" y="9075374"/>
            <a:ext cx="2243060" cy="1861729"/>
            <a:chOff x="0" y="0"/>
            <a:chExt cx="818274" cy="679164"/>
          </a:xfrm>
        </p:grpSpPr>
        <p:sp>
          <p:nvSpPr>
            <p:cNvPr id="19" name="Freeform 19"/>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85822" y="-644525"/>
            <a:ext cx="3991356" cy="411480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57558">
            <a:off x="11668254" y="-484553"/>
            <a:ext cx="5339018" cy="7909656"/>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1144">
            <a:off x="482352" y="6694928"/>
            <a:ext cx="2070162" cy="2231981"/>
          </a:xfrm>
          <a:prstGeom prst="rect">
            <a:avLst/>
          </a:prstGeom>
        </p:spPr>
      </p:pic>
      <p:sp>
        <p:nvSpPr>
          <p:cNvPr id="28" name="TextBox 27">
            <a:extLst>
              <a:ext uri="{FF2B5EF4-FFF2-40B4-BE49-F238E27FC236}">
                <a16:creationId xmlns:a16="http://schemas.microsoft.com/office/drawing/2014/main" id="{E6F141E9-0754-8A26-DC5D-E19C75A978E7}"/>
              </a:ext>
            </a:extLst>
          </p:cNvPr>
          <p:cNvSpPr txBox="1"/>
          <p:nvPr/>
        </p:nvSpPr>
        <p:spPr>
          <a:xfrm>
            <a:off x="2939366" y="1306372"/>
            <a:ext cx="6546687" cy="1446550"/>
          </a:xfrm>
          <a:prstGeom prst="rect">
            <a:avLst/>
          </a:prstGeom>
          <a:noFill/>
        </p:spPr>
        <p:txBody>
          <a:bodyPr wrap="square" rtlCol="0">
            <a:spAutoFit/>
          </a:bodyPr>
          <a:lstStyle/>
          <a:p>
            <a:pPr algn="ctr"/>
            <a:r>
              <a:rPr lang="en-US" sz="8800" b="1">
                <a:solidFill>
                  <a:schemeClr val="bg1"/>
                </a:solidFill>
                <a:latin typeface="Times New Roman" panose="02020603050405020304" pitchFamily="18" charset="0"/>
                <a:ea typeface="#9Slide06 SVNKarlita" pitchFamily="2" charset="-128"/>
                <a:cs typeface="Times New Roman" panose="02020603050405020304" pitchFamily="18" charset="0"/>
              </a:rPr>
              <a:t>Khởi động</a:t>
            </a:r>
          </a:p>
        </p:txBody>
      </p:sp>
      <p:sp>
        <p:nvSpPr>
          <p:cNvPr id="29" name="TextBox 28">
            <a:extLst>
              <a:ext uri="{FF2B5EF4-FFF2-40B4-BE49-F238E27FC236}">
                <a16:creationId xmlns:a16="http://schemas.microsoft.com/office/drawing/2014/main" id="{936D496D-9815-7799-8DC0-93C36F30A650}"/>
              </a:ext>
            </a:extLst>
          </p:cNvPr>
          <p:cNvSpPr txBox="1"/>
          <p:nvPr/>
        </p:nvSpPr>
        <p:spPr>
          <a:xfrm>
            <a:off x="1898372" y="3468026"/>
            <a:ext cx="9478830" cy="2308324"/>
          </a:xfrm>
          <a:prstGeom prst="rect">
            <a:avLst/>
          </a:prstGeom>
          <a:noFill/>
        </p:spPr>
        <p:txBody>
          <a:bodyPr wrap="square" rtlCol="0">
            <a:spAutoFit/>
          </a:bodyPr>
          <a:lstStyle/>
          <a:p>
            <a:pPr algn="ctr"/>
            <a:r>
              <a:rPr lang="en-US" sz="4800">
                <a:solidFill>
                  <a:schemeClr val="bg1"/>
                </a:solidFill>
                <a:latin typeface="Times New Roman" panose="02020603050405020304" pitchFamily="18" charset="0"/>
                <a:ea typeface="#9Slide06 SVNKarlita" pitchFamily="2" charset="-128"/>
                <a:cs typeface="Times New Roman" panose="02020603050405020304" pitchFamily="18" charset="0"/>
              </a:rPr>
              <a:t>Em có thích xem hài kịch không?</a:t>
            </a:r>
          </a:p>
          <a:p>
            <a:pPr algn="ctr"/>
            <a:r>
              <a:rPr lang="en-US" sz="4800">
                <a:solidFill>
                  <a:schemeClr val="bg1"/>
                </a:solidFill>
                <a:latin typeface="Times New Roman" panose="02020603050405020304" pitchFamily="18" charset="0"/>
                <a:ea typeface="#9Slide06 SVNKarlita" pitchFamily="2" charset="-128"/>
                <a:cs typeface="Times New Roman" panose="02020603050405020304" pitchFamily="18" charset="0"/>
              </a:rPr>
              <a:t>Cảm xúc của em khi xem hài kịch?</a:t>
            </a:r>
          </a:p>
          <a:p>
            <a:pPr algn="ctr"/>
            <a:endParaRPr lang="en-US" sz="4800">
              <a:solidFill>
                <a:schemeClr val="bg1"/>
              </a:solidFill>
              <a:latin typeface="Times New Roman" panose="02020603050405020304" pitchFamily="18" charset="0"/>
              <a:ea typeface="#9Slide06 SVNKarlita" pitchFamily="2"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Effect transition="in" filter="fade">
                                      <p:cBhvr>
                                        <p:cTn id="1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778098">
            <a:off x="15655054" y="1746028"/>
            <a:ext cx="1551908" cy="1684568"/>
          </a:xfrm>
          <a:prstGeom prst="rect">
            <a:avLst/>
          </a:prstGeom>
        </p:spPr>
      </p:pic>
      <p:pic>
        <p:nvPicPr>
          <p:cNvPr id="3" name="Picture 3"/>
          <p:cNvPicPr>
            <a:picLocks noChangeAspect="1"/>
          </p:cNvPicPr>
          <p:nvPr/>
        </p:nvPicPr>
        <p:blipFill>
          <a:blip r:embed="rId3"/>
          <a:srcRect/>
          <a:stretch>
            <a:fillRect/>
          </a:stretch>
        </p:blipFill>
        <p:spPr>
          <a:xfrm rot="5283951">
            <a:off x="1027102" y="1748760"/>
            <a:ext cx="1551908" cy="1684568"/>
          </a:xfrm>
          <a:prstGeom prst="rect">
            <a:avLst/>
          </a:prstGeom>
        </p:spPr>
      </p:pic>
      <p:grpSp>
        <p:nvGrpSpPr>
          <p:cNvPr id="4" name="Group 4"/>
          <p:cNvGrpSpPr/>
          <p:nvPr/>
        </p:nvGrpSpPr>
        <p:grpSpPr>
          <a:xfrm>
            <a:off x="-313986" y="8567190"/>
            <a:ext cx="18915972" cy="1016368"/>
            <a:chOff x="0" y="0"/>
            <a:chExt cx="4981984" cy="267686"/>
          </a:xfrm>
        </p:grpSpPr>
        <p:sp>
          <p:nvSpPr>
            <p:cNvPr id="5" name="Freeform 5"/>
            <p:cNvSpPr/>
            <p:nvPr/>
          </p:nvSpPr>
          <p:spPr>
            <a:xfrm>
              <a:off x="0" y="0"/>
              <a:ext cx="4981984" cy="267686"/>
            </a:xfrm>
            <a:custGeom>
              <a:avLst/>
              <a:gdLst/>
              <a:ahLst/>
              <a:cxnLst/>
              <a:rect l="l" t="t" r="r" b="b"/>
              <a:pathLst>
                <a:path w="4981984" h="267686">
                  <a:moveTo>
                    <a:pt x="0" y="0"/>
                  </a:moveTo>
                  <a:lnTo>
                    <a:pt x="4981984" y="0"/>
                  </a:lnTo>
                  <a:lnTo>
                    <a:pt x="4981984" y="267686"/>
                  </a:lnTo>
                  <a:lnTo>
                    <a:pt x="0" y="267686"/>
                  </a:lnTo>
                  <a:close/>
                </a:path>
              </a:pathLst>
            </a:custGeom>
            <a:solidFill>
              <a:srgbClr val="F0CC8F"/>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313986" y="9583558"/>
            <a:ext cx="18915972" cy="1169099"/>
            <a:chOff x="0" y="0"/>
            <a:chExt cx="4981984" cy="307911"/>
          </a:xfrm>
        </p:grpSpPr>
        <p:sp>
          <p:nvSpPr>
            <p:cNvPr id="8" name="Freeform 8"/>
            <p:cNvSpPr/>
            <p:nvPr/>
          </p:nvSpPr>
          <p:spPr>
            <a:xfrm>
              <a:off x="0" y="0"/>
              <a:ext cx="4981984" cy="307911"/>
            </a:xfrm>
            <a:custGeom>
              <a:avLst/>
              <a:gdLst/>
              <a:ahLst/>
              <a:cxnLst/>
              <a:rect l="l" t="t" r="r" b="b"/>
              <a:pathLst>
                <a:path w="4981984" h="307911">
                  <a:moveTo>
                    <a:pt x="0" y="0"/>
                  </a:moveTo>
                  <a:lnTo>
                    <a:pt x="4981984" y="0"/>
                  </a:lnTo>
                  <a:lnTo>
                    <a:pt x="4981984" y="307911"/>
                  </a:lnTo>
                  <a:lnTo>
                    <a:pt x="0" y="307911"/>
                  </a:lnTo>
                  <a:close/>
                </a:path>
              </a:pathLst>
            </a:custGeom>
            <a:solidFill>
              <a:srgbClr val="825838"/>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799838" y="2166496"/>
            <a:ext cx="2777490" cy="411480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82702">
            <a:off x="13579428" y="2098886"/>
            <a:ext cx="2777490" cy="4114800"/>
          </a:xfrm>
          <a:prstGeom prst="rect">
            <a:avLst/>
          </a:prstGeom>
        </p:spPr>
      </p:pic>
      <p:grpSp>
        <p:nvGrpSpPr>
          <p:cNvPr id="12" name="Group 12"/>
          <p:cNvGrpSpPr/>
          <p:nvPr/>
        </p:nvGrpSpPr>
        <p:grpSpPr>
          <a:xfrm>
            <a:off x="1301514" y="9075374"/>
            <a:ext cx="2243060" cy="1861729"/>
            <a:chOff x="0" y="0"/>
            <a:chExt cx="818274" cy="679164"/>
          </a:xfrm>
        </p:grpSpPr>
        <p:sp>
          <p:nvSpPr>
            <p:cNvPr id="13" name="Freeform 13"/>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4" name="Group 14"/>
          <p:cNvGrpSpPr/>
          <p:nvPr/>
        </p:nvGrpSpPr>
        <p:grpSpPr>
          <a:xfrm>
            <a:off x="3969650" y="9075374"/>
            <a:ext cx="2243060" cy="1861729"/>
            <a:chOff x="0" y="0"/>
            <a:chExt cx="818274" cy="679164"/>
          </a:xfrm>
        </p:grpSpPr>
        <p:sp>
          <p:nvSpPr>
            <p:cNvPr id="15" name="Freeform 15"/>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6" name="Group 16"/>
          <p:cNvGrpSpPr/>
          <p:nvPr/>
        </p:nvGrpSpPr>
        <p:grpSpPr>
          <a:xfrm>
            <a:off x="6637787" y="9075374"/>
            <a:ext cx="2243060" cy="1861729"/>
            <a:chOff x="0" y="0"/>
            <a:chExt cx="818274" cy="679164"/>
          </a:xfrm>
        </p:grpSpPr>
        <p:sp>
          <p:nvSpPr>
            <p:cNvPr id="17" name="Freeform 17"/>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8" name="Group 18"/>
          <p:cNvGrpSpPr/>
          <p:nvPr/>
        </p:nvGrpSpPr>
        <p:grpSpPr>
          <a:xfrm>
            <a:off x="9305924" y="9075374"/>
            <a:ext cx="2243060" cy="1861729"/>
            <a:chOff x="0" y="0"/>
            <a:chExt cx="818274" cy="679164"/>
          </a:xfrm>
        </p:grpSpPr>
        <p:sp>
          <p:nvSpPr>
            <p:cNvPr id="19" name="Freeform 19"/>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20" name="Group 20"/>
          <p:cNvGrpSpPr/>
          <p:nvPr/>
        </p:nvGrpSpPr>
        <p:grpSpPr>
          <a:xfrm>
            <a:off x="11974061" y="9075374"/>
            <a:ext cx="2243060" cy="1861729"/>
            <a:chOff x="0" y="0"/>
            <a:chExt cx="818274" cy="679164"/>
          </a:xfrm>
        </p:grpSpPr>
        <p:sp>
          <p:nvSpPr>
            <p:cNvPr id="21" name="Freeform 21"/>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22" name="Group 22"/>
          <p:cNvGrpSpPr/>
          <p:nvPr/>
        </p:nvGrpSpPr>
        <p:grpSpPr>
          <a:xfrm>
            <a:off x="14642197" y="9075374"/>
            <a:ext cx="2243060" cy="1861729"/>
            <a:chOff x="0" y="0"/>
            <a:chExt cx="818274" cy="679164"/>
          </a:xfrm>
        </p:grpSpPr>
        <p:sp>
          <p:nvSpPr>
            <p:cNvPr id="23" name="Freeform 23"/>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9748" y="-712808"/>
            <a:ext cx="20107496" cy="5856308"/>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9081" y="4751024"/>
            <a:ext cx="2700338" cy="4114800"/>
          </a:xfrm>
          <a:prstGeom prst="rect">
            <a:avLst/>
          </a:prstGeom>
        </p:spPr>
      </p:pic>
      <p:pic>
        <p:nvPicPr>
          <p:cNvPr id="29" name="Picture 2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374501" y="4751024"/>
            <a:ext cx="2268283" cy="4114800"/>
          </a:xfrm>
          <a:prstGeom prst="rect">
            <a:avLst/>
          </a:prstGeom>
        </p:spPr>
      </p:pic>
      <p:sp>
        <p:nvSpPr>
          <p:cNvPr id="31" name="TextBox 30">
            <a:extLst>
              <a:ext uri="{FF2B5EF4-FFF2-40B4-BE49-F238E27FC236}">
                <a16:creationId xmlns:a16="http://schemas.microsoft.com/office/drawing/2014/main" id="{D8FED1CA-BABD-0C08-032E-993DEE104BFE}"/>
              </a:ext>
            </a:extLst>
          </p:cNvPr>
          <p:cNvSpPr txBox="1"/>
          <p:nvPr/>
        </p:nvSpPr>
        <p:spPr>
          <a:xfrm>
            <a:off x="3969649" y="3535085"/>
            <a:ext cx="10672547" cy="2299399"/>
          </a:xfrm>
          <a:prstGeom prst="rect">
            <a:avLst/>
          </a:prstGeom>
        </p:spPr>
        <p:txBody>
          <a:bodyPr vert="horz" lIns="91440" tIns="45720" rIns="91440" bIns="45720" rtlCol="0" anchor="t">
            <a:noAutofit/>
          </a:bodyPr>
          <a:lstStyle/>
          <a:p>
            <a:pPr algn="ctr">
              <a:spcBef>
                <a:spcPct val="0"/>
              </a:spcBef>
              <a:spcAft>
                <a:spcPts val="600"/>
              </a:spcAft>
            </a:pPr>
            <a:r>
              <a:rPr lang="en-US" sz="6000" kern="1200">
                <a:solidFill>
                  <a:schemeClr val="bg1"/>
                </a:solidFill>
                <a:latin typeface="#9Slide03 Arima Madurai ExtraBo" panose="00000900000000000000" pitchFamily="2" charset="-93"/>
                <a:ea typeface="+mj-ea"/>
                <a:cs typeface="#9Slide03 Arima Madurai ExtraBo" panose="00000900000000000000" pitchFamily="2" charset="-93"/>
              </a:rPr>
              <a:t>Bài 5:</a:t>
            </a:r>
          </a:p>
          <a:p>
            <a:pPr algn="ctr">
              <a:spcBef>
                <a:spcPct val="0"/>
              </a:spcBef>
              <a:spcAft>
                <a:spcPts val="600"/>
              </a:spcAft>
            </a:pPr>
            <a:r>
              <a:rPr lang="en-US" sz="6000">
                <a:solidFill>
                  <a:schemeClr val="bg1"/>
                </a:solidFill>
                <a:latin typeface="#9Slide03 Arima Madurai ExtraBo" panose="00000900000000000000" pitchFamily="2" charset="-93"/>
                <a:ea typeface="+mj-ea"/>
                <a:cs typeface="#9Slide03 Arima Madurai ExtraBo" panose="00000900000000000000" pitchFamily="2" charset="-93"/>
              </a:rPr>
              <a:t>NHỮNG TÌNH HUỐNG KHÔI HÀI</a:t>
            </a:r>
          </a:p>
          <a:p>
            <a:pPr algn="ctr">
              <a:spcBef>
                <a:spcPct val="0"/>
              </a:spcBef>
              <a:spcAft>
                <a:spcPts val="600"/>
              </a:spcAft>
            </a:pPr>
            <a:r>
              <a:rPr lang="en-US" sz="6000" kern="1200">
                <a:solidFill>
                  <a:schemeClr val="bg1"/>
                </a:solidFill>
                <a:latin typeface="#9Slide03 Arima Madurai ExtraBo" panose="00000900000000000000" pitchFamily="2" charset="-93"/>
                <a:ea typeface="+mj-ea"/>
                <a:cs typeface="#9Slide03 Arima Madurai ExtraBo" panose="00000900000000000000" pitchFamily="2" charset="-93"/>
              </a:rPr>
              <a:t>(</a:t>
            </a:r>
            <a:r>
              <a:rPr lang="en-US" sz="6000">
                <a:solidFill>
                  <a:schemeClr val="bg1"/>
                </a:solidFill>
                <a:latin typeface="#9Slide03 Arima Madurai ExtraBo" panose="00000900000000000000" pitchFamily="2" charset="-93"/>
                <a:ea typeface="+mj-ea"/>
                <a:cs typeface="#9Slide03 Arima Madurai ExtraBo" panose="00000900000000000000" pitchFamily="2" charset="-93"/>
              </a:rPr>
              <a:t>Hài kịch)</a:t>
            </a:r>
            <a:endParaRPr lang="en-US" sz="6000" kern="1200">
              <a:solidFill>
                <a:schemeClr val="bg1"/>
              </a:solidFill>
              <a:latin typeface="#9Slide03 Arima Madurai ExtraBo" panose="00000900000000000000" pitchFamily="2" charset="-93"/>
              <a:ea typeface="+mj-ea"/>
              <a:cs typeface="#9Slide03 Arima Madurai ExtraBo" panose="00000900000000000000" pitchFamily="2" charset="-93"/>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anim calcmode="lin" valueType="num">
                                      <p:cBhvr>
                                        <p:cTn id="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 calcmode="lin" valueType="num">
                                      <p:cBhvr>
                                        <p:cTn id="13" dur="10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1">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1">
                                            <p:txEl>
                                              <p:pRg st="1" end="1"/>
                                            </p:txEl>
                                          </p:spTgt>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animEffect transition="in" filter="fade">
                                      <p:cBhvr>
                                        <p:cTn id="19" dur="1000"/>
                                        <p:tgtEl>
                                          <p:spTgt spid="31">
                                            <p:txEl>
                                              <p:pRg st="2" end="2"/>
                                            </p:txEl>
                                          </p:spTgt>
                                        </p:tgtEl>
                                      </p:cBhvr>
                                    </p:animEffect>
                                    <p:anim calcmode="lin" valueType="num">
                                      <p:cBhvr>
                                        <p:cTn id="2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26" t="1866" r="1795" b="191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rot="-378098">
            <a:off x="14647677" y="7215440"/>
            <a:ext cx="1551908" cy="16845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82702">
            <a:off x="12529421" y="4448455"/>
            <a:ext cx="2777490" cy="4114800"/>
          </a:xfrm>
          <a:prstGeom prst="rect">
            <a:avLst/>
          </a:prstGeom>
        </p:spPr>
      </p:pic>
      <p:grpSp>
        <p:nvGrpSpPr>
          <p:cNvPr id="7" name="Group 7"/>
          <p:cNvGrpSpPr/>
          <p:nvPr/>
        </p:nvGrpSpPr>
        <p:grpSpPr>
          <a:xfrm>
            <a:off x="-313986" y="8567190"/>
            <a:ext cx="18915972" cy="1016368"/>
            <a:chOff x="0" y="0"/>
            <a:chExt cx="4981984" cy="267686"/>
          </a:xfrm>
        </p:grpSpPr>
        <p:sp>
          <p:nvSpPr>
            <p:cNvPr id="8" name="Freeform 8"/>
            <p:cNvSpPr/>
            <p:nvPr/>
          </p:nvSpPr>
          <p:spPr>
            <a:xfrm>
              <a:off x="0" y="0"/>
              <a:ext cx="4981984" cy="267686"/>
            </a:xfrm>
            <a:custGeom>
              <a:avLst/>
              <a:gdLst/>
              <a:ahLst/>
              <a:cxnLst/>
              <a:rect l="l" t="t" r="r" b="b"/>
              <a:pathLst>
                <a:path w="4981984" h="267686">
                  <a:moveTo>
                    <a:pt x="0" y="0"/>
                  </a:moveTo>
                  <a:lnTo>
                    <a:pt x="4981984" y="0"/>
                  </a:lnTo>
                  <a:lnTo>
                    <a:pt x="4981984" y="267686"/>
                  </a:lnTo>
                  <a:lnTo>
                    <a:pt x="0" y="267686"/>
                  </a:lnTo>
                  <a:close/>
                </a:path>
              </a:pathLst>
            </a:custGeom>
            <a:solidFill>
              <a:srgbClr val="F0CC8F"/>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313986" y="9583558"/>
            <a:ext cx="18915972" cy="1169099"/>
            <a:chOff x="0" y="0"/>
            <a:chExt cx="4981984" cy="307911"/>
          </a:xfrm>
        </p:grpSpPr>
        <p:sp>
          <p:nvSpPr>
            <p:cNvPr id="11" name="Freeform 11"/>
            <p:cNvSpPr/>
            <p:nvPr/>
          </p:nvSpPr>
          <p:spPr>
            <a:xfrm>
              <a:off x="0" y="0"/>
              <a:ext cx="4981984" cy="307911"/>
            </a:xfrm>
            <a:custGeom>
              <a:avLst/>
              <a:gdLst/>
              <a:ahLst/>
              <a:cxnLst/>
              <a:rect l="l" t="t" r="r" b="b"/>
              <a:pathLst>
                <a:path w="4981984" h="307911">
                  <a:moveTo>
                    <a:pt x="0" y="0"/>
                  </a:moveTo>
                  <a:lnTo>
                    <a:pt x="4981984" y="0"/>
                  </a:lnTo>
                  <a:lnTo>
                    <a:pt x="4981984" y="307911"/>
                  </a:lnTo>
                  <a:lnTo>
                    <a:pt x="0" y="307911"/>
                  </a:lnTo>
                  <a:close/>
                </a:path>
              </a:pathLst>
            </a:custGeom>
            <a:solidFill>
              <a:srgbClr val="825838"/>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301514" y="9075374"/>
            <a:ext cx="2243060" cy="1861729"/>
            <a:chOff x="0" y="0"/>
            <a:chExt cx="818274" cy="679164"/>
          </a:xfrm>
        </p:grpSpPr>
        <p:sp>
          <p:nvSpPr>
            <p:cNvPr id="14" name="Freeform 14"/>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5" name="Group 15"/>
          <p:cNvGrpSpPr/>
          <p:nvPr/>
        </p:nvGrpSpPr>
        <p:grpSpPr>
          <a:xfrm>
            <a:off x="3969650" y="9075374"/>
            <a:ext cx="2243060" cy="1861729"/>
            <a:chOff x="0" y="0"/>
            <a:chExt cx="818274" cy="679164"/>
          </a:xfrm>
        </p:grpSpPr>
        <p:sp>
          <p:nvSpPr>
            <p:cNvPr id="16" name="Freeform 16"/>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7" name="Group 17"/>
          <p:cNvGrpSpPr/>
          <p:nvPr/>
        </p:nvGrpSpPr>
        <p:grpSpPr>
          <a:xfrm>
            <a:off x="6637787" y="9075374"/>
            <a:ext cx="2243060" cy="1861729"/>
            <a:chOff x="0" y="0"/>
            <a:chExt cx="818274" cy="679164"/>
          </a:xfrm>
        </p:grpSpPr>
        <p:sp>
          <p:nvSpPr>
            <p:cNvPr id="18" name="Freeform 18"/>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9" name="Group 19"/>
          <p:cNvGrpSpPr/>
          <p:nvPr/>
        </p:nvGrpSpPr>
        <p:grpSpPr>
          <a:xfrm>
            <a:off x="9305924" y="9075374"/>
            <a:ext cx="2243060" cy="1861729"/>
            <a:chOff x="0" y="0"/>
            <a:chExt cx="818274" cy="679164"/>
          </a:xfrm>
        </p:grpSpPr>
        <p:sp>
          <p:nvSpPr>
            <p:cNvPr id="20" name="Freeform 20"/>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21" name="Group 21"/>
          <p:cNvGrpSpPr/>
          <p:nvPr/>
        </p:nvGrpSpPr>
        <p:grpSpPr>
          <a:xfrm>
            <a:off x="11974061" y="9075374"/>
            <a:ext cx="2243060" cy="1861729"/>
            <a:chOff x="0" y="0"/>
            <a:chExt cx="818274" cy="679164"/>
          </a:xfrm>
        </p:grpSpPr>
        <p:sp>
          <p:nvSpPr>
            <p:cNvPr id="22" name="Freeform 22"/>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23" name="Group 23"/>
          <p:cNvGrpSpPr/>
          <p:nvPr/>
        </p:nvGrpSpPr>
        <p:grpSpPr>
          <a:xfrm>
            <a:off x="14642197" y="9075374"/>
            <a:ext cx="2243060" cy="1861729"/>
            <a:chOff x="0" y="0"/>
            <a:chExt cx="818274" cy="679164"/>
          </a:xfrm>
        </p:grpSpPr>
        <p:sp>
          <p:nvSpPr>
            <p:cNvPr id="24" name="Freeform 24"/>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sp>
        <p:nvSpPr>
          <p:cNvPr id="25" name="TextBox 24">
            <a:extLst>
              <a:ext uri="{FF2B5EF4-FFF2-40B4-BE49-F238E27FC236}">
                <a16:creationId xmlns:a16="http://schemas.microsoft.com/office/drawing/2014/main" id="{594F5C1E-1A12-8678-7FC9-17D807769488}"/>
              </a:ext>
            </a:extLst>
          </p:cNvPr>
          <p:cNvSpPr txBox="1"/>
          <p:nvPr/>
        </p:nvSpPr>
        <p:spPr>
          <a:xfrm>
            <a:off x="4703734" y="3449923"/>
            <a:ext cx="9689196" cy="1421928"/>
          </a:xfrm>
          <a:prstGeom prst="rect">
            <a:avLst/>
          </a:prstGeom>
          <a:noFill/>
        </p:spPr>
        <p:txBody>
          <a:bodyPr wrap="square">
            <a:spAutoFit/>
          </a:bodyPr>
          <a:lstStyle/>
          <a:p>
            <a:pPr algn="ctr">
              <a:lnSpc>
                <a:spcPct val="90000"/>
              </a:lnSpc>
              <a:spcBef>
                <a:spcPct val="0"/>
              </a:spcBef>
              <a:spcAft>
                <a:spcPts val="600"/>
              </a:spcAft>
            </a:pPr>
            <a:r>
              <a:rPr lang="en-US" sz="9600" b="1">
                <a:solidFill>
                  <a:schemeClr val="bg1"/>
                </a:solidFill>
                <a:latin typeface="Times New Roman" panose="02020603050405020304" pitchFamily="18" charset="0"/>
                <a:ea typeface="+mj-ea"/>
                <a:cs typeface="Times New Roman" panose="02020603050405020304" pitchFamily="18" charset="0"/>
              </a:rPr>
              <a:t>Tri thức đọc hiểu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10" name="Picture 20">
            <a:extLst>
              <a:ext uri="{FF2B5EF4-FFF2-40B4-BE49-F238E27FC236}">
                <a16:creationId xmlns:a16="http://schemas.microsoft.com/office/drawing/2014/main" id="{1FB137E3-B22B-6FC3-CB5E-8584BEE55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5899">
            <a:off x="88635" y="81007"/>
            <a:ext cx="1187914" cy="960726"/>
          </a:xfrm>
          <a:prstGeom prst="rect">
            <a:avLst/>
          </a:prstGeom>
        </p:spPr>
      </p:pic>
      <p:sp>
        <p:nvSpPr>
          <p:cNvPr id="4" name="Rectangle: Rounded Corners 3">
            <a:extLst>
              <a:ext uri="{FF2B5EF4-FFF2-40B4-BE49-F238E27FC236}">
                <a16:creationId xmlns:a16="http://schemas.microsoft.com/office/drawing/2014/main" id="{36662212-FF16-0DCB-B250-E04309A753E1}"/>
              </a:ext>
            </a:extLst>
          </p:cNvPr>
          <p:cNvSpPr/>
          <p:nvPr/>
        </p:nvSpPr>
        <p:spPr>
          <a:xfrm>
            <a:off x="4664528" y="7200900"/>
            <a:ext cx="13158674" cy="2913926"/>
          </a:xfrm>
          <a:prstGeom prst="roundRect">
            <a:avLst>
              <a:gd name="adj" fmla="val 5588"/>
            </a:avLst>
          </a:prstGeom>
          <a:ln w="57150">
            <a:solidFill>
              <a:srgbClr val="FFFF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D9BB2F2-E148-878E-B6B6-DFD6BB3EBD41}"/>
              </a:ext>
            </a:extLst>
          </p:cNvPr>
          <p:cNvSpPr/>
          <p:nvPr/>
        </p:nvSpPr>
        <p:spPr>
          <a:xfrm>
            <a:off x="4648200" y="1453448"/>
            <a:ext cx="13158674" cy="5518852"/>
          </a:xfrm>
          <a:prstGeom prst="roundRect">
            <a:avLst>
              <a:gd name="adj" fmla="val 5588"/>
            </a:avLst>
          </a:prstGeom>
          <a:ln w="57150">
            <a:solidFill>
              <a:srgbClr val="FFFF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448BE8A-981D-01FB-CBED-43231460F59C}"/>
              </a:ext>
            </a:extLst>
          </p:cNvPr>
          <p:cNvSpPr/>
          <p:nvPr/>
        </p:nvSpPr>
        <p:spPr>
          <a:xfrm>
            <a:off x="381000" y="1453448"/>
            <a:ext cx="3962400" cy="8661378"/>
          </a:xfrm>
          <a:prstGeom prst="roundRect">
            <a:avLst>
              <a:gd name="adj" fmla="val 5588"/>
            </a:avLst>
          </a:prstGeom>
          <a:ln w="57150">
            <a:solidFill>
              <a:srgbClr val="FFFF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18511">
            <a:off x="17230322" y="67002"/>
            <a:ext cx="812868" cy="812868"/>
          </a:xfrm>
          <a:prstGeom prst="rect">
            <a:avLst/>
          </a:prstGeom>
        </p:spPr>
      </p:pic>
      <p:sp>
        <p:nvSpPr>
          <p:cNvPr id="6" name="TextBox 5">
            <a:extLst>
              <a:ext uri="{FF2B5EF4-FFF2-40B4-BE49-F238E27FC236}">
                <a16:creationId xmlns:a16="http://schemas.microsoft.com/office/drawing/2014/main" id="{A903B2CE-D14E-2F00-1D0E-6DC4F0DBC861}"/>
              </a:ext>
            </a:extLst>
          </p:cNvPr>
          <p:cNvSpPr txBox="1"/>
          <p:nvPr/>
        </p:nvSpPr>
        <p:spPr>
          <a:xfrm>
            <a:off x="1295400" y="88716"/>
            <a:ext cx="16078200" cy="769441"/>
          </a:xfrm>
          <a:prstGeom prst="rect">
            <a:avLst/>
          </a:prstGeom>
          <a:noFill/>
        </p:spPr>
        <p:txBody>
          <a:bodyPr wrap="square" rtlCol="0">
            <a:spAutoFit/>
          </a:bodyPr>
          <a:lstStyle/>
          <a:p>
            <a:pPr algn="ctr"/>
            <a:r>
              <a:rPr lang="en-US" sz="4400" b="1">
                <a:solidFill>
                  <a:schemeClr val="bg1"/>
                </a:solidFill>
                <a:latin typeface="Times New Roman" panose="02020603050405020304" pitchFamily="18" charset="0"/>
                <a:cs typeface="Times New Roman" panose="02020603050405020304" pitchFamily="18" charset="0"/>
              </a:rPr>
              <a:t>Phiếu tìm hiểu về hài kịch, căn cứ xác định chủ đề trong văn bản</a:t>
            </a:r>
          </a:p>
        </p:txBody>
      </p:sp>
      <p:sp>
        <p:nvSpPr>
          <p:cNvPr id="9" name="TextBox 8">
            <a:extLst>
              <a:ext uri="{FF2B5EF4-FFF2-40B4-BE49-F238E27FC236}">
                <a16:creationId xmlns:a16="http://schemas.microsoft.com/office/drawing/2014/main" id="{D72261F0-E873-ED3C-B34B-3E3ED72199DA}"/>
              </a:ext>
            </a:extLst>
          </p:cNvPr>
          <p:cNvSpPr txBox="1"/>
          <p:nvPr/>
        </p:nvSpPr>
        <p:spPr>
          <a:xfrm>
            <a:off x="780482" y="732592"/>
            <a:ext cx="17108035" cy="677108"/>
          </a:xfrm>
          <a:prstGeom prst="rect">
            <a:avLst/>
          </a:prstGeom>
          <a:noFill/>
        </p:spPr>
        <p:txBody>
          <a:bodyPr wrap="square" rtlCol="0">
            <a:spAutoFit/>
          </a:bodyPr>
          <a:lstStyle/>
          <a:p>
            <a:r>
              <a:rPr lang="en-US" sz="3800">
                <a:solidFill>
                  <a:srgbClr val="FFFF00"/>
                </a:solidFill>
                <a:latin typeface="Times New Roman" panose="02020603050405020304" pitchFamily="18" charset="0"/>
                <a:cs typeface="Times New Roman" panose="02020603050405020304" pitchFamily="18" charset="0"/>
              </a:rPr>
              <a:t>Đọc kĩ phần hài kịch, căn cứ xác định chủ đề trong văn bản hoàn thành các bài tập sau:</a:t>
            </a:r>
          </a:p>
        </p:txBody>
      </p:sp>
      <p:graphicFrame>
        <p:nvGraphicFramePr>
          <p:cNvPr id="12" name="Table 11">
            <a:extLst>
              <a:ext uri="{FF2B5EF4-FFF2-40B4-BE49-F238E27FC236}">
                <a16:creationId xmlns:a16="http://schemas.microsoft.com/office/drawing/2014/main" id="{A9FDC4B2-491E-385B-F17F-F225C8AE4018}"/>
              </a:ext>
            </a:extLst>
          </p:cNvPr>
          <p:cNvGraphicFramePr>
            <a:graphicFrameLocks noGrp="1"/>
          </p:cNvGraphicFramePr>
          <p:nvPr>
            <p:extLst>
              <p:ext uri="{D42A27DB-BD31-4B8C-83A1-F6EECF244321}">
                <p14:modId xmlns:p14="http://schemas.microsoft.com/office/powerpoint/2010/main" val="2843904736"/>
              </p:ext>
            </p:extLst>
          </p:nvPr>
        </p:nvGraphicFramePr>
        <p:xfrm>
          <a:off x="4850972" y="2424514"/>
          <a:ext cx="12785785" cy="3967418"/>
        </p:xfrm>
        <a:graphic>
          <a:graphicData uri="http://schemas.openxmlformats.org/drawingml/2006/table">
            <a:tbl>
              <a:tblPr firstRow="1" firstCol="1" bandRow="1">
                <a:tableStyleId>{5C22544A-7EE6-4342-B048-85BDC9FD1C3A}</a:tableStyleId>
              </a:tblPr>
              <a:tblGrid>
                <a:gridCol w="5089585">
                  <a:extLst>
                    <a:ext uri="{9D8B030D-6E8A-4147-A177-3AD203B41FA5}">
                      <a16:colId xmlns:a16="http://schemas.microsoft.com/office/drawing/2014/main" val="1200046809"/>
                    </a:ext>
                  </a:extLst>
                </a:gridCol>
                <a:gridCol w="7696200">
                  <a:extLst>
                    <a:ext uri="{9D8B030D-6E8A-4147-A177-3AD203B41FA5}">
                      <a16:colId xmlns:a16="http://schemas.microsoft.com/office/drawing/2014/main" val="2237279003"/>
                    </a:ext>
                  </a:extLst>
                </a:gridCol>
              </a:tblGrid>
              <a:tr h="566774">
                <a:tc>
                  <a:txBody>
                    <a:bodyPr/>
                    <a:lstStyle/>
                    <a:p>
                      <a:pPr algn="ctr"/>
                      <a:r>
                        <a:rPr lang="en-US" sz="3200" b="1">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Các yếu tố trong hài kịch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solidFill>
                            <a:srgbClr val="002060"/>
                          </a:solidFill>
                          <a:effectLst/>
                          <a:latin typeface="Times New Roman" panose="02020603050405020304" pitchFamily="18" charset="0"/>
                          <a:cs typeface="Times New Roman" panose="02020603050405020304" pitchFamily="18" charset="0"/>
                        </a:rPr>
                        <a:t> Đặc điểm</a:t>
                      </a:r>
                      <a:endParaRPr lang="en-US" sz="3200" b="1">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1453801"/>
                  </a:ext>
                </a:extLst>
              </a:tr>
              <a:tr h="566774">
                <a:tc>
                  <a:txBody>
                    <a:bodyPr/>
                    <a:lstStyle/>
                    <a:p>
                      <a:pPr algn="just"/>
                      <a:r>
                        <a:rPr lang="en-US" sz="3200" b="0">
                          <a:solidFill>
                            <a:srgbClr val="002060"/>
                          </a:solidFill>
                          <a:effectLst/>
                          <a:latin typeface="Times New Roman" panose="02020603050405020304" pitchFamily="18" charset="0"/>
                          <a:cs typeface="Times New Roman" panose="02020603050405020304" pitchFamily="18" charset="0"/>
                        </a:rPr>
                        <a:t> Nhân vật của hài kịch</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200" b="0">
                          <a:solidFill>
                            <a:srgbClr val="002060"/>
                          </a:solidFill>
                          <a:effectLst/>
                          <a:latin typeface="Times New Roman" panose="02020603050405020304" pitchFamily="18" charset="0"/>
                          <a:cs typeface="Times New Roman" panose="02020603050405020304" pitchFamily="18" charset="0"/>
                        </a:rPr>
                        <a:t> </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2351178"/>
                  </a:ext>
                </a:extLst>
              </a:tr>
              <a:tr h="566774">
                <a:tc>
                  <a:txBody>
                    <a:bodyPr/>
                    <a:lstStyle/>
                    <a:p>
                      <a:pPr algn="just"/>
                      <a:r>
                        <a:rPr lang="en-US" sz="3200" b="0">
                          <a:solidFill>
                            <a:srgbClr val="002060"/>
                          </a:solidFill>
                          <a:effectLst/>
                          <a:latin typeface="Times New Roman" panose="02020603050405020304" pitchFamily="18" charset="0"/>
                          <a:cs typeface="Times New Roman" panose="02020603050405020304" pitchFamily="18" charset="0"/>
                        </a:rPr>
                        <a:t> Hành động trong hài kịch</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200" b="0">
                          <a:solidFill>
                            <a:srgbClr val="002060"/>
                          </a:solidFill>
                          <a:effectLst/>
                          <a:latin typeface="Times New Roman" panose="02020603050405020304" pitchFamily="18" charset="0"/>
                          <a:cs typeface="Times New Roman" panose="02020603050405020304" pitchFamily="18" charset="0"/>
                        </a:rPr>
                        <a:t> </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7486985"/>
                  </a:ext>
                </a:extLst>
              </a:tr>
              <a:tr h="566774">
                <a:tc>
                  <a:txBody>
                    <a:bodyPr/>
                    <a:lstStyle/>
                    <a:p>
                      <a:pPr algn="just"/>
                      <a:r>
                        <a:rPr lang="en-US" sz="3200" b="0">
                          <a:solidFill>
                            <a:srgbClr val="002060"/>
                          </a:solidFill>
                          <a:effectLst/>
                          <a:latin typeface="Times New Roman" panose="02020603050405020304" pitchFamily="18" charset="0"/>
                          <a:cs typeface="Times New Roman" panose="02020603050405020304" pitchFamily="18" charset="0"/>
                        </a:rPr>
                        <a:t> Xung đột kịch</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200" b="0">
                          <a:solidFill>
                            <a:srgbClr val="002060"/>
                          </a:solidFill>
                          <a:effectLst/>
                          <a:latin typeface="Times New Roman" panose="02020603050405020304" pitchFamily="18" charset="0"/>
                          <a:cs typeface="Times New Roman" panose="02020603050405020304" pitchFamily="18" charset="0"/>
                        </a:rPr>
                        <a:t> </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5516540"/>
                  </a:ext>
                </a:extLst>
              </a:tr>
              <a:tr h="566774">
                <a:tc>
                  <a:txBody>
                    <a:bodyPr/>
                    <a:lstStyle/>
                    <a:p>
                      <a:pPr algn="l"/>
                      <a:r>
                        <a:rPr lang="en-US" sz="3200" b="0">
                          <a:solidFill>
                            <a:srgbClr val="002060"/>
                          </a:solidFill>
                          <a:effectLst/>
                          <a:latin typeface="Times New Roman" panose="02020603050405020304" pitchFamily="18" charset="0"/>
                          <a:cs typeface="Times New Roman" panose="02020603050405020304" pitchFamily="18" charset="0"/>
                        </a:rPr>
                        <a:t> Lời thoại</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200" b="0">
                          <a:solidFill>
                            <a:srgbClr val="002060"/>
                          </a:solidFill>
                          <a:effectLst/>
                          <a:latin typeface="Times New Roman" panose="02020603050405020304" pitchFamily="18" charset="0"/>
                          <a:cs typeface="Times New Roman" panose="02020603050405020304" pitchFamily="18" charset="0"/>
                        </a:rPr>
                        <a:t> </a:t>
                      </a:r>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212037"/>
                  </a:ext>
                </a:extLst>
              </a:tr>
              <a:tr h="566774">
                <a:tc>
                  <a:txBody>
                    <a:bodyPr/>
                    <a:lstStyle/>
                    <a:p>
                      <a:pPr algn="just"/>
                      <a:r>
                        <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Lời chỉ dẫn sân khấu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6465234"/>
                  </a:ext>
                </a:extLst>
              </a:tr>
              <a:tr h="566774">
                <a:tc>
                  <a:txBody>
                    <a:bodyPr/>
                    <a:lstStyle/>
                    <a:p>
                      <a:pPr algn="l"/>
                      <a:r>
                        <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Thủ pháp trào phúng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200" b="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3559973"/>
                  </a:ext>
                </a:extLst>
              </a:tr>
            </a:tbl>
          </a:graphicData>
        </a:graphic>
      </p:graphicFrame>
      <p:sp>
        <p:nvSpPr>
          <p:cNvPr id="14" name="TextBox 13">
            <a:extLst>
              <a:ext uri="{FF2B5EF4-FFF2-40B4-BE49-F238E27FC236}">
                <a16:creationId xmlns:a16="http://schemas.microsoft.com/office/drawing/2014/main" id="{C25068CF-2DC9-4048-77C7-ACEB1D483DAE}"/>
              </a:ext>
            </a:extLst>
          </p:cNvPr>
          <p:cNvSpPr txBox="1"/>
          <p:nvPr/>
        </p:nvSpPr>
        <p:spPr>
          <a:xfrm>
            <a:off x="4850972" y="7210000"/>
            <a:ext cx="12801600" cy="3046988"/>
          </a:xfrm>
          <a:prstGeom prst="rect">
            <a:avLst/>
          </a:prstGeom>
          <a:noFill/>
        </p:spPr>
        <p:txBody>
          <a:bodyPr wrap="square">
            <a:spAutoFit/>
          </a:bodyPr>
          <a:lstStyle/>
          <a:p>
            <a:r>
              <a:rPr lang="en-US" sz="3200" b="1">
                <a:solidFill>
                  <a:srgbClr val="002060"/>
                </a:solidFill>
                <a:latin typeface="Times New Roman" panose="02020603050405020304" pitchFamily="18" charset="0"/>
                <a:cs typeface="Times New Roman" panose="02020603050405020304" pitchFamily="18" charset="0"/>
              </a:rPr>
              <a:t>3. Căn cứ xác định chủ đề của văn bản</a:t>
            </a:r>
          </a:p>
          <a:p>
            <a:r>
              <a:rPr lang="en-US" sz="3200">
                <a:solidFill>
                  <a:srgbClr val="002060"/>
                </a:solidFill>
                <a:latin typeface="Times New Roman" panose="02020603050405020304" pitchFamily="18" charset="0"/>
                <a:cs typeface="Times New Roman" panose="02020603050405020304" pitchFamily="18" charset="0"/>
              </a:rPr>
              <a:t>Để xác định chủ đề của tác phẩm văn học, cần dựa trên nhiều yếu tố như: ………………….………………………………………………………………………………………………………………………………………………………………………………………………………………………………………………………………………………………………….………………... </a:t>
            </a:r>
          </a:p>
        </p:txBody>
      </p:sp>
      <p:sp>
        <p:nvSpPr>
          <p:cNvPr id="5" name="TextBox 4">
            <a:extLst>
              <a:ext uri="{FF2B5EF4-FFF2-40B4-BE49-F238E27FC236}">
                <a16:creationId xmlns:a16="http://schemas.microsoft.com/office/drawing/2014/main" id="{AEEA9B3F-9F21-0B14-7851-213C90272FFA}"/>
              </a:ext>
            </a:extLst>
          </p:cNvPr>
          <p:cNvSpPr txBox="1"/>
          <p:nvPr/>
        </p:nvSpPr>
        <p:spPr>
          <a:xfrm>
            <a:off x="4995406" y="1633800"/>
            <a:ext cx="12378194" cy="584775"/>
          </a:xfrm>
          <a:prstGeom prst="rect">
            <a:avLst/>
          </a:prstGeom>
          <a:noFill/>
        </p:spPr>
        <p:txBody>
          <a:bodyPr wrap="square" rtlCol="0">
            <a:spAutoFit/>
          </a:bodyPr>
          <a:lstStyle/>
          <a:p>
            <a:r>
              <a:rPr lang="en-US" sz="3200" b="1">
                <a:solidFill>
                  <a:srgbClr val="002060"/>
                </a:solidFill>
                <a:latin typeface="Times New Roman" panose="02020603050405020304" pitchFamily="18" charset="0"/>
                <a:cs typeface="Times New Roman" panose="02020603050405020304" pitchFamily="18" charset="0"/>
              </a:rPr>
              <a:t>2. Đặc điểm của hài kịch </a:t>
            </a:r>
          </a:p>
        </p:txBody>
      </p:sp>
      <p:sp>
        <p:nvSpPr>
          <p:cNvPr id="8" name="TextBox 7">
            <a:extLst>
              <a:ext uri="{FF2B5EF4-FFF2-40B4-BE49-F238E27FC236}">
                <a16:creationId xmlns:a16="http://schemas.microsoft.com/office/drawing/2014/main" id="{A4741A2C-F50C-ECFA-7201-4B595969D3AD}"/>
              </a:ext>
            </a:extLst>
          </p:cNvPr>
          <p:cNvSpPr txBox="1"/>
          <p:nvPr/>
        </p:nvSpPr>
        <p:spPr>
          <a:xfrm>
            <a:off x="402771" y="1580921"/>
            <a:ext cx="4093029" cy="8463855"/>
          </a:xfrm>
          <a:prstGeom prst="rect">
            <a:avLst/>
          </a:prstGeom>
          <a:noFill/>
        </p:spPr>
        <p:txBody>
          <a:bodyPr wrap="square" rtlCol="0">
            <a:spAutoFit/>
          </a:bodyPr>
          <a:lstStyle/>
          <a:p>
            <a:r>
              <a:rPr lang="en-US" sz="3200" b="1">
                <a:solidFill>
                  <a:srgbClr val="002060"/>
                </a:solidFill>
                <a:latin typeface="Times New Roman" panose="02020603050405020304" pitchFamily="18" charset="0"/>
                <a:cs typeface="Times New Roman" panose="02020603050405020304" pitchFamily="18" charset="0"/>
              </a:rPr>
              <a:t>1. Khái niệm hài kịch:</a:t>
            </a:r>
          </a:p>
          <a:p>
            <a:r>
              <a:rPr lang="en-US" sz="3200">
                <a:solidFill>
                  <a:srgbClr val="002060"/>
                </a:solidFill>
                <a:latin typeface="Times New Roman" panose="02020603050405020304" pitchFamily="18" charset="0"/>
                <a:cs typeface="Times New Roman" panose="02020603050405020304" pitchFamily="18" charset="0"/>
              </a:rPr>
              <a:t>Hài kịch là thể loại:</a:t>
            </a:r>
          </a:p>
          <a:p>
            <a:r>
              <a:rPr lang="en-US" sz="3200">
                <a:solidFill>
                  <a:srgbClr val="002060"/>
                </a:solidFill>
                <a:latin typeface="Times New Roman" panose="02020603050405020304" pitchFamily="18" charset="0"/>
                <a:cs typeface="Times New Roman" panose="02020603050405020304" pitchFamily="18" charset="0"/>
              </a:rPr>
              <a:t>………………………………………………………………………………………………………………………</a:t>
            </a:r>
          </a:p>
          <a:p>
            <a:r>
              <a:rPr lang="en-US" sz="3200">
                <a:solidFill>
                  <a:srgbClr val="002060"/>
                </a:solidFill>
                <a:latin typeface="Times New Roman" panose="02020603050405020304" pitchFamily="18" charset="0"/>
                <a:cs typeface="Times New Roman" panose="02020603050405020304" pitchFamily="18" charset="0"/>
              </a:rPr>
              <a:t>………………………………………………………………………………………………………………………</a:t>
            </a:r>
          </a:p>
          <a:p>
            <a:r>
              <a:rPr lang="en-US" sz="320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grpSp>
        <p:nvGrpSpPr>
          <p:cNvPr id="2" name="Group 2"/>
          <p:cNvGrpSpPr/>
          <p:nvPr/>
        </p:nvGrpSpPr>
        <p:grpSpPr>
          <a:xfrm>
            <a:off x="-313986" y="8567190"/>
            <a:ext cx="18915972" cy="1016368"/>
            <a:chOff x="0" y="0"/>
            <a:chExt cx="4981984" cy="267686"/>
          </a:xfrm>
        </p:grpSpPr>
        <p:sp>
          <p:nvSpPr>
            <p:cNvPr id="3" name="Freeform 3"/>
            <p:cNvSpPr/>
            <p:nvPr/>
          </p:nvSpPr>
          <p:spPr>
            <a:xfrm>
              <a:off x="0" y="0"/>
              <a:ext cx="4981984" cy="267686"/>
            </a:xfrm>
            <a:custGeom>
              <a:avLst/>
              <a:gdLst/>
              <a:ahLst/>
              <a:cxnLst/>
              <a:rect l="l" t="t" r="r" b="b"/>
              <a:pathLst>
                <a:path w="4981984" h="267686">
                  <a:moveTo>
                    <a:pt x="0" y="0"/>
                  </a:moveTo>
                  <a:lnTo>
                    <a:pt x="4981984" y="0"/>
                  </a:lnTo>
                  <a:lnTo>
                    <a:pt x="4981984" y="267686"/>
                  </a:lnTo>
                  <a:lnTo>
                    <a:pt x="0" y="267686"/>
                  </a:lnTo>
                  <a:close/>
                </a:path>
              </a:pathLst>
            </a:custGeom>
            <a:solidFill>
              <a:srgbClr val="F0CC8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13986" y="9583558"/>
            <a:ext cx="18915972" cy="1169099"/>
            <a:chOff x="0" y="0"/>
            <a:chExt cx="4981984" cy="307911"/>
          </a:xfrm>
        </p:grpSpPr>
        <p:sp>
          <p:nvSpPr>
            <p:cNvPr id="6" name="Freeform 6"/>
            <p:cNvSpPr/>
            <p:nvPr/>
          </p:nvSpPr>
          <p:spPr>
            <a:xfrm>
              <a:off x="0" y="0"/>
              <a:ext cx="4981984" cy="307911"/>
            </a:xfrm>
            <a:custGeom>
              <a:avLst/>
              <a:gdLst/>
              <a:ahLst/>
              <a:cxnLst/>
              <a:rect l="l" t="t" r="r" b="b"/>
              <a:pathLst>
                <a:path w="4981984" h="307911">
                  <a:moveTo>
                    <a:pt x="0" y="0"/>
                  </a:moveTo>
                  <a:lnTo>
                    <a:pt x="4981984" y="0"/>
                  </a:lnTo>
                  <a:lnTo>
                    <a:pt x="4981984" y="307911"/>
                  </a:lnTo>
                  <a:lnTo>
                    <a:pt x="0" y="307911"/>
                  </a:lnTo>
                  <a:close/>
                </a:path>
              </a:pathLst>
            </a:custGeom>
            <a:solidFill>
              <a:srgbClr val="82583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301514" y="9075374"/>
            <a:ext cx="2243060" cy="1861729"/>
            <a:chOff x="0" y="0"/>
            <a:chExt cx="818274" cy="679164"/>
          </a:xfrm>
        </p:grpSpPr>
        <p:sp>
          <p:nvSpPr>
            <p:cNvPr id="9" name="Freeform 9"/>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0" name="Group 10"/>
          <p:cNvGrpSpPr/>
          <p:nvPr/>
        </p:nvGrpSpPr>
        <p:grpSpPr>
          <a:xfrm>
            <a:off x="3969650" y="9075374"/>
            <a:ext cx="2243060" cy="1861729"/>
            <a:chOff x="0" y="0"/>
            <a:chExt cx="818274" cy="679164"/>
          </a:xfrm>
        </p:grpSpPr>
        <p:sp>
          <p:nvSpPr>
            <p:cNvPr id="11" name="Freeform 11"/>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2" name="Group 12"/>
          <p:cNvGrpSpPr/>
          <p:nvPr/>
        </p:nvGrpSpPr>
        <p:grpSpPr>
          <a:xfrm>
            <a:off x="6637787" y="9075374"/>
            <a:ext cx="2243060" cy="1861729"/>
            <a:chOff x="0" y="0"/>
            <a:chExt cx="818274" cy="679164"/>
          </a:xfrm>
        </p:grpSpPr>
        <p:sp>
          <p:nvSpPr>
            <p:cNvPr id="13" name="Freeform 13"/>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4" name="Group 14"/>
          <p:cNvGrpSpPr/>
          <p:nvPr/>
        </p:nvGrpSpPr>
        <p:grpSpPr>
          <a:xfrm>
            <a:off x="9305924" y="9075374"/>
            <a:ext cx="2243060" cy="1861729"/>
            <a:chOff x="0" y="0"/>
            <a:chExt cx="818274" cy="679164"/>
          </a:xfrm>
        </p:grpSpPr>
        <p:sp>
          <p:nvSpPr>
            <p:cNvPr id="15" name="Freeform 15"/>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6" name="Group 16"/>
          <p:cNvGrpSpPr/>
          <p:nvPr/>
        </p:nvGrpSpPr>
        <p:grpSpPr>
          <a:xfrm>
            <a:off x="11974061" y="9075374"/>
            <a:ext cx="2243060" cy="1861729"/>
            <a:chOff x="0" y="0"/>
            <a:chExt cx="818274" cy="679164"/>
          </a:xfrm>
        </p:grpSpPr>
        <p:sp>
          <p:nvSpPr>
            <p:cNvPr id="17" name="Freeform 17"/>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8" name="Group 18"/>
          <p:cNvGrpSpPr/>
          <p:nvPr/>
        </p:nvGrpSpPr>
        <p:grpSpPr>
          <a:xfrm>
            <a:off x="14642197" y="9075374"/>
            <a:ext cx="2243060" cy="1861729"/>
            <a:chOff x="0" y="0"/>
            <a:chExt cx="818274" cy="679164"/>
          </a:xfrm>
        </p:grpSpPr>
        <p:sp>
          <p:nvSpPr>
            <p:cNvPr id="19" name="Freeform 19"/>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17120" y="728851"/>
            <a:ext cx="3693817" cy="7838339"/>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6135" y="728851"/>
            <a:ext cx="3693817" cy="7838339"/>
          </a:xfrm>
          <a:prstGeom prst="rect">
            <a:avLst/>
          </a:prstGeom>
        </p:spPr>
      </p:pic>
      <p:sp>
        <p:nvSpPr>
          <p:cNvPr id="24" name="TextBox 23">
            <a:extLst>
              <a:ext uri="{FF2B5EF4-FFF2-40B4-BE49-F238E27FC236}">
                <a16:creationId xmlns:a16="http://schemas.microsoft.com/office/drawing/2014/main" id="{69AF1FCD-F920-F841-5997-30BA9BA948E3}"/>
              </a:ext>
            </a:extLst>
          </p:cNvPr>
          <p:cNvSpPr txBox="1"/>
          <p:nvPr/>
        </p:nvSpPr>
        <p:spPr>
          <a:xfrm>
            <a:off x="3964304" y="544405"/>
            <a:ext cx="9689196" cy="923330"/>
          </a:xfrm>
          <a:prstGeom prst="rect">
            <a:avLst/>
          </a:prstGeom>
          <a:noFill/>
        </p:spPr>
        <p:txBody>
          <a:bodyPr wrap="square">
            <a:spAutoFit/>
          </a:bodyPr>
          <a:lstStyle/>
          <a:p>
            <a:pPr algn="ctr">
              <a:lnSpc>
                <a:spcPct val="90000"/>
              </a:lnSpc>
              <a:spcBef>
                <a:spcPct val="0"/>
              </a:spcBef>
              <a:spcAft>
                <a:spcPts val="600"/>
              </a:spcAft>
            </a:pPr>
            <a:r>
              <a:rPr lang="en-US" sz="6000" b="1">
                <a:solidFill>
                  <a:schemeClr val="bg1"/>
                </a:solidFill>
                <a:latin typeface="Times New Roman" panose="02020603050405020304" pitchFamily="18" charset="0"/>
                <a:ea typeface="+mj-ea"/>
                <a:cs typeface="Times New Roman" panose="02020603050405020304" pitchFamily="18" charset="0"/>
              </a:rPr>
              <a:t>Tri thức đọc hiểu</a:t>
            </a:r>
          </a:p>
        </p:txBody>
      </p:sp>
      <p:sp>
        <p:nvSpPr>
          <p:cNvPr id="25" name="TextBox 24">
            <a:extLst>
              <a:ext uri="{FF2B5EF4-FFF2-40B4-BE49-F238E27FC236}">
                <a16:creationId xmlns:a16="http://schemas.microsoft.com/office/drawing/2014/main" id="{8DF1A2CC-4FF1-405E-A1F3-D3CE708F4F14}"/>
              </a:ext>
            </a:extLst>
          </p:cNvPr>
          <p:cNvSpPr txBox="1"/>
          <p:nvPr/>
        </p:nvSpPr>
        <p:spPr>
          <a:xfrm>
            <a:off x="5867400" y="2065407"/>
            <a:ext cx="9568542" cy="830997"/>
          </a:xfrm>
          <a:prstGeom prst="rect">
            <a:avLst/>
          </a:prstGeom>
          <a:noFill/>
        </p:spPr>
        <p:txBody>
          <a:bodyPr wrap="square">
            <a:spAutoFit/>
          </a:bodyPr>
          <a:lstStyle/>
          <a:p>
            <a:r>
              <a:rPr lang="en-US" sz="4800" b="1">
                <a:solidFill>
                  <a:schemeClr val="bg1"/>
                </a:solidFill>
                <a:latin typeface="Times New Roman" panose="02020603050405020304" pitchFamily="18" charset="0"/>
                <a:cs typeface="Times New Roman" panose="02020603050405020304" pitchFamily="18" charset="0"/>
              </a:rPr>
              <a:t>1. Khái niệm hài kịch</a:t>
            </a:r>
          </a:p>
        </p:txBody>
      </p:sp>
      <p:sp>
        <p:nvSpPr>
          <p:cNvPr id="26" name="TextBox 25">
            <a:extLst>
              <a:ext uri="{FF2B5EF4-FFF2-40B4-BE49-F238E27FC236}">
                <a16:creationId xmlns:a16="http://schemas.microsoft.com/office/drawing/2014/main" id="{5123BCA7-E5CA-B4C8-BDB5-AAF4A2ED4E35}"/>
              </a:ext>
            </a:extLst>
          </p:cNvPr>
          <p:cNvSpPr txBox="1"/>
          <p:nvPr/>
        </p:nvSpPr>
        <p:spPr>
          <a:xfrm>
            <a:off x="3929427" y="3586192"/>
            <a:ext cx="10712770" cy="2123658"/>
          </a:xfrm>
          <a:prstGeom prst="rect">
            <a:avLst/>
          </a:prstGeom>
          <a:noFill/>
        </p:spPr>
        <p:txBody>
          <a:bodyPr wrap="square">
            <a:spAutoFit/>
          </a:bodyPr>
          <a:lstStyle/>
          <a:p>
            <a:r>
              <a:rPr lang="en-US" sz="4400">
                <a:solidFill>
                  <a:schemeClr val="bg1"/>
                </a:solidFill>
                <a:latin typeface="Times New Roman" panose="02020603050405020304" pitchFamily="18" charset="0"/>
                <a:cs typeface="Times New Roman" panose="02020603050405020304" pitchFamily="18" charset="0"/>
              </a:rPr>
              <a:t>- Hài kịch là thể loại dùng biện pháp gây cười để chế giễu các tính cách và hành động xấu xa, lố bịch, lỗi thời của con người.</a:t>
            </a:r>
            <a:endParaRPr lang="en-US" sz="4400">
              <a:solidFill>
                <a:schemeClr val="bg1"/>
              </a:solidFill>
            </a:endParaRPr>
          </a:p>
        </p:txBody>
      </p:sp>
      <p:sp>
        <p:nvSpPr>
          <p:cNvPr id="27" name="TextBox 26">
            <a:extLst>
              <a:ext uri="{FF2B5EF4-FFF2-40B4-BE49-F238E27FC236}">
                <a16:creationId xmlns:a16="http://schemas.microsoft.com/office/drawing/2014/main" id="{58D19B5C-6BE3-9770-6E6D-31DC2676D2D5}"/>
              </a:ext>
            </a:extLst>
          </p:cNvPr>
          <p:cNvSpPr txBox="1"/>
          <p:nvPr/>
        </p:nvSpPr>
        <p:spPr>
          <a:xfrm>
            <a:off x="5410200" y="5984139"/>
            <a:ext cx="9568542" cy="830997"/>
          </a:xfrm>
          <a:prstGeom prst="rect">
            <a:avLst/>
          </a:prstGeom>
          <a:noFill/>
        </p:spPr>
        <p:txBody>
          <a:bodyPr wrap="square">
            <a:spAutoFit/>
          </a:bodyPr>
          <a:lstStyle/>
          <a:p>
            <a:r>
              <a:rPr lang="en-US" sz="4800" b="1">
                <a:solidFill>
                  <a:schemeClr val="bg1"/>
                </a:solidFill>
                <a:latin typeface="Times New Roman" panose="02020603050405020304" pitchFamily="18" charset="0"/>
                <a:cs typeface="Times New Roman" panose="02020603050405020304" pitchFamily="18" charset="0"/>
              </a:rPr>
              <a:t>2. Đặc điểm của hài kịch </a:t>
            </a:r>
            <a:endParaRPr lang="en-US" sz="4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grpSp>
        <p:nvGrpSpPr>
          <p:cNvPr id="3" name="Group 3"/>
          <p:cNvGrpSpPr/>
          <p:nvPr/>
        </p:nvGrpSpPr>
        <p:grpSpPr>
          <a:xfrm>
            <a:off x="-237786" y="9226949"/>
            <a:ext cx="18915972" cy="1016368"/>
            <a:chOff x="0" y="0"/>
            <a:chExt cx="4981984" cy="267686"/>
          </a:xfrm>
        </p:grpSpPr>
        <p:sp>
          <p:nvSpPr>
            <p:cNvPr id="4" name="Freeform 4"/>
            <p:cNvSpPr/>
            <p:nvPr/>
          </p:nvSpPr>
          <p:spPr>
            <a:xfrm>
              <a:off x="0" y="0"/>
              <a:ext cx="4981984" cy="267686"/>
            </a:xfrm>
            <a:custGeom>
              <a:avLst/>
              <a:gdLst/>
              <a:ahLst/>
              <a:cxnLst/>
              <a:rect l="l" t="t" r="r" b="b"/>
              <a:pathLst>
                <a:path w="4981984" h="267686">
                  <a:moveTo>
                    <a:pt x="0" y="0"/>
                  </a:moveTo>
                  <a:lnTo>
                    <a:pt x="4981984" y="0"/>
                  </a:lnTo>
                  <a:lnTo>
                    <a:pt x="4981984" y="267686"/>
                  </a:lnTo>
                  <a:lnTo>
                    <a:pt x="0" y="267686"/>
                  </a:lnTo>
                  <a:close/>
                </a:path>
              </a:pathLst>
            </a:custGeom>
            <a:solidFill>
              <a:srgbClr val="F0CC8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srcRect/>
          <a:stretch>
            <a:fillRect/>
          </a:stretch>
        </p:blipFill>
        <p:spPr>
          <a:xfrm>
            <a:off x="15925798" y="-771854"/>
            <a:ext cx="2780741" cy="10355412"/>
          </a:xfrm>
          <a:prstGeom prst="rect">
            <a:avLst/>
          </a:prstGeom>
        </p:spPr>
      </p:pic>
      <p:grpSp>
        <p:nvGrpSpPr>
          <p:cNvPr id="7" name="Group 7"/>
          <p:cNvGrpSpPr/>
          <p:nvPr/>
        </p:nvGrpSpPr>
        <p:grpSpPr>
          <a:xfrm>
            <a:off x="-209432" y="9687278"/>
            <a:ext cx="18915972" cy="1169099"/>
            <a:chOff x="0" y="0"/>
            <a:chExt cx="4981984" cy="307911"/>
          </a:xfrm>
        </p:grpSpPr>
        <p:sp>
          <p:nvSpPr>
            <p:cNvPr id="8" name="Freeform 8"/>
            <p:cNvSpPr/>
            <p:nvPr/>
          </p:nvSpPr>
          <p:spPr>
            <a:xfrm>
              <a:off x="0" y="0"/>
              <a:ext cx="4981984" cy="307911"/>
            </a:xfrm>
            <a:custGeom>
              <a:avLst/>
              <a:gdLst/>
              <a:ahLst/>
              <a:cxnLst/>
              <a:rect l="l" t="t" r="r" b="b"/>
              <a:pathLst>
                <a:path w="4981984" h="307911">
                  <a:moveTo>
                    <a:pt x="0" y="0"/>
                  </a:moveTo>
                  <a:lnTo>
                    <a:pt x="4981984" y="0"/>
                  </a:lnTo>
                  <a:lnTo>
                    <a:pt x="4981984" y="307911"/>
                  </a:lnTo>
                  <a:lnTo>
                    <a:pt x="0" y="307911"/>
                  </a:lnTo>
                  <a:close/>
                </a:path>
              </a:pathLst>
            </a:custGeom>
            <a:solidFill>
              <a:srgbClr val="825838"/>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10"/>
          <p:cNvPicPr>
            <a:picLocks noChangeAspect="1"/>
          </p:cNvPicPr>
          <p:nvPr/>
        </p:nvPicPr>
        <p:blipFill>
          <a:blip r:embed="rId3"/>
          <a:srcRect/>
          <a:stretch>
            <a:fillRect/>
          </a:stretch>
        </p:blipFill>
        <p:spPr>
          <a:xfrm>
            <a:off x="-418540" y="-771854"/>
            <a:ext cx="2665240" cy="10355412"/>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54152" y="5572478"/>
            <a:ext cx="2628328" cy="4114800"/>
          </a:xfrm>
          <a:prstGeom prst="rect">
            <a:avLst/>
          </a:prstGeom>
        </p:spPr>
      </p:pic>
      <p:sp>
        <p:nvSpPr>
          <p:cNvPr id="33" name="TextBox 32">
            <a:extLst>
              <a:ext uri="{FF2B5EF4-FFF2-40B4-BE49-F238E27FC236}">
                <a16:creationId xmlns:a16="http://schemas.microsoft.com/office/drawing/2014/main" id="{E954672E-0B8F-250E-182E-6E22EDFD74ED}"/>
              </a:ext>
            </a:extLst>
          </p:cNvPr>
          <p:cNvSpPr txBox="1"/>
          <p:nvPr/>
        </p:nvSpPr>
        <p:spPr>
          <a:xfrm>
            <a:off x="6705600" y="-34750"/>
            <a:ext cx="9568542" cy="646331"/>
          </a:xfrm>
          <a:prstGeom prst="rect">
            <a:avLst/>
          </a:prstGeom>
          <a:noFill/>
        </p:spPr>
        <p:txBody>
          <a:bodyPr wrap="square">
            <a:spAutoFit/>
          </a:bodyPr>
          <a:lstStyle/>
          <a:p>
            <a:r>
              <a:rPr lang="en-US" sz="3600" b="1">
                <a:solidFill>
                  <a:schemeClr val="bg1"/>
                </a:solidFill>
                <a:latin typeface="Times New Roman" panose="02020603050405020304" pitchFamily="18" charset="0"/>
                <a:cs typeface="Times New Roman" panose="02020603050405020304" pitchFamily="18" charset="0"/>
              </a:rPr>
              <a:t>2. Đặc điểm của hài kịch </a:t>
            </a:r>
            <a:endParaRPr lang="en-US" sz="3600">
              <a:solidFill>
                <a:schemeClr val="bg1"/>
              </a:solidFill>
            </a:endParaRPr>
          </a:p>
        </p:txBody>
      </p:sp>
      <p:sp>
        <p:nvSpPr>
          <p:cNvPr id="35" name="TextBox 34">
            <a:extLst>
              <a:ext uri="{FF2B5EF4-FFF2-40B4-BE49-F238E27FC236}">
                <a16:creationId xmlns:a16="http://schemas.microsoft.com/office/drawing/2014/main" id="{D6BBD42F-A004-B641-7710-622752878D8C}"/>
              </a:ext>
            </a:extLst>
          </p:cNvPr>
          <p:cNvSpPr txBox="1"/>
          <p:nvPr/>
        </p:nvSpPr>
        <p:spPr>
          <a:xfrm>
            <a:off x="1539127" y="599666"/>
            <a:ext cx="15240000" cy="1569660"/>
          </a:xfrm>
          <a:prstGeom prst="rect">
            <a:avLst/>
          </a:prstGeom>
          <a:noFill/>
        </p:spPr>
        <p:txBody>
          <a:bodyPr wrap="square">
            <a:spAutoFit/>
          </a:bodyPr>
          <a:lstStyle/>
          <a:p>
            <a:pPr algn="just"/>
            <a:r>
              <a:rPr lang="en-US" sz="3200" b="1">
                <a:solidFill>
                  <a:srgbClr val="FFFF00"/>
                </a:solidFill>
                <a:effectLst/>
                <a:latin typeface="Times New Roman" panose="02020603050405020304" pitchFamily="18" charset="0"/>
                <a:cs typeface="Times New Roman" panose="02020603050405020304" pitchFamily="18" charset="0"/>
              </a:rPr>
              <a:t>- Nhân vật của hài kịch: </a:t>
            </a:r>
            <a:r>
              <a:rPr lang="en-US" sz="3200" b="0">
                <a:solidFill>
                  <a:schemeClr val="bg1"/>
                </a:solidFill>
                <a:effectLst/>
                <a:latin typeface="Times New Roman" panose="02020603050405020304" pitchFamily="18" charset="0"/>
                <a:cs typeface="Times New Roman" panose="02020603050405020304" pitchFamily="18" charset="0"/>
              </a:rPr>
              <a:t>là đối tượng của tiếng cười, gồm những hạng người hiện thân cho thói hư, tật xấu hay sự thấp kém. Tính cách của nhân vật được thể hiện qua những biến cố </a:t>
            </a:r>
            <a:r>
              <a:rPr lang="vi-VN" sz="3200" b="0">
                <a:solidFill>
                  <a:schemeClr val="bg1"/>
                </a:solidFill>
                <a:effectLst/>
                <a:latin typeface="Times New Roman" panose="02020603050405020304" pitchFamily="18" charset="0"/>
                <a:cs typeface="Times New Roman" panose="02020603050405020304" pitchFamily="18" charset="0"/>
              </a:rPr>
              <a:t>dẫn đến sự phơi bày </a:t>
            </a:r>
            <a:r>
              <a:rPr lang="en-US" sz="3200" b="0">
                <a:solidFill>
                  <a:schemeClr val="bg1"/>
                </a:solidFill>
                <a:effectLst/>
                <a:latin typeface="Times New Roman" panose="02020603050405020304" pitchFamily="18" charset="0"/>
                <a:cs typeface="Times New Roman" panose="02020603050405020304" pitchFamily="18" charset="0"/>
              </a:rPr>
              <a:t>phê phá</a:t>
            </a:r>
            <a:r>
              <a:rPr lang="vi-VN" sz="3200" b="0">
                <a:solidFill>
                  <a:schemeClr val="bg1"/>
                </a:solidFill>
                <a:effectLst/>
                <a:latin typeface="Times New Roman" panose="02020603050405020304" pitchFamily="18" charset="0"/>
                <a:cs typeface="Times New Roman" panose="02020603050405020304" pitchFamily="18" charset="0"/>
              </a:rPr>
              <a:t>n cái xấu</a:t>
            </a:r>
            <a:r>
              <a:rPr lang="en-US" sz="3200" b="0">
                <a:solidFill>
                  <a:schemeClr val="bg1"/>
                </a:solidFill>
                <a:effectLst/>
                <a:latin typeface="Times New Roman" panose="02020603050405020304" pitchFamily="18" charset="0"/>
                <a:cs typeface="Times New Roman" panose="02020603050405020304" pitchFamily="18" charset="0"/>
              </a:rPr>
              <a:t>.</a:t>
            </a:r>
            <a:endParaRPr lang="en-US" sz="3200">
              <a:solidFill>
                <a:schemeClr val="bg1"/>
              </a:solidFill>
            </a:endParaRPr>
          </a:p>
        </p:txBody>
      </p:sp>
      <p:sp>
        <p:nvSpPr>
          <p:cNvPr id="37" name="TextBox 36">
            <a:extLst>
              <a:ext uri="{FF2B5EF4-FFF2-40B4-BE49-F238E27FC236}">
                <a16:creationId xmlns:a16="http://schemas.microsoft.com/office/drawing/2014/main" id="{3EE59074-0851-BA3E-90EC-B6DCA3ECE858}"/>
              </a:ext>
            </a:extLst>
          </p:cNvPr>
          <p:cNvSpPr txBox="1"/>
          <p:nvPr/>
        </p:nvSpPr>
        <p:spPr>
          <a:xfrm>
            <a:off x="1462927" y="2129210"/>
            <a:ext cx="15392400" cy="1569660"/>
          </a:xfrm>
          <a:prstGeom prst="rect">
            <a:avLst/>
          </a:prstGeom>
          <a:noFill/>
        </p:spPr>
        <p:txBody>
          <a:bodyPr wrap="square">
            <a:spAutoFit/>
          </a:bodyPr>
          <a:lstStyle/>
          <a:p>
            <a:pPr algn="just"/>
            <a:r>
              <a:rPr lang="en-US" sz="3200" b="1">
                <a:solidFill>
                  <a:srgbClr val="FFFF00"/>
                </a:solidFill>
                <a:effectLst/>
                <a:latin typeface="Times New Roman" panose="02020603050405020304" pitchFamily="18" charset="0"/>
                <a:cs typeface="Times New Roman" panose="02020603050405020304" pitchFamily="18" charset="0"/>
              </a:rPr>
              <a:t>- Hành động trong hài kịch: </a:t>
            </a:r>
            <a:r>
              <a:rPr lang="vi-VN" sz="3200" b="0">
                <a:solidFill>
                  <a:schemeClr val="bg1"/>
                </a:solidFill>
                <a:effectLst/>
                <a:latin typeface="Times New Roman" panose="02020603050405020304" pitchFamily="18" charset="0"/>
                <a:cs typeface="Times New Roman" panose="02020603050405020304" pitchFamily="18" charset="0"/>
              </a:rPr>
              <a:t>là toàn bộ hành động của các nhân vật</a:t>
            </a:r>
            <a:r>
              <a:rPr lang="en-US" sz="3200" b="0">
                <a:solidFill>
                  <a:schemeClr val="bg1"/>
                </a:solidFill>
                <a:effectLst/>
                <a:latin typeface="Times New Roman" panose="02020603050405020304" pitchFamily="18" charset="0"/>
                <a:cs typeface="Times New Roman" panose="02020603050405020304" pitchFamily="18" charset="0"/>
              </a:rPr>
              <a:t> (lời thoại, điệu bộ, cử chỉ)</a:t>
            </a:r>
            <a:r>
              <a:rPr lang="vi-VN" sz="3200" b="0">
                <a:solidFill>
                  <a:schemeClr val="bg1"/>
                </a:solidFill>
                <a:effectLst/>
                <a:latin typeface="Times New Roman" panose="02020603050405020304" pitchFamily="18" charset="0"/>
                <a:cs typeface="Times New Roman" panose="02020603050405020304" pitchFamily="18" charset="0"/>
              </a:rPr>
              <a:t> tạo nên nội dung của tác phẩm</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 </a:t>
            </a:r>
            <a:r>
              <a:rPr lang="en-US" sz="3200">
                <a:solidFill>
                  <a:schemeClr val="bg1"/>
                </a:solidFill>
                <a:latin typeface="Times New Roman" panose="02020603050405020304" pitchFamily="18" charset="0"/>
                <a:cs typeface="Times New Roman" panose="02020603050405020304" pitchFamily="18" charset="0"/>
              </a:rPr>
              <a:t>H</a:t>
            </a:r>
            <a:r>
              <a:rPr lang="vi-VN" sz="3200" b="0">
                <a:solidFill>
                  <a:schemeClr val="bg1"/>
                </a:solidFill>
                <a:effectLst/>
                <a:latin typeface="Times New Roman" panose="02020603050405020304" pitchFamily="18" charset="0"/>
                <a:cs typeface="Times New Roman" panose="02020603050405020304" pitchFamily="18" charset="0"/>
              </a:rPr>
              <a:t>ành động thể hiện qua lời thoại dưới các dạng khác nhau</a:t>
            </a:r>
            <a:r>
              <a:rPr lang="en-US" sz="3200" b="0">
                <a:solidFill>
                  <a:schemeClr val="bg1"/>
                </a:solidFill>
                <a:effectLst/>
                <a:latin typeface="Times New Roman" panose="02020603050405020304" pitchFamily="18" charset="0"/>
                <a:cs typeface="Times New Roman" panose="02020603050405020304" pitchFamily="18" charset="0"/>
              </a:rPr>
              <a:t>. </a:t>
            </a:r>
            <a:r>
              <a:rPr lang="vi-VN" sz="3200" b="0">
                <a:solidFill>
                  <a:schemeClr val="bg1"/>
                </a:solidFill>
                <a:effectLst/>
                <a:latin typeface="Times New Roman" panose="02020603050405020304" pitchFamily="18" charset="0"/>
                <a:cs typeface="Times New Roman" panose="02020603050405020304" pitchFamily="18" charset="0"/>
              </a:rPr>
              <a:t>Các hành động đều dẫn đến xung đột và giải quyết xung đột từ đó thể hiện chủ đề</a:t>
            </a:r>
            <a:r>
              <a:rPr lang="en-US" sz="3200" b="0">
                <a:solidFill>
                  <a:schemeClr val="bg1"/>
                </a:solidFill>
                <a:effectLst/>
                <a:latin typeface="Times New Roman" panose="02020603050405020304" pitchFamily="18" charset="0"/>
                <a:cs typeface="Times New Roman" panose="02020603050405020304" pitchFamily="18" charset="0"/>
              </a:rPr>
              <a:t>.</a:t>
            </a:r>
            <a:endParaRPr lang="en-US" sz="3200">
              <a:solidFill>
                <a:schemeClr val="bg1"/>
              </a:solidFill>
            </a:endParaRPr>
          </a:p>
        </p:txBody>
      </p:sp>
      <p:sp>
        <p:nvSpPr>
          <p:cNvPr id="39" name="TextBox 38">
            <a:extLst>
              <a:ext uri="{FF2B5EF4-FFF2-40B4-BE49-F238E27FC236}">
                <a16:creationId xmlns:a16="http://schemas.microsoft.com/office/drawing/2014/main" id="{4458DE1A-49CB-15E2-4860-6721C87BB0A6}"/>
              </a:ext>
            </a:extLst>
          </p:cNvPr>
          <p:cNvSpPr txBox="1"/>
          <p:nvPr/>
        </p:nvSpPr>
        <p:spPr>
          <a:xfrm>
            <a:off x="1524000" y="3672895"/>
            <a:ext cx="15392400" cy="1077218"/>
          </a:xfrm>
          <a:prstGeom prst="rect">
            <a:avLst/>
          </a:prstGeom>
          <a:noFill/>
        </p:spPr>
        <p:txBody>
          <a:bodyPr wrap="square">
            <a:spAutoFit/>
          </a:bodyPr>
          <a:lstStyle/>
          <a:p>
            <a:pPr algn="just"/>
            <a:r>
              <a:rPr lang="en-US" sz="3200" b="1">
                <a:solidFill>
                  <a:srgbClr val="FFFF00"/>
                </a:solidFill>
                <a:effectLst/>
                <a:latin typeface="Times New Roman" panose="02020603050405020304" pitchFamily="18" charset="0"/>
                <a:cs typeface="Times New Roman" panose="02020603050405020304" pitchFamily="18" charset="0"/>
              </a:rPr>
              <a:t>- Xung đột kịch: </a:t>
            </a:r>
            <a:r>
              <a:rPr lang="vi-VN" sz="3200" b="0">
                <a:solidFill>
                  <a:schemeClr val="bg1"/>
                </a:solidFill>
                <a:effectLst/>
                <a:latin typeface="Times New Roman" panose="02020603050405020304" pitchFamily="18" charset="0"/>
                <a:cs typeface="Times New Roman" panose="02020603050405020304" pitchFamily="18" charset="0"/>
              </a:rPr>
              <a:t>nảy sinh dựa trên sự đối lập</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 mâu thuẫn tạo nên tác động qua lại giữa các nhân vật hay các thế lực</a:t>
            </a:r>
            <a:r>
              <a:rPr lang="en-US" sz="3200" b="0">
                <a:solidFill>
                  <a:schemeClr val="bg1"/>
                </a:solidFill>
                <a:effectLst/>
                <a:latin typeface="Times New Roman" panose="02020603050405020304" pitchFamily="18" charset="0"/>
                <a:cs typeface="Times New Roman" panose="02020603050405020304" pitchFamily="18" charset="0"/>
              </a:rPr>
              <a:t>. </a:t>
            </a:r>
            <a:r>
              <a:rPr lang="vi-VN" sz="3200" b="0">
                <a:solidFill>
                  <a:schemeClr val="bg1"/>
                </a:solidFill>
                <a:effectLst/>
                <a:latin typeface="Times New Roman" panose="02020603050405020304" pitchFamily="18" charset="0"/>
                <a:cs typeface="Times New Roman" panose="02020603050405020304" pitchFamily="18" charset="0"/>
              </a:rPr>
              <a:t> </a:t>
            </a:r>
            <a:r>
              <a:rPr lang="en-US" sz="3200" b="0">
                <a:solidFill>
                  <a:schemeClr val="bg1"/>
                </a:solidFill>
                <a:effectLst/>
                <a:latin typeface="Times New Roman" panose="02020603050405020304" pitchFamily="18" charset="0"/>
                <a:cs typeface="Times New Roman" panose="02020603050405020304" pitchFamily="18" charset="0"/>
              </a:rPr>
              <a:t>X</a:t>
            </a:r>
            <a:r>
              <a:rPr lang="vi-VN" sz="3200" b="0">
                <a:solidFill>
                  <a:schemeClr val="bg1"/>
                </a:solidFill>
                <a:effectLst/>
                <a:latin typeface="Times New Roman" panose="02020603050405020304" pitchFamily="18" charset="0"/>
                <a:cs typeface="Times New Roman" panose="02020603050405020304" pitchFamily="18" charset="0"/>
              </a:rPr>
              <a:t>ung đột thường diễn ra giữa </a:t>
            </a:r>
            <a:r>
              <a:rPr lang="en-US" sz="3200" b="0">
                <a:solidFill>
                  <a:schemeClr val="bg1"/>
                </a:solidFill>
                <a:effectLst/>
                <a:latin typeface="Times New Roman" panose="02020603050405020304" pitchFamily="18" charset="0"/>
                <a:cs typeface="Times New Roman" panose="02020603050405020304" pitchFamily="18" charset="0"/>
              </a:rPr>
              <a:t>cái</a:t>
            </a:r>
            <a:r>
              <a:rPr lang="vi-VN" sz="3200" b="0">
                <a:solidFill>
                  <a:schemeClr val="bg1"/>
                </a:solidFill>
                <a:effectLst/>
                <a:latin typeface="Times New Roman" panose="02020603050405020304" pitchFamily="18" charset="0"/>
                <a:cs typeface="Times New Roman" panose="02020603050405020304" pitchFamily="18" charset="0"/>
              </a:rPr>
              <a:t> thấp kém với cái thấp kém</a:t>
            </a:r>
            <a:r>
              <a:rPr lang="en-US" sz="3200" b="0">
                <a:solidFill>
                  <a:schemeClr val="bg1"/>
                </a:solidFill>
                <a:effectLst/>
                <a:latin typeface="Times New Roman" panose="02020603050405020304" pitchFamily="18" charset="0"/>
                <a:cs typeface="Times New Roman" panose="02020603050405020304" pitchFamily="18" charset="0"/>
              </a:rPr>
              <a:t>.</a:t>
            </a:r>
            <a:endParaRPr lang="en-US" sz="3200">
              <a:solidFill>
                <a:schemeClr val="bg1"/>
              </a:solidFill>
            </a:endParaRPr>
          </a:p>
        </p:txBody>
      </p:sp>
      <p:sp>
        <p:nvSpPr>
          <p:cNvPr id="41" name="TextBox 40">
            <a:extLst>
              <a:ext uri="{FF2B5EF4-FFF2-40B4-BE49-F238E27FC236}">
                <a16:creationId xmlns:a16="http://schemas.microsoft.com/office/drawing/2014/main" id="{42BCBA4E-E2FF-2578-C27B-3B21A9AFB38C}"/>
              </a:ext>
            </a:extLst>
          </p:cNvPr>
          <p:cNvSpPr txBox="1"/>
          <p:nvPr/>
        </p:nvSpPr>
        <p:spPr>
          <a:xfrm>
            <a:off x="1428148" y="4881830"/>
            <a:ext cx="15564451" cy="1077218"/>
          </a:xfrm>
          <a:prstGeom prst="rect">
            <a:avLst/>
          </a:prstGeom>
          <a:noFill/>
        </p:spPr>
        <p:txBody>
          <a:bodyPr wrap="square">
            <a:spAutoFit/>
          </a:bodyPr>
          <a:lstStyle/>
          <a:p>
            <a:pPr algn="l"/>
            <a:r>
              <a:rPr lang="en-US" sz="3200" b="1">
                <a:solidFill>
                  <a:srgbClr val="FFFF00"/>
                </a:solidFill>
                <a:effectLst/>
                <a:latin typeface="Times New Roman" panose="02020603050405020304" pitchFamily="18" charset="0"/>
                <a:cs typeface="Times New Roman" panose="02020603050405020304" pitchFamily="18" charset="0"/>
              </a:rPr>
              <a:t> - Lời thoại: </a:t>
            </a:r>
            <a:r>
              <a:rPr lang="vi-VN" sz="3200" b="0">
                <a:solidFill>
                  <a:schemeClr val="bg1"/>
                </a:solidFill>
                <a:effectLst/>
                <a:latin typeface="Times New Roman" panose="02020603050405020304" pitchFamily="18" charset="0"/>
                <a:cs typeface="Times New Roman" panose="02020603050405020304" pitchFamily="18" charset="0"/>
              </a:rPr>
              <a:t>là lời của các nhân vật nói với nhau </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đối thoại</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 nói với bản thân </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độc thoại</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 hay nói với khán giả </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b</a:t>
            </a:r>
            <a:r>
              <a:rPr lang="en-US" sz="3200">
                <a:solidFill>
                  <a:schemeClr val="bg1"/>
                </a:solidFill>
                <a:latin typeface="Times New Roman" panose="02020603050405020304" pitchFamily="18" charset="0"/>
                <a:cs typeface="Times New Roman" panose="02020603050405020304" pitchFamily="18" charset="0"/>
              </a:rPr>
              <a:t>à</a:t>
            </a:r>
            <a:r>
              <a:rPr lang="vi-VN" sz="3200" b="0">
                <a:solidFill>
                  <a:schemeClr val="bg1"/>
                </a:solidFill>
                <a:effectLst/>
                <a:latin typeface="Times New Roman" panose="02020603050405020304" pitchFamily="18" charset="0"/>
                <a:cs typeface="Times New Roman" panose="02020603050405020304" pitchFamily="18" charset="0"/>
              </a:rPr>
              <a:t>ng thoại</a:t>
            </a:r>
            <a:r>
              <a:rPr lang="en-US" sz="3200" b="0">
                <a:solidFill>
                  <a:schemeClr val="bg1"/>
                </a:solidFill>
                <a:effectLst/>
                <a:latin typeface="Times New Roman" panose="02020603050405020304" pitchFamily="18" charset="0"/>
                <a:cs typeface="Times New Roman" panose="02020603050405020304" pitchFamily="18" charset="0"/>
              </a:rPr>
              <a:t>)</a:t>
            </a:r>
            <a:r>
              <a:rPr lang="vi-VN" sz="3200" b="0">
                <a:solidFill>
                  <a:schemeClr val="bg1"/>
                </a:solidFill>
                <a:effectLst/>
                <a:latin typeface="Times New Roman" panose="02020603050405020304" pitchFamily="18" charset="0"/>
                <a:cs typeface="Times New Roman" panose="02020603050405020304" pitchFamily="18" charset="0"/>
              </a:rPr>
              <a:t>. Lời thoại góp phần thúc đẩy xung đột h</a:t>
            </a:r>
            <a:r>
              <a:rPr lang="en-US" sz="3200">
                <a:solidFill>
                  <a:schemeClr val="bg1"/>
                </a:solidFill>
                <a:latin typeface="Times New Roman" panose="02020603050405020304" pitchFamily="18" charset="0"/>
                <a:cs typeface="Times New Roman" panose="02020603050405020304" pitchFamily="18" charset="0"/>
              </a:rPr>
              <a:t>à</a:t>
            </a:r>
            <a:r>
              <a:rPr lang="vi-VN" sz="3200" b="0">
                <a:solidFill>
                  <a:schemeClr val="bg1"/>
                </a:solidFill>
                <a:effectLst/>
                <a:latin typeface="Times New Roman" panose="02020603050405020304" pitchFamily="18" charset="0"/>
                <a:cs typeface="Times New Roman" panose="02020603050405020304" pitchFamily="18" charset="0"/>
              </a:rPr>
              <a:t>i kịch phát triển</a:t>
            </a:r>
            <a:r>
              <a:rPr lang="en-US" sz="3200" b="0">
                <a:solidFill>
                  <a:schemeClr val="bg1"/>
                </a:solidFill>
                <a:effectLst/>
                <a:latin typeface="Times New Roman" panose="02020603050405020304" pitchFamily="18" charset="0"/>
                <a:cs typeface="Times New Roman" panose="02020603050405020304" pitchFamily="18" charset="0"/>
              </a:rPr>
              <a:t>.</a:t>
            </a:r>
            <a:endPar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3" name="TextBox 42">
            <a:extLst>
              <a:ext uri="{FF2B5EF4-FFF2-40B4-BE49-F238E27FC236}">
                <a16:creationId xmlns:a16="http://schemas.microsoft.com/office/drawing/2014/main" id="{279C6C9F-F309-548D-3A01-2A87BA1A38E0}"/>
              </a:ext>
            </a:extLst>
          </p:cNvPr>
          <p:cNvSpPr txBox="1"/>
          <p:nvPr/>
        </p:nvSpPr>
        <p:spPr>
          <a:xfrm>
            <a:off x="1420459" y="6000719"/>
            <a:ext cx="14491162" cy="1569660"/>
          </a:xfrm>
          <a:prstGeom prst="rect">
            <a:avLst/>
          </a:prstGeom>
          <a:noFill/>
        </p:spPr>
        <p:txBody>
          <a:bodyPr wrap="square">
            <a:spAutoFit/>
          </a:bodyPr>
          <a:lstStyle/>
          <a:p>
            <a:pPr algn="just"/>
            <a:r>
              <a:rPr lang="en-US" sz="3200" b="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Lời chỉ dẫn sân khấu: </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là những chú thích ngắn gọn của tác giả biên kịch nhằm hướng dẫn gợi ý về cách bài trí</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xử lý âm thanh</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ánh sáng</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việc ra vào sân khấu của diễn viên cùng trang phục</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hành động</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cử chỉ của họ</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p>
        </p:txBody>
      </p:sp>
      <p:sp>
        <p:nvSpPr>
          <p:cNvPr id="45" name="TextBox 44">
            <a:extLst>
              <a:ext uri="{FF2B5EF4-FFF2-40B4-BE49-F238E27FC236}">
                <a16:creationId xmlns:a16="http://schemas.microsoft.com/office/drawing/2014/main" id="{0DA516D2-5613-7F82-9C45-7955A4B99395}"/>
              </a:ext>
            </a:extLst>
          </p:cNvPr>
          <p:cNvSpPr txBox="1"/>
          <p:nvPr/>
        </p:nvSpPr>
        <p:spPr>
          <a:xfrm>
            <a:off x="1441921" y="7540578"/>
            <a:ext cx="14687043" cy="1569660"/>
          </a:xfrm>
          <a:prstGeom prst="rect">
            <a:avLst/>
          </a:prstGeom>
          <a:noFill/>
        </p:spPr>
        <p:txBody>
          <a:bodyPr wrap="square">
            <a:spAutoFit/>
          </a:bodyPr>
          <a:lstStyle/>
          <a:p>
            <a:pPr algn="l"/>
            <a:r>
              <a:rPr lang="en-US" sz="3200" b="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Thủ pháp trào phúng: </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các thủ pháp thường sử dụng như phóng đại tính</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phi lo-gic,</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không hợp tình thế trong hành động</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của nhân vật, </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thủ pháp tăng tiến</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giễu nhại,</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mỉa mai</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nối nói </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hóm  hỉnh,</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chơi ch</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ữ</a:t>
            </a:r>
            <a:r>
              <a:rPr lang="vi-VN"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nối nói nghịch lý</a:t>
            </a:r>
            <a:r>
              <a:rPr lang="en-US" sz="3200" b="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p>
        </p:txBody>
      </p:sp>
      <p:grpSp>
        <p:nvGrpSpPr>
          <p:cNvPr id="46" name="Group 11">
            <a:extLst>
              <a:ext uri="{FF2B5EF4-FFF2-40B4-BE49-F238E27FC236}">
                <a16:creationId xmlns:a16="http://schemas.microsoft.com/office/drawing/2014/main" id="{DCA81CD3-16C0-81FE-F099-53F2EAA18311}"/>
              </a:ext>
            </a:extLst>
          </p:cNvPr>
          <p:cNvGrpSpPr/>
          <p:nvPr/>
        </p:nvGrpSpPr>
        <p:grpSpPr>
          <a:xfrm>
            <a:off x="1301514" y="9542617"/>
            <a:ext cx="2243060" cy="1394486"/>
            <a:chOff x="0" y="0"/>
            <a:chExt cx="818274" cy="679164"/>
          </a:xfrm>
        </p:grpSpPr>
        <p:sp>
          <p:nvSpPr>
            <p:cNvPr id="47" name="Freeform 12">
              <a:extLst>
                <a:ext uri="{FF2B5EF4-FFF2-40B4-BE49-F238E27FC236}">
                  <a16:creationId xmlns:a16="http://schemas.microsoft.com/office/drawing/2014/main" id="{B0C1558F-D037-D9AA-D69F-F46998F0FF23}"/>
                </a:ext>
              </a:extLst>
            </p:cNvPr>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48" name="Group 13">
            <a:extLst>
              <a:ext uri="{FF2B5EF4-FFF2-40B4-BE49-F238E27FC236}">
                <a16:creationId xmlns:a16="http://schemas.microsoft.com/office/drawing/2014/main" id="{90844D5C-D7BD-8D92-ADCE-2FBD015535C1}"/>
              </a:ext>
            </a:extLst>
          </p:cNvPr>
          <p:cNvGrpSpPr/>
          <p:nvPr/>
        </p:nvGrpSpPr>
        <p:grpSpPr>
          <a:xfrm>
            <a:off x="3969650" y="9542617"/>
            <a:ext cx="2243060" cy="1394486"/>
            <a:chOff x="0" y="0"/>
            <a:chExt cx="818274" cy="679164"/>
          </a:xfrm>
        </p:grpSpPr>
        <p:sp>
          <p:nvSpPr>
            <p:cNvPr id="49" name="Freeform 14">
              <a:extLst>
                <a:ext uri="{FF2B5EF4-FFF2-40B4-BE49-F238E27FC236}">
                  <a16:creationId xmlns:a16="http://schemas.microsoft.com/office/drawing/2014/main" id="{9D9D6A79-A730-683B-0C4F-6A19625F756B}"/>
                </a:ext>
              </a:extLst>
            </p:cNvPr>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50" name="Group 15">
            <a:extLst>
              <a:ext uri="{FF2B5EF4-FFF2-40B4-BE49-F238E27FC236}">
                <a16:creationId xmlns:a16="http://schemas.microsoft.com/office/drawing/2014/main" id="{04EA8C23-E51D-2F05-97CD-FCA41FEBCF03}"/>
              </a:ext>
            </a:extLst>
          </p:cNvPr>
          <p:cNvGrpSpPr/>
          <p:nvPr/>
        </p:nvGrpSpPr>
        <p:grpSpPr>
          <a:xfrm>
            <a:off x="6637787" y="9542617"/>
            <a:ext cx="2243060" cy="1394486"/>
            <a:chOff x="0" y="0"/>
            <a:chExt cx="818274" cy="679164"/>
          </a:xfrm>
        </p:grpSpPr>
        <p:sp>
          <p:nvSpPr>
            <p:cNvPr id="51" name="Freeform 16">
              <a:extLst>
                <a:ext uri="{FF2B5EF4-FFF2-40B4-BE49-F238E27FC236}">
                  <a16:creationId xmlns:a16="http://schemas.microsoft.com/office/drawing/2014/main" id="{5CF809BF-4D5E-83CC-42E2-F1D2B3E2FA93}"/>
                </a:ext>
              </a:extLst>
            </p:cNvPr>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52" name="Group 17">
            <a:extLst>
              <a:ext uri="{FF2B5EF4-FFF2-40B4-BE49-F238E27FC236}">
                <a16:creationId xmlns:a16="http://schemas.microsoft.com/office/drawing/2014/main" id="{DBCD8755-3901-FA66-1B40-01EB173BA8A9}"/>
              </a:ext>
            </a:extLst>
          </p:cNvPr>
          <p:cNvGrpSpPr/>
          <p:nvPr/>
        </p:nvGrpSpPr>
        <p:grpSpPr>
          <a:xfrm>
            <a:off x="9305924" y="9542617"/>
            <a:ext cx="2243060" cy="1394486"/>
            <a:chOff x="0" y="0"/>
            <a:chExt cx="818274" cy="679164"/>
          </a:xfrm>
        </p:grpSpPr>
        <p:sp>
          <p:nvSpPr>
            <p:cNvPr id="53" name="Freeform 18">
              <a:extLst>
                <a:ext uri="{FF2B5EF4-FFF2-40B4-BE49-F238E27FC236}">
                  <a16:creationId xmlns:a16="http://schemas.microsoft.com/office/drawing/2014/main" id="{D55EF33D-EFEA-900C-ECDF-BF3432E25BB1}"/>
                </a:ext>
              </a:extLst>
            </p:cNvPr>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54" name="Group 19">
            <a:extLst>
              <a:ext uri="{FF2B5EF4-FFF2-40B4-BE49-F238E27FC236}">
                <a16:creationId xmlns:a16="http://schemas.microsoft.com/office/drawing/2014/main" id="{41B36354-BB61-145A-9188-7522464DF2C4}"/>
              </a:ext>
            </a:extLst>
          </p:cNvPr>
          <p:cNvGrpSpPr/>
          <p:nvPr/>
        </p:nvGrpSpPr>
        <p:grpSpPr>
          <a:xfrm>
            <a:off x="11974061" y="9542617"/>
            <a:ext cx="2243060" cy="1394486"/>
            <a:chOff x="0" y="0"/>
            <a:chExt cx="818274" cy="679164"/>
          </a:xfrm>
        </p:grpSpPr>
        <p:sp>
          <p:nvSpPr>
            <p:cNvPr id="55" name="Freeform 20">
              <a:extLst>
                <a:ext uri="{FF2B5EF4-FFF2-40B4-BE49-F238E27FC236}">
                  <a16:creationId xmlns:a16="http://schemas.microsoft.com/office/drawing/2014/main" id="{46D4BE8A-EFA1-7A86-610C-E23D42A9F2ED}"/>
                </a:ext>
              </a:extLst>
            </p:cNvPr>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56" name="Group 21">
            <a:extLst>
              <a:ext uri="{FF2B5EF4-FFF2-40B4-BE49-F238E27FC236}">
                <a16:creationId xmlns:a16="http://schemas.microsoft.com/office/drawing/2014/main" id="{0A4F12B3-B609-A3CE-F4E9-32531A03BE9A}"/>
              </a:ext>
            </a:extLst>
          </p:cNvPr>
          <p:cNvGrpSpPr/>
          <p:nvPr/>
        </p:nvGrpSpPr>
        <p:grpSpPr>
          <a:xfrm>
            <a:off x="14642197" y="9542617"/>
            <a:ext cx="2243060" cy="1394486"/>
            <a:chOff x="0" y="0"/>
            <a:chExt cx="818274" cy="679164"/>
          </a:xfrm>
        </p:grpSpPr>
        <p:sp>
          <p:nvSpPr>
            <p:cNvPr id="57" name="Freeform 22">
              <a:extLst>
                <a:ext uri="{FF2B5EF4-FFF2-40B4-BE49-F238E27FC236}">
                  <a16:creationId xmlns:a16="http://schemas.microsoft.com/office/drawing/2014/main" id="{FBE1F044-8316-664D-84E4-683A1991ACBC}"/>
                </a:ext>
              </a:extLst>
            </p:cNvPr>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5">
                                            <p:txEl>
                                              <p:pRg st="0" end="0"/>
                                            </p:txEl>
                                          </p:spTgt>
                                        </p:tgtEl>
                                        <p:attrNameLst>
                                          <p:attrName>style.visibility</p:attrName>
                                        </p:attrNameLst>
                                      </p:cBhvr>
                                      <p:to>
                                        <p:strVal val="visible"/>
                                      </p:to>
                                    </p:set>
                                    <p:animEffect transition="in" filter="fade">
                                      <p:cBhvr>
                                        <p:cTn id="42" dur="1000"/>
                                        <p:tgtEl>
                                          <p:spTgt spid="45">
                                            <p:txEl>
                                              <p:pRg st="0" end="0"/>
                                            </p:txEl>
                                          </p:spTgt>
                                        </p:tgtEl>
                                      </p:cBhvr>
                                    </p:animEffect>
                                    <p:anim calcmode="lin" valueType="num">
                                      <p:cBhvr>
                                        <p:cTn id="43"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1"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grpSp>
        <p:nvGrpSpPr>
          <p:cNvPr id="3" name="Group 3"/>
          <p:cNvGrpSpPr/>
          <p:nvPr/>
        </p:nvGrpSpPr>
        <p:grpSpPr>
          <a:xfrm>
            <a:off x="-313986" y="8567190"/>
            <a:ext cx="18915972" cy="1016368"/>
            <a:chOff x="0" y="0"/>
            <a:chExt cx="4981984" cy="267686"/>
          </a:xfrm>
        </p:grpSpPr>
        <p:sp>
          <p:nvSpPr>
            <p:cNvPr id="4" name="Freeform 4"/>
            <p:cNvSpPr/>
            <p:nvPr/>
          </p:nvSpPr>
          <p:spPr>
            <a:xfrm>
              <a:off x="0" y="0"/>
              <a:ext cx="4981984" cy="267686"/>
            </a:xfrm>
            <a:custGeom>
              <a:avLst/>
              <a:gdLst/>
              <a:ahLst/>
              <a:cxnLst/>
              <a:rect l="l" t="t" r="r" b="b"/>
              <a:pathLst>
                <a:path w="4981984" h="267686">
                  <a:moveTo>
                    <a:pt x="0" y="0"/>
                  </a:moveTo>
                  <a:lnTo>
                    <a:pt x="4981984" y="0"/>
                  </a:lnTo>
                  <a:lnTo>
                    <a:pt x="4981984" y="267686"/>
                  </a:lnTo>
                  <a:lnTo>
                    <a:pt x="0" y="267686"/>
                  </a:lnTo>
                  <a:close/>
                </a:path>
              </a:pathLst>
            </a:custGeom>
            <a:solidFill>
              <a:srgbClr val="F0CC8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srcRect/>
          <a:stretch>
            <a:fillRect/>
          </a:stretch>
        </p:blipFill>
        <p:spPr>
          <a:xfrm>
            <a:off x="14516913" y="-771854"/>
            <a:ext cx="4189627" cy="10355412"/>
          </a:xfrm>
          <a:prstGeom prst="rect">
            <a:avLst/>
          </a:prstGeom>
        </p:spPr>
      </p:pic>
      <p:grpSp>
        <p:nvGrpSpPr>
          <p:cNvPr id="7" name="Group 7"/>
          <p:cNvGrpSpPr/>
          <p:nvPr/>
        </p:nvGrpSpPr>
        <p:grpSpPr>
          <a:xfrm>
            <a:off x="-313986" y="9583558"/>
            <a:ext cx="18915972" cy="1169099"/>
            <a:chOff x="0" y="0"/>
            <a:chExt cx="4981984" cy="307911"/>
          </a:xfrm>
        </p:grpSpPr>
        <p:sp>
          <p:nvSpPr>
            <p:cNvPr id="8" name="Freeform 8"/>
            <p:cNvSpPr/>
            <p:nvPr/>
          </p:nvSpPr>
          <p:spPr>
            <a:xfrm>
              <a:off x="0" y="0"/>
              <a:ext cx="4981984" cy="307911"/>
            </a:xfrm>
            <a:custGeom>
              <a:avLst/>
              <a:gdLst/>
              <a:ahLst/>
              <a:cxnLst/>
              <a:rect l="l" t="t" r="r" b="b"/>
              <a:pathLst>
                <a:path w="4981984" h="307911">
                  <a:moveTo>
                    <a:pt x="0" y="0"/>
                  </a:moveTo>
                  <a:lnTo>
                    <a:pt x="4981984" y="0"/>
                  </a:lnTo>
                  <a:lnTo>
                    <a:pt x="4981984" y="307911"/>
                  </a:lnTo>
                  <a:lnTo>
                    <a:pt x="0" y="307911"/>
                  </a:lnTo>
                  <a:close/>
                </a:path>
              </a:pathLst>
            </a:custGeom>
            <a:solidFill>
              <a:srgbClr val="825838"/>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10"/>
          <p:cNvPicPr>
            <a:picLocks noChangeAspect="1"/>
          </p:cNvPicPr>
          <p:nvPr/>
        </p:nvPicPr>
        <p:blipFill>
          <a:blip r:embed="rId3"/>
          <a:srcRect/>
          <a:stretch>
            <a:fillRect/>
          </a:stretch>
        </p:blipFill>
        <p:spPr>
          <a:xfrm>
            <a:off x="-418541" y="-771854"/>
            <a:ext cx="4189627" cy="10355412"/>
          </a:xfrm>
          <a:prstGeom prst="rect">
            <a:avLst/>
          </a:prstGeom>
        </p:spPr>
      </p:pic>
      <p:grpSp>
        <p:nvGrpSpPr>
          <p:cNvPr id="11" name="Group 11"/>
          <p:cNvGrpSpPr/>
          <p:nvPr/>
        </p:nvGrpSpPr>
        <p:grpSpPr>
          <a:xfrm>
            <a:off x="1301514" y="9075374"/>
            <a:ext cx="2243060" cy="1861729"/>
            <a:chOff x="0" y="0"/>
            <a:chExt cx="818274" cy="679164"/>
          </a:xfrm>
        </p:grpSpPr>
        <p:sp>
          <p:nvSpPr>
            <p:cNvPr id="12" name="Freeform 12"/>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3" name="Group 13"/>
          <p:cNvGrpSpPr/>
          <p:nvPr/>
        </p:nvGrpSpPr>
        <p:grpSpPr>
          <a:xfrm>
            <a:off x="3969650" y="9075374"/>
            <a:ext cx="2243060" cy="1861729"/>
            <a:chOff x="0" y="0"/>
            <a:chExt cx="818274" cy="679164"/>
          </a:xfrm>
        </p:grpSpPr>
        <p:sp>
          <p:nvSpPr>
            <p:cNvPr id="14" name="Freeform 14"/>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5" name="Group 15"/>
          <p:cNvGrpSpPr/>
          <p:nvPr/>
        </p:nvGrpSpPr>
        <p:grpSpPr>
          <a:xfrm>
            <a:off x="6637787" y="9075374"/>
            <a:ext cx="2243060" cy="1861729"/>
            <a:chOff x="0" y="0"/>
            <a:chExt cx="818274" cy="679164"/>
          </a:xfrm>
        </p:grpSpPr>
        <p:sp>
          <p:nvSpPr>
            <p:cNvPr id="16" name="Freeform 16"/>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7" name="Group 17"/>
          <p:cNvGrpSpPr/>
          <p:nvPr/>
        </p:nvGrpSpPr>
        <p:grpSpPr>
          <a:xfrm>
            <a:off x="9305924" y="9075374"/>
            <a:ext cx="2243060" cy="1861729"/>
            <a:chOff x="0" y="0"/>
            <a:chExt cx="818274" cy="679164"/>
          </a:xfrm>
        </p:grpSpPr>
        <p:sp>
          <p:nvSpPr>
            <p:cNvPr id="18" name="Freeform 18"/>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19" name="Group 19"/>
          <p:cNvGrpSpPr/>
          <p:nvPr/>
        </p:nvGrpSpPr>
        <p:grpSpPr>
          <a:xfrm>
            <a:off x="11974061" y="9075374"/>
            <a:ext cx="2243060" cy="1861729"/>
            <a:chOff x="0" y="0"/>
            <a:chExt cx="818274" cy="679164"/>
          </a:xfrm>
        </p:grpSpPr>
        <p:sp>
          <p:nvSpPr>
            <p:cNvPr id="20" name="Freeform 20"/>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grpSp>
        <p:nvGrpSpPr>
          <p:cNvPr id="21" name="Group 21"/>
          <p:cNvGrpSpPr/>
          <p:nvPr/>
        </p:nvGrpSpPr>
        <p:grpSpPr>
          <a:xfrm>
            <a:off x="14642197" y="9075374"/>
            <a:ext cx="2243060" cy="1861729"/>
            <a:chOff x="0" y="0"/>
            <a:chExt cx="818274" cy="679164"/>
          </a:xfrm>
        </p:grpSpPr>
        <p:sp>
          <p:nvSpPr>
            <p:cNvPr id="22" name="Freeform 22"/>
            <p:cNvSpPr/>
            <p:nvPr/>
          </p:nvSpPr>
          <p:spPr>
            <a:xfrm>
              <a:off x="0" y="0"/>
              <a:ext cx="818274" cy="679164"/>
            </a:xfrm>
            <a:custGeom>
              <a:avLst/>
              <a:gdLst/>
              <a:ahLst/>
              <a:cxnLst/>
              <a:rect l="l" t="t" r="r" b="b"/>
              <a:pathLst>
                <a:path w="818274" h="679164">
                  <a:moveTo>
                    <a:pt x="693814" y="679164"/>
                  </a:moveTo>
                  <a:lnTo>
                    <a:pt x="124460" y="679164"/>
                  </a:lnTo>
                  <a:cubicBezTo>
                    <a:pt x="55880" y="679164"/>
                    <a:pt x="0" y="623284"/>
                    <a:pt x="0" y="554704"/>
                  </a:cubicBezTo>
                  <a:lnTo>
                    <a:pt x="0" y="124460"/>
                  </a:lnTo>
                  <a:cubicBezTo>
                    <a:pt x="0" y="55880"/>
                    <a:pt x="55880" y="0"/>
                    <a:pt x="124460" y="0"/>
                  </a:cubicBezTo>
                  <a:lnTo>
                    <a:pt x="693814" y="0"/>
                  </a:lnTo>
                  <a:cubicBezTo>
                    <a:pt x="762394" y="0"/>
                    <a:pt x="818274" y="55880"/>
                    <a:pt x="818274" y="124460"/>
                  </a:cubicBezTo>
                  <a:lnTo>
                    <a:pt x="818274" y="554704"/>
                  </a:lnTo>
                  <a:cubicBezTo>
                    <a:pt x="818274" y="623284"/>
                    <a:pt x="762394" y="679164"/>
                    <a:pt x="693814" y="679164"/>
                  </a:cubicBezTo>
                  <a:close/>
                </a:path>
              </a:pathLst>
            </a:custGeom>
            <a:solidFill>
              <a:srgbClr val="800000"/>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65465" y="4960574"/>
            <a:ext cx="2628328" cy="4114800"/>
          </a:xfrm>
          <a:prstGeom prst="rect">
            <a:avLst/>
          </a:prstGeom>
        </p:spPr>
      </p:pic>
      <p:sp>
        <p:nvSpPr>
          <p:cNvPr id="25" name="TextBox 24">
            <a:extLst>
              <a:ext uri="{FF2B5EF4-FFF2-40B4-BE49-F238E27FC236}">
                <a16:creationId xmlns:a16="http://schemas.microsoft.com/office/drawing/2014/main" id="{A6289DE8-429A-B8C2-4941-808E0544BC7A}"/>
              </a:ext>
            </a:extLst>
          </p:cNvPr>
          <p:cNvSpPr txBox="1"/>
          <p:nvPr/>
        </p:nvSpPr>
        <p:spPr>
          <a:xfrm>
            <a:off x="4521653" y="1155412"/>
            <a:ext cx="9568542" cy="707886"/>
          </a:xfrm>
          <a:prstGeom prst="rect">
            <a:avLst/>
          </a:prstGeom>
          <a:noFill/>
        </p:spPr>
        <p:txBody>
          <a:bodyPr wrap="square">
            <a:spAutoFit/>
          </a:bodyPr>
          <a:lstStyle/>
          <a:p>
            <a:r>
              <a:rPr lang="en-US" sz="4000" b="1">
                <a:solidFill>
                  <a:schemeClr val="bg1"/>
                </a:solidFill>
                <a:latin typeface="Times New Roman" panose="02020603050405020304" pitchFamily="18" charset="0"/>
                <a:cs typeface="Times New Roman" panose="02020603050405020304" pitchFamily="18" charset="0"/>
              </a:rPr>
              <a:t>3. Căn cứ xác định chủ đề của văn bản</a:t>
            </a:r>
          </a:p>
        </p:txBody>
      </p:sp>
      <p:sp>
        <p:nvSpPr>
          <p:cNvPr id="27" name="TextBox 26">
            <a:extLst>
              <a:ext uri="{FF2B5EF4-FFF2-40B4-BE49-F238E27FC236}">
                <a16:creationId xmlns:a16="http://schemas.microsoft.com/office/drawing/2014/main" id="{C49E1DC7-7EAB-DC9A-6371-F4F3954D93A6}"/>
              </a:ext>
            </a:extLst>
          </p:cNvPr>
          <p:cNvSpPr txBox="1"/>
          <p:nvPr/>
        </p:nvSpPr>
        <p:spPr>
          <a:xfrm>
            <a:off x="3081857" y="2471333"/>
            <a:ext cx="11597980" cy="3416320"/>
          </a:xfrm>
          <a:prstGeom prst="rect">
            <a:avLst/>
          </a:prstGeom>
          <a:noFill/>
        </p:spPr>
        <p:txBody>
          <a:bodyPr wrap="square">
            <a:spAutoFit/>
          </a:bodyPr>
          <a:lstStyle/>
          <a:p>
            <a:pPr algn="just"/>
            <a:r>
              <a:rPr lang="en-US" sz="3600">
                <a:solidFill>
                  <a:schemeClr val="bg1"/>
                </a:solidFill>
                <a:latin typeface="Times New Roman" panose="02020603050405020304" pitchFamily="18" charset="0"/>
                <a:cs typeface="Times New Roman" panose="02020603050405020304" pitchFamily="18" charset="0"/>
              </a:rPr>
              <a:t>- Để xác định chủ đề của tác phẩm văn học, cần dựa trên nhiều yếu tố như: </a:t>
            </a:r>
            <a:r>
              <a:rPr lang="vi-VN" sz="3600">
                <a:solidFill>
                  <a:schemeClr val="bg1"/>
                </a:solidFill>
                <a:latin typeface="Times New Roman" panose="02020603050405020304" pitchFamily="18" charset="0"/>
                <a:cs typeface="Times New Roman" panose="02020603050405020304" pitchFamily="18" charset="0"/>
              </a:rPr>
              <a:t>nh</a:t>
            </a:r>
            <a:r>
              <a:rPr lang="en-US" sz="3600">
                <a:solidFill>
                  <a:schemeClr val="bg1"/>
                </a:solidFill>
                <a:latin typeface="Times New Roman" panose="02020603050405020304" pitchFamily="18" charset="0"/>
                <a:cs typeface="Times New Roman" panose="02020603050405020304" pitchFamily="18" charset="0"/>
              </a:rPr>
              <a:t>a</a:t>
            </a:r>
            <a:r>
              <a:rPr lang="vi-VN" sz="3600">
                <a:solidFill>
                  <a:schemeClr val="bg1"/>
                </a:solidFill>
                <a:latin typeface="Times New Roman" panose="02020603050405020304" pitchFamily="18" charset="0"/>
                <a:cs typeface="Times New Roman" panose="02020603050405020304" pitchFamily="18" charset="0"/>
              </a:rPr>
              <a:t>n đ</a:t>
            </a:r>
            <a:r>
              <a:rPr lang="en-US" sz="3600">
                <a:solidFill>
                  <a:schemeClr val="bg1"/>
                </a:solidFill>
                <a:latin typeface="Times New Roman" panose="02020603050405020304" pitchFamily="18" charset="0"/>
                <a:cs typeface="Times New Roman" panose="02020603050405020304" pitchFamily="18" charset="0"/>
              </a:rPr>
              <a:t>ề,</a:t>
            </a:r>
            <a:r>
              <a:rPr lang="vi-VN" sz="3600">
                <a:solidFill>
                  <a:schemeClr val="bg1"/>
                </a:solidFill>
                <a:latin typeface="Times New Roman" panose="02020603050405020304" pitchFamily="18" charset="0"/>
                <a:cs typeface="Times New Roman" panose="02020603050405020304" pitchFamily="18" charset="0"/>
              </a:rPr>
              <a:t> hệ thống các chi tiết và mối quan hệ giữa chúng trong tác phẩm</a:t>
            </a:r>
            <a:r>
              <a:rPr lang="en-US" sz="3600">
                <a:solidFill>
                  <a:schemeClr val="bg1"/>
                </a:solidFill>
                <a:latin typeface="Times New Roman" panose="02020603050405020304" pitchFamily="18" charset="0"/>
                <a:cs typeface="Times New Roman" panose="02020603050405020304" pitchFamily="18" charset="0"/>
              </a:rPr>
              <a:t>; giọng</a:t>
            </a:r>
            <a:r>
              <a:rPr lang="vi-VN" sz="3600">
                <a:solidFill>
                  <a:schemeClr val="bg1"/>
                </a:solidFill>
                <a:latin typeface="Times New Roman" panose="02020603050405020304" pitchFamily="18" charset="0"/>
                <a:cs typeface="Times New Roman" panose="02020603050405020304" pitchFamily="18" charset="0"/>
              </a:rPr>
              <a:t> điệu</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ngôn từ</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thái độ</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tình cảm</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cảm xúc của chủ thể trữ tình </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thơ</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cách xây dựng nhân vật</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cốt truyện</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sử dụng tình huống</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hành động</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 xung đột </a:t>
            </a:r>
            <a:r>
              <a:rPr lang="en-US" sz="3600">
                <a:solidFill>
                  <a:schemeClr val="bg1"/>
                </a:solidFill>
                <a:latin typeface="Times New Roman" panose="02020603050405020304" pitchFamily="18" charset="0"/>
                <a:cs typeface="Times New Roman" panose="02020603050405020304" pitchFamily="18" charset="0"/>
              </a:rPr>
              <a:t>(</a:t>
            </a:r>
            <a:r>
              <a:rPr lang="vi-VN" sz="3600">
                <a:solidFill>
                  <a:schemeClr val="bg1"/>
                </a:solidFill>
                <a:latin typeface="Times New Roman" panose="02020603050405020304" pitchFamily="18" charset="0"/>
                <a:cs typeface="Times New Roman" panose="02020603050405020304" pitchFamily="18" charset="0"/>
              </a:rPr>
              <a:t>truy</a:t>
            </a:r>
            <a:r>
              <a:rPr lang="en-US" sz="3600">
                <a:solidFill>
                  <a:schemeClr val="bg1"/>
                </a:solidFill>
                <a:latin typeface="Times New Roman" panose="02020603050405020304" pitchFamily="18" charset="0"/>
                <a:cs typeface="Times New Roman" panose="02020603050405020304" pitchFamily="18" charset="0"/>
              </a:rPr>
              <a:t>ệ</a:t>
            </a:r>
            <a:r>
              <a:rPr lang="vi-VN" sz="3600">
                <a:solidFill>
                  <a:schemeClr val="bg1"/>
                </a:solidFill>
                <a:latin typeface="Times New Roman" panose="02020603050405020304" pitchFamily="18" charset="0"/>
                <a:cs typeface="Times New Roman" panose="02020603050405020304" pitchFamily="18" charset="0"/>
              </a:rPr>
              <a:t>n và kịch</a:t>
            </a:r>
            <a:r>
              <a:rPr lang="en-US" sz="3600">
                <a:solidFill>
                  <a:schemeClr val="bg1"/>
                </a:solidFill>
                <a:latin typeface="Times New Roman" panose="02020603050405020304" pitchFamily="18" charset="0"/>
                <a:cs typeface="Times New Roman" panose="02020603050405020304" pitchFamily="18" charset="0"/>
              </a:rPr>
              <a:t>)</a:t>
            </a:r>
            <a:endParaRPr lang="en-US" sz="3600">
              <a:solidFill>
                <a:schemeClr val="bg1"/>
              </a:solidFill>
            </a:endParaRPr>
          </a:p>
        </p:txBody>
      </p:sp>
    </p:spTree>
    <p:extLst>
      <p:ext uri="{BB962C8B-B14F-4D97-AF65-F5344CB8AC3E}">
        <p14:creationId xmlns:p14="http://schemas.microsoft.com/office/powerpoint/2010/main" val="60322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654</Words>
  <PresentationFormat>Custom</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#9Slide03 Arima Madurai ExtraBo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2023-06-11T07:52:55Z</dcterms:modified>
  <dc:identifier>DAFfqZ16t2I</dc:identifier>
</cp:coreProperties>
</file>