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41"/>
  </p:notesMasterIdLst>
  <p:sldIdLst>
    <p:sldId id="301" r:id="rId2"/>
    <p:sldId id="380" r:id="rId3"/>
    <p:sldId id="407" r:id="rId4"/>
    <p:sldId id="381" r:id="rId5"/>
    <p:sldId id="382" r:id="rId6"/>
    <p:sldId id="413" r:id="rId7"/>
    <p:sldId id="414" r:id="rId8"/>
    <p:sldId id="415" r:id="rId9"/>
    <p:sldId id="416" r:id="rId10"/>
    <p:sldId id="417" r:id="rId11"/>
    <p:sldId id="418" r:id="rId12"/>
    <p:sldId id="361" r:id="rId13"/>
    <p:sldId id="408" r:id="rId14"/>
    <p:sldId id="409" r:id="rId15"/>
    <p:sldId id="410" r:id="rId16"/>
    <p:sldId id="411" r:id="rId17"/>
    <p:sldId id="419" r:id="rId18"/>
    <p:sldId id="420" r:id="rId19"/>
    <p:sldId id="421" r:id="rId20"/>
    <p:sldId id="422" r:id="rId21"/>
    <p:sldId id="423" r:id="rId22"/>
    <p:sldId id="424" r:id="rId23"/>
    <p:sldId id="425" r:id="rId24"/>
    <p:sldId id="426" r:id="rId25"/>
    <p:sldId id="427" r:id="rId26"/>
    <p:sldId id="428" r:id="rId27"/>
    <p:sldId id="429" r:id="rId28"/>
    <p:sldId id="430" r:id="rId29"/>
    <p:sldId id="431" r:id="rId30"/>
    <p:sldId id="432" r:id="rId31"/>
    <p:sldId id="437" r:id="rId32"/>
    <p:sldId id="433" r:id="rId33"/>
    <p:sldId id="435" r:id="rId34"/>
    <p:sldId id="436" r:id="rId35"/>
    <p:sldId id="438" r:id="rId36"/>
    <p:sldId id="439" r:id="rId37"/>
    <p:sldId id="440" r:id="rId38"/>
    <p:sldId id="441" r:id="rId39"/>
    <p:sldId id="442" r:id="rId40"/>
  </p:sldIdLst>
  <p:sldSz cx="24384000" cy="13716000"/>
  <p:notesSz cx="6858000" cy="9144000"/>
  <p:custDataLst>
    <p:tags r:id="rId4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452"/>
    <a:srgbClr val="3333FF"/>
    <a:srgbClr val="E7F7FF"/>
    <a:srgbClr val="D6F7FE"/>
    <a:srgbClr val="EEF7E9"/>
    <a:srgbClr val="0000FF"/>
    <a:srgbClr val="135F82"/>
    <a:srgbClr val="FFFFFF"/>
    <a:srgbClr val="008000"/>
    <a:srgbClr val="270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3741" autoAdjust="0"/>
  </p:normalViewPr>
  <p:slideViewPr>
    <p:cSldViewPr>
      <p:cViewPr varScale="1">
        <p:scale>
          <a:sx n="31" d="100"/>
          <a:sy n="31" d="100"/>
        </p:scale>
        <p:origin x="860" y="9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32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60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843195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0163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41751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47110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842679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301043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44390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073843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678283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919355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020121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73992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096263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358136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01831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290249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935621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695324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036386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005768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547817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97682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532846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023669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770717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560535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179673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555087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412547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670427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235058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15774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EB6CD-C379-60D8-6617-496D1BB3F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88499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40" r:id="rId16"/>
    <p:sldLayoutId id="2147483750" r:id="rId17"/>
    <p:sldLayoutId id="2147483814" r:id="rId18"/>
    <p:sldLayoutId id="2147483813" r:id="rId19"/>
    <p:sldLayoutId id="2147483812" r:id="rId20"/>
    <p:sldLayoutId id="2147483811" r:id="rId21"/>
    <p:sldLayoutId id="2147483810" r:id="rId22"/>
    <p:sldLayoutId id="2147483809" r:id="rId23"/>
    <p:sldLayoutId id="2147483808" r:id="rId24"/>
    <p:sldLayoutId id="2147483807" r:id="rId25"/>
    <p:sldLayoutId id="2147483806" r:id="rId26"/>
    <p:sldLayoutId id="2147483805" r:id="rId27"/>
    <p:sldLayoutId id="2147483804" r:id="rId28"/>
    <p:sldLayoutId id="2147483803" r:id="rId29"/>
    <p:sldLayoutId id="2147483802" r:id="rId30"/>
    <p:sldLayoutId id="2147483801" r:id="rId31"/>
    <p:sldLayoutId id="2147483800" r:id="rId32"/>
    <p:sldLayoutId id="2147483799" r:id="rId33"/>
    <p:sldLayoutId id="2147483798" r:id="rId34"/>
    <p:sldLayoutId id="2147483797" r:id="rId35"/>
    <p:sldLayoutId id="2147483796" r:id="rId36"/>
    <p:sldLayoutId id="2147483795" r:id="rId37"/>
    <p:sldLayoutId id="2147483794" r:id="rId38"/>
    <p:sldLayoutId id="2147483793" r:id="rId39"/>
    <p:sldLayoutId id="2147483792" r:id="rId40"/>
    <p:sldLayoutId id="2147483791" r:id="rId41"/>
    <p:sldLayoutId id="2147483790" r:id="rId42"/>
    <p:sldLayoutId id="2147483789" r:id="rId43"/>
    <p:sldLayoutId id="2147483788" r:id="rId44"/>
    <p:sldLayoutId id="2147483787" r:id="rId45"/>
    <p:sldLayoutId id="2147483786" r:id="rId46"/>
    <p:sldLayoutId id="2147483785" r:id="rId47"/>
    <p:sldLayoutId id="2147483784" r:id="rId48"/>
    <p:sldLayoutId id="2147483783" r:id="rId49"/>
    <p:sldLayoutId id="2147483782" r:id="rId50"/>
    <p:sldLayoutId id="2147483815" r:id="rId51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18.png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4.png"/><Relationship Id="rId7" Type="http://schemas.openxmlformats.org/officeDocument/2006/relationships/oleObject" Target="../embeddings/oleObject11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7.png"/><Relationship Id="rId7" Type="http://schemas.openxmlformats.org/officeDocument/2006/relationships/oleObject" Target="../embeddings/oleObject11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1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38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42.png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43.png"/><Relationship Id="rId10" Type="http://schemas.openxmlformats.org/officeDocument/2006/relationships/image" Target="../media/image54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7" Type="http://schemas.openxmlformats.org/officeDocument/2006/relationships/image" Target="../media/image65.png"/><Relationship Id="rId12" Type="http://schemas.openxmlformats.org/officeDocument/2006/relationships/image" Target="../media/image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7.png"/><Relationship Id="rId5" Type="http://schemas.openxmlformats.org/officeDocument/2006/relationships/image" Target="../media/image63.png"/><Relationship Id="rId10" Type="http://schemas.openxmlformats.org/officeDocument/2006/relationships/image" Target="../media/image49.wmf"/><Relationship Id="rId4" Type="http://schemas.openxmlformats.org/officeDocument/2006/relationships/image" Target="../media/image62.png"/><Relationship Id="rId9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69.png"/><Relationship Id="rId7" Type="http://schemas.openxmlformats.org/officeDocument/2006/relationships/image" Target="../media/image53.jpeg"/><Relationship Id="rId1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54.emf"/><Relationship Id="rId5" Type="http://schemas.openxmlformats.org/officeDocument/2006/relationships/image" Target="../media/image71.png"/><Relationship Id="rId10" Type="http://schemas.openxmlformats.org/officeDocument/2006/relationships/image" Target="../media/image49.wmf"/><Relationship Id="rId4" Type="http://schemas.openxmlformats.org/officeDocument/2006/relationships/image" Target="../media/image70.png"/><Relationship Id="rId9" Type="http://schemas.openxmlformats.org/officeDocument/2006/relationships/oleObject" Target="../embeddings/oleObject13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76.png"/><Relationship Id="rId7" Type="http://schemas.openxmlformats.org/officeDocument/2006/relationships/image" Target="../media/image53.jpeg"/><Relationship Id="rId1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58.png"/><Relationship Id="rId5" Type="http://schemas.openxmlformats.org/officeDocument/2006/relationships/image" Target="../media/image78.png"/><Relationship Id="rId10" Type="http://schemas.openxmlformats.org/officeDocument/2006/relationships/image" Target="../media/image49.wmf"/><Relationship Id="rId4" Type="http://schemas.openxmlformats.org/officeDocument/2006/relationships/image" Target="../media/image77.png"/><Relationship Id="rId9" Type="http://schemas.openxmlformats.org/officeDocument/2006/relationships/oleObject" Target="../embeddings/oleObject14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7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87.png"/><Relationship Id="rId5" Type="http://schemas.openxmlformats.org/officeDocument/2006/relationships/image" Target="../media/image84.png"/><Relationship Id="rId10" Type="http://schemas.openxmlformats.org/officeDocument/2006/relationships/image" Target="../media/image49.wmf"/><Relationship Id="rId4" Type="http://schemas.openxmlformats.org/officeDocument/2006/relationships/image" Target="../media/image83.png"/><Relationship Id="rId9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7" Type="http://schemas.openxmlformats.org/officeDocument/2006/relationships/image" Target="../media/image91.png"/><Relationship Id="rId12" Type="http://schemas.openxmlformats.org/officeDocument/2006/relationships/image" Target="../media/image59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2.png"/><Relationship Id="rId5" Type="http://schemas.openxmlformats.org/officeDocument/2006/relationships/image" Target="../media/image89.png"/><Relationship Id="rId10" Type="http://schemas.openxmlformats.org/officeDocument/2006/relationships/image" Target="../media/image49.wmf"/><Relationship Id="rId4" Type="http://schemas.openxmlformats.org/officeDocument/2006/relationships/image" Target="../media/image88.png"/><Relationship Id="rId9" Type="http://schemas.openxmlformats.org/officeDocument/2006/relationships/oleObject" Target="../embeddings/oleObject1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48.png"/><Relationship Id="rId7" Type="http://schemas.openxmlformats.org/officeDocument/2006/relationships/image" Target="../media/image49.wmf"/><Relationship Id="rId12" Type="http://schemas.openxmlformats.org/officeDocument/2006/relationships/image" Target="../media/image6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66.png"/><Relationship Id="rId5" Type="http://schemas.openxmlformats.org/officeDocument/2006/relationships/image" Target="../media/image94.png"/><Relationship Id="rId10" Type="http://schemas.openxmlformats.org/officeDocument/2006/relationships/image" Target="../media/image61.png"/><Relationship Id="rId9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7" Type="http://schemas.openxmlformats.org/officeDocument/2006/relationships/image" Target="../media/image73.png"/><Relationship Id="rId12" Type="http://schemas.openxmlformats.org/officeDocument/2006/relationships/image" Target="../media/image106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74.png"/><Relationship Id="rId5" Type="http://schemas.openxmlformats.org/officeDocument/2006/relationships/image" Target="../media/image101.png"/><Relationship Id="rId10" Type="http://schemas.openxmlformats.org/officeDocument/2006/relationships/image" Target="../media/image104.png"/><Relationship Id="rId4" Type="http://schemas.openxmlformats.org/officeDocument/2006/relationships/image" Target="../media/image100.png"/><Relationship Id="rId9" Type="http://schemas.openxmlformats.org/officeDocument/2006/relationships/image" Target="../media/image49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7" Type="http://schemas.openxmlformats.org/officeDocument/2006/relationships/image" Target="../media/image111.png"/><Relationship Id="rId12" Type="http://schemas.openxmlformats.org/officeDocument/2006/relationships/image" Target="../media/image113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49.wmf"/><Relationship Id="rId5" Type="http://schemas.openxmlformats.org/officeDocument/2006/relationships/image" Target="../media/image109.png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108.png"/><Relationship Id="rId9" Type="http://schemas.openxmlformats.org/officeDocument/2006/relationships/image" Target="../media/image1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7" Type="http://schemas.openxmlformats.org/officeDocument/2006/relationships/image" Target="../media/image117.png"/><Relationship Id="rId12" Type="http://schemas.openxmlformats.org/officeDocument/2006/relationships/image" Target="../media/image119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image" Target="../media/image49.wmf"/><Relationship Id="rId5" Type="http://schemas.openxmlformats.org/officeDocument/2006/relationships/image" Target="../media/image115.png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114.png"/><Relationship Id="rId9" Type="http://schemas.openxmlformats.org/officeDocument/2006/relationships/image" Target="../media/image11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7" Type="http://schemas.openxmlformats.org/officeDocument/2006/relationships/image" Target="../media/image73.png"/><Relationship Id="rId12" Type="http://schemas.openxmlformats.org/officeDocument/2006/relationships/image" Target="../media/image125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4.png"/><Relationship Id="rId5" Type="http://schemas.openxmlformats.org/officeDocument/2006/relationships/image" Target="../media/image121.png"/><Relationship Id="rId10" Type="http://schemas.openxmlformats.org/officeDocument/2006/relationships/image" Target="../media/image49.wmf"/><Relationship Id="rId4" Type="http://schemas.openxmlformats.org/officeDocument/2006/relationships/image" Target="../media/image120.png"/><Relationship Id="rId9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5.jpe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7" Type="http://schemas.openxmlformats.org/officeDocument/2006/relationships/image" Target="../media/image73.png"/><Relationship Id="rId12" Type="http://schemas.openxmlformats.org/officeDocument/2006/relationships/image" Target="../media/image131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30.png"/><Relationship Id="rId5" Type="http://schemas.openxmlformats.org/officeDocument/2006/relationships/image" Target="../media/image127.png"/><Relationship Id="rId10" Type="http://schemas.openxmlformats.org/officeDocument/2006/relationships/image" Target="../media/image49.wmf"/><Relationship Id="rId4" Type="http://schemas.openxmlformats.org/officeDocument/2006/relationships/image" Target="../media/image126.png"/><Relationship Id="rId9" Type="http://schemas.openxmlformats.org/officeDocument/2006/relationships/oleObject" Target="../embeddings/oleObject12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7.png"/><Relationship Id="rId3" Type="http://schemas.openxmlformats.org/officeDocument/2006/relationships/image" Target="../media/image73.png"/><Relationship Id="rId7" Type="http://schemas.openxmlformats.org/officeDocument/2006/relationships/image" Target="../media/image49.wmf"/><Relationship Id="rId12" Type="http://schemas.openxmlformats.org/officeDocument/2006/relationships/image" Target="../media/image13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35.png"/><Relationship Id="rId5" Type="http://schemas.openxmlformats.org/officeDocument/2006/relationships/image" Target="../media/image132.png"/><Relationship Id="rId10" Type="http://schemas.openxmlformats.org/officeDocument/2006/relationships/image" Target="../media/image134.png"/><Relationship Id="rId9" Type="http://schemas.openxmlformats.org/officeDocument/2006/relationships/image" Target="../media/image133.png"/><Relationship Id="rId1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44.png"/><Relationship Id="rId3" Type="http://schemas.openxmlformats.org/officeDocument/2006/relationships/image" Target="../media/image73.png"/><Relationship Id="rId7" Type="http://schemas.openxmlformats.org/officeDocument/2006/relationships/image" Target="../media/image49.wmf"/><Relationship Id="rId12" Type="http://schemas.openxmlformats.org/officeDocument/2006/relationships/image" Target="../media/image143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42.png"/><Relationship Id="rId5" Type="http://schemas.openxmlformats.org/officeDocument/2006/relationships/image" Target="../media/image139.png"/><Relationship Id="rId10" Type="http://schemas.openxmlformats.org/officeDocument/2006/relationships/image" Target="../media/image141.png"/><Relationship Id="rId9" Type="http://schemas.openxmlformats.org/officeDocument/2006/relationships/image" Target="../media/image14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0.png"/><Relationship Id="rId3" Type="http://schemas.openxmlformats.org/officeDocument/2006/relationships/image" Target="../media/image73.png"/><Relationship Id="rId7" Type="http://schemas.openxmlformats.org/officeDocument/2006/relationships/image" Target="../media/image49.wmf"/><Relationship Id="rId12" Type="http://schemas.openxmlformats.org/officeDocument/2006/relationships/image" Target="../media/image149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48.png"/><Relationship Id="rId5" Type="http://schemas.openxmlformats.org/officeDocument/2006/relationships/image" Target="../media/image145.png"/><Relationship Id="rId10" Type="http://schemas.openxmlformats.org/officeDocument/2006/relationships/image" Target="../media/image147.png"/><Relationship Id="rId9" Type="http://schemas.openxmlformats.org/officeDocument/2006/relationships/image" Target="../media/image131.png"/><Relationship Id="rId14" Type="http://schemas.openxmlformats.org/officeDocument/2006/relationships/image" Target="../media/image15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7" Type="http://schemas.openxmlformats.org/officeDocument/2006/relationships/image" Target="../media/image155.png"/><Relationship Id="rId12" Type="http://schemas.openxmlformats.org/officeDocument/2006/relationships/image" Target="../media/image157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11" Type="http://schemas.openxmlformats.org/officeDocument/2006/relationships/image" Target="../media/image49.wmf"/><Relationship Id="rId5" Type="http://schemas.openxmlformats.org/officeDocument/2006/relationships/image" Target="../media/image153.png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152.png"/><Relationship Id="rId9" Type="http://schemas.openxmlformats.org/officeDocument/2006/relationships/image" Target="../media/image15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11" Type="http://schemas.openxmlformats.org/officeDocument/2006/relationships/image" Target="../media/image49.wmf"/><Relationship Id="rId5" Type="http://schemas.openxmlformats.org/officeDocument/2006/relationships/image" Target="../media/image300.png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200.png"/><Relationship Id="rId9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3" Type="http://schemas.openxmlformats.org/officeDocument/2006/relationships/oleObject" Target="../embeddings/oleObject16.bin"/><Relationship Id="rId7" Type="http://schemas.openxmlformats.org/officeDocument/2006/relationships/image" Target="../media/image84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emf"/><Relationship Id="rId11" Type="http://schemas.openxmlformats.org/officeDocument/2006/relationships/image" Target="../media/image87.emf"/><Relationship Id="rId5" Type="http://schemas.openxmlformats.org/officeDocument/2006/relationships/image" Target="../media/image82.emf"/><Relationship Id="rId10" Type="http://schemas.openxmlformats.org/officeDocument/2006/relationships/image" Target="../media/image53.jpeg"/><Relationship Id="rId4" Type="http://schemas.openxmlformats.org/officeDocument/2006/relationships/image" Target="../media/image49.wmf"/><Relationship Id="rId9" Type="http://schemas.openxmlformats.org/officeDocument/2006/relationships/image" Target="../media/image86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oleObject" Target="../embeddings/oleObject16.bin"/><Relationship Id="rId7" Type="http://schemas.openxmlformats.org/officeDocument/2006/relationships/image" Target="../media/image89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emf"/><Relationship Id="rId11" Type="http://schemas.openxmlformats.org/officeDocument/2006/relationships/image" Target="../media/image93.emf"/><Relationship Id="rId5" Type="http://schemas.openxmlformats.org/officeDocument/2006/relationships/image" Target="../media/image53.jpeg"/><Relationship Id="rId10" Type="http://schemas.openxmlformats.org/officeDocument/2006/relationships/image" Target="../media/image92.emf"/><Relationship Id="rId4" Type="http://schemas.openxmlformats.org/officeDocument/2006/relationships/image" Target="../media/image49.wmf"/><Relationship Id="rId9" Type="http://schemas.openxmlformats.org/officeDocument/2006/relationships/image" Target="../media/image91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13" Type="http://schemas.openxmlformats.org/officeDocument/2006/relationships/image" Target="../media/image102.emf"/><Relationship Id="rId3" Type="http://schemas.openxmlformats.org/officeDocument/2006/relationships/image" Target="../media/image48.png"/><Relationship Id="rId7" Type="http://schemas.openxmlformats.org/officeDocument/2006/relationships/image" Target="../media/image96.png"/><Relationship Id="rId12" Type="http://schemas.openxmlformats.org/officeDocument/2006/relationships/image" Target="../media/image101.em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emf"/><Relationship Id="rId11" Type="http://schemas.openxmlformats.org/officeDocument/2006/relationships/image" Target="../media/image100.emf"/><Relationship Id="rId5" Type="http://schemas.openxmlformats.org/officeDocument/2006/relationships/image" Target="../media/image49.wmf"/><Relationship Id="rId10" Type="http://schemas.openxmlformats.org/officeDocument/2006/relationships/image" Target="../media/image99.e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98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emf"/><Relationship Id="rId3" Type="http://schemas.openxmlformats.org/officeDocument/2006/relationships/image" Target="../media/image48.png"/><Relationship Id="rId7" Type="http://schemas.openxmlformats.org/officeDocument/2006/relationships/image" Target="../media/image105.png"/><Relationship Id="rId12" Type="http://schemas.openxmlformats.org/officeDocument/2006/relationships/image" Target="../media/image110.em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emf"/><Relationship Id="rId11" Type="http://schemas.openxmlformats.org/officeDocument/2006/relationships/image" Target="../media/image109.emf"/><Relationship Id="rId5" Type="http://schemas.openxmlformats.org/officeDocument/2006/relationships/image" Target="../media/image49.wmf"/><Relationship Id="rId10" Type="http://schemas.openxmlformats.org/officeDocument/2006/relationships/image" Target="../media/image108.e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0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3.emf"/><Relationship Id="rId12" Type="http://schemas.openxmlformats.org/officeDocument/2006/relationships/oleObject" Target="../embeddings/oleObject9.bin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5.emf"/><Relationship Id="rId5" Type="http://schemas.openxmlformats.org/officeDocument/2006/relationships/image" Target="../media/image22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07868" y="1887432"/>
            <a:ext cx="22808128" cy="11677584"/>
            <a:chOff x="1447799" y="1793812"/>
            <a:chExt cx="22808128" cy="1167758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9" y="1793812"/>
              <a:ext cx="22808128" cy="11677584"/>
              <a:chOff x="1447799" y="1793812"/>
              <a:chExt cx="22808128" cy="11677584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1674269"/>
                <a:chOff x="-3538955" y="3448230"/>
                <a:chExt cx="22680054" cy="11674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1674269"/>
                  <a:chOff x="-3538955" y="3448230"/>
                  <a:chExt cx="22680054" cy="11674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Arial" panose="020B0604020202020204" pitchFamily="34" charset="0"/>
                      <a:ea typeface="Tahoma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2"/>
                <a:ext cx="14364235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597663" y="1953929"/>
                <a:ext cx="1410993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CHƯƠNG III. </a:t>
                </a:r>
                <a:r>
                  <a:rPr lang="en-US" sz="4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HÀM SỐ BẬC HAI VÀ ĐỒ THỊ</a:t>
                </a:r>
                <a:endParaRPr lang="vi-VN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8" name="Group 26"/>
              <p:cNvGrpSpPr/>
              <p:nvPr/>
            </p:nvGrpSpPr>
            <p:grpSpPr>
              <a:xfrm>
                <a:off x="1447799" y="5783936"/>
                <a:ext cx="1392454" cy="905660"/>
                <a:chOff x="7459669" y="8063144"/>
                <a:chExt cx="1381118" cy="905764"/>
              </a:xfrm>
            </p:grpSpPr>
            <p:sp>
              <p:nvSpPr>
                <p:cNvPr id="59" name="Isosceles Triangle 44"/>
                <p:cNvSpPr/>
                <p:nvPr/>
              </p:nvSpPr>
              <p:spPr>
                <a:xfrm rot="16200000">
                  <a:off x="7469936" y="8052877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0" name="Group 28"/>
                <p:cNvGrpSpPr/>
                <p:nvPr/>
              </p:nvGrpSpPr>
              <p:grpSpPr>
                <a:xfrm>
                  <a:off x="7469187" y="8161191"/>
                  <a:ext cx="1371600" cy="807717"/>
                  <a:chOff x="7469187" y="8161191"/>
                  <a:chExt cx="1371600" cy="807717"/>
                </a:xfrm>
              </p:grpSpPr>
              <p:sp>
                <p:nvSpPr>
                  <p:cNvPr id="61" name="Round Same Side Corner Rectangle 60"/>
                  <p:cNvSpPr/>
                  <p:nvPr/>
                </p:nvSpPr>
                <p:spPr>
                  <a:xfrm rot="5400000">
                    <a:off x="7789227" y="7841151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7979478" y="8260940"/>
                    <a:ext cx="466174" cy="707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a:t>1</a:t>
                    </a:r>
                  </a:p>
                </p:txBody>
              </p:sp>
            </p:grpSp>
          </p:grpSp>
          <p:grpSp>
            <p:nvGrpSpPr>
              <p:cNvPr id="76" name="Group 32"/>
              <p:cNvGrpSpPr/>
              <p:nvPr/>
            </p:nvGrpSpPr>
            <p:grpSpPr>
              <a:xfrm>
                <a:off x="1447805" y="7603996"/>
                <a:ext cx="1392456" cy="883826"/>
                <a:chOff x="7459669" y="6333639"/>
                <a:chExt cx="1381119" cy="883929"/>
              </a:xfrm>
            </p:grpSpPr>
            <p:sp>
              <p:nvSpPr>
                <p:cNvPr id="77" name="Isosceles Triangle 44"/>
                <p:cNvSpPr/>
                <p:nvPr/>
              </p:nvSpPr>
              <p:spPr>
                <a:xfrm rot="16200000">
                  <a:off x="7469936" y="6323372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78" name="Group 41"/>
                <p:cNvGrpSpPr/>
                <p:nvPr/>
              </p:nvGrpSpPr>
              <p:grpSpPr>
                <a:xfrm>
                  <a:off x="7469188" y="6486047"/>
                  <a:ext cx="1371600" cy="731521"/>
                  <a:chOff x="7469188" y="6486047"/>
                  <a:chExt cx="1371600" cy="731521"/>
                </a:xfrm>
              </p:grpSpPr>
              <p:sp>
                <p:nvSpPr>
                  <p:cNvPr id="79" name="Round Same Side Corner Rectangle 78"/>
                  <p:cNvSpPr/>
                  <p:nvPr/>
                </p:nvSpPr>
                <p:spPr>
                  <a:xfrm rot="5400000">
                    <a:off x="7789227" y="6166008"/>
                    <a:ext cx="731521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7979475" y="6486049"/>
                    <a:ext cx="466173" cy="707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a:t>2</a:t>
                    </a:r>
                  </a:p>
                </p:txBody>
              </p:sp>
            </p:grpSp>
          </p:grpSp>
          <p:sp>
            <p:nvSpPr>
              <p:cNvPr id="87" name="TextBox 86"/>
              <p:cNvSpPr txBox="1"/>
              <p:nvPr/>
            </p:nvSpPr>
            <p:spPr>
              <a:xfrm>
                <a:off x="1971882" y="11270142"/>
                <a:ext cx="4700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67195" y="6486123"/>
                <a:ext cx="49885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832441" y="7688223"/>
                <a:ext cx="49885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grpSp>
            <p:nvGrpSpPr>
              <p:cNvPr id="49" name="Group 32"/>
              <p:cNvGrpSpPr/>
              <p:nvPr/>
            </p:nvGrpSpPr>
            <p:grpSpPr>
              <a:xfrm>
                <a:off x="1447803" y="9356599"/>
                <a:ext cx="1392455" cy="914400"/>
                <a:chOff x="7459669" y="6918135"/>
                <a:chExt cx="1785466" cy="914506"/>
              </a:xfrm>
            </p:grpSpPr>
            <p:sp>
              <p:nvSpPr>
                <p:cNvPr id="50" name="Isosceles Triangle 44"/>
                <p:cNvSpPr/>
                <p:nvPr/>
              </p:nvSpPr>
              <p:spPr>
                <a:xfrm rot="16200000">
                  <a:off x="7469936" y="6907868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1" name="Group 41"/>
                <p:cNvGrpSpPr/>
                <p:nvPr/>
              </p:nvGrpSpPr>
              <p:grpSpPr>
                <a:xfrm>
                  <a:off x="7469189" y="7044083"/>
                  <a:ext cx="1775946" cy="788558"/>
                  <a:chOff x="7469189" y="7044083"/>
                  <a:chExt cx="1775946" cy="788558"/>
                </a:xfrm>
              </p:grpSpPr>
              <p:sp>
                <p:nvSpPr>
                  <p:cNvPr id="52" name="Round Same Side Corner Rectangle 51"/>
                  <p:cNvSpPr/>
                  <p:nvPr/>
                </p:nvSpPr>
                <p:spPr>
                  <a:xfrm rot="5400000">
                    <a:off x="7962883" y="6550389"/>
                    <a:ext cx="788557" cy="1775946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8131661" y="7124673"/>
                    <a:ext cx="602654" cy="707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a:t>3</a:t>
                    </a:r>
                  </a:p>
                </p:txBody>
              </p:sp>
            </p:grpSp>
          </p:grpSp>
          <p:sp>
            <p:nvSpPr>
              <p:cNvPr id="68" name="TextBox 67"/>
              <p:cNvSpPr txBox="1"/>
              <p:nvPr/>
            </p:nvSpPr>
            <p:spPr>
              <a:xfrm>
                <a:off x="2114514" y="12402780"/>
                <a:ext cx="184731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Baumans"/>
                </a:rPr>
                <a:t>TOÁN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dirty="0">
                    <a:solidFill>
                      <a:schemeClr val="bg1"/>
                    </a:solidFill>
                    <a:latin typeface="Arial" panose="020B0604020202020204" pitchFamily="34" charset="0"/>
                    <a:ea typeface="Yu Gothic UI Semilight" panose="020B0400000000000000" pitchFamily="34" charset="-128"/>
                    <a:cs typeface="Arial" panose="020B0604020202020204" pitchFamily="34" charset="0"/>
                  </a:rPr>
                  <a:t>➉</a:t>
                </a:r>
                <a:endParaRPr sz="8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47AD325-66EE-48DB-9F8D-F8AA55258571}"/>
              </a:ext>
            </a:extLst>
          </p:cNvPr>
          <p:cNvGrpSpPr/>
          <p:nvPr/>
        </p:nvGrpSpPr>
        <p:grpSpPr>
          <a:xfrm>
            <a:off x="7279066" y="3048000"/>
            <a:ext cx="15621908" cy="2551358"/>
            <a:chOff x="61141" y="134810"/>
            <a:chExt cx="6776932" cy="872484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81BFECA0-0F89-4852-8E07-B5554B30D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41" y="138049"/>
              <a:ext cx="6776932" cy="824094"/>
            </a:xfrm>
            <a:prstGeom prst="rect">
              <a:avLst/>
            </a:prstGeom>
          </p:spPr>
        </p:pic>
        <p:sp>
          <p:nvSpPr>
            <p:cNvPr id="65" name="TextBox 321">
              <a:extLst>
                <a:ext uri="{FF2B5EF4-FFF2-40B4-BE49-F238E27FC236}">
                  <a16:creationId xmlns:a16="http://schemas.microsoft.com/office/drawing/2014/main" id="{396955DC-F71D-4106-92C3-22C6C10B7400}"/>
                </a:ext>
              </a:extLst>
            </p:cNvPr>
            <p:cNvSpPr txBox="1"/>
            <p:nvPr/>
          </p:nvSpPr>
          <p:spPr>
            <a:xfrm>
              <a:off x="366091" y="134810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endParaRPr lang="en-US" sz="6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1348476" y="3579922"/>
            <a:ext cx="8100805" cy="139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8000" b="1" dirty="0">
                <a:solidFill>
                  <a:srgbClr val="FCFFEF"/>
                </a:solidFill>
                <a:latin typeface="Arial" panose="020B0604020202020204" pitchFamily="34" charset="0"/>
                <a:ea typeface="Cascadia Mono"/>
                <a:cs typeface="Arial" panose="020B0604020202020204" pitchFamily="34" charset="0"/>
              </a:rPr>
              <a:t>HÀM SỐ BẬC 2</a:t>
            </a:r>
            <a:endParaRPr lang="en-US" sz="80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2233" y="5924496"/>
            <a:ext cx="891622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600" b="1" dirty="0" err="1">
                <a:solidFill>
                  <a:srgbClr val="242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KHÁl</a:t>
            </a:r>
            <a:r>
              <a:rPr lang="en-US" sz="4600" b="1" dirty="0">
                <a:solidFill>
                  <a:srgbClr val="242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NIỆM HÀM SỐ BẬC HAI</a:t>
            </a:r>
            <a:endParaRPr lang="en-US" sz="4600" dirty="0">
              <a:solidFill>
                <a:srgbClr val="242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5551" y="7726224"/>
            <a:ext cx="885857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 dirty="0">
                <a:solidFill>
                  <a:srgbClr val="242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 THỊ CỦA HÀM SỐ BẬC HAI</a:t>
            </a:r>
            <a:endParaRPr lang="en-US" sz="4600" dirty="0">
              <a:solidFill>
                <a:srgbClr val="242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815551" y="9516274"/>
            <a:ext cx="1113856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600" b="1" dirty="0">
                <a:solidFill>
                  <a:srgbClr val="242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BIẾN THIÊN CỦA HÀM SỐ BẬC HAI</a:t>
            </a:r>
            <a:endParaRPr lang="en-US" sz="4600" dirty="0">
              <a:solidFill>
                <a:srgbClr val="242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 Same Side Corner Rectangle 47"/>
          <p:cNvSpPr/>
          <p:nvPr/>
        </p:nvSpPr>
        <p:spPr>
          <a:xfrm rot="5400000">
            <a:off x="1206151" y="11025190"/>
            <a:ext cx="788466" cy="1385031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1943" y="11354050"/>
            <a:ext cx="49885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815551" y="11398132"/>
            <a:ext cx="254428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600" b="1" dirty="0">
                <a:solidFill>
                  <a:srgbClr val="242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</a:t>
            </a:r>
            <a:endParaRPr lang="en-US" sz="4600" dirty="0">
              <a:solidFill>
                <a:srgbClr val="242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56" grpId="0"/>
      <p:bldP spid="48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5815" y="20442"/>
            <a:ext cx="15328555" cy="10292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914400" algn="just">
              <a:lnSpc>
                <a:spcPct val="110000"/>
              </a:lnSpc>
              <a:spcBef>
                <a:spcPts val="1200"/>
              </a:spcBef>
            </a:pP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SỰ BIẾN THIÊN CỦA HÀM SỐ BẬC HAI</a:t>
            </a:r>
            <a:endParaRPr lang="vi-VN" sz="6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5851572"/>
            <a:ext cx="12192000" cy="6340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spcBef>
                <a:spcPts val="1200"/>
              </a:spcBef>
            </a:pPr>
            <a:endParaRPr lang="vi-VN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-418376" y="2515234"/>
                <a:ext cx="12318017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indent="-914400" algn="just"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vi-VN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a) Quan sát parabol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sSup>
                      <m:sSupPr>
                        <m:ctrlP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+8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vi-VN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(sp mục 2.2) và tìm ra các khoảng đồng biến, nghịch biến của hàm số; tìm ra giá trị lớn nhất của hàm số.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8376" y="2515234"/>
                <a:ext cx="12318017" cy="2123658"/>
              </a:xfrm>
              <a:prstGeom prst="rect">
                <a:avLst/>
              </a:prstGeom>
              <a:blipFill>
                <a:blip r:embed="rId2"/>
                <a:stretch>
                  <a:fillRect t="-4598" r="-1781" b="-91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224570" y="2494370"/>
                <a:ext cx="1154062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b) Từ đồ thị, hãy tìm khoảng đồng biến, nghịch biến, giá trị nhỏ nhất của hàm số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−6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+8</m:t>
                    </m:r>
                  </m:oMath>
                </a14:m>
                <a:r>
                  <a:rPr lang="vi-VN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câu hỏi 2 mục 2.2.</a:t>
                </a:r>
                <a:endParaRPr lang="vi-VN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4570" y="2494370"/>
                <a:ext cx="11540620" cy="1938992"/>
              </a:xfrm>
              <a:prstGeom prst="rect">
                <a:avLst/>
              </a:prstGeom>
              <a:blipFill>
                <a:blip r:embed="rId3"/>
                <a:stretch>
                  <a:fillRect l="-1849" t="-5660" b="-125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04800" y="2402834"/>
            <a:ext cx="11759716" cy="23064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8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064516" y="2376705"/>
            <a:ext cx="11786084" cy="23326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8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Chart, line chart&#10;&#10;Description automatically generate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407" y="4795282"/>
            <a:ext cx="4714144" cy="7630136"/>
          </a:xfrm>
          <a:prstGeom prst="rect">
            <a:avLst/>
          </a:prstGeom>
        </p:spPr>
      </p:pic>
      <p:pic>
        <p:nvPicPr>
          <p:cNvPr id="18" name="Picture 17" descr="A picture containing boat, different&#10;&#10;Description automatically generate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3239" y="4826983"/>
            <a:ext cx="4146354" cy="70018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48000" y="12601046"/>
                <a:ext cx="7328072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Đồ thị hàm số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sSup>
                      <m:sSupPr>
                        <m:ctrlP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vi-VN" sz="40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vi-VN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2601046"/>
                <a:ext cx="7328072" cy="721801"/>
              </a:xfrm>
              <a:prstGeom prst="rect">
                <a:avLst/>
              </a:prstGeom>
              <a:blipFill>
                <a:blip r:embed="rId6"/>
                <a:stretch>
                  <a:fillRect l="-2912" t="-13445" b="-344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4935200" y="12492473"/>
                <a:ext cx="7741313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Đồ thị hàm số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𝟖</m:t>
                    </m:r>
                  </m:oMath>
                </a14:m>
                <a:r>
                  <a:rPr lang="vi-VN" sz="40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vi-VN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5200" y="12492473"/>
                <a:ext cx="7741313" cy="721801"/>
              </a:xfrm>
              <a:prstGeom prst="rect">
                <a:avLst/>
              </a:prstGeom>
              <a:blipFill>
                <a:blip r:embed="rId7"/>
                <a:stretch>
                  <a:fillRect l="-2756" t="-13445" b="-344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4808" y="1052527"/>
            <a:ext cx="2895756" cy="115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80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5409" y="2185923"/>
                <a:ext cx="11377248" cy="2277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indent="-914400"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vi-VN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a) Parabol đồng biến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∞</m:t>
                        </m:r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vi-VN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nghịch biến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;+</m:t>
                        </m:r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∞</m:t>
                        </m:r>
                      </m:e>
                    </m:d>
                  </m:oMath>
                </a14:m>
                <a:endParaRPr lang="vi-VN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914400" indent="-914400"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vi-VN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Hàm số đạt giá trị lớn nhất bằng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16</m:t>
                    </m:r>
                  </m:oMath>
                </a14:m>
                <a:r>
                  <a:rPr lang="vi-VN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vi-VN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9" y="2185923"/>
                <a:ext cx="11377248" cy="2277547"/>
              </a:xfrm>
              <a:prstGeom prst="rect">
                <a:avLst/>
              </a:prstGeom>
              <a:blipFill>
                <a:blip r:embed="rId2"/>
                <a:stretch>
                  <a:fillRect t="-4290" r="-697" b="-85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430000" y="2110826"/>
                <a:ext cx="10867292" cy="2762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indent="-914400"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vi-VN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b) Hàm số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</m:t>
                    </m:r>
                  </m:oMath>
                </a14:m>
                <a:r>
                  <a:rPr lang="vi-VN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đồng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;+</m:t>
                        </m:r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vi-VN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nghịch biến trên khoảng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∞</m:t>
                        </m:r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vi-VN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giá trị nhỏ nhất của hàm số là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vi-VN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vi-VN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0" y="2110826"/>
                <a:ext cx="10867292" cy="2762936"/>
              </a:xfrm>
              <a:prstGeom prst="rect">
                <a:avLst/>
              </a:prstGeom>
              <a:blipFill>
                <a:blip r:embed="rId3"/>
                <a:stretch>
                  <a:fillRect t="-3524" r="-729" b="-79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3">
            <a:extLst>
              <a:ext uri="{FF2B5EF4-FFF2-40B4-BE49-F238E27FC236}">
                <a16:creationId xmlns:a16="http://schemas.microsoft.com/office/drawing/2014/main" id="{13E66326-58C0-4844-898A-7AB89299C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937" y="19121664"/>
            <a:ext cx="5692774" cy="220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13E66326-58C0-4844-898A-7AB89299C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737" y="19426464"/>
            <a:ext cx="5692774" cy="220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13E66326-58C0-4844-898A-7AB89299C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537" y="19731264"/>
            <a:ext cx="5692774" cy="220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076" y="181078"/>
            <a:ext cx="4192544" cy="162494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66170" y="5037883"/>
            <a:ext cx="18388124" cy="1061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8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029993" y="5250508"/>
                <a:ext cx="18124301" cy="721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0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 đồ thị hàm số</a:t>
                </a:r>
                <a:r>
                  <a:rPr lang="vi-VN" sz="4000" b="1" dirty="0"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𝒂</m:t>
                    </m:r>
                    <m:sSup>
                      <m:sSupPr>
                        <m:ctrlPr>
                          <a:rPr lang="vi-VN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𝒃𝒙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𝒄</m:t>
                    </m:r>
                    <m:r>
                      <m:rPr>
                        <m:nor/>
                      </m:rPr>
                      <a:rPr lang="vi-VN" sz="4000" b="1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  </m:t>
                    </m:r>
                    <m:d>
                      <m:dPr>
                        <m:ctrlPr>
                          <a:rPr lang="vi-VN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≠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0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suy ra tính chất của hàm số </a:t>
                </a:r>
                <a:endParaRPr lang="vi-VN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993" y="5250508"/>
                <a:ext cx="18124301" cy="721801"/>
              </a:xfrm>
              <a:prstGeom prst="rect">
                <a:avLst/>
              </a:prstGeom>
              <a:blipFill>
                <a:blip r:embed="rId6"/>
                <a:stretch>
                  <a:fillRect l="-1177" t="-13445" r="-303" b="-344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7863201"/>
                  </p:ext>
                </p:extLst>
              </p:nvPr>
            </p:nvGraphicFramePr>
            <p:xfrm>
              <a:off x="1921736" y="6767563"/>
              <a:ext cx="20832756" cy="580543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414202">
                      <a:extLst>
                        <a:ext uri="{9D8B030D-6E8A-4147-A177-3AD203B41FA5}">
                          <a16:colId xmlns:a16="http://schemas.microsoft.com/office/drawing/2014/main" val="3630175625"/>
                        </a:ext>
                      </a:extLst>
                    </a:gridCol>
                    <a:gridCol w="10418554">
                      <a:extLst>
                        <a:ext uri="{9D8B030D-6E8A-4147-A177-3AD203B41FA5}">
                          <a16:colId xmlns:a16="http://schemas.microsoft.com/office/drawing/2014/main" val="3633593321"/>
                        </a:ext>
                      </a:extLst>
                    </a:gridCol>
                  </a:tblGrid>
                  <a:tr h="667862">
                    <a:tc>
                      <a:txBody>
                        <a:bodyPr/>
                        <a:lstStyle/>
                        <a:p>
                          <a:pPr marL="457200" indent="-6985" algn="ctr">
                            <a:lnSpc>
                              <a:spcPct val="11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3600">
                                    <a:effectLst/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36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vi-VN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7160" marR="137160" marT="0" marB="0"/>
                    </a:tc>
                    <a:tc>
                      <a:txBody>
                        <a:bodyPr/>
                        <a:lstStyle/>
                        <a:p>
                          <a:pPr marL="457200" indent="-6985" algn="ctr">
                            <a:lnSpc>
                              <a:spcPct val="11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3600">
                                    <a:effectLst/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36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vi-VN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7160" marR="137160" marT="0" marB="0"/>
                    </a:tc>
                    <a:extLst>
                      <a:ext uri="{0D108BD9-81ED-4DB2-BD59-A6C34878D82A}">
                        <a16:rowId xmlns:a16="http://schemas.microsoft.com/office/drawing/2014/main" val="1331820594"/>
                      </a:ext>
                    </a:extLst>
                  </a:tr>
                  <a:tr h="5137576">
                    <a:tc>
                      <a:txBody>
                        <a:bodyPr/>
                        <a:lstStyle/>
                        <a:p>
                          <a:pPr marL="112395" indent="-6985" algn="just">
                            <a:lnSpc>
                              <a:spcPct val="11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Hàm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nghịch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biến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trên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khoảng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vi-VN" sz="3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;−</m:t>
                                  </m:r>
                                  <m:f>
                                    <m:fPr>
                                      <m:ctrlPr>
                                        <a:rPr lang="vi-VN" sz="3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lang="vi-VN" sz="36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112395" indent="-6985" algn="just">
                            <a:lnSpc>
                              <a:spcPct val="11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Hàm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đồng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biến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trên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khoảng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vi-VN" sz="3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vi-VN" sz="3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600">
                                      <a:effectLst/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 </m:t>
                                  </m:r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e>
                              </m:d>
                            </m:oMath>
                          </a14:m>
                          <a:endParaRPr lang="vi-VN" sz="36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112395" indent="-6985" algn="just">
                            <a:lnSpc>
                              <a:spcPct val="11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360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vi-VN" sz="3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</m:num>
                                <m:den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là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giá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trị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nhỏ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nhất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của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hàm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vi-VN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7160" marR="137160" marT="0" marB="0"/>
                    </a:tc>
                    <a:tc>
                      <a:txBody>
                        <a:bodyPr/>
                        <a:lstStyle/>
                        <a:p>
                          <a:pPr marL="112395" indent="-6985" algn="just">
                            <a:lnSpc>
                              <a:spcPct val="11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Hàm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nghịch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biến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trên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khoảng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;</a:t>
                          </a:r>
                          <a14:m>
                            <m:oMath xmlns:m="http://schemas.openxmlformats.org/officeDocument/2006/math">
                              <m:r>
                                <a:rPr lang="en-US" sz="36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vi-VN" sz="3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vi-VN" sz="3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600">
                                      <a:effectLst/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 </m:t>
                                  </m:r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vi-VN" sz="36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112395" indent="-6985" algn="just">
                            <a:lnSpc>
                              <a:spcPct val="11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Hàm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đồng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biến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trên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khoảng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vi-VN" sz="3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;−</m:t>
                                  </m:r>
                                  <m:f>
                                    <m:fPr>
                                      <m:ctrlPr>
                                        <a:rPr lang="vi-VN" sz="3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  <a:p>
                          <a:pPr marL="112395" indent="-6985" algn="just">
                            <a:lnSpc>
                              <a:spcPct val="11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360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vi-VN" sz="3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</m:num>
                                <m:den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là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giá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trị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lớn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nhất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của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hàm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vi-VN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7160" marR="137160" marT="0" marB="0"/>
                    </a:tc>
                    <a:extLst>
                      <a:ext uri="{0D108BD9-81ED-4DB2-BD59-A6C34878D82A}">
                        <a16:rowId xmlns:a16="http://schemas.microsoft.com/office/drawing/2014/main" val="33428796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7863201"/>
                  </p:ext>
                </p:extLst>
              </p:nvPr>
            </p:nvGraphicFramePr>
            <p:xfrm>
              <a:off x="1921736" y="6767563"/>
              <a:ext cx="20832756" cy="580543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414202">
                      <a:extLst>
                        <a:ext uri="{9D8B030D-6E8A-4147-A177-3AD203B41FA5}">
                          <a16:colId xmlns:a16="http://schemas.microsoft.com/office/drawing/2014/main" val="3630175625"/>
                        </a:ext>
                      </a:extLst>
                    </a:gridCol>
                    <a:gridCol w="10418554">
                      <a:extLst>
                        <a:ext uri="{9D8B030D-6E8A-4147-A177-3AD203B41FA5}">
                          <a16:colId xmlns:a16="http://schemas.microsoft.com/office/drawing/2014/main" val="3633593321"/>
                        </a:ext>
                      </a:extLst>
                    </a:gridCol>
                  </a:tblGrid>
                  <a:tr h="667862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137160" marR="137160" marT="0" marB="0">
                        <a:blipFill>
                          <a:blip r:embed="rId7"/>
                          <a:stretch>
                            <a:fillRect l="-59" t="-909" r="-100234" b="-76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137160" marR="137160" marT="0" marB="0">
                        <a:blipFill>
                          <a:blip r:embed="rId7"/>
                          <a:stretch>
                            <a:fillRect l="-100059" t="-909" r="-234" b="-76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1820594"/>
                      </a:ext>
                    </a:extLst>
                  </a:tr>
                  <a:tr h="513757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137160" marR="137160" marT="0" marB="0">
                        <a:blipFill>
                          <a:blip r:embed="rId7"/>
                          <a:stretch>
                            <a:fillRect l="-59" t="-13167" r="-100234" b="-2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137160" marR="137160" marT="0" marB="0">
                        <a:blipFill>
                          <a:blip r:embed="rId7"/>
                          <a:stretch>
                            <a:fillRect l="-100059" t="-13167" r="-234" b="-2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287968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781427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-14842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456556"/>
            <a:ext cx="2279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838200" y="1736721"/>
            <a:ext cx="4891422" cy="878618"/>
            <a:chOff x="224" y="592"/>
            <a:chExt cx="11374" cy="1326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anose="020B0604020202020204" pitchFamily="34" charset="0"/>
                    <a:ea typeface="Calibri" pitchFamily="34" charset="0"/>
                    <a:cs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2292" y="724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Luyện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tập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50CEE1A1-75D0-461B-AF7C-3F18CDA37C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2347021"/>
                  </p:ext>
                </p:extLst>
              </p:nvPr>
            </p:nvGraphicFramePr>
            <p:xfrm>
              <a:off x="609600" y="2677354"/>
              <a:ext cx="22936200" cy="99865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936200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8361294">
                    <a:tc>
                      <a:txBody>
                        <a:bodyPr/>
                        <a:lstStyle/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4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Bài</a:t>
                          </a:r>
                          <a:r>
                            <a:rPr lang="en-US" sz="44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1: </a:t>
                          </a:r>
                          <a:r>
                            <a:rPr lang="en-US" sz="44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Hàm</a:t>
                          </a:r>
                          <a:r>
                            <a:rPr lang="en-US" sz="44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44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nào</a:t>
                          </a:r>
                          <a:r>
                            <a:rPr lang="en-US" sz="44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sau</a:t>
                          </a:r>
                          <a:r>
                            <a:rPr lang="en-US" sz="44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đây</a:t>
                          </a:r>
                          <a:r>
                            <a:rPr lang="en-US" sz="44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là</a:t>
                          </a:r>
                          <a:r>
                            <a:rPr lang="en-US" sz="44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hàm</a:t>
                          </a:r>
                          <a:r>
                            <a:rPr lang="en-US" sz="44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44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bậc</a:t>
                          </a:r>
                          <a:r>
                            <a:rPr lang="en-US" sz="44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4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54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r>
                                <a:rPr lang="en-US" sz="5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lang="en-US" sz="5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=9</m:t>
                              </m:r>
                              <m:sSup>
                                <m:sSupPr>
                                  <m:ctrlPr>
                                    <a:rPr lang="en-US" sz="5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5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5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+5</m:t>
                              </m:r>
                              <m:r>
                                <a:rPr lang="en-US" sz="5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US" sz="5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+4</m:t>
                              </m:r>
                            </m:oMath>
                          </a14:m>
                          <a:endParaRPr lang="en-US" sz="5400" b="1" kern="1200" dirty="0">
                            <a:solidFill>
                              <a:schemeClr val="lt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54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r>
                                <a:rPr lang="en-US" sz="5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lang="en-US" sz="5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=−</m:t>
                              </m:r>
                              <m:sSup>
                                <m:sSupPr>
                                  <m:ctrlPr>
                                    <a:rPr lang="en-US" sz="5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5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5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+4</m:t>
                              </m:r>
                              <m:r>
                                <a:rPr lang="en-US" sz="5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oMath>
                          </a14:m>
                          <a:endParaRPr lang="en-US" sz="5400" b="1" kern="1200" dirty="0">
                            <a:solidFill>
                              <a:schemeClr val="lt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54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c) </a:t>
                          </a:r>
                          <a14:m>
                            <m:oMath xmlns:m="http://schemas.openxmlformats.org/officeDocument/2006/math">
                              <m:r>
                                <a:rPr lang="en-US" sz="5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lang="en-US" sz="5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=3</m:t>
                              </m:r>
                              <m:sSup>
                                <m:sSupPr>
                                  <m:ctrlPr>
                                    <a:rPr lang="en-US" sz="5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5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5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+2</m:t>
                              </m:r>
                              <m:r>
                                <a:rPr lang="en-US" sz="5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US" sz="5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+1</m:t>
                              </m:r>
                            </m:oMath>
                          </a14:m>
                          <a:endParaRPr lang="en-US" sz="5400" b="1" kern="1200" dirty="0">
                            <a:solidFill>
                              <a:schemeClr val="lt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54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d) </a:t>
                          </a:r>
                          <a14:m>
                            <m:oMath xmlns:m="http://schemas.openxmlformats.org/officeDocument/2006/math">
                              <m:r>
                                <a:rPr lang="en-US" sz="5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lang="en-US" sz="5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5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5400" b="1" i="1" kern="120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5400" b="1" i="1" kern="120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5400" b="1" i="1" kern="120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5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5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  <m:r>
                                    <a:rPr lang="en-US" sz="5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+1</m:t>
                                  </m:r>
                                </m:e>
                              </m:rad>
                            </m:oMath>
                          </a14:m>
                          <a:endParaRPr lang="en-US" sz="5400" b="1" kern="1200" dirty="0">
                            <a:solidFill>
                              <a:schemeClr val="lt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54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e)</a:t>
                          </a:r>
                          <a:r>
                            <a:rPr lang="en-US" sz="5400" b="1" kern="1200" baseline="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54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5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lang="en-US" sz="5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5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5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  <m:r>
                                    <a:rPr lang="en-US" sz="5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sz="5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  <m:r>
                                    <a:rPr lang="en-US" sz="5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+2</m:t>
                                  </m:r>
                                </m:den>
                              </m:f>
                            </m:oMath>
                          </a14:m>
                          <a:endParaRPr lang="en-US" sz="5400" b="1" kern="1200" dirty="0">
                            <a:solidFill>
                              <a:schemeClr val="lt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b="1" kern="1200" dirty="0">
                            <a:solidFill>
                              <a:schemeClr val="lt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b="1" kern="1200" dirty="0">
                            <a:solidFill>
                              <a:schemeClr val="lt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en-US" sz="4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50CEE1A1-75D0-461B-AF7C-3F18CDA37C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2347021"/>
                  </p:ext>
                </p:extLst>
              </p:nvPr>
            </p:nvGraphicFramePr>
            <p:xfrm>
              <a:off x="609600" y="2677354"/>
              <a:ext cx="22936200" cy="99865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936200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99865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3" t="-1342" r="-106" b="-2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77200" y="3810000"/>
                <a:ext cx="15240000" cy="722864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b="1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Lời </a:t>
                </a:r>
                <a:r>
                  <a:rPr lang="en-US" b="1" dirty="0" err="1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endParaRPr lang="en-US" b="1" dirty="0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dirty="0" err="1"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Hàm</a:t>
                </a:r>
                <a:r>
                  <a:rPr lang="en-US" dirty="0"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số</a:t>
                </a:r>
                <a:r>
                  <a:rPr lang="en-US" dirty="0"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bậc</a:t>
                </a:r>
                <a:r>
                  <a:rPr lang="en-US" dirty="0"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hai</a:t>
                </a:r>
                <a:r>
                  <a:rPr lang="en-US" dirty="0"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: </a:t>
                </a:r>
              </a:p>
              <a:p>
                <a:pPr marL="914400" indent="-91440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=9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3810000"/>
                <a:ext cx="15240000" cy="7228647"/>
              </a:xfrm>
              <a:prstGeom prst="rect">
                <a:avLst/>
              </a:prstGeom>
              <a:blipFill>
                <a:blip r:embed="rId4"/>
                <a:stretch>
                  <a:fillRect l="-1759" t="-202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87649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38F8F8C8-5D5B-7B64-3C30-0FE634569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591" y="-12248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36F93FF-A49F-D3AA-B9A9-9DAAAE00D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591" y="482496"/>
            <a:ext cx="2279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57">
            <a:extLst>
              <a:ext uri="{FF2B5EF4-FFF2-40B4-BE49-F238E27FC236}">
                <a16:creationId xmlns:a16="http://schemas.microsoft.com/office/drawing/2014/main" id="{2AE8E8A5-0FB2-1AE0-FCC9-2D6FADD0DEEA}"/>
              </a:ext>
            </a:extLst>
          </p:cNvPr>
          <p:cNvGrpSpPr>
            <a:grpSpLocks/>
          </p:cNvGrpSpPr>
          <p:nvPr/>
        </p:nvGrpSpPr>
        <p:grpSpPr bwMode="auto">
          <a:xfrm>
            <a:off x="823609" y="1762661"/>
            <a:ext cx="4891422" cy="878618"/>
            <a:chOff x="224" y="592"/>
            <a:chExt cx="11374" cy="1326"/>
          </a:xfrm>
        </p:grpSpPr>
        <p:grpSp>
          <p:nvGrpSpPr>
            <p:cNvPr id="8" name="Group 24">
              <a:extLst>
                <a:ext uri="{FF2B5EF4-FFF2-40B4-BE49-F238E27FC236}">
                  <a16:creationId xmlns:a16="http://schemas.microsoft.com/office/drawing/2014/main" id="{D07A6D21-02EC-0133-C6BF-7C3FF1D98B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10" name="Arrow: Pentagon 25">
                <a:extLst>
                  <a:ext uri="{FF2B5EF4-FFF2-40B4-BE49-F238E27FC236}">
                    <a16:creationId xmlns:a16="http://schemas.microsoft.com/office/drawing/2014/main" id="{499397B8-892A-3792-D422-C0AD5DB5B4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anose="020B0604020202020204" pitchFamily="34" charset="0"/>
                    <a:ea typeface="Calibri" pitchFamily="34" charset="0"/>
                    <a:cs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Arrow: Chevron 26">
                <a:extLst>
                  <a:ext uri="{FF2B5EF4-FFF2-40B4-BE49-F238E27FC236}">
                    <a16:creationId xmlns:a16="http://schemas.microsoft.com/office/drawing/2014/main" id="{DECA1498-CDBB-3C27-D44C-D69A43B792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Arrow: Chevron 27">
                <a:extLst>
                  <a:ext uri="{FF2B5EF4-FFF2-40B4-BE49-F238E27FC236}">
                    <a16:creationId xmlns:a16="http://schemas.microsoft.com/office/drawing/2014/main" id="{DF7F7248-F882-1CC8-6BBF-4A48DDA0F8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TextBox 56">
              <a:extLst>
                <a:ext uri="{FF2B5EF4-FFF2-40B4-BE49-F238E27FC236}">
                  <a16:creationId xmlns:a16="http://schemas.microsoft.com/office/drawing/2014/main" id="{A2DE32DF-D8BC-2E84-07CC-78961221CA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724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Luyện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tập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C0791A39-93A6-4B57-6453-4E3A90EEE7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7458524"/>
                  </p:ext>
                </p:extLst>
              </p:nvPr>
            </p:nvGraphicFramePr>
            <p:xfrm>
              <a:off x="799290" y="2592739"/>
              <a:ext cx="12358991" cy="105917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358991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10591798">
                    <a:tc>
                      <a:txBody>
                        <a:bodyPr/>
                        <a:lstStyle/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Bài</a:t>
                          </a:r>
                          <a:r>
                            <a:rPr lang="en-US" sz="40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2: </a:t>
                          </a:r>
                          <a:r>
                            <a:rPr lang="en-US" sz="40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Vẽ</a:t>
                          </a:r>
                          <a:r>
                            <a:rPr lang="en-US" sz="40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đồ</a:t>
                          </a:r>
                          <a:r>
                            <a:rPr lang="en-US" sz="40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thị</a:t>
                          </a:r>
                          <a:r>
                            <a:rPr lang="en-US" sz="40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hàm</a:t>
                          </a:r>
                          <a:r>
                            <a:rPr lang="en-US" sz="40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40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sau</a:t>
                          </a:r>
                          <a:r>
                            <a:rPr lang="en-US" sz="40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lang="en-US" sz="40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0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lang="en-US" sz="40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  <m:r>
                                <a:rPr lang="en-US" sz="40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US" sz="40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sz="40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oMath>
                          </a14:m>
                          <a:endParaRPr lang="en-US" sz="4000" b="1" kern="1200" dirty="0">
                            <a:solidFill>
                              <a:schemeClr val="lt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b="1" kern="1200" dirty="0">
                            <a:solidFill>
                              <a:schemeClr val="lt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b="1" kern="1200" dirty="0">
                            <a:solidFill>
                              <a:schemeClr val="lt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en-US" sz="4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C0791A39-93A6-4B57-6453-4E3A90EEE7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7458524"/>
                  </p:ext>
                </p:extLst>
              </p:nvPr>
            </p:nvGraphicFramePr>
            <p:xfrm>
              <a:off x="799290" y="2592739"/>
              <a:ext cx="12358991" cy="105917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358991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10591798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3"/>
                          <a:stretch>
                            <a:fillRect l="-49" t="-1093" r="-197" b="-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046B6F1F-2F5E-BEC9-D075-AA5BE85E1B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1189" y="3505385"/>
                <a:ext cx="12435191" cy="970686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b="1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Lời </a:t>
                </a:r>
                <a:r>
                  <a:rPr lang="en-US" b="1" dirty="0" err="1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giải</a:t>
                </a:r>
                <a:endParaRPr lang="en-US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dirty="0" err="1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Xét</a:t>
                </a:r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hàm</a:t>
                </a:r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số</a:t>
                </a:r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S(2;-1)</a:t>
                </a: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046B6F1F-2F5E-BEC9-D075-AA5BE85E1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89" y="3505385"/>
                <a:ext cx="12435191" cy="9706861"/>
              </a:xfrm>
              <a:prstGeom prst="rect">
                <a:avLst/>
              </a:prstGeom>
              <a:blipFill>
                <a:blip r:embed="rId4"/>
                <a:stretch>
                  <a:fillRect l="-2204" t="-150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F7CD487C-080D-05C5-AF96-33933EC79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358281"/>
              </p:ext>
            </p:extLst>
          </p:nvPr>
        </p:nvGraphicFramePr>
        <p:xfrm>
          <a:off x="2667000" y="7467600"/>
          <a:ext cx="73914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796">
                  <a:extLst>
                    <a:ext uri="{9D8B030D-6E8A-4147-A177-3AD203B41FA5}">
                      <a16:colId xmlns:a16="http://schemas.microsoft.com/office/drawing/2014/main" val="1612649448"/>
                    </a:ext>
                  </a:extLst>
                </a:gridCol>
                <a:gridCol w="1330452">
                  <a:extLst>
                    <a:ext uri="{9D8B030D-6E8A-4147-A177-3AD203B41FA5}">
                      <a16:colId xmlns:a16="http://schemas.microsoft.com/office/drawing/2014/main" val="1905158572"/>
                    </a:ext>
                  </a:extLst>
                </a:gridCol>
                <a:gridCol w="1182624">
                  <a:extLst>
                    <a:ext uri="{9D8B030D-6E8A-4147-A177-3AD203B41FA5}">
                      <a16:colId xmlns:a16="http://schemas.microsoft.com/office/drawing/2014/main" val="2784662810"/>
                    </a:ext>
                  </a:extLst>
                </a:gridCol>
                <a:gridCol w="1267319">
                  <a:extLst>
                    <a:ext uri="{9D8B030D-6E8A-4147-A177-3AD203B41FA5}">
                      <a16:colId xmlns:a16="http://schemas.microsoft.com/office/drawing/2014/main" val="2348143524"/>
                    </a:ext>
                  </a:extLst>
                </a:gridCol>
                <a:gridCol w="1393585">
                  <a:extLst>
                    <a:ext uri="{9D8B030D-6E8A-4147-A177-3AD203B41FA5}">
                      <a16:colId xmlns:a16="http://schemas.microsoft.com/office/drawing/2014/main" val="1527621724"/>
                    </a:ext>
                  </a:extLst>
                </a:gridCol>
                <a:gridCol w="1182624">
                  <a:extLst>
                    <a:ext uri="{9D8B030D-6E8A-4147-A177-3AD203B41FA5}">
                      <a16:colId xmlns:a16="http://schemas.microsoft.com/office/drawing/2014/main" val="3763946342"/>
                    </a:ext>
                  </a:extLst>
                </a:gridCol>
              </a:tblGrid>
              <a:tr h="5867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54018"/>
                  </a:ext>
                </a:extLst>
              </a:tr>
              <a:tr h="5867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326045"/>
                  </a:ext>
                </a:extLst>
              </a:tr>
            </a:tbl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4503D50C-698A-033D-B02E-BCE70F2603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076734"/>
              </p:ext>
            </p:extLst>
          </p:nvPr>
        </p:nvGraphicFramePr>
        <p:xfrm>
          <a:off x="4114800" y="21844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14400" imgH="216000" progId="Equation.DSMT4">
                  <p:embed/>
                </p:oleObj>
              </mc:Choice>
              <mc:Fallback>
                <p:oleObj name="Equation" r:id="rId5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0" y="21844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214C0AD2-08A5-781C-B060-C6670672A2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613424"/>
              </p:ext>
            </p:extLst>
          </p:nvPr>
        </p:nvGraphicFramePr>
        <p:xfrm>
          <a:off x="3805623" y="2204011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14400" imgH="216000" progId="Equation.DSMT4">
                  <p:embed/>
                </p:oleObj>
              </mc:Choice>
              <mc:Fallback>
                <p:oleObj name="Equation" r:id="rId7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05623" y="2204011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A6415F52-6D1B-0D03-75BD-FCF4E07BF8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200" y="2632003"/>
            <a:ext cx="9792510" cy="1037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53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260EAFF6-66F6-5408-FC24-A56C93AA5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591" y="-12248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9ED4BDC3-1249-AA60-38A3-533AE5B93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591" y="482496"/>
            <a:ext cx="2279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57">
            <a:extLst>
              <a:ext uri="{FF2B5EF4-FFF2-40B4-BE49-F238E27FC236}">
                <a16:creationId xmlns:a16="http://schemas.microsoft.com/office/drawing/2014/main" id="{84CA5A0B-6E38-A988-66B8-0D4F419D6E58}"/>
              </a:ext>
            </a:extLst>
          </p:cNvPr>
          <p:cNvGrpSpPr>
            <a:grpSpLocks/>
          </p:cNvGrpSpPr>
          <p:nvPr/>
        </p:nvGrpSpPr>
        <p:grpSpPr bwMode="auto">
          <a:xfrm>
            <a:off x="823609" y="1762661"/>
            <a:ext cx="4891422" cy="878618"/>
            <a:chOff x="224" y="592"/>
            <a:chExt cx="11374" cy="1326"/>
          </a:xfrm>
        </p:grpSpPr>
        <p:grpSp>
          <p:nvGrpSpPr>
            <p:cNvPr id="5" name="Group 24">
              <a:extLst>
                <a:ext uri="{FF2B5EF4-FFF2-40B4-BE49-F238E27FC236}">
                  <a16:creationId xmlns:a16="http://schemas.microsoft.com/office/drawing/2014/main" id="{FD63C258-9AAB-151D-C23F-050A624FEE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7" name="Arrow: Pentagon 25">
                <a:extLst>
                  <a:ext uri="{FF2B5EF4-FFF2-40B4-BE49-F238E27FC236}">
                    <a16:creationId xmlns:a16="http://schemas.microsoft.com/office/drawing/2014/main" id="{FBB514BD-19F5-FEF2-51F7-8ADF3B3039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anose="020B0604020202020204" pitchFamily="34" charset="0"/>
                    <a:ea typeface="Calibri" pitchFamily="34" charset="0"/>
                    <a:cs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Arrow: Chevron 26">
                <a:extLst>
                  <a:ext uri="{FF2B5EF4-FFF2-40B4-BE49-F238E27FC236}">
                    <a16:creationId xmlns:a16="http://schemas.microsoft.com/office/drawing/2014/main" id="{FE3CA706-D9BB-8CE5-FAA1-36CB5C6F1A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Arrow: Chevron 27">
                <a:extLst>
                  <a:ext uri="{FF2B5EF4-FFF2-40B4-BE49-F238E27FC236}">
                    <a16:creationId xmlns:a16="http://schemas.microsoft.com/office/drawing/2014/main" id="{EAE127D6-5B62-DD31-2B2F-5D345C786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86FD70F0-6389-47C4-5523-407397DD40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724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Luyện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tập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D5CCF8CB-CF12-A97B-550B-E53E2358EC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5452367"/>
                  </p:ext>
                </p:extLst>
              </p:nvPr>
            </p:nvGraphicFramePr>
            <p:xfrm>
              <a:off x="799290" y="2592739"/>
              <a:ext cx="12358991" cy="105917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358991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10591798">
                    <a:tc>
                      <a:txBody>
                        <a:bodyPr/>
                        <a:lstStyle/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Bài</a:t>
                          </a:r>
                          <a:r>
                            <a:rPr lang="en-US" sz="40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3: </a:t>
                          </a:r>
                          <a:r>
                            <a:rPr lang="en-US" sz="40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Vẽ</a:t>
                          </a:r>
                          <a:r>
                            <a:rPr lang="en-US" sz="40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đồ</a:t>
                          </a:r>
                          <a:r>
                            <a:rPr lang="en-US" sz="40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thị</a:t>
                          </a:r>
                          <a:r>
                            <a:rPr lang="en-US" sz="40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hàm</a:t>
                          </a:r>
                          <a:r>
                            <a:rPr lang="en-US" sz="40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40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sau</a:t>
                          </a:r>
                          <a:r>
                            <a:rPr lang="en-US" sz="40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: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1" i="1" kern="1200" smtClean="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lang="en-US" sz="4000" b="1" i="1" kern="1200" smtClean="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=−</m:t>
                              </m:r>
                              <m:sSup>
                                <m:sSupPr>
                                  <m:ctrlPr>
                                    <a:rPr lang="en-US" sz="40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sz="40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lang="en-US" sz="40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US" sz="40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sz="40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oMath>
                          </a14:m>
                          <a:endParaRPr lang="en-US" sz="4000" b="1" kern="1200" dirty="0">
                            <a:solidFill>
                              <a:schemeClr val="lt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b="1" kern="1200" dirty="0">
                            <a:solidFill>
                              <a:schemeClr val="lt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en-US" sz="4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D5CCF8CB-CF12-A97B-550B-E53E2358EC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5452367"/>
                  </p:ext>
                </p:extLst>
              </p:nvPr>
            </p:nvGraphicFramePr>
            <p:xfrm>
              <a:off x="799290" y="2592739"/>
              <a:ext cx="12358991" cy="105917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358991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10591798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3"/>
                          <a:stretch>
                            <a:fillRect l="-49" t="-1093" r="-197" b="-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F6193363-A35C-400A-4394-4BB337AEFC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3090" y="3477671"/>
                <a:ext cx="12435191" cy="970686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b="1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Lời </a:t>
                </a:r>
                <a:r>
                  <a:rPr lang="en-US" b="1" dirty="0" err="1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giải</a:t>
                </a:r>
                <a:endParaRPr lang="en-US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dirty="0" err="1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Xét</a:t>
                </a:r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hàm</a:t>
                </a:r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số</a:t>
                </a:r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 y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S(1;4)</a:t>
                </a: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F6193363-A35C-400A-4394-4BB337AEF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90" y="3477671"/>
                <a:ext cx="12435191" cy="9706861"/>
              </a:xfrm>
              <a:prstGeom prst="rect">
                <a:avLst/>
              </a:prstGeom>
              <a:blipFill>
                <a:blip r:embed="rId4"/>
                <a:stretch>
                  <a:fillRect l="-2204" t="-150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7">
            <a:extLst>
              <a:ext uri="{FF2B5EF4-FFF2-40B4-BE49-F238E27FC236}">
                <a16:creationId xmlns:a16="http://schemas.microsoft.com/office/drawing/2014/main" id="{57217DE9-D8DA-7E4B-B53D-7A1D2A939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161337"/>
              </p:ext>
            </p:extLst>
          </p:nvPr>
        </p:nvGraphicFramePr>
        <p:xfrm>
          <a:off x="2667000" y="7467600"/>
          <a:ext cx="73914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796">
                  <a:extLst>
                    <a:ext uri="{9D8B030D-6E8A-4147-A177-3AD203B41FA5}">
                      <a16:colId xmlns:a16="http://schemas.microsoft.com/office/drawing/2014/main" val="1612649448"/>
                    </a:ext>
                  </a:extLst>
                </a:gridCol>
                <a:gridCol w="1330452">
                  <a:extLst>
                    <a:ext uri="{9D8B030D-6E8A-4147-A177-3AD203B41FA5}">
                      <a16:colId xmlns:a16="http://schemas.microsoft.com/office/drawing/2014/main" val="1905158572"/>
                    </a:ext>
                  </a:extLst>
                </a:gridCol>
                <a:gridCol w="1182624">
                  <a:extLst>
                    <a:ext uri="{9D8B030D-6E8A-4147-A177-3AD203B41FA5}">
                      <a16:colId xmlns:a16="http://schemas.microsoft.com/office/drawing/2014/main" val="2784662810"/>
                    </a:ext>
                  </a:extLst>
                </a:gridCol>
                <a:gridCol w="1267319">
                  <a:extLst>
                    <a:ext uri="{9D8B030D-6E8A-4147-A177-3AD203B41FA5}">
                      <a16:colId xmlns:a16="http://schemas.microsoft.com/office/drawing/2014/main" val="2348143524"/>
                    </a:ext>
                  </a:extLst>
                </a:gridCol>
                <a:gridCol w="1393585">
                  <a:extLst>
                    <a:ext uri="{9D8B030D-6E8A-4147-A177-3AD203B41FA5}">
                      <a16:colId xmlns:a16="http://schemas.microsoft.com/office/drawing/2014/main" val="1527621724"/>
                    </a:ext>
                  </a:extLst>
                </a:gridCol>
                <a:gridCol w="1182624">
                  <a:extLst>
                    <a:ext uri="{9D8B030D-6E8A-4147-A177-3AD203B41FA5}">
                      <a16:colId xmlns:a16="http://schemas.microsoft.com/office/drawing/2014/main" val="3763946342"/>
                    </a:ext>
                  </a:extLst>
                </a:gridCol>
              </a:tblGrid>
              <a:tr h="5867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54018"/>
                  </a:ext>
                </a:extLst>
              </a:tr>
              <a:tr h="5867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326045"/>
                  </a:ext>
                </a:extLst>
              </a:tr>
            </a:tbl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AFC2286-1FBB-0B47-7645-E3240BFF52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933688"/>
              </p:ext>
            </p:extLst>
          </p:nvPr>
        </p:nvGraphicFramePr>
        <p:xfrm>
          <a:off x="4114800" y="21844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14400" imgH="216000" progId="Equation.DSMT4">
                  <p:embed/>
                </p:oleObj>
              </mc:Choice>
              <mc:Fallback>
                <p:oleObj name="Equation" r:id="rId5" imgW="914400" imgH="2160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4503D50C-698A-033D-B02E-BCE70F2603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0" y="21844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765658E-5BA7-698C-49E5-5CD53929ED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624428"/>
              </p:ext>
            </p:extLst>
          </p:nvPr>
        </p:nvGraphicFramePr>
        <p:xfrm>
          <a:off x="4114800" y="21844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14400" imgH="216000" progId="Equation.DSMT4">
                  <p:embed/>
                </p:oleObj>
              </mc:Choice>
              <mc:Fallback>
                <p:oleObj name="Equation" r:id="rId7" imgW="914400" imgH="2160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214C0AD2-08A5-781C-B060-C6670672A2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0" y="21844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C5DCDE55-D973-A53E-12B8-A2E4EA5D47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2191" y="2632002"/>
            <a:ext cx="8558719" cy="103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078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4107670D-FCFA-6897-1B7E-F373728E3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591" y="-12248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BB12323E-ECBE-0DB3-854E-8C3A5EAC5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591" y="482496"/>
            <a:ext cx="2279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57">
            <a:extLst>
              <a:ext uri="{FF2B5EF4-FFF2-40B4-BE49-F238E27FC236}">
                <a16:creationId xmlns:a16="http://schemas.microsoft.com/office/drawing/2014/main" id="{AB278F62-8A80-8085-E05B-C28B73673BB7}"/>
              </a:ext>
            </a:extLst>
          </p:cNvPr>
          <p:cNvGrpSpPr>
            <a:grpSpLocks/>
          </p:cNvGrpSpPr>
          <p:nvPr/>
        </p:nvGrpSpPr>
        <p:grpSpPr bwMode="auto">
          <a:xfrm>
            <a:off x="649438" y="334741"/>
            <a:ext cx="4999795" cy="891870"/>
            <a:chOff x="-181" y="-1563"/>
            <a:chExt cx="11626" cy="1346"/>
          </a:xfrm>
        </p:grpSpPr>
        <p:grpSp>
          <p:nvGrpSpPr>
            <p:cNvPr id="5" name="Group 24">
              <a:extLst>
                <a:ext uri="{FF2B5EF4-FFF2-40B4-BE49-F238E27FC236}">
                  <a16:creationId xmlns:a16="http://schemas.microsoft.com/office/drawing/2014/main" id="{7F266E29-B9D3-5FBE-A494-FA37C370E5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81" y="-1563"/>
              <a:ext cx="11626" cy="1346"/>
              <a:chOff x="-255" y="-2063"/>
              <a:chExt cx="16357" cy="1665"/>
            </a:xfrm>
          </p:grpSpPr>
          <p:sp>
            <p:nvSpPr>
              <p:cNvPr id="7" name="Arrow: Pentagon 25">
                <a:extLst>
                  <a:ext uri="{FF2B5EF4-FFF2-40B4-BE49-F238E27FC236}">
                    <a16:creationId xmlns:a16="http://schemas.microsoft.com/office/drawing/2014/main" id="{1FC02C1E-ABE6-C6A1-992F-ADF9FBCC2B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0" y="-2019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anose="020B0604020202020204" pitchFamily="34" charset="0"/>
                    <a:ea typeface="Calibri" pitchFamily="34" charset="0"/>
                    <a:cs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Arrow: Chevron 26">
                <a:extLst>
                  <a:ext uri="{FF2B5EF4-FFF2-40B4-BE49-F238E27FC236}">
                    <a16:creationId xmlns:a16="http://schemas.microsoft.com/office/drawing/2014/main" id="{063ECBEE-B42E-27E6-F0EF-28A7E8993E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5" y="-2061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Arrow: Chevron 27">
                <a:extLst>
                  <a:ext uri="{FF2B5EF4-FFF2-40B4-BE49-F238E27FC236}">
                    <a16:creationId xmlns:a16="http://schemas.microsoft.com/office/drawing/2014/main" id="{563F2028-3542-27F5-77CA-C272B8C461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" y="-2063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C83AF606-F3ED-4DD2-93EF-A4F95EFAF0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0" y="-1441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Luyện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tập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F19EC12-3A3A-FD62-F203-A4F542EDC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748747"/>
              </p:ext>
            </p:extLst>
          </p:nvPr>
        </p:nvGraphicFramePr>
        <p:xfrm>
          <a:off x="304800" y="1283881"/>
          <a:ext cx="23622000" cy="2916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0">
                  <a:extLst>
                    <a:ext uri="{9D8B030D-6E8A-4147-A177-3AD203B41FA5}">
                      <a16:colId xmlns:a16="http://schemas.microsoft.com/office/drawing/2014/main" val="442423946"/>
                    </a:ext>
                  </a:extLst>
                </a:gridCol>
              </a:tblGrid>
              <a:tr h="1840320">
                <a:tc>
                  <a:txBody>
                    <a:bodyPr/>
                    <a:lstStyle/>
                    <a:p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4: 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Tìm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khoảng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đồng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biến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nghịch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biến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hàm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tìm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lớn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nhất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nhỏ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nhất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nếu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hàm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4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287189"/>
                  </a:ext>
                </a:extLst>
              </a:tr>
            </a:tbl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051345C-3D14-4034-9B3C-AED7F9999E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167602"/>
              </p:ext>
            </p:extLst>
          </p:nvPr>
        </p:nvGraphicFramePr>
        <p:xfrm>
          <a:off x="4114800" y="21844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16000" progId="Equation.DSMT4">
                  <p:embed/>
                </p:oleObj>
              </mc:Choice>
              <mc:Fallback>
                <p:oleObj name="Equation" r:id="rId2" imgW="914400" imgH="2160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4AFC2286-1FBB-0B47-7645-E3240BFF52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14800" y="21844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7D330AA-4A4D-FE18-1CA9-FBF3CE57BD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137948"/>
              </p:ext>
            </p:extLst>
          </p:nvPr>
        </p:nvGraphicFramePr>
        <p:xfrm>
          <a:off x="4114800" y="21844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216000" progId="Equation.DSMT4">
                  <p:embed/>
                </p:oleObj>
              </mc:Choice>
              <mc:Fallback>
                <p:oleObj name="Equation" r:id="rId4" imgW="914400" imgH="2160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F765658E-5BA7-698C-49E5-5CD53929E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14800" y="21844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4235064E-6262-5DBA-E6AD-B7FC479713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33" y="4186391"/>
            <a:ext cx="7696200" cy="75830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F173BA5-36A0-FFD6-CCB9-63D0FBF3A7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2191" y="4186391"/>
            <a:ext cx="7224409" cy="7583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60EB689-5392-3C03-C4DD-7A5F2CAF0080}"/>
                  </a:ext>
                </a:extLst>
              </p:cNvPr>
              <p:cNvSpPr txBox="1"/>
              <p:nvPr/>
            </p:nvSpPr>
            <p:spPr>
              <a:xfrm>
                <a:off x="2438400" y="11963400"/>
                <a:ext cx="6705600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60EB689-5392-3C03-C4DD-7A5F2CAF0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1963400"/>
                <a:ext cx="6705600" cy="1415772"/>
              </a:xfrm>
              <a:prstGeom prst="rect">
                <a:avLst/>
              </a:prstGeom>
              <a:blipFill>
                <a:blip r:embed="rId8"/>
                <a:stretch>
                  <a:fillRect l="-3545" t="-86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EB0ECFF-7F46-BF22-7480-597769D134C9}"/>
                  </a:ext>
                </a:extLst>
              </p:cNvPr>
              <p:cNvSpPr txBox="1"/>
              <p:nvPr/>
            </p:nvSpPr>
            <p:spPr>
              <a:xfrm>
                <a:off x="14935200" y="11963400"/>
                <a:ext cx="7391400" cy="800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b) y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EB0ECFF-7F46-BF22-7480-597769D13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5200" y="11963400"/>
                <a:ext cx="7391400" cy="800347"/>
              </a:xfrm>
              <a:prstGeom prst="rect">
                <a:avLst/>
              </a:prstGeom>
              <a:blipFill>
                <a:blip r:embed="rId9"/>
                <a:stretch>
                  <a:fillRect l="-3215" t="-16031" b="-2824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6387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65AB29C-76A6-3DEE-9988-4F6728362000}"/>
              </a:ext>
            </a:extLst>
          </p:cNvPr>
          <p:cNvSpPr/>
          <p:nvPr/>
        </p:nvSpPr>
        <p:spPr>
          <a:xfrm>
            <a:off x="457200" y="1226611"/>
            <a:ext cx="10738721" cy="122072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EDA5BAA1-2A8D-5D8B-A0E2-1DBEDB1FF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591" y="-12248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01083B15-40DD-CC05-85E6-6BC2CDC55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591" y="482496"/>
            <a:ext cx="2279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57">
            <a:extLst>
              <a:ext uri="{FF2B5EF4-FFF2-40B4-BE49-F238E27FC236}">
                <a16:creationId xmlns:a16="http://schemas.microsoft.com/office/drawing/2014/main" id="{85AF4DF5-1DC2-B651-97C2-6FA40D6C6282}"/>
              </a:ext>
            </a:extLst>
          </p:cNvPr>
          <p:cNvGrpSpPr>
            <a:grpSpLocks/>
          </p:cNvGrpSpPr>
          <p:nvPr/>
        </p:nvGrpSpPr>
        <p:grpSpPr bwMode="auto">
          <a:xfrm>
            <a:off x="649438" y="334741"/>
            <a:ext cx="4999795" cy="891870"/>
            <a:chOff x="-181" y="-1563"/>
            <a:chExt cx="11626" cy="1346"/>
          </a:xfrm>
        </p:grpSpPr>
        <p:grpSp>
          <p:nvGrpSpPr>
            <p:cNvPr id="5" name="Group 24">
              <a:extLst>
                <a:ext uri="{FF2B5EF4-FFF2-40B4-BE49-F238E27FC236}">
                  <a16:creationId xmlns:a16="http://schemas.microsoft.com/office/drawing/2014/main" id="{ACBEE5A8-CB13-2266-63F8-176404C93F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81" y="-1563"/>
              <a:ext cx="11626" cy="1346"/>
              <a:chOff x="-255" y="-2063"/>
              <a:chExt cx="16357" cy="1665"/>
            </a:xfrm>
          </p:grpSpPr>
          <p:sp>
            <p:nvSpPr>
              <p:cNvPr id="7" name="Arrow: Pentagon 25">
                <a:extLst>
                  <a:ext uri="{FF2B5EF4-FFF2-40B4-BE49-F238E27FC236}">
                    <a16:creationId xmlns:a16="http://schemas.microsoft.com/office/drawing/2014/main" id="{578FDB4E-823C-C997-9972-08A803A9A1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0" y="-2019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anose="020B0604020202020204" pitchFamily="34" charset="0"/>
                    <a:ea typeface="Calibri" pitchFamily="34" charset="0"/>
                    <a:cs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Arrow: Chevron 26">
                <a:extLst>
                  <a:ext uri="{FF2B5EF4-FFF2-40B4-BE49-F238E27FC236}">
                    <a16:creationId xmlns:a16="http://schemas.microsoft.com/office/drawing/2014/main" id="{40E0CAB1-281D-391D-490C-25788F389E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5" y="-2061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Arrow: Chevron 27">
                <a:extLst>
                  <a:ext uri="{FF2B5EF4-FFF2-40B4-BE49-F238E27FC236}">
                    <a16:creationId xmlns:a16="http://schemas.microsoft.com/office/drawing/2014/main" id="{709E41D5-3530-4E11-DBC2-F2AA8D1604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" y="-2063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A02F385F-6E12-AA45-4F70-0F9BE99C7A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0" y="-1441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Luyện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tập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C442A27-5F8E-E19D-60AF-2C5DB2D027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363648"/>
              </p:ext>
            </p:extLst>
          </p:nvPr>
        </p:nvGraphicFramePr>
        <p:xfrm>
          <a:off x="4114800" y="21844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16000" progId="Equation.DSMT4">
                  <p:embed/>
                </p:oleObj>
              </mc:Choice>
              <mc:Fallback>
                <p:oleObj name="Equation" r:id="rId2" imgW="914400" imgH="2160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E051345C-3D14-4034-9B3C-AED7F9999E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14800" y="21844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3B00ADA-417A-4E80-E5F8-2E5E7D8294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014595"/>
              </p:ext>
            </p:extLst>
          </p:nvPr>
        </p:nvGraphicFramePr>
        <p:xfrm>
          <a:off x="4114800" y="21844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216000" progId="Equation.DSMT4">
                  <p:embed/>
                </p:oleObj>
              </mc:Choice>
              <mc:Fallback>
                <p:oleObj name="Equation" r:id="rId4" imgW="914400" imgH="2160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C7D330AA-4A4D-FE18-1CA9-FBF3CE57BD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14800" y="21844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BB90C72-70A6-8A72-CC6B-94470AFB5D3C}"/>
                  </a:ext>
                </a:extLst>
              </p:cNvPr>
              <p:cNvSpPr txBox="1"/>
              <p:nvPr/>
            </p:nvSpPr>
            <p:spPr>
              <a:xfrm>
                <a:off x="742146" y="1212684"/>
                <a:ext cx="15276362" cy="10973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Lời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742950" indent="-742950">
                  <a:buAutoNum type="alphaLcParenR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endParaRPr lang="en-US" sz="4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 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+∞</m:t>
                        </m:r>
                      </m:e>
                    </m: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𝛥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-1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b) y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endParaRPr lang="en-US" sz="4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12395" indent="-6985" algn="just">
                  <a:lnSpc>
                    <a:spcPct val="11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 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−∞;</m:t>
                        </m:r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𝛥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4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BB90C72-70A6-8A72-CC6B-94470AFB5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46" y="1212684"/>
                <a:ext cx="15276362" cy="10973260"/>
              </a:xfrm>
              <a:prstGeom prst="rect">
                <a:avLst/>
              </a:prstGeom>
              <a:blipFill>
                <a:blip r:embed="rId5"/>
                <a:stretch>
                  <a:fillRect l="-1596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B8BC1FC2-A09B-C3C1-5A66-74C01CEF2F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9713" y="568289"/>
            <a:ext cx="4991910" cy="446985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E60A003-58C1-D8CF-B6F3-02B29ED3D4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9714" y="7467600"/>
            <a:ext cx="4991910" cy="59662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864792B-6021-1829-30FD-2D3E166DE2B8}"/>
                  </a:ext>
                </a:extLst>
              </p:cNvPr>
              <p:cNvSpPr txBox="1"/>
              <p:nvPr/>
            </p:nvSpPr>
            <p:spPr>
              <a:xfrm>
                <a:off x="18745200" y="1937663"/>
                <a:ext cx="6705600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864792B-6021-1829-30FD-2D3E166DE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5200" y="1937663"/>
                <a:ext cx="6705600" cy="1415772"/>
              </a:xfrm>
              <a:prstGeom prst="rect">
                <a:avLst/>
              </a:prstGeom>
              <a:blipFill>
                <a:blip r:embed="rId9"/>
                <a:stretch>
                  <a:fillRect l="-3545" t="-86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54F63B7-F4D4-21BC-C000-4D4FE0278CF6}"/>
                  </a:ext>
                </a:extLst>
              </p:cNvPr>
              <p:cNvSpPr txBox="1"/>
              <p:nvPr/>
            </p:nvSpPr>
            <p:spPr>
              <a:xfrm>
                <a:off x="18402300" y="8712489"/>
                <a:ext cx="7391400" cy="800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b) y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54F63B7-F4D4-21BC-C000-4D4FE0278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2300" y="8712489"/>
                <a:ext cx="7391400" cy="800347"/>
              </a:xfrm>
              <a:prstGeom prst="rect">
                <a:avLst/>
              </a:prstGeom>
              <a:blipFill>
                <a:blip r:embed="rId10"/>
                <a:stretch>
                  <a:fillRect l="-3300" t="-15909" b="-280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809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FEA1B-D0F1-4963-E177-6438224AA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1044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6700" b="1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6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7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6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AEE11-8672-5DD8-D083-22C5BB847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850510"/>
            <a:ext cx="21031200" cy="10503416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>
              <a:lnSpc>
                <a:spcPct val="115000"/>
              </a:lnSpc>
              <a:spcBef>
                <a:spcPts val="1200"/>
              </a:spcBef>
            </a:pPr>
            <a:endParaRPr lang="en-US" sz="36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48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D7EBD179-9A61-0643-5E8F-EF5AFA27A8ED}"/>
              </a:ext>
            </a:extLst>
          </p:cNvPr>
          <p:cNvSpPr/>
          <p:nvPr/>
        </p:nvSpPr>
        <p:spPr>
          <a:xfrm>
            <a:off x="1806924" y="953666"/>
            <a:ext cx="623584" cy="6734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3EA9ADB0-44D9-5933-0A61-82A9FC0F4BCB}"/>
              </a:ext>
            </a:extLst>
          </p:cNvPr>
          <p:cNvSpPr/>
          <p:nvPr/>
        </p:nvSpPr>
        <p:spPr>
          <a:xfrm>
            <a:off x="2118716" y="953666"/>
            <a:ext cx="623584" cy="673428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9F9CEDF3-A8FC-F6FC-55A8-D9B128654E48}"/>
                  </a:ext>
                </a:extLst>
              </p:cNvPr>
              <p:cNvSpPr/>
              <p:nvPr/>
            </p:nvSpPr>
            <p:spPr>
              <a:xfrm>
                <a:off x="1676400" y="4697835"/>
                <a:ext cx="21031200" cy="780401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14400" indent="-914400">
                  <a:lnSpc>
                    <a:spcPct val="115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)=−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+8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914400" indent="-914400">
                  <a:lnSpc>
                    <a:spcPct val="115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mảnh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(hay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đạt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(m). Khi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mảnh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Hoa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mảnh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4m.</a:t>
                </a:r>
              </a:p>
              <a:p>
                <a:pPr algn="ctr"/>
                <a:endParaRPr lang="en-US" sz="8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9F9CEDF3-A8FC-F6FC-55A8-D9B128654E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697835"/>
                <a:ext cx="21031200" cy="780401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B9668F1-2BE3-9867-93A1-FBE06BC28399}"/>
              </a:ext>
            </a:extLst>
          </p:cNvPr>
          <p:cNvSpPr/>
          <p:nvPr/>
        </p:nvSpPr>
        <p:spPr>
          <a:xfrm>
            <a:off x="3810000" y="1822518"/>
            <a:ext cx="16459200" cy="18350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i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 sz="4400" b="1" i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4400" b="1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4400" b="1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quyết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mở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1).</a:t>
            </a:r>
          </a:p>
          <a:p>
            <a:pPr algn="ctr"/>
            <a:endParaRPr lang="en-US" sz="8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44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FEA1B-D0F1-4963-E177-6438224AA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45619"/>
            <a:ext cx="21031200" cy="1044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AEE11-8672-5DD8-D083-22C5BB847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850510"/>
            <a:ext cx="21031200" cy="10695596"/>
          </a:xfrm>
        </p:spPr>
        <p:txBody>
          <a:bodyPr>
            <a:norm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D7EBD179-9A61-0643-5E8F-EF5AFA27A8ED}"/>
              </a:ext>
            </a:extLst>
          </p:cNvPr>
          <p:cNvSpPr/>
          <p:nvPr/>
        </p:nvSpPr>
        <p:spPr>
          <a:xfrm>
            <a:off x="1937448" y="391946"/>
            <a:ext cx="623584" cy="6734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3EA9ADB0-44D9-5933-0A61-82A9FC0F4BCB}"/>
              </a:ext>
            </a:extLst>
          </p:cNvPr>
          <p:cNvSpPr/>
          <p:nvPr/>
        </p:nvSpPr>
        <p:spPr>
          <a:xfrm>
            <a:off x="2249240" y="391946"/>
            <a:ext cx="623584" cy="673428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37B45FB-DF3E-9722-49AA-E41EC88ACD2B}"/>
                  </a:ext>
                </a:extLst>
              </p:cNvPr>
              <p:cNvSpPr/>
              <p:nvPr/>
            </p:nvSpPr>
            <p:spPr>
              <a:xfrm>
                <a:off x="1676400" y="1290380"/>
                <a:ext cx="21031200" cy="1161879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4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4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2: 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 du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lịch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phố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St.Louis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Mỹ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), ta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sẽ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cái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cổng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parabol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bề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lõm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xuống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cổng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Arch.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tọa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𝑂𝑥𝑦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chân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cổng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gốc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(x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y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mét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chân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kia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cổng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tọa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(162; 0).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cổng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tọa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(10; 43).</a:t>
                </a:r>
              </a:p>
              <a:p>
                <a:endPara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parabol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cổng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cổng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xuống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đất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endPara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37B45FB-DF3E-9722-49AA-E41EC88ACD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290380"/>
                <a:ext cx="21031200" cy="11618796"/>
              </a:xfrm>
              <a:prstGeom prst="rect">
                <a:avLst/>
              </a:prstGeom>
              <a:blipFill>
                <a:blip r:embed="rId2"/>
                <a:stretch>
                  <a:fillRect l="-1275" t="-1992" r="-18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A large arch over a city&#10;&#10;Description automatically generated with medium confidence">
            <a:extLst>
              <a:ext uri="{FF2B5EF4-FFF2-40B4-BE49-F238E27FC236}">
                <a16:creationId xmlns:a16="http://schemas.microsoft.com/office/drawing/2014/main" id="{EA75F0BA-AC39-3D70-6A60-12CDC3E772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243" y="5255469"/>
            <a:ext cx="5049410" cy="4912134"/>
          </a:xfrm>
          <a:prstGeom prst="rect">
            <a:avLst/>
          </a:prstGeom>
        </p:spPr>
      </p:pic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26BB3D2D-0545-94FD-7205-453358C109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53" y="5255467"/>
            <a:ext cx="4507606" cy="491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49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FEA1B-D0F1-4963-E177-6438224AA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45619"/>
            <a:ext cx="21031200" cy="1044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AEE11-8672-5DD8-D083-22C5BB847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290381"/>
            <a:ext cx="21031200" cy="11255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D7EBD179-9A61-0643-5E8F-EF5AFA27A8ED}"/>
              </a:ext>
            </a:extLst>
          </p:cNvPr>
          <p:cNvSpPr/>
          <p:nvPr/>
        </p:nvSpPr>
        <p:spPr>
          <a:xfrm>
            <a:off x="1937448" y="391946"/>
            <a:ext cx="623584" cy="6734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3EA9ADB0-44D9-5933-0A61-82A9FC0F4BCB}"/>
              </a:ext>
            </a:extLst>
          </p:cNvPr>
          <p:cNvSpPr/>
          <p:nvPr/>
        </p:nvSpPr>
        <p:spPr>
          <a:xfrm>
            <a:off x="2249240" y="391946"/>
            <a:ext cx="623584" cy="673428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F0702D43-9807-F13C-939B-245D75B66B2B}"/>
                  </a:ext>
                </a:extLst>
              </p:cNvPr>
              <p:cNvSpPr/>
              <p:nvPr/>
            </p:nvSpPr>
            <p:spPr>
              <a:xfrm>
                <a:off x="1676400" y="2110136"/>
                <a:ext cx="21488400" cy="10660978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tọa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𝑂𝑥𝑦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b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Parabol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m:rPr>
                        <m:nor/>
                      </m:rPr>
                      <a:rPr lang="en-US" sz="4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 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Parabol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(P)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 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162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 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43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162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162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43</m:t>
                            </m:r>
                          </m:e>
                        </m:eqArr>
                      </m:e>
                    </m:d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43</m:t>
                                </m:r>
                              </m:num>
                              <m:den>
                                <m: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1520</m:t>
                                </m:r>
                              </m:den>
                            </m:f>
                          </m:e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3483</m:t>
                                </m:r>
                              </m:num>
                              <m:den>
                                <m: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760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4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 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43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1520</m:t>
                          </m:r>
                        </m:den>
                      </m:f>
                      <m:sSup>
                        <m:sSup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3483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760</m:t>
                          </m:r>
                        </m:den>
                      </m:f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cổng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𝛥</m:t>
                        </m:r>
                      </m:num>
                      <m:den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𝑎𝑐</m:t>
                        </m:r>
                      </m:num>
                      <m:den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en-US" sz="4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 </m:t>
                    </m:r>
                    <m:r>
                      <a:rPr lang="en-US" sz="4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185</m:t>
                    </m:r>
                    <m:r>
                      <a:rPr lang="en-US" sz="4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nor/>
                      </m:rPr>
                      <a:rPr lang="en-US" sz="4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 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sz="8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8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F0702D43-9807-F13C-939B-245D75B66B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110136"/>
                <a:ext cx="21488400" cy="1066097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8542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97873" y="1794688"/>
            <a:ext cx="23774400" cy="1158239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000" b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</a:t>
            </a:r>
            <a:endParaRPr lang="en-US" sz="40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432627"/>
            <a:ext cx="119827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KHÁl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NIỆM HÀM SỐ BẬC HAI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239457" y="1832788"/>
            <a:ext cx="9601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ỏi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16 (m)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thượng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(m)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(m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12420600" y="1548095"/>
                <a:ext cx="11152632" cy="4447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h</a:t>
                </a:r>
                <a:r>
                  <a:rPr lang="vi-VN" sz="4000" b="1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ỏi 2</a:t>
                </a:r>
                <a:r>
                  <a:rPr lang="en-US" sz="4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Khung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ảnh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kích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thước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4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×2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viền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khung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(m),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khung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(m</a:t>
                </a:r>
                <a:r>
                  <a:rPr lang="en-US" sz="4000" baseline="30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diễn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viền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khung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600" y="1548095"/>
                <a:ext cx="11152632" cy="4447371"/>
              </a:xfrm>
              <a:prstGeom prst="rect">
                <a:avLst/>
              </a:prstGeom>
              <a:blipFill>
                <a:blip r:embed="rId3"/>
                <a:stretch>
                  <a:fillRect l="-1968" t="-2466" r="-19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21A649F8-5642-BC0B-70DA-DD735C679C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25" y="5791200"/>
            <a:ext cx="7740441" cy="4457007"/>
          </a:xfrm>
          <a:prstGeom prst="rect">
            <a:avLst/>
          </a:prstGeom>
        </p:spPr>
      </p:pic>
      <p:pic>
        <p:nvPicPr>
          <p:cNvPr id="10" name="Picture 9" descr="A picture containing text, picture frame, indoor, painting&#10;&#10;Description automatically generated">
            <a:extLst>
              <a:ext uri="{FF2B5EF4-FFF2-40B4-BE49-F238E27FC236}">
                <a16:creationId xmlns:a16="http://schemas.microsoft.com/office/drawing/2014/main" id="{744A6B5A-8784-E102-C6CE-21C150490A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253" y="4876800"/>
            <a:ext cx="9014979" cy="51576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9653207"/>
            <a:ext cx="10668000" cy="27974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31362" y="9961350"/>
                <a:ext cx="10751127" cy="2108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Lời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</m:t>
                    </m:r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8−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+8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0&lt;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&lt;8.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vi-VN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62" y="9961350"/>
                <a:ext cx="10751127" cy="2108269"/>
              </a:xfrm>
              <a:prstGeom prst="rect">
                <a:avLst/>
              </a:prstGeom>
              <a:blipFill>
                <a:blip r:embed="rId6"/>
                <a:stretch>
                  <a:fillRect l="-2268" t="-60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3487400" y="9653207"/>
            <a:ext cx="10326162" cy="27974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487400" y="9849847"/>
                <a:ext cx="10701835" cy="2833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Lời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4−2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2−2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−12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+8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với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0&lt;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&lt;2.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vi-VN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7400" y="9849847"/>
                <a:ext cx="10701835" cy="2833939"/>
              </a:xfrm>
              <a:prstGeom prst="rect">
                <a:avLst/>
              </a:prstGeom>
              <a:blipFill>
                <a:blip r:embed="rId7"/>
                <a:stretch>
                  <a:fillRect l="-2336" t="-47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3014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8" grpId="0"/>
      <p:bldP spid="109" grpId="0"/>
      <p:bldP spid="3" grpId="0" animBg="1"/>
      <p:bldP spid="4" grpId="0"/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>
            <a:extLst>
              <a:ext uri="{FF2B5EF4-FFF2-40B4-BE49-F238E27FC236}">
                <a16:creationId xmlns:a16="http://schemas.microsoft.com/office/drawing/2014/main" id="{E96980A4-7DBB-77B1-3813-0D9B722F71D6}"/>
              </a:ext>
            </a:extLst>
          </p:cNvPr>
          <p:cNvGrpSpPr/>
          <p:nvPr/>
        </p:nvGrpSpPr>
        <p:grpSpPr>
          <a:xfrm>
            <a:off x="342471" y="8742723"/>
            <a:ext cx="23675174" cy="4575938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3" name="Rounded Rectangle 52">
              <a:extLst>
                <a:ext uri="{FF2B5EF4-FFF2-40B4-BE49-F238E27FC236}">
                  <a16:creationId xmlns:a16="http://schemas.microsoft.com/office/drawing/2014/main" id="{427400C1-D22E-47F6-E430-F6C19FF131B8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6CD9924C-4B15-5184-CFBF-CD0F2422E9C0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84178"/>
              <a:chOff x="410517" y="4648200"/>
              <a:chExt cx="3991941" cy="1084178"/>
            </a:xfrm>
            <a:grpFill/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B9B835A3-73C8-FC09-3E02-D34D5B9078D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" name="TextBox 7">
                <a:extLst>
                  <a:ext uri="{FF2B5EF4-FFF2-40B4-BE49-F238E27FC236}">
                    <a16:creationId xmlns:a16="http://schemas.microsoft.com/office/drawing/2014/main" id="{7EBFFD89-A7A7-2F00-3820-7814565CC3E8}"/>
                  </a:ext>
                </a:extLst>
              </p:cNvPr>
              <p:cNvSpPr txBox="1"/>
              <p:nvPr/>
            </p:nvSpPr>
            <p:spPr>
              <a:xfrm>
                <a:off x="1406055" y="4769078"/>
                <a:ext cx="2872838" cy="963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chemeClr val="accent6">
                        <a:lumMod val="75000"/>
                      </a:schemeClr>
                    </a:solidFill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chemeClr val="accent6">
                      <a:lumMod val="75000"/>
                    </a:schemeClr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9" name="Picture 8">
                <a:extLst>
                  <a:ext uri="{FF2B5EF4-FFF2-40B4-BE49-F238E27FC236}">
                    <a16:creationId xmlns:a16="http://schemas.microsoft.com/office/drawing/2014/main" id="{625ABB33-5215-A62C-5BEE-805C4F9403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53" name="Rounded Rectangle 52"/>
          <p:cNvSpPr/>
          <p:nvPr/>
        </p:nvSpPr>
        <p:spPr>
          <a:xfrm>
            <a:off x="8116732" y="128826"/>
            <a:ext cx="7438188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345555" y="7088880"/>
            <a:ext cx="23773808" cy="1424800"/>
            <a:chOff x="425801" y="4926397"/>
            <a:chExt cx="23773808" cy="1424800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926397"/>
              <a:ext cx="23316606" cy="1424800"/>
              <a:chOff x="241306" y="2217905"/>
              <a:chExt cx="11658303" cy="712400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634024" y="2224630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17905"/>
                <a:ext cx="2468235" cy="712400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431374" y="2228755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774783" y="5149387"/>
                  <a:ext cx="3366498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4783" y="5149387"/>
                  <a:ext cx="3366498" cy="7078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016079" y="5149387"/>
                  <a:ext cx="5652816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oMath>
                    </m:oMathPara>
                  </a14:m>
                  <a:endParaRPr lang="en-US" sz="4000" b="1" i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079" y="5149387"/>
                  <a:ext cx="5652816" cy="7078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3047935" y="5095449"/>
                  <a:ext cx="5096932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vi-VN" sz="4000" b="1" dirty="0">
                            <a:solidFill>
                              <a:schemeClr val="bg1"/>
                            </a:solidFill>
                            <a:latin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000" b="1" i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47935" y="5095449"/>
                  <a:ext cx="5096932" cy="7078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226313" y="5128167"/>
                  <a:ext cx="4973296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vi-VN" sz="4000" b="1" dirty="0">
                            <a:solidFill>
                              <a:schemeClr val="bg1"/>
                            </a:solidFill>
                            <a:latin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26313" y="5128167"/>
                  <a:ext cx="4973296" cy="70788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2" name="Oval 91"/>
          <p:cNvSpPr/>
          <p:nvPr/>
        </p:nvSpPr>
        <p:spPr>
          <a:xfrm>
            <a:off x="12435619" y="7272834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-468260" y="436433"/>
            <a:ext cx="24090260" cy="2871179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2" cy="1040476"/>
              <a:chOff x="923003" y="3917552"/>
              <a:chExt cx="404879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50" cy="861996"/>
                <a:chOff x="2028795" y="4418277"/>
                <a:chExt cx="360975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5" y="4480055"/>
                  <a:ext cx="3061080" cy="800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46" name="TextBox 45"/>
            <p:cNvSpPr txBox="1"/>
            <p:nvPr/>
          </p:nvSpPr>
          <p:spPr>
            <a:xfrm>
              <a:off x="3441253" y="5192293"/>
              <a:ext cx="20691250" cy="1569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Bảng biến thiên ở dưới là bảng biến thiên của hàm số nào trong các hàm số được cho ở bốn phương án A, B, C, D sau đây?</a:t>
              </a:r>
              <a:endParaRPr lang="en-US" sz="4800" b="1" dirty="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2" y="-41326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43" name="Rectangle 42"/>
          <p:cNvSpPr/>
          <p:nvPr/>
        </p:nvSpPr>
        <p:spPr>
          <a:xfrm>
            <a:off x="6096000" y="7919925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1</a:t>
            </a:r>
            <a:endParaRPr lang="en-US" sz="1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927600" y="2667003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14400" imgH="198720" progId="Equation.DSMT4">
                  <p:embed/>
                </p:oleObj>
              </mc:Choice>
              <mc:Fallback>
                <p:oleObj name="Equation" r:id="rId9" imgW="914400" imgH="1987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27600" y="2667003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859921" y="9853633"/>
                <a:ext cx="2318161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Parabol cần tìm phải có hệ số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và đồ thị hàm số phải đi qua điểm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Đáp án </a:t>
                </a:r>
                <a:r>
                  <a:rPr lang="vi-V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thỏa mãn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21" y="9853633"/>
                <a:ext cx="23181610" cy="707886"/>
              </a:xfrm>
              <a:prstGeom prst="rect">
                <a:avLst/>
              </a:prstGeom>
              <a:blipFill>
                <a:blip r:embed="rId11"/>
                <a:stretch>
                  <a:fillRect l="-920" t="-15385" b="-350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0FF44273-F3BD-4065-83C1-9F448BE9516E}"/>
              </a:ext>
            </a:extLst>
          </p:cNvPr>
          <p:cNvSpPr txBox="1"/>
          <p:nvPr/>
        </p:nvSpPr>
        <p:spPr>
          <a:xfrm>
            <a:off x="8836316" y="15361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Bài tập trắc nghiệm</a:t>
            </a:r>
            <a:endParaRPr lang="en-US" sz="4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0D618599-97F2-D6FF-3C04-7C0E1B9586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7814" y="3511595"/>
            <a:ext cx="15011400" cy="3352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2389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8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24317" y="7207522"/>
            <a:ext cx="23773808" cy="1754567"/>
            <a:chOff x="425801" y="4926397"/>
            <a:chExt cx="23773808" cy="1754567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926397"/>
              <a:ext cx="23316606" cy="1424800"/>
              <a:chOff x="241306" y="2217905"/>
              <a:chExt cx="11658303" cy="712400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414876" y="2243792"/>
                <a:ext cx="2715059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17905"/>
                <a:ext cx="2468235" cy="712400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92489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17126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431374" y="2228755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774783" y="5149387"/>
                  <a:ext cx="3846373" cy="7218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vi-VN" sz="4000" b="1" dirty="0">
                            <a:solidFill>
                              <a:schemeClr val="bg1"/>
                            </a:solidFill>
                            <a:latin typeface="+mj-lt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4783" y="5149387"/>
                  <a:ext cx="3846373" cy="72180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372337" y="5128167"/>
                  <a:ext cx="4252318" cy="7218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4000" b="1" i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2337" y="5128167"/>
                  <a:ext cx="4252318" cy="72180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3047935" y="5095449"/>
                  <a:ext cx="5096932" cy="72180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sz="4000" b="1" dirty="0">
                            <a:solidFill>
                              <a:schemeClr val="bg1"/>
                            </a:solidFill>
                            <a:latin typeface="+mj-lt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000" b="1" i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47935" y="5095449"/>
                  <a:ext cx="5096932" cy="72180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226313" y="5128167"/>
                  <a:ext cx="4973296" cy="15527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vi-VN" sz="4000"/>
                          <m:t>.</m:t>
                        </m:r>
                      </m:oMath>
                    </m:oMathPara>
                  </a14:m>
                  <a:endParaRPr lang="en-US" sz="40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schemeClr val="bg1"/>
                            </a:solidFill>
                            <a:latin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26313" y="5128167"/>
                  <a:ext cx="4973296" cy="155279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-182793" y="8702215"/>
            <a:ext cx="24153914" cy="5630854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5" y="4769079"/>
                <a:ext cx="2872839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2" name="Oval 91"/>
          <p:cNvSpPr/>
          <p:nvPr/>
        </p:nvSpPr>
        <p:spPr>
          <a:xfrm>
            <a:off x="11868355" y="7369453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-225103" y="678378"/>
            <a:ext cx="13045954" cy="4028086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5" y="4403368"/>
              <a:ext cx="17983201" cy="592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5280793" cy="1040476"/>
              <a:chOff x="923003" y="3917552"/>
              <a:chExt cx="5280793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504189" y="4060637"/>
                <a:ext cx="4699607" cy="846387"/>
                <a:chOff x="2170939" y="4422587"/>
                <a:chExt cx="4699607" cy="846387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4097548" y="2495978"/>
                  <a:ext cx="846387" cy="4699605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1" y="4480053"/>
                  <a:ext cx="4293085" cy="5703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46" name="TextBox 45"/>
            <p:cNvSpPr txBox="1"/>
            <p:nvPr/>
          </p:nvSpPr>
          <p:spPr>
            <a:xfrm>
              <a:off x="3441255" y="5192294"/>
              <a:ext cx="20691250" cy="1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biến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thiên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dưới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hàm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hàm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bốn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phương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án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A, B, C, D?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2" y="-41326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43" name="Rectangle 42"/>
          <p:cNvSpPr/>
          <p:nvPr/>
        </p:nvSpPr>
        <p:spPr>
          <a:xfrm>
            <a:off x="6096000" y="7919923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1</a:t>
            </a:r>
            <a:endParaRPr lang="en-US" sz="1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927600" y="2667001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14400" imgH="198720" progId="Equation.DSMT4">
                  <p:embed/>
                </p:oleObj>
              </mc:Choice>
              <mc:Fallback>
                <p:oleObj name="Equation" r:id="rId9" imgW="914400" imgH="1987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27600" y="2667001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/>
          <p:cNvSpPr/>
          <p:nvPr/>
        </p:nvSpPr>
        <p:spPr>
          <a:xfrm>
            <a:off x="4463244" y="10801187"/>
            <a:ext cx="182924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400" b="1" dirty="0">
              <a:latin typeface="+mj-lt"/>
              <a:cs typeface="Tahoma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1F04556-F98D-4D81-B09C-36796FA5E098}"/>
              </a:ext>
            </a:extLst>
          </p:cNvPr>
          <p:cNvGrpSpPr/>
          <p:nvPr/>
        </p:nvGrpSpPr>
        <p:grpSpPr>
          <a:xfrm>
            <a:off x="7419000" y="75706"/>
            <a:ext cx="9716564" cy="830997"/>
            <a:chOff x="7942275" y="1712475"/>
            <a:chExt cx="9716563" cy="830996"/>
          </a:xfrm>
        </p:grpSpPr>
        <p:sp>
          <p:nvSpPr>
            <p:cNvPr id="55" name="Rounded Rectangle 52">
              <a:extLst>
                <a:ext uri="{FF2B5EF4-FFF2-40B4-BE49-F238E27FC236}">
                  <a16:creationId xmlns:a16="http://schemas.microsoft.com/office/drawing/2014/main" id="{93EE9F9F-E3ED-4F3F-9EAD-E35E4BE11A4F}"/>
                </a:ext>
              </a:extLst>
            </p:cNvPr>
            <p:cNvSpPr/>
            <p:nvPr/>
          </p:nvSpPr>
          <p:spPr>
            <a:xfrm>
              <a:off x="7942275" y="1731250"/>
              <a:ext cx="743818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1AB7BD1-8743-4C5C-AE8B-47C4C983619D}"/>
                </a:ext>
              </a:extLst>
            </p:cNvPr>
            <p:cNvSpPr txBox="1"/>
            <p:nvPr/>
          </p:nvSpPr>
          <p:spPr>
            <a:xfrm>
              <a:off x="8667239" y="1712475"/>
              <a:ext cx="8991599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Bài tập trắc nghiệm</a:t>
              </a:r>
              <a:endParaRPr lang="en-US" sz="4800" b="1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57D29E1-6D57-DD6D-D711-FD6892C67ED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37" b="18182"/>
          <a:stretch>
            <a:fillRect/>
          </a:stretch>
        </p:blipFill>
        <p:spPr>
          <a:xfrm>
            <a:off x="12594325" y="2898814"/>
            <a:ext cx="12455090" cy="376845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B280C3-02B7-FEA8-F9E1-E4BA61FC8225}"/>
                  </a:ext>
                </a:extLst>
              </p:cNvPr>
              <p:cNvSpPr txBox="1"/>
              <p:nvPr/>
            </p:nvSpPr>
            <p:spPr>
              <a:xfrm>
                <a:off x="2233063" y="10222030"/>
                <a:ext cx="19808790" cy="4301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59840" algn="just">
                  <a:lnSpc>
                    <a:spcPct val="115000"/>
                  </a:lnSpc>
                  <a:spcAft>
                    <a:spcPts val="1600"/>
                  </a:spcAft>
                </a:pPr>
                <a:r>
                  <a:rPr lang="vi-VN" sz="40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 C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259840">
                  <a:lnSpc>
                    <a:spcPct val="115000"/>
                  </a:lnSpc>
                  <a:spcAft>
                    <a:spcPts val="1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 hàm số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đỉnh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vi-VN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có hệ số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bề lõm của Parabol hướng xuống. Vậy đáp án </a:t>
                </a:r>
                <a:r>
                  <a:rPr lang="vi-VN" sz="40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</a:t>
                </a:r>
                <a:r>
                  <a:rPr lang="vi-VN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đúng.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US" sz="8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B280C3-02B7-FEA8-F9E1-E4BA61FC8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063" y="10222030"/>
                <a:ext cx="19808790" cy="4301306"/>
              </a:xfrm>
              <a:prstGeom prst="rect">
                <a:avLst/>
              </a:prstGeom>
              <a:blipFill>
                <a:blip r:embed="rId12"/>
                <a:stretch>
                  <a:fillRect t="-184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56952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8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144588" y="6472152"/>
            <a:ext cx="23773808" cy="1424800"/>
            <a:chOff x="425801" y="4926397"/>
            <a:chExt cx="23773808" cy="1424800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926397"/>
              <a:ext cx="23316606" cy="1424800"/>
              <a:chOff x="241306" y="2217905"/>
              <a:chExt cx="11658303" cy="712400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487824" y="2302431"/>
                <a:ext cx="2678473" cy="51025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130312" y="2302431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17905"/>
                <a:ext cx="2468235" cy="712400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431374" y="2228755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774783" y="5149387"/>
                  <a:ext cx="4014497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m:rPr>
                            <m:nor/>
                          </m:rPr>
                          <a:rPr lang="nl-NL" sz="4000" b="1" dirty="0">
                            <a:solidFill>
                              <a:schemeClr val="bg1"/>
                            </a:solidFill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4783" y="5149387"/>
                  <a:ext cx="4014497" cy="70788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863989" y="5128167"/>
                  <a:ext cx="4261359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sz="4000" b="1" i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3989" y="5128167"/>
                  <a:ext cx="4261359" cy="7078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3047935" y="5095449"/>
                  <a:ext cx="5096932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=−2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000" b="1" i="1" dirty="0">
                    <a:solidFill>
                      <a:schemeClr val="bg1"/>
                    </a:solidFill>
                    <a:latin typeface="+mj-lt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47935" y="5095449"/>
                  <a:ext cx="5096932" cy="7078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226313" y="5128167"/>
                  <a:ext cx="4973296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4000" b="1" i="1" dirty="0">
                    <a:solidFill>
                      <a:schemeClr val="bg1"/>
                    </a:solidFill>
                    <a:latin typeface="+mj-lt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26313" y="5128167"/>
                  <a:ext cx="4973296" cy="7078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140400" y="7786675"/>
            <a:ext cx="24301556" cy="5630854"/>
            <a:chOff x="48567" y="4381500"/>
            <a:chExt cx="24301556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501603" y="4991102"/>
              <a:ext cx="23848520" cy="511923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5" y="4769079"/>
                <a:ext cx="2872839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2" name="Oval 91"/>
          <p:cNvSpPr/>
          <p:nvPr/>
        </p:nvSpPr>
        <p:spPr>
          <a:xfrm>
            <a:off x="18183205" y="6641204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-103335" y="97920"/>
            <a:ext cx="14348726" cy="2871177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6" y="4403368"/>
              <a:ext cx="179832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5445538" cy="1040476"/>
              <a:chOff x="923003" y="3917552"/>
              <a:chExt cx="5445538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3" y="4056552"/>
                <a:ext cx="5006498" cy="861773"/>
                <a:chOff x="2028793" y="4418502"/>
                <a:chExt cx="5006498" cy="861773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4116103" y="2331192"/>
                  <a:ext cx="831878" cy="500649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5" y="4480056"/>
                  <a:ext cx="4108622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46" name="TextBox 45"/>
            <p:cNvSpPr txBox="1"/>
            <p:nvPr/>
          </p:nvSpPr>
          <p:spPr>
            <a:xfrm>
              <a:off x="3441251" y="5192294"/>
              <a:ext cx="206912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Hàm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thị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dưới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2" y="-41326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43" name="Rectangle 42"/>
          <p:cNvSpPr/>
          <p:nvPr/>
        </p:nvSpPr>
        <p:spPr>
          <a:xfrm>
            <a:off x="6295606" y="8015043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1</a:t>
            </a:r>
            <a:endParaRPr lang="en-US" sz="1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5127206" y="2762123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14400" imgH="198720" progId="Equation.DSMT4">
                  <p:embed/>
                </p:oleObj>
              </mc:Choice>
              <mc:Fallback>
                <p:oleObj name="Equation" r:id="rId9" imgW="914400" imgH="1987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27206" y="2762123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ounded Rectangle 52">
            <a:extLst>
              <a:ext uri="{FF2B5EF4-FFF2-40B4-BE49-F238E27FC236}">
                <a16:creationId xmlns:a16="http://schemas.microsoft.com/office/drawing/2014/main" id="{5FCECA41-F923-416F-86D7-4B3D2D10C209}"/>
              </a:ext>
            </a:extLst>
          </p:cNvPr>
          <p:cNvSpPr/>
          <p:nvPr/>
        </p:nvSpPr>
        <p:spPr>
          <a:xfrm>
            <a:off x="7562956" y="-209416"/>
            <a:ext cx="7438188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ABB6BFA-2F8F-419D-BC88-30CE12C025E5}"/>
              </a:ext>
            </a:extLst>
          </p:cNvPr>
          <p:cNvSpPr txBox="1"/>
          <p:nvPr/>
        </p:nvSpPr>
        <p:spPr>
          <a:xfrm>
            <a:off x="8250444" y="-328074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Bài tập trắc nghiệm</a:t>
            </a:r>
            <a:endParaRPr lang="en-US" sz="4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FD71325-5436-2930-FF15-D83B17B465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31295" y="409143"/>
            <a:ext cx="6445322" cy="505747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397D1B-448D-6668-6EBE-B5AC8D5190C4}"/>
                  </a:ext>
                </a:extLst>
              </p:cNvPr>
              <p:cNvSpPr txBox="1"/>
              <p:nvPr/>
            </p:nvSpPr>
            <p:spPr>
              <a:xfrm>
                <a:off x="3715352" y="8837534"/>
                <a:ext cx="17614232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59840">
                  <a:lnSpc>
                    <a:spcPct val="115000"/>
                  </a:lnSpc>
                  <a:spcAft>
                    <a:spcPts val="1600"/>
                  </a:spcAft>
                </a:pPr>
                <a:r>
                  <a:rPr lang="fr-FR" sz="40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fr-FR" sz="40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259840">
                  <a:lnSpc>
                    <a:spcPct val="115000"/>
                  </a:lnSpc>
                  <a:spcAft>
                    <a:spcPts val="1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Bề lõm của parabol hướng lên trên suy ra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nên loại B và C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259840">
                  <a:lnSpc>
                    <a:spcPct val="115000"/>
                  </a:lnSpc>
                  <a:spcAft>
                    <a:spcPts val="1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 thị đi qua điểm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1;0</m:t>
                        </m:r>
                      </m:e>
                    </m:d>
                  </m:oMath>
                </a14:m>
                <a:r>
                  <a:rPr lang="vi-VN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 Chọn D.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US" sz="8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397D1B-448D-6668-6EBE-B5AC8D519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352" y="8837534"/>
                <a:ext cx="17614232" cy="4154984"/>
              </a:xfrm>
              <a:prstGeom prst="rect">
                <a:avLst/>
              </a:prstGeom>
              <a:blipFill>
                <a:blip r:embed="rId12"/>
                <a:stretch>
                  <a:fillRect t="-19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99877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8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>
            <a:extLst>
              <a:ext uri="{FF2B5EF4-FFF2-40B4-BE49-F238E27FC236}">
                <a16:creationId xmlns:a16="http://schemas.microsoft.com/office/drawing/2014/main" id="{E96980A4-7DBB-77B1-3813-0D9B722F71D6}"/>
              </a:ext>
            </a:extLst>
          </p:cNvPr>
          <p:cNvGrpSpPr/>
          <p:nvPr/>
        </p:nvGrpSpPr>
        <p:grpSpPr>
          <a:xfrm>
            <a:off x="342471" y="8742723"/>
            <a:ext cx="23675174" cy="4575938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3" name="Rounded Rectangle 52">
              <a:extLst>
                <a:ext uri="{FF2B5EF4-FFF2-40B4-BE49-F238E27FC236}">
                  <a16:creationId xmlns:a16="http://schemas.microsoft.com/office/drawing/2014/main" id="{427400C1-D22E-47F6-E430-F6C19FF131B8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6CD9924C-4B15-5184-CFBF-CD0F2422E9C0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84178"/>
              <a:chOff x="410517" y="4648200"/>
              <a:chExt cx="3991941" cy="1084178"/>
            </a:xfrm>
            <a:grpFill/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B9B835A3-73C8-FC09-3E02-D34D5B9078D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" name="TextBox 7">
                <a:extLst>
                  <a:ext uri="{FF2B5EF4-FFF2-40B4-BE49-F238E27FC236}">
                    <a16:creationId xmlns:a16="http://schemas.microsoft.com/office/drawing/2014/main" id="{7EBFFD89-A7A7-2F00-3820-7814565CC3E8}"/>
                  </a:ext>
                </a:extLst>
              </p:cNvPr>
              <p:cNvSpPr txBox="1"/>
              <p:nvPr/>
            </p:nvSpPr>
            <p:spPr>
              <a:xfrm>
                <a:off x="1406055" y="4769078"/>
                <a:ext cx="2872838" cy="963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chemeClr val="accent6">
                        <a:lumMod val="75000"/>
                      </a:schemeClr>
                    </a:solidFill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chemeClr val="accent6">
                      <a:lumMod val="75000"/>
                    </a:schemeClr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9" name="Picture 8">
                <a:extLst>
                  <a:ext uri="{FF2B5EF4-FFF2-40B4-BE49-F238E27FC236}">
                    <a16:creationId xmlns:a16="http://schemas.microsoft.com/office/drawing/2014/main" id="{625ABB33-5215-A62C-5BEE-805C4F9403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53" name="Rounded Rectangle 52"/>
          <p:cNvSpPr/>
          <p:nvPr/>
        </p:nvSpPr>
        <p:spPr>
          <a:xfrm>
            <a:off x="8116732" y="128826"/>
            <a:ext cx="7438188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859921" y="3542698"/>
            <a:ext cx="22236658" cy="3484394"/>
            <a:chOff x="756987" y="1780323"/>
            <a:chExt cx="22236658" cy="3484394"/>
          </a:xfrm>
        </p:grpSpPr>
        <p:grpSp>
          <p:nvGrpSpPr>
            <p:cNvPr id="94" name="Group 93"/>
            <p:cNvGrpSpPr/>
            <p:nvPr/>
          </p:nvGrpSpPr>
          <p:grpSpPr>
            <a:xfrm>
              <a:off x="756987" y="1780323"/>
              <a:ext cx="22236658" cy="3484394"/>
              <a:chOff x="406899" y="644868"/>
              <a:chExt cx="11118329" cy="1742197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1044890" y="1769958"/>
                <a:ext cx="4247427" cy="58350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67241" y="182342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940416" y="644868"/>
                <a:ext cx="4351901" cy="696941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406899" y="644869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7131468" y="651660"/>
                <a:ext cx="4351901" cy="582925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587203" y="715116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7173327" y="1798325"/>
                <a:ext cx="4351901" cy="588740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6642997" y="1771864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2032969" y="2091769"/>
                  <a:ext cx="8138766" cy="7412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Đồ 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ị 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ố 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ộ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đườ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ẳ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ng</m:t>
                        </m:r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2969" y="2091769"/>
                  <a:ext cx="8138766" cy="74129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5E209CC-1489-4D40-97BE-47CAFD5B4CAB}"/>
                </a:ext>
              </a:extLst>
            </p:cNvPr>
            <p:cNvSpPr/>
            <p:nvPr/>
          </p:nvSpPr>
          <p:spPr>
            <a:xfrm>
              <a:off x="2423403" y="4247339"/>
              <a:ext cx="791696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4000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Đồ</a:t>
              </a:r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thị</a:t>
              </a:r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hàm</a:t>
              </a:r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một</a:t>
              </a:r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Parabol</a:t>
              </a:r>
              <a:r>
                <a: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lang="en-US" sz="4000" b="1" i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4800921" y="1997183"/>
                  <a:ext cx="7344242" cy="7390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ố đồ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bi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ê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n-US" sz="4000" b="1" i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00921" y="1997183"/>
                  <a:ext cx="7344242" cy="73904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4800923" y="4229849"/>
                  <a:ext cx="6953808" cy="7390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ố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ngh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ị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ch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bi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ê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00923" y="4229849"/>
                  <a:ext cx="6953808" cy="73904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2" name="Oval 91"/>
          <p:cNvSpPr/>
          <p:nvPr/>
        </p:nvSpPr>
        <p:spPr>
          <a:xfrm>
            <a:off x="980605" y="5953832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-468260" y="436432"/>
            <a:ext cx="24090260" cy="2871178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2" cy="1040476"/>
              <a:chOff x="923003" y="3917552"/>
              <a:chExt cx="404879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50" cy="861996"/>
                <a:chOff x="2028795" y="4418277"/>
                <a:chExt cx="360975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5" y="4480055"/>
                  <a:ext cx="3061080" cy="800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441253" y="5192293"/>
                  <a:ext cx="20691250" cy="707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Cho hàm số </a:t>
                  </a:r>
                  <a14:m>
                    <m:oMath xmlns:m="http://schemas.openxmlformats.org/officeDocument/2006/math"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vi-V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−2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−3</m:t>
                      </m:r>
                    </m:oMath>
                  </a14:m>
                  <a:r>
                    <a:rPr lang="vi-VN" sz="4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. Khẳng định nào sau đây là đúng?</a:t>
                  </a:r>
                  <a:endParaRPr lang="en-US" sz="4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1253" y="5192293"/>
                  <a:ext cx="20691250" cy="707885"/>
                </a:xfrm>
                <a:prstGeom prst="rect">
                  <a:avLst/>
                </a:prstGeom>
                <a:blipFill>
                  <a:blip r:embed="rId8"/>
                  <a:stretch>
                    <a:fillRect l="-1031" t="-15517" b="-3620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2" y="-41326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43" name="Rectangle 42"/>
          <p:cNvSpPr/>
          <p:nvPr/>
        </p:nvSpPr>
        <p:spPr>
          <a:xfrm>
            <a:off x="6096000" y="7919925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1</a:t>
            </a:r>
            <a:endParaRPr lang="en-US" sz="1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927600" y="2667003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14400" imgH="198720" progId="Equation.DSMT4">
                  <p:embed/>
                </p:oleObj>
              </mc:Choice>
              <mc:Fallback>
                <p:oleObj name="Equation" r:id="rId9" imgW="914400" imgH="1987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27600" y="2667003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859921" y="9853633"/>
                <a:ext cx="2318161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000" b="1" dirty="0"/>
                  <a:t>Chọn B</a:t>
                </a:r>
                <a:endParaRPr lang="en-US" sz="4000" dirty="0"/>
              </a:p>
              <a:p>
                <a:r>
                  <a:rPr lang="vi-VN" sz="4000" dirty="0"/>
                  <a:t>Do hàm số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−3 </m:t>
                    </m:r>
                  </m:oMath>
                </a14:m>
                <a:r>
                  <a:rPr lang="vi-VN" sz="4000" dirty="0"/>
                  <a:t>là hàm số bậc hai nên đồ thị hàm số là một Parabol.</a:t>
                </a:r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21" y="9853633"/>
                <a:ext cx="23181610" cy="1323439"/>
              </a:xfrm>
              <a:prstGeom prst="rect">
                <a:avLst/>
              </a:prstGeom>
              <a:blipFill>
                <a:blip r:embed="rId11"/>
                <a:stretch>
                  <a:fillRect l="-920" t="-9174" b="-183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0FF44273-F3BD-4065-83C1-9F448BE9516E}"/>
              </a:ext>
            </a:extLst>
          </p:cNvPr>
          <p:cNvSpPr txBox="1"/>
          <p:nvPr/>
        </p:nvSpPr>
        <p:spPr>
          <a:xfrm>
            <a:off x="8135324" y="56672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Bài tập trắc nghiệm</a:t>
            </a:r>
            <a:endParaRPr lang="en-US" sz="4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945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8" grpId="0"/>
      <p:bldP spid="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>
            <a:extLst>
              <a:ext uri="{FF2B5EF4-FFF2-40B4-BE49-F238E27FC236}">
                <a16:creationId xmlns:a16="http://schemas.microsoft.com/office/drawing/2014/main" id="{E96980A4-7DBB-77B1-3813-0D9B722F71D6}"/>
              </a:ext>
            </a:extLst>
          </p:cNvPr>
          <p:cNvGrpSpPr/>
          <p:nvPr/>
        </p:nvGrpSpPr>
        <p:grpSpPr>
          <a:xfrm>
            <a:off x="342471" y="8742723"/>
            <a:ext cx="23675174" cy="4575938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3" name="Rounded Rectangle 52">
              <a:extLst>
                <a:ext uri="{FF2B5EF4-FFF2-40B4-BE49-F238E27FC236}">
                  <a16:creationId xmlns:a16="http://schemas.microsoft.com/office/drawing/2014/main" id="{427400C1-D22E-47F6-E430-F6C19FF131B8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6CD9924C-4B15-5184-CFBF-CD0F2422E9C0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84178"/>
              <a:chOff x="410517" y="4648200"/>
              <a:chExt cx="3991941" cy="1084178"/>
            </a:xfrm>
            <a:grpFill/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B9B835A3-73C8-FC09-3E02-D34D5B9078D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" name="TextBox 7">
                <a:extLst>
                  <a:ext uri="{FF2B5EF4-FFF2-40B4-BE49-F238E27FC236}">
                    <a16:creationId xmlns:a16="http://schemas.microsoft.com/office/drawing/2014/main" id="{7EBFFD89-A7A7-2F00-3820-7814565CC3E8}"/>
                  </a:ext>
                </a:extLst>
              </p:cNvPr>
              <p:cNvSpPr txBox="1"/>
              <p:nvPr/>
            </p:nvSpPr>
            <p:spPr>
              <a:xfrm>
                <a:off x="1406055" y="4769078"/>
                <a:ext cx="2872838" cy="963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chemeClr val="accent6">
                        <a:lumMod val="75000"/>
                      </a:schemeClr>
                    </a:solidFill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chemeClr val="accent6">
                      <a:lumMod val="75000"/>
                    </a:schemeClr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9" name="Picture 8">
                <a:extLst>
                  <a:ext uri="{FF2B5EF4-FFF2-40B4-BE49-F238E27FC236}">
                    <a16:creationId xmlns:a16="http://schemas.microsoft.com/office/drawing/2014/main" id="{625ABB33-5215-A62C-5BEE-805C4F9403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53" name="Rounded Rectangle 52"/>
          <p:cNvSpPr/>
          <p:nvPr/>
        </p:nvSpPr>
        <p:spPr>
          <a:xfrm>
            <a:off x="8116732" y="128826"/>
            <a:ext cx="7438188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373050" y="7165338"/>
            <a:ext cx="23773808" cy="1424800"/>
            <a:chOff x="425801" y="4926397"/>
            <a:chExt cx="23773808" cy="1424800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926397"/>
              <a:ext cx="23316606" cy="1424800"/>
              <a:chOff x="241306" y="2217905"/>
              <a:chExt cx="11658303" cy="712400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634024" y="2224630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17905"/>
                <a:ext cx="2468235" cy="712400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431374" y="2228755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774783" y="5149387"/>
                  <a:ext cx="3878241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4783" y="5149387"/>
                  <a:ext cx="3878241" cy="7078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016079" y="5149387"/>
                  <a:ext cx="5652816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4000" b="1" i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079" y="5149387"/>
                  <a:ext cx="5652816" cy="7078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3047935" y="5095449"/>
                  <a:ext cx="5096932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4000" b="1" i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47935" y="5095449"/>
                  <a:ext cx="5096932" cy="7078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226313" y="5128167"/>
                  <a:ext cx="4973296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26313" y="5128167"/>
                  <a:ext cx="4973296" cy="70788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2" name="Oval 91"/>
          <p:cNvSpPr/>
          <p:nvPr/>
        </p:nvSpPr>
        <p:spPr>
          <a:xfrm>
            <a:off x="18338863" y="7338216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-468260" y="436432"/>
            <a:ext cx="24090260" cy="2409074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99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2" cy="1154269"/>
              <a:chOff x="923003" y="3917552"/>
              <a:chExt cx="4048792" cy="1154269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50" cy="1015494"/>
                <a:chOff x="2028795" y="4418277"/>
                <a:chExt cx="3609750" cy="1015494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5" y="4480056"/>
                  <a:ext cx="3061080" cy="9537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46" name="TextBox 45"/>
            <p:cNvSpPr txBox="1"/>
            <p:nvPr/>
          </p:nvSpPr>
          <p:spPr>
            <a:xfrm>
              <a:off x="3441253" y="5192293"/>
              <a:ext cx="20691250" cy="953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59840" indent="-1259840" algn="just">
                <a:lnSpc>
                  <a:spcPct val="115000"/>
                </a:lnSpc>
                <a:spcAft>
                  <a:spcPts val="1600"/>
                </a:spcAft>
                <a:tabLst>
                  <a:tab pos="1259840" algn="l"/>
                </a:tabLst>
              </a:pPr>
              <a:r>
                <a:rPr lang="fr-FR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hàm</a:t>
              </a:r>
              <a:r>
                <a: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bậc</a:t>
              </a:r>
              <a:r>
                <a: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bảng</a:t>
              </a:r>
              <a:r>
                <a: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biến</a:t>
              </a:r>
              <a:r>
                <a: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thiên</a:t>
              </a:r>
              <a:r>
                <a: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như</a:t>
              </a:r>
              <a:r>
                <a: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hình</a:t>
              </a:r>
              <a:r>
                <a: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vẽ</a:t>
              </a:r>
              <a:r>
                <a: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dưới</a:t>
              </a:r>
              <a:r>
                <a: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đây</a:t>
              </a:r>
              <a:r>
                <a:rPr lang="fr-FR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2" y="-41326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43" name="Rectangle 42"/>
          <p:cNvSpPr/>
          <p:nvPr/>
        </p:nvSpPr>
        <p:spPr>
          <a:xfrm>
            <a:off x="6096000" y="7919925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1</a:t>
            </a:r>
            <a:endParaRPr lang="en-US" sz="1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927600" y="2667003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14400" imgH="198720" progId="Equation.DSMT4">
                  <p:embed/>
                </p:oleObj>
              </mc:Choice>
              <mc:Fallback>
                <p:oleObj name="Equation" r:id="rId9" imgW="914400" imgH="1987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27600" y="2667003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859921" y="9853633"/>
                <a:ext cx="2318161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000" b="1" dirty="0"/>
                  <a:t>Chọn D</a:t>
                </a:r>
                <a:endParaRPr lang="en-US" sz="4000" dirty="0"/>
              </a:p>
              <a:p>
                <a:r>
                  <a:rPr lang="vi-VN" sz="4000" dirty="0"/>
                  <a:t>Dựa vào bảng biến thiên nhận thấy hàm số bậc hai cần tìm có hệ số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vi-VN" sz="4000" dirty="0"/>
                  <a:t> và đồ thị là một parabol có tọa độ đỉnh là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4000" dirty="0"/>
                  <a:t>. </a:t>
                </a:r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21" y="9853633"/>
                <a:ext cx="23181610" cy="1938992"/>
              </a:xfrm>
              <a:prstGeom prst="rect">
                <a:avLst/>
              </a:prstGeom>
              <a:blipFill>
                <a:blip r:embed="rId11"/>
                <a:stretch>
                  <a:fillRect l="-920" t="-6289" r="-1026" b="-125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0FF44273-F3BD-4065-83C1-9F448BE9516E}"/>
              </a:ext>
            </a:extLst>
          </p:cNvPr>
          <p:cNvSpPr txBox="1"/>
          <p:nvPr/>
        </p:nvSpPr>
        <p:spPr>
          <a:xfrm>
            <a:off x="8836316" y="15361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Bài tập trắc nghiệm</a:t>
            </a:r>
            <a:endParaRPr lang="en-US" sz="4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0E33F9D6-59EA-6C62-A503-FC7A247A00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8246" y="3372634"/>
            <a:ext cx="12236754" cy="2983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35693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8" grpId="0"/>
      <p:bldP spid="5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>
            <a:extLst>
              <a:ext uri="{FF2B5EF4-FFF2-40B4-BE49-F238E27FC236}">
                <a16:creationId xmlns:a16="http://schemas.microsoft.com/office/drawing/2014/main" id="{E96980A4-7DBB-77B1-3813-0D9B722F71D6}"/>
              </a:ext>
            </a:extLst>
          </p:cNvPr>
          <p:cNvGrpSpPr/>
          <p:nvPr/>
        </p:nvGrpSpPr>
        <p:grpSpPr>
          <a:xfrm>
            <a:off x="0" y="7090967"/>
            <a:ext cx="24384000" cy="6455490"/>
            <a:chOff x="48567" y="4381500"/>
            <a:chExt cx="24877073" cy="808193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3" name="Rounded Rectangle 52">
              <a:extLst>
                <a:ext uri="{FF2B5EF4-FFF2-40B4-BE49-F238E27FC236}">
                  <a16:creationId xmlns:a16="http://schemas.microsoft.com/office/drawing/2014/main" id="{427400C1-D22E-47F6-E430-F6C19FF131B8}"/>
                </a:ext>
              </a:extLst>
            </p:cNvPr>
            <p:cNvSpPr/>
            <p:nvPr/>
          </p:nvSpPr>
          <p:spPr>
            <a:xfrm>
              <a:off x="353960" y="4991101"/>
              <a:ext cx="24571680" cy="747233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6CD9924C-4B15-5184-CFBF-CD0F2422E9C0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84178"/>
              <a:chOff x="410517" y="4648200"/>
              <a:chExt cx="3991941" cy="1084178"/>
            </a:xfrm>
            <a:grpFill/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B9B835A3-73C8-FC09-3E02-D34D5B9078D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" name="TextBox 7">
                <a:extLst>
                  <a:ext uri="{FF2B5EF4-FFF2-40B4-BE49-F238E27FC236}">
                    <a16:creationId xmlns:a16="http://schemas.microsoft.com/office/drawing/2014/main" id="{7EBFFD89-A7A7-2F00-3820-7814565CC3E8}"/>
                  </a:ext>
                </a:extLst>
              </p:cNvPr>
              <p:cNvSpPr txBox="1"/>
              <p:nvPr/>
            </p:nvSpPr>
            <p:spPr>
              <a:xfrm>
                <a:off x="1406055" y="4769078"/>
                <a:ext cx="2872838" cy="963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chemeClr val="accent6">
                        <a:lumMod val="75000"/>
                      </a:schemeClr>
                    </a:solidFill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chemeClr val="accent6">
                      <a:lumMod val="75000"/>
                    </a:schemeClr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9" name="Picture 8">
                <a:extLst>
                  <a:ext uri="{FF2B5EF4-FFF2-40B4-BE49-F238E27FC236}">
                    <a16:creationId xmlns:a16="http://schemas.microsoft.com/office/drawing/2014/main" id="{625ABB33-5215-A62C-5BEE-805C4F9403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53" name="Rounded Rectangle 52"/>
          <p:cNvSpPr/>
          <p:nvPr/>
        </p:nvSpPr>
        <p:spPr>
          <a:xfrm>
            <a:off x="8116732" y="128826"/>
            <a:ext cx="7438188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4" name="Group 93"/>
          <p:cNvGrpSpPr/>
          <p:nvPr/>
        </p:nvGrpSpPr>
        <p:grpSpPr>
          <a:xfrm>
            <a:off x="1044993" y="5973859"/>
            <a:ext cx="20061014" cy="1117108"/>
            <a:chOff x="623476" y="1676717"/>
            <a:chExt cx="10030507" cy="558554"/>
          </a:xfrm>
          <a:solidFill>
            <a:srgbClr val="327E3B"/>
          </a:solidFill>
        </p:grpSpPr>
        <p:sp>
          <p:nvSpPr>
            <p:cNvPr id="62" name="Oval 61"/>
            <p:cNvSpPr/>
            <p:nvPr/>
          </p:nvSpPr>
          <p:spPr>
            <a:xfrm>
              <a:off x="3466596" y="1677964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623476" y="167671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7266598" y="169366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87" name="Oval 86"/>
            <p:cNvSpPr/>
            <p:nvPr/>
          </p:nvSpPr>
          <p:spPr>
            <a:xfrm>
              <a:off x="10109718" y="1735005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6731233" y="5973859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-789272" y="436434"/>
            <a:ext cx="24806916" cy="2181670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7"/>
              <a:ext cx="17983200" cy="1093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2" cy="1253678"/>
              <a:chOff x="923003" y="3917552"/>
              <a:chExt cx="4048792" cy="1253678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50" cy="1114903"/>
                <a:chOff x="2028795" y="4418277"/>
                <a:chExt cx="3609750" cy="1114903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5" y="4480055"/>
                  <a:ext cx="3061080" cy="10531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6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441252" y="5192292"/>
                  <a:ext cx="20691250" cy="1436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59840" indent="-1259840" algn="just">
                    <a:lnSpc>
                      <a:spcPct val="115000"/>
                    </a:lnSpc>
                    <a:spcAft>
                      <a:spcPts val="1600"/>
                    </a:spcAft>
                    <a:tabLst>
                      <a:tab pos="1259840" algn="l"/>
                    </a:tabLst>
                  </a:pPr>
                  <a:r>
                    <a:rPr lang="vi-VN" sz="4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Cho hàm số </a:t>
                  </a:r>
                  <a14:m>
                    <m:oMath xmlns:m="http://schemas.openxmlformats.org/officeDocument/2006/math"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vi-V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vi-V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vi-V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vi-V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+2</m:t>
                      </m:r>
                    </m:oMath>
                  </a14:m>
                  <a:r>
                    <a:rPr lang="vi-VN" sz="4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có đồ thị là hình nào dưới đây?</a:t>
                  </a:r>
                  <a:endPara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1252" y="5192292"/>
                  <a:ext cx="20691250" cy="1436993"/>
                </a:xfrm>
                <a:prstGeom prst="rect">
                  <a:avLst/>
                </a:prstGeom>
                <a:blipFill>
                  <a:blip r:embed="rId5"/>
                  <a:stretch>
                    <a:fillRect l="-1030" b="-9444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2" y="-41326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43" name="Rectangle 42"/>
          <p:cNvSpPr/>
          <p:nvPr/>
        </p:nvSpPr>
        <p:spPr>
          <a:xfrm>
            <a:off x="6096000" y="7919925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1</a:t>
            </a:r>
            <a:endParaRPr lang="en-US" sz="1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927600" y="2667003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27600" y="2667003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975805" y="8349760"/>
                <a:ext cx="23065726" cy="50202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000" b="1" dirty="0"/>
                  <a:t>Chọn B</a:t>
                </a:r>
                <a:endParaRPr lang="en-US" sz="4000" dirty="0"/>
              </a:p>
              <a:p>
                <a:r>
                  <a:rPr lang="vi-VN" sz="4000" dirty="0"/>
                  <a:t>Ta có</a:t>
                </a:r>
                <a:endParaRPr lang="en-US" sz="4000" dirty="0"/>
              </a:p>
              <a:p>
                <a:r>
                  <a:rPr lang="vi-VN" sz="4000" dirty="0"/>
                  <a:t>Vì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vi-VN" sz="4000" dirty="0"/>
                  <a:t> nên đồ thị quay bề lõm xuống dưới. Loại phương án </a:t>
                </a:r>
                <a:r>
                  <a:rPr lang="vi-VN" sz="4000" b="1" dirty="0"/>
                  <a:t>D.</a:t>
                </a:r>
                <a:endParaRPr lang="en-US" sz="4000" dirty="0"/>
              </a:p>
              <a:p>
                <a:r>
                  <a:rPr lang="vi-VN" sz="4000" dirty="0"/>
                  <a:t>    Phương trình hoành độ giao điểm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+2=0⇒</m:t>
                    </m:r>
                    <m:d>
                      <m:dPr>
                        <m:begChr m:val="["/>
                        <m:endChr m:val="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=−1+</m:t>
                            </m:r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≈1.23&gt;1</m:t>
                            </m:r>
                          </m:e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=−1−</m:t>
                            </m:r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≈−3.23&lt;−3</m:t>
                            </m:r>
                          </m:e>
                        </m:eqArr>
                      </m:e>
                    </m:d>
                  </m:oMath>
                </a14:m>
                <a:endParaRPr lang="en-US" sz="4000" dirty="0"/>
              </a:p>
              <a:p>
                <a:r>
                  <a:rPr lang="vi-VN" sz="4000" dirty="0"/>
                  <a:t>Đối chiếu với các đồ thị đã cho, ta chọn đáp án </a:t>
                </a:r>
                <a:r>
                  <a:rPr lang="vi-VN" sz="4000" b="1" dirty="0"/>
                  <a:t>B.</a:t>
                </a:r>
                <a:endParaRPr lang="en-US" sz="4000" dirty="0"/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05" y="8349760"/>
                <a:ext cx="23065726" cy="5020285"/>
              </a:xfrm>
              <a:prstGeom prst="rect">
                <a:avLst/>
              </a:prstGeom>
              <a:blipFill>
                <a:blip r:embed="rId8"/>
                <a:stretch>
                  <a:fillRect l="-925" t="-24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0FF44273-F3BD-4065-83C1-9F448BE9516E}"/>
              </a:ext>
            </a:extLst>
          </p:cNvPr>
          <p:cNvSpPr txBox="1"/>
          <p:nvPr/>
        </p:nvSpPr>
        <p:spPr>
          <a:xfrm>
            <a:off x="8836316" y="15361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Bài tập trắc nghiệm</a:t>
            </a:r>
            <a:endParaRPr lang="en-US" sz="4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667AC560-8D09-91DD-0183-643F35FE94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85" y="2875008"/>
            <a:ext cx="3881218" cy="2894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0D9D2C2B-1D31-1FBE-E01E-F2AB04528B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946210"/>
            <a:ext cx="3664016" cy="2745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9BA54290-E418-1932-F5B4-B7E6E39D50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19859" y="2946210"/>
            <a:ext cx="4000266" cy="2743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Chart&#10;&#10;Description automatically generated with low confidence">
            <a:extLst>
              <a:ext uri="{FF2B5EF4-FFF2-40B4-BE49-F238E27FC236}">
                <a16:creationId xmlns:a16="http://schemas.microsoft.com/office/drawing/2014/main" id="{FE7FFB16-A007-E074-74E0-758DFA3782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99719" y="2896379"/>
            <a:ext cx="3959174" cy="28650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87725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8" grpId="0"/>
      <p:bldP spid="5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>
            <a:extLst>
              <a:ext uri="{FF2B5EF4-FFF2-40B4-BE49-F238E27FC236}">
                <a16:creationId xmlns:a16="http://schemas.microsoft.com/office/drawing/2014/main" id="{E96980A4-7DBB-77B1-3813-0D9B722F71D6}"/>
              </a:ext>
            </a:extLst>
          </p:cNvPr>
          <p:cNvGrpSpPr/>
          <p:nvPr/>
        </p:nvGrpSpPr>
        <p:grpSpPr>
          <a:xfrm>
            <a:off x="342471" y="8742723"/>
            <a:ext cx="23675174" cy="4575938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3" name="Rounded Rectangle 52">
              <a:extLst>
                <a:ext uri="{FF2B5EF4-FFF2-40B4-BE49-F238E27FC236}">
                  <a16:creationId xmlns:a16="http://schemas.microsoft.com/office/drawing/2014/main" id="{427400C1-D22E-47F6-E430-F6C19FF131B8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6CD9924C-4B15-5184-CFBF-CD0F2422E9C0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84178"/>
              <a:chOff x="410517" y="4648200"/>
              <a:chExt cx="3991941" cy="1084178"/>
            </a:xfrm>
            <a:grpFill/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B9B835A3-73C8-FC09-3E02-D34D5B9078D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" name="TextBox 7">
                <a:extLst>
                  <a:ext uri="{FF2B5EF4-FFF2-40B4-BE49-F238E27FC236}">
                    <a16:creationId xmlns:a16="http://schemas.microsoft.com/office/drawing/2014/main" id="{7EBFFD89-A7A7-2F00-3820-7814565CC3E8}"/>
                  </a:ext>
                </a:extLst>
              </p:cNvPr>
              <p:cNvSpPr txBox="1"/>
              <p:nvPr/>
            </p:nvSpPr>
            <p:spPr>
              <a:xfrm>
                <a:off x="1406055" y="4769078"/>
                <a:ext cx="2872838" cy="963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chemeClr val="accent6">
                        <a:lumMod val="75000"/>
                      </a:schemeClr>
                    </a:solidFill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chemeClr val="accent6">
                      <a:lumMod val="75000"/>
                    </a:schemeClr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9" name="Picture 8">
                <a:extLst>
                  <a:ext uri="{FF2B5EF4-FFF2-40B4-BE49-F238E27FC236}">
                    <a16:creationId xmlns:a16="http://schemas.microsoft.com/office/drawing/2014/main" id="{625ABB33-5215-A62C-5BEE-805C4F9403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53" name="Rounded Rectangle 52"/>
          <p:cNvSpPr/>
          <p:nvPr/>
        </p:nvSpPr>
        <p:spPr>
          <a:xfrm>
            <a:off x="8116732" y="128826"/>
            <a:ext cx="7438188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409278" y="6989592"/>
            <a:ext cx="23872084" cy="1831738"/>
            <a:chOff x="425801" y="4845601"/>
            <a:chExt cx="23872084" cy="1831738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845601"/>
              <a:ext cx="23872084" cy="1831738"/>
              <a:chOff x="241306" y="2177507"/>
              <a:chExt cx="11936042" cy="915869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634024" y="2224629"/>
                <a:ext cx="2468235" cy="820471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0" y="2268152"/>
                <a:ext cx="2674059" cy="77694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1"/>
                <a:ext cx="2481647" cy="849585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431374" y="2177507"/>
                <a:ext cx="2745974" cy="867594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774783" y="5149387"/>
                  <a:ext cx="4329262" cy="7218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4783" y="5149387"/>
                  <a:ext cx="4329262" cy="72180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016079" y="5149387"/>
                  <a:ext cx="5652816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−8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+7</m:t>
                        </m:r>
                      </m:oMath>
                    </m:oMathPara>
                  </a14:m>
                  <a:endParaRPr lang="en-US" sz="4000" b="1" i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079" y="5149387"/>
                  <a:ext cx="5652816" cy="7078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20E2219-164F-4B92-B749-612076972ED9}"/>
                </a:ext>
              </a:extLst>
            </p:cNvPr>
            <p:cNvSpPr/>
            <p:nvPr/>
          </p:nvSpPr>
          <p:spPr>
            <a:xfrm>
              <a:off x="13047935" y="5095449"/>
              <a:ext cx="509693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endParaRPr lang="en-US" sz="4000" b="1" i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226313" y="5128167"/>
                  <a:ext cx="4973296" cy="12448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m:rPr>
                            <m:nor/>
                          </m:rPr>
                          <a:rPr lang="vi-VN" sz="4000"/>
                          <m:t>.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26313" y="5128167"/>
                  <a:ext cx="4973296" cy="124482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2" name="Oval 91"/>
          <p:cNvSpPr/>
          <p:nvPr/>
        </p:nvSpPr>
        <p:spPr>
          <a:xfrm>
            <a:off x="12414711" y="7224474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-94060" y="595575"/>
            <a:ext cx="23783716" cy="2181673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8" y="4403367"/>
              <a:ext cx="17983201" cy="1093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2" cy="1253676"/>
              <a:chOff x="923003" y="3917552"/>
              <a:chExt cx="4048792" cy="12536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50" cy="1114901"/>
                <a:chOff x="2028795" y="4418277"/>
                <a:chExt cx="3609750" cy="1114901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5" y="4480055"/>
                  <a:ext cx="3061080" cy="10531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7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46" name="TextBox 45"/>
            <p:cNvSpPr txBox="1"/>
            <p:nvPr/>
          </p:nvSpPr>
          <p:spPr>
            <a:xfrm>
              <a:off x="3441253" y="5192293"/>
              <a:ext cx="20691250" cy="93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Hàm</a:t>
              </a:r>
              <a:r>
                <a: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nào</a:t>
              </a:r>
              <a:r>
                <a: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bảng</a:t>
              </a:r>
              <a:r>
                <a: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biến</a:t>
              </a:r>
              <a:r>
                <a: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thiên</a:t>
              </a:r>
              <a:r>
                <a: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như</a:t>
              </a:r>
              <a:r>
                <a: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hình</a:t>
              </a:r>
              <a:r>
                <a: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</a:t>
              </a:r>
              <a:r>
                <a:rPr lang="fr-FR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ưới</a:t>
              </a:r>
              <a:r>
                <a: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đây</a:t>
              </a:r>
              <a:r>
                <a: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2" y="-41326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43" name="Rectangle 42"/>
          <p:cNvSpPr/>
          <p:nvPr/>
        </p:nvSpPr>
        <p:spPr>
          <a:xfrm>
            <a:off x="6096000" y="7919925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1</a:t>
            </a:r>
            <a:endParaRPr lang="en-US" sz="1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927600" y="2667003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400" imgH="198720" progId="Equation.DSMT4">
                  <p:embed/>
                </p:oleObj>
              </mc:Choice>
              <mc:Fallback>
                <p:oleObj name="Equation" r:id="rId8" imgW="914400" imgH="1987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27600" y="2667003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859921" y="9853633"/>
                <a:ext cx="23181610" cy="33120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000" b="1" dirty="0"/>
                  <a:t>Chọn C</a:t>
                </a:r>
                <a:endParaRPr lang="en-US" sz="4000" dirty="0"/>
              </a:p>
              <a:p>
                <a:r>
                  <a:rPr lang="fr-FR" sz="4000" dirty="0" err="1"/>
                  <a:t>Căn</a:t>
                </a:r>
                <a:r>
                  <a:rPr lang="fr-FR" sz="4000" dirty="0"/>
                  <a:t> </a:t>
                </a:r>
                <a:r>
                  <a:rPr lang="fr-FR" sz="4000" dirty="0" err="1"/>
                  <a:t>cứ</a:t>
                </a:r>
                <a:r>
                  <a:rPr lang="fr-FR" sz="4000" dirty="0"/>
                  <a:t> </a:t>
                </a:r>
                <a:r>
                  <a:rPr lang="fr-FR" sz="4000" dirty="0" err="1"/>
                  <a:t>từ</a:t>
                </a:r>
                <a:r>
                  <a:rPr lang="fr-FR" sz="4000" dirty="0"/>
                  <a:t> BBT ta </a:t>
                </a:r>
                <a:r>
                  <a:rPr lang="fr-FR" sz="4000" dirty="0" err="1"/>
                  <a:t>loại</a:t>
                </a:r>
                <a:r>
                  <a:rPr lang="fr-FR" sz="4000" dirty="0"/>
                  <a:t> </a:t>
                </a:r>
                <a:r>
                  <a:rPr lang="fr-FR" sz="4000" b="1" dirty="0"/>
                  <a:t>A</a:t>
                </a:r>
                <a:r>
                  <a:rPr lang="fr-FR" sz="4000" dirty="0"/>
                  <a:t>.</a:t>
                </a:r>
                <a:endParaRPr lang="en-US" sz="4000" dirty="0"/>
              </a:p>
              <a:p>
                <a:r>
                  <a:rPr lang="fr-FR" sz="4000" dirty="0" err="1"/>
                  <a:t>Gọi</a:t>
                </a:r>
                <a:r>
                  <a:rPr lang="fr-FR" sz="4000" dirty="0"/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4000" dirty="0"/>
                  <a:t> là </a:t>
                </a:r>
                <a:r>
                  <a:rPr lang="fr-FR" sz="4000" dirty="0" err="1"/>
                  <a:t>đỉnh</a:t>
                </a:r>
                <a:r>
                  <a:rPr lang="fr-FR" sz="4000" dirty="0"/>
                  <a:t> </a:t>
                </a:r>
                <a:r>
                  <a:rPr lang="fr-FR" sz="4000" dirty="0" err="1"/>
                  <a:t>của</a:t>
                </a:r>
                <a:r>
                  <a:rPr lang="fr-FR" sz="4000" dirty="0"/>
                  <a:t> </a:t>
                </a:r>
                <a:r>
                  <a:rPr lang="fr-FR" sz="4000" dirty="0" err="1"/>
                  <a:t>parabol</a:t>
                </a:r>
                <a:r>
                  <a:rPr lang="fr-FR" sz="4000" dirty="0"/>
                  <a:t>, ta </a:t>
                </a:r>
                <a:r>
                  <a:rPr lang="fr-FR" sz="4000" dirty="0" err="1"/>
                  <a:t>có</a:t>
                </a:r>
                <a:r>
                  <a:rPr lang="fr-FR" sz="40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sz="4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vi-VN" sz="4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4000" dirty="0"/>
                  <a:t>.</a:t>
                </a:r>
                <a:endParaRPr lang="en-US" sz="4000" dirty="0"/>
              </a:p>
              <a:p>
                <a:r>
                  <a:rPr lang="fr-FR" sz="4000" dirty="0" err="1"/>
                  <a:t>Suy</a:t>
                </a:r>
                <a:r>
                  <a:rPr lang="fr-FR" sz="4000" dirty="0"/>
                  <a:t> ra ta </a:t>
                </a:r>
                <a:r>
                  <a:rPr lang="fr-FR" sz="4000" dirty="0" err="1"/>
                  <a:t>loại</a:t>
                </a:r>
                <a:r>
                  <a:rPr lang="fr-FR" sz="4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000" b="1"/>
                      <m:t>B</m:t>
                    </m:r>
                    <m:r>
                      <m:rPr>
                        <m:nor/>
                      </m:rPr>
                      <a:rPr lang="fr-FR" sz="4000" b="1"/>
                      <m:t>, </m:t>
                    </m:r>
                    <m:r>
                      <m:rPr>
                        <m:nor/>
                      </m:rPr>
                      <a:rPr lang="fr-FR" sz="4000" b="1"/>
                      <m:t>D</m:t>
                    </m:r>
                  </m:oMath>
                </a14:m>
                <a:r>
                  <a:rPr lang="fr-FR" sz="4000" dirty="0"/>
                  <a:t>.</a:t>
                </a:r>
                <a:endParaRPr lang="en-US" sz="4000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21" y="9853633"/>
                <a:ext cx="23181610" cy="3312061"/>
              </a:xfrm>
              <a:prstGeom prst="rect">
                <a:avLst/>
              </a:prstGeom>
              <a:blipFill>
                <a:blip r:embed="rId10"/>
                <a:stretch>
                  <a:fillRect l="-920" t="-3676" b="-680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0FF44273-F3BD-4065-83C1-9F448BE9516E}"/>
              </a:ext>
            </a:extLst>
          </p:cNvPr>
          <p:cNvSpPr txBox="1"/>
          <p:nvPr/>
        </p:nvSpPr>
        <p:spPr>
          <a:xfrm>
            <a:off x="8836316" y="15361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Bài tập trắc nghiệm</a:t>
            </a:r>
            <a:endParaRPr lang="en-US" sz="4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2E9E4507-E386-ABD2-0B29-9DC6F6046F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8992" y="2847052"/>
            <a:ext cx="12703124" cy="291077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6D7F61E-7C66-EE57-D08C-55658C4E996D}"/>
                  </a:ext>
                </a:extLst>
              </p:cNvPr>
              <p:cNvSpPr txBox="1"/>
              <p:nvPr/>
            </p:nvSpPr>
            <p:spPr>
              <a:xfrm>
                <a:off x="12069172" y="7385897"/>
                <a:ext cx="699139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6D7F61E-7C66-EE57-D08C-55658C4E9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9172" y="7385897"/>
                <a:ext cx="6991392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6487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8" grpId="0"/>
      <p:bldP spid="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>
            <a:extLst>
              <a:ext uri="{FF2B5EF4-FFF2-40B4-BE49-F238E27FC236}">
                <a16:creationId xmlns:a16="http://schemas.microsoft.com/office/drawing/2014/main" id="{E96980A4-7DBB-77B1-3813-0D9B722F71D6}"/>
              </a:ext>
            </a:extLst>
          </p:cNvPr>
          <p:cNvGrpSpPr/>
          <p:nvPr/>
        </p:nvGrpSpPr>
        <p:grpSpPr>
          <a:xfrm>
            <a:off x="276594" y="7601378"/>
            <a:ext cx="23741052" cy="5717284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3" name="Rounded Rectangle 52">
              <a:extLst>
                <a:ext uri="{FF2B5EF4-FFF2-40B4-BE49-F238E27FC236}">
                  <a16:creationId xmlns:a16="http://schemas.microsoft.com/office/drawing/2014/main" id="{427400C1-D22E-47F6-E430-F6C19FF131B8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6CD9924C-4B15-5184-CFBF-CD0F2422E9C0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B9B835A3-73C8-FC09-3E02-D34D5B9078D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" name="TextBox 7">
                <a:extLst>
                  <a:ext uri="{FF2B5EF4-FFF2-40B4-BE49-F238E27FC236}">
                    <a16:creationId xmlns:a16="http://schemas.microsoft.com/office/drawing/2014/main" id="{7EBFFD89-A7A7-2F00-3820-7814565CC3E8}"/>
                  </a:ext>
                </a:extLst>
              </p:cNvPr>
              <p:cNvSpPr txBox="1"/>
              <p:nvPr/>
            </p:nvSpPr>
            <p:spPr>
              <a:xfrm>
                <a:off x="1406056" y="4769078"/>
                <a:ext cx="2872838" cy="770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chemeClr val="accent6">
                        <a:lumMod val="75000"/>
                      </a:schemeClr>
                    </a:solidFill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chemeClr val="accent6">
                      <a:lumMod val="75000"/>
                    </a:schemeClr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9" name="Picture 8">
                <a:extLst>
                  <a:ext uri="{FF2B5EF4-FFF2-40B4-BE49-F238E27FC236}">
                    <a16:creationId xmlns:a16="http://schemas.microsoft.com/office/drawing/2014/main" id="{625ABB33-5215-A62C-5BEE-805C4F9403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53" name="Rounded Rectangle 52"/>
          <p:cNvSpPr/>
          <p:nvPr/>
        </p:nvSpPr>
        <p:spPr>
          <a:xfrm>
            <a:off x="8116732" y="128826"/>
            <a:ext cx="7438188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243836" y="4943811"/>
            <a:ext cx="23773808" cy="1424800"/>
            <a:chOff x="425801" y="4926397"/>
            <a:chExt cx="23773808" cy="1424800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926397"/>
              <a:ext cx="23316606" cy="1424800"/>
              <a:chOff x="241306" y="2217905"/>
              <a:chExt cx="11658303" cy="712400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634024" y="2224630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17905"/>
                <a:ext cx="2468235" cy="712400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431374" y="2228755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774783" y="5149387"/>
                  <a:ext cx="2027799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4783" y="5149387"/>
                  <a:ext cx="2027799" cy="7078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016079" y="5149387"/>
                  <a:ext cx="5652816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000" b="1" i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079" y="5149387"/>
                  <a:ext cx="5652816" cy="7078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3047935" y="5095449"/>
                  <a:ext cx="5096932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000" b="1" i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47935" y="5095449"/>
                  <a:ext cx="5096932" cy="7078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226313" y="5128167"/>
                  <a:ext cx="4973296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26313" y="5128167"/>
                  <a:ext cx="4973296" cy="70788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2" name="Oval 91"/>
          <p:cNvSpPr/>
          <p:nvPr/>
        </p:nvSpPr>
        <p:spPr>
          <a:xfrm>
            <a:off x="294101" y="5155944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-468260" y="436432"/>
            <a:ext cx="24090260" cy="2871178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2" cy="1040476"/>
              <a:chOff x="923003" y="3917552"/>
              <a:chExt cx="404879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50" cy="861996"/>
                <a:chOff x="2028795" y="4418277"/>
                <a:chExt cx="360975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5" y="4480055"/>
                  <a:ext cx="3061080" cy="800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8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528653" y="5265357"/>
                  <a:ext cx="20691250" cy="707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000" dirty="0">
                      <a:solidFill>
                        <a:srgbClr val="000000"/>
                      </a:solidFill>
                      <a:ea typeface="Calibri" panose="020F0502020204030204" pitchFamily="34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vi-VN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vi-VN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):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𝑏𝑥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vi-VN" sz="4000" dirty="0">
                      <a:solidFill>
                        <a:srgbClr val="000000"/>
                      </a:solidFill>
                      <a:ea typeface="Calibri" panose="020F0502020204030204" pitchFamily="34" charset="0"/>
                    </a:rPr>
                    <a:t> đi qua điểm </a:t>
                  </a:r>
                  <a14:m>
                    <m:oMath xmlns:m="http://schemas.openxmlformats.org/officeDocument/2006/math"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vi-VN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vi-VN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d>
                      <m:r>
                        <a:rPr lang="vi-VN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vi-VN" sz="4000" dirty="0">
                      <a:solidFill>
                        <a:srgbClr val="000000"/>
                      </a:solidFill>
                      <a:ea typeface="Calibri" panose="020F0502020204030204" pitchFamily="34" charset="0"/>
                    </a:rPr>
                    <a:t> Khi đó b = ?</a:t>
                  </a:r>
                  <a:endParaRPr lang="en-US" sz="4000" b="1" dirty="0"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8653" y="5265357"/>
                  <a:ext cx="20691250" cy="707885"/>
                </a:xfrm>
                <a:prstGeom prst="rect">
                  <a:avLst/>
                </a:prstGeom>
                <a:blipFill>
                  <a:blip r:embed="rId9"/>
                  <a:stretch>
                    <a:fillRect l="-1061" t="-17241" b="-3448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2" y="-41326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43" name="Rectangle 42"/>
          <p:cNvSpPr/>
          <p:nvPr/>
        </p:nvSpPr>
        <p:spPr>
          <a:xfrm>
            <a:off x="6201206" y="7863579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1</a:t>
            </a:r>
            <a:endParaRPr lang="en-US" sz="1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927600" y="2667003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14400" imgH="198720" progId="Equation.DSMT4">
                  <p:embed/>
                </p:oleObj>
              </mc:Choice>
              <mc:Fallback>
                <p:oleObj name="Equation" r:id="rId10" imgW="914400" imgH="1987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27600" y="2667003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859921" y="9853633"/>
                <a:ext cx="2318161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000" dirty="0"/>
                  <a:t>Thay tọa độ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0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sz="40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0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vi-VN" sz="4000" dirty="0"/>
                  <a:t>vào </a:t>
                </a:r>
                <a14:m>
                  <m:oMath xmlns:m="http://schemas.openxmlformats.org/officeDocument/2006/math">
                    <m:r>
                      <a:rPr lang="vi-VN" sz="4000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):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vi-VN" sz="4000" dirty="0"/>
                  <a:t>.</a:t>
                </a:r>
                <a:endParaRPr lang="en-US" sz="4000" dirty="0"/>
              </a:p>
              <a:p>
                <a:r>
                  <a:rPr lang="vi-VN" sz="4000" dirty="0"/>
                  <a:t>Ta được: </a:t>
                </a:r>
                <a14:m>
                  <m:oMath xmlns:m="http://schemas.openxmlformats.org/officeDocument/2006/math">
                    <m:r>
                      <a:rPr lang="vi-VN" sz="4000">
                        <a:latin typeface="Cambria Math" panose="02040503050406030204" pitchFamily="18" charset="0"/>
                      </a:rPr>
                      <m:t>3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00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vi-VN" sz="4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1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vi-VN" sz="4000" dirty="0"/>
                  <a:t>.</a:t>
                </a:r>
                <a:endParaRPr lang="en-US" sz="4000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21" y="9853633"/>
                <a:ext cx="23181610" cy="1323439"/>
              </a:xfrm>
              <a:prstGeom prst="rect">
                <a:avLst/>
              </a:prstGeom>
              <a:blipFill>
                <a:blip r:embed="rId12"/>
                <a:stretch>
                  <a:fillRect l="-920" t="-9174" b="-174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0FF44273-F3BD-4065-83C1-9F448BE9516E}"/>
              </a:ext>
            </a:extLst>
          </p:cNvPr>
          <p:cNvSpPr txBox="1"/>
          <p:nvPr/>
        </p:nvSpPr>
        <p:spPr>
          <a:xfrm>
            <a:off x="8836316" y="15361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Bài tập trắc nghiệm</a:t>
            </a:r>
            <a:endParaRPr lang="en-US" sz="4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704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8" grpId="0"/>
      <p:bldP spid="5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>
            <a:extLst>
              <a:ext uri="{FF2B5EF4-FFF2-40B4-BE49-F238E27FC236}">
                <a16:creationId xmlns:a16="http://schemas.microsoft.com/office/drawing/2014/main" id="{E96980A4-7DBB-77B1-3813-0D9B722F71D6}"/>
              </a:ext>
            </a:extLst>
          </p:cNvPr>
          <p:cNvGrpSpPr/>
          <p:nvPr/>
        </p:nvGrpSpPr>
        <p:grpSpPr>
          <a:xfrm>
            <a:off x="519452" y="7529834"/>
            <a:ext cx="23498192" cy="5788828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3" name="Rounded Rectangle 52">
              <a:extLst>
                <a:ext uri="{FF2B5EF4-FFF2-40B4-BE49-F238E27FC236}">
                  <a16:creationId xmlns:a16="http://schemas.microsoft.com/office/drawing/2014/main" id="{427400C1-D22E-47F6-E430-F6C19FF131B8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6CD9924C-4B15-5184-CFBF-CD0F2422E9C0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B9B835A3-73C8-FC09-3E02-D34D5B9078D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" name="TextBox 7">
                <a:extLst>
                  <a:ext uri="{FF2B5EF4-FFF2-40B4-BE49-F238E27FC236}">
                    <a16:creationId xmlns:a16="http://schemas.microsoft.com/office/drawing/2014/main" id="{7EBFFD89-A7A7-2F00-3820-7814565CC3E8}"/>
                  </a:ext>
                </a:extLst>
              </p:cNvPr>
              <p:cNvSpPr txBox="1"/>
              <p:nvPr/>
            </p:nvSpPr>
            <p:spPr>
              <a:xfrm>
                <a:off x="1406055" y="4769078"/>
                <a:ext cx="2872838" cy="761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chemeClr val="accent6">
                        <a:lumMod val="75000"/>
                      </a:schemeClr>
                    </a:solidFill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chemeClr val="accent6">
                      <a:lumMod val="75000"/>
                    </a:schemeClr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9" name="Picture 8">
                <a:extLst>
                  <a:ext uri="{FF2B5EF4-FFF2-40B4-BE49-F238E27FC236}">
                    <a16:creationId xmlns:a16="http://schemas.microsoft.com/office/drawing/2014/main" id="{625ABB33-5215-A62C-5BEE-805C4F9403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53" name="Rounded Rectangle 52"/>
          <p:cNvSpPr/>
          <p:nvPr/>
        </p:nvSpPr>
        <p:spPr>
          <a:xfrm>
            <a:off x="8116732" y="128826"/>
            <a:ext cx="7438188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442822" y="4594827"/>
            <a:ext cx="23773808" cy="1424800"/>
            <a:chOff x="425801" y="4926397"/>
            <a:chExt cx="23773808" cy="1424800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926397"/>
              <a:ext cx="23316606" cy="1424800"/>
              <a:chOff x="241306" y="2217905"/>
              <a:chExt cx="11658303" cy="712400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634024" y="2224630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17905"/>
                <a:ext cx="2468235" cy="712400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431374" y="2228755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774783" y="5149387"/>
                  <a:ext cx="2488309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2;</m:t>
                            </m:r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4783" y="5149387"/>
                  <a:ext cx="2488309" cy="7078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016079" y="5149387"/>
                  <a:ext cx="5652816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1;1</m:t>
                            </m:r>
                          </m:e>
                        </m:d>
                      </m:oMath>
                    </m:oMathPara>
                  </a14:m>
                  <a:endParaRPr lang="en-US" sz="4000" b="1" i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079" y="5149387"/>
                  <a:ext cx="5652816" cy="7078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3047935" y="5095449"/>
                  <a:ext cx="5096932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1;1</m:t>
                            </m:r>
                          </m:e>
                        </m:d>
                      </m:oMath>
                    </m:oMathPara>
                  </a14:m>
                  <a:endParaRPr lang="en-US" sz="4000" b="1" i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47935" y="5095449"/>
                  <a:ext cx="5096932" cy="7078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226313" y="5128167"/>
                  <a:ext cx="4973296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1;1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vi-VN" sz="4000" b="1" dirty="0">
                            <a:solidFill>
                              <a:schemeClr val="bg1"/>
                            </a:solidFill>
                            <a:latin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26313" y="5128167"/>
                  <a:ext cx="4973296" cy="70788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2" name="Oval 91"/>
          <p:cNvSpPr/>
          <p:nvPr/>
        </p:nvSpPr>
        <p:spPr>
          <a:xfrm>
            <a:off x="12429853" y="4790984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-468260" y="436432"/>
            <a:ext cx="24090260" cy="2871179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2" cy="1040476"/>
              <a:chOff x="923003" y="3917552"/>
              <a:chExt cx="404879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50" cy="861996"/>
                <a:chOff x="2028795" y="4418277"/>
                <a:chExt cx="360975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5" y="4480055"/>
                  <a:ext cx="3061080" cy="800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9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441253" y="5192293"/>
                  <a:ext cx="20691250" cy="7545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59840" indent="-1259840" algn="just">
                    <a:lnSpc>
                      <a:spcPct val="115000"/>
                    </a:lnSpc>
                    <a:spcAft>
                      <a:spcPts val="1600"/>
                    </a:spcAft>
                    <a:tabLst>
                      <a:tab pos="1259840" algn="l"/>
                    </a:tabLst>
                  </a:pPr>
                  <a:r>
                    <a:rPr lang="vi-VN" sz="4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Cho parabol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</m:d>
                    </m:oMath>
                  </a14:m>
                  <a:r>
                    <a:rPr lang="vi-VN" sz="4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có phương trình </a:t>
                  </a:r>
                  <a14:m>
                    <m:oMath xmlns:m="http://schemas.openxmlformats.org/officeDocument/2006/math"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4.</m:t>
                      </m:r>
                    </m:oMath>
                  </a14:m>
                  <a:r>
                    <a:rPr lang="vi-VN" sz="4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Tìm tọa độ đỉnh </a:t>
                  </a:r>
                  <a14:m>
                    <m:oMath xmlns:m="http://schemas.openxmlformats.org/officeDocument/2006/math"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𝐼</m:t>
                      </m:r>
                    </m:oMath>
                  </a14:m>
                  <a:r>
                    <a:rPr lang="vi-VN" sz="4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của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</m:d>
                      <m:r>
                        <a:rPr lang="vi-VN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?</m:t>
                      </m:r>
                    </m:oMath>
                  </a14:m>
                  <a:endParaRPr lang="en-US" sz="3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1253" y="5192293"/>
                  <a:ext cx="20691250" cy="754501"/>
                </a:xfrm>
                <a:prstGeom prst="rect">
                  <a:avLst/>
                </a:prstGeom>
                <a:blipFill>
                  <a:blip r:embed="rId9"/>
                  <a:stretch>
                    <a:fillRect l="-1031" t="-10569" b="-3252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2" y="-41326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43" name="Rectangle 42"/>
          <p:cNvSpPr/>
          <p:nvPr/>
        </p:nvSpPr>
        <p:spPr>
          <a:xfrm>
            <a:off x="6096000" y="7919925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1</a:t>
            </a:r>
            <a:endParaRPr lang="en-US" sz="1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927600" y="2667003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14400" imgH="198720" progId="Equation.DSMT4">
                  <p:embed/>
                </p:oleObj>
              </mc:Choice>
              <mc:Fallback>
                <p:oleObj name="Equation" r:id="rId10" imgW="914400" imgH="1987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27600" y="2667003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859921" y="9853633"/>
                <a:ext cx="23181610" cy="1660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000" dirty="0"/>
                  <a:t> Hoành độ đỉnh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0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00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000">
                            <a:latin typeface="Cambria Math" panose="02040503050406030204" pitchFamily="18" charset="0"/>
                          </a:rPr>
                          <m:t>1)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vi-VN" sz="4000" dirty="0"/>
                  <a:t>. Với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vi-VN" sz="4000" dirty="0"/>
                  <a:t> thì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vi-VN" sz="4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2(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1)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4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5.</m:t>
                    </m:r>
                  </m:oMath>
                </a14:m>
                <a:endParaRPr lang="en-US" sz="4000" dirty="0"/>
              </a:p>
              <a:p>
                <a:r>
                  <a:rPr lang="vi-VN" sz="4000" dirty="0"/>
                  <a:t>Vậy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1;5)</m:t>
                    </m:r>
                  </m:oMath>
                </a14:m>
                <a:r>
                  <a:rPr lang="vi-VN" sz="4000" dirty="0"/>
                  <a:t>.</a:t>
                </a:r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21" y="9853633"/>
                <a:ext cx="23181610" cy="1660968"/>
              </a:xfrm>
              <a:prstGeom prst="rect">
                <a:avLst/>
              </a:prstGeom>
              <a:blipFill>
                <a:blip r:embed="rId12"/>
                <a:stretch>
                  <a:fillRect l="-920" b="-146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0FF44273-F3BD-4065-83C1-9F448BE9516E}"/>
              </a:ext>
            </a:extLst>
          </p:cNvPr>
          <p:cNvSpPr txBox="1"/>
          <p:nvPr/>
        </p:nvSpPr>
        <p:spPr>
          <a:xfrm>
            <a:off x="8836316" y="15361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Bài tập trắc nghiệm</a:t>
            </a:r>
            <a:endParaRPr lang="en-US" sz="4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5410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8" grpId="0"/>
      <p:bldP spid="5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>
            <a:extLst>
              <a:ext uri="{FF2B5EF4-FFF2-40B4-BE49-F238E27FC236}">
                <a16:creationId xmlns:a16="http://schemas.microsoft.com/office/drawing/2014/main" id="{E96980A4-7DBB-77B1-3813-0D9B722F71D6}"/>
              </a:ext>
            </a:extLst>
          </p:cNvPr>
          <p:cNvGrpSpPr/>
          <p:nvPr/>
        </p:nvGrpSpPr>
        <p:grpSpPr>
          <a:xfrm>
            <a:off x="339396" y="6429677"/>
            <a:ext cx="23442028" cy="6888986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3" name="Rounded Rectangle 52">
              <a:extLst>
                <a:ext uri="{FF2B5EF4-FFF2-40B4-BE49-F238E27FC236}">
                  <a16:creationId xmlns:a16="http://schemas.microsoft.com/office/drawing/2014/main" id="{427400C1-D22E-47F6-E430-F6C19FF131B8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6CD9924C-4B15-5184-CFBF-CD0F2422E9C0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B9B835A3-73C8-FC09-3E02-D34D5B9078D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" name="TextBox 7">
                <a:extLst>
                  <a:ext uri="{FF2B5EF4-FFF2-40B4-BE49-F238E27FC236}">
                    <a16:creationId xmlns:a16="http://schemas.microsoft.com/office/drawing/2014/main" id="{7EBFFD89-A7A7-2F00-3820-7814565CC3E8}"/>
                  </a:ext>
                </a:extLst>
              </p:cNvPr>
              <p:cNvSpPr txBox="1"/>
              <p:nvPr/>
            </p:nvSpPr>
            <p:spPr>
              <a:xfrm>
                <a:off x="1406055" y="4769079"/>
                <a:ext cx="2872838" cy="639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chemeClr val="accent6">
                        <a:lumMod val="75000"/>
                      </a:schemeClr>
                    </a:solidFill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chemeClr val="accent6">
                      <a:lumMod val="75000"/>
                    </a:schemeClr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9" name="Picture 8">
                <a:extLst>
                  <a:ext uri="{FF2B5EF4-FFF2-40B4-BE49-F238E27FC236}">
                    <a16:creationId xmlns:a16="http://schemas.microsoft.com/office/drawing/2014/main" id="{625ABB33-5215-A62C-5BEE-805C4F9403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53" name="Rounded Rectangle 52"/>
          <p:cNvSpPr/>
          <p:nvPr/>
        </p:nvSpPr>
        <p:spPr>
          <a:xfrm>
            <a:off x="8116732" y="128826"/>
            <a:ext cx="7438188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250703" y="4133326"/>
            <a:ext cx="23872084" cy="1831738"/>
            <a:chOff x="425801" y="4845601"/>
            <a:chExt cx="23872084" cy="1831738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845601"/>
              <a:ext cx="23872084" cy="1831738"/>
              <a:chOff x="241306" y="2177507"/>
              <a:chExt cx="11936042" cy="915869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634024" y="2224629"/>
                <a:ext cx="2468235" cy="820471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0" y="2268152"/>
                <a:ext cx="2674059" cy="77694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1"/>
                <a:ext cx="2481647" cy="849585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431374" y="2177507"/>
                <a:ext cx="2745974" cy="867594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774783" y="5149387"/>
                  <a:ext cx="2488950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4783" y="5149387"/>
                  <a:ext cx="2488950" cy="7078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016079" y="5149387"/>
                  <a:ext cx="5652816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4000" b="1" i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079" y="5149387"/>
                  <a:ext cx="5652816" cy="7078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20E2219-164F-4B92-B749-612076972ED9}"/>
                </a:ext>
              </a:extLst>
            </p:cNvPr>
            <p:cNvSpPr/>
            <p:nvPr/>
          </p:nvSpPr>
          <p:spPr>
            <a:xfrm>
              <a:off x="13047935" y="5095449"/>
              <a:ext cx="509693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endParaRPr lang="en-US" sz="4000" b="1" i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226313" y="5128167"/>
                  <a:ext cx="4973296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26313" y="5128167"/>
                  <a:ext cx="4973296" cy="7078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2" name="Oval 91"/>
          <p:cNvSpPr/>
          <p:nvPr/>
        </p:nvSpPr>
        <p:spPr>
          <a:xfrm>
            <a:off x="6254920" y="4329168"/>
            <a:ext cx="121550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-94060" y="595575"/>
            <a:ext cx="23783716" cy="2181672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8" y="4403367"/>
              <a:ext cx="17983201" cy="1093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2" cy="1253676"/>
              <a:chOff x="923003" y="3917552"/>
              <a:chExt cx="4048792" cy="12536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50" cy="1114901"/>
                <a:chOff x="2028795" y="4418277"/>
                <a:chExt cx="3609750" cy="1114901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5" y="4480055"/>
                  <a:ext cx="3061080" cy="10531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10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161291" y="5292739"/>
                  <a:ext cx="20691250" cy="9316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000" dirty="0">
                      <a:solidFill>
                        <a:srgbClr val="000000"/>
                      </a:solidFill>
                      <a:ea typeface="Calibri" panose="020F0502020204030204" pitchFamily="34" charset="0"/>
                    </a:rPr>
                    <a:t>Cho hàm số </a:t>
                  </a:r>
                  <a14:m>
                    <m:oMath xmlns:m="http://schemas.openxmlformats.org/officeDocument/2006/math"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vi-VN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vi-VN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vi-VN" sz="4000" dirty="0">
                      <a:solidFill>
                        <a:srgbClr val="000000"/>
                      </a:solidFill>
                      <a:ea typeface="Calibri" panose="020F0502020204030204" pitchFamily="34" charset="0"/>
                    </a:rPr>
                    <a:t>. Tọa độ đỉnh </a:t>
                  </a:r>
                  <a14:m>
                    <m:oMath xmlns:m="http://schemas.openxmlformats.org/officeDocument/2006/math"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𝐼</m:t>
                      </m:r>
                    </m:oMath>
                  </a14:m>
                  <a:r>
                    <a:rPr lang="vi-VN" sz="4000" dirty="0">
                      <a:solidFill>
                        <a:srgbClr val="000000"/>
                      </a:solidFill>
                      <a:ea typeface="Calibri" panose="020F0502020204030204" pitchFamily="34" charset="0"/>
                    </a:rPr>
                    <a:t> của </a:t>
                  </a:r>
                  <a14:m>
                    <m:oMath xmlns:m="http://schemas.openxmlformats.org/officeDocument/2006/math">
                      <m:r>
                        <a:rPr lang="vi-VN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vi-VN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vi-VN" sz="4000" dirty="0">
                      <a:solidFill>
                        <a:srgbClr val="000000"/>
                      </a:solidFill>
                      <a:ea typeface="Calibri" panose="020F0502020204030204" pitchFamily="34" charset="0"/>
                    </a:rPr>
                    <a:t> là</a:t>
                  </a:r>
                  <a:endParaRPr lang="en-US" sz="4000" b="1" dirty="0"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1291" y="5292739"/>
                  <a:ext cx="20691250" cy="931609"/>
                </a:xfrm>
                <a:prstGeom prst="rect">
                  <a:avLst/>
                </a:prstGeom>
                <a:blipFill>
                  <a:blip r:embed="rId8"/>
                  <a:stretch>
                    <a:fillRect l="-1044" t="-17241" b="-3448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2" y="-41326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43" name="Rectangle 42"/>
          <p:cNvSpPr/>
          <p:nvPr/>
        </p:nvSpPr>
        <p:spPr>
          <a:xfrm>
            <a:off x="6096000" y="7919925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1</a:t>
            </a:r>
            <a:endParaRPr lang="en-US" sz="1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927600" y="2667003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14400" imgH="198720" progId="Equation.DSMT4">
                  <p:embed/>
                </p:oleObj>
              </mc:Choice>
              <mc:Fallback>
                <p:oleObj name="Equation" r:id="rId9" imgW="914400" imgH="1987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27600" y="2667003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859922" y="8315448"/>
                <a:ext cx="22125208" cy="22100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000" b="1" dirty="0"/>
                  <a:t>Chọn B</a:t>
                </a:r>
                <a:br>
                  <a:rPr lang="vi-VN" sz="4000" dirty="0"/>
                </a:br>
                <a:r>
                  <a:rPr lang="vi-VN" sz="4000" dirty="0"/>
                  <a:t>Hoành độ đỉnh của </a:t>
                </a:r>
                <a14:m>
                  <m:oMath xmlns:m="http://schemas.openxmlformats.org/officeDocument/2006/math">
                    <m:r>
                      <a:rPr lang="vi-VN" sz="4000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000" dirty="0"/>
                  <a:t>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vi-VN" sz="400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vi-VN" sz="4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vi-VN" sz="400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vi-VN" sz="4000" dirty="0"/>
                  <a:t>,</a:t>
                </a:r>
                <a:br>
                  <a:rPr lang="vi-VN" sz="4000" dirty="0"/>
                </a:br>
                <a:r>
                  <a:rPr lang="vi-VN" sz="4000" dirty="0"/>
                  <a:t>Tung độ đỉnh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vi-VN" sz="400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4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1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vi-VN" sz="4000" dirty="0"/>
                  <a:t>. Vậy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1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;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3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000" dirty="0"/>
                  <a:t>.</a:t>
                </a:r>
                <a:endParaRPr lang="en-US" sz="4000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22" y="8315448"/>
                <a:ext cx="22125208" cy="2210029"/>
              </a:xfrm>
              <a:prstGeom prst="rect">
                <a:avLst/>
              </a:prstGeom>
              <a:blipFill>
                <a:blip r:embed="rId11"/>
                <a:stretch>
                  <a:fillRect l="-964" t="-4959" b="-1019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0FF44273-F3BD-4065-83C1-9F448BE9516E}"/>
              </a:ext>
            </a:extLst>
          </p:cNvPr>
          <p:cNvSpPr txBox="1"/>
          <p:nvPr/>
        </p:nvSpPr>
        <p:spPr>
          <a:xfrm>
            <a:off x="8836316" y="15361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Bài tập trắc nghiệm</a:t>
            </a:r>
            <a:endParaRPr lang="en-US" sz="4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6D7F61E-7C66-EE57-D08C-55658C4E996D}"/>
                  </a:ext>
                </a:extLst>
              </p:cNvPr>
              <p:cNvSpPr txBox="1"/>
              <p:nvPr/>
            </p:nvSpPr>
            <p:spPr>
              <a:xfrm>
                <a:off x="11957346" y="4535948"/>
                <a:ext cx="699139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vi-VN" sz="40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0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vi-VN" sz="40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vi-VN" sz="40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vi-VN" sz="40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00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6D7F61E-7C66-EE57-D08C-55658C4E9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7346" y="4535948"/>
                <a:ext cx="6991392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2641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8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AE30DB05-4399-DE79-2F1A-16D3263649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1464426"/>
                <a:ext cx="23573232" cy="11582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endParaRPr lang="en-US" sz="44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AE30DB05-4399-DE79-2F1A-16D326364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464426"/>
                <a:ext cx="23573232" cy="11582400"/>
              </a:xfrm>
              <a:prstGeom prst="rect">
                <a:avLst/>
              </a:prstGeom>
              <a:blipFill>
                <a:blip r:embed="rId2"/>
                <a:stretch>
                  <a:fillRect l="-1034" t="-163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9FC2547-E884-E7E4-BA00-EC3AE3A6F197}"/>
              </a:ext>
            </a:extLst>
          </p:cNvPr>
          <p:cNvSpPr txBox="1"/>
          <p:nvPr/>
        </p:nvSpPr>
        <p:spPr>
          <a:xfrm>
            <a:off x="609600" y="309525"/>
            <a:ext cx="121989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KHÁl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NIỆM HÀM SỐ BẬC HAI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01B843-0EBC-B649-D4CA-280F17232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590800"/>
            <a:ext cx="7740441" cy="44570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5AB031-D65A-B928-29BB-B6A3E75BC5F8}"/>
                  </a:ext>
                </a:extLst>
              </p:cNvPr>
              <p:cNvSpPr txBox="1"/>
              <p:nvPr/>
            </p:nvSpPr>
            <p:spPr>
              <a:xfrm>
                <a:off x="1447800" y="7391400"/>
                <a:ext cx="9677400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3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3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𝑺</m:t>
                    </m:r>
                    <m:d>
                      <m:dPr>
                        <m:ctrlPr>
                          <a:rPr lang="en-US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US" sz="3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𝟖</m:t>
                        </m:r>
                        <m:r>
                          <a:rPr lang="en-US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US" sz="3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3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sSup>
                      <m:sSupPr>
                        <m:ctrlPr>
                          <a:rPr lang="en-US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en-US" sz="3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3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3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3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3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3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en-US" sz="3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5AB031-D65A-B928-29BB-B6A3E75BC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7391400"/>
                <a:ext cx="9677400" cy="658898"/>
              </a:xfrm>
              <a:prstGeom prst="rect">
                <a:avLst/>
              </a:prstGeom>
              <a:blipFill>
                <a:blip r:embed="rId4"/>
                <a:stretch>
                  <a:fillRect t="-12963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picture containing text, picture frame, indoor, painting&#10;&#10;Description automatically generated">
            <a:extLst>
              <a:ext uri="{FF2B5EF4-FFF2-40B4-BE49-F238E27FC236}">
                <a16:creationId xmlns:a16="http://schemas.microsoft.com/office/drawing/2014/main" id="{ED5683F2-BBB5-70B0-75CA-A3D94FE519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200" y="2400992"/>
            <a:ext cx="9014979" cy="44570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6D81BB-27B9-9EC7-D694-107CAB3B2167}"/>
                  </a:ext>
                </a:extLst>
              </p:cNvPr>
              <p:cNvSpPr txBox="1"/>
              <p:nvPr/>
            </p:nvSpPr>
            <p:spPr>
              <a:xfrm>
                <a:off x="11887200" y="7255626"/>
                <a:ext cx="10820400" cy="1337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𝑨</m:t>
                      </m:r>
                      <m:d>
                        <m:d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𝟒</m:t>
                          </m:r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d>
                        <m:d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𝟒</m:t>
                      </m:r>
                      <m:sSup>
                        <m:sSup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𝟏𝟐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𝟖</m:t>
                      </m:r>
                    </m:oMath>
                  </m:oMathPara>
                </a14:m>
                <a:endParaRPr lang="en-US" sz="4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6D81BB-27B9-9EC7-D694-107CAB3B2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200" y="7255626"/>
                <a:ext cx="10820400" cy="1337354"/>
              </a:xfrm>
              <a:prstGeom prst="rect">
                <a:avLst/>
              </a:prstGeom>
              <a:blipFill>
                <a:blip r:embed="rId6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524000" y="9009656"/>
            <a:ext cx="20726400" cy="33537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18020" y="9568509"/>
                <a:ext cx="18973800" cy="2646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Lời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8−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+8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1,</m:t>
                    </m:r>
                    <m:r>
                      <m:rPr>
                        <m:nor/>
                      </m:rPr>
                      <a:rPr lang="en-US" sz="400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  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8,</m:t>
                    </m:r>
                    <m:r>
                      <m:rPr>
                        <m:nor/>
                      </m:rPr>
                      <a:rPr lang="en-US" sz="400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  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−6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+8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1,</m:t>
                    </m:r>
                    <m:r>
                      <m:rPr>
                        <m:nor/>
                      </m:rPr>
                      <a:rPr lang="en-US" sz="400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  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6,</m:t>
                    </m:r>
                    <m:r>
                      <m:rPr>
                        <m:nor/>
                      </m:rPr>
                      <a:rPr lang="en-US" sz="400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  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vi-VN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020" y="9568509"/>
                <a:ext cx="18973800" cy="2646878"/>
              </a:xfrm>
              <a:prstGeom prst="rect">
                <a:avLst/>
              </a:prstGeom>
              <a:blipFill>
                <a:blip r:embed="rId7"/>
                <a:stretch>
                  <a:fillRect l="-1253" t="-46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758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2" grpId="0"/>
      <p:bldP spid="3" grpId="0" animBg="1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>
            <a:extLst>
              <a:ext uri="{FF2B5EF4-FFF2-40B4-BE49-F238E27FC236}">
                <a16:creationId xmlns:a16="http://schemas.microsoft.com/office/drawing/2014/main" id="{E96980A4-7DBB-77B1-3813-0D9B722F71D6}"/>
              </a:ext>
            </a:extLst>
          </p:cNvPr>
          <p:cNvGrpSpPr/>
          <p:nvPr/>
        </p:nvGrpSpPr>
        <p:grpSpPr>
          <a:xfrm>
            <a:off x="-96467" y="7441776"/>
            <a:ext cx="23526666" cy="5916900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3" name="Rounded Rectangle 52">
              <a:extLst>
                <a:ext uri="{FF2B5EF4-FFF2-40B4-BE49-F238E27FC236}">
                  <a16:creationId xmlns:a16="http://schemas.microsoft.com/office/drawing/2014/main" id="{427400C1-D22E-47F6-E430-F6C19FF131B8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6CD9924C-4B15-5184-CFBF-CD0F2422E9C0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B9B835A3-73C8-FC09-3E02-D34D5B9078D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" name="TextBox 7">
                <a:extLst>
                  <a:ext uri="{FF2B5EF4-FFF2-40B4-BE49-F238E27FC236}">
                    <a16:creationId xmlns:a16="http://schemas.microsoft.com/office/drawing/2014/main" id="{7EBFFD89-A7A7-2F00-3820-7814565CC3E8}"/>
                  </a:ext>
                </a:extLst>
              </p:cNvPr>
              <p:cNvSpPr txBox="1"/>
              <p:nvPr/>
            </p:nvSpPr>
            <p:spPr>
              <a:xfrm>
                <a:off x="1406056" y="4769078"/>
                <a:ext cx="2872837" cy="744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chemeClr val="accent6">
                        <a:lumMod val="75000"/>
                      </a:schemeClr>
                    </a:solidFill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chemeClr val="accent6">
                      <a:lumMod val="75000"/>
                    </a:schemeClr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9" name="Picture 8">
                <a:extLst>
                  <a:ext uri="{FF2B5EF4-FFF2-40B4-BE49-F238E27FC236}">
                    <a16:creationId xmlns:a16="http://schemas.microsoft.com/office/drawing/2014/main" id="{625ABB33-5215-A62C-5BEE-805C4F9403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53" name="Rounded Rectangle 52"/>
          <p:cNvSpPr/>
          <p:nvPr/>
        </p:nvSpPr>
        <p:spPr>
          <a:xfrm>
            <a:off x="8116732" y="128826"/>
            <a:ext cx="7438188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-96468" y="4155211"/>
            <a:ext cx="24133296" cy="1700304"/>
            <a:chOff x="425801" y="4845601"/>
            <a:chExt cx="23872084" cy="1831738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845601"/>
              <a:ext cx="23872084" cy="1831738"/>
              <a:chOff x="241306" y="2177507"/>
              <a:chExt cx="11936042" cy="915869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634024" y="2224629"/>
                <a:ext cx="2468235" cy="820471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0" y="2268152"/>
                <a:ext cx="2674059" cy="77694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1"/>
                <a:ext cx="2481647" cy="849585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431374" y="2177507"/>
                <a:ext cx="2745974" cy="867594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774782" y="5149387"/>
                  <a:ext cx="1985174" cy="1341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4782" y="5149387"/>
                  <a:ext cx="1985174" cy="13410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016079" y="5149387"/>
                  <a:ext cx="5652816" cy="76260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4000" b="1" i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079" y="5149387"/>
                  <a:ext cx="5652816" cy="76260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20E2219-164F-4B92-B749-612076972ED9}"/>
                </a:ext>
              </a:extLst>
            </p:cNvPr>
            <p:cNvSpPr/>
            <p:nvPr/>
          </p:nvSpPr>
          <p:spPr>
            <a:xfrm>
              <a:off x="13047936" y="5095448"/>
              <a:ext cx="5096933" cy="7626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endParaRPr lang="en-US" sz="4000" b="1" i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226313" y="5128166"/>
                  <a:ext cx="4973295" cy="134105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26313" y="5128166"/>
                  <a:ext cx="4973295" cy="134105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2" name="Oval 91"/>
          <p:cNvSpPr/>
          <p:nvPr/>
        </p:nvSpPr>
        <p:spPr>
          <a:xfrm>
            <a:off x="-42267" y="4374546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-94060" y="595573"/>
            <a:ext cx="23783716" cy="2181672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8" y="4403367"/>
              <a:ext cx="17983201" cy="1093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2" cy="1253676"/>
              <a:chOff x="923003" y="3917552"/>
              <a:chExt cx="4048792" cy="12536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50" cy="1114901"/>
                <a:chOff x="2028795" y="4418277"/>
                <a:chExt cx="3609750" cy="1114901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5" y="4480055"/>
                  <a:ext cx="3061080" cy="10531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11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441255" y="5188863"/>
                  <a:ext cx="20721910" cy="9316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Trục đối xứng của parabol </a:t>
                  </a:r>
                  <a14:m>
                    <m:oMath xmlns:m="http://schemas.openxmlformats.org/officeDocument/2006/math"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=2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vi-V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vi-V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+1</m:t>
                      </m:r>
                    </m:oMath>
                  </a14:m>
                  <a:r>
                    <a:rPr lang="vi-VN" sz="4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là đường thẳng</a:t>
                  </a:r>
                  <a:endParaRPr lang="en-US" sz="4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1255" y="5188863"/>
                  <a:ext cx="20721910" cy="931609"/>
                </a:xfrm>
                <a:prstGeom prst="rect">
                  <a:avLst/>
                </a:prstGeom>
                <a:blipFill>
                  <a:blip r:embed="rId8"/>
                  <a:stretch>
                    <a:fillRect l="-1043" t="-15517" b="-3620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2" y="-41326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43" name="Rectangle 42"/>
          <p:cNvSpPr/>
          <p:nvPr/>
        </p:nvSpPr>
        <p:spPr>
          <a:xfrm>
            <a:off x="6096000" y="7919925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1</a:t>
            </a:r>
            <a:endParaRPr lang="en-US" sz="1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927600" y="2667003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14400" imgH="198720" progId="Equation.DSMT4">
                  <p:embed/>
                </p:oleObj>
              </mc:Choice>
              <mc:Fallback>
                <p:oleObj name="Equation" r:id="rId9" imgW="914400" imgH="1987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27600" y="2667003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881085" y="8887213"/>
                <a:ext cx="23160446" cy="1594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000" b="1" dirty="0"/>
                  <a:t>Chọn A</a:t>
                </a:r>
                <a:endParaRPr lang="en-US" sz="4000" dirty="0"/>
              </a:p>
              <a:p>
                <a:r>
                  <a:rPr lang="vi-VN" sz="4000" dirty="0"/>
                  <a:t>Trục đối xứng của parabol là đường thẳng: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4000" dirty="0"/>
                  <a:t>.</a:t>
                </a:r>
                <a:endParaRPr lang="en-US" sz="4000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85" y="8887213"/>
                <a:ext cx="23160446" cy="1594475"/>
              </a:xfrm>
              <a:prstGeom prst="rect">
                <a:avLst/>
              </a:prstGeom>
              <a:blipFill>
                <a:blip r:embed="rId11"/>
                <a:stretch>
                  <a:fillRect l="-948" t="-7663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0FF44273-F3BD-4065-83C1-9F448BE9516E}"/>
              </a:ext>
            </a:extLst>
          </p:cNvPr>
          <p:cNvSpPr txBox="1"/>
          <p:nvPr/>
        </p:nvSpPr>
        <p:spPr>
          <a:xfrm>
            <a:off x="8836316" y="15361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Bài tập trắc nghiệm</a:t>
            </a:r>
            <a:endParaRPr lang="en-US" sz="4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489592-C878-C969-9A7C-2A3A1D491703}"/>
                  </a:ext>
                </a:extLst>
              </p:cNvPr>
              <p:cNvSpPr txBox="1"/>
              <p:nvPr/>
            </p:nvSpPr>
            <p:spPr>
              <a:xfrm>
                <a:off x="13332116" y="4563413"/>
                <a:ext cx="260732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vi-VN" sz="3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vi-VN" sz="3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8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489592-C878-C969-9A7C-2A3A1D491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2116" y="4563413"/>
                <a:ext cx="2607320" cy="707886"/>
              </a:xfrm>
              <a:prstGeom prst="rect">
                <a:avLst/>
              </a:prstGeom>
              <a:blipFill>
                <a:blip r:embed="rId12"/>
                <a:stretch>
                  <a:fillRect t="-7759" b="-293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61829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8" grpId="0"/>
      <p:bldP spid="5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>
            <a:extLst>
              <a:ext uri="{FF2B5EF4-FFF2-40B4-BE49-F238E27FC236}">
                <a16:creationId xmlns:a16="http://schemas.microsoft.com/office/drawing/2014/main" id="{E96980A4-7DBB-77B1-3813-0D9B722F71D6}"/>
              </a:ext>
            </a:extLst>
          </p:cNvPr>
          <p:cNvGrpSpPr/>
          <p:nvPr/>
        </p:nvGrpSpPr>
        <p:grpSpPr>
          <a:xfrm>
            <a:off x="428667" y="7564428"/>
            <a:ext cx="23526666" cy="5916900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3" name="Rounded Rectangle 52">
              <a:extLst>
                <a:ext uri="{FF2B5EF4-FFF2-40B4-BE49-F238E27FC236}">
                  <a16:creationId xmlns:a16="http://schemas.microsoft.com/office/drawing/2014/main" id="{427400C1-D22E-47F6-E430-F6C19FF131B8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6CD9924C-4B15-5184-CFBF-CD0F2422E9C0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B9B835A3-73C8-FC09-3E02-D34D5B9078D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" name="TextBox 7">
                <a:extLst>
                  <a:ext uri="{FF2B5EF4-FFF2-40B4-BE49-F238E27FC236}">
                    <a16:creationId xmlns:a16="http://schemas.microsoft.com/office/drawing/2014/main" id="{7EBFFD89-A7A7-2F00-3820-7814565CC3E8}"/>
                  </a:ext>
                </a:extLst>
              </p:cNvPr>
              <p:cNvSpPr txBox="1"/>
              <p:nvPr/>
            </p:nvSpPr>
            <p:spPr>
              <a:xfrm>
                <a:off x="1406056" y="4769078"/>
                <a:ext cx="2872837" cy="744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chemeClr val="accent6">
                        <a:lumMod val="75000"/>
                      </a:schemeClr>
                    </a:solidFill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chemeClr val="accent6">
                      <a:lumMod val="75000"/>
                    </a:schemeClr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9" name="Picture 8">
                <a:extLst>
                  <a:ext uri="{FF2B5EF4-FFF2-40B4-BE49-F238E27FC236}">
                    <a16:creationId xmlns:a16="http://schemas.microsoft.com/office/drawing/2014/main" id="{625ABB33-5215-A62C-5BEE-805C4F9403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53" name="Rounded Rectangle 52"/>
          <p:cNvSpPr/>
          <p:nvPr/>
        </p:nvSpPr>
        <p:spPr>
          <a:xfrm>
            <a:off x="8116732" y="128826"/>
            <a:ext cx="7438188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41" name="Group 40"/>
          <p:cNvGrpSpPr/>
          <p:nvPr/>
        </p:nvGrpSpPr>
        <p:grpSpPr>
          <a:xfrm>
            <a:off x="-94060" y="595575"/>
            <a:ext cx="23783716" cy="2181672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8" y="4403367"/>
              <a:ext cx="17983201" cy="1093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2" cy="1253676"/>
              <a:chOff x="923003" y="3917552"/>
              <a:chExt cx="4048792" cy="12536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50" cy="1114901"/>
                <a:chOff x="2028795" y="4418277"/>
                <a:chExt cx="3609750" cy="1114901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5" y="4480055"/>
                  <a:ext cx="3061080" cy="10531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12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441255" y="5188863"/>
                  <a:ext cx="20721910" cy="9316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000" dirty="0"/>
                    <a:t>Cho hàm số </a:t>
                  </a:r>
                  <a14:m>
                    <m:oMath xmlns:m="http://schemas.openxmlformats.org/officeDocument/2006/math">
                      <m:r>
                        <a:rPr lang="vi-VN" sz="4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000" i="1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4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0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vi-VN" sz="4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4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0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vi-VN" sz="4000" dirty="0"/>
                    <a:t>. Mệnh đề nào sau đây là </a:t>
                  </a:r>
                  <a:r>
                    <a:rPr lang="vi-VN" sz="4000" b="1" u="sng" dirty="0"/>
                    <a:t>sai</a:t>
                  </a:r>
                  <a:r>
                    <a:rPr lang="vi-VN" sz="4000" dirty="0"/>
                    <a:t>?</a:t>
                  </a:r>
                  <a:endParaRPr lang="en-US" sz="4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1255" y="5188863"/>
                  <a:ext cx="20721910" cy="931609"/>
                </a:xfrm>
                <a:prstGeom prst="rect">
                  <a:avLst/>
                </a:prstGeom>
                <a:blipFill>
                  <a:blip r:embed="rId5"/>
                  <a:stretch>
                    <a:fillRect l="-1043" t="-15517" b="-3620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2" y="-41326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43" name="Rectangle 42"/>
          <p:cNvSpPr/>
          <p:nvPr/>
        </p:nvSpPr>
        <p:spPr>
          <a:xfrm>
            <a:off x="6096000" y="7919925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1</a:t>
            </a:r>
            <a:endParaRPr lang="en-US" sz="1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927600" y="2667003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27600" y="2667003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0FF44273-F3BD-4065-83C1-9F448BE9516E}"/>
              </a:ext>
            </a:extLst>
          </p:cNvPr>
          <p:cNvSpPr txBox="1"/>
          <p:nvPr/>
        </p:nvSpPr>
        <p:spPr>
          <a:xfrm>
            <a:off x="8836316" y="15361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Bài tập trắc nghiệm</a:t>
            </a:r>
            <a:endParaRPr lang="en-US" sz="4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489592-C878-C969-9A7C-2A3A1D491703}"/>
                  </a:ext>
                </a:extLst>
              </p:cNvPr>
              <p:cNvSpPr txBox="1"/>
              <p:nvPr/>
            </p:nvSpPr>
            <p:spPr>
              <a:xfrm>
                <a:off x="13332116" y="4563413"/>
                <a:ext cx="260732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3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vi-VN" sz="3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8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489592-C878-C969-9A7C-2A3A1D491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2116" y="4563413"/>
                <a:ext cx="2607320" cy="707886"/>
              </a:xfrm>
              <a:prstGeom prst="rect">
                <a:avLst/>
              </a:prstGeom>
              <a:blipFill>
                <a:blip r:embed="rId8"/>
                <a:stretch>
                  <a:fillRect t="-7759" b="-293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4C8822D0-8F43-288C-7B8F-D39167671E3C}"/>
              </a:ext>
            </a:extLst>
          </p:cNvPr>
          <p:cNvGrpSpPr/>
          <p:nvPr/>
        </p:nvGrpSpPr>
        <p:grpSpPr>
          <a:xfrm>
            <a:off x="726130" y="3582124"/>
            <a:ext cx="22433216" cy="3953450"/>
            <a:chOff x="756987" y="1780323"/>
            <a:chExt cx="22236658" cy="368251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9D62F52-8719-ABB2-1EEE-951C9D389281}"/>
                </a:ext>
              </a:extLst>
            </p:cNvPr>
            <p:cNvGrpSpPr/>
            <p:nvPr/>
          </p:nvGrpSpPr>
          <p:grpSpPr>
            <a:xfrm>
              <a:off x="756987" y="1780323"/>
              <a:ext cx="22236658" cy="3682516"/>
              <a:chOff x="406899" y="644868"/>
              <a:chExt cx="11118329" cy="1841258"/>
            </a:xfrm>
            <a:solidFill>
              <a:srgbClr val="327E3B"/>
            </a:solidFill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C85A5A1-E3EB-AE9E-BABF-B68110C8D9D8}"/>
                  </a:ext>
                </a:extLst>
              </p:cNvPr>
              <p:cNvSpPr/>
              <p:nvPr/>
            </p:nvSpPr>
            <p:spPr>
              <a:xfrm>
                <a:off x="951164" y="1812675"/>
                <a:ext cx="4293815" cy="673451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8DB5B89D-425B-DAE4-B57D-FD92E388A6E9}"/>
                  </a:ext>
                </a:extLst>
              </p:cNvPr>
              <p:cNvSpPr/>
              <p:nvPr/>
            </p:nvSpPr>
            <p:spPr>
              <a:xfrm>
                <a:off x="467241" y="182342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EB1AD6C-0C50-6F43-661E-ACBB110B120B}"/>
                  </a:ext>
                </a:extLst>
              </p:cNvPr>
              <p:cNvSpPr/>
              <p:nvPr/>
            </p:nvSpPr>
            <p:spPr>
              <a:xfrm>
                <a:off x="940416" y="644868"/>
                <a:ext cx="4351901" cy="696941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73619A5-360E-E5EA-EF67-2B64F2478019}"/>
                  </a:ext>
                </a:extLst>
              </p:cNvPr>
              <p:cNvSpPr/>
              <p:nvPr/>
            </p:nvSpPr>
            <p:spPr>
              <a:xfrm>
                <a:off x="406899" y="644869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CCC1B17-7280-16AD-5DB7-0E5443A31D2F}"/>
                  </a:ext>
                </a:extLst>
              </p:cNvPr>
              <p:cNvSpPr/>
              <p:nvPr/>
            </p:nvSpPr>
            <p:spPr>
              <a:xfrm>
                <a:off x="7131468" y="651660"/>
                <a:ext cx="4351901" cy="582925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C8643AB-8B8C-CD8E-1EC5-3255A5DBF136}"/>
                  </a:ext>
                </a:extLst>
              </p:cNvPr>
              <p:cNvSpPr/>
              <p:nvPr/>
            </p:nvSpPr>
            <p:spPr>
              <a:xfrm>
                <a:off x="6587203" y="715116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88CFD37-02C6-C792-70F4-15401F631140}"/>
                  </a:ext>
                </a:extLst>
              </p:cNvPr>
              <p:cNvSpPr/>
              <p:nvPr/>
            </p:nvSpPr>
            <p:spPr>
              <a:xfrm>
                <a:off x="7173327" y="1798325"/>
                <a:ext cx="4351901" cy="646331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D10746-64AB-3199-D580-6C6E44DC4D7F}"/>
                  </a:ext>
                </a:extLst>
              </p:cNvPr>
              <p:cNvSpPr/>
              <p:nvPr/>
            </p:nvSpPr>
            <p:spPr>
              <a:xfrm>
                <a:off x="6642997" y="1771864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C765D487-69C0-8003-84FB-847030D5D30E}"/>
                    </a:ext>
                  </a:extLst>
                </p:cNvPr>
                <p:cNvSpPr/>
                <p:nvPr/>
              </p:nvSpPr>
              <p:spPr>
                <a:xfrm>
                  <a:off x="2032968" y="2091769"/>
                  <a:ext cx="7516214" cy="6884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>
                          <a:solidFill>
                            <a:schemeClr val="bg1"/>
                          </a:solidFill>
                        </a:rPr>
                        <m:t>Đồ </m:t>
                      </m:r>
                      <m:r>
                        <m:rPr>
                          <m:nor/>
                        </m:rPr>
                        <a:rPr lang="vi-VN" sz="4000">
                          <a:solidFill>
                            <a:schemeClr val="bg1"/>
                          </a:solidFill>
                        </a:rPr>
                        <m:t>th</m:t>
                      </m:r>
                      <m:r>
                        <m:rPr>
                          <m:nor/>
                        </m:rPr>
                        <a:rPr lang="vi-VN" sz="4000">
                          <a:solidFill>
                            <a:schemeClr val="bg1"/>
                          </a:solidFill>
                        </a:rPr>
                        <m:t>ị </m:t>
                      </m:r>
                      <m:r>
                        <m:rPr>
                          <m:nor/>
                        </m:rPr>
                        <a:rPr lang="vi-VN" sz="4000">
                          <a:solidFill>
                            <a:schemeClr val="bg1"/>
                          </a:solidFill>
                        </a:rPr>
                        <m:t>h</m:t>
                      </m:r>
                      <m:r>
                        <m:rPr>
                          <m:nor/>
                        </m:rPr>
                        <a:rPr lang="vi-VN" sz="4000">
                          <a:solidFill>
                            <a:schemeClr val="bg1"/>
                          </a:solidFill>
                        </a:rPr>
                        <m:t>à</m:t>
                      </m:r>
                      <m:r>
                        <m:rPr>
                          <m:nor/>
                        </m:rPr>
                        <a:rPr lang="vi-VN" sz="4000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vi-VN" sz="400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>
                          <a:solidFill>
                            <a:schemeClr val="bg1"/>
                          </a:solidFill>
                        </a:rPr>
                        <m:t>s</m:t>
                      </m:r>
                      <m:r>
                        <m:rPr>
                          <m:nor/>
                        </m:rPr>
                        <a:rPr lang="vi-VN" sz="4000">
                          <a:solidFill>
                            <a:schemeClr val="bg1"/>
                          </a:solidFill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4000">
                          <a:solidFill>
                            <a:schemeClr val="bg1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vi-VN" sz="4000">
                          <a:solidFill>
                            <a:schemeClr val="bg1"/>
                          </a:solidFill>
                        </a:rPr>
                        <m:t>ó đỉ</m:t>
                      </m:r>
                      <m:r>
                        <m:rPr>
                          <m:nor/>
                        </m:rPr>
                        <a:rPr lang="vi-VN" sz="4000">
                          <a:solidFill>
                            <a:schemeClr val="bg1"/>
                          </a:solidFill>
                        </a:rPr>
                        <m:t>nh</m:t>
                      </m:r>
                      <m:r>
                        <m:rPr>
                          <m:nor/>
                        </m:rPr>
                        <a:rPr lang="vi-VN" sz="400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a:rPr lang="vi-VN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vi-VN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 ; −</m:t>
                          </m:r>
                          <m:r>
                            <a:rPr lang="vi-VN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vi-VN" sz="4000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.</a:t>
                  </a:r>
                  <a:endParaRPr lang="en-US" sz="4000" b="1" dirty="0">
                    <a:solidFill>
                      <a:schemeClr val="bg1"/>
                    </a:solidFill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C765D487-69C0-8003-84FB-847030D5D3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2968" y="2091769"/>
                  <a:ext cx="7516214" cy="688400"/>
                </a:xfrm>
                <a:prstGeom prst="rect">
                  <a:avLst/>
                </a:prstGeom>
                <a:blipFill>
                  <a:blip r:embed="rId9"/>
                  <a:stretch>
                    <a:fillRect t="-12295" r="-1929" b="-3196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0D05E997-78B6-1EC3-9FFC-3BC3F4D01E89}"/>
                    </a:ext>
                  </a:extLst>
                </p:cNvPr>
                <p:cNvSpPr/>
                <p:nvPr/>
              </p:nvSpPr>
              <p:spPr>
                <a:xfrm>
                  <a:off x="2423403" y="4067038"/>
                  <a:ext cx="8587631" cy="1232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:r>
                    <a:rPr lang="vi-VN" sz="4000" dirty="0">
                      <a:solidFill>
                        <a:schemeClr val="bg1"/>
                      </a:solidFill>
                    </a:rPr>
                    <a:t>Hàm số đồng biến trên khoảng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vi-VN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 ; +</m:t>
                          </m:r>
                          <m:r>
                            <a:rPr lang="vi-VN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a14:m>
                  <a:r>
                    <a:rPr lang="vi-VN" sz="4000" dirty="0">
                      <a:solidFill>
                        <a:schemeClr val="bg1"/>
                      </a:solidFill>
                    </a:rPr>
                    <a:t>.</a:t>
                  </a:r>
                  <a:endParaRPr lang="en-US" sz="4000" b="1" i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0D05E997-78B6-1EC3-9FFC-3BC3F4D01E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3403" y="4067038"/>
                  <a:ext cx="8587631" cy="1232742"/>
                </a:xfrm>
                <a:prstGeom prst="rect">
                  <a:avLst/>
                </a:prstGeom>
                <a:blipFill>
                  <a:blip r:embed="rId10"/>
                  <a:stretch>
                    <a:fillRect l="-2533" t="-8295" b="-1797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5E59AC3-B649-C7FE-B67D-8EF2D613A953}"/>
                    </a:ext>
                  </a:extLst>
                </p:cNvPr>
                <p:cNvSpPr/>
                <p:nvPr/>
              </p:nvSpPr>
              <p:spPr>
                <a:xfrm>
                  <a:off x="14131374" y="1924049"/>
                  <a:ext cx="8013791" cy="12617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ố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gi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ả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ê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kho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ả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</m:t>
                        </m:r>
                        <m:d>
                          <m:d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 ; </m:t>
                            </m:r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vi-VN" sz="4000"/>
                          <m:t>.</m:t>
                        </m:r>
                      </m:oMath>
                    </m:oMathPara>
                  </a14:m>
                  <a:endParaRPr lang="en-US" sz="4000" b="1" i="1" dirty="0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5E59AC3-B649-C7FE-B67D-8EF2D613A9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31374" y="1924049"/>
                  <a:ext cx="8013791" cy="126177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B85045BD-B48F-3D87-84B4-D3A1F1BD87CA}"/>
                    </a:ext>
                  </a:extLst>
                </p:cNvPr>
                <p:cNvSpPr/>
                <p:nvPr/>
              </p:nvSpPr>
              <p:spPr>
                <a:xfrm>
                  <a:off x="14317713" y="4004052"/>
                  <a:ext cx="8429730" cy="1292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ụ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đố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ứ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ủ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đồ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ị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ố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à đườ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ẳ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 = 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B85045BD-B48F-3D87-84B4-D3A1F1BD87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17713" y="4004052"/>
                  <a:ext cx="8429730" cy="129288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A5A8387-C508-A5E3-82C7-786AF446FC16}"/>
                  </a:ext>
                </a:extLst>
              </p:cNvPr>
              <p:cNvSpPr txBox="1"/>
              <p:nvPr/>
            </p:nvSpPr>
            <p:spPr>
              <a:xfrm>
                <a:off x="614894" y="8590763"/>
                <a:ext cx="11653306" cy="5858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59840" algn="just">
                  <a:lnSpc>
                    <a:spcPct val="115000"/>
                  </a:lnSpc>
                  <a:spcAft>
                    <a:spcPts val="1600"/>
                  </a:spcAft>
                </a:pPr>
                <a:r>
                  <a:rPr lang="vi-VN" sz="36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 D</a:t>
                </a:r>
                <a:endParaRPr lang="en-US" sz="3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259840" algn="just">
                  <a:lnSpc>
                    <a:spcPct val="115000"/>
                  </a:lnSpc>
                  <a:spcAft>
                    <a:spcPts val="1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 hàm số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 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 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 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 −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 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 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259840" algn="just">
                  <a:lnSpc>
                    <a:spcPct val="115000"/>
                  </a:lnSpc>
                  <a:spcAft>
                    <a:spcPts val="1600"/>
                  </a:spcAft>
                </a:pP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án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A, B, C.</a:t>
                </a:r>
              </a:p>
              <a:p>
                <a:pPr marL="1259840" algn="just">
                  <a:lnSpc>
                    <a:spcPct val="115000"/>
                  </a:lnSpc>
                  <a:spcAft>
                    <a:spcPts val="1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- Trục đối xứng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vi-V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vi-V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vi-V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Đáp án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sai.</a:t>
                </a:r>
                <a:endParaRPr lang="en-US" sz="3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259840" algn="just">
                  <a:lnSpc>
                    <a:spcPct val="115000"/>
                  </a:lnSpc>
                  <a:spcAft>
                    <a:spcPts val="1600"/>
                  </a:spcAft>
                </a:pPr>
                <a:endParaRPr lang="en-US" sz="3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259840" algn="just">
                  <a:lnSpc>
                    <a:spcPct val="115000"/>
                  </a:lnSpc>
                  <a:spcAft>
                    <a:spcPts val="1600"/>
                  </a:spcAft>
                </a:pPr>
                <a:endParaRPr lang="en-US" sz="3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A5A8387-C508-A5E3-82C7-786AF446F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94" y="8590763"/>
                <a:ext cx="11653306" cy="5858463"/>
              </a:xfrm>
              <a:prstGeom prst="rect">
                <a:avLst/>
              </a:prstGeom>
              <a:blipFill>
                <a:blip r:embed="rId13"/>
                <a:stretch>
                  <a:fillRect t="-1041" r="-15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Picture 56" descr="Chart, line chart, scatter chart&#10;&#10;Description automatically generated">
            <a:extLst>
              <a:ext uri="{FF2B5EF4-FFF2-40B4-BE49-F238E27FC236}">
                <a16:creationId xmlns:a16="http://schemas.microsoft.com/office/drawing/2014/main" id="{CE4CEA01-F762-A526-650D-466065C48E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4040" y="9537858"/>
            <a:ext cx="9548700" cy="2680473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A20EACFC-7437-69E5-4992-789DFBB89EC3}"/>
              </a:ext>
            </a:extLst>
          </p:cNvPr>
          <p:cNvSpPr txBox="1"/>
          <p:nvPr/>
        </p:nvSpPr>
        <p:spPr>
          <a:xfrm>
            <a:off x="13754041" y="8680937"/>
            <a:ext cx="5457986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9840" algn="just">
              <a:lnSpc>
                <a:spcPct val="115000"/>
              </a:lnSpc>
              <a:spcAft>
                <a:spcPts val="1600"/>
              </a:spcAft>
            </a:pP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Bảng biến thiên: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13368481" y="6050148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6562269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2" grpId="0"/>
      <p:bldP spid="58" grpId="0"/>
      <p:bldP spid="9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>
            <a:extLst>
              <a:ext uri="{FF2B5EF4-FFF2-40B4-BE49-F238E27FC236}">
                <a16:creationId xmlns:a16="http://schemas.microsoft.com/office/drawing/2014/main" id="{E96980A4-7DBB-77B1-3813-0D9B722F71D6}"/>
              </a:ext>
            </a:extLst>
          </p:cNvPr>
          <p:cNvGrpSpPr/>
          <p:nvPr/>
        </p:nvGrpSpPr>
        <p:grpSpPr>
          <a:xfrm>
            <a:off x="-96467" y="7441776"/>
            <a:ext cx="23526666" cy="5916900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3" name="Rounded Rectangle 52">
              <a:extLst>
                <a:ext uri="{FF2B5EF4-FFF2-40B4-BE49-F238E27FC236}">
                  <a16:creationId xmlns:a16="http://schemas.microsoft.com/office/drawing/2014/main" id="{427400C1-D22E-47F6-E430-F6C19FF131B8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6CD9924C-4B15-5184-CFBF-CD0F2422E9C0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B9B835A3-73C8-FC09-3E02-D34D5B9078D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" name="TextBox 7">
                <a:extLst>
                  <a:ext uri="{FF2B5EF4-FFF2-40B4-BE49-F238E27FC236}">
                    <a16:creationId xmlns:a16="http://schemas.microsoft.com/office/drawing/2014/main" id="{7EBFFD89-A7A7-2F00-3820-7814565CC3E8}"/>
                  </a:ext>
                </a:extLst>
              </p:cNvPr>
              <p:cNvSpPr txBox="1"/>
              <p:nvPr/>
            </p:nvSpPr>
            <p:spPr>
              <a:xfrm>
                <a:off x="1406056" y="4769078"/>
                <a:ext cx="2872837" cy="744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chemeClr val="accent6">
                        <a:lumMod val="75000"/>
                      </a:schemeClr>
                    </a:solidFill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chemeClr val="accent6">
                      <a:lumMod val="75000"/>
                    </a:schemeClr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9" name="Picture 8">
                <a:extLst>
                  <a:ext uri="{FF2B5EF4-FFF2-40B4-BE49-F238E27FC236}">
                    <a16:creationId xmlns:a16="http://schemas.microsoft.com/office/drawing/2014/main" id="{625ABB33-5215-A62C-5BEE-805C4F9403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53" name="Rounded Rectangle 52"/>
          <p:cNvSpPr/>
          <p:nvPr/>
        </p:nvSpPr>
        <p:spPr>
          <a:xfrm>
            <a:off x="8116732" y="128826"/>
            <a:ext cx="7438188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41" name="Group 40"/>
          <p:cNvGrpSpPr/>
          <p:nvPr/>
        </p:nvGrpSpPr>
        <p:grpSpPr>
          <a:xfrm>
            <a:off x="-94060" y="595573"/>
            <a:ext cx="23783716" cy="2181672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8" y="4403367"/>
              <a:ext cx="17983201" cy="1093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2" cy="1253676"/>
              <a:chOff x="923003" y="3917552"/>
              <a:chExt cx="4048792" cy="12536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50" cy="1114901"/>
                <a:chOff x="2028795" y="4418277"/>
                <a:chExt cx="3609750" cy="1114901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5" y="4480055"/>
                  <a:ext cx="3061080" cy="10531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13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441255" y="5188863"/>
                  <a:ext cx="20721910" cy="9316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000" dirty="0"/>
                    <a:t>Cho parabol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vi-VN" sz="40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vi-VN" sz="4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4000" i="1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40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vi-VN" sz="4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4000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a14:m>
                  <a:r>
                    <a:rPr lang="vi-VN" sz="4000" dirty="0"/>
                    <a:t>. Điểm nào sau đây là đỉnh của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a14:m>
                  <a:r>
                    <a:rPr lang="vi-VN" sz="4000" dirty="0"/>
                    <a:t>?</a:t>
                  </a:r>
                  <a:endParaRPr lang="en-US" sz="4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1255" y="5188863"/>
                  <a:ext cx="20721910" cy="931609"/>
                </a:xfrm>
                <a:prstGeom prst="rect">
                  <a:avLst/>
                </a:prstGeom>
                <a:blipFill>
                  <a:blip r:embed="rId5"/>
                  <a:stretch>
                    <a:fillRect l="-1043" t="-15517" b="-3620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2" y="-41326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43" name="Rectangle 42"/>
          <p:cNvSpPr/>
          <p:nvPr/>
        </p:nvSpPr>
        <p:spPr>
          <a:xfrm>
            <a:off x="6096000" y="7919925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1</a:t>
            </a:r>
            <a:endParaRPr lang="en-US" sz="1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927600" y="2667003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27600" y="2667003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0FF44273-F3BD-4065-83C1-9F448BE9516E}"/>
              </a:ext>
            </a:extLst>
          </p:cNvPr>
          <p:cNvSpPr txBox="1"/>
          <p:nvPr/>
        </p:nvSpPr>
        <p:spPr>
          <a:xfrm>
            <a:off x="8836316" y="15361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Bài tập trắc nghiệm</a:t>
            </a:r>
            <a:endParaRPr lang="en-US" sz="4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489592-C878-C969-9A7C-2A3A1D491703}"/>
                  </a:ext>
                </a:extLst>
              </p:cNvPr>
              <p:cNvSpPr txBox="1"/>
              <p:nvPr/>
            </p:nvSpPr>
            <p:spPr>
              <a:xfrm>
                <a:off x="13332116" y="4563413"/>
                <a:ext cx="260732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vi-VN" sz="3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vi-VN" sz="3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8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489592-C878-C969-9A7C-2A3A1D491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2116" y="4563413"/>
                <a:ext cx="2607320" cy="707886"/>
              </a:xfrm>
              <a:prstGeom prst="rect">
                <a:avLst/>
              </a:prstGeom>
              <a:blipFill>
                <a:blip r:embed="rId8"/>
                <a:stretch>
                  <a:fillRect t="-7759" b="-293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7">
            <a:extLst>
              <a:ext uri="{FF2B5EF4-FFF2-40B4-BE49-F238E27FC236}">
                <a16:creationId xmlns:a16="http://schemas.microsoft.com/office/drawing/2014/main" id="{6DF1C0E9-1123-3891-A3A4-641485782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96853"/>
            <a:ext cx="369397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8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9C13722-6E8D-1E81-78CF-7DD5D45146C6}"/>
                  </a:ext>
                </a:extLst>
              </p:cNvPr>
              <p:cNvSpPr txBox="1"/>
              <p:nvPr/>
            </p:nvSpPr>
            <p:spPr>
              <a:xfrm>
                <a:off x="1044992" y="8843254"/>
                <a:ext cx="21535876" cy="2671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/>
                  <a:t>Chọn A</a:t>
                </a:r>
                <a:endParaRPr lang="en-US" sz="4000" dirty="0"/>
              </a:p>
              <a:p>
                <a:r>
                  <a:rPr lang="vi-VN" sz="4000" dirty="0"/>
                  <a:t>     Hoành độ đỉnh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vi-VN" sz="4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vi-VN" sz="4000" dirty="0"/>
                  <a:t> là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4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</a:rPr>
                      <m:t>−2.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</a:rPr>
                      <m:t>+1=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000" dirty="0"/>
                  <a:t>.</a:t>
                </a:r>
                <a:endParaRPr lang="en-US" sz="4000" dirty="0"/>
              </a:p>
              <a:p>
                <a:r>
                  <a:rPr lang="vi-VN" sz="4000" dirty="0"/>
                  <a:t>Vậy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4000" dirty="0"/>
                  <a:t>.</a:t>
                </a:r>
                <a:endParaRPr lang="en-US" sz="40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9C13722-6E8D-1E81-78CF-7DD5D4514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992" y="8843254"/>
                <a:ext cx="21535876" cy="2671885"/>
              </a:xfrm>
              <a:prstGeom prst="rect">
                <a:avLst/>
              </a:prstGeom>
              <a:blipFill>
                <a:blip r:embed="rId9"/>
                <a:stretch>
                  <a:fillRect l="-991" t="-4566" b="-29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16">
            <a:extLst>
              <a:ext uri="{FF2B5EF4-FFF2-40B4-BE49-F238E27FC236}">
                <a16:creationId xmlns:a16="http://schemas.microsoft.com/office/drawing/2014/main" id="{1EC52E78-4591-2C88-B2D0-6E7C44305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673" y="10474335"/>
            <a:ext cx="369397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8600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796E8F6-CC2E-929C-F524-D76A9B5EDDFC}"/>
              </a:ext>
            </a:extLst>
          </p:cNvPr>
          <p:cNvGrpSpPr/>
          <p:nvPr/>
        </p:nvGrpSpPr>
        <p:grpSpPr>
          <a:xfrm>
            <a:off x="243836" y="4943808"/>
            <a:ext cx="23773808" cy="1724934"/>
            <a:chOff x="425801" y="4926395"/>
            <a:chExt cx="23773808" cy="1724934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7CB5068B-6176-CCDC-E8CC-57925F141A45}"/>
                </a:ext>
              </a:extLst>
            </p:cNvPr>
            <p:cNvGrpSpPr/>
            <p:nvPr/>
          </p:nvGrpSpPr>
          <p:grpSpPr>
            <a:xfrm>
              <a:off x="425801" y="4926395"/>
              <a:ext cx="23445820" cy="1724934"/>
              <a:chOff x="241306" y="2217904"/>
              <a:chExt cx="11722910" cy="862467"/>
            </a:xfrm>
            <a:solidFill>
              <a:srgbClr val="327E3B"/>
            </a:solidFill>
          </p:grpSpPr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5DBD8D60-39BA-D9BD-71B5-104C1E02D218}"/>
                  </a:ext>
                </a:extLst>
              </p:cNvPr>
              <p:cNvSpPr/>
              <p:nvPr/>
            </p:nvSpPr>
            <p:spPr>
              <a:xfrm>
                <a:off x="3634025" y="2224629"/>
                <a:ext cx="2437576" cy="81945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5ED671F3-3629-98F0-BB67-BF1CF96DDBC0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7EEE5681-F65D-5D7C-135D-C586DF786F7A}"/>
                  </a:ext>
                </a:extLst>
              </p:cNvPr>
              <p:cNvSpPr/>
              <p:nvPr/>
            </p:nvSpPr>
            <p:spPr>
              <a:xfrm>
                <a:off x="531852" y="2217904"/>
                <a:ext cx="2468234" cy="851617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C3287312-3F0B-6003-EBAD-F303BC4427AC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E9CEE9E6-A34B-99F6-4397-B46DE5321F9E}"/>
                  </a:ext>
                </a:extLst>
              </p:cNvPr>
              <p:cNvSpPr/>
              <p:nvPr/>
            </p:nvSpPr>
            <p:spPr>
              <a:xfrm>
                <a:off x="6544724" y="2243791"/>
                <a:ext cx="2437576" cy="81945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FFFFBCB1-FDB3-264A-1630-65E92B08D65D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4CD92399-7532-89A2-2862-84DC8049189A}"/>
                  </a:ext>
                </a:extLst>
              </p:cNvPr>
              <p:cNvSpPr/>
              <p:nvPr/>
            </p:nvSpPr>
            <p:spPr>
              <a:xfrm>
                <a:off x="9431374" y="2228755"/>
                <a:ext cx="2532842" cy="851616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FE352377-411A-4E94-7738-B4514FAAAE9F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C63B0D23-6CD2-519A-4A29-B23F02FAA188}"/>
                    </a:ext>
                  </a:extLst>
                </p:cNvPr>
                <p:cNvSpPr/>
                <p:nvPr/>
              </p:nvSpPr>
              <p:spPr>
                <a:xfrm>
                  <a:off x="1774783" y="5149387"/>
                  <a:ext cx="2284023" cy="14754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vi-VN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C63B0D23-6CD2-519A-4A29-B23F02FAA1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4783" y="5149387"/>
                  <a:ext cx="2284023" cy="147540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F4D7B04C-FBC4-4B93-E998-0AAE24F1211E}"/>
                    </a:ext>
                  </a:extLst>
                </p:cNvPr>
                <p:cNvSpPr/>
                <p:nvPr/>
              </p:nvSpPr>
              <p:spPr>
                <a:xfrm>
                  <a:off x="7016079" y="5149387"/>
                  <a:ext cx="5652816" cy="147540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vi-VN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4000" b="1" i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F4D7B04C-FBC4-4B93-E998-0AAE24F1211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079" y="5149387"/>
                  <a:ext cx="5652816" cy="147540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DCC76081-F607-F175-9936-D82789F9B374}"/>
                    </a:ext>
                  </a:extLst>
                </p:cNvPr>
                <p:cNvSpPr/>
                <p:nvPr/>
              </p:nvSpPr>
              <p:spPr>
                <a:xfrm>
                  <a:off x="13047935" y="5095449"/>
                  <a:ext cx="5096932" cy="147540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;−</m:t>
                            </m:r>
                            <m:f>
                              <m:fPr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vi-VN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4000" b="1" i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DCC76081-F607-F175-9936-D82789F9B3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47935" y="5095449"/>
                  <a:ext cx="5096932" cy="147540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95A9D333-7D43-92E7-CE0E-3DFCC6255D66}"/>
                    </a:ext>
                  </a:extLst>
                </p:cNvPr>
                <p:cNvSpPr/>
                <p:nvPr/>
              </p:nvSpPr>
              <p:spPr>
                <a:xfrm>
                  <a:off x="19226313" y="5128167"/>
                  <a:ext cx="4973296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0;1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95A9D333-7D43-92E7-CE0E-3DFCC6255D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26313" y="5128167"/>
                  <a:ext cx="4973296" cy="70788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2" name="Oval 91"/>
          <p:cNvSpPr/>
          <p:nvPr/>
        </p:nvSpPr>
        <p:spPr>
          <a:xfrm>
            <a:off x="213743" y="5127650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533886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65" grpId="0"/>
      <p:bldP spid="9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>
            <a:extLst>
              <a:ext uri="{FF2B5EF4-FFF2-40B4-BE49-F238E27FC236}">
                <a16:creationId xmlns:a16="http://schemas.microsoft.com/office/drawing/2014/main" id="{E96980A4-7DBB-77B1-3813-0D9B722F71D6}"/>
              </a:ext>
            </a:extLst>
          </p:cNvPr>
          <p:cNvGrpSpPr/>
          <p:nvPr/>
        </p:nvGrpSpPr>
        <p:grpSpPr>
          <a:xfrm>
            <a:off x="47631" y="7320534"/>
            <a:ext cx="23526666" cy="5916900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3" name="Rounded Rectangle 52">
              <a:extLst>
                <a:ext uri="{FF2B5EF4-FFF2-40B4-BE49-F238E27FC236}">
                  <a16:creationId xmlns:a16="http://schemas.microsoft.com/office/drawing/2014/main" id="{427400C1-D22E-47F6-E430-F6C19FF131B8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6CD9924C-4B15-5184-CFBF-CD0F2422E9C0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B9B835A3-73C8-FC09-3E02-D34D5B9078D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" name="TextBox 7">
                <a:extLst>
                  <a:ext uri="{FF2B5EF4-FFF2-40B4-BE49-F238E27FC236}">
                    <a16:creationId xmlns:a16="http://schemas.microsoft.com/office/drawing/2014/main" id="{7EBFFD89-A7A7-2F00-3820-7814565CC3E8}"/>
                  </a:ext>
                </a:extLst>
              </p:cNvPr>
              <p:cNvSpPr txBox="1"/>
              <p:nvPr/>
            </p:nvSpPr>
            <p:spPr>
              <a:xfrm>
                <a:off x="1406056" y="4769078"/>
                <a:ext cx="2872837" cy="744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chemeClr val="accent6">
                        <a:lumMod val="75000"/>
                      </a:schemeClr>
                    </a:solidFill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chemeClr val="accent6">
                      <a:lumMod val="75000"/>
                    </a:schemeClr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9" name="Picture 8">
                <a:extLst>
                  <a:ext uri="{FF2B5EF4-FFF2-40B4-BE49-F238E27FC236}">
                    <a16:creationId xmlns:a16="http://schemas.microsoft.com/office/drawing/2014/main" id="{625ABB33-5215-A62C-5BEE-805C4F9403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53" name="Rounded Rectangle 52"/>
          <p:cNvSpPr/>
          <p:nvPr/>
        </p:nvSpPr>
        <p:spPr>
          <a:xfrm>
            <a:off x="8116732" y="128826"/>
            <a:ext cx="7438188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41" name="Group 40"/>
          <p:cNvGrpSpPr/>
          <p:nvPr/>
        </p:nvGrpSpPr>
        <p:grpSpPr>
          <a:xfrm>
            <a:off x="-94060" y="595573"/>
            <a:ext cx="23783716" cy="2181672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8" y="4403367"/>
              <a:ext cx="17983201" cy="1093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2" cy="1253676"/>
              <a:chOff x="923003" y="3917552"/>
              <a:chExt cx="4048792" cy="12536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50" cy="1114901"/>
                <a:chOff x="2028795" y="4418277"/>
                <a:chExt cx="3609750" cy="1114901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5" y="4480055"/>
                  <a:ext cx="3061080" cy="10531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14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441255" y="5188863"/>
                  <a:ext cx="20721910" cy="9316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000" dirty="0"/>
                    <a:t>Cho Parabol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vi-VN" sz="400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vi-VN" sz="4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40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sz="400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4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4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00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vi-VN" sz="4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4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00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vi-VN" sz="4000" dirty="0"/>
                    <a:t>. Chọn khẳng định </a:t>
                  </a:r>
                  <a:r>
                    <a:rPr lang="vi-VN" sz="4000" b="1" dirty="0"/>
                    <a:t>sai</a:t>
                  </a:r>
                  <a:r>
                    <a:rPr lang="vi-VN" sz="4000" dirty="0"/>
                    <a:t>?</a:t>
                  </a:r>
                  <a:endParaRPr lang="en-US" sz="4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1255" y="5188863"/>
                  <a:ext cx="20721910" cy="931609"/>
                </a:xfrm>
                <a:prstGeom prst="rect">
                  <a:avLst/>
                </a:prstGeom>
                <a:blipFill>
                  <a:blip r:embed="rId5"/>
                  <a:stretch>
                    <a:fillRect l="-1043" t="-15517" b="-3620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2" y="-41326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43" name="Rectangle 42"/>
          <p:cNvSpPr/>
          <p:nvPr/>
        </p:nvSpPr>
        <p:spPr>
          <a:xfrm>
            <a:off x="6096000" y="7919925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1</a:t>
            </a:r>
            <a:endParaRPr lang="en-US" sz="1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927600" y="2667003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27600" y="2667003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881085" y="8887212"/>
                <a:ext cx="23160446" cy="3602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000" dirty="0"/>
                  <a:t>Dễ thấy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3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vi-VN" sz="4000" dirty="0"/>
                  <a:t> nên hướng bề lõm quay xuống dưới.</a:t>
                </a:r>
                <a:endParaRPr lang="en-US" sz="4000" dirty="0"/>
              </a:p>
              <a:p>
                <a:r>
                  <a:rPr lang="vi-VN" sz="4000" dirty="0"/>
                  <a:t>Ta 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vi-VN" sz="4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vi-VN" sz="4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vi-VN" sz="4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vi-VN" sz="4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vi-VN" sz="4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000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</m:num>
                                <m:den>
                                  <m:r>
                                    <a:rPr lang="vi-VN" sz="40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vi-VN" sz="4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vi-VN" sz="4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vi-VN" sz="4000" dirty="0"/>
                  <a:t> nên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vi-VN" sz="4000" dirty="0"/>
                  <a:t> có tọa độ đỉnh là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>
                            <a:latin typeface="Cambria Math" panose="02040503050406030204" pitchFamily="18" charset="0"/>
                          </a:rPr>
                          <m:t>1;2</m:t>
                        </m:r>
                      </m:e>
                    </m:d>
                  </m:oMath>
                </a14:m>
                <a:r>
                  <a:rPr lang="vi-VN" sz="4000" dirty="0"/>
                  <a:t> và trục đối xứng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vi-VN" sz="4000" dirty="0"/>
                  <a:t>.</a:t>
                </a:r>
                <a:endParaRPr lang="en-US" sz="4000" dirty="0"/>
              </a:p>
              <a:p>
                <a:r>
                  <a:rPr lang="vi-VN" sz="4000" dirty="0"/>
                  <a:t>Mặt khác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>
                            <a:latin typeface="Cambria Math" panose="02040503050406030204" pitchFamily="18" charset="0"/>
                          </a:rPr>
                          <m:t>0;</m:t>
                        </m:r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0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4000" dirty="0"/>
                  <a:t> thuộc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vi-VN" sz="4000" dirty="0"/>
                  <a:t> nên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vi-VN" sz="4000" dirty="0"/>
                  <a:t> đúng.</a:t>
                </a:r>
                <a:endParaRPr lang="en-US" sz="4000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85" y="8887212"/>
                <a:ext cx="23160446" cy="3602718"/>
              </a:xfrm>
              <a:prstGeom prst="rect">
                <a:avLst/>
              </a:prstGeom>
              <a:blipFill>
                <a:blip r:embed="rId8"/>
                <a:stretch>
                  <a:fillRect l="-948" t="-3384" b="-592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0FF44273-F3BD-4065-83C1-9F448BE9516E}"/>
              </a:ext>
            </a:extLst>
          </p:cNvPr>
          <p:cNvSpPr txBox="1"/>
          <p:nvPr/>
        </p:nvSpPr>
        <p:spPr>
          <a:xfrm>
            <a:off x="8836316" y="15361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Bài tập trắc nghiệm</a:t>
            </a:r>
            <a:endParaRPr lang="en-US" sz="4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489592-C878-C969-9A7C-2A3A1D491703}"/>
                  </a:ext>
                </a:extLst>
              </p:cNvPr>
              <p:cNvSpPr txBox="1"/>
              <p:nvPr/>
            </p:nvSpPr>
            <p:spPr>
              <a:xfrm>
                <a:off x="13332116" y="4563413"/>
                <a:ext cx="260732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vi-VN" sz="3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vi-VN" sz="3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8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489592-C878-C969-9A7C-2A3A1D491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2116" y="4563413"/>
                <a:ext cx="2607320" cy="707886"/>
              </a:xfrm>
              <a:prstGeom prst="rect">
                <a:avLst/>
              </a:prstGeom>
              <a:blipFill>
                <a:blip r:embed="rId9"/>
                <a:stretch>
                  <a:fillRect t="-7759" b="-293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BBCDA6F2-4380-6C75-2BAE-B8E31EA3FF3C}"/>
              </a:ext>
            </a:extLst>
          </p:cNvPr>
          <p:cNvGrpSpPr/>
          <p:nvPr/>
        </p:nvGrpSpPr>
        <p:grpSpPr>
          <a:xfrm>
            <a:off x="859921" y="3542698"/>
            <a:ext cx="22236658" cy="3484394"/>
            <a:chOff x="756987" y="1780323"/>
            <a:chExt cx="22236658" cy="348439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22C827F-C0AE-CCF7-2F49-78AA9E3D41BC}"/>
                </a:ext>
              </a:extLst>
            </p:cNvPr>
            <p:cNvGrpSpPr/>
            <p:nvPr/>
          </p:nvGrpSpPr>
          <p:grpSpPr>
            <a:xfrm>
              <a:off x="756987" y="1780323"/>
              <a:ext cx="22236658" cy="3484394"/>
              <a:chOff x="406899" y="644868"/>
              <a:chExt cx="11118329" cy="1742197"/>
            </a:xfrm>
            <a:solidFill>
              <a:srgbClr val="327E3B"/>
            </a:solidFill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CE988D8-765F-F996-55B9-048327021EAA}"/>
                  </a:ext>
                </a:extLst>
              </p:cNvPr>
              <p:cNvSpPr/>
              <p:nvPr/>
            </p:nvSpPr>
            <p:spPr>
              <a:xfrm>
                <a:off x="1044890" y="1769958"/>
                <a:ext cx="4247427" cy="58350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F4FE2420-14C0-78CF-68B9-131E8931ED5C}"/>
                  </a:ext>
                </a:extLst>
              </p:cNvPr>
              <p:cNvSpPr/>
              <p:nvPr/>
            </p:nvSpPr>
            <p:spPr>
              <a:xfrm>
                <a:off x="467241" y="182342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DE06B5C-16E0-D3CC-FAEE-B2A11B4853E0}"/>
                  </a:ext>
                </a:extLst>
              </p:cNvPr>
              <p:cNvSpPr/>
              <p:nvPr/>
            </p:nvSpPr>
            <p:spPr>
              <a:xfrm>
                <a:off x="940416" y="644868"/>
                <a:ext cx="4351901" cy="696941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6473FA3B-ADC9-7D3F-A296-5E4E03E2D8DC}"/>
                  </a:ext>
                </a:extLst>
              </p:cNvPr>
              <p:cNvSpPr/>
              <p:nvPr/>
            </p:nvSpPr>
            <p:spPr>
              <a:xfrm>
                <a:off x="406899" y="644869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A12F08B-2687-5E81-8B61-0A2B3BF41311}"/>
                  </a:ext>
                </a:extLst>
              </p:cNvPr>
              <p:cNvSpPr/>
              <p:nvPr/>
            </p:nvSpPr>
            <p:spPr>
              <a:xfrm>
                <a:off x="7131468" y="651660"/>
                <a:ext cx="4351901" cy="582925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A29B983-D928-E626-CA0A-998B4C6DB14B}"/>
                  </a:ext>
                </a:extLst>
              </p:cNvPr>
              <p:cNvSpPr/>
              <p:nvPr/>
            </p:nvSpPr>
            <p:spPr>
              <a:xfrm>
                <a:off x="6587203" y="715116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4CDA82B-1298-3C2F-6815-5ADD274E2CCA}"/>
                  </a:ext>
                </a:extLst>
              </p:cNvPr>
              <p:cNvSpPr/>
              <p:nvPr/>
            </p:nvSpPr>
            <p:spPr>
              <a:xfrm>
                <a:off x="7173327" y="1798325"/>
                <a:ext cx="4351901" cy="588740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4CAFC89-8B27-2A7A-4E5B-BA1B940720F2}"/>
                  </a:ext>
                </a:extLst>
              </p:cNvPr>
              <p:cNvSpPr/>
              <p:nvPr/>
            </p:nvSpPr>
            <p:spPr>
              <a:xfrm>
                <a:off x="6642997" y="1771864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95A2AB44-3226-B658-C4E5-793A8E276896}"/>
                    </a:ext>
                  </a:extLst>
                </p:cNvPr>
                <p:cNvSpPr/>
                <p:nvPr/>
              </p:nvSpPr>
              <p:spPr>
                <a:xfrm>
                  <a:off x="2032969" y="2091769"/>
                  <a:ext cx="4446217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m:rPr>
                          <m:nor/>
                        </m:rPr>
                        <a:rPr lang="vi-VN" sz="4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ó đỉ</m:t>
                      </m:r>
                      <m:r>
                        <m:rPr>
                          <m:nor/>
                        </m:rPr>
                        <a:rPr lang="vi-VN" sz="4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vi-VN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1;2</m:t>
                          </m:r>
                        </m:e>
                      </m:d>
                    </m:oMath>
                  </a14:m>
                  <a:r>
                    <a:rPr lang="vi-VN" sz="4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  <a:endPara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95A2AB44-3226-B658-C4E5-793A8E2768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2969" y="2091769"/>
                  <a:ext cx="4446217" cy="707886"/>
                </a:xfrm>
                <a:prstGeom prst="rect">
                  <a:avLst/>
                </a:prstGeom>
                <a:blipFill>
                  <a:blip r:embed="rId10"/>
                  <a:stretch>
                    <a:fillRect t="-15517" r="-3836" b="-3620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5CE2B52E-4DBB-C82A-CA55-A194A51F7954}"/>
                    </a:ext>
                  </a:extLst>
                </p:cNvPr>
                <p:cNvSpPr/>
                <p:nvPr/>
              </p:nvSpPr>
              <p:spPr>
                <a:xfrm>
                  <a:off x="2423403" y="4247339"/>
                  <a:ext cx="7916966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 xmlns:m="http://schemas.openxmlformats.org/officeDocument/2006/math">
                      <m:d>
                        <m:dPr>
                          <m:ctrlPr>
                            <a:rPr lang="en-US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𝑃</m:t>
                          </m:r>
                        </m:e>
                      </m:d>
                    </m:oMath>
                  </a14:m>
                  <a:r>
                    <a:rPr lang="vi-VN" sz="3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cắt trục tung tại điểm</a:t>
                  </a:r>
                  <a:r>
                    <a:rPr lang="en-US" sz="3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endParaRPr lang="en-US" sz="4000" b="1" i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5CE2B52E-4DBB-C82A-CA55-A194A51F7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3403" y="4247339"/>
                  <a:ext cx="7916966" cy="646331"/>
                </a:xfrm>
                <a:prstGeom prst="rect">
                  <a:avLst/>
                </a:prstGeom>
                <a:blipFill>
                  <a:blip r:embed="rId11"/>
                  <a:stretch>
                    <a:fillRect t="-16981" b="-3301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DEEF4893-7765-D5C4-25B3-C21E70877637}"/>
                    </a:ext>
                  </a:extLst>
                </p:cNvPr>
                <p:cNvSpPr/>
                <p:nvPr/>
              </p:nvSpPr>
              <p:spPr>
                <a:xfrm>
                  <a:off x="14800921" y="1997183"/>
                  <a:ext cx="7344242" cy="7390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ướ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ề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õ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ê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ê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n</m:t>
                        </m:r>
                      </m:oMath>
                    </m:oMathPara>
                  </a14:m>
                  <a:endParaRPr lang="en-US" sz="4000" b="1" i="1" dirty="0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DEEF4893-7765-D5C4-25B3-C21E708776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00921" y="1997183"/>
                  <a:ext cx="7344242" cy="73904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A8C641CA-753A-72DE-61F7-9ED4A700E8B4}"/>
                    </a:ext>
                  </a:extLst>
                </p:cNvPr>
                <p:cNvSpPr/>
                <p:nvPr/>
              </p:nvSpPr>
              <p:spPr>
                <a:xfrm>
                  <a:off x="14800923" y="4229849"/>
                  <a:ext cx="6953808" cy="7390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ó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ụ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đố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ứ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ng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A8C641CA-753A-72DE-61F7-9ED4A700E8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00923" y="4229849"/>
                  <a:ext cx="6953808" cy="73904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02488A3-8C52-7C50-B906-015BC01C7E9A}"/>
                  </a:ext>
                </a:extLst>
              </p:cNvPr>
              <p:cNvSpPr txBox="1"/>
              <p:nvPr/>
            </p:nvSpPr>
            <p:spPr>
              <a:xfrm>
                <a:off x="1524868" y="5965756"/>
                <a:ext cx="1368304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0;−1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02488A3-8C52-7C50-B906-015BC01C7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868" y="5965756"/>
                <a:ext cx="13683048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Oval 91"/>
          <p:cNvSpPr/>
          <p:nvPr/>
        </p:nvSpPr>
        <p:spPr>
          <a:xfrm>
            <a:off x="13212019" y="3683194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12919165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6" grpId="0"/>
      <p:bldP spid="9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>
            <a:extLst>
              <a:ext uri="{FF2B5EF4-FFF2-40B4-BE49-F238E27FC236}">
                <a16:creationId xmlns:a16="http://schemas.microsoft.com/office/drawing/2014/main" id="{E96980A4-7DBB-77B1-3813-0D9B722F71D6}"/>
              </a:ext>
            </a:extLst>
          </p:cNvPr>
          <p:cNvGrpSpPr/>
          <p:nvPr/>
        </p:nvGrpSpPr>
        <p:grpSpPr>
          <a:xfrm>
            <a:off x="342471" y="8742723"/>
            <a:ext cx="23675174" cy="4575938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3" name="Rounded Rectangle 52">
              <a:extLst>
                <a:ext uri="{FF2B5EF4-FFF2-40B4-BE49-F238E27FC236}">
                  <a16:creationId xmlns:a16="http://schemas.microsoft.com/office/drawing/2014/main" id="{427400C1-D22E-47F6-E430-F6C19FF131B8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6CD9924C-4B15-5184-CFBF-CD0F2422E9C0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84178"/>
              <a:chOff x="410517" y="4648200"/>
              <a:chExt cx="3991941" cy="1084178"/>
            </a:xfrm>
            <a:grpFill/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B9B835A3-73C8-FC09-3E02-D34D5B9078D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" name="TextBox 7">
                <a:extLst>
                  <a:ext uri="{FF2B5EF4-FFF2-40B4-BE49-F238E27FC236}">
                    <a16:creationId xmlns:a16="http://schemas.microsoft.com/office/drawing/2014/main" id="{7EBFFD89-A7A7-2F00-3820-7814565CC3E8}"/>
                  </a:ext>
                </a:extLst>
              </p:cNvPr>
              <p:cNvSpPr txBox="1"/>
              <p:nvPr/>
            </p:nvSpPr>
            <p:spPr>
              <a:xfrm>
                <a:off x="1406055" y="4769078"/>
                <a:ext cx="2872838" cy="963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chemeClr val="accent6">
                        <a:lumMod val="75000"/>
                      </a:schemeClr>
                    </a:solidFill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chemeClr val="accent6">
                      <a:lumMod val="75000"/>
                    </a:schemeClr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9" name="Picture 8">
                <a:extLst>
                  <a:ext uri="{FF2B5EF4-FFF2-40B4-BE49-F238E27FC236}">
                    <a16:creationId xmlns:a16="http://schemas.microsoft.com/office/drawing/2014/main" id="{625ABB33-5215-A62C-5BEE-805C4F9403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53" name="Rounded Rectangle 52"/>
          <p:cNvSpPr/>
          <p:nvPr/>
        </p:nvSpPr>
        <p:spPr>
          <a:xfrm>
            <a:off x="8116732" y="128826"/>
            <a:ext cx="7438188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1229789" y="3563111"/>
            <a:ext cx="22152942" cy="4190770"/>
            <a:chOff x="756987" y="1780323"/>
            <a:chExt cx="22152942" cy="4190770"/>
          </a:xfrm>
        </p:grpSpPr>
        <p:grpSp>
          <p:nvGrpSpPr>
            <p:cNvPr id="94" name="Group 93"/>
            <p:cNvGrpSpPr/>
            <p:nvPr/>
          </p:nvGrpSpPr>
          <p:grpSpPr>
            <a:xfrm>
              <a:off x="756987" y="1780323"/>
              <a:ext cx="22152942" cy="4190770"/>
              <a:chOff x="406899" y="644868"/>
              <a:chExt cx="11076471" cy="2095385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936428" y="1769957"/>
                <a:ext cx="4351901" cy="970296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67241" y="182342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940416" y="644868"/>
                <a:ext cx="4351901" cy="85191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406899" y="644869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7131468" y="651660"/>
                <a:ext cx="4351901" cy="762012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587203" y="715116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7173328" y="1798324"/>
                <a:ext cx="4310042" cy="94192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6642997" y="1771864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2032969" y="2091769"/>
                  <a:ext cx="4590167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ó đỉ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2969" y="2091769"/>
                  <a:ext cx="4590167" cy="7078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2423403" y="4247339"/>
                  <a:ext cx="7916966" cy="14478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1600"/>
                    </a:spcAft>
                    <a:tabLst>
                      <a:tab pos="7199630" algn="l"/>
                      <a:tab pos="10079990" algn="l"/>
                    </a:tabLst>
                  </a:pPr>
                  <a14:m>
                    <m:oMath xmlns:m="http://schemas.openxmlformats.org/officeDocument/2006/math">
                      <m:r>
                        <a:rPr lang="vi-VN" sz="40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vi-VN" sz="40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vi-VN" sz="40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nhận đường thẳng </a:t>
                  </a:r>
                  <a14:m>
                    <m:oMath xmlns:m="http://schemas.openxmlformats.org/officeDocument/2006/math">
                      <m:r>
                        <a:rPr lang="vi-VN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40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0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vi-VN" sz="40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làm trục đối xứng.</a:t>
                  </a:r>
                  <a:endPara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3403" y="4247339"/>
                  <a:ext cx="7916966" cy="1447897"/>
                </a:xfrm>
                <a:prstGeom prst="rect">
                  <a:avLst/>
                </a:prstGeom>
                <a:blipFill>
                  <a:blip r:embed="rId5"/>
                  <a:stretch>
                    <a:fillRect l="-2694" t="-5462" r="-2694" b="-1680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4800921" y="1997183"/>
                  <a:ext cx="7344242" cy="13857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ó đồ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ị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quay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ề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õ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xu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ố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ướ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4000" b="1" i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00921" y="1997183"/>
                  <a:ext cx="7344242" cy="138576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4800923" y="4229849"/>
                  <a:ext cx="6953808" cy="74129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đ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qua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đ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00923" y="4229849"/>
                  <a:ext cx="6953808" cy="74129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2" name="Oval 91"/>
          <p:cNvSpPr/>
          <p:nvPr/>
        </p:nvSpPr>
        <p:spPr>
          <a:xfrm>
            <a:off x="13640927" y="3743622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-468260" y="436432"/>
            <a:ext cx="24090260" cy="2871178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2" cy="1040476"/>
              <a:chOff x="923003" y="3917552"/>
              <a:chExt cx="404879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50" cy="861996"/>
                <a:chOff x="2028795" y="4418277"/>
                <a:chExt cx="360975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5" y="4480055"/>
                  <a:ext cx="3061080" cy="800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15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441253" y="5192293"/>
                  <a:ext cx="20691250" cy="707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000" dirty="0"/>
                    <a:t>Cho </a:t>
                  </a:r>
                  <a14:m>
                    <m:oMath xmlns:m="http://schemas.openxmlformats.org/officeDocument/2006/math">
                      <m:r>
                        <a:rPr lang="vi-VN" sz="40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vi-VN" sz="400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vi-VN" sz="4000" dirty="0"/>
                    <a:t> : </a:t>
                  </a:r>
                  <a14:m>
                    <m:oMath xmlns:m="http://schemas.openxmlformats.org/officeDocument/2006/math">
                      <m:r>
                        <a:rPr lang="vi-VN" sz="4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40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4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4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vi-VN" sz="4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4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000"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vi-VN" sz="4000" dirty="0"/>
                    <a:t>. Trong các mệnh đề sau, mệnh đề nào sai?</a:t>
                  </a:r>
                  <a:endParaRPr lang="en-US" sz="40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1253" y="5192293"/>
                  <a:ext cx="20691250" cy="707885"/>
                </a:xfrm>
                <a:prstGeom prst="rect">
                  <a:avLst/>
                </a:prstGeom>
                <a:blipFill>
                  <a:blip r:embed="rId9"/>
                  <a:stretch>
                    <a:fillRect l="-1031" t="-17241" b="-3448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2" y="-41326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43" name="Rectangle 42"/>
          <p:cNvSpPr/>
          <p:nvPr/>
        </p:nvSpPr>
        <p:spPr>
          <a:xfrm>
            <a:off x="6096000" y="7919925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1</a:t>
            </a:r>
            <a:endParaRPr lang="en-US" sz="1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927600" y="2667003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14400" imgH="198720" progId="Equation.DSMT4">
                  <p:embed/>
                </p:oleObj>
              </mc:Choice>
              <mc:Fallback>
                <p:oleObj name="Equation" r:id="rId10" imgW="914400" imgH="1987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27600" y="2667003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859921" y="9853633"/>
                <a:ext cx="2318161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1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vi-V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nên bề lõm hướng lên.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21" y="9853633"/>
                <a:ext cx="23181610" cy="1323439"/>
              </a:xfrm>
              <a:prstGeom prst="rect">
                <a:avLst/>
              </a:prstGeom>
              <a:blipFill>
                <a:blip r:embed="rId12"/>
                <a:stretch>
                  <a:fillRect t="-82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0FF44273-F3BD-4065-83C1-9F448BE9516E}"/>
              </a:ext>
            </a:extLst>
          </p:cNvPr>
          <p:cNvSpPr txBox="1"/>
          <p:nvPr/>
        </p:nvSpPr>
        <p:spPr>
          <a:xfrm>
            <a:off x="8135324" y="56672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Bài tập trắc nghiệm</a:t>
            </a:r>
            <a:endParaRPr lang="en-US" sz="4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25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8" grpId="0"/>
      <p:bldP spid="5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7924800" y="856976"/>
            <a:ext cx="7438188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4" name="Group 93"/>
          <p:cNvGrpSpPr/>
          <p:nvPr/>
        </p:nvGrpSpPr>
        <p:grpSpPr>
          <a:xfrm>
            <a:off x="269929" y="7061256"/>
            <a:ext cx="23316606" cy="1424800"/>
            <a:chOff x="241306" y="2217905"/>
            <a:chExt cx="11658303" cy="712400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oMath>
                    </m:oMathPara>
                  </a14:m>
                  <a:endPara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17905"/>
                  <a:ext cx="2468235" cy="712400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oMath>
                    </m:oMathPara>
                  </a14:m>
                  <a:endPara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17905"/>
                  <a:ext cx="2468235" cy="7124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oMath>
                    </m:oMathPara>
                  </a14:m>
                  <a:endPara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431374" y="2228755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oMath>
                    </m:oMathPara>
                  </a14:m>
                  <a:endPara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31374" y="2228755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1" y="8667516"/>
            <a:ext cx="24153914" cy="4762968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ounded Rectangle 52">
                  <a:extLst>
                    <a:ext uri="{FF2B5EF4-FFF2-40B4-BE49-F238E27FC236}">
                      <a16:creationId xmlns:a16="http://schemas.microsoft.com/office/drawing/2014/main" id="{759B51B4-5503-487D-8BB6-7122D6F91EED}"/>
                    </a:ext>
                  </a:extLst>
                </p:cNvPr>
                <p:cNvSpPr/>
                <p:nvPr/>
              </p:nvSpPr>
              <p:spPr>
                <a:xfrm>
                  <a:off x="353961" y="4991101"/>
                  <a:ext cx="23848520" cy="5119233"/>
                </a:xfrm>
                <a:prstGeom prst="roundRect">
                  <a:avLst>
                    <a:gd name="adj" fmla="val 2239"/>
                  </a:avLst>
                </a:prstGeom>
                <a:grpFill/>
                <a:ln w="28575">
                  <a:solidFill>
                    <a:schemeClr val="accent3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914400" indent="-914400">
                    <a:lnSpc>
                      <a:spcPct val="115000"/>
                    </a:lnSpc>
                    <a:spcBef>
                      <a:spcPts val="1200"/>
                    </a:spcBef>
                  </a:pP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cắt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trục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tung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tung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bằng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nên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loại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B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C</a:t>
                  </a:r>
                  <a:endParaRPr lang="en-US" sz="48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1259840" indent="-914400">
                    <a:lnSpc>
                      <a:spcPct val="115000"/>
                    </a:lnSpc>
                    <a:spcBef>
                      <a:spcPts val="1200"/>
                    </a:spcBef>
                  </a:pP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Hoành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đỉnh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4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nên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ta </a:t>
                  </a:r>
                  <a:r>
                    <a:rPr lang="vi-VN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loại A và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chọn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8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5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Rounded Rectangle 52">
                  <a:extLst>
                    <a:ext uri="{FF2B5EF4-FFF2-40B4-BE49-F238E27FC236}">
                      <a16:creationId xmlns:a16="http://schemas.microsoft.com/office/drawing/2014/main" id="{759B51B4-5503-487D-8BB6-7122D6F91E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961" y="4991101"/>
                  <a:ext cx="23848520" cy="5119233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7"/>
                  <a:stretch>
                    <a:fillRect l="-407"/>
                  </a:stretch>
                </a:blipFill>
                <a:ln w="28575">
                  <a:solidFill>
                    <a:schemeClr val="accent3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83373"/>
              <a:chOff x="410517" y="4648200"/>
              <a:chExt cx="3991941" cy="10833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5" y="4769080"/>
                <a:ext cx="2872839" cy="962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2" name="Oval 91"/>
          <p:cNvSpPr/>
          <p:nvPr/>
        </p:nvSpPr>
        <p:spPr>
          <a:xfrm>
            <a:off x="314811" y="5457746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-199889" y="1394344"/>
            <a:ext cx="24090262" cy="5487408"/>
            <a:chOff x="923003" y="3917552"/>
            <a:chExt cx="24090262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741054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434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2" cy="742184"/>
              <a:chOff x="923003" y="3917552"/>
              <a:chExt cx="4048792" cy="742184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7" y="4056327"/>
                <a:ext cx="3609748" cy="496999"/>
                <a:chOff x="2028797" y="4418277"/>
                <a:chExt cx="3609748" cy="496999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531827" y="2915247"/>
                  <a:ext cx="496999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5" y="4480055"/>
                  <a:ext cx="3061080" cy="4186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16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742184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2" y="-41326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43" name="Rectangle 42"/>
          <p:cNvSpPr/>
          <p:nvPr/>
        </p:nvSpPr>
        <p:spPr>
          <a:xfrm>
            <a:off x="6096000" y="7919923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1</a:t>
            </a:r>
            <a:endParaRPr lang="en-US" sz="1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927600" y="2667001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14400" imgH="198720" progId="Equation.DSMT4">
                  <p:embed/>
                </p:oleObj>
              </mc:Choice>
              <mc:Fallback>
                <p:oleObj name="Equation" r:id="rId10" imgW="914400" imgH="1987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27600" y="2667001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0FF44273-F3BD-4065-83C1-9F448BE9516E}"/>
              </a:ext>
            </a:extLst>
          </p:cNvPr>
          <p:cNvSpPr txBox="1"/>
          <p:nvPr/>
        </p:nvSpPr>
        <p:spPr>
          <a:xfrm>
            <a:off x="8649764" y="8382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Bài tập trắc nghiệm</a:t>
            </a:r>
            <a:endParaRPr lang="en-US" sz="4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F75805-5698-A29D-32C8-09901C633420}"/>
              </a:ext>
            </a:extLst>
          </p:cNvPr>
          <p:cNvSpPr txBox="1"/>
          <p:nvPr/>
        </p:nvSpPr>
        <p:spPr>
          <a:xfrm>
            <a:off x="493628" y="2884598"/>
            <a:ext cx="14187052" cy="1945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9840" indent="-1259840" algn="just">
              <a:lnSpc>
                <a:spcPct val="115000"/>
              </a:lnSpc>
              <a:spcBef>
                <a:spcPts val="1200"/>
              </a:spcBef>
              <a:tabLst>
                <a:tab pos="1259840" algn="l"/>
              </a:tabLst>
            </a:pP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9840" indent="-1259840" algn="just">
              <a:lnSpc>
                <a:spcPct val="115000"/>
              </a:lnSpc>
              <a:spcBef>
                <a:spcPts val="1200"/>
              </a:spcBef>
              <a:tabLst>
                <a:tab pos="1259840" algn="l"/>
              </a:tabLst>
            </a:pP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A;B;C;D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EB8D9AD-2555-48A9-3ECA-5C54CC6E10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59949" y="2499322"/>
            <a:ext cx="4223106" cy="420090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A94256C9-5638-D4E1-E2BC-957327EC42E8}"/>
              </a:ext>
            </a:extLst>
          </p:cNvPr>
          <p:cNvSpPr/>
          <p:nvPr/>
        </p:nvSpPr>
        <p:spPr>
          <a:xfrm>
            <a:off x="18235004" y="7096424"/>
            <a:ext cx="1235612" cy="12345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7011121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7924800" y="856976"/>
            <a:ext cx="7438188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4" name="Group 93"/>
          <p:cNvGrpSpPr/>
          <p:nvPr/>
        </p:nvGrpSpPr>
        <p:grpSpPr>
          <a:xfrm>
            <a:off x="453676" y="4437148"/>
            <a:ext cx="21644080" cy="6135920"/>
            <a:chOff x="241306" y="2217905"/>
            <a:chExt cx="10822040" cy="3067960"/>
          </a:xfrm>
          <a:solidFill>
            <a:srgbClr val="327E3B"/>
          </a:solidFill>
        </p:grpSpPr>
        <p:sp>
          <p:nvSpPr>
            <p:cNvPr id="61" name="Rectangle 60"/>
            <p:cNvSpPr/>
            <p:nvPr/>
          </p:nvSpPr>
          <p:spPr>
            <a:xfrm>
              <a:off x="541374" y="3077857"/>
              <a:ext cx="10521972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241306" y="3136358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31851" y="2217905"/>
              <a:ext cx="10531495" cy="7124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41374" y="3873227"/>
              <a:ext cx="10503559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59718" y="3951623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13438" y="4668597"/>
              <a:ext cx="1053149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295040" y="4717800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447789" y="4584666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-216434" y="1330629"/>
            <a:ext cx="24090260" cy="2953046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7"/>
              <a:ext cx="17983200" cy="807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2" cy="1040476"/>
              <a:chOff x="923003" y="3917552"/>
              <a:chExt cx="404879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50" cy="839812"/>
                <a:chOff x="2028795" y="4418277"/>
                <a:chExt cx="3609750" cy="839812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5" y="4480055"/>
                  <a:ext cx="3061080" cy="7780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17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2" y="-41326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43" name="Rectangle 42"/>
          <p:cNvSpPr/>
          <p:nvPr/>
        </p:nvSpPr>
        <p:spPr>
          <a:xfrm>
            <a:off x="6096000" y="7919923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1</a:t>
            </a:r>
            <a:endParaRPr lang="en-US" sz="1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927600" y="2667001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67001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0FF44273-F3BD-4065-83C1-9F448BE9516E}"/>
              </a:ext>
            </a:extLst>
          </p:cNvPr>
          <p:cNvSpPr txBox="1"/>
          <p:nvPr/>
        </p:nvSpPr>
        <p:spPr>
          <a:xfrm>
            <a:off x="8649764" y="8382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Bài tập trắc nghiệm</a:t>
            </a:r>
            <a:endParaRPr lang="en-US" sz="4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D05F70C-AE87-BF49-40CE-5257CE3FAE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0748" y="2264820"/>
            <a:ext cx="25797132" cy="13305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2DACCA-4B22-749E-2805-BAAD04BC19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167" y="4499374"/>
            <a:ext cx="19869630" cy="11311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6F8E454-1DCD-FDFE-E37B-81841278CE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1224" y="6382812"/>
            <a:ext cx="21007116" cy="10080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FDEA555-246C-14F8-0BD0-17AF08CFF1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51223" y="7988467"/>
            <a:ext cx="20850618" cy="10005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09C66B-63D2-6E01-756C-C4CBB4E840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5167" y="9331864"/>
            <a:ext cx="19675174" cy="1110736"/>
          </a:xfrm>
          <a:prstGeom prst="rect">
            <a:avLst/>
          </a:prstGeom>
        </p:spPr>
      </p:pic>
      <p:grpSp>
        <p:nvGrpSpPr>
          <p:cNvPr id="21" name="Group 3">
            <a:extLst>
              <a:ext uri="{FF2B5EF4-FFF2-40B4-BE49-F238E27FC236}">
                <a16:creationId xmlns:a16="http://schemas.microsoft.com/office/drawing/2014/main" id="{3D4AE8D1-21BC-6A04-FE60-A4D1A0496A8A}"/>
              </a:ext>
            </a:extLst>
          </p:cNvPr>
          <p:cNvGrpSpPr/>
          <p:nvPr/>
        </p:nvGrpSpPr>
        <p:grpSpPr>
          <a:xfrm>
            <a:off x="-280085" y="10437471"/>
            <a:ext cx="24153914" cy="3060534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2" name="Rounded Rectangle 52">
              <a:extLst>
                <a:ext uri="{FF2B5EF4-FFF2-40B4-BE49-F238E27FC236}">
                  <a16:creationId xmlns:a16="http://schemas.microsoft.com/office/drawing/2014/main" id="{ABA0EE66-011A-4B4E-6F1C-8AA91E90FB75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23" name="Group 5">
              <a:extLst>
                <a:ext uri="{FF2B5EF4-FFF2-40B4-BE49-F238E27FC236}">
                  <a16:creationId xmlns:a16="http://schemas.microsoft.com/office/drawing/2014/main" id="{6BE43CDF-6A83-3821-FEBA-85DA975C9EA9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750963"/>
              <a:chOff x="410517" y="4648200"/>
              <a:chExt cx="3991941" cy="1750963"/>
            </a:xfrm>
            <a:grpFill/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25F7ED31-C1A0-2E6F-4CF4-F8AA3757301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5" name="TextBox 7">
                <a:extLst>
                  <a:ext uri="{FF2B5EF4-FFF2-40B4-BE49-F238E27FC236}">
                    <a16:creationId xmlns:a16="http://schemas.microsoft.com/office/drawing/2014/main" id="{CFB97410-72CA-FBFD-7FA9-A1C29B07CFB3}"/>
                  </a:ext>
                </a:extLst>
              </p:cNvPr>
              <p:cNvSpPr txBox="1"/>
              <p:nvPr/>
            </p:nvSpPr>
            <p:spPr>
              <a:xfrm>
                <a:off x="1406055" y="4769080"/>
                <a:ext cx="2872839" cy="864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4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4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26" name="Picture 8">
                <a:extLst>
                  <a:ext uri="{FF2B5EF4-FFF2-40B4-BE49-F238E27FC236}">
                    <a16:creationId xmlns:a16="http://schemas.microsoft.com/office/drawing/2014/main" id="{5F68E5D2-DA88-38E0-C5AF-18C05BEB8E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8" cy="17509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3B5C724F-7C93-63F1-383D-19B19FB69B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5451" y="11011659"/>
            <a:ext cx="19408426" cy="253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74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7924800" y="856976"/>
            <a:ext cx="7438188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4" name="Group 93"/>
          <p:cNvGrpSpPr/>
          <p:nvPr/>
        </p:nvGrpSpPr>
        <p:grpSpPr>
          <a:xfrm>
            <a:off x="453676" y="4437148"/>
            <a:ext cx="21644080" cy="6135920"/>
            <a:chOff x="241306" y="2217905"/>
            <a:chExt cx="10822040" cy="3067960"/>
          </a:xfrm>
          <a:solidFill>
            <a:srgbClr val="327E3B"/>
          </a:solidFill>
        </p:grpSpPr>
        <p:sp>
          <p:nvSpPr>
            <p:cNvPr id="61" name="Rectangle 60"/>
            <p:cNvSpPr/>
            <p:nvPr/>
          </p:nvSpPr>
          <p:spPr>
            <a:xfrm>
              <a:off x="541374" y="3077857"/>
              <a:ext cx="10521972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241306" y="3136358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31851" y="2217905"/>
              <a:ext cx="10531495" cy="7124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41374" y="3873227"/>
              <a:ext cx="10503559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59718" y="3951623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13438" y="4668597"/>
              <a:ext cx="1053149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295040" y="4717800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447789" y="4584666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-216434" y="1330629"/>
            <a:ext cx="24090260" cy="2953046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7"/>
              <a:ext cx="17983200" cy="807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2" cy="1040476"/>
              <a:chOff x="923003" y="3917552"/>
              <a:chExt cx="404879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50" cy="839812"/>
                <a:chOff x="2028795" y="4418277"/>
                <a:chExt cx="3609750" cy="839812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5" y="4480055"/>
                  <a:ext cx="3061080" cy="7780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18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2" y="-41326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43" name="Rectangle 42"/>
          <p:cNvSpPr/>
          <p:nvPr/>
        </p:nvSpPr>
        <p:spPr>
          <a:xfrm>
            <a:off x="6096000" y="7919923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1</a:t>
            </a:r>
            <a:endParaRPr lang="en-US" sz="1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927600" y="2667001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67001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0FF44273-F3BD-4065-83C1-9F448BE9516E}"/>
              </a:ext>
            </a:extLst>
          </p:cNvPr>
          <p:cNvSpPr txBox="1"/>
          <p:nvPr/>
        </p:nvSpPr>
        <p:spPr>
          <a:xfrm>
            <a:off x="8649764" y="8382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Bài tập trắc nghiệm</a:t>
            </a:r>
            <a:endParaRPr lang="en-US" sz="4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3D4AE8D1-21BC-6A04-FE60-A4D1A0496A8A}"/>
              </a:ext>
            </a:extLst>
          </p:cNvPr>
          <p:cNvGrpSpPr/>
          <p:nvPr/>
        </p:nvGrpSpPr>
        <p:grpSpPr>
          <a:xfrm>
            <a:off x="-280085" y="10437471"/>
            <a:ext cx="24153914" cy="3060534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2" name="Rounded Rectangle 52">
              <a:extLst>
                <a:ext uri="{FF2B5EF4-FFF2-40B4-BE49-F238E27FC236}">
                  <a16:creationId xmlns:a16="http://schemas.microsoft.com/office/drawing/2014/main" id="{ABA0EE66-011A-4B4E-6F1C-8AA91E90FB75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23" name="Group 5">
              <a:extLst>
                <a:ext uri="{FF2B5EF4-FFF2-40B4-BE49-F238E27FC236}">
                  <a16:creationId xmlns:a16="http://schemas.microsoft.com/office/drawing/2014/main" id="{6BE43CDF-6A83-3821-FEBA-85DA975C9EA9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750963"/>
              <a:chOff x="410517" y="4648200"/>
              <a:chExt cx="3991941" cy="1750963"/>
            </a:xfrm>
            <a:grpFill/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25F7ED31-C1A0-2E6F-4CF4-F8AA3757301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5" name="TextBox 7">
                <a:extLst>
                  <a:ext uri="{FF2B5EF4-FFF2-40B4-BE49-F238E27FC236}">
                    <a16:creationId xmlns:a16="http://schemas.microsoft.com/office/drawing/2014/main" id="{CFB97410-72CA-FBFD-7FA9-A1C29B07CFB3}"/>
                  </a:ext>
                </a:extLst>
              </p:cNvPr>
              <p:cNvSpPr txBox="1"/>
              <p:nvPr/>
            </p:nvSpPr>
            <p:spPr>
              <a:xfrm>
                <a:off x="1406055" y="4769080"/>
                <a:ext cx="2872839" cy="864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4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4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26" name="Picture 8">
                <a:extLst>
                  <a:ext uri="{FF2B5EF4-FFF2-40B4-BE49-F238E27FC236}">
                    <a16:creationId xmlns:a16="http://schemas.microsoft.com/office/drawing/2014/main" id="{5F68E5D2-DA88-38E0-C5AF-18C05BEB8E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8" cy="17509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75B7173-D63E-09CD-CAF5-EE9F862D74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6256" y="2533265"/>
            <a:ext cx="21775332" cy="12237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18C716-2F77-B6F3-A750-55D53E4A6E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5771" y="4428329"/>
            <a:ext cx="22539078" cy="12724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6C17FA-33E9-CFB5-1761-B5D4DD3AB7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5770" y="6021639"/>
            <a:ext cx="23518784" cy="13277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2CEADB-680E-3BDE-9CD6-5EE5930D65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7710" y="7694500"/>
            <a:ext cx="21444412" cy="121061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04A7D3B-EC84-23E7-00B5-4BAEE3DFF8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7709" y="9556117"/>
            <a:ext cx="22255538" cy="106794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3B77A46-66B8-9EFA-1E90-4FB2AD25CF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407" y="10716300"/>
            <a:ext cx="21339174" cy="278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56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7924800" y="856976"/>
            <a:ext cx="7438188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4" name="Group 93"/>
          <p:cNvGrpSpPr/>
          <p:nvPr/>
        </p:nvGrpSpPr>
        <p:grpSpPr>
          <a:xfrm>
            <a:off x="269928" y="7061256"/>
            <a:ext cx="23620444" cy="2999936"/>
            <a:chOff x="241306" y="2217905"/>
            <a:chExt cx="11810222" cy="1499968"/>
          </a:xfrm>
          <a:solidFill>
            <a:srgbClr val="327E3B"/>
          </a:solidFill>
        </p:grpSpPr>
        <p:sp>
          <p:nvSpPr>
            <p:cNvPr id="61" name="Rectangle 60"/>
            <p:cNvSpPr/>
            <p:nvPr/>
          </p:nvSpPr>
          <p:spPr>
            <a:xfrm>
              <a:off x="6773994" y="2250049"/>
              <a:ext cx="5277534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6465091" y="2317152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31851" y="2217905"/>
              <a:ext cx="5530448" cy="7124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22240" y="3100605"/>
              <a:ext cx="5530448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86974" y="3146279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782107" y="3010720"/>
              <a:ext cx="526942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6501861" y="3108903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115043" y="9874583"/>
            <a:ext cx="24153914" cy="3586046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5" y="4769079"/>
                <a:ext cx="2872839" cy="835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8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2" name="Oval 91"/>
          <p:cNvSpPr/>
          <p:nvPr/>
        </p:nvSpPr>
        <p:spPr>
          <a:xfrm>
            <a:off x="314811" y="5457746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-199889" y="1394344"/>
            <a:ext cx="24090262" cy="5487408"/>
            <a:chOff x="923003" y="3917552"/>
            <a:chExt cx="24090262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741054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434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2" cy="742184"/>
              <a:chOff x="923003" y="3917552"/>
              <a:chExt cx="4048792" cy="742184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7" y="4056327"/>
                <a:ext cx="3609748" cy="496999"/>
                <a:chOff x="2028797" y="4418277"/>
                <a:chExt cx="3609748" cy="496999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531827" y="2915247"/>
                  <a:ext cx="496999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5" y="4480055"/>
                  <a:ext cx="3061080" cy="4186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19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742184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2" y="-41326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43" name="Rectangle 42"/>
          <p:cNvSpPr/>
          <p:nvPr/>
        </p:nvSpPr>
        <p:spPr>
          <a:xfrm>
            <a:off x="6096000" y="7919923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1</a:t>
            </a:r>
            <a:endParaRPr lang="en-US" sz="1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927600" y="2667001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27600" y="2667001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0FF44273-F3BD-4065-83C1-9F448BE9516E}"/>
              </a:ext>
            </a:extLst>
          </p:cNvPr>
          <p:cNvSpPr txBox="1"/>
          <p:nvPr/>
        </p:nvSpPr>
        <p:spPr>
          <a:xfrm>
            <a:off x="8649764" y="8382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Bài tập trắc nghiệm</a:t>
            </a:r>
            <a:endParaRPr lang="en-US" sz="4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A94256C9-5638-D4E1-E2BC-957327EC42E8}"/>
              </a:ext>
            </a:extLst>
          </p:cNvPr>
          <p:cNvSpPr/>
          <p:nvPr/>
        </p:nvSpPr>
        <p:spPr>
          <a:xfrm>
            <a:off x="12725746" y="8572654"/>
            <a:ext cx="1235612" cy="12345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B3321D-82DC-E2F7-7F05-90BC4C3261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0579" y="2330095"/>
            <a:ext cx="24732066" cy="1161398"/>
          </a:xfrm>
          <a:prstGeom prst="rect">
            <a:avLst/>
          </a:prstGeom>
        </p:spPr>
      </p:pic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9D8B602D-AA3B-A5D5-992B-6B41544687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83422" y="3430317"/>
            <a:ext cx="7203564" cy="2536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0B2377-0188-828F-9432-43E2AB2855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019" y="5609538"/>
            <a:ext cx="24863966" cy="11675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A90A7F-E96F-92F1-2CAA-9CC7BD9BB4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7784" y="7129253"/>
            <a:ext cx="24037200" cy="10485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EEDD6F-9876-FEEA-2196-9D4376230D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61084" y="7300313"/>
            <a:ext cx="22533288" cy="10812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F0C8E9-CA94-8466-C3F2-DACB77F9CD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7785" y="8729849"/>
            <a:ext cx="22966686" cy="12965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60B2CD-574B-81B6-973A-F6DE752A69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228123" y="8714279"/>
            <a:ext cx="23538422" cy="1129506"/>
          </a:xfrm>
          <a:prstGeom prst="rect">
            <a:avLst/>
          </a:prstGeom>
        </p:spPr>
      </p:pic>
      <p:sp>
        <p:nvSpPr>
          <p:cNvPr id="19" name="Rectangle 3">
            <a:extLst>
              <a:ext uri="{FF2B5EF4-FFF2-40B4-BE49-F238E27FC236}">
                <a16:creationId xmlns:a16="http://schemas.microsoft.com/office/drawing/2014/main" id="{F48B3586-8C4B-D10C-4C05-BFE955355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6933" y="1761353"/>
            <a:ext cx="45108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828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3600">
              <a:latin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AA48BAD-35E0-85B9-B7F4-D87F6ACD89E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7776" y="10911517"/>
            <a:ext cx="23088952" cy="140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103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7924800" y="856976"/>
            <a:ext cx="7438188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4" name="Group 93"/>
          <p:cNvGrpSpPr/>
          <p:nvPr/>
        </p:nvGrpSpPr>
        <p:grpSpPr>
          <a:xfrm>
            <a:off x="115042" y="5100354"/>
            <a:ext cx="23620444" cy="2999936"/>
            <a:chOff x="241306" y="2217905"/>
            <a:chExt cx="11810222" cy="1499968"/>
          </a:xfrm>
          <a:solidFill>
            <a:srgbClr val="327E3B"/>
          </a:solidFill>
        </p:grpSpPr>
        <p:sp>
          <p:nvSpPr>
            <p:cNvPr id="61" name="Rectangle 60"/>
            <p:cNvSpPr/>
            <p:nvPr/>
          </p:nvSpPr>
          <p:spPr>
            <a:xfrm>
              <a:off x="6773994" y="2250049"/>
              <a:ext cx="5277534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6465091" y="2317152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31851" y="2217905"/>
              <a:ext cx="5530448" cy="7124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22240" y="3100605"/>
              <a:ext cx="5530448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86974" y="3146279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782107" y="3010720"/>
              <a:ext cx="526942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6501861" y="3108903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115043" y="8261122"/>
            <a:ext cx="24153914" cy="5199508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5" y="4769079"/>
                <a:ext cx="2872839" cy="779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0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0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2" name="Oval 91"/>
          <p:cNvSpPr/>
          <p:nvPr/>
        </p:nvSpPr>
        <p:spPr>
          <a:xfrm>
            <a:off x="132645" y="6938338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-199889" y="1955801"/>
            <a:ext cx="24090262" cy="2767929"/>
            <a:chOff x="923003" y="3316540"/>
            <a:chExt cx="24090262" cy="347218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741054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104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316540"/>
              <a:ext cx="4078718" cy="1343196"/>
              <a:chOff x="923003" y="3316540"/>
              <a:chExt cx="4078718" cy="134319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6" y="3433688"/>
                <a:ext cx="3639675" cy="1119642"/>
                <a:chOff x="2028796" y="3795638"/>
                <a:chExt cx="3639675" cy="1119642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220505" y="2603929"/>
                  <a:ext cx="1119642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666108" y="3830925"/>
                  <a:ext cx="3002363" cy="10038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20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316540"/>
                <a:ext cx="1076356" cy="134319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2" y="-41326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43" name="Rectangle 42"/>
          <p:cNvSpPr/>
          <p:nvPr/>
        </p:nvSpPr>
        <p:spPr>
          <a:xfrm>
            <a:off x="6096000" y="7919923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1</a:t>
            </a:r>
            <a:endParaRPr lang="en-US" sz="1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927600" y="2667001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27600" y="2667001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0FF44273-F3BD-4065-83C1-9F448BE9516E}"/>
              </a:ext>
            </a:extLst>
          </p:cNvPr>
          <p:cNvSpPr txBox="1"/>
          <p:nvPr/>
        </p:nvSpPr>
        <p:spPr>
          <a:xfrm>
            <a:off x="8649764" y="8382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Bài tập trắc nghiệm</a:t>
            </a:r>
            <a:endParaRPr lang="en-US" sz="4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F48B3586-8C4B-D10C-4C05-BFE955355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6933" y="1761353"/>
            <a:ext cx="45108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828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3600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07953C-F4C9-D3B3-D4A1-CBB6598E9D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7783" y="3031398"/>
            <a:ext cx="23896618" cy="1342920"/>
          </a:xfrm>
          <a:prstGeom prst="rect">
            <a:avLst/>
          </a:prstGeom>
        </p:spPr>
      </p:pic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115D6DA-B94E-527A-2008-AA692F1BFA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2379" y="9035562"/>
            <a:ext cx="12819594" cy="275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3B833B-EE4C-B348-801A-B4315F37F6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7001" y="11733664"/>
            <a:ext cx="25041234" cy="15229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E980CE-8F00-9BB0-D416-FBD20A4427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5519" y="5203362"/>
            <a:ext cx="19669150" cy="11103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B8A58E-8AA3-29B7-8AE8-957DBFCC08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62467" y="5353390"/>
            <a:ext cx="20738542" cy="9951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1D5A6C3-A4DC-0005-5479-E62810C082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55401" y="6801888"/>
            <a:ext cx="19669150" cy="11103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FE9F85-E256-F5D1-8DF7-293E7B5850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179831" y="6662227"/>
            <a:ext cx="22489310" cy="98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984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10775"/>
            <a:ext cx="119827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KHÁl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NIỆM HÀM SỐ BẬC HAI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332932"/>
              </p:ext>
            </p:extLst>
          </p:nvPr>
        </p:nvGraphicFramePr>
        <p:xfrm>
          <a:off x="9039225" y="7285038"/>
          <a:ext cx="120650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35" imgH="139518" progId="Equation.DSMT4">
                  <p:embed/>
                </p:oleObj>
              </mc:Choice>
              <mc:Fallback>
                <p:oleObj name="Equation" r:id="rId3" imgW="126835" imgH="139518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9225" y="7285038"/>
                        <a:ext cx="120650" cy="14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352800" y="2855480"/>
            <a:ext cx="17830800" cy="6629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48100" y="4724400"/>
                <a:ext cx="16840200" cy="2891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b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228600" indent="-228600" algn="just">
                  <a:lnSpc>
                    <a:spcPct val="110000"/>
                  </a:lnSpc>
                  <a:spcBef>
                    <a:spcPts val="300"/>
                  </a:spcBef>
                </a:pP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vi-VN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100" y="4724400"/>
                <a:ext cx="16840200" cy="2891561"/>
              </a:xfrm>
              <a:prstGeom prst="rect">
                <a:avLst/>
              </a:prstGeom>
              <a:blipFill>
                <a:blip r:embed="rId6"/>
                <a:stretch>
                  <a:fillRect l="-1448" t="-4430" r="-1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6400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-14842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456556"/>
            <a:ext cx="2279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F0F973C-C42C-459F-BC75-7D02518104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545590"/>
              </p:ext>
            </p:extLst>
          </p:nvPr>
        </p:nvGraphicFramePr>
        <p:xfrm>
          <a:off x="926813" y="200723"/>
          <a:ext cx="21979494" cy="1856677"/>
        </p:xfrm>
        <a:graphic>
          <a:graphicData uri="http://schemas.openxmlformats.org/drawingml/2006/table">
            <a:tbl>
              <a:tblPr firstRow="1" bandRow="1"/>
              <a:tblGrid>
                <a:gridCol w="21979494">
                  <a:extLst>
                    <a:ext uri="{9D8B030D-6E8A-4147-A177-3AD203B41FA5}">
                      <a16:colId xmlns:a16="http://schemas.microsoft.com/office/drawing/2014/main" val="2413322942"/>
                    </a:ext>
                  </a:extLst>
                </a:gridCol>
              </a:tblGrid>
              <a:tr h="1856677"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1828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Hàm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nào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dưới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đây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hàm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bậc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hai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57150" cap="flat" cmpd="dbl" algn="ctr">
                      <a:solidFill>
                        <a:srgbClr val="821A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869745"/>
                  </a:ext>
                </a:extLst>
              </a:tr>
            </a:tbl>
          </a:graphicData>
        </a:graphic>
      </p:graphicFrame>
      <p:sp>
        <p:nvSpPr>
          <p:cNvPr id="27" name="TextBox 56">
            <a:extLst>
              <a:ext uri="{FF2B5EF4-FFF2-40B4-BE49-F238E27FC236}">
                <a16:creationId xmlns:a16="http://schemas.microsoft.com/office/drawing/2014/main" id="{A409DBB5-55E9-4F1D-B6AE-6F64BA363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928" y="5102423"/>
            <a:ext cx="2823727" cy="77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B5F70A35-30F6-4BAB-BAFC-3F0E2DC975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6813" y="2057400"/>
                <a:ext cx="8594945" cy="1135358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en-US" sz="4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 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</m:t>
                    </m:r>
                    <m:r>
                      <m:rPr>
                        <m:nor/>
                      </m:rPr>
                      <a:rPr lang="en-US" sz="4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  </m:t>
                    </m:r>
                  </m:oMath>
                </a14:m>
                <a:endPara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en-US" sz="4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 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−2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+5</m:t>
                        </m:r>
                      </m:den>
                    </m:f>
                  </m:oMath>
                </a14:m>
                <a:endParaRPr lang="en-US" sz="48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en-US" sz="4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 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=−4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+7</m:t>
                    </m:r>
                  </m:oMath>
                </a14:m>
                <a:endParaRPr lang="en-US" sz="48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</m:t>
                    </m:r>
                    <m:r>
                      <a:rPr lang="en-US" sz="4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en-US" sz="4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 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+6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4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sz="4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4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en-US" sz="4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 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−6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m:rPr>
                        <m:nor/>
                      </m:rPr>
                      <a:rPr lang="en-US" sz="4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 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 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en-US" sz="4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 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−5</m:t>
                        </m:r>
                      </m:e>
                    </m:d>
                  </m:oMath>
                </a14:m>
                <a:endParaRPr lang="en-US" sz="46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B5F70A35-30F6-4BAB-BAFC-3F0E2DC97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813" y="2057400"/>
                <a:ext cx="8594945" cy="11353585"/>
              </a:xfrm>
              <a:prstGeom prst="rect">
                <a:avLst/>
              </a:prstGeom>
              <a:blipFill>
                <a:blip r:embed="rId3"/>
                <a:stretch>
                  <a:fillRect b="-1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408835" y="6705600"/>
            <a:ext cx="18473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0" y="-37702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-37702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0" y="-37702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0" y="-37702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09" name="Rectangle 25"/>
          <p:cNvSpPr>
            <a:spLocks noChangeArrowheads="1"/>
          </p:cNvSpPr>
          <p:nvPr/>
        </p:nvSpPr>
        <p:spPr bwMode="auto">
          <a:xfrm>
            <a:off x="0" y="-37702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B516B1-AE6A-ADAE-BBD9-BBC6FA5C9FBD}"/>
                  </a:ext>
                </a:extLst>
              </p:cNvPr>
              <p:cNvSpPr txBox="1"/>
              <p:nvPr/>
            </p:nvSpPr>
            <p:spPr>
              <a:xfrm>
                <a:off x="9523379" y="2300570"/>
                <a:ext cx="13382928" cy="5186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Lời </a:t>
                </a:r>
                <a:r>
                  <a:rPr lang="en-US" b="1" u="sng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457200" indent="-457200" algn="just">
                  <a:lnSpc>
                    <a:spcPct val="11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457200" indent="-89535">
                  <a:lnSpc>
                    <a:spcPct val="11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 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457200" indent="-89535">
                  <a:lnSpc>
                    <a:spcPct val="11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 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+7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 </m:t>
                    </m:r>
                  </m:oMath>
                </a14:m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=7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457200" indent="-89535">
                  <a:lnSpc>
                    <a:spcPct val="11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457200" indent="-89535">
                  <a:lnSpc>
                    <a:spcPct val="11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 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−5</m:t>
                        </m: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−20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B516B1-AE6A-ADAE-BBD9-BBC6FA5C9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3379" y="2300570"/>
                <a:ext cx="13382928" cy="5186035"/>
              </a:xfrm>
              <a:prstGeom prst="rect">
                <a:avLst/>
              </a:prstGeom>
              <a:blipFill>
                <a:blip r:embed="rId4"/>
                <a:stretch>
                  <a:fillRect l="-1594" t="-2350" r="-4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eart 27">
                <a:extLst>
                  <a:ext uri="{FF2B5EF4-FFF2-40B4-BE49-F238E27FC236}">
                    <a16:creationId xmlns:a16="http://schemas.microsoft.com/office/drawing/2014/main" id="{03E536B9-641A-B26F-9F81-18558750F2D8}"/>
                  </a:ext>
                </a:extLst>
              </p:cNvPr>
              <p:cNvSpPr/>
              <p:nvPr/>
            </p:nvSpPr>
            <p:spPr>
              <a:xfrm>
                <a:off x="10058399" y="6705600"/>
                <a:ext cx="13382927" cy="7010400"/>
              </a:xfrm>
              <a:prstGeom prst="hear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 XÉT</a:t>
                </a:r>
              </a:p>
              <a:p>
                <a:pPr algn="ctr"/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   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≠0)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đặc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biệt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=0.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Heart 27">
                <a:extLst>
                  <a:ext uri="{FF2B5EF4-FFF2-40B4-BE49-F238E27FC236}">
                    <a16:creationId xmlns:a16="http://schemas.microsoft.com/office/drawing/2014/main" id="{03E536B9-641A-B26F-9F81-18558750F2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399" y="6705600"/>
                <a:ext cx="13382927" cy="7010400"/>
              </a:xfrm>
              <a:prstGeom prst="hear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6374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5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3758" y="263770"/>
            <a:ext cx="1199751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indent="-914400" algn="just">
              <a:lnSpc>
                <a:spcPct val="110000"/>
              </a:lnSpc>
              <a:spcBef>
                <a:spcPts val="1200"/>
              </a:spcBef>
            </a:pPr>
            <a:r>
              <a:rPr lang="fr-FR" sz="6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2.ĐỒ THỊ CỦA HÀM SỐ BẬC HAI</a:t>
            </a:r>
            <a:endParaRPr lang="vi-VN" sz="6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592" y="1315021"/>
            <a:ext cx="4699168" cy="18776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3659" y="3567636"/>
            <a:ext cx="11051930" cy="86712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8600"/>
          </a:p>
        </p:txBody>
      </p:sp>
      <p:sp>
        <p:nvSpPr>
          <p:cNvPr id="24" name="TextBox 23"/>
          <p:cNvSpPr txBox="1"/>
          <p:nvPr/>
        </p:nvSpPr>
        <p:spPr>
          <a:xfrm>
            <a:off x="705880" y="3823331"/>
            <a:ext cx="10849708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Câu hỏi 1: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Xét hàm số bậc hai</a:t>
            </a:r>
          </a:p>
          <a:p>
            <a:pPr marL="685800" indent="-685800">
              <a:buAutoNum type="alphaLcParenR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ãy điền những số còn thiếu vào bảng giá trị của hàm số trên.</a:t>
            </a:r>
          </a:p>
          <a:p>
            <a:pPr marL="685800" indent="-685800">
              <a:buAutoNum type="alphaLcParenR"/>
            </a:pP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AutoNum type="alphaLcParenR"/>
            </a:pP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AutoNum type="alphaLcParenR"/>
            </a:pP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AutoNum type="alphaLcParenR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Biểu diễn các điểm có tọa độ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x,y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v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ừa tìm được lên trên mặt phẳng tọa độ Oxy.</a:t>
            </a:r>
          </a:p>
          <a:p>
            <a:pPr marL="685800" indent="-685800">
              <a:buAutoNum type="alphaLcParenR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Vẽ đường cong đi qua tất cả các điểm vừa tìm được.</a:t>
            </a:r>
          </a:p>
          <a:p>
            <a:pPr marL="685800" indent="-685800">
              <a:buAutoNum type="alphaLcParenR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Hãy cho biết tọa độ của điểm cao nhất nằm trên đồ thị và phương trình trục đối xứng của đồ thị đó.</a:t>
            </a:r>
            <a:br>
              <a:rPr lang="vi-VN" sz="4000" dirty="0"/>
            </a:br>
            <a:r>
              <a:rPr lang="vi-VN" sz="4000" dirty="0"/>
              <a:t>  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538103"/>
              </p:ext>
            </p:extLst>
          </p:nvPr>
        </p:nvGraphicFramePr>
        <p:xfrm>
          <a:off x="7776207" y="3781850"/>
          <a:ext cx="2852978" cy="778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37974" imgH="228576" progId="Equation.DSMT4">
                  <p:embed/>
                </p:oleObj>
              </mc:Choice>
              <mc:Fallback>
                <p:oleObj name="Equation" r:id="rId3" imgW="837974" imgH="228576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76207" y="3781850"/>
                        <a:ext cx="2852978" cy="778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535343"/>
              </p:ext>
            </p:extLst>
          </p:nvPr>
        </p:nvGraphicFramePr>
        <p:xfrm>
          <a:off x="1447800" y="5791200"/>
          <a:ext cx="9517477" cy="15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992">
                  <a:extLst>
                    <a:ext uri="{9D8B030D-6E8A-4147-A177-3AD203B41FA5}">
                      <a16:colId xmlns:a16="http://schemas.microsoft.com/office/drawing/2014/main" val="2111691930"/>
                    </a:ext>
                  </a:extLst>
                </a:gridCol>
                <a:gridCol w="1586497">
                  <a:extLst>
                    <a:ext uri="{9D8B030D-6E8A-4147-A177-3AD203B41FA5}">
                      <a16:colId xmlns:a16="http://schemas.microsoft.com/office/drawing/2014/main" val="2289382272"/>
                    </a:ext>
                  </a:extLst>
                </a:gridCol>
                <a:gridCol w="1586497">
                  <a:extLst>
                    <a:ext uri="{9D8B030D-6E8A-4147-A177-3AD203B41FA5}">
                      <a16:colId xmlns:a16="http://schemas.microsoft.com/office/drawing/2014/main" val="2963351248"/>
                    </a:ext>
                  </a:extLst>
                </a:gridCol>
                <a:gridCol w="1586497">
                  <a:extLst>
                    <a:ext uri="{9D8B030D-6E8A-4147-A177-3AD203B41FA5}">
                      <a16:colId xmlns:a16="http://schemas.microsoft.com/office/drawing/2014/main" val="2669117257"/>
                    </a:ext>
                  </a:extLst>
                </a:gridCol>
                <a:gridCol w="1586497">
                  <a:extLst>
                    <a:ext uri="{9D8B030D-6E8A-4147-A177-3AD203B41FA5}">
                      <a16:colId xmlns:a16="http://schemas.microsoft.com/office/drawing/2014/main" val="2683639259"/>
                    </a:ext>
                  </a:extLst>
                </a:gridCol>
                <a:gridCol w="1586497">
                  <a:extLst>
                    <a:ext uri="{9D8B030D-6E8A-4147-A177-3AD203B41FA5}">
                      <a16:colId xmlns:a16="http://schemas.microsoft.com/office/drawing/2014/main" val="112106844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X</a:t>
                      </a:r>
                      <a:endParaRPr lang="vi-VN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  <a:endParaRPr lang="vi-VN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extLst>
                  <a:ext uri="{0D108BD9-81ED-4DB2-BD59-A6C34878D82A}">
                    <a16:rowId xmlns:a16="http://schemas.microsoft.com/office/drawing/2014/main" val="3322940108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extLst>
                  <a:ext uri="{0D108BD9-81ED-4DB2-BD59-A6C34878D82A}">
                    <a16:rowId xmlns:a16="http://schemas.microsoft.com/office/drawing/2014/main" val="3931574719"/>
                  </a:ext>
                </a:extLst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12493995" y="3567636"/>
            <a:ext cx="11051930" cy="86712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8600"/>
          </a:p>
        </p:txBody>
      </p:sp>
      <p:sp>
        <p:nvSpPr>
          <p:cNvPr id="34" name="TextBox 33"/>
          <p:cNvSpPr txBox="1"/>
          <p:nvPr/>
        </p:nvSpPr>
        <p:spPr>
          <a:xfrm>
            <a:off x="12680570" y="3823331"/>
            <a:ext cx="10849708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Câu hỏi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Xét hàm số bậc hai </a:t>
            </a:r>
          </a:p>
          <a:p>
            <a:pPr marL="685800" indent="-685800">
              <a:buAutoNum type="alphaLcParenR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ãy điền những số còn thiếu vào bảng giá trị của hàm số trên.</a:t>
            </a:r>
            <a:b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AutoNum type="alphaLcParenR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Biểu diễn các điểm có tọa độ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x,y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v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ừa tìm được lên trên mặt phẳng tọa độ Oxy.</a:t>
            </a:r>
          </a:p>
          <a:p>
            <a:pPr marL="685800" indent="-685800">
              <a:buAutoNum type="alphaLcParenR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Vẽ đường cong đi qua tất cả các điểm vừa tìm được.</a:t>
            </a:r>
          </a:p>
          <a:p>
            <a:pPr marL="685800" indent="-685800">
              <a:buAutoNum type="alphaLcParenR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Hãy cho biết tọa độ của điểm thấp nhất nằm trên đồ thị và phương trình trục đối xứng của đồ thị đó.</a:t>
            </a:r>
            <a:br>
              <a:rPr lang="vi-VN" sz="4000" dirty="0"/>
            </a:br>
            <a:r>
              <a:rPr lang="vi-VN" sz="4000" dirty="0"/>
              <a:t>  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011749"/>
              </p:ext>
            </p:extLst>
          </p:nvPr>
        </p:nvGraphicFramePr>
        <p:xfrm>
          <a:off x="19735800" y="3768970"/>
          <a:ext cx="3163858" cy="790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14284" imgH="228576" progId="Equation.DSMT4">
                  <p:embed/>
                </p:oleObj>
              </mc:Choice>
              <mc:Fallback>
                <p:oleObj name="Equation" r:id="rId5" imgW="914284" imgH="228576" progId="Equation.DSMT4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735800" y="3768970"/>
                        <a:ext cx="3163858" cy="790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015452"/>
              </p:ext>
            </p:extLst>
          </p:nvPr>
        </p:nvGraphicFramePr>
        <p:xfrm>
          <a:off x="13210082" y="5791200"/>
          <a:ext cx="9689578" cy="15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3653">
                  <a:extLst>
                    <a:ext uri="{9D8B030D-6E8A-4147-A177-3AD203B41FA5}">
                      <a16:colId xmlns:a16="http://schemas.microsoft.com/office/drawing/2014/main" val="149982631"/>
                    </a:ext>
                  </a:extLst>
                </a:gridCol>
                <a:gridCol w="1615185">
                  <a:extLst>
                    <a:ext uri="{9D8B030D-6E8A-4147-A177-3AD203B41FA5}">
                      <a16:colId xmlns:a16="http://schemas.microsoft.com/office/drawing/2014/main" val="285811580"/>
                    </a:ext>
                  </a:extLst>
                </a:gridCol>
                <a:gridCol w="1615185">
                  <a:extLst>
                    <a:ext uri="{9D8B030D-6E8A-4147-A177-3AD203B41FA5}">
                      <a16:colId xmlns:a16="http://schemas.microsoft.com/office/drawing/2014/main" val="1244728440"/>
                    </a:ext>
                  </a:extLst>
                </a:gridCol>
                <a:gridCol w="1615185">
                  <a:extLst>
                    <a:ext uri="{9D8B030D-6E8A-4147-A177-3AD203B41FA5}">
                      <a16:colId xmlns:a16="http://schemas.microsoft.com/office/drawing/2014/main" val="3001329122"/>
                    </a:ext>
                  </a:extLst>
                </a:gridCol>
                <a:gridCol w="1615185">
                  <a:extLst>
                    <a:ext uri="{9D8B030D-6E8A-4147-A177-3AD203B41FA5}">
                      <a16:colId xmlns:a16="http://schemas.microsoft.com/office/drawing/2014/main" val="2948113770"/>
                    </a:ext>
                  </a:extLst>
                </a:gridCol>
                <a:gridCol w="1615185">
                  <a:extLst>
                    <a:ext uri="{9D8B030D-6E8A-4147-A177-3AD203B41FA5}">
                      <a16:colId xmlns:a16="http://schemas.microsoft.com/office/drawing/2014/main" val="1228701397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540385" indent="-187325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x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7325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7325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7325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7325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  <a:endParaRPr lang="vi-VN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7325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extLst>
                  <a:ext uri="{0D108BD9-81ED-4DB2-BD59-A6C34878D82A}">
                    <a16:rowId xmlns:a16="http://schemas.microsoft.com/office/drawing/2014/main" val="1092220086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540385" indent="-187325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7325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7325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7325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7325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7325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extLst>
                  <a:ext uri="{0D108BD9-81ED-4DB2-BD59-A6C34878D82A}">
                    <a16:rowId xmlns:a16="http://schemas.microsoft.com/office/drawing/2014/main" val="3958046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605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24" grpId="0"/>
      <p:bldP spid="32" grpId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8" y="0"/>
            <a:ext cx="5345588" cy="5345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288" y="4350995"/>
            <a:ext cx="9350620" cy="93650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98522" y="826135"/>
            <a:ext cx="12456832" cy="1846659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algn="ctr"/>
            <a:r>
              <a:rPr lang="en-US" sz="10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HỌP NHÓM NÀO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067" y="7774599"/>
            <a:ext cx="4286250" cy="4286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869" y="7639783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304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5600" y="248898"/>
            <a:ext cx="4192544" cy="162494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1686986" y="2021972"/>
            <a:ext cx="0" cy="1099064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8091" y="1615751"/>
            <a:ext cx="11220288" cy="1178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b,c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Tọa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(4,16) 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lõm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x=4.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915888"/>
              </p:ext>
            </p:extLst>
          </p:nvPr>
        </p:nvGraphicFramePr>
        <p:xfrm>
          <a:off x="823454" y="2559393"/>
          <a:ext cx="10146318" cy="1508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9718">
                  <a:extLst>
                    <a:ext uri="{9D8B030D-6E8A-4147-A177-3AD203B41FA5}">
                      <a16:colId xmlns:a16="http://schemas.microsoft.com/office/drawing/2014/main" val="204824001"/>
                    </a:ext>
                  </a:extLst>
                </a:gridCol>
                <a:gridCol w="1691320">
                  <a:extLst>
                    <a:ext uri="{9D8B030D-6E8A-4147-A177-3AD203B41FA5}">
                      <a16:colId xmlns:a16="http://schemas.microsoft.com/office/drawing/2014/main" val="2735258593"/>
                    </a:ext>
                  </a:extLst>
                </a:gridCol>
                <a:gridCol w="1691320">
                  <a:extLst>
                    <a:ext uri="{9D8B030D-6E8A-4147-A177-3AD203B41FA5}">
                      <a16:colId xmlns:a16="http://schemas.microsoft.com/office/drawing/2014/main" val="2210661716"/>
                    </a:ext>
                  </a:extLst>
                </a:gridCol>
                <a:gridCol w="1691320">
                  <a:extLst>
                    <a:ext uri="{9D8B030D-6E8A-4147-A177-3AD203B41FA5}">
                      <a16:colId xmlns:a16="http://schemas.microsoft.com/office/drawing/2014/main" val="561088912"/>
                    </a:ext>
                  </a:extLst>
                </a:gridCol>
                <a:gridCol w="1691320">
                  <a:extLst>
                    <a:ext uri="{9D8B030D-6E8A-4147-A177-3AD203B41FA5}">
                      <a16:colId xmlns:a16="http://schemas.microsoft.com/office/drawing/2014/main" val="1902347641"/>
                    </a:ext>
                  </a:extLst>
                </a:gridCol>
                <a:gridCol w="1691320">
                  <a:extLst>
                    <a:ext uri="{9D8B030D-6E8A-4147-A177-3AD203B41FA5}">
                      <a16:colId xmlns:a16="http://schemas.microsoft.com/office/drawing/2014/main" val="4187694166"/>
                    </a:ext>
                  </a:extLst>
                </a:gridCol>
              </a:tblGrid>
              <a:tr h="754290"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X</a:t>
                      </a:r>
                      <a:endParaRPr lang="vi-VN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</a:t>
                      </a:r>
                      <a:endParaRPr lang="vi-VN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extLst>
                  <a:ext uri="{0D108BD9-81ED-4DB2-BD59-A6C34878D82A}">
                    <a16:rowId xmlns:a16="http://schemas.microsoft.com/office/drawing/2014/main" val="1691948718"/>
                  </a:ext>
                </a:extLst>
              </a:tr>
              <a:tr h="754290"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</a:t>
                      </a:r>
                      <a:endParaRPr lang="vi-VN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15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16</a:t>
                      </a:r>
                      <a:endParaRPr lang="vi-VN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15</a:t>
                      </a:r>
                      <a:endParaRPr lang="vi-VN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</a:t>
                      </a:r>
                      <a:endParaRPr lang="vi-VN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extLst>
                  <a:ext uri="{0D108BD9-81ED-4DB2-BD59-A6C34878D82A}">
                    <a16:rowId xmlns:a16="http://schemas.microsoft.com/office/drawing/2014/main" val="3850987040"/>
                  </a:ext>
                </a:extLst>
              </a:tr>
            </a:tbl>
          </a:graphicData>
        </a:graphic>
      </p:graphicFrame>
      <p:pic>
        <p:nvPicPr>
          <p:cNvPr id="11" name="Picture 10" descr="Chart, line chart&#10;&#10;Description automatically generat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45" y="4309246"/>
            <a:ext cx="5792712" cy="74558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368433" y="1651518"/>
            <a:ext cx="11220288" cy="1178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b,c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Tọa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(3,-1) 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lõm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x=3.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734113"/>
              </p:ext>
            </p:extLst>
          </p:nvPr>
        </p:nvGraphicFramePr>
        <p:xfrm>
          <a:off x="13202286" y="2526734"/>
          <a:ext cx="10386435" cy="1541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9705">
                  <a:extLst>
                    <a:ext uri="{9D8B030D-6E8A-4147-A177-3AD203B41FA5}">
                      <a16:colId xmlns:a16="http://schemas.microsoft.com/office/drawing/2014/main" val="1926858076"/>
                    </a:ext>
                  </a:extLst>
                </a:gridCol>
                <a:gridCol w="1731346">
                  <a:extLst>
                    <a:ext uri="{9D8B030D-6E8A-4147-A177-3AD203B41FA5}">
                      <a16:colId xmlns:a16="http://schemas.microsoft.com/office/drawing/2014/main" val="424473927"/>
                    </a:ext>
                  </a:extLst>
                </a:gridCol>
                <a:gridCol w="1731346">
                  <a:extLst>
                    <a:ext uri="{9D8B030D-6E8A-4147-A177-3AD203B41FA5}">
                      <a16:colId xmlns:a16="http://schemas.microsoft.com/office/drawing/2014/main" val="475917377"/>
                    </a:ext>
                  </a:extLst>
                </a:gridCol>
                <a:gridCol w="1731346">
                  <a:extLst>
                    <a:ext uri="{9D8B030D-6E8A-4147-A177-3AD203B41FA5}">
                      <a16:colId xmlns:a16="http://schemas.microsoft.com/office/drawing/2014/main" val="1168058450"/>
                    </a:ext>
                  </a:extLst>
                </a:gridCol>
                <a:gridCol w="1731346">
                  <a:extLst>
                    <a:ext uri="{9D8B030D-6E8A-4147-A177-3AD203B41FA5}">
                      <a16:colId xmlns:a16="http://schemas.microsoft.com/office/drawing/2014/main" val="1036947913"/>
                    </a:ext>
                  </a:extLst>
                </a:gridCol>
                <a:gridCol w="1731346">
                  <a:extLst>
                    <a:ext uri="{9D8B030D-6E8A-4147-A177-3AD203B41FA5}">
                      <a16:colId xmlns:a16="http://schemas.microsoft.com/office/drawing/2014/main" val="555079648"/>
                    </a:ext>
                  </a:extLst>
                </a:gridCol>
              </a:tblGrid>
              <a:tr h="770619"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x</a:t>
                      </a:r>
                      <a:endParaRPr lang="vi-VN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extLst>
                  <a:ext uri="{0D108BD9-81ED-4DB2-BD59-A6C34878D82A}">
                    <a16:rowId xmlns:a16="http://schemas.microsoft.com/office/drawing/2014/main" val="2018336210"/>
                  </a:ext>
                </a:extLst>
              </a:tr>
              <a:tr h="770619"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y</a:t>
                      </a:r>
                      <a:endParaRPr lang="vi-VN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</a:t>
                      </a:r>
                      <a:endParaRPr lang="vi-VN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-1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</a:t>
                      </a:r>
                      <a:endParaRPr lang="vi-VN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extLst>
                  <a:ext uri="{0D108BD9-81ED-4DB2-BD59-A6C34878D82A}">
                    <a16:rowId xmlns:a16="http://schemas.microsoft.com/office/drawing/2014/main" val="2458987486"/>
                  </a:ext>
                </a:extLst>
              </a:tr>
            </a:tbl>
          </a:graphicData>
        </a:graphic>
      </p:graphicFrame>
      <p:pic>
        <p:nvPicPr>
          <p:cNvPr id="20" name="Picture 19" descr="A picture containing boat, different&#10;&#10;Description automatically generate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0573" y="4178443"/>
            <a:ext cx="5201430" cy="723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210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609600"/>
            <a:ext cx="6019800" cy="1555749"/>
          </a:xfrm>
        </p:spPr>
        <p:txBody>
          <a:bodyPr/>
          <a:lstStyle/>
          <a:p>
            <a:r>
              <a:rPr lang="en-US" sz="6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QUÁT</a:t>
            </a:r>
            <a:endParaRPr lang="vi-VN" sz="60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224" y="1981200"/>
            <a:ext cx="23401176" cy="40186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parabol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,</a:t>
            </a:r>
            <a:b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.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Parabol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lõm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a&gt;0 </a:t>
            </a:r>
            <a:b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lõm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a&lt;0 .</a:t>
            </a:r>
            <a:endParaRPr lang="vi-VN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960799"/>
              </p:ext>
            </p:extLst>
          </p:nvPr>
        </p:nvGraphicFramePr>
        <p:xfrm>
          <a:off x="7042195" y="2640533"/>
          <a:ext cx="5680016" cy="890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30603" imgH="380937" progId="Equation.DSMT4">
                  <p:embed/>
                </p:oleObj>
              </mc:Choice>
              <mc:Fallback>
                <p:oleObj name="Equation" r:id="rId2" imgW="2430603" imgH="38093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42195" y="2640533"/>
                        <a:ext cx="5680016" cy="890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852859"/>
              </p:ext>
            </p:extLst>
          </p:nvPr>
        </p:nvGraphicFramePr>
        <p:xfrm>
          <a:off x="20421600" y="2381767"/>
          <a:ext cx="2819400" cy="1407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4849" imgH="632491" progId="Equation.DSMT4">
                  <p:embed/>
                </p:oleObj>
              </mc:Choice>
              <mc:Fallback>
                <p:oleObj name="Equation" r:id="rId4" imgW="1264849" imgH="6324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421600" y="2381767"/>
                        <a:ext cx="2819400" cy="1407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757154"/>
              </p:ext>
            </p:extLst>
          </p:nvPr>
        </p:nvGraphicFramePr>
        <p:xfrm>
          <a:off x="9677400" y="3339833"/>
          <a:ext cx="2514600" cy="1562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05840" imgH="624856" progId="Equation.DSMT4">
                  <p:embed/>
                </p:oleObj>
              </mc:Choice>
              <mc:Fallback>
                <p:oleObj name="Equation" r:id="rId6" imgW="1005840" imgH="62485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77400" y="3339833"/>
                        <a:ext cx="2514600" cy="15627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71668" y="6339652"/>
            <a:ext cx="23402731" cy="70715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parabol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ta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b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tọa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.</a:t>
            </a:r>
            <a:b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. </a:t>
            </a:r>
            <a:b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tọa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parabol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hoành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parabol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parabol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33430"/>
              </p:ext>
            </p:extLst>
          </p:nvPr>
        </p:nvGraphicFramePr>
        <p:xfrm>
          <a:off x="6586633" y="6539796"/>
          <a:ext cx="5486400" cy="846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676935" imgH="876410" progId="Equation.DSMT4">
                  <p:embed/>
                </p:oleObj>
              </mc:Choice>
              <mc:Fallback>
                <p:oleObj name="Equation" r:id="rId8" imgW="5676935" imgH="8764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86633" y="6539796"/>
                        <a:ext cx="5486400" cy="846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508961"/>
              </p:ext>
            </p:extLst>
          </p:nvPr>
        </p:nvGraphicFramePr>
        <p:xfrm>
          <a:off x="7160772" y="7371466"/>
          <a:ext cx="2708990" cy="1343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811674" imgH="1394366" progId="Equation.DSMT4">
                  <p:embed/>
                </p:oleObj>
              </mc:Choice>
              <mc:Fallback>
                <p:oleObj name="Equation" r:id="rId10" imgW="2811674" imgH="139436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160772" y="7371466"/>
                        <a:ext cx="2708990" cy="1343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205763"/>
              </p:ext>
            </p:extLst>
          </p:nvPr>
        </p:nvGraphicFramePr>
        <p:xfrm>
          <a:off x="5899195" y="9296400"/>
          <a:ext cx="2286000" cy="141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07157" imgH="1554291" progId="Equation.DSMT4">
                  <p:embed/>
                </p:oleObj>
              </mc:Choice>
              <mc:Fallback>
                <p:oleObj name="Equation" r:id="rId12" imgW="2507157" imgH="15542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99195" y="9296400"/>
                        <a:ext cx="2286000" cy="141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9142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  <p:tag name="INKNOELEADERBOARD" val="-423753479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5695</TotalTime>
  <Words>3629</Words>
  <Application>Microsoft Office PowerPoint</Application>
  <PresentationFormat>Custom</PresentationFormat>
  <Paragraphs>622</Paragraphs>
  <Slides>39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Tahoma</vt:lpstr>
      <vt:lpstr>Times New Roman</vt:lpstr>
      <vt:lpstr>Wingdings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TỔNG QUÁT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Vận dụng</vt:lpstr>
      <vt:lpstr>     Vận dụng</vt:lpstr>
      <vt:lpstr>     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BINH</dc:creator>
  <dc:description>9Slide.vn</dc:description>
  <cp:lastModifiedBy>Hà Lê</cp:lastModifiedBy>
  <cp:revision>484</cp:revision>
  <dcterms:created xsi:type="dcterms:W3CDTF">2013-08-31T11:42:51Z</dcterms:created>
  <dcterms:modified xsi:type="dcterms:W3CDTF">2022-08-18T08:00:13Z</dcterms:modified>
  <cp:category>9Slide.vn</cp:category>
</cp:coreProperties>
</file>