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4"/>
  </p:notesMasterIdLst>
  <p:sldIdLst>
    <p:sldId id="256" r:id="rId3"/>
    <p:sldId id="258" r:id="rId4"/>
    <p:sldId id="257" r:id="rId5"/>
    <p:sldId id="267" r:id="rId6"/>
    <p:sldId id="259" r:id="rId7"/>
    <p:sldId id="268" r:id="rId8"/>
    <p:sldId id="269" r:id="rId9"/>
    <p:sldId id="270" r:id="rId10"/>
    <p:sldId id="271" r:id="rId11"/>
    <p:sldId id="260" r:id="rId12"/>
    <p:sldId id="272" r:id="rId13"/>
    <p:sldId id="273" r:id="rId14"/>
    <p:sldId id="274" r:id="rId15"/>
    <p:sldId id="275" r:id="rId16"/>
    <p:sldId id="335" r:id="rId17"/>
    <p:sldId id="277" r:id="rId18"/>
    <p:sldId id="278" r:id="rId19"/>
    <p:sldId id="279" r:id="rId20"/>
    <p:sldId id="280" r:id="rId21"/>
    <p:sldId id="281" r:id="rId22"/>
    <p:sldId id="336" r:id="rId23"/>
    <p:sldId id="283" r:id="rId24"/>
    <p:sldId id="284" r:id="rId25"/>
    <p:sldId id="285" r:id="rId26"/>
    <p:sldId id="286" r:id="rId27"/>
    <p:sldId id="337" r:id="rId28"/>
    <p:sldId id="261" r:id="rId29"/>
    <p:sldId id="288" r:id="rId30"/>
    <p:sldId id="289" r:id="rId31"/>
    <p:sldId id="262" r:id="rId32"/>
    <p:sldId id="290" r:id="rId33"/>
    <p:sldId id="291" r:id="rId34"/>
    <p:sldId id="263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0" r:id="rId43"/>
    <p:sldId id="301" r:id="rId44"/>
    <p:sldId id="302" r:id="rId45"/>
    <p:sldId id="304" r:id="rId46"/>
    <p:sldId id="305" r:id="rId47"/>
    <p:sldId id="306" r:id="rId48"/>
    <p:sldId id="307" r:id="rId49"/>
    <p:sldId id="308" r:id="rId50"/>
    <p:sldId id="309" r:id="rId51"/>
    <p:sldId id="311" r:id="rId52"/>
    <p:sldId id="310" r:id="rId53"/>
    <p:sldId id="312" r:id="rId54"/>
    <p:sldId id="315" r:id="rId55"/>
    <p:sldId id="316" r:id="rId56"/>
    <p:sldId id="318" r:id="rId57"/>
    <p:sldId id="319" r:id="rId58"/>
    <p:sldId id="320" r:id="rId59"/>
    <p:sldId id="322" r:id="rId60"/>
    <p:sldId id="321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2" r:id="rId70"/>
    <p:sldId id="333" r:id="rId71"/>
    <p:sldId id="264" r:id="rId72"/>
    <p:sldId id="334" r:id="rId73"/>
  </p:sldIdLst>
  <p:sldSz cx="18288000" cy="10287000"/>
  <p:notesSz cx="6858000" cy="9144000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Calibri Light" panose="020F0302020204030204" pitchFamily="34" charset="0"/>
      <p:regular r:id="rId79"/>
      <p:italic r:id="rId80"/>
    </p:embeddedFont>
    <p:embeddedFont>
      <p:font typeface="Cambria Math" panose="02040503050406030204" pitchFamily="18" charset="0"/>
      <p:regular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4E9"/>
    <a:srgbClr val="895858"/>
    <a:srgbClr val="000000"/>
    <a:srgbClr val="FDF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6.fntdata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1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2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1904A-FE17-43C8-A84D-E4E55B2E4A0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B169B-40D4-4569-8F90-D828D124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9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1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B169B-40D4-4569-8F90-D828D124314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5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B169B-40D4-4569-8F90-D828D124314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9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554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910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26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089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264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87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959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7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256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64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48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32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41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20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0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8.png"/><Relationship Id="rId5" Type="http://schemas.openxmlformats.org/officeDocument/2006/relationships/image" Target="../media/image56.png"/><Relationship Id="rId10" Type="http://schemas.openxmlformats.org/officeDocument/2006/relationships/image" Target="../media/image57.pn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9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1.png"/><Relationship Id="rId10" Type="http://schemas.openxmlformats.org/officeDocument/2006/relationships/image" Target="../media/image65.png"/><Relationship Id="rId4" Type="http://schemas.openxmlformats.org/officeDocument/2006/relationships/image" Target="../media/image23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9.png"/><Relationship Id="rId7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3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7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9.png"/><Relationship Id="rId7" Type="http://schemas.openxmlformats.org/officeDocument/2006/relationships/image" Target="../media/image7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9.png"/><Relationship Id="rId7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9.png"/><Relationship Id="rId7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9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91.png"/><Relationship Id="rId5" Type="http://schemas.openxmlformats.org/officeDocument/2006/relationships/image" Target="../media/image41.svg"/><Relationship Id="rId10" Type="http://schemas.openxmlformats.org/officeDocument/2006/relationships/image" Target="../media/image90.png"/><Relationship Id="rId4" Type="http://schemas.openxmlformats.org/officeDocument/2006/relationships/image" Target="../media/image40.png"/><Relationship Id="rId9" Type="http://schemas.openxmlformats.org/officeDocument/2006/relationships/image" Target="../media/image47.png"/><Relationship Id="rId1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9.png"/><Relationship Id="rId7" Type="http://schemas.openxmlformats.org/officeDocument/2006/relationships/image" Target="../media/image9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04.png"/><Relationship Id="rId5" Type="http://schemas.openxmlformats.org/officeDocument/2006/relationships/image" Target="../media/image21.png"/><Relationship Id="rId10" Type="http://schemas.openxmlformats.org/officeDocument/2006/relationships/image" Target="../media/image103.png"/><Relationship Id="rId4" Type="http://schemas.openxmlformats.org/officeDocument/2006/relationships/image" Target="../media/image101.png"/><Relationship Id="rId9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15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38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13.png"/><Relationship Id="rId5" Type="http://schemas.openxmlformats.org/officeDocument/2006/relationships/image" Target="../media/image41.sv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40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49.png"/><Relationship Id="rId7" Type="http://schemas.openxmlformats.org/officeDocument/2006/relationships/image" Target="../media/image12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00.png"/><Relationship Id="rId5" Type="http://schemas.openxmlformats.org/officeDocument/2006/relationships/image" Target="../media/image121.png"/><Relationship Id="rId10" Type="http://schemas.openxmlformats.org/officeDocument/2006/relationships/image" Target="../media/image99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27.png"/><Relationship Id="rId7" Type="http://schemas.openxmlformats.org/officeDocument/2006/relationships/image" Target="../media/image9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4.png"/><Relationship Id="rId7" Type="http://schemas.openxmlformats.org/officeDocument/2006/relationships/image" Target="../media/image9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00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5.svg"/><Relationship Id="rId7" Type="http://schemas.openxmlformats.org/officeDocument/2006/relationships/image" Target="../media/image157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16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61.png"/><Relationship Id="rId5" Type="http://schemas.openxmlformats.org/officeDocument/2006/relationships/image" Target="../media/image41.svg"/><Relationship Id="rId10" Type="http://schemas.openxmlformats.org/officeDocument/2006/relationships/image" Target="../media/image160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49.png"/><Relationship Id="rId7" Type="http://schemas.openxmlformats.org/officeDocument/2006/relationships/image" Target="../media/image16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1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svg"/><Relationship Id="rId7" Type="http://schemas.openxmlformats.org/officeDocument/2006/relationships/image" Target="../media/image174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73.png"/><Relationship Id="rId4" Type="http://schemas.openxmlformats.org/officeDocument/2006/relationships/image" Target="../media/image1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77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17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75.png"/><Relationship Id="rId5" Type="http://schemas.openxmlformats.org/officeDocument/2006/relationships/image" Target="../media/image41.sv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0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00.png"/><Relationship Id="rId7" Type="http://schemas.openxmlformats.org/officeDocument/2006/relationships/image" Target="../media/image18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00.png"/><Relationship Id="rId7" Type="http://schemas.openxmlformats.org/officeDocument/2006/relationships/image" Target="../media/image18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10" Type="http://schemas.openxmlformats.org/officeDocument/2006/relationships/image" Target="../media/image188.png"/><Relationship Id="rId4" Type="http://schemas.openxmlformats.org/officeDocument/2006/relationships/image" Target="../media/image70.png"/><Relationship Id="rId9" Type="http://schemas.openxmlformats.org/officeDocument/2006/relationships/image" Target="../media/image18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6.svg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microsoft.com/office/2007/relationships/hdphoto" Target="../media/hdphoto5.wdp"/><Relationship Id="rId7" Type="http://schemas.openxmlformats.org/officeDocument/2006/relationships/image" Target="../media/image194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8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microsoft.com/office/2007/relationships/hdphoto" Target="../media/hdphoto5.wdp"/><Relationship Id="rId7" Type="http://schemas.openxmlformats.org/officeDocument/2006/relationships/image" Target="../media/image19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8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0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0.png"/><Relationship Id="rId5" Type="http://schemas.openxmlformats.org/officeDocument/2006/relationships/image" Target="../media/image189.png"/><Relationship Id="rId10" Type="http://schemas.openxmlformats.org/officeDocument/2006/relationships/image" Target="../media/image204.png"/><Relationship Id="rId4" Type="http://schemas.microsoft.com/office/2007/relationships/hdphoto" Target="../media/hdphoto5.wdp"/><Relationship Id="rId9" Type="http://schemas.openxmlformats.org/officeDocument/2006/relationships/image" Target="../media/image20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microsoft.com/office/2007/relationships/hdphoto" Target="../media/hdphoto5.wdp"/><Relationship Id="rId7" Type="http://schemas.openxmlformats.org/officeDocument/2006/relationships/image" Target="../media/image207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189.png"/><Relationship Id="rId9" Type="http://schemas.openxmlformats.org/officeDocument/2006/relationships/image" Target="../media/image20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microsoft.com/office/2007/relationships/hdphoto" Target="../media/hdphoto5.wdp"/><Relationship Id="rId7" Type="http://schemas.openxmlformats.org/officeDocument/2006/relationships/image" Target="../media/image21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189.png"/><Relationship Id="rId9" Type="http://schemas.openxmlformats.org/officeDocument/2006/relationships/image" Target="../media/image21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18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17.png"/><Relationship Id="rId2" Type="http://schemas.openxmlformats.org/officeDocument/2006/relationships/image" Target="../media/image38.png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16.png"/><Relationship Id="rId5" Type="http://schemas.openxmlformats.org/officeDocument/2006/relationships/image" Target="../media/image41.svg"/><Relationship Id="rId15" Type="http://schemas.openxmlformats.org/officeDocument/2006/relationships/image" Target="../media/image220.png"/><Relationship Id="rId10" Type="http://schemas.openxmlformats.org/officeDocument/2006/relationships/image" Target="../media/image215.png"/><Relationship Id="rId4" Type="http://schemas.openxmlformats.org/officeDocument/2006/relationships/image" Target="../media/image40.png"/><Relationship Id="rId9" Type="http://schemas.openxmlformats.org/officeDocument/2006/relationships/image" Target="../media/image119.png"/><Relationship Id="rId14" Type="http://schemas.openxmlformats.org/officeDocument/2006/relationships/image" Target="../media/image2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16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1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23.png"/><Relationship Id="rId5" Type="http://schemas.openxmlformats.org/officeDocument/2006/relationships/image" Target="../media/image41.svg"/><Relationship Id="rId10" Type="http://schemas.openxmlformats.org/officeDocument/2006/relationships/image" Target="../media/image222.png"/><Relationship Id="rId4" Type="http://schemas.openxmlformats.org/officeDocument/2006/relationships/image" Target="../media/image40.png"/><Relationship Id="rId9" Type="http://schemas.openxmlformats.org/officeDocument/2006/relationships/image" Target="../media/image119.png"/><Relationship Id="rId14" Type="http://schemas.openxmlformats.org/officeDocument/2006/relationships/image" Target="../media/image21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99.png"/><Relationship Id="rId7" Type="http://schemas.openxmlformats.org/officeDocument/2006/relationships/image" Target="../media/image22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100.png"/><Relationship Id="rId9" Type="http://schemas.openxmlformats.org/officeDocument/2006/relationships/image" Target="../media/image1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36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34.png"/><Relationship Id="rId5" Type="http://schemas.openxmlformats.org/officeDocument/2006/relationships/image" Target="../media/image40.png"/><Relationship Id="rId15" Type="http://schemas.openxmlformats.org/officeDocument/2006/relationships/image" Target="../media/image237.png"/><Relationship Id="rId10" Type="http://schemas.openxmlformats.org/officeDocument/2006/relationships/image" Target="../media/image119.png"/><Relationship Id="rId4" Type="http://schemas.openxmlformats.org/officeDocument/2006/relationships/image" Target="../media/image39.svg"/><Relationship Id="rId9" Type="http://schemas.openxmlformats.org/officeDocument/2006/relationships/image" Target="../media/image46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0.png"/><Relationship Id="rId11" Type="http://schemas.openxmlformats.org/officeDocument/2006/relationships/image" Target="../media/image24.png"/><Relationship Id="rId5" Type="http://schemas.openxmlformats.org/officeDocument/2006/relationships/image" Target="../media/image1810.png"/><Relationship Id="rId10" Type="http://schemas.openxmlformats.org/officeDocument/2006/relationships/image" Target="../media/image23.png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49.png"/><Relationship Id="rId7" Type="http://schemas.openxmlformats.org/officeDocument/2006/relationships/image" Target="../media/image2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11" Type="http://schemas.openxmlformats.org/officeDocument/2006/relationships/image" Target="../media/image244.png"/><Relationship Id="rId5" Type="http://schemas.openxmlformats.org/officeDocument/2006/relationships/image" Target="../media/image55.png"/><Relationship Id="rId10" Type="http://schemas.openxmlformats.org/officeDocument/2006/relationships/image" Target="../media/image243.png"/><Relationship Id="rId4" Type="http://schemas.openxmlformats.org/officeDocument/2006/relationships/image" Target="../media/image54.png"/><Relationship Id="rId9" Type="http://schemas.openxmlformats.org/officeDocument/2006/relationships/image" Target="../media/image2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24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169.png"/><Relationship Id="rId7" Type="http://schemas.openxmlformats.org/officeDocument/2006/relationships/image" Target="../media/image24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28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52.png"/><Relationship Id="rId5" Type="http://schemas.openxmlformats.org/officeDocument/2006/relationships/image" Target="../media/image41.svg"/><Relationship Id="rId10" Type="http://schemas.openxmlformats.org/officeDocument/2006/relationships/image" Target="../media/image251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6.svg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56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54.png"/><Relationship Id="rId5" Type="http://schemas.openxmlformats.org/officeDocument/2006/relationships/image" Target="../media/image41.svg"/><Relationship Id="rId10" Type="http://schemas.openxmlformats.org/officeDocument/2006/relationships/image" Target="../media/image255.png"/><Relationship Id="rId4" Type="http://schemas.openxmlformats.org/officeDocument/2006/relationships/image" Target="../media/image40.png"/><Relationship Id="rId9" Type="http://schemas.openxmlformats.org/officeDocument/2006/relationships/image" Target="../media/image11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4.png"/><Relationship Id="rId7" Type="http://schemas.openxmlformats.org/officeDocument/2006/relationships/image" Target="../media/image261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microsoft.com/office/2007/relationships/hdphoto" Target="../media/hdphoto6.wdp"/><Relationship Id="rId9" Type="http://schemas.openxmlformats.org/officeDocument/2006/relationships/image" Target="../media/image2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7" Type="http://schemas.openxmlformats.org/officeDocument/2006/relationships/image" Target="../media/image265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6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67.png"/><Relationship Id="rId7" Type="http://schemas.openxmlformats.org/officeDocument/2006/relationships/image" Target="../media/image273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66.png"/><Relationship Id="rId9" Type="http://schemas.openxmlformats.org/officeDocument/2006/relationships/image" Target="../media/image2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7" Type="http://schemas.openxmlformats.org/officeDocument/2006/relationships/image" Target="../media/image278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342900"/>
            <a:ext cx="20209992" cy="13985436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1447800" y="2628900"/>
            <a:ext cx="1565131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7500" b="1" kern="0" dirty="0">
                <a:latin typeface="Arial"/>
                <a:cs typeface="Arial"/>
                <a:sym typeface="Anton"/>
              </a:rPr>
              <a:t>CHÀO MỪNG CÁC EM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7500" b="1" kern="0" dirty="0">
                <a:latin typeface="Arial"/>
                <a:cs typeface="Arial"/>
                <a:sym typeface="Anton"/>
              </a:rPr>
              <a:t>ĐẾN VỚI BUỔI </a:t>
            </a:r>
            <a:r>
              <a:rPr lang="en-US" sz="7500" b="1" kern="0">
                <a:latin typeface="Arial"/>
                <a:cs typeface="Arial"/>
                <a:sym typeface="Anton"/>
              </a:rPr>
              <a:t>HỌC HÔM </a:t>
            </a:r>
            <a:r>
              <a:rPr lang="en-US" sz="7500" b="1" kern="0" dirty="0">
                <a:latin typeface="Arial"/>
                <a:cs typeface="Arial"/>
                <a:sym typeface="Anton"/>
              </a:rPr>
              <a:t>NAY!</a:t>
            </a:r>
            <a:endParaRPr lang="en-US" sz="7500" kern="0" dirty="0"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algn="ctr">
                <a:lnSpc>
                  <a:spcPts val="1117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0283896" y="1495374"/>
                <a:ext cx="37598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sin</m:t>
                    </m:r>
                    <m: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⁡75°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3896" y="1495374"/>
                <a:ext cx="3759802" cy="707886"/>
              </a:xfrm>
              <a:prstGeom prst="rect">
                <a:avLst/>
              </a:prstGeom>
              <a:blipFill>
                <a:blip r:embed="rId8"/>
                <a:stretch>
                  <a:fillRect l="-5835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4876814" y="1257300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1: (SGK – tr16)</a:t>
            </a:r>
            <a:endParaRPr lang="en-US" sz="42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93728" y="27813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20610" y="3587416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 dụng công thức cộng, ta có: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5613267" y="5295900"/>
                <a:ext cx="593111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75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267" y="5295900"/>
                <a:ext cx="593111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352674" y="6569214"/>
                <a:ext cx="9144000" cy="7078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2674" y="6569214"/>
                <a:ext cx="9144000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7304159" y="7720521"/>
                <a:ext cx="2678041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159" y="7720521"/>
                <a:ext cx="2678041" cy="13853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12505" y="854205"/>
            <a:ext cx="2000442" cy="23201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0249" y="8191500"/>
            <a:ext cx="1170533" cy="135342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9454" y="1258909"/>
            <a:ext cx="1903663" cy="1724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1" grpId="0" animBg="1"/>
      <p:bldP spid="52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62000" y="6539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-1494271" y="8221843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62600" y="732437"/>
            <a:ext cx="3759802" cy="1138325"/>
            <a:chOff x="7772400" y="2337480"/>
            <a:chExt cx="3759802" cy="1138325"/>
          </a:xfrm>
        </p:grpSpPr>
        <p:sp>
          <p:nvSpPr>
            <p:cNvPr id="15" name="TextBox 14"/>
            <p:cNvSpPr txBox="1"/>
            <p:nvPr/>
          </p:nvSpPr>
          <p:spPr>
            <a:xfrm>
              <a:off x="7772400" y="2552700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8915400" y="2337480"/>
                  <a:ext cx="1688796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5400" y="2337480"/>
                  <a:ext cx="1688796" cy="113832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Callout 17"/>
          <p:cNvSpPr/>
          <p:nvPr/>
        </p:nvSpPr>
        <p:spPr>
          <a:xfrm>
            <a:off x="8534400" y="2403364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000" y="3189374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 dụng công thức cộng, ta có: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875592" y="4985056"/>
                <a:ext cx="4757456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592" y="4985056"/>
                <a:ext cx="4757456" cy="11809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305800" y="6560892"/>
                <a:ext cx="6129627" cy="1142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6560892"/>
                <a:ext cx="6129627" cy="11423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394396" y="8101521"/>
                <a:ext cx="2678041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396" y="8101521"/>
                <a:ext cx="2678041" cy="13853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83000" y="8420100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70535" y="7132042"/>
            <a:ext cx="1754446" cy="16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13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723900"/>
            <a:ext cx="1676400" cy="621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39121" y="19952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66799" y="5414308"/>
                <a:ext cx="1600200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Tính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bằng cách biến đổi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 sử dụng công thức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có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được ở câu a.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5414308"/>
                <a:ext cx="16002001" cy="1938992"/>
              </a:xfrm>
              <a:prstGeom prst="rect">
                <a:avLst/>
              </a:prstGeom>
              <a:blipFill>
                <a:blip r:embed="rId5"/>
                <a:stretch>
                  <a:fillRect l="-1333" r="-133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477000" y="8115300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875982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785483">
            <a:off x="15644211" y="7843220"/>
            <a:ext cx="1676400" cy="24599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7655259"/>
            <a:ext cx="1736707" cy="20602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66800" y="2883012"/>
            <a:ext cx="16143728" cy="2336688"/>
            <a:chOff x="982579" y="2985625"/>
            <a:chExt cx="16143728" cy="2336688"/>
          </a:xfrm>
        </p:grpSpPr>
        <p:grpSp>
          <p:nvGrpSpPr>
            <p:cNvPr id="13" name="Group 12"/>
            <p:cNvGrpSpPr/>
            <p:nvPr/>
          </p:nvGrpSpPr>
          <p:grpSpPr>
            <a:xfrm>
              <a:off x="982579" y="2985625"/>
              <a:ext cx="16143728" cy="1187889"/>
              <a:chOff x="982579" y="2985625"/>
              <a:chExt cx="16143728" cy="118788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982579" y="3010454"/>
                    <a:ext cx="14867021" cy="9015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742950" lvl="0" indent="-742950" algn="just">
                      <a:lnSpc>
                        <a:spcPct val="150000"/>
                      </a:lnSpc>
                      <a:buAutoNum type="alphaLcParenR"/>
                    </a:pPr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Tính </a:t>
                    </a:r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oMath>
                    </a14:m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bằng</a:t>
                    </a:r>
                    <a:r>
                      <a:rPr kumimoji="0" lang="en-US" sz="4000" b="0" i="0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cách biến đổi </a:t>
                    </a: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2579" y="3010454"/>
                    <a:ext cx="14867021" cy="90159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312" b="-283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9715432" y="2985625"/>
                    <a:ext cx="7410875" cy="1187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40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 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US" sz="40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15432" y="2985625"/>
                    <a:ext cx="7410875" cy="11878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" name="Group 19"/>
            <p:cNvGrpSpPr/>
            <p:nvPr/>
          </p:nvGrpSpPr>
          <p:grpSpPr>
            <a:xfrm>
              <a:off x="1706799" y="4134424"/>
              <a:ext cx="13961964" cy="1187889"/>
              <a:chOff x="1706799" y="4134424"/>
              <a:chExt cx="13961964" cy="118788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/>
                  <p:cNvSpPr/>
                  <p:nvPr/>
                </p:nvSpPr>
                <p:spPr>
                  <a:xfrm>
                    <a:off x="1706799" y="4134424"/>
                    <a:ext cx="4900701" cy="1187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 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06799" y="4134424"/>
                    <a:ext cx="4900701" cy="11878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/>
                  <p:cNvSpPr/>
                  <p:nvPr/>
                </p:nvSpPr>
                <p:spPr>
                  <a:xfrm>
                    <a:off x="6607500" y="4220536"/>
                    <a:ext cx="9061263" cy="101566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 algn="just">
                      <a:lnSpc>
                        <a:spcPct val="150000"/>
                      </a:lnSpc>
                    </a:pP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và sử dụng công thức cộng đối với </a:t>
                    </a:r>
                    <a14:m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𝑠𝑖𝑛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</m:oMath>
                    </a14:m>
                    <a:endPara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9" name="Rectangle 1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07500" y="4220536"/>
                    <a:ext cx="9061263" cy="101566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423" b="-144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4511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18783" y="268293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0" y="8416880"/>
            <a:ext cx="1219200" cy="14510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59259" flipV="1">
            <a:off x="900506" y="583057"/>
            <a:ext cx="1193363" cy="172155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262017" y="999541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2468717"/>
            <a:ext cx="7233716" cy="6414042"/>
            <a:chOff x="625418" y="2552700"/>
            <a:chExt cx="7233716" cy="6414042"/>
          </a:xfrm>
        </p:grpSpPr>
        <p:grpSp>
          <p:nvGrpSpPr>
            <p:cNvPr id="7" name="Group 6"/>
            <p:cNvGrpSpPr/>
            <p:nvPr/>
          </p:nvGrpSpPr>
          <p:grpSpPr>
            <a:xfrm>
              <a:off x="625418" y="2552700"/>
              <a:ext cx="6934200" cy="6363478"/>
              <a:chOff x="625418" y="2552700"/>
              <a:chExt cx="6934200" cy="6363478"/>
            </a:xfrm>
          </p:grpSpPr>
          <p:grpSp>
            <p:nvGrpSpPr>
              <p:cNvPr id="15" name="Group 2"/>
              <p:cNvGrpSpPr/>
              <p:nvPr/>
            </p:nvGrpSpPr>
            <p:grpSpPr>
              <a:xfrm>
                <a:off x="625418" y="2552700"/>
                <a:ext cx="6934200" cy="6363478"/>
                <a:chOff x="0" y="-28575"/>
                <a:chExt cx="2286682" cy="3443137"/>
              </a:xfrm>
            </p:grpSpPr>
            <p:sp>
              <p:nvSpPr>
                <p:cNvPr id="20" name="Freeform 3"/>
                <p:cNvSpPr/>
                <p:nvPr/>
              </p:nvSpPr>
              <p:spPr>
                <a:xfrm>
                  <a:off x="93481" y="82168"/>
                  <a:ext cx="2193201" cy="333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1520067" y="3009900"/>
                <a:ext cx="5389542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ối quan hệ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về giá trị lượng giác giữa hai góc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phụ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nhau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30716" y="7769256"/>
              <a:ext cx="1228418" cy="119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sz="4000"/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lang="en-US" sz="4000" i="1"/>
                                <m:t> 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 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  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mr>
                        </m:m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379994" y="2628900"/>
                <a:ext cx="6986271" cy="1187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994" y="2628900"/>
                <a:ext cx="6986271" cy="11878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924800" y="3915064"/>
                <a:ext cx="5580202" cy="1812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3915064"/>
                <a:ext cx="5580202" cy="18126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438155" y="6038527"/>
                <a:ext cx="8783045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155" y="6038527"/>
                <a:ext cx="8783045" cy="11809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229600" y="7676628"/>
                <a:ext cx="6248400" cy="707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𝑐𝑜𝑠𝑎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𝑐𝑜𝑠𝑏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𝑠𝑖𝑛𝑎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𝑠𝑖𝑛𝑏</m:t>
                      </m:r>
                    </m:oMath>
                  </m:oMathPara>
                </a14:m>
                <a:br>
                  <a:rPr lang="en-US" sz="4000" i="1" ker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</a:br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7676628"/>
                <a:ext cx="6248400" cy="7079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48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 animBg="1"/>
      <p:bldP spid="13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3573" y="8031925"/>
            <a:ext cx="1478627" cy="17597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59259" flipV="1">
            <a:off x="900506" y="583057"/>
            <a:ext cx="1193363" cy="172155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262017" y="999541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2468717"/>
            <a:ext cx="7233716" cy="6414042"/>
            <a:chOff x="625418" y="2552700"/>
            <a:chExt cx="7233716" cy="6414042"/>
          </a:xfrm>
        </p:grpSpPr>
        <p:grpSp>
          <p:nvGrpSpPr>
            <p:cNvPr id="7" name="Group 6"/>
            <p:cNvGrpSpPr/>
            <p:nvPr/>
          </p:nvGrpSpPr>
          <p:grpSpPr>
            <a:xfrm>
              <a:off x="625418" y="2552700"/>
              <a:ext cx="6934200" cy="6363478"/>
              <a:chOff x="625418" y="2552700"/>
              <a:chExt cx="6934200" cy="6363478"/>
            </a:xfrm>
          </p:grpSpPr>
          <p:grpSp>
            <p:nvGrpSpPr>
              <p:cNvPr id="15" name="Group 2"/>
              <p:cNvGrpSpPr/>
              <p:nvPr/>
            </p:nvGrpSpPr>
            <p:grpSpPr>
              <a:xfrm>
                <a:off x="625418" y="2552700"/>
                <a:ext cx="6934200" cy="6363478"/>
                <a:chOff x="0" y="-28575"/>
                <a:chExt cx="2286682" cy="3443137"/>
              </a:xfrm>
            </p:grpSpPr>
            <p:sp>
              <p:nvSpPr>
                <p:cNvPr id="20" name="Freeform 3"/>
                <p:cNvSpPr/>
                <p:nvPr/>
              </p:nvSpPr>
              <p:spPr>
                <a:xfrm>
                  <a:off x="93481" y="82168"/>
                  <a:ext cx="2193201" cy="333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1520067" y="3009900"/>
                <a:ext cx="5389542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ối quan hệ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về giá trị lượng giác giữa hai góc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phụ nhau: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30716" y="7769256"/>
              <a:ext cx="1228418" cy="119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kumimoji="0" lang="en-US" sz="40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 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kumimoji="0" lang="en-US" sz="40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  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</m:mr>
                        </m:m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8345940" y="3063930"/>
            <a:ext cx="7027895" cy="901593"/>
            <a:chOff x="7918783" y="2682930"/>
            <a:chExt cx="7027895" cy="901593"/>
          </a:xfrm>
        </p:grpSpPr>
        <p:sp>
          <p:nvSpPr>
            <p:cNvPr id="9" name="Rectangle 8"/>
            <p:cNvSpPr/>
            <p:nvPr/>
          </p:nvSpPr>
          <p:spPr>
            <a:xfrm>
              <a:off x="7918783" y="2682930"/>
              <a:ext cx="1524000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8550055" y="2876637"/>
                  <a:ext cx="639662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0055" y="2876637"/>
                  <a:ext cx="6396623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061099" y="4305300"/>
                <a:ext cx="7245701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–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(−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099" y="4305300"/>
                <a:ext cx="7245701" cy="10926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061099" y="5574893"/>
                <a:ext cx="5695597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𝑐𝑜𝑠𝑏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𝑠𝑖𝑛𝑏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099" y="5574893"/>
                <a:ext cx="5695597" cy="10926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00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9249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42680" y="2552700"/>
            <a:ext cx="13542487" cy="4566216"/>
            <a:chOff x="9157238" y="699157"/>
            <a:chExt cx="7930072" cy="4301731"/>
          </a:xfrm>
        </p:grpSpPr>
        <p:sp>
          <p:nvSpPr>
            <p:cNvPr id="12" name="AutoShape 3"/>
            <p:cNvSpPr/>
            <p:nvPr/>
          </p:nvSpPr>
          <p:spPr>
            <a:xfrm rot="548643">
              <a:off x="9157238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13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93607" y="3347234"/>
                <a:ext cx="12603593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𝒄𝒐𝒔𝒃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𝒔𝒊𝒏𝒃</m:t>
                      </m:r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𝒄𝒐𝒔𝒃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𝒔𝒊𝒏𝒃</m:t>
                      </m:r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607" y="3347234"/>
                <a:ext cx="12603593" cy="29392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5600" y="1359068"/>
            <a:ext cx="1841677" cy="19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876814" y="1104362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2: (SGK – tr17)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06133" y="2656336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20610" y="3286661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Áp dụng công thức cộng, ta có: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54" y="1258909"/>
            <a:ext cx="1903663" cy="17247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83896" y="990568"/>
            <a:ext cx="3759802" cy="1257332"/>
            <a:chOff x="10283896" y="1143506"/>
            <a:chExt cx="3759802" cy="1257332"/>
          </a:xfrm>
        </p:grpSpPr>
        <p:sp>
          <p:nvSpPr>
            <p:cNvPr id="43" name="TextBox 42"/>
            <p:cNvSpPr txBox="1"/>
            <p:nvPr/>
          </p:nvSpPr>
          <p:spPr>
            <a:xfrm>
              <a:off x="10283896" y="1495374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1417784" y="1143506"/>
                  <a:ext cx="1731884" cy="1257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7784" y="1143506"/>
                  <a:ext cx="1731884" cy="1257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5100" y="853160"/>
            <a:ext cx="1976589" cy="228543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172" y="8191500"/>
            <a:ext cx="1194877" cy="1385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26336" y="4991100"/>
                <a:ext cx="5111528" cy="1274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336" y="4991100"/>
                <a:ext cx="5111528" cy="12743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233714" y="6591300"/>
                <a:ext cx="6115072" cy="1142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714" y="6591300"/>
                <a:ext cx="6115072" cy="11423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60218" y="8025321"/>
                <a:ext cx="2678041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218" y="8025321"/>
                <a:ext cx="2678041" cy="138537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4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52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62000" y="6539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2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471350" y="826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38800" y="942799"/>
            <a:ext cx="3759802" cy="707886"/>
            <a:chOff x="7924800" y="2547842"/>
            <a:chExt cx="3759802" cy="707886"/>
          </a:xfrm>
        </p:grpSpPr>
        <p:sp>
          <p:nvSpPr>
            <p:cNvPr id="15" name="TextBox 14"/>
            <p:cNvSpPr txBox="1"/>
            <p:nvPr/>
          </p:nvSpPr>
          <p:spPr>
            <a:xfrm>
              <a:off x="7924800" y="2547842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9085392" y="2547842"/>
                  <a:ext cx="186461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cos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m:rPr>
                            <m:nor/>
                          </m:r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 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5392" y="2547842"/>
                  <a:ext cx="1864613" cy="7078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Callout 17"/>
          <p:cNvSpPr/>
          <p:nvPr/>
        </p:nvSpPr>
        <p:spPr>
          <a:xfrm>
            <a:off x="8111991" y="23762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000" y="3162300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Áp dụng công thức cộng, ta có: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31" y="8434816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66" y="7146758"/>
            <a:ext cx="1754446" cy="1684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800600" y="5121201"/>
                <a:ext cx="62284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5121201"/>
                <a:ext cx="6228435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359324" y="6416749"/>
                <a:ext cx="9144000" cy="7079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b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324" y="6416749"/>
                <a:ext cx="9144000" cy="7079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792003" y="7149453"/>
                <a:ext cx="2705291" cy="21088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003" y="7149453"/>
                <a:ext cx="2705291" cy="21088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9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3" grpId="0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25" y="8921414"/>
            <a:ext cx="1676400" cy="621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79" y="19431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81200" y="20714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274348" y="8115300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952182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HĐ3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85483">
            <a:off x="16438924" y="408879"/>
            <a:ext cx="1071663" cy="15725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6600" y="7405218"/>
            <a:ext cx="1736707" cy="2060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19200" y="2872919"/>
                <a:ext cx="15621000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0" indent="-742950" algn="just">
                  <a:lnSpc>
                    <a:spcPct val="150000"/>
                  </a:lnSpc>
                  <a:buFontTx/>
                  <a:buAutoNum type="alphaLcParenR"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Sử dụng công thức đối với sin và côsin, hãy tính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theo</a:t>
                </a: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khi các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biểu thức đều có nghĩa.</a:t>
                </a:r>
              </a:p>
              <a:p>
                <a:pPr marL="742950" lvl="0" indent="-742950" algn="just">
                  <a:lnSpc>
                    <a:spcPct val="150000"/>
                  </a:lnSpc>
                  <a:buFontTx/>
                  <a:buAutoNum type="alphaLcParenR"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 các biểu thức đều có nghĩa, hãy 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 cách biến đổi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sử dụng công thức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được ở câu a.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872919"/>
                <a:ext cx="15621000" cy="4708981"/>
              </a:xfrm>
              <a:prstGeom prst="rect">
                <a:avLst/>
              </a:prstGeom>
              <a:blipFill>
                <a:blip r:embed="rId9"/>
                <a:stretch>
                  <a:fillRect l="-1249" r="-1327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6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406908" y="957405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24200" y="2449308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4820" y="7459579"/>
            <a:ext cx="1728703" cy="205740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535067" y="952500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570597" y="8225786"/>
                <a:ext cx="4953000" cy="12611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7" y="8225786"/>
                <a:ext cx="4953000" cy="12611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252180" y="2310430"/>
                <a:ext cx="5761770" cy="1374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180" y="2310430"/>
                <a:ext cx="5761770" cy="1374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842980" y="4043992"/>
                <a:ext cx="6040115" cy="1261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980" y="4043992"/>
                <a:ext cx="6040115" cy="1261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919180" y="5768725"/>
                <a:ext cx="6091411" cy="21804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180" y="5768725"/>
                <a:ext cx="6091411" cy="21804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733519">
            <a:off x="946859" y="6378715"/>
            <a:ext cx="1676400" cy="169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 animBg="1"/>
      <p:bldP spid="5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5" name="Rectangle 24"/>
          <p:cNvSpPr/>
          <p:nvPr/>
        </p:nvSpPr>
        <p:spPr>
          <a:xfrm>
            <a:off x="6788217" y="723900"/>
            <a:ext cx="4687502" cy="11908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54768" y="2095500"/>
                <a:ext cx="161544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 lớp dưới, ta đã làm quen với một số phép tính trong tập hợp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thực.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 ta đã biết nhiều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 tính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lũy thừa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 số mũ tự nhiên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số thực,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công thức để tính toán hay biến đổi những biểu thức chứa các lũy thừa,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768" y="2095500"/>
                <a:ext cx="16154400" cy="3785652"/>
              </a:xfrm>
              <a:prstGeom prst="rect">
                <a:avLst/>
              </a:prstGeom>
              <a:blipFill>
                <a:blip r:embed="rId2"/>
                <a:stretch>
                  <a:fillRect l="-1208" r="-1358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1066800" y="5862578"/>
            <a:ext cx="9144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Có hay không những công thức để tính toán hay biến đổi những biểu thức chứa giá trị lượng giác?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89458"/>
            <a:ext cx="6548717" cy="3886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9093835"/>
            <a:ext cx="1676400" cy="6216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8551" y="571500"/>
            <a:ext cx="1706525" cy="13383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13509">
            <a:off x="301939" y="313374"/>
            <a:ext cx="1190011" cy="1457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406908" y="957405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46143" y="2691898"/>
            <a:ext cx="1524000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4820" y="7459579"/>
            <a:ext cx="1728703" cy="205740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613640" y="1153373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733519">
            <a:off x="1620331" y="4100057"/>
            <a:ext cx="4970247" cy="5025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519066" y="5823903"/>
                <a:ext cx="5426617" cy="22913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func>
                          <m:r>
                            <a:rPr lang="vi-VN" sz="4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r>
                            <a:rPr lang="vi-VN" sz="4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066" y="5823903"/>
                <a:ext cx="5426617" cy="22913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654271" y="2899562"/>
                <a:ext cx="761868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271" y="2899562"/>
                <a:ext cx="7618689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26071" y="4192942"/>
                <a:ext cx="5809539" cy="1630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vi-VN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vi-VN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071" y="4192942"/>
                <a:ext cx="5809539" cy="16303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141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9249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142680" y="2400300"/>
            <a:ext cx="13542487" cy="5257800"/>
            <a:chOff x="9157238" y="699157"/>
            <a:chExt cx="7930072" cy="4301731"/>
          </a:xfrm>
        </p:grpSpPr>
        <p:sp>
          <p:nvSpPr>
            <p:cNvPr id="16" name="AutoShape 3"/>
            <p:cNvSpPr/>
            <p:nvPr/>
          </p:nvSpPr>
          <p:spPr>
            <a:xfrm rot="548643">
              <a:off x="9157238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17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819400" y="2324100"/>
                <a:ext cx="12603593" cy="4132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𝒕𝒂𝒏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func>
                          <m:r>
                            <a:rPr lang="en-US" sz="4500" b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num>
                        <m:den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𝒂𝒕𝒂𝒏</m:t>
                                  </m:r>
                                </m:fName>
                                <m:e>
                                  <m: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𝒕𝒂𝒏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 kern="0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func>
                          <m:r>
                            <a:rPr lang="en-US" sz="4500" b="1" i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num>
                        <m:den>
                          <m:r>
                            <a:rPr lang="en-US" sz="4500" b="1" i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500" b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500" b="1" i="1" kern="0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𝒂𝒕𝒂𝒏</m:t>
                                  </m:r>
                                </m:fName>
                                <m:e>
                                  <m:r>
                                    <a:rPr lang="en-US" sz="4500" b="1" i="1" kern="0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324100"/>
                <a:ext cx="12603593" cy="41327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5600" y="1359068"/>
            <a:ext cx="1841677" cy="193860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257800" y="6487447"/>
            <a:ext cx="7922362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2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(Khi các biểu thức đều có nghĩa)</a:t>
            </a:r>
            <a:endParaRPr lang="en-US" sz="42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876814" y="108882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(SGK – tr17)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06133" y="2628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Áp dụng công thức cộng đối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ta có: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  <a:blipFill>
                <a:blip r:embed="rId8"/>
                <a:stretch>
                  <a:fillRect l="-2228" r="-1980" b="-17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7357" y="7353300"/>
            <a:ext cx="1991944" cy="18498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83896" y="1007111"/>
            <a:ext cx="3759802" cy="1240789"/>
            <a:chOff x="10283896" y="1175590"/>
            <a:chExt cx="3759802" cy="1240789"/>
          </a:xfrm>
        </p:grpSpPr>
        <p:sp>
          <p:nvSpPr>
            <p:cNvPr id="43" name="TextBox 42"/>
            <p:cNvSpPr txBox="1"/>
            <p:nvPr/>
          </p:nvSpPr>
          <p:spPr>
            <a:xfrm>
              <a:off x="10283896" y="1495374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1385700" y="1175590"/>
                  <a:ext cx="1803186" cy="12407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5700" y="1175590"/>
                  <a:ext cx="1803186" cy="124078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389275" y="5297908"/>
                <a:ext cx="5252720" cy="1274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𝑡𝑎𝑛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𝑡𝑎𝑛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den>
                          </m:f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275" y="5297908"/>
                <a:ext cx="5252720" cy="12743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164229" y="7353300"/>
                <a:ext cx="7789953" cy="1627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=−2−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229" y="7353300"/>
                <a:ext cx="7789953" cy="16274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417311" y="5037283"/>
                <a:ext cx="4715906" cy="1935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311" y="5037283"/>
                <a:ext cx="4715906" cy="193501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58931" y="1007111"/>
            <a:ext cx="2060726" cy="248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52" grpId="0"/>
      <p:bldP spid="5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62000" y="6539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3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260329" y="-134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424721" y="8417675"/>
            <a:ext cx="1305116" cy="12361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62600" y="982047"/>
            <a:ext cx="3759802" cy="723928"/>
            <a:chOff x="7924800" y="2547842"/>
            <a:chExt cx="3759802" cy="723928"/>
          </a:xfrm>
        </p:grpSpPr>
        <p:sp>
          <p:nvSpPr>
            <p:cNvPr id="15" name="TextBox 14"/>
            <p:cNvSpPr txBox="1"/>
            <p:nvPr/>
          </p:nvSpPr>
          <p:spPr>
            <a:xfrm>
              <a:off x="7924800" y="2547842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9085392" y="2563884"/>
                  <a:ext cx="213872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tan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°</m:t>
                        </m:r>
                        <m:r>
                          <m:rPr>
                            <m:nor/>
                          </m:r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 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5392" y="2563884"/>
                  <a:ext cx="2138726" cy="7078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Callout 17"/>
          <p:cNvSpPr/>
          <p:nvPr/>
        </p:nvSpPr>
        <p:spPr>
          <a:xfrm>
            <a:off x="8077200" y="2500651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215" y="8189947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7132042"/>
            <a:ext cx="1754446" cy="1684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342957" y="4900885"/>
                <a:ext cx="8780915" cy="1092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165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135</m:t>
                                  </m:r>
                                </m:e>
                                <m:sup>
                                  <m: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957" y="4900885"/>
                <a:ext cx="8780915" cy="10926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Áp dụng công thức cộng đối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ta có: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  <a:blipFill>
                <a:blip r:embed="rId8"/>
                <a:stretch>
                  <a:fillRect l="-2228" r="-1980" b="-17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566484" y="6320529"/>
                <a:ext cx="5353710" cy="12613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135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135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484" y="6320529"/>
                <a:ext cx="5353710" cy="12613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598568" y="8103415"/>
                <a:ext cx="2724272" cy="7804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=−2+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568" y="8103415"/>
                <a:ext cx="2724272" cy="7804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3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6" grpId="0"/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238497" y="2389513"/>
            <a:ext cx="1165860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CÔNG THỨC NHÂN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ĐÔI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420100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7098" y="5757512"/>
            <a:ext cx="2120439" cy="220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3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1" y="29337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6972" y="30620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4: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01223" y="3823037"/>
                <a:ext cx="1688197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bằng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cách thay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= 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 công thức cộng.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223" y="3823037"/>
                <a:ext cx="16881977" cy="1015663"/>
              </a:xfrm>
              <a:prstGeom prst="rect">
                <a:avLst/>
              </a:prstGeom>
              <a:blipFill>
                <a:blip r:embed="rId4"/>
                <a:stretch>
                  <a:fillRect l="-1300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451540" y="1794462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723900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HĐ4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85483">
            <a:off x="16072393" y="459417"/>
            <a:ext cx="1264694" cy="1855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8200" y="7793587"/>
            <a:ext cx="1543110" cy="1830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68468" y="5524500"/>
                <a:ext cx="18315042" cy="2366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e>
                        </m:func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</m:e>
                    </m:func>
                  </m:oMath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e>
                        </m:func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</m:oMath>
                </a14:m>
                <a:r>
                  <a:rPr lang="en-US" sz="4000" b="1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b="1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</m:oMath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68" y="5524500"/>
                <a:ext cx="18315042" cy="23660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Callout 22"/>
          <p:cNvSpPr/>
          <p:nvPr/>
        </p:nvSpPr>
        <p:spPr>
          <a:xfrm>
            <a:off x="8458200" y="4911897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71600" y="8191500"/>
                <a:ext cx="13023830" cy="1248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8191500"/>
                <a:ext cx="13023830" cy="12488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68468" y="8503449"/>
                <a:ext cx="228194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68" y="8503449"/>
                <a:ext cx="2281949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0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23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354845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420468" y="2128829"/>
            <a:ext cx="11655099" cy="6291271"/>
            <a:chOff x="9312075" y="699157"/>
            <a:chExt cx="7775235" cy="4301731"/>
          </a:xfrm>
        </p:grpSpPr>
        <p:sp>
          <p:nvSpPr>
            <p:cNvPr id="13" name="AutoShape 3"/>
            <p:cNvSpPr/>
            <p:nvPr/>
          </p:nvSpPr>
          <p:spPr>
            <a:xfrm rot="548643">
              <a:off x="9312075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14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407807" y="2324100"/>
                <a:ext cx="12603593" cy="1899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𝐬𝐢𝐧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𝟐𝐬𝐢𝐧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𝐜𝐨𝐬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mr>
                        <m:mr>
                          <m:e/>
                          <m:e/>
                        </m:mr>
                      </m:m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807" y="2324100"/>
                <a:ext cx="12603593" cy="18991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7367" y="1435268"/>
            <a:ext cx="1841677" cy="193860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81605" y="7228169"/>
            <a:ext cx="7922362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(Khi các biểu thức đều có nghĩa)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257059" y="4175273"/>
                <a:ext cx="6699142" cy="800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𝐜𝐨𝐬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e>
                        <m:sup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e>
                        <m:sup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059" y="4175273"/>
                <a:ext cx="6699142" cy="800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328609" y="5448300"/>
                <a:ext cx="5498557" cy="139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𝐭𝐚𝐧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𝟐𝐭𝐚𝐧</m:t>
                          </m:r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num>
                        <m:den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e>
                            <m:sup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609" y="5448300"/>
                <a:ext cx="5498557" cy="139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8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85" y="924505"/>
            <a:ext cx="16749288" cy="8459796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6" name="Rectangle 25"/>
          <p:cNvSpPr/>
          <p:nvPr/>
        </p:nvSpPr>
        <p:spPr>
          <a:xfrm>
            <a:off x="7010400" y="1689437"/>
            <a:ext cx="41184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XÉT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057400" y="2705100"/>
                <a:ext cx="14935200" cy="3407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lnSpc>
                    <a:spcPct val="2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5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⁡2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1=1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685800" lvl="0" indent="-685800">
                  <a:lnSpc>
                    <a:spcPct val="2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705100"/>
                <a:ext cx="14935200" cy="34070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5050930" y="6624303"/>
            <a:ext cx="8948140" cy="1262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en-US" sz="4500" i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(thường gọi là công thức hạ bậc).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402470" y="4973858"/>
                <a:ext cx="8568949" cy="1388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5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sSup>
                        <m:sSup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470" y="4973858"/>
                <a:ext cx="8568949" cy="13888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5914" y="1443789"/>
            <a:ext cx="1245503" cy="1295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4550" y="2168968"/>
            <a:ext cx="987723" cy="102729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0915" y="6984129"/>
            <a:ext cx="3044050" cy="3038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09164" y="406812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4: (SGK – tr18)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95614" y="200002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902355" y="340723"/>
            <a:ext cx="11852245" cy="1244828"/>
            <a:chOff x="3097062" y="2104029"/>
            <a:chExt cx="11852245" cy="1244828"/>
          </a:xfrm>
        </p:grpSpPr>
        <p:sp>
          <p:nvSpPr>
            <p:cNvPr id="43" name="TextBox 42"/>
            <p:cNvSpPr txBox="1"/>
            <p:nvPr/>
          </p:nvSpPr>
          <p:spPr>
            <a:xfrm>
              <a:off x="3097062" y="2430081"/>
              <a:ext cx="6732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         .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Tính: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4166169" y="2104029"/>
                  <a:ext cx="3941464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6169" y="2104029"/>
                  <a:ext cx="3941464" cy="12448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9514871" y="2432384"/>
                  <a:ext cx="543443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         </m:t>
                        </m:r>
                        <m:r>
                          <m:rPr>
                            <m:nor/>
                          </m:rPr>
                          <a:rPr lang="en-US" sz="4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4871" y="2432384"/>
                  <a:ext cx="5434436" cy="7078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133821" y="2870266"/>
            <a:ext cx="10897543" cy="1269273"/>
            <a:chOff x="2521274" y="4813733"/>
            <a:chExt cx="10897543" cy="1269273"/>
          </a:xfrm>
        </p:grpSpPr>
        <p:grpSp>
          <p:nvGrpSpPr>
            <p:cNvPr id="13" name="Group 12"/>
            <p:cNvGrpSpPr/>
            <p:nvPr/>
          </p:nvGrpSpPr>
          <p:grpSpPr>
            <a:xfrm>
              <a:off x="2521274" y="4813733"/>
              <a:ext cx="6575839" cy="1244828"/>
              <a:chOff x="2521274" y="4813733"/>
              <a:chExt cx="6575839" cy="1244828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21274" y="5153337"/>
                <a:ext cx="657583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kern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Do                             nên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/>
                  <p:cNvSpPr/>
                  <p:nvPr/>
                </p:nvSpPr>
                <p:spPr>
                  <a:xfrm>
                    <a:off x="3892248" y="4813733"/>
                    <a:ext cx="3941464" cy="124482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2" name="Rectangle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2248" y="4813733"/>
                    <a:ext cx="3941464" cy="124482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8813902" y="4838178"/>
                  <a:ext cx="4604915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nor/>
                                  </m:r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m:rPr>
                                    <m:nor/>
                                  </m:r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3902" y="4838178"/>
                  <a:ext cx="4604915" cy="124482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001000" y="4127272"/>
                <a:ext cx="8039765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 i="1">
                              <a:latin typeface="Cambria Math" panose="020405030504060302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cos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4127272"/>
                <a:ext cx="8039765" cy="12448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2784749" y="5727472"/>
            <a:ext cx="5695354" cy="1244828"/>
            <a:chOff x="3182717" y="7327672"/>
            <a:chExt cx="5695354" cy="1244828"/>
          </a:xfrm>
        </p:grpSpPr>
        <p:sp>
          <p:nvSpPr>
            <p:cNvPr id="17" name="Rectangle 16"/>
            <p:cNvSpPr/>
            <p:nvPr/>
          </p:nvSpPr>
          <p:spPr>
            <a:xfrm>
              <a:off x="3182717" y="7654182"/>
              <a:ext cx="10118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kern="0">
                  <a:solidFill>
                    <a:prstClr val="black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hay</a:t>
              </a: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4105418" y="7327672"/>
                  <a:ext cx="4772653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418" y="7327672"/>
                  <a:ext cx="4772653" cy="124482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Rectangle 44"/>
          <p:cNvSpPr/>
          <p:nvPr/>
        </p:nvSpPr>
        <p:spPr>
          <a:xfrm>
            <a:off x="8480103" y="6064558"/>
            <a:ext cx="1667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Suy ra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112337" y="5725608"/>
                <a:ext cx="5063246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−1=−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2337" y="5725608"/>
                <a:ext cx="5063246" cy="12448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2241251" y="7559814"/>
            <a:ext cx="89146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 Áp dụng công thức nhân đôi, ta có: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648200" y="8420100"/>
                <a:ext cx="9536778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40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1−2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8420100"/>
                <a:ext cx="9536778" cy="124880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16" grpId="0"/>
      <p:bldP spid="45" grpId="0"/>
      <p:bldP spid="20" grpId="0"/>
      <p:bldP spid="21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102050" y="33004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4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471350" y="826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393097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458867" y="366926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15000" y="2172080"/>
            <a:ext cx="7728966" cy="1142620"/>
            <a:chOff x="3097062" y="2184125"/>
            <a:chExt cx="7728966" cy="11426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97062" y="2430081"/>
                  <a:ext cx="772896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Cho                   .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Tính</a:t>
                  </a:r>
                  <a:r>
                    <a:rPr lang="en-US" sz="4000" noProof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1" noProof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tan</m:t>
                      </m:r>
                      <m:r>
                        <a:rPr lang="en-US" sz="4000" i="1" noProof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noProof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 </a:t>
                  </a: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7062" y="2430081"/>
                  <a:ext cx="7728966" cy="707886"/>
                </a:xfrm>
                <a:prstGeom prst="rect">
                  <a:avLst/>
                </a:prstGeom>
                <a:blipFill>
                  <a:blip r:embed="rId4"/>
                  <a:stretch>
                    <a:fillRect l="-2841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4166169" y="2184125"/>
                  <a:ext cx="2809359" cy="11426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𝑡𝑎𝑛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6169" y="2184125"/>
                  <a:ext cx="2809359" cy="11426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28800" y="5123423"/>
                <a:ext cx="14630400" cy="3065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2.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𝑡𝑎𝑛</m:t>
                                  </m:r>
                                </m:e>
                                <m:sup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123423"/>
                <a:ext cx="14630400" cy="30656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4451690" y="4455270"/>
            <a:ext cx="4692310" cy="1744708"/>
            <a:chOff x="4122998" y="3932192"/>
            <a:chExt cx="4692310" cy="1744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4908884" y="3932192"/>
                  <a:ext cx="2836609" cy="17447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𝑡𝑎𝑛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8884" y="3932192"/>
                  <a:ext cx="2836609" cy="174470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/>
            <p:cNvSpPr/>
            <p:nvPr/>
          </p:nvSpPr>
          <p:spPr>
            <a:xfrm>
              <a:off x="4122998" y="4565897"/>
              <a:ext cx="46923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                   nên</a:t>
              </a:r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662669" y="8417670"/>
                <a:ext cx="4003275" cy="1374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2.(−2)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1−(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669" y="8417670"/>
                <a:ext cx="4003275" cy="13740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373" y="6883208"/>
            <a:ext cx="3072853" cy="30689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685" y="386614"/>
            <a:ext cx="1245503" cy="1295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321" y="1111793"/>
            <a:ext cx="987723" cy="10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0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5620"/>
            <a:ext cx="17222693" cy="9949534"/>
          </a:xfrm>
          <a:prstGeom prst="rect">
            <a:avLst/>
          </a:prstGeom>
        </p:spPr>
      </p:pic>
      <p:sp>
        <p:nvSpPr>
          <p:cNvPr id="70" name="Google Shape;132;p3"/>
          <p:cNvSpPr/>
          <p:nvPr/>
        </p:nvSpPr>
        <p:spPr>
          <a:xfrm>
            <a:off x="1123161" y="2263942"/>
            <a:ext cx="1570099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7200" b="1" kern="0">
                <a:ea typeface="Calibri" panose="020F0502020204030204" pitchFamily="34" charset="0"/>
                <a:cs typeface="Times New Roman" panose="02020603050405020304" pitchFamily="18" charset="0"/>
              </a:rPr>
              <a:t>CHƯƠNG I: HÀM SỐ </a:t>
            </a:r>
            <a:r>
              <a:rPr lang="en-US" sz="7200" b="1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 GIÁC VÀ PHƯƠNG TRÌNH LƯỢNG GIÁC</a:t>
            </a:r>
            <a:endParaRPr lang="en-US" sz="7200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" name="Google Shape;133;p3"/>
          <p:cNvSpPr/>
          <p:nvPr/>
        </p:nvSpPr>
        <p:spPr>
          <a:xfrm>
            <a:off x="2639213" y="5680014"/>
            <a:ext cx="12936775" cy="344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vi-VN" sz="7200" b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2: CÁC PHÉP BIẾN ĐỔI LƯỢNG GIÁC</a:t>
            </a:r>
            <a:endParaRPr lang="en-US" sz="7200" b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85" y="924505"/>
            <a:ext cx="16749288" cy="8459796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6" name="Rectangle 25"/>
          <p:cNvSpPr/>
          <p:nvPr/>
        </p:nvSpPr>
        <p:spPr>
          <a:xfrm>
            <a:off x="1295400" y="149087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5: (SGK – tr18)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8299461" y="31763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899621" y="1291665"/>
            <a:ext cx="7129313" cy="1413435"/>
            <a:chOff x="6459818" y="968548"/>
            <a:chExt cx="7129313" cy="1413435"/>
          </a:xfrm>
        </p:grpSpPr>
        <p:sp>
          <p:nvSpPr>
            <p:cNvPr id="29" name="TextBox 28"/>
            <p:cNvSpPr txBox="1"/>
            <p:nvPr/>
          </p:nvSpPr>
          <p:spPr>
            <a:xfrm>
              <a:off x="6459818" y="1441063"/>
              <a:ext cx="6732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                     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Tính: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7421582" y="968548"/>
                  <a:ext cx="3006657" cy="13873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1582" y="968548"/>
                  <a:ext cx="3006657" cy="138736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11619296" y="1243658"/>
                  <a:ext cx="1969835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19296" y="1243658"/>
                  <a:ext cx="1969835" cy="113832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/>
          <p:cNvGrpSpPr/>
          <p:nvPr/>
        </p:nvGrpSpPr>
        <p:grpSpPr>
          <a:xfrm>
            <a:off x="4895416" y="4658046"/>
            <a:ext cx="8560022" cy="1540935"/>
            <a:chOff x="1447800" y="3847207"/>
            <a:chExt cx="8560022" cy="1540935"/>
          </a:xfrm>
        </p:grpSpPr>
        <p:sp>
          <p:nvSpPr>
            <p:cNvPr id="36" name="Rectangle 35"/>
            <p:cNvSpPr/>
            <p:nvPr/>
          </p:nvSpPr>
          <p:spPr>
            <a:xfrm>
              <a:off x="1447800" y="4482866"/>
              <a:ext cx="169552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có  </a:t>
              </a: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2842912" y="3847207"/>
                  <a:ext cx="7164910" cy="15409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40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 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1 + </m:t>
                            </m:r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cos</m:t>
                            </m:r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 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2+</m:t>
                            </m:r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2912" y="3847207"/>
                  <a:ext cx="7164910" cy="154093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Rectangle 40"/>
          <p:cNvSpPr/>
          <p:nvPr/>
        </p:nvSpPr>
        <p:spPr>
          <a:xfrm>
            <a:off x="4945565" y="7314522"/>
            <a:ext cx="898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5843568" y="7099302"/>
                <a:ext cx="2810513" cy="1138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&gt;0.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568" y="7099302"/>
                <a:ext cx="2810513" cy="11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8667830" y="7304900"/>
            <a:ext cx="1125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729709" y="6515100"/>
                <a:ext cx="4327082" cy="19110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709" y="6515100"/>
                <a:ext cx="4327082" cy="19110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320" y="6536884"/>
            <a:ext cx="1813483" cy="218980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03100" y="1283423"/>
            <a:ext cx="2259939" cy="1421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41" grpId="0"/>
      <p:bldP spid="42" grpId="0"/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4495800" y="5715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5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523604" y="8374244"/>
            <a:ext cx="3633301" cy="34109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57" y="1011176"/>
            <a:ext cx="758685" cy="7284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3433"/>
            <a:ext cx="1237950" cy="11886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95017" y="865257"/>
            <a:ext cx="2359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283030" y="648050"/>
                <a:ext cx="3028393" cy="1142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</m:t>
                      </m:r>
                      <m:r>
                        <a:rPr lang="vi-VN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𝑐𝑜𝑠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3030" y="648050"/>
                <a:ext cx="3028393" cy="1142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067800" y="3122047"/>
                <a:ext cx="9144000" cy="632096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4000" kern="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(Vì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40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)</a:t>
                </a:r>
                <a:endParaRPr lang="en-US" sz="4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800" y="3122047"/>
                <a:ext cx="9144000" cy="63209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0641" y="124872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9277" y="850051"/>
            <a:ext cx="987723" cy="1027293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8939344" y="3390900"/>
            <a:ext cx="0" cy="7239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-152400" y="3176587"/>
                <a:ext cx="9144000" cy="632096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:r>
                  <a:rPr lang="vi-VN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(Vì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3176587"/>
                <a:ext cx="9144000" cy="63209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1692" y="8628827"/>
            <a:ext cx="1223618" cy="1288018"/>
          </a:xfrm>
          <a:prstGeom prst="rect">
            <a:avLst/>
          </a:prstGeom>
        </p:spPr>
      </p:pic>
      <p:sp>
        <p:nvSpPr>
          <p:cNvPr id="32" name="Oval Callout 31"/>
          <p:cNvSpPr/>
          <p:nvPr/>
        </p:nvSpPr>
        <p:spPr>
          <a:xfrm>
            <a:off x="8063377" y="27572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6" grpId="0"/>
      <p:bldP spid="30" grpId="0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2200" y="1086853"/>
            <a:ext cx="13639798" cy="54102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2646794" y="1544053"/>
            <a:ext cx="13101391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CÔNG THỨC BIẾN</a:t>
            </a:r>
            <a:r>
              <a:rPr kumimoji="0" lang="nl-NL" sz="6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ĐỔI TÍCH THÀNH TỔNG. CÔNG THỨC BIẾN ĐỔI TỔNG THÀNH TÍCH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565" y="5905500"/>
            <a:ext cx="2034235" cy="398111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81488" y="507354"/>
            <a:ext cx="1331206" cy="14658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6720" y="5905500"/>
            <a:ext cx="2120439" cy="2205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8800" y="7403431"/>
            <a:ext cx="1662366" cy="159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77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7031868" y="1648832"/>
            <a:ext cx="4200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09600" y="3015754"/>
                <a:ext cx="17466378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vi-VN" sz="3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(HĐ 5 – SGK tr.18) </a:t>
                </a:r>
                <a:r>
                  <a:rPr lang="vi-VN" sz="36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công thức cộng, rút gọn mỗi biểu thức sau:</a:t>
                </a:r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6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Áp dụng kết quả câu a, hãy điền vào chỗ chấm sao cho được khẳng định đúng.</a:t>
                </a:r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015754"/>
                <a:ext cx="17466378" cy="2585323"/>
              </a:xfrm>
              <a:prstGeom prst="rect">
                <a:avLst/>
              </a:prstGeom>
              <a:blipFill>
                <a:blip r:embed="rId2"/>
                <a:stretch>
                  <a:fillRect l="-1047" b="-4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295400" y="5108327"/>
                <a:ext cx="9144000" cy="475957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.....)+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.....)−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[.....(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.....)]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108327"/>
                <a:ext cx="9144000" cy="47595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12413714" y="8609680"/>
            <a:ext cx="5155652" cy="2553620"/>
            <a:chOff x="-507452" y="7337606"/>
            <a:chExt cx="5155652" cy="255362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07452" y="7337606"/>
              <a:ext cx="5155652" cy="255362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264782" y="7559814"/>
              <a:ext cx="468108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637674" y="2134852"/>
            <a:ext cx="1646605" cy="875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b="1">
                <a:ea typeface="Calibri" panose="020F0502020204030204" pitchFamily="34" charset="0"/>
                <a:cs typeface="Times New Roman" panose="02020603050405020304" pitchFamily="18" charset="0"/>
              </a:rPr>
              <a:t>Câu 1 </a:t>
            </a:r>
            <a:endParaRPr lang="en-US" sz="3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6125" y="6537863"/>
            <a:ext cx="2469028" cy="24690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284889" y="701070"/>
            <a:ext cx="121158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500" b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BIẾN ĐỔI TÍCH THÀNH TỔNG</a:t>
            </a:r>
            <a:endParaRPr lang="en-US" sz="450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9" grpId="0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80990" y="1300002"/>
                <a:ext cx="17466378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kumimoji="0" lang="vi-VN" sz="3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(HĐ 5 – SGK tr.18)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công thức cộng, rút gọn mỗi biểu thức sau: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90" y="1300002"/>
                <a:ext cx="17466378" cy="1846659"/>
              </a:xfrm>
              <a:prstGeom prst="rect">
                <a:avLst/>
              </a:prstGeom>
              <a:blipFill>
                <a:blip r:embed="rId2"/>
                <a:stretch>
                  <a:fillRect l="-1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609600" y="419100"/>
            <a:ext cx="1723549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1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8255996" y="3314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8180" y="4154251"/>
                <a:ext cx="1805940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)+(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0" y="4154251"/>
                <a:ext cx="18059400" cy="9694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15000" y="5219700"/>
                <a:ext cx="457200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5219700"/>
                <a:ext cx="4572000" cy="9694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13084" y="6112098"/>
                <a:ext cx="17385632" cy="1829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		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84" y="6112098"/>
                <a:ext cx="17385632" cy="18291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747084" y="7067557"/>
                <a:ext cx="9144000" cy="104644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084" y="7067557"/>
                <a:ext cx="9144000" cy="10464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40627" y="7921980"/>
                <a:ext cx="1770701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br>
                  <a:rPr lang="vi-VN" sz="3800" i="1">
                    <a:solidFill>
                      <a:prstClr val="black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27" y="7921980"/>
                <a:ext cx="17707010" cy="9694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844771" y="8953500"/>
                <a:ext cx="332930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771" y="8953500"/>
                <a:ext cx="3329308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64617" y="495300"/>
            <a:ext cx="813783" cy="943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79316" y="613611"/>
            <a:ext cx="60965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16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9" name="Rectangle 38"/>
          <p:cNvSpPr/>
          <p:nvPr/>
        </p:nvSpPr>
        <p:spPr>
          <a:xfrm>
            <a:off x="1707867" y="647700"/>
            <a:ext cx="1723549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1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4617" y="495300"/>
            <a:ext cx="813783" cy="943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9316" y="613611"/>
            <a:ext cx="609653" cy="7071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07867" y="1629922"/>
            <a:ext cx="1482875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b) Áp dụng kết quả câu a, hãy điền vào chỗ chấm sao cho được khẳng định đúng.</a:t>
            </a:r>
            <a:endParaRPr lang="en-US" sz="40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121927" y="3619500"/>
                <a:ext cx="11965673" cy="5278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.........)−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..........)]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[.........(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..........)]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927" y="3619500"/>
                <a:ext cx="11965673" cy="52785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367125" y="4237792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125" y="4237792"/>
                <a:ext cx="154119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659324" y="5883414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9324" y="5883414"/>
                <a:ext cx="154119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2327209" y="5883414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7209" y="5883414"/>
                <a:ext cx="154119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467600" y="7636014"/>
                <a:ext cx="10807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𝒔𝒊𝒏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7636014"/>
                <a:ext cx="1080744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2251009" y="7636014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1009" y="7636014"/>
                <a:ext cx="154119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444" y="7497340"/>
            <a:ext cx="2469094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7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5" grpId="0"/>
      <p:bldP spid="20" grpId="0"/>
      <p:bldP spid="21" grpId="0"/>
      <p:bldP spid="18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81200" y="2069732"/>
            <a:ext cx="14093498" cy="5893168"/>
            <a:chOff x="9312075" y="699157"/>
            <a:chExt cx="7775235" cy="4301731"/>
          </a:xfrm>
        </p:grpSpPr>
        <p:sp>
          <p:nvSpPr>
            <p:cNvPr id="3" name="AutoShape 3"/>
            <p:cNvSpPr/>
            <p:nvPr/>
          </p:nvSpPr>
          <p:spPr>
            <a:xfrm rot="548643">
              <a:off x="9312075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p:sp>
        <p:nvSpPr>
          <p:cNvPr id="24" name="Rectangle 23"/>
          <p:cNvSpPr/>
          <p:nvPr/>
        </p:nvSpPr>
        <p:spPr>
          <a:xfrm>
            <a:off x="7329466" y="647700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63635" y="6360114"/>
            <a:ext cx="4331120" cy="4117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5773" y="7962900"/>
            <a:ext cx="3962743" cy="3718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8220" y="857836"/>
            <a:ext cx="1841677" cy="1938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276600" y="2476500"/>
                <a:ext cx="11887200" cy="1388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func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476500"/>
                <a:ext cx="11887200" cy="13888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99569" y="4381500"/>
                <a:ext cx="12145231" cy="1388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func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569" y="4381500"/>
                <a:ext cx="12145231" cy="13888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743200" y="6201797"/>
                <a:ext cx="12921558" cy="1665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func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sz="45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4800">
                  <a:solidFill>
                    <a:schemeClr val="tx2"/>
                  </a:solidFill>
                </a:endParaRPr>
              </a:p>
              <a:p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6201797"/>
                <a:ext cx="12921558" cy="16658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84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307891" y="647700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(SGK – tr19)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245842" y="3314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9026" y="859725"/>
            <a:ext cx="1465439" cy="169960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249" y="8191500"/>
            <a:ext cx="1170533" cy="135342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98697" y="1744061"/>
            <a:ext cx="11530641" cy="1265839"/>
            <a:chOff x="2947359" y="2356212"/>
            <a:chExt cx="11530641" cy="1265839"/>
          </a:xfrm>
        </p:grpSpPr>
        <p:sp>
          <p:nvSpPr>
            <p:cNvPr id="43" name="TextBox 42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 .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3972387" y="2356212"/>
                  <a:ext cx="2943050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387" y="2356212"/>
                  <a:ext cx="2943050" cy="124880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8070412" y="2441150"/>
                  <a:ext cx="6407588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= </m:t>
                        </m:r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400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0412" y="2441150"/>
                  <a:ext cx="6407588" cy="118090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22679" y="4229100"/>
                <a:ext cx="14441321" cy="5559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+ 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sin</m:t>
                              </m:r>
                            </m:e>
                          </m:d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 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 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679" y="4229100"/>
                <a:ext cx="14441321" cy="555934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62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2057400" y="638168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6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-1494271" y="8221843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610600" y="2552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0" y="8420100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0535" y="7132042"/>
            <a:ext cx="1754446" cy="168456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49558" y="670252"/>
            <a:ext cx="8558514" cy="1263316"/>
            <a:chOff x="2947359" y="2364221"/>
            <a:chExt cx="8558514" cy="1263316"/>
          </a:xfrm>
        </p:grpSpPr>
        <p:sp>
          <p:nvSpPr>
            <p:cNvPr id="22" name="TextBox 21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.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937959" y="2364221"/>
                  <a:ext cx="2530052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7959" y="2364221"/>
                  <a:ext cx="2530052" cy="124880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7824159" y="2382709"/>
                  <a:ext cx="3681714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4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r>
                          <m:rPr>
                            <m:nor/>
                          </m:rPr>
                          <a:rPr lang="en-US" sz="4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4159" y="2382709"/>
                  <a:ext cx="3681714" cy="12448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80223" y="3431967"/>
                <a:ext cx="15216056" cy="24262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Cambria Math" panose="020405030504060302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223" y="3431967"/>
                <a:ext cx="15216056" cy="24262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29787" y="5676900"/>
                <a:ext cx="17272413" cy="407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                      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87" y="5676900"/>
                <a:ext cx="17272413" cy="40743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250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7010400" y="1692414"/>
            <a:ext cx="4200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 HỌC TẬP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413714" y="8609680"/>
            <a:ext cx="5155652" cy="2553620"/>
            <a:chOff x="-507452" y="7337606"/>
            <a:chExt cx="5155652" cy="255362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07452" y="7337606"/>
              <a:ext cx="5155652" cy="255362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264782" y="7559814"/>
              <a:ext cx="468108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6125" y="6537863"/>
            <a:ext cx="2469028" cy="24690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132488" y="701070"/>
            <a:ext cx="120313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nl-NL" sz="45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BIẾN ĐỔI </a:t>
            </a:r>
            <a:r>
              <a:rPr lang="nl-NL" sz="4500" b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500">
                <a:solidFill>
                  <a:srgbClr val="4F81BD"/>
                </a:solidFill>
              </a:rPr>
              <a:t> </a:t>
            </a:r>
            <a:r>
              <a:rPr kumimoji="0" lang="nl-NL" sz="45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 </a:t>
            </a:r>
            <a:r>
              <a:rPr lang="nl-NL" sz="4500" b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40820" y="2476500"/>
                <a:ext cx="16532780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Câu 2 (HĐ 6 – SGK tr.19)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công thức biến đổi tích thành tổng và đặt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rồi biến đổi các biểu thức sau thành tích: 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8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 b="1" i="1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Gợi ý</a:t>
                </a:r>
                <a:r>
                  <a:rPr lang="vi-VN" sz="38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: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20" y="2476500"/>
                <a:ext cx="16532780" cy="4478149"/>
              </a:xfrm>
              <a:prstGeom prst="rect">
                <a:avLst/>
              </a:prstGeom>
              <a:blipFill>
                <a:blip r:embed="rId4"/>
                <a:stretch>
                  <a:fillRect l="-1217" b="-2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841043" y="6612739"/>
                <a:ext cx="8917761" cy="1150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043" y="6612739"/>
                <a:ext cx="8917761" cy="11507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27502">
            <a:off x="861317" y="8247169"/>
            <a:ext cx="1342531" cy="135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8"/>
          <p:cNvGrpSpPr/>
          <p:nvPr/>
        </p:nvGrpSpPr>
        <p:grpSpPr>
          <a:xfrm>
            <a:off x="399618" y="298551"/>
            <a:ext cx="17507381" cy="9645548"/>
            <a:chOff x="0" y="0"/>
            <a:chExt cx="10671496" cy="5709653"/>
          </a:xfrm>
        </p:grpSpPr>
        <p:sp>
          <p:nvSpPr>
            <p:cNvPr id="42" name="Freeform 19"/>
            <p:cNvSpPr/>
            <p:nvPr/>
          </p:nvSpPr>
          <p:spPr>
            <a:xfrm>
              <a:off x="0" y="0"/>
              <a:ext cx="10671497" cy="5709653"/>
            </a:xfrm>
            <a:custGeom>
              <a:avLst/>
              <a:gdLst/>
              <a:ahLst/>
              <a:cxnLst/>
              <a:rect l="l" t="t" r="r" b="b"/>
              <a:pathLst>
                <a:path w="10671497" h="5709653">
                  <a:moveTo>
                    <a:pt x="17481" y="0"/>
                  </a:moveTo>
                  <a:lnTo>
                    <a:pt x="10654016" y="0"/>
                  </a:lnTo>
                  <a:cubicBezTo>
                    <a:pt x="10658652" y="0"/>
                    <a:pt x="10663098" y="1842"/>
                    <a:pt x="10666377" y="5120"/>
                  </a:cubicBezTo>
                  <a:cubicBezTo>
                    <a:pt x="10669655" y="8398"/>
                    <a:pt x="10671497" y="12845"/>
                    <a:pt x="10671497" y="17481"/>
                  </a:cubicBezTo>
                  <a:lnTo>
                    <a:pt x="10671497" y="5692172"/>
                  </a:lnTo>
                  <a:cubicBezTo>
                    <a:pt x="10671497" y="5696808"/>
                    <a:pt x="10669655" y="5701255"/>
                    <a:pt x="10666377" y="5704533"/>
                  </a:cubicBezTo>
                  <a:cubicBezTo>
                    <a:pt x="10663098" y="5707812"/>
                    <a:pt x="10658652" y="5709653"/>
                    <a:pt x="10654016" y="5709653"/>
                  </a:cubicBezTo>
                  <a:lnTo>
                    <a:pt x="17481" y="5709653"/>
                  </a:lnTo>
                  <a:cubicBezTo>
                    <a:pt x="12845" y="5709653"/>
                    <a:pt x="8398" y="5707812"/>
                    <a:pt x="5120" y="5704533"/>
                  </a:cubicBezTo>
                  <a:cubicBezTo>
                    <a:pt x="1842" y="5701255"/>
                    <a:pt x="0" y="5696808"/>
                    <a:pt x="0" y="5692172"/>
                  </a:cubicBezTo>
                  <a:lnTo>
                    <a:pt x="0" y="17481"/>
                  </a:lnTo>
                  <a:cubicBezTo>
                    <a:pt x="0" y="12845"/>
                    <a:pt x="1842" y="8398"/>
                    <a:pt x="5120" y="5120"/>
                  </a:cubicBezTo>
                  <a:cubicBezTo>
                    <a:pt x="8398" y="1842"/>
                    <a:pt x="12845" y="0"/>
                    <a:pt x="17481" y="0"/>
                  </a:cubicBezTo>
                  <a:close/>
                </a:path>
              </a:pathLst>
            </a:custGeom>
            <a:solidFill>
              <a:srgbClr val="FDFAE6"/>
            </a:solidFill>
            <a:ln w="142875">
              <a:solidFill>
                <a:srgbClr val="6B3B32"/>
              </a:solidFill>
            </a:ln>
          </p:spPr>
        </p:sp>
        <p:sp>
          <p:nvSpPr>
            <p:cNvPr id="43" name="TextBox 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5562600" y="829564"/>
            <a:ext cx="74943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626315" y="2733174"/>
            <a:ext cx="54102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cộng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606611" y="4914183"/>
            <a:ext cx="566853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nhân đôi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4217937" y="2781300"/>
            <a:ext cx="1236936" cy="1155973"/>
            <a:chOff x="2315060" y="3149849"/>
            <a:chExt cx="1236936" cy="1155973"/>
          </a:xfrm>
        </p:grpSpPr>
        <p:pic>
          <p:nvPicPr>
            <p:cNvPr id="58" name="Picture 2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5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209916" y="4762500"/>
            <a:ext cx="1236936" cy="1155973"/>
            <a:chOff x="2315060" y="3149849"/>
            <a:chExt cx="1236936" cy="1155973"/>
          </a:xfrm>
        </p:grpSpPr>
        <p:pic>
          <p:nvPicPr>
            <p:cNvPr id="61" name="Picture 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62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5606611" y="6696708"/>
            <a:ext cx="997137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biến đổi tích thành tổng. Công thức biến đổi tổng thành tích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191000" y="6769258"/>
            <a:ext cx="1236936" cy="1155973"/>
            <a:chOff x="2315060" y="3149849"/>
            <a:chExt cx="1236936" cy="1155973"/>
          </a:xfrm>
        </p:grpSpPr>
        <p:pic>
          <p:nvPicPr>
            <p:cNvPr id="68" name="Picture 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6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7581900"/>
            <a:ext cx="2438400" cy="2052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424900" flipV="1">
            <a:off x="491765" y="835942"/>
            <a:ext cx="1149163" cy="405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5600" y="2151108"/>
            <a:ext cx="3200400" cy="20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6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42" y="584191"/>
            <a:ext cx="17373600" cy="928370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6" name="Oval Callout 15"/>
          <p:cNvSpPr/>
          <p:nvPr/>
        </p:nvSpPr>
        <p:spPr>
          <a:xfrm>
            <a:off x="8154067" y="134076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0273" y="8609789"/>
            <a:ext cx="1008128" cy="116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6800" y="8953500"/>
            <a:ext cx="682169" cy="791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66800" y="3086100"/>
                <a:ext cx="16230600" cy="59131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)=−2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086100"/>
                <a:ext cx="16230600" cy="59131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81200" y="2536584"/>
            <a:ext cx="14836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có: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82275">
            <a:off x="15833979" y="1212984"/>
            <a:ext cx="1474215" cy="149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42" y="584191"/>
            <a:ext cx="17373600" cy="928370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6" name="Oval Callout 15"/>
          <p:cNvSpPr/>
          <p:nvPr/>
        </p:nvSpPr>
        <p:spPr>
          <a:xfrm>
            <a:off x="8048639" y="10046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0273" y="8609789"/>
            <a:ext cx="1008128" cy="116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6800" y="8953500"/>
            <a:ext cx="682169" cy="791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82275">
            <a:off x="15833979" y="1212984"/>
            <a:ext cx="1474215" cy="1491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24000" y="2243404"/>
                <a:ext cx="14579905" cy="7319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ta có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         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thay vào các biểu thức trên ta có: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243404"/>
                <a:ext cx="14579905" cy="7319696"/>
              </a:xfrm>
              <a:prstGeom prst="rect">
                <a:avLst/>
              </a:prstGeom>
              <a:blipFill>
                <a:blip r:embed="rId5"/>
                <a:stretch>
                  <a:fillRect l="-1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486014" y="2157099"/>
                <a:ext cx="4712764" cy="1150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14" y="2157099"/>
                <a:ext cx="4712764" cy="1150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2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391400" y="559331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1235" y="7977818"/>
            <a:ext cx="3962743" cy="37188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48559" y="1833155"/>
            <a:ext cx="12639041" cy="7467466"/>
            <a:chOff x="2372361" y="1866900"/>
            <a:chExt cx="12639041" cy="7467466"/>
          </a:xfrm>
        </p:grpSpPr>
        <p:grpSp>
          <p:nvGrpSpPr>
            <p:cNvPr id="8" name="Group 7"/>
            <p:cNvGrpSpPr/>
            <p:nvPr/>
          </p:nvGrpSpPr>
          <p:grpSpPr>
            <a:xfrm>
              <a:off x="2372361" y="1866900"/>
              <a:ext cx="12639041" cy="7467466"/>
              <a:chOff x="9312075" y="699157"/>
              <a:chExt cx="7775235" cy="4301731"/>
            </a:xfrm>
          </p:grpSpPr>
          <p:sp>
            <p:nvSpPr>
              <p:cNvPr id="3" name="AutoShape 3"/>
              <p:cNvSpPr/>
              <p:nvPr/>
            </p:nvSpPr>
            <p:spPr>
              <a:xfrm rot="548643">
                <a:off x="9312075" y="699157"/>
                <a:ext cx="5093926" cy="3529933"/>
              </a:xfrm>
              <a:prstGeom prst="rect">
                <a:avLst/>
              </a:prstGeom>
              <a:solidFill>
                <a:srgbClr val="F8C578"/>
              </a:solidFill>
            </p:spPr>
          </p:sp>
          <p:sp>
            <p:nvSpPr>
              <p:cNvPr id="7" name="AutoShape 7"/>
              <p:cNvSpPr/>
              <p:nvPr/>
            </p:nvSpPr>
            <p:spPr>
              <a:xfrm>
                <a:off x="9686226" y="756833"/>
                <a:ext cx="7401084" cy="4244055"/>
              </a:xfrm>
              <a:prstGeom prst="rect">
                <a:avLst/>
              </a:prstGeom>
              <a:solidFill>
                <a:srgbClr val="FFFBEC"/>
              </a:solidFill>
            </p:spPr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343400" y="2019300"/>
                  <a:ext cx="9144000" cy="7161961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func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</m:func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𝒖</m:t>
                                </m:r>
                                <m:r>
                                  <a:rPr lang="en-US" sz="4000" b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num>
                              <m:den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𝒄𝒐𝒔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𝒖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𝒗</m:t>
                                    </m:r>
                                  </m:num>
                                  <m:den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func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</m:func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𝒖</m:t>
                                </m:r>
                                <m:r>
                                  <a:rPr lang="en-US" sz="4000" b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num>
                              <m:den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𝒔𝒊𝒏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𝒖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𝒗</m:t>
                                    </m:r>
                                  </m:num>
                                  <m:den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𝒖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𝒖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𝟐𝐜𝐨𝐬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2019300"/>
                  <a:ext cx="9144000" cy="71619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3987" y="678554"/>
            <a:ext cx="1847248" cy="1938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5800" y="6171843"/>
            <a:ext cx="4334632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615916" y="1071739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7: (SGK – tr19)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541282" y="40526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16" y="922256"/>
            <a:ext cx="1903663" cy="17247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1022998" y="1309813"/>
            <a:ext cx="3759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25800" y="647700"/>
            <a:ext cx="1553431" cy="179615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172" y="8191500"/>
            <a:ext cx="1194877" cy="1385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352800" y="2514568"/>
                <a:ext cx="12128898" cy="1257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                       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105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2514568"/>
                <a:ext cx="12128898" cy="1257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483200" y="5392534"/>
                <a:ext cx="11397800" cy="1655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200" y="5392534"/>
                <a:ext cx="11397800" cy="16559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56205" y="7556245"/>
                <a:ext cx="8862490" cy="1549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205" y="7556245"/>
                <a:ext cx="8862490" cy="15496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6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43" grpId="0"/>
      <p:bldP spid="8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647700"/>
            <a:ext cx="17205158" cy="9067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4" name="Google Shape;322;p15"/>
          <p:cNvSpPr/>
          <p:nvPr/>
        </p:nvSpPr>
        <p:spPr>
          <a:xfrm>
            <a:off x="1219200" y="1380278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7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667667" y="42050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58966" y="1063861"/>
            <a:ext cx="6423634" cy="3317639"/>
            <a:chOff x="5768366" y="-390139"/>
            <a:chExt cx="6423634" cy="3317639"/>
          </a:xfrm>
        </p:grpSpPr>
        <p:sp>
          <p:nvSpPr>
            <p:cNvPr id="17" name="TextBox 16"/>
            <p:cNvSpPr txBox="1"/>
            <p:nvPr/>
          </p:nvSpPr>
          <p:spPr>
            <a:xfrm>
              <a:off x="5768366" y="1317599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6369712" y="-390139"/>
                  <a:ext cx="5822288" cy="33176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</m:num>
                          <m:den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</m:den>
                        </m:f>
                      </m:oMath>
                    </m:oMathPara>
                  </a14:m>
                  <a:endParaRPr lang="en-US" sz="400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712" y="-390139"/>
                  <a:ext cx="5822288" cy="331763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05200" y="4762500"/>
                <a:ext cx="5822288" cy="3317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vi-VN" sz="40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num>
                        <m:den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400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4762500"/>
                <a:ext cx="5822288" cy="33176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6078">
            <a:off x="15893054" y="7916732"/>
            <a:ext cx="3633301" cy="34109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423220" y="775467"/>
            <a:ext cx="1305116" cy="12361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5413">
            <a:off x="114300" y="8689567"/>
            <a:ext cx="1600200" cy="15364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800767" y="5743323"/>
                <a:ext cx="5826916" cy="2143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−2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0767" y="5743323"/>
                <a:ext cx="5826916" cy="21434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2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874" y="8343900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8510" y="9069079"/>
            <a:ext cx="987723" cy="10272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3953" y="114300"/>
            <a:ext cx="1006448" cy="10594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52600" y="19547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8: (SGK – tr20)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627" y="1257300"/>
            <a:ext cx="1770660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điện thế và cường độ dòng điện trong một thiết bị điện lần lượt được cho bởi các biểu thức sau: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064086">
            <a:off x="-1267120" y="8960437"/>
            <a:ext cx="2908505" cy="3010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61" y="160665"/>
            <a:ext cx="1039439" cy="969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69401" y="3137915"/>
                <a:ext cx="122682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40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⁡(120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+ 10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⁡(360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   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4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⁡(120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+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(360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           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401" y="3137915"/>
                <a:ext cx="12268200" cy="1938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381090" y="5008626"/>
            <a:ext cx="11144910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(Nguồn: Ron Larson, Intermediate Algebra, Cengage)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37856" y="5938778"/>
                <a:ext cx="1782154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 rằng công suất tiêu thụ tức thời của thiết bị đó được tính theo công thức: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𝑊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 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 viết biểu thức biểu thị công suất tiêu thụ tức thời ở dạng không có luỹ thừa và tích của các biểu thức lượng giác.</a:t>
                </a:r>
                <a:endParaRPr lang="en-US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56" y="5938778"/>
                <a:ext cx="17821544" cy="2862322"/>
              </a:xfrm>
              <a:prstGeom prst="rect">
                <a:avLst/>
              </a:prstGeom>
              <a:blipFill>
                <a:blip r:embed="rId8"/>
                <a:stretch>
                  <a:fillRect l="-1197" r="-1197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82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5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874" y="8343900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8510" y="9069079"/>
            <a:ext cx="987723" cy="10272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034" y="270093"/>
            <a:ext cx="1299798" cy="1368207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064086">
            <a:off x="-1267120" y="8960437"/>
            <a:ext cx="2908505" cy="3010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61" y="160665"/>
            <a:ext cx="1039439" cy="969101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8417871" y="716880"/>
            <a:ext cx="1751933" cy="9384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44319" y="2400300"/>
                <a:ext cx="1721830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40 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⁡(120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+ 10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⁡(360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⁡(120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+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(360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19" y="2400300"/>
                <a:ext cx="17218303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3400" y="3749814"/>
                <a:ext cx="187452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)+10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)+80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749814"/>
                <a:ext cx="187452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2632" y="4914900"/>
                <a:ext cx="14630400" cy="1917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=80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(240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(720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+40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(360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−120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(360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+120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32" y="4914900"/>
                <a:ext cx="14630400" cy="19177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114243" y="7331214"/>
                <a:ext cx="143115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=85−80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(240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)−5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(720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)−40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(480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  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243" y="7331214"/>
                <a:ext cx="14311510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28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124199" y="2365231"/>
            <a:ext cx="11658601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732" y="5971711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26" y="1075574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600" y="5884070"/>
            <a:ext cx="1485902" cy="1545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8140" y="7124700"/>
            <a:ext cx="1789095" cy="1717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6688" y="8648700"/>
            <a:ext cx="959185" cy="9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93548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309285" y="847673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092601" y="800100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718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550098" y="6362700"/>
            <a:ext cx="1165704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1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90013" y="8370823"/>
            <a:ext cx="963421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1795780" algn="l"/>
                <a:tab pos="3420745" algn="l"/>
              </a:tabLst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40354" y="2135974"/>
            <a:ext cx="8145958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just">
              <a:lnSpc>
                <a:spcPct val="150000"/>
              </a:lnSpc>
              <a:spcBef>
                <a:spcPts val="200"/>
              </a:spcBef>
              <a:spcAft>
                <a:spcPts val="600"/>
              </a:spcAft>
              <a:tabLst>
                <a:tab pos="180340" algn="l"/>
                <a:tab pos="288290" algn="l"/>
                <a:tab pos="467995" algn="l"/>
                <a:tab pos="540385" algn="l"/>
                <a:tab pos="648335" algn="l"/>
                <a:tab pos="1260475" algn="l"/>
                <a:tab pos="3780790" algn="l"/>
              </a:tabLst>
            </a:pPr>
            <a:r>
              <a:rPr lang="vi-VN" sz="45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fr-FR" sz="45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 trị của biểu thức</a:t>
            </a:r>
            <a:endParaRPr lang="en-US" sz="45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694142" y="5524500"/>
            <a:ext cx="1674125" cy="2254079"/>
            <a:chOff x="13578908" y="5591998"/>
            <a:chExt cx="1674125" cy="2254079"/>
          </a:xfrm>
        </p:grpSpPr>
        <p:sp>
          <p:nvSpPr>
            <p:cNvPr id="4" name="Rectangle 3"/>
            <p:cNvSpPr/>
            <p:nvPr/>
          </p:nvSpPr>
          <p:spPr>
            <a:xfrm>
              <a:off x="13578908" y="6337637"/>
              <a:ext cx="889987" cy="10849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C. </a:t>
              </a:r>
              <a:endPara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4247758" y="5591998"/>
                  <a:ext cx="1005275" cy="22540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kumimoji="0" lang="en-US" sz="43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43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7758" y="5591998"/>
                  <a:ext cx="1005275" cy="225407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370537" y="3211835"/>
                <a:ext cx="8040663" cy="2294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4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r>
                            <a:rPr lang="fr-FR" sz="4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func>
                          <m:r>
                            <a:rPr lang="fr-FR" sz="4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537" y="3211835"/>
                <a:ext cx="8040663" cy="22946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543907" y="7840294"/>
            <a:ext cx="1323493" cy="2027606"/>
            <a:chOff x="4648200" y="7858467"/>
            <a:chExt cx="1323493" cy="2027606"/>
          </a:xfrm>
        </p:grpSpPr>
        <p:sp>
          <p:nvSpPr>
            <p:cNvPr id="5" name="Rectangle 4"/>
            <p:cNvSpPr/>
            <p:nvPr/>
          </p:nvSpPr>
          <p:spPr>
            <a:xfrm>
              <a:off x="4648200" y="7979718"/>
              <a:ext cx="889026" cy="1746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0480" marR="30480" lvl="0" indent="0" algn="just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B. </a:t>
              </a: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5328568" y="7858467"/>
                  <a:ext cx="643125" cy="20276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3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568" y="7858467"/>
                  <a:ext cx="643125" cy="202760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3472725" y="7658100"/>
                <a:ext cx="1005275" cy="22508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2725" y="7658100"/>
                <a:ext cx="1005275" cy="22508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67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4114799" y="2385089"/>
            <a:ext cx="9842286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7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CÔNG THỨC CỘNG</a:t>
            </a:r>
            <a:endParaRPr lang="en-US" sz="7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63800" y="5622649"/>
            <a:ext cx="1961512" cy="18830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400" y="8191500"/>
            <a:ext cx="1524000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6967" y="915340"/>
            <a:ext cx="1761487" cy="1939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76400" y="2260116"/>
            <a:ext cx="14608230" cy="250238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914400" y="5448300"/>
            <a:ext cx="7928838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569099" y="7734300"/>
            <a:ext cx="7918990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9593162" y="5476014"/>
            <a:ext cx="7894927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914400" y="7746242"/>
            <a:ext cx="7928838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66189" y="7693984"/>
                <a:ext cx="7448449" cy="13590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189" y="7693984"/>
                <a:ext cx="7448449" cy="1359026"/>
              </a:xfrm>
              <a:prstGeom prst="rect">
                <a:avLst/>
              </a:prstGeom>
              <a:blipFill>
                <a:blip r:embed="rId5"/>
                <a:stretch>
                  <a:fillRect l="-2864" b="-7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930376" y="2421031"/>
            <a:ext cx="10220654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00"/>
              </a:spcBef>
              <a:tabLst>
                <a:tab pos="180340" algn="l"/>
                <a:tab pos="1795780" algn="l"/>
                <a:tab pos="3420745" algn="l"/>
              </a:tabLst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en-US" sz="45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Khẳng định nào đúng trong các khẳng định sau?</a:t>
            </a:r>
            <a:endParaRPr kumimoji="0" lang="en-US" sz="45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94732" y="5769653"/>
                <a:ext cx="7619971" cy="1013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vi-VN" sz="40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2" y="5769653"/>
                <a:ext cx="7619971" cy="1013547"/>
              </a:xfrm>
              <a:prstGeom prst="rect">
                <a:avLst/>
              </a:prstGeom>
              <a:blipFill>
                <a:blip r:embed="rId6"/>
                <a:stretch>
                  <a:fillRect l="-2880" b="-8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694848" y="5792273"/>
                <a:ext cx="8151078" cy="1013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vi-VN" sz="4000" ker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4848" y="5792273"/>
                <a:ext cx="8151078" cy="1013547"/>
              </a:xfrm>
              <a:prstGeom prst="rect">
                <a:avLst/>
              </a:prstGeom>
              <a:blipFill>
                <a:blip r:embed="rId7"/>
                <a:stretch>
                  <a:fillRect l="-2618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642041" y="7707914"/>
                <a:ext cx="8051691" cy="14741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041" y="7707914"/>
                <a:ext cx="8051691" cy="1474186"/>
              </a:xfrm>
              <a:prstGeom prst="rect">
                <a:avLst/>
              </a:prstGeom>
              <a:blipFill>
                <a:blip r:embed="rId8"/>
                <a:stretch>
                  <a:fillRect l="-2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30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476209" y="6032202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439400" y="8191500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541239" y="2938835"/>
                <a:ext cx="11837291" cy="2041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100"/>
                  </a:spcBef>
                  <a:tabLst>
                    <a:tab pos="180340" algn="l"/>
                    <a:tab pos="1795780" algn="l"/>
                    <a:tab pos="3420745" algn="l"/>
                  </a:tabLst>
                </a:pPr>
                <a:r>
                  <a:rPr lang="en-US" sz="4500" b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 </a:t>
                </a:r>
                <a:r>
                  <a:rPr lang="en-US" sz="45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⁡(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)=0 </m:t>
                    </m:r>
                  </m:oMath>
                </a14:m>
                <a:r>
                  <a:rPr lang="en-US" sz="45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khẳng định nào sau đây đúng?</a:t>
                </a:r>
                <a:endParaRPr kumimoji="0" lang="en-US" sz="45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239" y="2938835"/>
                <a:ext cx="11837291" cy="2041456"/>
              </a:xfrm>
              <a:prstGeom prst="rect">
                <a:avLst/>
              </a:prstGeom>
              <a:blipFill>
                <a:blip r:embed="rId6"/>
                <a:stretch>
                  <a:fillRect l="-1854" r="-3141" b="-14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438400" y="6519082"/>
                <a:ext cx="593059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6519082"/>
                <a:ext cx="5930598" cy="707886"/>
              </a:xfrm>
              <a:prstGeom prst="rect">
                <a:avLst/>
              </a:prstGeom>
              <a:blipFill>
                <a:blip r:embed="rId7"/>
                <a:stretch>
                  <a:fillRect l="-3597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271573" y="8496300"/>
                <a:ext cx="610346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573" y="8496300"/>
                <a:ext cx="6103466" cy="1015663"/>
              </a:xfrm>
              <a:prstGeom prst="rect">
                <a:avLst/>
              </a:prstGeom>
              <a:blipFill>
                <a:blip r:embed="rId8"/>
                <a:stretch>
                  <a:fillRect l="-599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0820400" y="6542157"/>
                <a:ext cx="595477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6542157"/>
                <a:ext cx="5954772" cy="707886"/>
              </a:xfrm>
              <a:prstGeom prst="rect">
                <a:avLst/>
              </a:prstGeom>
              <a:blipFill>
                <a:blip r:embed="rId9"/>
                <a:stretch>
                  <a:fillRect l="-358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623450" y="8496300"/>
                <a:ext cx="618534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3450" y="8496300"/>
                <a:ext cx="6185348" cy="1015663"/>
              </a:xfrm>
              <a:prstGeom prst="rect">
                <a:avLst/>
              </a:prstGeom>
              <a:blipFill>
                <a:blip r:embed="rId10"/>
                <a:stretch>
                  <a:fillRect l="-592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98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65022" y="5970015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165022" y="8088187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288678" y="8069795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283705" y="3009900"/>
                <a:ext cx="14242295" cy="1517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indent="-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vi-VN" sz="4500" b="1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Câu 4. </a:t>
                </a:r>
                <a:r>
                  <a:rPr lang="fr-FR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Rút gọn 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705" y="3009900"/>
                <a:ext cx="14242295" cy="1517403"/>
              </a:xfrm>
              <a:prstGeom prst="rect">
                <a:avLst/>
              </a:prstGeom>
              <a:blipFill>
                <a:blip r:embed="rId5"/>
                <a:stretch>
                  <a:fillRect l="-1798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352800" y="6383801"/>
                <a:ext cx="4180440" cy="818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383801"/>
                <a:ext cx="4180440" cy="818494"/>
              </a:xfrm>
              <a:prstGeom prst="rect">
                <a:avLst/>
              </a:prstGeom>
              <a:blipFill>
                <a:blip r:embed="rId6"/>
                <a:stretch>
                  <a:fillRect l="-5685" t="-6716" b="-3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1196647" y="6383801"/>
                <a:ext cx="4424353" cy="818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6647" y="6383801"/>
                <a:ext cx="4424353" cy="818494"/>
              </a:xfrm>
              <a:prstGeom prst="rect">
                <a:avLst/>
              </a:prstGeom>
              <a:blipFill>
                <a:blip r:embed="rId7"/>
                <a:stretch>
                  <a:fillRect l="-5510" t="-6716" b="-3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352800" y="8501973"/>
                <a:ext cx="4747903" cy="818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8501973"/>
                <a:ext cx="4747903" cy="818494"/>
              </a:xfrm>
              <a:prstGeom prst="rect">
                <a:avLst/>
              </a:prstGeom>
              <a:blipFill>
                <a:blip r:embed="rId8"/>
                <a:stretch>
                  <a:fillRect l="-5006" t="-6716" b="-3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089008" y="8320417"/>
                <a:ext cx="5018425" cy="1181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3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fr-FR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3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9008" y="8320417"/>
                <a:ext cx="5018425" cy="1181606"/>
              </a:xfrm>
              <a:prstGeom prst="rect">
                <a:avLst/>
              </a:prstGeom>
              <a:blipFill>
                <a:blip r:embed="rId9"/>
                <a:stretch>
                  <a:fillRect l="-1094" b="-1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46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32543" y="6090608"/>
                <a:ext cx="2583464" cy="1552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543" y="6090608"/>
                <a:ext cx="2583464" cy="1552541"/>
              </a:xfrm>
              <a:prstGeom prst="rect">
                <a:avLst/>
              </a:prstGeom>
              <a:blipFill>
                <a:blip r:embed="rId5"/>
                <a:stretch>
                  <a:fillRect l="-9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07047" y="2286360"/>
                <a:ext cx="13952153" cy="2628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indent="-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vi-VN" sz="4500" b="1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Câu 5. </a:t>
                </a:r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Cho góc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thỏa mãn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47" y="2286360"/>
                <a:ext cx="13952153" cy="2628540"/>
              </a:xfrm>
              <a:prstGeom prst="rect">
                <a:avLst/>
              </a:prstGeom>
              <a:blipFill>
                <a:blip r:embed="rId6"/>
                <a:stretch>
                  <a:fillRect l="-1835" r="-1835" b="-6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762368" y="8499788"/>
                <a:ext cx="2923814" cy="1077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368" y="8499788"/>
                <a:ext cx="2923814" cy="1077283"/>
              </a:xfrm>
              <a:prstGeom prst="rect">
                <a:avLst/>
              </a:prstGeom>
              <a:blipFill>
                <a:blip r:embed="rId7"/>
                <a:stretch>
                  <a:fillRect l="-8125" b="-9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2017968" y="6276812"/>
                <a:ext cx="2460032" cy="11526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4300" b="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 ker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fr-FR" sz="4300" b="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7968" y="6276812"/>
                <a:ext cx="2460032" cy="1152688"/>
              </a:xfrm>
              <a:prstGeom prst="rect">
                <a:avLst/>
              </a:prstGeom>
              <a:blipFill>
                <a:blip r:embed="rId8"/>
                <a:stretch>
                  <a:fillRect l="-9653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1884326" y="7894174"/>
                <a:ext cx="3145989" cy="16828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3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3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fr-FR" sz="43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4326" y="7894174"/>
                <a:ext cx="3145989" cy="1682897"/>
              </a:xfrm>
              <a:prstGeom prst="rect">
                <a:avLst/>
              </a:prstGeom>
              <a:blipFill>
                <a:blip r:embed="rId9"/>
                <a:stretch>
                  <a:fillRect l="-1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968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312102" y="4076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15200" y="800100"/>
            <a:ext cx="10668000" cy="1250541"/>
            <a:chOff x="2743200" y="3086100"/>
            <a:chExt cx="10668000" cy="1250541"/>
          </a:xfrm>
        </p:grpSpPr>
        <p:grpSp>
          <p:nvGrpSpPr>
            <p:cNvPr id="55" name="Group 54"/>
            <p:cNvGrpSpPr/>
            <p:nvPr/>
          </p:nvGrpSpPr>
          <p:grpSpPr>
            <a:xfrm>
              <a:off x="2743200" y="3086100"/>
              <a:ext cx="10668000" cy="1248803"/>
              <a:chOff x="2947359" y="2363112"/>
              <a:chExt cx="6425241" cy="1248803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2947359" y="2684028"/>
                <a:ext cx="6425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                 với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Tính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Rectangle 56"/>
                  <p:cNvSpPr/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57" name="Rectangle 5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tan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12682870" y="5327107"/>
                <a:ext cx="4233530" cy="12467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2870" y="5327107"/>
                <a:ext cx="4233530" cy="124675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/>
          <p:cNvGrpSpPr/>
          <p:nvPr/>
        </p:nvGrpSpPr>
        <p:grpSpPr>
          <a:xfrm>
            <a:off x="-1143000" y="4350080"/>
            <a:ext cx="14000682" cy="2897332"/>
            <a:chOff x="-456840" y="4506527"/>
            <a:chExt cx="14000682" cy="2897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-456840" y="4506527"/>
                  <a:ext cx="13104071" cy="2897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⇒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40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vi-VN" sz="40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vi-VN" sz="40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5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vi-VN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56840" y="4506527"/>
                  <a:ext cx="13104071" cy="2897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10134960" y="5808718"/>
                  <a:ext cx="3408882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vi-VN" sz="4000">
                      <a:solidFill>
                        <a:srgbClr val="000000"/>
                      </a:solidFill>
                      <a:ea typeface="Calibri" panose="020F0502020204030204" pitchFamily="34" charset="0"/>
                      <a:cs typeface="Arial" panose="020B0604020202020204" pitchFamily="34" charset="0"/>
                    </a:rPr>
                    <a:t>(do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&lt;0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  <a:ea typeface="Calibri" panose="020F050202020403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en-US" sz="40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</a:t>
                  </a:r>
                  <a:endParaRPr lang="en-US" i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4960" y="5808718"/>
                  <a:ext cx="3408882" cy="707886"/>
                </a:xfrm>
                <a:prstGeom prst="rect">
                  <a:avLst/>
                </a:prstGeom>
                <a:blipFill>
                  <a:blip r:embed="rId15"/>
                  <a:stretch>
                    <a:fillRect l="-6261" t="-15517" r="-5725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3508693" y="7553052"/>
                <a:ext cx="11197907" cy="1400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693" y="7553052"/>
                <a:ext cx="11197907" cy="14004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/>
          <p:cNvSpPr/>
          <p:nvPr/>
        </p:nvSpPr>
        <p:spPr>
          <a:xfrm>
            <a:off x="1380153" y="7240394"/>
            <a:ext cx="1667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 ra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58051" y="1172118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1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" grpId="0"/>
      <p:bldP spid="60" grpId="0"/>
      <p:bldP spid="63" grpId="0"/>
      <p:bldP spid="64" grpId="0"/>
      <p:bldP spid="6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312102" y="4076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49697" y="5372100"/>
                <a:ext cx="11276741" cy="14004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3+4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97" y="5372100"/>
                <a:ext cx="11276741" cy="14004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529922" y="6289571"/>
                <a:ext cx="8476423" cy="2921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=−7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922" y="6289571"/>
                <a:ext cx="8476423" cy="29213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7315200" y="800100"/>
            <a:ext cx="10668000" cy="1250541"/>
            <a:chOff x="2743200" y="3086100"/>
            <a:chExt cx="10668000" cy="1250541"/>
          </a:xfrm>
        </p:grpSpPr>
        <p:grpSp>
          <p:nvGrpSpPr>
            <p:cNvPr id="42" name="Group 41"/>
            <p:cNvGrpSpPr/>
            <p:nvPr/>
          </p:nvGrpSpPr>
          <p:grpSpPr>
            <a:xfrm>
              <a:off x="2743200" y="3086100"/>
              <a:ext cx="10668000" cy="1248803"/>
              <a:chOff x="2947359" y="2363112"/>
              <a:chExt cx="6425241" cy="1248803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2947359" y="2684028"/>
                <a:ext cx="6425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                 với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Tính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ctangle 44"/>
                  <p:cNvSpPr/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45" name="Rectangle 4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tan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2658051" y="1172118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1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2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-1414148" y="8272890"/>
            <a:ext cx="3633301" cy="34109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7764" y="227321"/>
            <a:ext cx="1245503" cy="1295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0" y="952500"/>
            <a:ext cx="987723" cy="1027293"/>
          </a:xfrm>
          <a:prstGeom prst="rect">
            <a:avLst/>
          </a:prstGeom>
        </p:spPr>
      </p:pic>
      <p:grpSp>
        <p:nvGrpSpPr>
          <p:cNvPr id="19" name="Google Shape;1077;p62"/>
          <p:cNvGrpSpPr/>
          <p:nvPr/>
        </p:nvGrpSpPr>
        <p:grpSpPr>
          <a:xfrm>
            <a:off x="2494980" y="800100"/>
            <a:ext cx="5279270" cy="913314"/>
            <a:chOff x="2994550" y="3780517"/>
            <a:chExt cx="5279270" cy="913314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2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tr20)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905180" y="92932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38400" y="2497444"/>
                <a:ext cx="1318252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e>
                                    <m:sup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∘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17</m:t>
                                      </m:r>
                                    </m:e>
                                    <m:sup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∘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2497444"/>
                <a:ext cx="1318252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98991" y="5377229"/>
                <a:ext cx="12414617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co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co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991" y="5377229"/>
                <a:ext cx="12414617" cy="11809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989299" y="3780073"/>
                <a:ext cx="1095396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4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4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≈−0,342</m:t>
                      </m:r>
                    </m:oMath>
                  </m:oMathPara>
                </a14:m>
                <a:endParaRPr lang="en-US" sz="4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299" y="3780073"/>
                <a:ext cx="1095396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989299" y="6660226"/>
                <a:ext cx="7933134" cy="1879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40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vi-VN" sz="40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4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299" y="6660226"/>
                <a:ext cx="7933134" cy="18791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22824" y="6602724"/>
            <a:ext cx="3787151" cy="378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/>
      <p:bldP spid="6" grpId="0"/>
      <p:bldP spid="8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85483">
            <a:off x="15586090" y="264361"/>
            <a:ext cx="2128631" cy="31235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5629" y="8420100"/>
            <a:ext cx="1139346" cy="1351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219200" y="2073414"/>
                <a:ext cx="141732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tan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⁡(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 = 3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tan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⁡(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)=2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Tính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⁡2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⁡2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073414"/>
                <a:ext cx="14173201" cy="707886"/>
              </a:xfrm>
              <a:prstGeom prst="rect">
                <a:avLst/>
              </a:prstGeom>
              <a:blipFill>
                <a:blip r:embed="rId4"/>
                <a:stretch>
                  <a:fillRect l="-1505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219818" y="1034887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3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8262017" y="32906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14400" y="4152900"/>
                <a:ext cx="16221045" cy="4245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[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=−1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[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)−(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152900"/>
                <a:ext cx="16221045" cy="42452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26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2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647700"/>
            <a:ext cx="17205158" cy="9067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8" name="Oval Callout 17"/>
          <p:cNvSpPr/>
          <p:nvPr/>
        </p:nvSpPr>
        <p:spPr>
          <a:xfrm>
            <a:off x="3886200" y="343110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622033" y="7383641"/>
            <a:ext cx="3633301" cy="34109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423220" y="775467"/>
            <a:ext cx="1305116" cy="12361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5413">
            <a:off x="-86955" y="7907369"/>
            <a:ext cx="2063888" cy="19816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05924" y="1944366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4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59960" y="1595302"/>
            <a:ext cx="10668000" cy="1363963"/>
            <a:chOff x="2947359" y="2363112"/>
            <a:chExt cx="6425241" cy="13639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947359" y="2676889"/>
                  <a:ext cx="6425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Cho                  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Tính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7359" y="2676889"/>
                  <a:ext cx="6425241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2057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3542318" y="2363112"/>
                  <a:ext cx="1647331" cy="13639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func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2318" y="2363112"/>
                  <a:ext cx="1647331" cy="13639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563979" y="4530141"/>
                <a:ext cx="9144000" cy="38634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−1=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979" y="4530141"/>
                <a:ext cx="9144000" cy="38634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8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85800" y="723900"/>
            <a:ext cx="16987426" cy="89154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1439" y="796279"/>
            <a:ext cx="1066800" cy="123348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036" y="8240978"/>
            <a:ext cx="1385759" cy="160493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099212" y="1941643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5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620000" y="1923180"/>
            <a:ext cx="10668000" cy="707886"/>
            <a:chOff x="2927334" y="2693713"/>
            <a:chExt cx="6425241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2927334" y="2693713"/>
                  <a:ext cx="6425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Cho                         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 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Tính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7334" y="2693713"/>
                  <a:ext cx="6425241" cy="707886"/>
                </a:xfrm>
                <a:prstGeom prst="rect">
                  <a:avLst/>
                </a:prstGeom>
                <a:blipFill>
                  <a:blip r:embed="rId11"/>
                  <a:stretch>
                    <a:fillRect l="-2000" t="-15385" b="-35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3528496" y="2693713"/>
                  <a:ext cx="2471267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m:rPr>
                                <m:nor/>
                              </m:rPr>
                              <a:rPr lang="en-US" sz="4000"/>
                              <m:t>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func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8496" y="2693713"/>
                  <a:ext cx="2471267" cy="70788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464176" y="4813561"/>
                <a:ext cx="11102976" cy="7871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unc>
                                <m:func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+2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176" y="4813561"/>
                <a:ext cx="11102976" cy="7871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402448" flipH="1">
            <a:off x="15301450" y="7454231"/>
            <a:ext cx="2560662" cy="2320063"/>
          </a:xfrm>
          <a:prstGeom prst="rect">
            <a:avLst/>
          </a:prstGeom>
        </p:spPr>
      </p:pic>
      <p:sp>
        <p:nvSpPr>
          <p:cNvPr id="53" name="Oval Callout 52"/>
          <p:cNvSpPr/>
          <p:nvPr/>
        </p:nvSpPr>
        <p:spPr>
          <a:xfrm>
            <a:off x="8134816" y="3232973"/>
            <a:ext cx="1751933" cy="87419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102642" y="6188214"/>
                <a:ext cx="3175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642" y="6188214"/>
                <a:ext cx="3175934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148906" y="7407414"/>
                <a:ext cx="329378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906" y="7407414"/>
                <a:ext cx="3293786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0B6FF7D-A98C-405E-13A0-9A3421CD1B05}"/>
              </a:ext>
            </a:extLst>
          </p:cNvPr>
          <p:cNvSpPr txBox="1"/>
          <p:nvPr/>
        </p:nvSpPr>
        <p:spPr>
          <a:xfrm>
            <a:off x="2060631" y="9397513"/>
            <a:ext cx="1005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64327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  <p:bldP spid="53" grpId="0" animBg="1"/>
      <p:bldP spid="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723900"/>
            <a:ext cx="1676400" cy="621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1" y="20193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6972" y="21476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00725" y="3013777"/>
            <a:ext cx="14867021" cy="1955034"/>
            <a:chOff x="1754941" y="3382086"/>
            <a:chExt cx="14867021" cy="19550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308684" y="3382086"/>
                  <a:ext cx="3349122" cy="11423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8684" y="3382086"/>
                  <a:ext cx="3349122" cy="11423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754941" y="3398128"/>
                  <a:ext cx="14867021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a) Cho                    Hãy tính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. Từ đó rút ra đẳng thức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+ </m:t>
                              </m:r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(*).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4941" y="3398128"/>
                  <a:ext cx="14867021" cy="1938992"/>
                </a:xfrm>
                <a:prstGeom prst="rect">
                  <a:avLst/>
                </a:prstGeom>
                <a:blipFill>
                  <a:blip r:embed="rId6"/>
                  <a:stretch>
                    <a:fillRect l="-1435" r="-1476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99056" y="5147377"/>
                <a:ext cx="1486702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b) Tính</a:t>
                </a:r>
                <a:r>
                  <a:rPr lang="en-US" sz="400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bằng cách biến đổi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Và sử dụng công thức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(*).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056" y="5147377"/>
                <a:ext cx="14867021" cy="1824923"/>
              </a:xfrm>
              <a:prstGeom prst="rect">
                <a:avLst/>
              </a:prstGeom>
              <a:blipFill>
                <a:blip r:embed="rId7"/>
                <a:stretch>
                  <a:fillRect l="-1435" r="-57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414108" y="7803528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875982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785483">
            <a:off x="15644211" y="7643806"/>
            <a:ext cx="1676400" cy="24599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7279793"/>
            <a:ext cx="1736707" cy="20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3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471350" y="826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3277267" y="393208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31" y="8434816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66" y="7146758"/>
            <a:ext cx="1754446" cy="1684568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2133600" y="800100"/>
            <a:ext cx="5279270" cy="913314"/>
            <a:chOff x="2994550" y="3780517"/>
            <a:chExt cx="5279270" cy="913314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tr21)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487220" y="624215"/>
            <a:ext cx="10668000" cy="1248803"/>
            <a:chOff x="2743200" y="3076157"/>
            <a:chExt cx="10668000" cy="1248803"/>
          </a:xfrm>
        </p:grpSpPr>
        <p:grpSp>
          <p:nvGrpSpPr>
            <p:cNvPr id="24" name="Group 23"/>
            <p:cNvGrpSpPr/>
            <p:nvPr/>
          </p:nvGrpSpPr>
          <p:grpSpPr>
            <a:xfrm>
              <a:off x="2743200" y="3076157"/>
              <a:ext cx="10668000" cy="1248803"/>
              <a:chOff x="2947359" y="2353169"/>
              <a:chExt cx="6425241" cy="1248803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947359" y="2684028"/>
                <a:ext cx="6425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                   với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3569473" y="2353169"/>
                    <a:ext cx="1672935" cy="12488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9473" y="2353169"/>
                    <a:ext cx="1672935" cy="124880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7315200" y="3179521"/>
                  <a:ext cx="2568459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3179521"/>
                  <a:ext cx="2568459" cy="113832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7545985" y="2289657"/>
            <a:ext cx="5367443" cy="707886"/>
            <a:chOff x="7045136" y="2538571"/>
            <a:chExt cx="5367443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8257724" y="2538571"/>
                  <a:ext cx="415485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,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4000"/>
                    <a:t>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an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7724" y="2538571"/>
                  <a:ext cx="4154855" cy="707886"/>
                </a:xfrm>
                <a:prstGeom prst="rect">
                  <a:avLst/>
                </a:prstGeom>
                <a:blipFill>
                  <a:blip r:embed="rId8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7045136" y="2538571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419600" y="7046024"/>
                <a:ext cx="9259453" cy="2974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func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7046024"/>
                <a:ext cx="9259453" cy="29742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423905" y="3597680"/>
                <a:ext cx="9118778" cy="1317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⇒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&gt;0,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905" y="3597680"/>
                <a:ext cx="9118778" cy="1317220"/>
              </a:xfrm>
              <a:prstGeom prst="rect">
                <a:avLst/>
              </a:prstGeom>
              <a:blipFill>
                <a:blip r:embed="rId10"/>
                <a:stretch>
                  <a:fillRect l="-2406" b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876800" y="5178325"/>
                <a:ext cx="9144000" cy="19111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func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b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5178325"/>
                <a:ext cx="9144000" cy="19111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51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  <p:bldP spid="14" grpId="0"/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0" y="7729384"/>
            <a:ext cx="2469028" cy="2469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7502">
            <a:off x="861317" y="8247169"/>
            <a:ext cx="1342531" cy="13586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8568" y="834630"/>
            <a:ext cx="452078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7 (SGK – tr21)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608177" y="469672"/>
            <a:ext cx="10668000" cy="1244828"/>
            <a:chOff x="2947359" y="2353169"/>
            <a:chExt cx="6425241" cy="1244828"/>
          </a:xfrm>
        </p:grpSpPr>
        <p:sp>
          <p:nvSpPr>
            <p:cNvPr id="19" name="TextBox 18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. Tính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2554745" y="1943100"/>
            <a:ext cx="13154435" cy="1180901"/>
            <a:chOff x="5123014" y="3755749"/>
            <a:chExt cx="13154435" cy="11809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</m:e>
                        </m:func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Oval Callout 23"/>
          <p:cNvSpPr/>
          <p:nvPr/>
        </p:nvSpPr>
        <p:spPr>
          <a:xfrm>
            <a:off x="8255996" y="3390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43854" y="4395044"/>
                <a:ext cx="15270623" cy="5244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854" y="4395044"/>
                <a:ext cx="15270623" cy="52442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647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0" y="7729384"/>
            <a:ext cx="2469028" cy="2469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7502">
            <a:off x="861317" y="8247169"/>
            <a:ext cx="1342531" cy="13586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8568" y="834630"/>
            <a:ext cx="452078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7 (SGK – tr20)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608177" y="469672"/>
            <a:ext cx="10668000" cy="1244828"/>
            <a:chOff x="2947359" y="2353169"/>
            <a:chExt cx="6425241" cy="1244828"/>
          </a:xfrm>
        </p:grpSpPr>
        <p:sp>
          <p:nvSpPr>
            <p:cNvPr id="19" name="TextBox 18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. Tính           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2554745" y="1943100"/>
            <a:ext cx="13154435" cy="1180901"/>
            <a:chOff x="5123014" y="3755749"/>
            <a:chExt cx="13154435" cy="11809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;</m:t>
                            </m:r>
                          </m:e>
                        </m:func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Oval Callout 23"/>
          <p:cNvSpPr/>
          <p:nvPr/>
        </p:nvSpPr>
        <p:spPr>
          <a:xfrm>
            <a:off x="8255996" y="3390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2766" y="4153736"/>
                <a:ext cx="6436954" cy="1879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766" y="4153736"/>
                <a:ext cx="6436954" cy="18791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065982" y="5731229"/>
                <a:ext cx="14012218" cy="4060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982" y="5731229"/>
                <a:ext cx="14012218" cy="4060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57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642215" y="4076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9026" y="859725"/>
            <a:ext cx="1465439" cy="169960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249" y="8191500"/>
            <a:ext cx="1170533" cy="135342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401208" y="1224123"/>
            <a:ext cx="452078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8 (SGK – tr21)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7172" y="1212021"/>
            <a:ext cx="4406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gọn biểu thức: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180096" y="2284173"/>
                <a:ext cx="6466001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096" y="2284173"/>
                <a:ext cx="6466001" cy="125912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138385" y="4922341"/>
                <a:ext cx="12860641" cy="2168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vi-VN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+2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+2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5" y="4922341"/>
                <a:ext cx="12860641" cy="21687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594011" y="6860901"/>
                <a:ext cx="11511219" cy="2168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(1+2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(1+2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011" y="6860901"/>
                <a:ext cx="11511219" cy="21687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66331" y="8191500"/>
            <a:ext cx="1319034" cy="13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3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0" grpId="0"/>
      <p:bldP spid="7" grpId="0"/>
      <p:bldP spid="8" grpId="0"/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190541" y="2240286"/>
            <a:ext cx="11658601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732" y="5971711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26" y="1075574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600" y="5884070"/>
            <a:ext cx="1485902" cy="1545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8140" y="7124700"/>
            <a:ext cx="1789095" cy="1717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6688" y="8648700"/>
            <a:ext cx="959185" cy="9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55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0" y="74909"/>
            <a:ext cx="1047015" cy="1210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685800" y="647700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9 (SGK – tr21)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983" y="1303454"/>
            <a:ext cx="1697048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/>
              <a:t>Một sợi cáp R được gắn vào một cột thẳng đứng ở vị trí cách mặt đất 14 m. Một sợi cáp S khác cũng được gắn vào cột đó ở vị trí cách mặt đất 12 m. Biết rằng hai sợi cáp trên cùng được gắn với mặt đất tại một vị trí cách chân cột </a:t>
            </a:r>
            <a:r>
              <a:rPr lang="en-US" sz="3800"/>
              <a:t>  </a:t>
            </a:r>
            <a:r>
              <a:rPr lang="vi-VN" sz="3800"/>
              <a:t>15 m (Hình 17).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2000" y="4828863"/>
                <a:ext cx="10993112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</a:rPr>
                  <a:t>a) Tính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tan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, ở đó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 là góc giữa hai sợi cáp trên.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</a:rPr>
                  <a:t>b) Tìm góc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 (làm tròn kết quả đến hàng đơn vị theo đơn vị độ).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828863"/>
                <a:ext cx="10993112" cy="2723823"/>
              </a:xfrm>
              <a:prstGeom prst="rect">
                <a:avLst/>
              </a:prstGeom>
              <a:blipFill>
                <a:blip r:embed="rId10"/>
                <a:stretch>
                  <a:fillRect l="-1830" r="-1830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964" y="4335648"/>
            <a:ext cx="5579504" cy="5387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9056" y="7029202"/>
            <a:ext cx="2161900" cy="260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5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4570" y="-2476500"/>
            <a:ext cx="20118544" cy="13869602"/>
          </a:xfrm>
          <a:prstGeom prst="rect">
            <a:avLst/>
          </a:prstGeom>
        </p:spPr>
      </p:pic>
      <p:sp>
        <p:nvSpPr>
          <p:cNvPr id="50" name="Oval Callout 49"/>
          <p:cNvSpPr/>
          <p:nvPr/>
        </p:nvSpPr>
        <p:spPr>
          <a:xfrm>
            <a:off x="8107800" y="723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89628"/>
            <a:ext cx="5579504" cy="538710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7206916" y="2202921"/>
            <a:ext cx="9157632" cy="1248803"/>
            <a:chOff x="7449893" y="2112734"/>
            <a:chExt cx="9157632" cy="1248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8006452" y="2112734"/>
                  <a:ext cx="8601073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𝐻𝑂𝐵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𝐻𝑂𝐴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6452" y="2112734"/>
                  <a:ext cx="8601073" cy="12488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Rectangle 54"/>
            <p:cNvSpPr/>
            <p:nvPr/>
          </p:nvSpPr>
          <p:spPr>
            <a:xfrm>
              <a:off x="7449893" y="2451023"/>
              <a:ext cx="6415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000">
                  <a:solidFill>
                    <a:prstClr val="black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a)</a:t>
              </a:r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6491296" y="3986182"/>
                <a:ext cx="11734800" cy="1249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fun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𝐻𝑂𝐵</m:t>
                          </m:r>
                        </m:e>
                      </m:ac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func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𝑂𝐵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func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𝑂𝐵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296" y="3986182"/>
                <a:ext cx="11734800" cy="12490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7104604" y="5363712"/>
                <a:ext cx="5147563" cy="2155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</m:den>
                          </m:f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</m:den>
                          </m:f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604" y="5363712"/>
                <a:ext cx="5147563" cy="2155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12252167" y="5758998"/>
                <a:ext cx="3692229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131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2167" y="5758998"/>
                <a:ext cx="3692229" cy="1248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7435516" y="7444504"/>
            <a:ext cx="8419993" cy="1903983"/>
            <a:chOff x="7769594" y="7001391"/>
            <a:chExt cx="8419993" cy="1903983"/>
          </a:xfrm>
        </p:grpSpPr>
        <p:sp>
          <p:nvSpPr>
            <p:cNvPr id="60" name="Rectangle 59"/>
            <p:cNvSpPr/>
            <p:nvPr/>
          </p:nvSpPr>
          <p:spPr>
            <a:xfrm>
              <a:off x="7769594" y="7556837"/>
              <a:ext cx="319863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600"/>
                </a:spcAft>
              </a:pPr>
              <a:r>
                <a:rPr lang="fr-FR" sz="4000">
                  <a:solidFill>
                    <a:prstClr val="black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b) Theo a có: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10894804" y="7001391"/>
                  <a:ext cx="5294783" cy="1903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131</m:t>
                            </m:r>
                          </m:den>
                        </m:f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≈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94804" y="7001391"/>
                  <a:ext cx="5294783" cy="190398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759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6" grpId="0"/>
      <p:bldP spid="57" grpId="0"/>
      <p:bldP spid="5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077;p62"/>
          <p:cNvGrpSpPr/>
          <p:nvPr/>
        </p:nvGrpSpPr>
        <p:grpSpPr>
          <a:xfrm>
            <a:off x="762000" y="517657"/>
            <a:ext cx="5279270" cy="913314"/>
            <a:chOff x="2994550" y="3780517"/>
            <a:chExt cx="5279270" cy="913314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10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tr21)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2000" y="1638300"/>
            <a:ext cx="16916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Có hai chung cư cao tầng xây cạnh nhau với khoảng cách giữa chúng là</a:t>
            </a:r>
            <a:r>
              <a:rPr lang="en-US" sz="380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 HK = 20</a:t>
            </a:r>
            <a:r>
              <a:rPr lang="en-US" sz="38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m. Để đảm bảo an ninh, trên nóc chung cư thứ hai người ta lắp camera ở vị trí C. Gọi A, B lần lượt là vị trí thấp nhất, cao nhất trên chung cư thứ nhất mà camera có thể quan sát được (Hình 18).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115835"/>
            <a:ext cx="1325949" cy="14687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5219700"/>
            <a:ext cx="113538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Hãy tính số đo góc ACB (phạm vi camera có thể quan sát được ở chung cư thứ nhất). Biết rằng chiều cao của chung cư thứ hai là CK = 32 m, AH = 6 m, BH = 24 m (làm tròn kết quả đến hàng phần mười theo đơn vị độ).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700" y="4654308"/>
            <a:ext cx="4838700" cy="49507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295400" y="8820686"/>
            <a:ext cx="2413788" cy="24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115835"/>
            <a:ext cx="1325949" cy="1468744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86467" y="512851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Ta có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𝐶𝑀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𝐴𝐶𝐸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</m:den>
                    </m:f>
                  </m:oMath>
                </a14:m>
                <a:b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76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30,6</m:t>
                        </m:r>
                      </m:e>
                      <m:sup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  <a:blipFill>
                <a:blip r:embed="rId3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088" y="1774100"/>
            <a:ext cx="5755261" cy="49913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217" y="1696641"/>
            <a:ext cx="9144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Kẻ CF vuông góc với đường thẳng AB, AE vuông góc với CK.</a:t>
            </a:r>
            <a:endParaRPr lang="en-US" sz="38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7143" y="3771900"/>
            <a:ext cx="1077227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Khi đó: EK = AH = 6 m, CE = 32 – 6 = 26 m, </a:t>
            </a:r>
            <a:r>
              <a:rPr lang="en-US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BF = CM = 32 – 24 = 8 m, AE = BM = HK = 20 m.</a:t>
            </a:r>
            <a:endParaRPr lang="en-US" sz="38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38200" y="6162397"/>
            <a:ext cx="10604068" cy="1190903"/>
            <a:chOff x="1191657" y="4950302"/>
            <a:chExt cx="10604068" cy="1190903"/>
          </a:xfrm>
        </p:grpSpPr>
        <p:sp>
          <p:nvSpPr>
            <p:cNvPr id="8" name="Rectangle 7"/>
            <p:cNvSpPr/>
            <p:nvPr/>
          </p:nvSpPr>
          <p:spPr>
            <a:xfrm>
              <a:off x="1191657" y="5299347"/>
              <a:ext cx="518000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38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Xét tam giác ACE có: </a:t>
              </a: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6131546" y="4950302"/>
                  <a:ext cx="5664179" cy="11909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vi-VN" sz="3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𝐴𝐶𝐸</m:t>
                                </m:r>
                              </m:e>
                            </m:acc>
                          </m:e>
                        </m:func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𝐴𝐸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𝐶𝐸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26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1546" y="4950302"/>
                  <a:ext cx="5664179" cy="11909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/>
          <p:cNvSpPr/>
          <p:nvPr/>
        </p:nvSpPr>
        <p:spPr>
          <a:xfrm>
            <a:off x="818147" y="8312293"/>
            <a:ext cx="51523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Xét tam giác BCM có: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761948" y="7979335"/>
                <a:ext cx="5624296" cy="1202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𝐶𝑀</m:t>
                              </m:r>
                            </m:e>
                          </m:acc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𝐵𝑀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𝐶𝑀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948" y="7979335"/>
                <a:ext cx="5624296" cy="12027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400" y="8081547"/>
            <a:ext cx="3487214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9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3" grpId="0"/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115835"/>
            <a:ext cx="1325949" cy="1468744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86467" y="512851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Ta có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𝐶𝑀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𝐴𝐶𝐸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</m:den>
                    </m:f>
                  </m:oMath>
                </a14:m>
                <a:b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76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30,6</m:t>
                        </m:r>
                      </m:e>
                      <m:sup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  <a:blipFill>
                <a:blip r:embed="rId3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1961826"/>
            <a:ext cx="5755261" cy="49913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6800" y="2019300"/>
                <a:ext cx="8534400" cy="71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Ta có</a:t>
                </a: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𝐶𝑀</m:t>
                            </m:r>
                          </m:e>
                        </m:acc>
                      </m:e>
                    </m:func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acc>
                      <m:accPr>
                        <m:chr m:val="̂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𝐴𝐶𝐸</m:t>
                        </m:r>
                      </m:e>
                    </m:ac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019300"/>
                <a:ext cx="8534400" cy="711862"/>
              </a:xfrm>
              <a:prstGeom prst="rect">
                <a:avLst/>
              </a:prstGeom>
              <a:blipFill>
                <a:blip r:embed="rId5"/>
                <a:stretch>
                  <a:fillRect l="-2357" t="-12821" b="-29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447800" y="5003325"/>
                <a:ext cx="9144000" cy="20451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den>
                          </m:f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den>
                          </m:f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</m:den>
                      </m:f>
                    </m:oMath>
                  </m:oMathPara>
                </a14:m>
                <a:b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003325"/>
                <a:ext cx="9144000" cy="20451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419600" y="3266733"/>
                <a:ext cx="5237075" cy="13243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𝐴𝐶𝐸</m:t>
                                  </m:r>
                                </m:e>
                              </m:acc>
                            </m:e>
                          </m:func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  <m:func>
                            <m:funcPr>
                              <m:ctrlPr>
                                <a:rPr lang="en-US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𝐴𝐶𝐸</m:t>
                                  </m:r>
                                </m:e>
                              </m:acc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266733"/>
                <a:ext cx="5237075" cy="13243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505200" y="7119318"/>
                <a:ext cx="7200496" cy="1757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𝑡𝑎𝑛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𝐵𝐶𝐴</m:t>
                          </m:r>
                        </m:e>
                      </m:ac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𝐵𝐶𝐴</m:t>
                          </m:r>
                        </m:e>
                      </m:ac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30,6</m:t>
                          </m:r>
                        </m:e>
                        <m:sup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7119318"/>
                <a:ext cx="7200496" cy="17579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35400" y="8081547"/>
            <a:ext cx="3487214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262017" y="954074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0" y="2751978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114800" y="2019300"/>
                <a:ext cx="10780294" cy="2111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019300"/>
                <a:ext cx="10780294" cy="21118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59259" flipV="1">
            <a:off x="1060808" y="7534863"/>
            <a:ext cx="1729700" cy="26468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439652" y="4533900"/>
                <a:ext cx="8958606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652" y="4533900"/>
                <a:ext cx="8958606" cy="11809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419600" y="6134100"/>
                <a:ext cx="9931245" cy="13833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6134100"/>
                <a:ext cx="9931245" cy="13833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961567" y="7828676"/>
                <a:ext cx="9472786" cy="91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func>
                  </m:oMath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567" y="7828676"/>
                <a:ext cx="9472786" cy="916276"/>
              </a:xfrm>
              <a:prstGeom prst="rect">
                <a:avLst/>
              </a:prstGeom>
              <a:blipFill>
                <a:blip r:embed="rId7"/>
                <a:stretch>
                  <a:fillRect l="-2317" b="-25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49600" y="7713581"/>
            <a:ext cx="1571441" cy="187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10" grpId="0"/>
      <p:bldP spid="5" grpId="0"/>
      <p:bldP spid="11" grpId="0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2500"/>
            <a:ext cx="16753260" cy="845588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876800" y="1638300"/>
            <a:ext cx="81916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852570" y="3460889"/>
            <a:ext cx="6891630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pt-BR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Ghi nhớ kiến thức trong bài. </a:t>
            </a:r>
            <a:endParaRPr kumimoji="0" lang="pt-BR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038598" y="5037195"/>
            <a:ext cx="127254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pt-BR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Hoàn thành các bài tập trong SBT.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352796" y="6708300"/>
            <a:ext cx="129362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vi-VN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bị bài mới: </a:t>
            </a:r>
            <a:r>
              <a:rPr lang="vi-VN" sz="4000" b="1" i="1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"Hàm số lượng giác và đồ thị"</a:t>
            </a:r>
            <a:r>
              <a:rPr lang="vi-VN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66" y="3460889"/>
            <a:ext cx="1280271" cy="105469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165" y="5037195"/>
            <a:ext cx="1280271" cy="104860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163" y="6714316"/>
            <a:ext cx="1280271" cy="104860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2800" y="1412009"/>
            <a:ext cx="2280188" cy="143441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625" y="7721958"/>
            <a:ext cx="2069084" cy="2069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413655"/>
            <a:ext cx="20112447" cy="13869602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2819400" y="2955266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34222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93400" y="3226504"/>
            <a:ext cx="1524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59259" flipV="1">
            <a:off x="900506" y="583057"/>
            <a:ext cx="1193363" cy="1721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0" y="7713581"/>
            <a:ext cx="1571441" cy="18702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27817" y="2550436"/>
            <a:ext cx="6934200" cy="5842377"/>
            <a:chOff x="1000631" y="1485900"/>
            <a:chExt cx="6934200" cy="5842377"/>
          </a:xfrm>
        </p:grpSpPr>
        <p:grpSp>
          <p:nvGrpSpPr>
            <p:cNvPr id="15" name="Group 2"/>
            <p:cNvGrpSpPr/>
            <p:nvPr/>
          </p:nvGrpSpPr>
          <p:grpSpPr>
            <a:xfrm>
              <a:off x="1000631" y="1485900"/>
              <a:ext cx="6934200" cy="5842377"/>
              <a:chOff x="0" y="-28575"/>
              <a:chExt cx="2286682" cy="3161181"/>
            </a:xfrm>
          </p:grpSpPr>
          <p:sp>
            <p:nvSpPr>
              <p:cNvPr id="19" name="Freeform 3"/>
              <p:cNvSpPr/>
              <p:nvPr/>
            </p:nvSpPr>
            <p:spPr>
              <a:xfrm>
                <a:off x="93481" y="82169"/>
                <a:ext cx="2193201" cy="3050437"/>
              </a:xfrm>
              <a:custGeom>
                <a:avLst/>
                <a:gdLst/>
                <a:ahLst/>
                <a:cxnLst/>
                <a:rect l="l" t="t" r="r" b="b"/>
                <a:pathLst>
                  <a:path w="2193201" h="3050437">
                    <a:moveTo>
                      <a:pt x="0" y="0"/>
                    </a:moveTo>
                    <a:lnTo>
                      <a:pt x="2193201" y="0"/>
                    </a:lnTo>
                    <a:lnTo>
                      <a:pt x="2193201" y="3050437"/>
                    </a:lnTo>
                    <a:lnTo>
                      <a:pt x="0" y="3050437"/>
                    </a:lnTo>
                    <a:close/>
                  </a:path>
                </a:pathLst>
              </a:custGeom>
              <a:solidFill>
                <a:srgbClr val="FDFAE6"/>
              </a:solidFill>
            </p:spPr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1925658" y="2112992"/>
                  <a:ext cx="5389542" cy="49398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600"/>
                    </a:spcAft>
                  </a:pPr>
                  <a:r>
                    <a:rPr lang="en-US" sz="40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M</a:t>
                  </a:r>
                  <a:r>
                    <a:rPr lang="vi-VN" sz="40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ối quan hệ về giá trị lượng giác giữa hai góc đối nhau</a:t>
                  </a:r>
                  <a:r>
                    <a:rPr lang="en-US" sz="40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:</a:t>
                  </a:r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)=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func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4000">
                    <a:effectLst/>
                    <a:latin typeface="Cambria Math" panose="020405030504060302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)=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func>
                      </m:oMath>
                    </m:oMathPara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5658" y="2112992"/>
                  <a:ext cx="5389542" cy="4939814"/>
                </a:xfrm>
                <a:prstGeom prst="rect">
                  <a:avLst/>
                </a:prstGeom>
                <a:blipFill>
                  <a:blip r:embed="rId5"/>
                  <a:stretch>
                    <a:fillRect l="-4072" r="-3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Oval Callout 21"/>
          <p:cNvSpPr/>
          <p:nvPr/>
        </p:nvSpPr>
        <p:spPr>
          <a:xfrm>
            <a:off x="8262017" y="954074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70816" y="7333063"/>
            <a:ext cx="1228418" cy="1197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799585" y="3397495"/>
                <a:ext cx="625876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585" y="3397495"/>
                <a:ext cx="6258765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846596" y="4610100"/>
                <a:ext cx="757444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⁡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(−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6596" y="4610100"/>
                <a:ext cx="7574445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9861884" y="5574893"/>
                <a:ext cx="6120842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884" y="5574893"/>
                <a:ext cx="6120842" cy="10926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15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9249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33600" y="2463463"/>
            <a:ext cx="13542487" cy="4566216"/>
            <a:chOff x="9157238" y="699157"/>
            <a:chExt cx="7930072" cy="4301731"/>
          </a:xfrm>
        </p:grpSpPr>
        <p:sp>
          <p:nvSpPr>
            <p:cNvPr id="28" name="AutoShape 3"/>
            <p:cNvSpPr/>
            <p:nvPr/>
          </p:nvSpPr>
          <p:spPr>
            <a:xfrm rot="548643">
              <a:off x="9157238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29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845031" y="3321584"/>
                <a:ext cx="12603593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𝐬𝐢𝐧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𝐬𝐢𝐧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𝐜𝐨𝐬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𝐜𝐨𝐬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𝐬𝐢𝐧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𝒂𝒄𝒐𝒔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e>
                      </m:func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𝒂𝒔𝒊𝒏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031" y="3321584"/>
                <a:ext cx="12603593" cy="30162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800" y="1619955"/>
            <a:ext cx="184724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3366</Words>
  <Application>Microsoft Office PowerPoint</Application>
  <PresentationFormat>Custom</PresentationFormat>
  <Paragraphs>450</Paragraphs>
  <Slides>71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Times New Roman</vt:lpstr>
      <vt:lpstr>Calibri</vt:lpstr>
      <vt:lpstr>Cambria Math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2023-10-19T15:53:05Z</dcterms:modified>
  <dc:identifier>DAFbMaXWWas</dc:identifier>
</cp:coreProperties>
</file>